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3.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5" r:id="rId1"/>
    <p:sldMasterId id="2147483658" r:id="rId2"/>
    <p:sldMasterId id="2147483659" r:id="rId3"/>
    <p:sldMasterId id="2147483660" r:id="rId4"/>
    <p:sldMasterId id="2147483661" r:id="rId5"/>
    <p:sldMasterId id="2147483662" r:id="rId6"/>
    <p:sldMasterId id="2147483663" r:id="rId7"/>
    <p:sldMasterId id="2147483655" r:id="rId8"/>
  </p:sldMasterIdLst>
  <p:notesMasterIdLst>
    <p:notesMasterId r:id="rId44"/>
  </p:notesMasterIdLst>
  <p:handoutMasterIdLst>
    <p:handoutMasterId r:id="rId45"/>
  </p:handoutMasterIdLst>
  <p:sldIdLst>
    <p:sldId id="258" r:id="rId9"/>
    <p:sldId id="383" r:id="rId10"/>
    <p:sldId id="433" r:id="rId11"/>
    <p:sldId id="417" r:id="rId12"/>
    <p:sldId id="420" r:id="rId13"/>
    <p:sldId id="418" r:id="rId14"/>
    <p:sldId id="419" r:id="rId15"/>
    <p:sldId id="412" r:id="rId16"/>
    <p:sldId id="413" r:id="rId17"/>
    <p:sldId id="432" r:id="rId18"/>
    <p:sldId id="385" r:id="rId19"/>
    <p:sldId id="384" r:id="rId20"/>
    <p:sldId id="386" r:id="rId21"/>
    <p:sldId id="421" r:id="rId22"/>
    <p:sldId id="422" r:id="rId23"/>
    <p:sldId id="424" r:id="rId24"/>
    <p:sldId id="441" r:id="rId25"/>
    <p:sldId id="442" r:id="rId26"/>
    <p:sldId id="443" r:id="rId27"/>
    <p:sldId id="391" r:id="rId28"/>
    <p:sldId id="393" r:id="rId29"/>
    <p:sldId id="394" r:id="rId30"/>
    <p:sldId id="444" r:id="rId31"/>
    <p:sldId id="431" r:id="rId32"/>
    <p:sldId id="414" r:id="rId33"/>
    <p:sldId id="415" r:id="rId34"/>
    <p:sldId id="438" r:id="rId35"/>
    <p:sldId id="426" r:id="rId36"/>
    <p:sldId id="446" r:id="rId37"/>
    <p:sldId id="434" r:id="rId38"/>
    <p:sldId id="435" r:id="rId39"/>
    <p:sldId id="416" r:id="rId40"/>
    <p:sldId id="445" r:id="rId41"/>
    <p:sldId id="436" r:id="rId42"/>
    <p:sldId id="302" r:id="rId43"/>
  </p:sldIdLst>
  <p:sldSz cx="9144000" cy="6858000" type="screen4x3"/>
  <p:notesSz cx="6797675" cy="9874250"/>
  <p:defaultTextStyle>
    <a:defPPr>
      <a:defRPr lang="ru-RU"/>
    </a:defPPr>
    <a:lvl1pPr algn="l" rtl="0" fontAlgn="base">
      <a:spcBef>
        <a:spcPct val="0"/>
      </a:spcBef>
      <a:spcAft>
        <a:spcPct val="0"/>
      </a:spcAft>
      <a:defRPr sz="1700" kern="1200">
        <a:solidFill>
          <a:schemeClr val="bg1"/>
        </a:solidFill>
        <a:latin typeface="Arial Narrow" pitchFamily="34" charset="0"/>
        <a:ea typeface="+mn-ea"/>
        <a:cs typeface="+mn-cs"/>
      </a:defRPr>
    </a:lvl1pPr>
    <a:lvl2pPr marL="457200" algn="l" rtl="0" fontAlgn="base">
      <a:spcBef>
        <a:spcPct val="0"/>
      </a:spcBef>
      <a:spcAft>
        <a:spcPct val="0"/>
      </a:spcAft>
      <a:defRPr sz="1700" kern="1200">
        <a:solidFill>
          <a:schemeClr val="bg1"/>
        </a:solidFill>
        <a:latin typeface="Arial Narrow" pitchFamily="34" charset="0"/>
        <a:ea typeface="+mn-ea"/>
        <a:cs typeface="+mn-cs"/>
      </a:defRPr>
    </a:lvl2pPr>
    <a:lvl3pPr marL="914400" algn="l" rtl="0" fontAlgn="base">
      <a:spcBef>
        <a:spcPct val="0"/>
      </a:spcBef>
      <a:spcAft>
        <a:spcPct val="0"/>
      </a:spcAft>
      <a:defRPr sz="1700" kern="1200">
        <a:solidFill>
          <a:schemeClr val="bg1"/>
        </a:solidFill>
        <a:latin typeface="Arial Narrow" pitchFamily="34" charset="0"/>
        <a:ea typeface="+mn-ea"/>
        <a:cs typeface="+mn-cs"/>
      </a:defRPr>
    </a:lvl3pPr>
    <a:lvl4pPr marL="1371600" algn="l" rtl="0" fontAlgn="base">
      <a:spcBef>
        <a:spcPct val="0"/>
      </a:spcBef>
      <a:spcAft>
        <a:spcPct val="0"/>
      </a:spcAft>
      <a:defRPr sz="1700" kern="1200">
        <a:solidFill>
          <a:schemeClr val="bg1"/>
        </a:solidFill>
        <a:latin typeface="Arial Narrow" pitchFamily="34" charset="0"/>
        <a:ea typeface="+mn-ea"/>
        <a:cs typeface="+mn-cs"/>
      </a:defRPr>
    </a:lvl4pPr>
    <a:lvl5pPr marL="1828800" algn="l" rtl="0" fontAlgn="base">
      <a:spcBef>
        <a:spcPct val="0"/>
      </a:spcBef>
      <a:spcAft>
        <a:spcPct val="0"/>
      </a:spcAft>
      <a:defRPr sz="1700" kern="1200">
        <a:solidFill>
          <a:schemeClr val="bg1"/>
        </a:solidFill>
        <a:latin typeface="Arial Narrow" pitchFamily="34" charset="0"/>
        <a:ea typeface="+mn-ea"/>
        <a:cs typeface="+mn-cs"/>
      </a:defRPr>
    </a:lvl5pPr>
    <a:lvl6pPr marL="2286000" algn="l" defTabSz="914400" rtl="0" eaLnBrk="1" latinLnBrk="0" hangingPunct="1">
      <a:defRPr sz="1700" kern="1200">
        <a:solidFill>
          <a:schemeClr val="bg1"/>
        </a:solidFill>
        <a:latin typeface="Arial Narrow" pitchFamily="34" charset="0"/>
        <a:ea typeface="+mn-ea"/>
        <a:cs typeface="+mn-cs"/>
      </a:defRPr>
    </a:lvl6pPr>
    <a:lvl7pPr marL="2743200" algn="l" defTabSz="914400" rtl="0" eaLnBrk="1" latinLnBrk="0" hangingPunct="1">
      <a:defRPr sz="1700" kern="1200">
        <a:solidFill>
          <a:schemeClr val="bg1"/>
        </a:solidFill>
        <a:latin typeface="Arial Narrow" pitchFamily="34" charset="0"/>
        <a:ea typeface="+mn-ea"/>
        <a:cs typeface="+mn-cs"/>
      </a:defRPr>
    </a:lvl7pPr>
    <a:lvl8pPr marL="3200400" algn="l" defTabSz="914400" rtl="0" eaLnBrk="1" latinLnBrk="0" hangingPunct="1">
      <a:defRPr sz="1700" kern="1200">
        <a:solidFill>
          <a:schemeClr val="bg1"/>
        </a:solidFill>
        <a:latin typeface="Arial Narrow" pitchFamily="34" charset="0"/>
        <a:ea typeface="+mn-ea"/>
        <a:cs typeface="+mn-cs"/>
      </a:defRPr>
    </a:lvl8pPr>
    <a:lvl9pPr marL="3657600" algn="l" defTabSz="914400" rtl="0" eaLnBrk="1" latinLnBrk="0" hangingPunct="1">
      <a:defRPr sz="1700" kern="1200">
        <a:solidFill>
          <a:schemeClr val="bg1"/>
        </a:solidFill>
        <a:latin typeface="Arial Narrow" pitchFamily="34" charset="0"/>
        <a:ea typeface="+mn-ea"/>
        <a:cs typeface="+mn-cs"/>
      </a:defRPr>
    </a:lvl9pPr>
  </p:defaultTextStyle>
  <p:extLst>
    <p:ext uri="{EFAFB233-063F-42B5-8137-9DF3F51BA10A}">
      <p15:sldGuideLst xmlns:p15="http://schemas.microsoft.com/office/powerpoint/2012/main" xmlns="">
        <p15:guide id="1" orient="horz" pos="1780">
          <p15:clr>
            <a:srgbClr val="A4A3A4"/>
          </p15:clr>
        </p15:guide>
        <p15:guide id="2" orient="horz" pos="2812">
          <p15:clr>
            <a:srgbClr val="A4A3A4"/>
          </p15:clr>
        </p15:guide>
        <p15:guide id="3" orient="horz" pos="3875">
          <p15:clr>
            <a:srgbClr val="A4A3A4"/>
          </p15:clr>
        </p15:guide>
        <p15:guide id="4" orient="horz" pos="825">
          <p15:clr>
            <a:srgbClr val="A4A3A4"/>
          </p15:clr>
        </p15:guide>
        <p15:guide id="5" orient="horz" pos="3268">
          <p15:clr>
            <a:srgbClr val="A4A3A4"/>
          </p15:clr>
        </p15:guide>
        <p15:guide id="6" orient="horz" pos="589">
          <p15:clr>
            <a:srgbClr val="A4A3A4"/>
          </p15:clr>
        </p15:guide>
        <p15:guide id="7" orient="horz" pos="1247">
          <p15:clr>
            <a:srgbClr val="A4A3A4"/>
          </p15:clr>
        </p15:guide>
        <p15:guide id="8" pos="141">
          <p15:clr>
            <a:srgbClr val="A4A3A4"/>
          </p15:clr>
        </p15:guide>
        <p15:guide id="9" pos="1089">
          <p15:clr>
            <a:srgbClr val="A4A3A4"/>
          </p15:clr>
        </p15:guide>
        <p15:guide id="10" pos="1558">
          <p15:clr>
            <a:srgbClr val="A4A3A4"/>
          </p15:clr>
        </p15:guide>
        <p15:guide id="11" pos="5423">
          <p15:clr>
            <a:srgbClr val="A4A3A4"/>
          </p15:clr>
        </p15:guide>
        <p15:guide id="12" pos="3763">
          <p15:clr>
            <a:srgbClr val="A4A3A4"/>
          </p15:clr>
        </p15:guide>
        <p15:guide id="13" pos="5626">
          <p15:clr>
            <a:srgbClr val="A4A3A4"/>
          </p15:clr>
        </p15:guide>
        <p15:guide id="14" pos="1363">
          <p15:clr>
            <a:srgbClr val="A4A3A4"/>
          </p15:clr>
        </p15:guide>
        <p15:guide id="15" pos="2890">
          <p15:clr>
            <a:srgbClr val="A4A3A4"/>
          </p15:clr>
        </p15:guide>
      </p15:sldGuideLst>
    </p:ext>
    <p:ext uri="{2D200454-40CA-4A62-9FC3-DE9A4176ACB9}">
      <p15:notesGuideLst xmlns:p15="http://schemas.microsoft.com/office/powerpoint/2012/main" xmlns="">
        <p15:guide id="1" orient="horz" pos="3127" userDrawn="1">
          <p15:clr>
            <a:srgbClr val="A4A3A4"/>
          </p15:clr>
        </p15:guide>
        <p15:guide id="2" pos="2141" userDrawn="1">
          <p15:clr>
            <a:srgbClr val="A4A3A4"/>
          </p15:clr>
        </p15:guide>
        <p15:guide id="3" orient="horz" pos="311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1B9"/>
    <a:srgbClr val="0033CC"/>
    <a:srgbClr val="3366FF"/>
    <a:srgbClr val="0066FF"/>
    <a:srgbClr val="CC3300"/>
    <a:srgbClr val="AC0000"/>
    <a:srgbClr val="009900"/>
    <a:srgbClr val="FFFF66"/>
    <a:srgbClr val="FFFFCC"/>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55" autoAdjust="0"/>
    <p:restoredTop sz="67016" autoAdjust="0"/>
  </p:normalViewPr>
  <p:slideViewPr>
    <p:cSldViewPr snapToGrid="0">
      <p:cViewPr varScale="1">
        <p:scale>
          <a:sx n="56" d="100"/>
          <a:sy n="56" d="100"/>
        </p:scale>
        <p:origin x="-942" y="-96"/>
      </p:cViewPr>
      <p:guideLst>
        <p:guide orient="horz" pos="1780"/>
        <p:guide orient="horz" pos="2812"/>
        <p:guide orient="horz" pos="3875"/>
        <p:guide orient="horz" pos="825"/>
        <p:guide orient="horz" pos="3268"/>
        <p:guide orient="horz" pos="589"/>
        <p:guide orient="horz" pos="1247"/>
        <p:guide pos="141"/>
        <p:guide pos="1089"/>
        <p:guide pos="1558"/>
        <p:guide pos="5423"/>
        <p:guide pos="3763"/>
        <p:guide pos="5626"/>
        <p:guide pos="1363"/>
        <p:guide pos="2890"/>
      </p:guideLst>
    </p:cSldViewPr>
  </p:slideViewPr>
  <p:outlineViewPr>
    <p:cViewPr>
      <p:scale>
        <a:sx n="33" d="100"/>
        <a:sy n="33" d="100"/>
      </p:scale>
      <p:origin x="0" y="-5418"/>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Lst>
  </p:outlineViewPr>
  <p:notesTextViewPr>
    <p:cViewPr>
      <p:scale>
        <a:sx n="100" d="100"/>
        <a:sy n="100" d="100"/>
      </p:scale>
      <p:origin x="0" y="432"/>
    </p:cViewPr>
  </p:notesTextViewPr>
  <p:sorterViewPr>
    <p:cViewPr>
      <p:scale>
        <a:sx n="100" d="100"/>
        <a:sy n="100" d="100"/>
      </p:scale>
      <p:origin x="0" y="0"/>
    </p:cViewPr>
  </p:sorterViewPr>
  <p:notesViewPr>
    <p:cSldViewPr snapToGrid="0">
      <p:cViewPr>
        <p:scale>
          <a:sx n="100" d="100"/>
          <a:sy n="100" d="100"/>
        </p:scale>
        <p:origin x="-3486" y="648"/>
      </p:cViewPr>
      <p:guideLst>
        <p:guide orient="horz" pos="3127"/>
        <p:guide orient="horz" pos="3110"/>
        <p:guide pos="2141"/>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heme" Target="theme/theme1.xml"/><Relationship Id="rId8" Type="http://schemas.openxmlformats.org/officeDocument/2006/relationships/slideMaster" Target="slideMasters/slideMaster8.xml"/></Relationships>
</file>

<file path=ppt/_rels/viewProps.xml.rels><?xml version="1.0" encoding="UTF-8" standalone="yes"?>
<Relationships xmlns="http://schemas.openxmlformats.org/package/2006/relationships"><Relationship Id="rId8" Type="http://schemas.openxmlformats.org/officeDocument/2006/relationships/slide" Target="slides/slide19.xml"/><Relationship Id="rId3" Type="http://schemas.openxmlformats.org/officeDocument/2006/relationships/slide" Target="slides/slide7.xml"/><Relationship Id="rId7" Type="http://schemas.openxmlformats.org/officeDocument/2006/relationships/slide" Target="slides/slide17.xml"/><Relationship Id="rId12" Type="http://schemas.openxmlformats.org/officeDocument/2006/relationships/slide" Target="slides/slide31.xml"/><Relationship Id="rId2" Type="http://schemas.openxmlformats.org/officeDocument/2006/relationships/slide" Target="slides/slide5.xml"/><Relationship Id="rId1" Type="http://schemas.openxmlformats.org/officeDocument/2006/relationships/slide" Target="slides/slide4.xml"/><Relationship Id="rId6" Type="http://schemas.openxmlformats.org/officeDocument/2006/relationships/slide" Target="slides/slide16.xml"/><Relationship Id="rId11" Type="http://schemas.openxmlformats.org/officeDocument/2006/relationships/slide" Target="slides/slide23.xml"/><Relationship Id="rId5" Type="http://schemas.openxmlformats.org/officeDocument/2006/relationships/slide" Target="slides/slide15.xml"/><Relationship Id="rId10" Type="http://schemas.openxmlformats.org/officeDocument/2006/relationships/slide" Target="slides/slide22.xml"/><Relationship Id="rId4" Type="http://schemas.openxmlformats.org/officeDocument/2006/relationships/slide" Target="slides/slide14.xml"/><Relationship Id="rId9" Type="http://schemas.openxmlformats.org/officeDocument/2006/relationships/slide" Target="slides/slide20.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9969250131518222E-4"/>
          <c:y val="0.1139334531634284"/>
          <c:w val="0.99686161136113816"/>
          <c:h val="0.70685925257014504"/>
        </c:manualLayout>
      </c:layout>
      <c:lineChart>
        <c:grouping val="stacked"/>
        <c:varyColors val="0"/>
        <c:ser>
          <c:idx val="0"/>
          <c:order val="0"/>
          <c:tx>
            <c:strRef>
              <c:f>Лист1!$B$1</c:f>
              <c:strCache>
                <c:ptCount val="1"/>
                <c:pt idx="0">
                  <c:v>Итого</c:v>
                </c:pt>
              </c:strCache>
            </c:strRef>
          </c:tx>
          <c:spPr>
            <a:ln>
              <a:solidFill>
                <a:srgbClr val="FFFFFF"/>
              </a:solidFill>
            </a:ln>
          </c:spPr>
          <c:marker>
            <c:symbol val="none"/>
          </c:marker>
          <c:dLbls>
            <c:dLbl>
              <c:idx val="0"/>
              <c:spPr/>
              <c:txPr>
                <a:bodyPr/>
                <a:lstStyle/>
                <a:p>
                  <a:pPr>
                    <a:defRPr sz="2400">
                      <a:solidFill>
                        <a:schemeClr val="bg1"/>
                      </a:solidFill>
                    </a:defRPr>
                  </a:pPr>
                  <a:endParaRPr lang="ru-RU"/>
                </a:p>
              </c:txPr>
              <c:dLblPos val="t"/>
              <c:showLegendKey val="0"/>
              <c:showVal val="1"/>
              <c:showCatName val="0"/>
              <c:showSerName val="0"/>
              <c:showPercent val="0"/>
              <c:showBubbleSize val="0"/>
            </c:dLbl>
            <c:dLbl>
              <c:idx val="1"/>
              <c:spPr/>
              <c:txPr>
                <a:bodyPr/>
                <a:lstStyle/>
                <a:p>
                  <a:pPr>
                    <a:defRPr sz="2400">
                      <a:solidFill>
                        <a:schemeClr val="bg1"/>
                      </a:solidFill>
                    </a:defRPr>
                  </a:pPr>
                  <a:endParaRPr lang="ru-RU"/>
                </a:p>
              </c:txPr>
              <c:dLblPos val="t"/>
              <c:showLegendKey val="0"/>
              <c:showVal val="1"/>
              <c:showCatName val="0"/>
              <c:showSerName val="0"/>
              <c:showPercent val="0"/>
              <c:showBubbleSize val="0"/>
            </c:dLbl>
            <c:dLbl>
              <c:idx val="2"/>
              <c:spPr/>
              <c:txPr>
                <a:bodyPr/>
                <a:lstStyle/>
                <a:p>
                  <a:pPr>
                    <a:defRPr sz="2400">
                      <a:solidFill>
                        <a:schemeClr val="bg1"/>
                      </a:solidFill>
                    </a:defRPr>
                  </a:pPr>
                  <a:endParaRPr lang="ru-RU"/>
                </a:p>
              </c:txPr>
              <c:dLblPos val="t"/>
              <c:showLegendKey val="0"/>
              <c:showVal val="1"/>
              <c:showCatName val="0"/>
              <c:showSerName val="0"/>
              <c:showPercent val="0"/>
              <c:showBubbleSize val="0"/>
            </c:dLbl>
            <c:dLbl>
              <c:idx val="3"/>
              <c:spPr/>
              <c:txPr>
                <a:bodyPr/>
                <a:lstStyle/>
                <a:p>
                  <a:pPr>
                    <a:defRPr sz="2400">
                      <a:solidFill>
                        <a:schemeClr val="bg1"/>
                      </a:solidFill>
                    </a:defRPr>
                  </a:pPr>
                  <a:endParaRPr lang="ru-RU"/>
                </a:p>
              </c:txPr>
              <c:dLblPos val="t"/>
              <c:showLegendKey val="0"/>
              <c:showVal val="1"/>
              <c:showCatName val="0"/>
              <c:showSerName val="0"/>
              <c:showPercent val="0"/>
              <c:showBubbleSize val="0"/>
            </c:dLbl>
            <c:dLbl>
              <c:idx val="4"/>
              <c:spPr/>
              <c:txPr>
                <a:bodyPr/>
                <a:lstStyle/>
                <a:p>
                  <a:pPr>
                    <a:defRPr sz="2400">
                      <a:solidFill>
                        <a:schemeClr val="bg1"/>
                      </a:solidFill>
                    </a:defRPr>
                  </a:pPr>
                  <a:endParaRPr lang="ru-RU"/>
                </a:p>
              </c:txPr>
              <c:dLblPos val="t"/>
              <c:showLegendKey val="0"/>
              <c:showVal val="1"/>
              <c:showCatName val="0"/>
              <c:showSerName val="0"/>
              <c:showPercent val="0"/>
              <c:showBubbleSize val="0"/>
            </c:dLbl>
            <c:dLbl>
              <c:idx val="5"/>
              <c:spPr/>
              <c:txPr>
                <a:bodyPr/>
                <a:lstStyle/>
                <a:p>
                  <a:pPr>
                    <a:defRPr sz="2400">
                      <a:solidFill>
                        <a:schemeClr val="bg1"/>
                      </a:solidFill>
                    </a:defRPr>
                  </a:pPr>
                  <a:endParaRPr lang="ru-RU"/>
                </a:p>
              </c:txPr>
              <c:dLblPos val="t"/>
              <c:showLegendKey val="0"/>
              <c:showVal val="1"/>
              <c:showCatName val="0"/>
              <c:showSerName val="0"/>
              <c:showPercent val="0"/>
              <c:showBubbleSize val="0"/>
            </c:dLbl>
            <c:dLbl>
              <c:idx val="6"/>
              <c:spPr/>
              <c:txPr>
                <a:bodyPr/>
                <a:lstStyle/>
                <a:p>
                  <a:pPr>
                    <a:defRPr sz="2400">
                      <a:solidFill>
                        <a:schemeClr val="bg1"/>
                      </a:solidFill>
                    </a:defRPr>
                  </a:pPr>
                  <a:endParaRPr lang="ru-RU"/>
                </a:p>
              </c:txPr>
              <c:dLblPos val="t"/>
              <c:showLegendKey val="0"/>
              <c:showVal val="1"/>
              <c:showCatName val="0"/>
              <c:showSerName val="0"/>
              <c:showPercent val="0"/>
              <c:showBubbleSize val="0"/>
            </c:dLbl>
            <c:spPr>
              <a:noFill/>
              <a:ln>
                <a:noFill/>
              </a:ln>
              <a:effectLst/>
            </c:spPr>
            <c:txPr>
              <a:bodyPr wrap="square" lIns="38100" tIns="19050" rIns="38100" bIns="19050" anchor="ctr">
                <a:spAutoFit/>
              </a:bodyPr>
              <a:lstStyle/>
              <a:p>
                <a:pPr>
                  <a:defRPr sz="2400"/>
                </a:pPr>
                <a:endParaRPr lang="ru-R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Лист1!$A$2:$A$4</c:f>
              <c:numCache>
                <c:formatCode>General</c:formatCode>
                <c:ptCount val="3"/>
                <c:pt idx="0">
                  <c:v>2014</c:v>
                </c:pt>
                <c:pt idx="1">
                  <c:v>2015</c:v>
                </c:pt>
                <c:pt idx="2">
                  <c:v>2016</c:v>
                </c:pt>
              </c:numCache>
            </c:numRef>
          </c:cat>
          <c:val>
            <c:numRef>
              <c:f>Лист1!$B$2:$B$4</c:f>
              <c:numCache>
                <c:formatCode>General</c:formatCode>
                <c:ptCount val="3"/>
                <c:pt idx="0">
                  <c:v>31</c:v>
                </c:pt>
                <c:pt idx="1">
                  <c:v>86</c:v>
                </c:pt>
                <c:pt idx="2">
                  <c:v>114</c:v>
                </c:pt>
              </c:numCache>
            </c:numRef>
          </c:val>
          <c:smooth val="0"/>
        </c:ser>
        <c:dLbls>
          <c:dLblPos val="ctr"/>
          <c:showLegendKey val="0"/>
          <c:showVal val="1"/>
          <c:showCatName val="0"/>
          <c:showSerName val="0"/>
          <c:showPercent val="0"/>
          <c:showBubbleSize val="0"/>
        </c:dLbls>
        <c:marker val="1"/>
        <c:smooth val="0"/>
        <c:axId val="69343488"/>
        <c:axId val="69349376"/>
      </c:lineChart>
      <c:catAx>
        <c:axId val="69343488"/>
        <c:scaling>
          <c:orientation val="minMax"/>
        </c:scaling>
        <c:delete val="1"/>
        <c:axPos val="b"/>
        <c:numFmt formatCode="General" sourceLinked="1"/>
        <c:majorTickMark val="out"/>
        <c:minorTickMark val="none"/>
        <c:tickLblPos val="nextTo"/>
        <c:crossAx val="69349376"/>
        <c:crosses val="autoZero"/>
        <c:auto val="1"/>
        <c:lblAlgn val="ctr"/>
        <c:lblOffset val="100"/>
        <c:noMultiLvlLbl val="0"/>
      </c:catAx>
      <c:valAx>
        <c:axId val="69349376"/>
        <c:scaling>
          <c:orientation val="minMax"/>
        </c:scaling>
        <c:delete val="1"/>
        <c:axPos val="l"/>
        <c:numFmt formatCode="General" sourceLinked="1"/>
        <c:majorTickMark val="out"/>
        <c:minorTickMark val="none"/>
        <c:tickLblPos val="nextTo"/>
        <c:crossAx val="69343488"/>
        <c:crosses val="autoZero"/>
        <c:crossBetween val="between"/>
        <c:majorUnit val="5"/>
      </c:valAx>
      <c:spPr>
        <a:noFill/>
        <a:ln w="25400">
          <a:noFill/>
        </a:ln>
      </c:spPr>
    </c:plotArea>
    <c:plotVisOnly val="1"/>
    <c:dispBlanksAs val="gap"/>
    <c:showDLblsOverMax val="0"/>
  </c:chart>
  <c:txPr>
    <a:bodyPr/>
    <a:lstStyle/>
    <a:p>
      <a:pPr>
        <a:defRPr sz="1800">
          <a:solidFill>
            <a:srgbClr val="0070C0"/>
          </a:solidFill>
        </a:defRPr>
      </a:pPr>
      <a:endParaRPr lang="ru-RU"/>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chemeClr val="bg1"/>
                </a:solidFill>
              </a:defRPr>
            </a:pPr>
            <a:r>
              <a:rPr lang="ru-RU" dirty="0" smtClean="0">
                <a:solidFill>
                  <a:schemeClr val="bg1"/>
                </a:solidFill>
              </a:rPr>
              <a:t>Количество выявленных неисправностей оборудования</a:t>
            </a:r>
            <a:endParaRPr lang="ru-RU" dirty="0">
              <a:solidFill>
                <a:schemeClr val="bg1"/>
              </a:solidFill>
            </a:endParaRPr>
          </a:p>
        </c:rich>
      </c:tx>
      <c:layout>
        <c:manualLayout>
          <c:xMode val="edge"/>
          <c:yMode val="edge"/>
          <c:x val="0.1077170970448865"/>
          <c:y val="3.8417370701536731E-2"/>
        </c:manualLayout>
      </c:layout>
      <c:overlay val="0"/>
    </c:title>
    <c:autoTitleDeleted val="0"/>
    <c:plotArea>
      <c:layout>
        <c:manualLayout>
          <c:layoutTarget val="inner"/>
          <c:xMode val="edge"/>
          <c:yMode val="edge"/>
          <c:x val="1.9969250131518222E-4"/>
          <c:y val="0.2448016495269483"/>
          <c:w val="0.99686161136113816"/>
          <c:h val="0.66088937725668973"/>
        </c:manualLayout>
      </c:layout>
      <c:barChart>
        <c:barDir val="col"/>
        <c:grouping val="stacked"/>
        <c:varyColors val="0"/>
        <c:ser>
          <c:idx val="0"/>
          <c:order val="0"/>
          <c:tx>
            <c:strRef>
              <c:f>Лист1!$B$1</c:f>
              <c:strCache>
                <c:ptCount val="1"/>
                <c:pt idx="0">
                  <c:v>Прочее</c:v>
                </c:pt>
              </c:strCache>
            </c:strRef>
          </c:tx>
          <c:spPr>
            <a:solidFill>
              <a:schemeClr val="tx2">
                <a:lumMod val="60000"/>
                <a:lumOff val="40000"/>
              </a:schemeClr>
            </a:solidFill>
          </c:spPr>
          <c:invertIfNegative val="0"/>
          <c:dLbls>
            <c:dLbl>
              <c:idx val="0"/>
              <c:spPr/>
              <c:txPr>
                <a:bodyPr/>
                <a:lstStyle/>
                <a:p>
                  <a:pPr>
                    <a:defRPr sz="2400">
                      <a:solidFill>
                        <a:schemeClr val="bg1"/>
                      </a:solidFill>
                    </a:defRPr>
                  </a:pPr>
                  <a:endParaRPr lang="ru-RU"/>
                </a:p>
              </c:txPr>
              <c:dLblPos val="ctr"/>
              <c:showLegendKey val="0"/>
              <c:showVal val="1"/>
              <c:showCatName val="0"/>
              <c:showSerName val="0"/>
              <c:showPercent val="0"/>
              <c:showBubbleSize val="0"/>
            </c:dLbl>
            <c:dLbl>
              <c:idx val="1"/>
              <c:spPr/>
              <c:txPr>
                <a:bodyPr/>
                <a:lstStyle/>
                <a:p>
                  <a:pPr>
                    <a:defRPr sz="2400">
                      <a:solidFill>
                        <a:schemeClr val="bg1"/>
                      </a:solidFill>
                    </a:defRPr>
                  </a:pPr>
                  <a:endParaRPr lang="ru-RU"/>
                </a:p>
              </c:txPr>
              <c:dLblPos val="ctr"/>
              <c:showLegendKey val="0"/>
              <c:showVal val="1"/>
              <c:showCatName val="0"/>
              <c:showSerName val="0"/>
              <c:showPercent val="0"/>
              <c:showBubbleSize val="0"/>
            </c:dLbl>
            <c:dLbl>
              <c:idx val="2"/>
              <c:spPr/>
              <c:txPr>
                <a:bodyPr/>
                <a:lstStyle/>
                <a:p>
                  <a:pPr>
                    <a:defRPr sz="2400">
                      <a:solidFill>
                        <a:schemeClr val="bg1"/>
                      </a:solidFill>
                    </a:defRPr>
                  </a:pPr>
                  <a:endParaRPr lang="ru-RU"/>
                </a:p>
              </c:txPr>
              <c:dLblPos val="ctr"/>
              <c:showLegendKey val="0"/>
              <c:showVal val="1"/>
              <c:showCatName val="0"/>
              <c:showSerName val="0"/>
              <c:showPercent val="0"/>
              <c:showBubbleSize val="0"/>
            </c:dLbl>
            <c:dLbl>
              <c:idx val="3"/>
              <c:spPr/>
              <c:txPr>
                <a:bodyPr/>
                <a:lstStyle/>
                <a:p>
                  <a:pPr>
                    <a:defRPr sz="2400">
                      <a:solidFill>
                        <a:schemeClr val="bg1"/>
                      </a:solidFill>
                    </a:defRPr>
                  </a:pPr>
                  <a:endParaRPr lang="ru-RU"/>
                </a:p>
              </c:txPr>
              <c:dLblPos val="ctr"/>
              <c:showLegendKey val="0"/>
              <c:showVal val="1"/>
              <c:showCatName val="0"/>
              <c:showSerName val="0"/>
              <c:showPercent val="0"/>
              <c:showBubbleSize val="0"/>
            </c:dLbl>
            <c:dLbl>
              <c:idx val="4"/>
              <c:spPr/>
              <c:txPr>
                <a:bodyPr/>
                <a:lstStyle/>
                <a:p>
                  <a:pPr>
                    <a:defRPr sz="2400">
                      <a:solidFill>
                        <a:schemeClr val="bg1"/>
                      </a:solidFill>
                    </a:defRPr>
                  </a:pPr>
                  <a:endParaRPr lang="ru-RU"/>
                </a:p>
              </c:txPr>
              <c:dLblPos val="ctr"/>
              <c:showLegendKey val="0"/>
              <c:showVal val="1"/>
              <c:showCatName val="0"/>
              <c:showSerName val="0"/>
              <c:showPercent val="0"/>
              <c:showBubbleSize val="0"/>
            </c:dLbl>
            <c:dLbl>
              <c:idx val="5"/>
              <c:spPr/>
              <c:txPr>
                <a:bodyPr/>
                <a:lstStyle/>
                <a:p>
                  <a:pPr>
                    <a:defRPr sz="2400">
                      <a:solidFill>
                        <a:schemeClr val="bg1"/>
                      </a:solidFill>
                    </a:defRPr>
                  </a:pPr>
                  <a:endParaRPr lang="ru-RU"/>
                </a:p>
              </c:txPr>
              <c:dLblPos val="ctr"/>
              <c:showLegendKey val="0"/>
              <c:showVal val="1"/>
              <c:showCatName val="0"/>
              <c:showSerName val="0"/>
              <c:showPercent val="0"/>
              <c:showBubbleSize val="0"/>
            </c:dLbl>
            <c:dLbl>
              <c:idx val="6"/>
              <c:spPr/>
              <c:txPr>
                <a:bodyPr/>
                <a:lstStyle/>
                <a:p>
                  <a:pPr>
                    <a:defRPr sz="2400">
                      <a:solidFill>
                        <a:schemeClr val="bg1"/>
                      </a:solidFill>
                    </a:defRPr>
                  </a:pPr>
                  <a:endParaRPr lang="ru-RU"/>
                </a:p>
              </c:txPr>
              <c:dLblPos val="ctr"/>
              <c:showLegendKey val="0"/>
              <c:showVal val="1"/>
              <c:showCatName val="0"/>
              <c:showSerName val="0"/>
              <c:showPercent val="0"/>
              <c:showBubbleSize val="0"/>
            </c:dLbl>
            <c:spPr>
              <a:noFill/>
              <a:ln>
                <a:noFill/>
              </a:ln>
              <a:effectLst/>
            </c:spPr>
            <c:txPr>
              <a:bodyPr wrap="square" lIns="38100" tIns="19050" rIns="38100" bIns="19050" anchor="ctr">
                <a:spAutoFit/>
              </a:bodyPr>
              <a:lstStyle/>
              <a:p>
                <a:pPr>
                  <a:defRPr sz="2400"/>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Лист1!$A$2:$A$4</c:f>
              <c:numCache>
                <c:formatCode>General</c:formatCode>
                <c:ptCount val="3"/>
                <c:pt idx="0">
                  <c:v>2014</c:v>
                </c:pt>
                <c:pt idx="1">
                  <c:v>2015</c:v>
                </c:pt>
                <c:pt idx="2">
                  <c:v>2016</c:v>
                </c:pt>
              </c:numCache>
            </c:numRef>
          </c:cat>
          <c:val>
            <c:numRef>
              <c:f>Лист1!$B$2:$B$4</c:f>
              <c:numCache>
                <c:formatCode>General</c:formatCode>
                <c:ptCount val="3"/>
                <c:pt idx="0">
                  <c:v>14</c:v>
                </c:pt>
                <c:pt idx="1">
                  <c:v>28</c:v>
                </c:pt>
                <c:pt idx="2">
                  <c:v>55</c:v>
                </c:pt>
              </c:numCache>
            </c:numRef>
          </c:val>
        </c:ser>
        <c:ser>
          <c:idx val="1"/>
          <c:order val="1"/>
          <c:tx>
            <c:strRef>
              <c:f>Лист1!$C$1</c:f>
              <c:strCache>
                <c:ptCount val="1"/>
                <c:pt idx="0">
                  <c:v>Одоризация</c:v>
                </c:pt>
              </c:strCache>
            </c:strRef>
          </c:tx>
          <c:spPr>
            <a:solidFill>
              <a:srgbClr val="FF0000"/>
            </a:solidFill>
          </c:spPr>
          <c:invertIfNegative val="0"/>
          <c:dLbls>
            <c:spPr>
              <a:noFill/>
              <a:ln>
                <a:noFill/>
              </a:ln>
              <a:effectLst/>
            </c:spPr>
            <c:txPr>
              <a:bodyPr wrap="square" lIns="38100" tIns="19050" rIns="38100" bIns="19050" anchor="ctr">
                <a:spAutoFit/>
              </a:bodyPr>
              <a:lstStyle/>
              <a:p>
                <a:pPr>
                  <a:defRPr b="1">
                    <a:solidFill>
                      <a:schemeClr val="bg1"/>
                    </a:solidFill>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numRef>
              <c:f>Лист1!$A$2:$A$4</c:f>
              <c:numCache>
                <c:formatCode>General</c:formatCode>
                <c:ptCount val="3"/>
                <c:pt idx="0">
                  <c:v>2014</c:v>
                </c:pt>
                <c:pt idx="1">
                  <c:v>2015</c:v>
                </c:pt>
                <c:pt idx="2">
                  <c:v>2016</c:v>
                </c:pt>
              </c:numCache>
            </c:numRef>
          </c:cat>
          <c:val>
            <c:numRef>
              <c:f>Лист1!$C$2:$C$4</c:f>
              <c:numCache>
                <c:formatCode>General</c:formatCode>
                <c:ptCount val="3"/>
                <c:pt idx="0">
                  <c:v>10</c:v>
                </c:pt>
                <c:pt idx="1">
                  <c:v>33</c:v>
                </c:pt>
                <c:pt idx="2">
                  <c:v>28</c:v>
                </c:pt>
              </c:numCache>
            </c:numRef>
          </c:val>
        </c:ser>
        <c:ser>
          <c:idx val="2"/>
          <c:order val="2"/>
          <c:tx>
            <c:strRef>
              <c:f>Лист1!$D$1</c:f>
              <c:strCache>
                <c:ptCount val="1"/>
                <c:pt idx="0">
                  <c:v>Редуцирование</c:v>
                </c:pt>
              </c:strCache>
            </c:strRef>
          </c:tx>
          <c:spPr>
            <a:solidFill>
              <a:srgbClr val="FFC000"/>
            </a:solidFill>
          </c:spPr>
          <c:invertIfNegative val="0"/>
          <c:dLbls>
            <c:spPr>
              <a:noFill/>
              <a:ln>
                <a:noFill/>
              </a:ln>
              <a:effectLst/>
            </c:spPr>
            <c:txPr>
              <a:bodyPr wrap="square" lIns="38100" tIns="19050" rIns="38100" bIns="19050" anchor="ctr">
                <a:spAutoFit/>
              </a:bodyPr>
              <a:lstStyle/>
              <a:p>
                <a:pPr>
                  <a:defRPr b="1">
                    <a:solidFill>
                      <a:schemeClr val="bg1"/>
                    </a:solidFill>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numRef>
              <c:f>Лист1!$A$2:$A$4</c:f>
              <c:numCache>
                <c:formatCode>General</c:formatCode>
                <c:ptCount val="3"/>
                <c:pt idx="0">
                  <c:v>2014</c:v>
                </c:pt>
                <c:pt idx="1">
                  <c:v>2015</c:v>
                </c:pt>
                <c:pt idx="2">
                  <c:v>2016</c:v>
                </c:pt>
              </c:numCache>
            </c:numRef>
          </c:cat>
          <c:val>
            <c:numRef>
              <c:f>Лист1!$D$2:$D$4</c:f>
              <c:numCache>
                <c:formatCode>General</c:formatCode>
                <c:ptCount val="3"/>
                <c:pt idx="0">
                  <c:v>7</c:v>
                </c:pt>
                <c:pt idx="1">
                  <c:v>25</c:v>
                </c:pt>
                <c:pt idx="2">
                  <c:v>31</c:v>
                </c:pt>
              </c:numCache>
            </c:numRef>
          </c:val>
        </c:ser>
        <c:dLbls>
          <c:dLblPos val="ctr"/>
          <c:showLegendKey val="0"/>
          <c:showVal val="1"/>
          <c:showCatName val="0"/>
          <c:showSerName val="0"/>
          <c:showPercent val="0"/>
          <c:showBubbleSize val="0"/>
        </c:dLbls>
        <c:gapWidth val="82"/>
        <c:overlap val="100"/>
        <c:axId val="73360896"/>
        <c:axId val="73362432"/>
      </c:barChart>
      <c:catAx>
        <c:axId val="73360896"/>
        <c:scaling>
          <c:orientation val="minMax"/>
        </c:scaling>
        <c:delete val="0"/>
        <c:axPos val="b"/>
        <c:numFmt formatCode="General" sourceLinked="1"/>
        <c:majorTickMark val="out"/>
        <c:minorTickMark val="none"/>
        <c:tickLblPos val="nextTo"/>
        <c:txPr>
          <a:bodyPr/>
          <a:lstStyle/>
          <a:p>
            <a:pPr>
              <a:defRPr sz="2000" b="1">
                <a:solidFill>
                  <a:schemeClr val="bg1"/>
                </a:solidFill>
              </a:defRPr>
            </a:pPr>
            <a:endParaRPr lang="ru-RU"/>
          </a:p>
        </c:txPr>
        <c:crossAx val="73362432"/>
        <c:crosses val="autoZero"/>
        <c:auto val="1"/>
        <c:lblAlgn val="ctr"/>
        <c:lblOffset val="100"/>
        <c:noMultiLvlLbl val="0"/>
      </c:catAx>
      <c:valAx>
        <c:axId val="73362432"/>
        <c:scaling>
          <c:orientation val="minMax"/>
        </c:scaling>
        <c:delete val="1"/>
        <c:axPos val="l"/>
        <c:numFmt formatCode="General" sourceLinked="1"/>
        <c:majorTickMark val="out"/>
        <c:minorTickMark val="none"/>
        <c:tickLblPos val="nextTo"/>
        <c:crossAx val="73360896"/>
        <c:crosses val="autoZero"/>
        <c:crossBetween val="between"/>
        <c:majorUnit val="5"/>
      </c:valAx>
      <c:spPr>
        <a:noFill/>
        <a:ln w="25400">
          <a:noFill/>
        </a:ln>
      </c:spPr>
    </c:plotArea>
    <c:legend>
      <c:legendPos val="r"/>
      <c:layout>
        <c:manualLayout>
          <c:xMode val="edge"/>
          <c:yMode val="edge"/>
          <c:x val="3.237182049564697E-2"/>
          <c:y val="0.2191922747810002"/>
          <c:w val="0.24213167001589325"/>
          <c:h val="0.21732793574316625"/>
        </c:manualLayout>
      </c:layout>
      <c:overlay val="0"/>
      <c:txPr>
        <a:bodyPr/>
        <a:lstStyle/>
        <a:p>
          <a:pPr>
            <a:defRPr sz="2000" b="1">
              <a:solidFill>
                <a:schemeClr val="bg1"/>
              </a:solidFill>
            </a:defRPr>
          </a:pPr>
          <a:endParaRPr lang="ru-RU"/>
        </a:p>
      </c:txPr>
    </c:legend>
    <c:plotVisOnly val="1"/>
    <c:dispBlanksAs val="gap"/>
    <c:showDLblsOverMax val="0"/>
  </c:chart>
  <c:txPr>
    <a:bodyPr/>
    <a:lstStyle/>
    <a:p>
      <a:pPr>
        <a:defRPr sz="1800">
          <a:solidFill>
            <a:srgbClr val="0070C0"/>
          </a:solidFill>
        </a:defRPr>
      </a:pPr>
      <a:endParaRPr lang="ru-RU"/>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chemeClr val="bg1"/>
                </a:solidFill>
              </a:defRPr>
            </a:pPr>
            <a:r>
              <a:rPr lang="ru-RU" dirty="0" smtClean="0">
                <a:solidFill>
                  <a:schemeClr val="bg1"/>
                </a:solidFill>
              </a:rPr>
              <a:t>Количество</a:t>
            </a:r>
            <a:r>
              <a:rPr lang="ru-RU" baseline="0" dirty="0" smtClean="0">
                <a:solidFill>
                  <a:schemeClr val="bg1"/>
                </a:solidFill>
              </a:rPr>
              <a:t> основных регуляторов эксплуатируемых</a:t>
            </a:r>
          </a:p>
          <a:p>
            <a:pPr>
              <a:defRPr>
                <a:solidFill>
                  <a:schemeClr val="bg1"/>
                </a:solidFill>
              </a:defRPr>
            </a:pPr>
            <a:r>
              <a:rPr lang="ru-RU" baseline="0" dirty="0" smtClean="0">
                <a:solidFill>
                  <a:schemeClr val="bg1"/>
                </a:solidFill>
              </a:rPr>
              <a:t>ООО «Газпром трансгаз Ухта»</a:t>
            </a:r>
            <a:endParaRPr lang="ru-RU" dirty="0">
              <a:solidFill>
                <a:schemeClr val="bg1"/>
              </a:solidFill>
            </a:endParaRPr>
          </a:p>
        </c:rich>
      </c:tx>
      <c:layout/>
      <c:overlay val="0"/>
    </c:title>
    <c:autoTitleDeleted val="0"/>
    <c:plotArea>
      <c:layout>
        <c:manualLayout>
          <c:layoutTarget val="inner"/>
          <c:xMode val="edge"/>
          <c:yMode val="edge"/>
          <c:x val="1.9971531042001746E-4"/>
          <c:y val="3.8553867408586268E-2"/>
          <c:w val="0.99098421908604473"/>
          <c:h val="0.87286218582490305"/>
        </c:manualLayout>
      </c:layout>
      <c:barChart>
        <c:barDir val="col"/>
        <c:grouping val="clustered"/>
        <c:varyColors val="0"/>
        <c:ser>
          <c:idx val="0"/>
          <c:order val="0"/>
          <c:tx>
            <c:strRef>
              <c:f>Лист1!$B$1</c:f>
              <c:strCache>
                <c:ptCount val="1"/>
                <c:pt idx="0">
                  <c:v>Кол-во</c:v>
                </c:pt>
              </c:strCache>
            </c:strRef>
          </c:tx>
          <c:spPr>
            <a:solidFill>
              <a:schemeClr val="tx2">
                <a:lumMod val="60000"/>
                <a:lumOff val="40000"/>
              </a:schemeClr>
            </a:solidFill>
          </c:spPr>
          <c:invertIfNegative val="0"/>
          <c:dLbls>
            <c:dLbl>
              <c:idx val="0"/>
              <c:layout>
                <c:manualLayout>
                  <c:x val="2.6937736740478031E-17"/>
                  <c:y val="9.6892240609975408E-2"/>
                </c:manualLayout>
              </c:layout>
              <c:spPr/>
              <c:txPr>
                <a:bodyPr/>
                <a:lstStyle/>
                <a:p>
                  <a:pPr>
                    <a:defRPr sz="2000" b="1">
                      <a:solidFill>
                        <a:schemeClr val="bg1"/>
                      </a:solidFill>
                    </a:defRPr>
                  </a:pPr>
                  <a:endParaRPr lang="ru-RU"/>
                </a:p>
              </c:txPr>
              <c:showLegendKey val="0"/>
              <c:showVal val="1"/>
              <c:showCatName val="0"/>
              <c:showSerName val="0"/>
              <c:showPercent val="0"/>
              <c:showBubbleSize val="0"/>
              <c:extLst>
                <c:ext xmlns:c15="http://schemas.microsoft.com/office/drawing/2012/chart" uri="{CE6537A1-D6FC-4f65-9D91-7224C49458BB}"/>
              </c:extLst>
            </c:dLbl>
            <c:dLbl>
              <c:idx val="1"/>
              <c:layout>
                <c:manualLayout>
                  <c:x val="0"/>
                  <c:y val="8.4036657300178591E-2"/>
                </c:manualLayout>
              </c:layout>
              <c:spPr/>
              <c:txPr>
                <a:bodyPr/>
                <a:lstStyle/>
                <a:p>
                  <a:pPr>
                    <a:defRPr sz="2000" b="1">
                      <a:solidFill>
                        <a:schemeClr val="bg1"/>
                      </a:solidFill>
                    </a:defRPr>
                  </a:pPr>
                  <a:endParaRPr lang="ru-RU"/>
                </a:p>
              </c:txPr>
              <c:showLegendKey val="0"/>
              <c:showVal val="1"/>
              <c:showCatName val="0"/>
              <c:showSerName val="0"/>
              <c:showPercent val="0"/>
              <c:showBubbleSize val="0"/>
              <c:extLst>
                <c:ext xmlns:c15="http://schemas.microsoft.com/office/drawing/2012/chart" uri="{CE6537A1-D6FC-4f65-9D91-7224C49458BB}"/>
              </c:extLst>
            </c:dLbl>
            <c:dLbl>
              <c:idx val="2"/>
              <c:layout>
                <c:manualLayout>
                  <c:x val="-1.1569669832861078E-7"/>
                  <c:y val="9.2174376973033365E-2"/>
                </c:manualLayout>
              </c:layout>
              <c:spPr/>
              <c:txPr>
                <a:bodyPr/>
                <a:lstStyle/>
                <a:p>
                  <a:pPr>
                    <a:defRPr sz="2000" b="1">
                      <a:solidFill>
                        <a:schemeClr val="bg1"/>
                      </a:solidFill>
                    </a:defRPr>
                  </a:pPr>
                  <a:endParaRPr lang="ru-RU"/>
                </a:p>
              </c:txPr>
              <c:showLegendKey val="0"/>
              <c:showVal val="1"/>
              <c:showCatName val="0"/>
              <c:showSerName val="0"/>
              <c:showPercent val="0"/>
              <c:showBubbleSize val="0"/>
              <c:extLst>
                <c:ext xmlns:c15="http://schemas.microsoft.com/office/drawing/2012/chart" uri="{CE6537A1-D6FC-4f65-9D91-7224C49458BB}"/>
              </c:extLst>
            </c:dLbl>
            <c:dLbl>
              <c:idx val="3"/>
              <c:layout>
                <c:manualLayout>
                  <c:x val="0"/>
                  <c:y val="9.0497261229318657E-2"/>
                </c:manualLayout>
              </c:layout>
              <c:spPr/>
              <c:txPr>
                <a:bodyPr/>
                <a:lstStyle/>
                <a:p>
                  <a:pPr>
                    <a:defRPr sz="2000" b="1">
                      <a:solidFill>
                        <a:schemeClr val="bg1"/>
                      </a:solidFill>
                    </a:defRPr>
                  </a:pPr>
                  <a:endParaRPr lang="ru-RU"/>
                </a:p>
              </c:txPr>
              <c:showLegendKey val="0"/>
              <c:showVal val="1"/>
              <c:showCatName val="0"/>
              <c:showSerName val="0"/>
              <c:showPercent val="0"/>
              <c:showBubbleSize val="0"/>
              <c:extLst>
                <c:ext xmlns:c15="http://schemas.microsoft.com/office/drawing/2012/chart" uri="{CE6537A1-D6FC-4f65-9D91-7224C49458BB}"/>
              </c:extLst>
            </c:dLbl>
            <c:dLbl>
              <c:idx val="4"/>
              <c:layout>
                <c:manualLayout>
                  <c:x val="-1.4693480687733569E-3"/>
                  <c:y val="9.3198589882996716E-2"/>
                </c:manualLayout>
              </c:layout>
              <c:spPr/>
              <c:txPr>
                <a:bodyPr/>
                <a:lstStyle/>
                <a:p>
                  <a:pPr>
                    <a:defRPr sz="2000" b="1">
                      <a:solidFill>
                        <a:schemeClr val="bg1"/>
                      </a:solidFill>
                    </a:defRPr>
                  </a:pPr>
                  <a:endParaRPr lang="ru-RU"/>
                </a:p>
              </c:txPr>
              <c:showLegendKey val="0"/>
              <c:showVal val="1"/>
              <c:showCatName val="0"/>
              <c:showSerName val="0"/>
              <c:showPercent val="0"/>
              <c:showBubbleSize val="0"/>
              <c:extLst>
                <c:ext xmlns:c15="http://schemas.microsoft.com/office/drawing/2012/chart" uri="{CE6537A1-D6FC-4f65-9D91-7224C49458BB}"/>
              </c:extLst>
            </c:dLbl>
            <c:dLbl>
              <c:idx val="5"/>
              <c:layout>
                <c:manualLayout>
                  <c:x val="-1.0775094696191212E-16"/>
                  <c:y val="8.374648193515849E-2"/>
                </c:manualLayout>
              </c:layout>
              <c:spPr/>
              <c:txPr>
                <a:bodyPr/>
                <a:lstStyle/>
                <a:p>
                  <a:pPr>
                    <a:defRPr sz="2000" b="1">
                      <a:solidFill>
                        <a:schemeClr val="bg1"/>
                      </a:solidFill>
                    </a:defRPr>
                  </a:pPr>
                  <a:endParaRPr lang="ru-RU"/>
                </a:p>
              </c:txPr>
              <c:showLegendKey val="0"/>
              <c:showVal val="1"/>
              <c:showCatName val="0"/>
              <c:showSerName val="0"/>
              <c:showPercent val="0"/>
              <c:showBubbleSize val="0"/>
              <c:extLst>
                <c:ext xmlns:c15="http://schemas.microsoft.com/office/drawing/2012/chart" uri="{CE6537A1-D6FC-4f65-9D91-7224C49458BB}"/>
              </c:extLst>
            </c:dLbl>
            <c:dLbl>
              <c:idx val="6"/>
              <c:layout>
                <c:manualLayout>
                  <c:x val="0"/>
                  <c:y val="8.5075942719678832E-2"/>
                </c:manualLayout>
              </c:layout>
              <c:spPr/>
              <c:txPr>
                <a:bodyPr/>
                <a:lstStyle/>
                <a:p>
                  <a:pPr>
                    <a:defRPr sz="2000" b="1">
                      <a:solidFill>
                        <a:schemeClr val="bg1"/>
                      </a:solidFill>
                    </a:defRPr>
                  </a:pPr>
                  <a:endParaRPr lang="ru-RU"/>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2000" b="1"/>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Лист1!$A$2:$A$8</c:f>
              <c:strCache>
                <c:ptCount val="7"/>
                <c:pt idx="0">
                  <c:v>РД-64</c:v>
                </c:pt>
                <c:pt idx="1">
                  <c:v>РДО</c:v>
                </c:pt>
                <c:pt idx="2">
                  <c:v>РДУ</c:v>
                </c:pt>
                <c:pt idx="3">
                  <c:v>ЛОРД</c:v>
                </c:pt>
                <c:pt idx="4">
                  <c:v>РДМ</c:v>
                </c:pt>
                <c:pt idx="5">
                  <c:v>РДЭ</c:v>
                </c:pt>
                <c:pt idx="6">
                  <c:v>РДУ-Т</c:v>
                </c:pt>
              </c:strCache>
            </c:strRef>
          </c:cat>
          <c:val>
            <c:numRef>
              <c:f>Лист1!$B$2:$B$8</c:f>
              <c:numCache>
                <c:formatCode>General</c:formatCode>
                <c:ptCount val="7"/>
                <c:pt idx="0">
                  <c:v>123</c:v>
                </c:pt>
                <c:pt idx="1">
                  <c:v>103</c:v>
                </c:pt>
                <c:pt idx="2">
                  <c:v>85</c:v>
                </c:pt>
                <c:pt idx="3">
                  <c:v>81</c:v>
                </c:pt>
                <c:pt idx="4">
                  <c:v>73</c:v>
                </c:pt>
                <c:pt idx="5">
                  <c:v>53</c:v>
                </c:pt>
                <c:pt idx="6">
                  <c:v>14</c:v>
                </c:pt>
              </c:numCache>
            </c:numRef>
          </c:val>
        </c:ser>
        <c:dLbls>
          <c:showLegendKey val="0"/>
          <c:showVal val="0"/>
          <c:showCatName val="0"/>
          <c:showSerName val="0"/>
          <c:showPercent val="0"/>
          <c:showBubbleSize val="0"/>
        </c:dLbls>
        <c:gapWidth val="82"/>
        <c:axId val="21563648"/>
        <c:axId val="21569536"/>
      </c:barChart>
      <c:catAx>
        <c:axId val="21563648"/>
        <c:scaling>
          <c:orientation val="minMax"/>
        </c:scaling>
        <c:delete val="0"/>
        <c:axPos val="b"/>
        <c:numFmt formatCode="General" sourceLinked="0"/>
        <c:majorTickMark val="out"/>
        <c:minorTickMark val="none"/>
        <c:tickLblPos val="nextTo"/>
        <c:txPr>
          <a:bodyPr/>
          <a:lstStyle/>
          <a:p>
            <a:pPr>
              <a:defRPr sz="1800" b="1">
                <a:solidFill>
                  <a:schemeClr val="bg1"/>
                </a:solidFill>
              </a:defRPr>
            </a:pPr>
            <a:endParaRPr lang="ru-RU"/>
          </a:p>
        </c:txPr>
        <c:crossAx val="21569536"/>
        <c:crosses val="autoZero"/>
        <c:auto val="1"/>
        <c:lblAlgn val="ctr"/>
        <c:lblOffset val="100"/>
        <c:noMultiLvlLbl val="0"/>
      </c:catAx>
      <c:valAx>
        <c:axId val="21569536"/>
        <c:scaling>
          <c:orientation val="minMax"/>
        </c:scaling>
        <c:delete val="1"/>
        <c:axPos val="l"/>
        <c:numFmt formatCode="General" sourceLinked="1"/>
        <c:majorTickMark val="out"/>
        <c:minorTickMark val="none"/>
        <c:tickLblPos val="nextTo"/>
        <c:crossAx val="21563648"/>
        <c:crosses val="autoZero"/>
        <c:crossBetween val="between"/>
        <c:majorUnit val="5"/>
      </c:valAx>
      <c:spPr>
        <a:noFill/>
        <a:ln w="25400">
          <a:noFill/>
        </a:ln>
      </c:spPr>
    </c:plotArea>
    <c:plotVisOnly val="1"/>
    <c:dispBlanksAs val="gap"/>
    <c:showDLblsOverMax val="0"/>
  </c:chart>
  <c:txPr>
    <a:bodyPr/>
    <a:lstStyle/>
    <a:p>
      <a:pPr>
        <a:defRPr sz="1800">
          <a:solidFill>
            <a:srgbClr val="0070C0"/>
          </a:solidFill>
        </a:defRPr>
      </a:pPr>
      <a:endParaRPr lang="ru-RU"/>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ru-RU" sz="2400" b="1" i="0" baseline="0" dirty="0" smtClean="0">
                <a:solidFill>
                  <a:schemeClr val="bg1"/>
                </a:solidFill>
                <a:effectLst/>
              </a:rPr>
              <a:t>Количество основных одоризаторов эксплуатируемых</a:t>
            </a:r>
            <a:endParaRPr lang="ru-RU" sz="2800" dirty="0" smtClean="0">
              <a:solidFill>
                <a:schemeClr val="bg1"/>
              </a:solidFill>
              <a:effectLst/>
            </a:endParaRPr>
          </a:p>
          <a:p>
            <a:pPr>
              <a:defRPr/>
            </a:pPr>
            <a:r>
              <a:rPr lang="ru-RU" sz="2400" b="1" i="0" baseline="0" dirty="0" smtClean="0">
                <a:solidFill>
                  <a:schemeClr val="bg1"/>
                </a:solidFill>
                <a:effectLst/>
              </a:rPr>
              <a:t>ООО «Газпром трансгаз Ухта»</a:t>
            </a:r>
            <a:endParaRPr lang="ru-RU" sz="2800" dirty="0">
              <a:solidFill>
                <a:schemeClr val="bg1"/>
              </a:solidFill>
              <a:effectLst/>
            </a:endParaRPr>
          </a:p>
        </c:rich>
      </c:tx>
      <c:layout/>
      <c:overlay val="0"/>
    </c:title>
    <c:autoTitleDeleted val="0"/>
    <c:plotArea>
      <c:layout>
        <c:manualLayout>
          <c:layoutTarget val="inner"/>
          <c:xMode val="edge"/>
          <c:yMode val="edge"/>
          <c:x val="2.2295288441322687E-4"/>
          <c:y val="0.20334526460123209"/>
          <c:w val="0.99977704711558679"/>
          <c:h val="0.69359499623942678"/>
        </c:manualLayout>
      </c:layout>
      <c:barChart>
        <c:barDir val="col"/>
        <c:grouping val="clustered"/>
        <c:varyColors val="0"/>
        <c:ser>
          <c:idx val="0"/>
          <c:order val="0"/>
          <c:tx>
            <c:strRef>
              <c:f>Лист1!$B$1</c:f>
              <c:strCache>
                <c:ptCount val="1"/>
                <c:pt idx="0">
                  <c:v>Всего</c:v>
                </c:pt>
              </c:strCache>
            </c:strRef>
          </c:tx>
          <c:spPr>
            <a:solidFill>
              <a:schemeClr val="tx2">
                <a:lumMod val="60000"/>
                <a:lumOff val="40000"/>
              </a:schemeClr>
            </a:solidFill>
          </c:spPr>
          <c:invertIfNegative val="0"/>
          <c:dLbls>
            <c:dLbl>
              <c:idx val="0"/>
              <c:layout>
                <c:manualLayout>
                  <c:x val="2.6937736740478031E-17"/>
                  <c:y val="9.6892240609975408E-2"/>
                </c:manualLayout>
              </c:layout>
              <c:spPr/>
              <c:txPr>
                <a:bodyPr/>
                <a:lstStyle/>
                <a:p>
                  <a:pPr>
                    <a:defRPr sz="2400" b="1">
                      <a:solidFill>
                        <a:schemeClr val="bg1"/>
                      </a:solidFill>
                    </a:defRPr>
                  </a:pPr>
                  <a:endParaRPr lang="ru-RU"/>
                </a:p>
              </c:txPr>
              <c:showLegendKey val="0"/>
              <c:showVal val="1"/>
              <c:showCatName val="0"/>
              <c:showSerName val="0"/>
              <c:showPercent val="0"/>
              <c:showBubbleSize val="0"/>
              <c:extLst>
                <c:ext xmlns:c15="http://schemas.microsoft.com/office/drawing/2012/chart" uri="{CE6537A1-D6FC-4f65-9D91-7224C49458BB}"/>
              </c:extLst>
            </c:dLbl>
            <c:dLbl>
              <c:idx val="1"/>
              <c:layout>
                <c:manualLayout>
                  <c:x val="0"/>
                  <c:y val="9.5859409715995839E-2"/>
                </c:manualLayout>
              </c:layout>
              <c:spPr/>
              <c:txPr>
                <a:bodyPr/>
                <a:lstStyle/>
                <a:p>
                  <a:pPr>
                    <a:defRPr sz="2400" b="1">
                      <a:solidFill>
                        <a:schemeClr val="bg1"/>
                      </a:solidFill>
                    </a:defRPr>
                  </a:pPr>
                  <a:endParaRPr lang="ru-RU"/>
                </a:p>
              </c:txPr>
              <c:showLegendKey val="0"/>
              <c:showVal val="1"/>
              <c:showCatName val="0"/>
              <c:showSerName val="0"/>
              <c:showPercent val="0"/>
              <c:showBubbleSize val="0"/>
              <c:extLst>
                <c:ext xmlns:c15="http://schemas.microsoft.com/office/drawing/2012/chart" uri="{CE6537A1-D6FC-4f65-9D91-7224C49458BB}"/>
              </c:extLst>
            </c:dLbl>
            <c:dLbl>
              <c:idx val="2"/>
              <c:layout>
                <c:manualLayout>
                  <c:x val="0"/>
                  <c:y val="7.3944078360244386E-2"/>
                </c:manualLayout>
              </c:layout>
              <c:spPr/>
              <c:txPr>
                <a:bodyPr/>
                <a:lstStyle/>
                <a:p>
                  <a:pPr>
                    <a:defRPr sz="2400" b="1">
                      <a:solidFill>
                        <a:schemeClr val="bg1"/>
                      </a:solidFill>
                    </a:defRPr>
                  </a:pPr>
                  <a:endParaRPr lang="ru-RU"/>
                </a:p>
              </c:txPr>
              <c:showLegendKey val="0"/>
              <c:showVal val="1"/>
              <c:showCatName val="0"/>
              <c:showSerName val="0"/>
              <c:showPercent val="0"/>
              <c:showBubbleSize val="0"/>
              <c:extLst>
                <c:ext xmlns:c15="http://schemas.microsoft.com/office/drawing/2012/chart" uri="{CE6537A1-D6FC-4f65-9D91-7224C49458BB}"/>
              </c:extLst>
            </c:dLbl>
            <c:dLbl>
              <c:idx val="3"/>
              <c:layout>
                <c:manualLayout>
                  <c:x val="2.9386961375467138E-3"/>
                  <c:y val="7.8343483100632133E-2"/>
                </c:manualLayout>
              </c:layout>
              <c:spPr/>
              <c:txPr>
                <a:bodyPr/>
                <a:lstStyle/>
                <a:p>
                  <a:pPr>
                    <a:defRPr sz="2400" b="1">
                      <a:solidFill>
                        <a:schemeClr val="bg1"/>
                      </a:solidFill>
                    </a:defRPr>
                  </a:pPr>
                  <a:endParaRPr lang="ru-RU"/>
                </a:p>
              </c:txPr>
              <c:showLegendKey val="0"/>
              <c:showVal val="1"/>
              <c:showCatName val="0"/>
              <c:showSerName val="0"/>
              <c:showPercent val="0"/>
              <c:showBubbleSize val="0"/>
              <c:extLst>
                <c:ext xmlns:c15="http://schemas.microsoft.com/office/drawing/2012/chart" uri="{CE6537A1-D6FC-4f65-9D91-7224C49458BB}"/>
              </c:extLst>
            </c:dLbl>
            <c:dLbl>
              <c:idx val="4"/>
              <c:layout>
                <c:manualLayout>
                  <c:x val="0"/>
                  <c:y val="8.1044982517895311E-2"/>
                </c:manualLayout>
              </c:layout>
              <c:spPr/>
              <c:txPr>
                <a:bodyPr/>
                <a:lstStyle/>
                <a:p>
                  <a:pPr>
                    <a:defRPr sz="2400" b="1">
                      <a:solidFill>
                        <a:schemeClr val="bg1"/>
                      </a:solidFill>
                    </a:defRPr>
                  </a:pPr>
                  <a:endParaRPr lang="ru-RU"/>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2400" b="1"/>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Лист1!$A$2:$A$6</c:f>
              <c:strCache>
                <c:ptCount val="5"/>
                <c:pt idx="0">
                  <c:v>Флоутэк</c:v>
                </c:pt>
                <c:pt idx="1">
                  <c:v>Уромгаз</c:v>
                </c:pt>
                <c:pt idx="2">
                  <c:v>ОДДК</c:v>
                </c:pt>
                <c:pt idx="3">
                  <c:v>БО/БОЭ</c:v>
                </c:pt>
                <c:pt idx="4">
                  <c:v>ОДА</c:v>
                </c:pt>
              </c:strCache>
            </c:strRef>
          </c:cat>
          <c:val>
            <c:numRef>
              <c:f>Лист1!$B$2:$B$6</c:f>
              <c:numCache>
                <c:formatCode>General</c:formatCode>
                <c:ptCount val="5"/>
                <c:pt idx="0">
                  <c:v>35</c:v>
                </c:pt>
                <c:pt idx="1">
                  <c:v>25</c:v>
                </c:pt>
                <c:pt idx="2">
                  <c:v>21</c:v>
                </c:pt>
                <c:pt idx="3">
                  <c:v>21</c:v>
                </c:pt>
                <c:pt idx="4">
                  <c:v>5</c:v>
                </c:pt>
              </c:numCache>
            </c:numRef>
          </c:val>
        </c:ser>
        <c:dLbls>
          <c:showLegendKey val="0"/>
          <c:showVal val="0"/>
          <c:showCatName val="0"/>
          <c:showSerName val="0"/>
          <c:showPercent val="0"/>
          <c:showBubbleSize val="0"/>
        </c:dLbls>
        <c:gapWidth val="82"/>
        <c:axId val="75954048"/>
        <c:axId val="75955584"/>
      </c:barChart>
      <c:catAx>
        <c:axId val="75954048"/>
        <c:scaling>
          <c:orientation val="minMax"/>
        </c:scaling>
        <c:delete val="0"/>
        <c:axPos val="b"/>
        <c:numFmt formatCode="General" sourceLinked="0"/>
        <c:majorTickMark val="out"/>
        <c:minorTickMark val="none"/>
        <c:tickLblPos val="nextTo"/>
        <c:txPr>
          <a:bodyPr/>
          <a:lstStyle/>
          <a:p>
            <a:pPr>
              <a:defRPr sz="1600" b="1">
                <a:solidFill>
                  <a:schemeClr val="bg1"/>
                </a:solidFill>
              </a:defRPr>
            </a:pPr>
            <a:endParaRPr lang="ru-RU"/>
          </a:p>
        </c:txPr>
        <c:crossAx val="75955584"/>
        <c:crosses val="autoZero"/>
        <c:auto val="1"/>
        <c:lblAlgn val="ctr"/>
        <c:lblOffset val="100"/>
        <c:noMultiLvlLbl val="0"/>
      </c:catAx>
      <c:valAx>
        <c:axId val="75955584"/>
        <c:scaling>
          <c:orientation val="minMax"/>
        </c:scaling>
        <c:delete val="1"/>
        <c:axPos val="l"/>
        <c:numFmt formatCode="General" sourceLinked="1"/>
        <c:majorTickMark val="out"/>
        <c:minorTickMark val="none"/>
        <c:tickLblPos val="nextTo"/>
        <c:crossAx val="75954048"/>
        <c:crosses val="autoZero"/>
        <c:crossBetween val="between"/>
        <c:majorUnit val="5"/>
      </c:valAx>
      <c:spPr>
        <a:noFill/>
        <a:ln w="25400">
          <a:noFill/>
        </a:ln>
      </c:spPr>
    </c:plotArea>
    <c:plotVisOnly val="1"/>
    <c:dispBlanksAs val="gap"/>
    <c:showDLblsOverMax val="0"/>
  </c:chart>
  <c:txPr>
    <a:bodyPr/>
    <a:lstStyle/>
    <a:p>
      <a:pPr>
        <a:defRPr sz="1800">
          <a:solidFill>
            <a:srgbClr val="0070C0"/>
          </a:solidFill>
        </a:defRPr>
      </a:pPr>
      <a:endParaRPr lang="ru-RU"/>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hdr" sz="quarter"/>
          </p:nvPr>
        </p:nvSpPr>
        <p:spPr bwMode="auto">
          <a:xfrm>
            <a:off x="1" y="5"/>
            <a:ext cx="2945862" cy="494708"/>
          </a:xfrm>
          <a:prstGeom prst="rect">
            <a:avLst/>
          </a:prstGeom>
          <a:noFill/>
          <a:ln>
            <a:noFill/>
          </a:ln>
          <a:effectLst/>
          <a:extLst/>
        </p:spPr>
        <p:txBody>
          <a:bodyPr vert="horz" wrap="square" lIns="89961" tIns="44981" rIns="89961" bIns="44981" numCol="1" anchor="t" anchorCtr="0" compatLnSpc="1">
            <a:prstTxWarp prst="textNoShape">
              <a:avLst/>
            </a:prstTxWarp>
          </a:bodyPr>
          <a:lstStyle>
            <a:lvl1pPr defTabSz="897444">
              <a:defRPr sz="1200">
                <a:solidFill>
                  <a:schemeClr val="tx1"/>
                </a:solidFill>
                <a:latin typeface="Arial" charset="0"/>
              </a:defRPr>
            </a:lvl1pPr>
          </a:lstStyle>
          <a:p>
            <a:pPr>
              <a:defRPr/>
            </a:pPr>
            <a:endParaRPr lang="ru-RU"/>
          </a:p>
        </p:txBody>
      </p:sp>
      <p:sp>
        <p:nvSpPr>
          <p:cNvPr id="140291" name="Rectangle 3"/>
          <p:cNvSpPr>
            <a:spLocks noGrp="1" noChangeArrowheads="1"/>
          </p:cNvSpPr>
          <p:nvPr>
            <p:ph type="dt" sz="quarter" idx="1"/>
          </p:nvPr>
        </p:nvSpPr>
        <p:spPr bwMode="auto">
          <a:xfrm>
            <a:off x="3850296" y="5"/>
            <a:ext cx="2945862" cy="494708"/>
          </a:xfrm>
          <a:prstGeom prst="rect">
            <a:avLst/>
          </a:prstGeom>
          <a:noFill/>
          <a:ln>
            <a:noFill/>
          </a:ln>
          <a:effectLst/>
          <a:extLst/>
        </p:spPr>
        <p:txBody>
          <a:bodyPr vert="horz" wrap="square" lIns="89961" tIns="44981" rIns="89961" bIns="44981" numCol="1" anchor="t" anchorCtr="0" compatLnSpc="1">
            <a:prstTxWarp prst="textNoShape">
              <a:avLst/>
            </a:prstTxWarp>
          </a:bodyPr>
          <a:lstStyle>
            <a:lvl1pPr algn="r" defTabSz="897444">
              <a:defRPr sz="1200">
                <a:solidFill>
                  <a:schemeClr val="tx1"/>
                </a:solidFill>
                <a:latin typeface="Arial" charset="0"/>
              </a:defRPr>
            </a:lvl1pPr>
          </a:lstStyle>
          <a:p>
            <a:pPr>
              <a:defRPr/>
            </a:pPr>
            <a:endParaRPr lang="ru-RU"/>
          </a:p>
        </p:txBody>
      </p:sp>
      <p:sp>
        <p:nvSpPr>
          <p:cNvPr id="140292" name="Rectangle 4"/>
          <p:cNvSpPr>
            <a:spLocks noGrp="1" noChangeArrowheads="1"/>
          </p:cNvSpPr>
          <p:nvPr>
            <p:ph type="ftr" sz="quarter" idx="2"/>
          </p:nvPr>
        </p:nvSpPr>
        <p:spPr bwMode="auto">
          <a:xfrm>
            <a:off x="1" y="9378012"/>
            <a:ext cx="2945862" cy="494707"/>
          </a:xfrm>
          <a:prstGeom prst="rect">
            <a:avLst/>
          </a:prstGeom>
          <a:noFill/>
          <a:ln>
            <a:noFill/>
          </a:ln>
          <a:effectLst/>
          <a:extLst/>
        </p:spPr>
        <p:txBody>
          <a:bodyPr vert="horz" wrap="square" lIns="89961" tIns="44981" rIns="89961" bIns="44981" numCol="1" anchor="b" anchorCtr="0" compatLnSpc="1">
            <a:prstTxWarp prst="textNoShape">
              <a:avLst/>
            </a:prstTxWarp>
          </a:bodyPr>
          <a:lstStyle>
            <a:lvl1pPr defTabSz="897444">
              <a:defRPr sz="1200">
                <a:solidFill>
                  <a:schemeClr val="tx1"/>
                </a:solidFill>
                <a:latin typeface="Arial" charset="0"/>
              </a:defRPr>
            </a:lvl1pPr>
          </a:lstStyle>
          <a:p>
            <a:pPr>
              <a:defRPr/>
            </a:pPr>
            <a:endParaRPr lang="ru-RU"/>
          </a:p>
        </p:txBody>
      </p:sp>
      <p:sp>
        <p:nvSpPr>
          <p:cNvPr id="140293" name="Rectangle 5"/>
          <p:cNvSpPr>
            <a:spLocks noGrp="1" noChangeArrowheads="1"/>
          </p:cNvSpPr>
          <p:nvPr>
            <p:ph type="sldNum" sz="quarter" idx="3"/>
          </p:nvPr>
        </p:nvSpPr>
        <p:spPr bwMode="auto">
          <a:xfrm>
            <a:off x="3850296" y="9378012"/>
            <a:ext cx="2945862" cy="494707"/>
          </a:xfrm>
          <a:prstGeom prst="rect">
            <a:avLst/>
          </a:prstGeom>
          <a:noFill/>
          <a:ln>
            <a:noFill/>
          </a:ln>
          <a:effectLst/>
          <a:extLst/>
        </p:spPr>
        <p:txBody>
          <a:bodyPr vert="horz" wrap="square" lIns="89961" tIns="44981" rIns="89961" bIns="44981" numCol="1" anchor="b" anchorCtr="0" compatLnSpc="1">
            <a:prstTxWarp prst="textNoShape">
              <a:avLst/>
            </a:prstTxWarp>
          </a:bodyPr>
          <a:lstStyle>
            <a:lvl1pPr algn="r" defTabSz="897444">
              <a:defRPr sz="1200">
                <a:solidFill>
                  <a:schemeClr val="tx1"/>
                </a:solidFill>
                <a:latin typeface="Arial" charset="0"/>
              </a:defRPr>
            </a:lvl1pPr>
          </a:lstStyle>
          <a:p>
            <a:pPr>
              <a:defRPr/>
            </a:pPr>
            <a:fld id="{22A7DBEB-C810-4126-A23D-8504D210983F}" type="slidenum">
              <a:rPr lang="ru-RU"/>
              <a:pPr>
                <a:defRPr/>
              </a:pPr>
              <a:t>‹#›</a:t>
            </a:fld>
            <a:endParaRPr lang="ru-RU"/>
          </a:p>
        </p:txBody>
      </p:sp>
    </p:spTree>
    <p:extLst>
      <p:ext uri="{BB962C8B-B14F-4D97-AF65-F5344CB8AC3E}">
        <p14:creationId xmlns:p14="http://schemas.microsoft.com/office/powerpoint/2010/main" val="25871905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5"/>
            <a:ext cx="2945862" cy="494708"/>
          </a:xfrm>
          <a:prstGeom prst="rect">
            <a:avLst/>
          </a:prstGeom>
          <a:noFill/>
          <a:ln>
            <a:noFill/>
          </a:ln>
          <a:effectLst/>
          <a:extLst/>
        </p:spPr>
        <p:txBody>
          <a:bodyPr vert="horz" wrap="square" lIns="94882" tIns="47441" rIns="94882" bIns="47441" numCol="1" anchor="t" anchorCtr="0" compatLnSpc="1">
            <a:prstTxWarp prst="textNoShape">
              <a:avLst/>
            </a:prstTxWarp>
          </a:bodyPr>
          <a:lstStyle>
            <a:lvl1pPr defTabSz="949162">
              <a:defRPr sz="1300">
                <a:solidFill>
                  <a:schemeClr val="tx1"/>
                </a:solidFill>
                <a:latin typeface="Arial" charset="0"/>
              </a:defRPr>
            </a:lvl1pPr>
          </a:lstStyle>
          <a:p>
            <a:pPr>
              <a:defRPr/>
            </a:pPr>
            <a:endParaRPr lang="ru-RU"/>
          </a:p>
        </p:txBody>
      </p:sp>
      <p:sp>
        <p:nvSpPr>
          <p:cNvPr id="3075" name="Rectangle 3"/>
          <p:cNvSpPr>
            <a:spLocks noGrp="1" noChangeArrowheads="1"/>
          </p:cNvSpPr>
          <p:nvPr>
            <p:ph type="dt" idx="1"/>
          </p:nvPr>
        </p:nvSpPr>
        <p:spPr bwMode="auto">
          <a:xfrm>
            <a:off x="3850296" y="5"/>
            <a:ext cx="2945862" cy="494708"/>
          </a:xfrm>
          <a:prstGeom prst="rect">
            <a:avLst/>
          </a:prstGeom>
          <a:noFill/>
          <a:ln>
            <a:noFill/>
          </a:ln>
          <a:effectLst/>
          <a:extLst/>
        </p:spPr>
        <p:txBody>
          <a:bodyPr vert="horz" wrap="square" lIns="94882" tIns="47441" rIns="94882" bIns="47441" numCol="1" anchor="t" anchorCtr="0" compatLnSpc="1">
            <a:prstTxWarp prst="textNoShape">
              <a:avLst/>
            </a:prstTxWarp>
          </a:bodyPr>
          <a:lstStyle>
            <a:lvl1pPr algn="r" defTabSz="949162">
              <a:defRPr sz="1300">
                <a:solidFill>
                  <a:schemeClr val="tx1"/>
                </a:solidFill>
                <a:latin typeface="Arial" charset="0"/>
              </a:defRPr>
            </a:lvl1pPr>
          </a:lstStyle>
          <a:p>
            <a:pPr>
              <a:defRPr/>
            </a:pPr>
            <a:endParaRPr lang="ru-RU"/>
          </a:p>
        </p:txBody>
      </p:sp>
      <p:sp>
        <p:nvSpPr>
          <p:cNvPr id="18436" name="Rectangle 4"/>
          <p:cNvSpPr>
            <a:spLocks noGrp="1" noRot="1" noChangeAspect="1" noChangeArrowheads="1" noTextEdit="1"/>
          </p:cNvSpPr>
          <p:nvPr>
            <p:ph type="sldImg" idx="2"/>
          </p:nvPr>
        </p:nvSpPr>
        <p:spPr bwMode="auto">
          <a:xfrm>
            <a:off x="930275" y="739775"/>
            <a:ext cx="4937125" cy="3703638"/>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0984" y="4691307"/>
            <a:ext cx="5435708" cy="4443182"/>
          </a:xfrm>
          <a:prstGeom prst="rect">
            <a:avLst/>
          </a:prstGeom>
          <a:noFill/>
          <a:ln>
            <a:noFill/>
          </a:ln>
          <a:effectLst/>
          <a:extLst/>
        </p:spPr>
        <p:txBody>
          <a:bodyPr vert="horz" wrap="square" lIns="94882" tIns="47441" rIns="94882" bIns="47441"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3078" name="Rectangle 6"/>
          <p:cNvSpPr>
            <a:spLocks noGrp="1" noChangeArrowheads="1"/>
          </p:cNvSpPr>
          <p:nvPr>
            <p:ph type="ftr" sz="quarter" idx="4"/>
          </p:nvPr>
        </p:nvSpPr>
        <p:spPr bwMode="auto">
          <a:xfrm>
            <a:off x="1" y="9378012"/>
            <a:ext cx="2945862" cy="494707"/>
          </a:xfrm>
          <a:prstGeom prst="rect">
            <a:avLst/>
          </a:prstGeom>
          <a:noFill/>
          <a:ln>
            <a:noFill/>
          </a:ln>
          <a:effectLst/>
          <a:extLst/>
        </p:spPr>
        <p:txBody>
          <a:bodyPr vert="horz" wrap="square" lIns="94882" tIns="47441" rIns="94882" bIns="47441" numCol="1" anchor="b" anchorCtr="0" compatLnSpc="1">
            <a:prstTxWarp prst="textNoShape">
              <a:avLst/>
            </a:prstTxWarp>
          </a:bodyPr>
          <a:lstStyle>
            <a:lvl1pPr defTabSz="949162">
              <a:defRPr sz="1300">
                <a:solidFill>
                  <a:schemeClr val="tx1"/>
                </a:solidFill>
                <a:latin typeface="Arial" charset="0"/>
              </a:defRPr>
            </a:lvl1pPr>
          </a:lstStyle>
          <a:p>
            <a:pPr>
              <a:defRPr/>
            </a:pPr>
            <a:endParaRPr lang="ru-RU"/>
          </a:p>
        </p:txBody>
      </p:sp>
      <p:sp>
        <p:nvSpPr>
          <p:cNvPr id="3079" name="Rectangle 7"/>
          <p:cNvSpPr>
            <a:spLocks noGrp="1" noChangeArrowheads="1"/>
          </p:cNvSpPr>
          <p:nvPr>
            <p:ph type="sldNum" sz="quarter" idx="5"/>
          </p:nvPr>
        </p:nvSpPr>
        <p:spPr bwMode="auto">
          <a:xfrm>
            <a:off x="3850296" y="9378012"/>
            <a:ext cx="2945862" cy="494707"/>
          </a:xfrm>
          <a:prstGeom prst="rect">
            <a:avLst/>
          </a:prstGeom>
          <a:noFill/>
          <a:ln>
            <a:noFill/>
          </a:ln>
          <a:effectLst/>
          <a:extLst/>
        </p:spPr>
        <p:txBody>
          <a:bodyPr vert="horz" wrap="square" lIns="94882" tIns="47441" rIns="94882" bIns="47441" numCol="1" anchor="b" anchorCtr="0" compatLnSpc="1">
            <a:prstTxWarp prst="textNoShape">
              <a:avLst/>
            </a:prstTxWarp>
          </a:bodyPr>
          <a:lstStyle>
            <a:lvl1pPr algn="r" defTabSz="949162">
              <a:defRPr sz="1300">
                <a:solidFill>
                  <a:schemeClr val="tx1"/>
                </a:solidFill>
                <a:latin typeface="Arial" charset="0"/>
              </a:defRPr>
            </a:lvl1pPr>
          </a:lstStyle>
          <a:p>
            <a:pPr>
              <a:defRPr/>
            </a:pPr>
            <a:fld id="{02678417-ECF3-4C46-8017-A4D003465D58}" type="slidenum">
              <a:rPr lang="ru-RU"/>
              <a:pPr>
                <a:defRPr/>
              </a:pPr>
              <a:t>‹#›</a:t>
            </a:fld>
            <a:endParaRPr lang="ru-RU"/>
          </a:p>
        </p:txBody>
      </p:sp>
    </p:spTree>
    <p:extLst>
      <p:ext uri="{BB962C8B-B14F-4D97-AF65-F5344CB8AC3E}">
        <p14:creationId xmlns:p14="http://schemas.microsoft.com/office/powerpoint/2010/main" val="30724114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Образ слайда 1"/>
          <p:cNvSpPr>
            <a:spLocks noGrp="1" noRot="1" noChangeAspect="1" noTextEdit="1"/>
          </p:cNvSpPr>
          <p:nvPr>
            <p:ph type="sldImg"/>
          </p:nvPr>
        </p:nvSpPr>
        <p:spPr>
          <a:ln/>
        </p:spPr>
      </p:sp>
      <p:sp>
        <p:nvSpPr>
          <p:cNvPr id="19459" name="Заметки 2"/>
          <p:cNvSpPr>
            <a:spLocks noGrp="1"/>
          </p:cNvSpPr>
          <p:nvPr>
            <p:ph type="body" idx="1"/>
          </p:nvPr>
        </p:nvSpPr>
        <p:spPr>
          <a:noFill/>
        </p:spPr>
        <p:txBody>
          <a:bodyPr/>
          <a:lstStyle/>
          <a:p>
            <a:pPr eaLnBrk="1" hangingPunct="1"/>
            <a:r>
              <a:rPr lang="ru-RU" dirty="0" smtClean="0"/>
              <a:t>Добрый</a:t>
            </a:r>
            <a:r>
              <a:rPr lang="ru-RU" baseline="0" dirty="0" smtClean="0"/>
              <a:t> день, Уважаемые коллеги!</a:t>
            </a:r>
          </a:p>
          <a:p>
            <a:pPr eaLnBrk="1" hangingPunct="1"/>
            <a:r>
              <a:rPr lang="ru-RU" baseline="0" dirty="0" smtClean="0"/>
              <a:t>Вашему вниманию предлагается доклад на тему: «</a:t>
            </a:r>
            <a:r>
              <a:rPr lang="ru-RU" b="1" dirty="0"/>
              <a:t>РЕГУЛЯТОРЫ ДАВЛЕНИЯ И ОДОРИЗАТОРЫ НА ГРС. АНАЛИЗ НАДЕЖНОСТИ ЭКСПЛУАТАЦИИ.</a:t>
            </a:r>
            <a:r>
              <a:rPr lang="ru-RU" baseline="0" dirty="0" smtClean="0"/>
              <a:t>»</a:t>
            </a:r>
          </a:p>
          <a:p>
            <a:pPr defTabSz="908182" eaLnBrk="1" hangingPunct="1">
              <a:defRPr/>
            </a:pPr>
            <a:r>
              <a:rPr lang="ru-RU" baseline="0" dirty="0" smtClean="0"/>
              <a:t>В данном докладе будет рассмотрен опыт эксплуатации ООО «Газпром трансгаз Ухта» регуляторов давления и одоризаторов  на ГРС, а также предложения по решению проблемных вопросов возникающих при этом для повышения надежности эксплуатации ГРС в целом.</a:t>
            </a:r>
            <a:endParaRPr lang="ru-RU" dirty="0"/>
          </a:p>
          <a:p>
            <a:pPr eaLnBrk="1" hangingPunct="1"/>
            <a:endParaRPr lang="ru-RU" dirty="0" smtClean="0"/>
          </a:p>
        </p:txBody>
      </p:sp>
      <p:sp>
        <p:nvSpPr>
          <p:cNvPr id="19460" name="Номер слайда 3"/>
          <p:cNvSpPr>
            <a:spLocks noGrp="1"/>
          </p:cNvSpPr>
          <p:nvPr>
            <p:ph type="sldNum" sz="quarter" idx="5"/>
          </p:nvPr>
        </p:nvSpPr>
        <p:spPr>
          <a:noFill/>
          <a:ln>
            <a:miter lim="800000"/>
            <a:headEnd/>
            <a:tailEnd/>
          </a:ln>
        </p:spPr>
        <p:txBody>
          <a:bodyPr/>
          <a:lstStyle/>
          <a:p>
            <a:fld id="{76F26DC0-39B0-477C-9950-968670EC84EA}" type="slidenum">
              <a:rPr lang="ru-RU" smtClean="0"/>
              <a:pPr/>
              <a:t>1</a:t>
            </a:fld>
            <a:endParaRPr lang="ru-RU" dirty="0" smtClean="0"/>
          </a:p>
        </p:txBody>
      </p:sp>
    </p:spTree>
    <p:extLst>
      <p:ext uri="{BB962C8B-B14F-4D97-AF65-F5344CB8AC3E}">
        <p14:creationId xmlns:p14="http://schemas.microsoft.com/office/powerpoint/2010/main" val="417453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a:t>Как видно на слайде производитель регуляторов ЛОРД и на регуляторах малой производительности (1,6 – 2,7 тыс.м3/ч) сохраняет тенденцию к большому количеству импульсных линий и различных соединений.</a:t>
            </a:r>
          </a:p>
          <a:p>
            <a:endParaRPr lang="ru-RU" dirty="0"/>
          </a:p>
          <a:p>
            <a:pPr defTabSz="908182">
              <a:defRPr/>
            </a:pPr>
            <a:r>
              <a:rPr lang="ru-RU" dirty="0">
                <a:solidFill>
                  <a:srgbClr val="FF0000"/>
                </a:solidFill>
              </a:rPr>
              <a:t>Производительность 1,6 тыс.м3/ч при </a:t>
            </a:r>
            <a:r>
              <a:rPr lang="ru-RU" dirty="0" err="1">
                <a:solidFill>
                  <a:srgbClr val="FF0000"/>
                </a:solidFill>
              </a:rPr>
              <a:t>Рвх</a:t>
            </a:r>
            <a:r>
              <a:rPr lang="ru-RU" dirty="0">
                <a:solidFill>
                  <a:srgbClr val="FF0000"/>
                </a:solidFill>
              </a:rPr>
              <a:t> = 75 кгс/см2</a:t>
            </a:r>
            <a:endParaRPr lang="ru-RU" dirty="0" smtClean="0">
              <a:solidFill>
                <a:srgbClr val="FF0000"/>
              </a:solidFill>
            </a:endParaRPr>
          </a:p>
          <a:p>
            <a:pPr defTabSz="908182">
              <a:defRPr/>
            </a:pPr>
            <a:r>
              <a:rPr lang="ru-RU" dirty="0">
                <a:solidFill>
                  <a:srgbClr val="FF0000"/>
                </a:solidFill>
              </a:rPr>
              <a:t>Производительность 2,7 тыс.м3/ч при </a:t>
            </a:r>
            <a:r>
              <a:rPr lang="ru-RU" dirty="0" err="1">
                <a:solidFill>
                  <a:srgbClr val="FF0000"/>
                </a:solidFill>
              </a:rPr>
              <a:t>Рвх</a:t>
            </a:r>
            <a:r>
              <a:rPr lang="ru-RU" dirty="0">
                <a:solidFill>
                  <a:srgbClr val="FF0000"/>
                </a:solidFill>
              </a:rPr>
              <a:t> = 120 кгс/см2</a:t>
            </a:r>
            <a:endParaRPr lang="ru-RU" dirty="0" smtClean="0">
              <a:solidFill>
                <a:srgbClr val="FF0000"/>
              </a:solidFill>
            </a:endParaRPr>
          </a:p>
          <a:p>
            <a:endParaRPr lang="ru-RU" dirty="0"/>
          </a:p>
        </p:txBody>
      </p:sp>
      <p:sp>
        <p:nvSpPr>
          <p:cNvPr id="4" name="Номер слайда 3"/>
          <p:cNvSpPr>
            <a:spLocks noGrp="1"/>
          </p:cNvSpPr>
          <p:nvPr>
            <p:ph type="sldNum" sz="quarter" idx="10"/>
          </p:nvPr>
        </p:nvSpPr>
        <p:spPr/>
        <p:txBody>
          <a:bodyPr/>
          <a:lstStyle/>
          <a:p>
            <a:pPr>
              <a:defRPr/>
            </a:pPr>
            <a:fld id="{02678417-ECF3-4C46-8017-A4D003465D58}" type="slidenum">
              <a:rPr lang="ru-RU" smtClean="0"/>
              <a:pPr>
                <a:defRPr/>
              </a:pPr>
              <a:t>10</a:t>
            </a:fld>
            <a:endParaRPr lang="ru-RU"/>
          </a:p>
        </p:txBody>
      </p:sp>
    </p:spTree>
    <p:extLst>
      <p:ext uri="{BB962C8B-B14F-4D97-AF65-F5344CB8AC3E}">
        <p14:creationId xmlns:p14="http://schemas.microsoft.com/office/powerpoint/2010/main" val="395822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Наиболее часто возникающий дефект – износ поверхности  сердечника клапана-дросселя выполненного из фторопласта.</a:t>
            </a:r>
          </a:p>
          <a:p>
            <a:r>
              <a:rPr lang="ru-RU" dirty="0" smtClean="0"/>
              <a:t>Даже минимальный износ  поверхности сердечника существенно влияет на точность настройки и плавность работы регулятора давления.</a:t>
            </a:r>
          </a:p>
          <a:p>
            <a:endParaRPr lang="ru-RU" dirty="0" smtClean="0"/>
          </a:p>
          <a:p>
            <a:endParaRPr lang="ru-RU" baseline="0" dirty="0" smtClean="0"/>
          </a:p>
        </p:txBody>
      </p:sp>
      <p:sp>
        <p:nvSpPr>
          <p:cNvPr id="4" name="Номер слайда 3"/>
          <p:cNvSpPr>
            <a:spLocks noGrp="1"/>
          </p:cNvSpPr>
          <p:nvPr>
            <p:ph type="sldNum" sz="quarter" idx="10"/>
          </p:nvPr>
        </p:nvSpPr>
        <p:spPr/>
        <p:txBody>
          <a:bodyPr/>
          <a:lstStyle/>
          <a:p>
            <a:pPr>
              <a:defRPr/>
            </a:pPr>
            <a:fld id="{02678417-ECF3-4C46-8017-A4D003465D58}" type="slidenum">
              <a:rPr lang="ru-RU" smtClean="0"/>
              <a:pPr>
                <a:defRPr/>
              </a:pPr>
              <a:t>11</a:t>
            </a:fld>
            <a:endParaRPr lang="ru-RU"/>
          </a:p>
        </p:txBody>
      </p:sp>
    </p:spTree>
    <p:extLst>
      <p:ext uri="{BB962C8B-B14F-4D97-AF65-F5344CB8AC3E}">
        <p14:creationId xmlns:p14="http://schemas.microsoft.com/office/powerpoint/2010/main" val="1970172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ru-RU" dirty="0" smtClean="0"/>
              <a:t>В итоге по многочисленным замечаниям ООО «Газпром трансгаз Ухта» клапан был модернизирован</a:t>
            </a:r>
          </a:p>
          <a:p>
            <a:pPr marL="0" marR="0" indent="0" algn="l" defTabSz="914400" rtl="0" eaLnBrk="0" fontAlgn="base" latinLnBrk="0" hangingPunct="0">
              <a:lnSpc>
                <a:spcPct val="100000"/>
              </a:lnSpc>
              <a:spcBef>
                <a:spcPct val="30000"/>
              </a:spcBef>
              <a:spcAft>
                <a:spcPct val="0"/>
              </a:spcAft>
              <a:buClrTx/>
              <a:buSzTx/>
              <a:buFontTx/>
              <a:buNone/>
              <a:tabLst/>
              <a:defRPr/>
            </a:pPr>
            <a:r>
              <a:rPr lang="ru-RU" dirty="0" smtClean="0"/>
              <a:t>заводом-изготовителем «ООО «НПП «Авиагаз –Союз+» на клапан-дроссель с сердечником из стали</a:t>
            </a:r>
            <a:endParaRPr lang="ru-RU" dirty="0"/>
          </a:p>
        </p:txBody>
      </p:sp>
      <p:sp>
        <p:nvSpPr>
          <p:cNvPr id="4" name="Номер слайда 3"/>
          <p:cNvSpPr>
            <a:spLocks noGrp="1"/>
          </p:cNvSpPr>
          <p:nvPr>
            <p:ph type="sldNum" sz="quarter" idx="10"/>
          </p:nvPr>
        </p:nvSpPr>
        <p:spPr/>
        <p:txBody>
          <a:bodyPr/>
          <a:lstStyle/>
          <a:p>
            <a:pPr>
              <a:defRPr/>
            </a:pPr>
            <a:fld id="{02678417-ECF3-4C46-8017-A4D003465D58}" type="slidenum">
              <a:rPr lang="ru-RU" smtClean="0"/>
              <a:pPr>
                <a:defRPr/>
              </a:pPr>
              <a:t>12</a:t>
            </a:fld>
            <a:endParaRPr lang="ru-RU"/>
          </a:p>
        </p:txBody>
      </p:sp>
    </p:spTree>
    <p:extLst>
      <p:ext uri="{BB962C8B-B14F-4D97-AF65-F5344CB8AC3E}">
        <p14:creationId xmlns:p14="http://schemas.microsoft.com/office/powerpoint/2010/main" val="4243738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lgn="l"/>
            <a:r>
              <a:rPr lang="ru-RU" sz="1800" dirty="0">
                <a:solidFill>
                  <a:srgbClr val="FF0000"/>
                </a:solidFill>
              </a:rPr>
              <a:t>Основные недостатки:</a:t>
            </a:r>
          </a:p>
          <a:p>
            <a:pPr marL="181322"/>
            <a:r>
              <a:rPr lang="ru-RU" dirty="0"/>
              <a:t>Эксплуатация и техническое обслуживание блока редуцирования ЛОРД является     наиболее проблематичными по сравнению с другими регуляторами давления:</a:t>
            </a:r>
          </a:p>
          <a:p>
            <a:pPr marL="181322"/>
            <a:endParaRPr lang="ru-RU" u="sng" dirty="0"/>
          </a:p>
          <a:p>
            <a:pPr marL="353182" indent="-171861">
              <a:buFont typeface="Arial" pitchFamily="34" charset="0"/>
              <a:buChar char="•"/>
            </a:pPr>
            <a:r>
              <a:rPr lang="ru-RU" dirty="0"/>
              <a:t>большое количество деталей входящих в состав регулятора и отсекателя, что   </a:t>
            </a:r>
          </a:p>
          <a:p>
            <a:pPr marL="353182" indent="-171861"/>
            <a:r>
              <a:rPr lang="ru-RU" dirty="0"/>
              <a:t>   существенно увеличивает количество дефектов, трудозатраты при   обслуживании и стоимость ремкомплекта;</a:t>
            </a:r>
          </a:p>
          <a:p>
            <a:pPr marL="353182" indent="-171861"/>
            <a:endParaRPr lang="ru-RU" dirty="0"/>
          </a:p>
          <a:p>
            <a:pPr marL="353182" indent="-173438">
              <a:buFont typeface="Arial" pitchFamily="34" charset="0"/>
              <a:buChar char="•"/>
            </a:pPr>
            <a:r>
              <a:rPr lang="ru-RU" dirty="0"/>
              <a:t>громоздкое исполнение с множеством импульсных обвязок, что затрудняет свободный доступ  к отдельным  механизмам;</a:t>
            </a:r>
          </a:p>
          <a:p>
            <a:pPr marL="353182" indent="-173438">
              <a:buFont typeface="Arial" pitchFamily="34" charset="0"/>
              <a:buChar char="•"/>
            </a:pPr>
            <a:endParaRPr lang="ru-RU" dirty="0"/>
          </a:p>
          <a:p>
            <a:pPr marL="353182" indent="-173438">
              <a:buFont typeface="Arial" pitchFamily="34" charset="0"/>
              <a:buChar char="•"/>
            </a:pPr>
            <a:r>
              <a:rPr lang="ru-RU" dirty="0"/>
              <a:t>большой вес регулятора и отсекателя ЛОРД-150, что влечет применение грузоподъемных механизмов при обслуживании</a:t>
            </a:r>
            <a:r>
              <a:rPr lang="ru-RU" b="1" dirty="0"/>
              <a:t>.</a:t>
            </a:r>
          </a:p>
          <a:p>
            <a:endParaRPr lang="ru-RU" dirty="0"/>
          </a:p>
        </p:txBody>
      </p:sp>
      <p:sp>
        <p:nvSpPr>
          <p:cNvPr id="4" name="Номер слайда 3"/>
          <p:cNvSpPr>
            <a:spLocks noGrp="1"/>
          </p:cNvSpPr>
          <p:nvPr>
            <p:ph type="sldNum" sz="quarter" idx="10"/>
          </p:nvPr>
        </p:nvSpPr>
        <p:spPr/>
        <p:txBody>
          <a:bodyPr/>
          <a:lstStyle/>
          <a:p>
            <a:pPr>
              <a:defRPr/>
            </a:pPr>
            <a:fld id="{02678417-ECF3-4C46-8017-A4D003465D58}" type="slidenum">
              <a:rPr lang="ru-RU" smtClean="0"/>
              <a:pPr>
                <a:defRPr/>
              </a:pPr>
              <a:t>13</a:t>
            </a:fld>
            <a:endParaRPr lang="ru-RU"/>
          </a:p>
        </p:txBody>
      </p:sp>
    </p:spTree>
    <p:extLst>
      <p:ext uri="{BB962C8B-B14F-4D97-AF65-F5344CB8AC3E}">
        <p14:creationId xmlns:p14="http://schemas.microsoft.com/office/powerpoint/2010/main" val="3040910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buFontTx/>
              <a:buNone/>
            </a:pPr>
            <a:r>
              <a:rPr lang="ru-RU" dirty="0" smtClean="0"/>
              <a:t>На следующем слайде представлен регулятор РДМ</a:t>
            </a:r>
            <a:endParaRPr lang="ru-RU" dirty="0"/>
          </a:p>
        </p:txBody>
      </p:sp>
      <p:sp>
        <p:nvSpPr>
          <p:cNvPr id="4" name="Номер слайда 3"/>
          <p:cNvSpPr>
            <a:spLocks noGrp="1"/>
          </p:cNvSpPr>
          <p:nvPr>
            <p:ph type="sldNum" sz="quarter" idx="10"/>
          </p:nvPr>
        </p:nvSpPr>
        <p:spPr/>
        <p:txBody>
          <a:bodyPr/>
          <a:lstStyle/>
          <a:p>
            <a:pPr>
              <a:defRPr/>
            </a:pPr>
            <a:fld id="{1821F7B4-C6E0-4F1B-9827-FD54F91486BF}" type="slidenum">
              <a:rPr lang="ru-RU" smtClean="0"/>
              <a:pPr>
                <a:defRPr/>
              </a:pPr>
              <a:t>14</a:t>
            </a:fld>
            <a:endParaRPr lang="ru-RU" dirty="0"/>
          </a:p>
        </p:txBody>
      </p:sp>
    </p:spTree>
    <p:extLst>
      <p:ext uri="{BB962C8B-B14F-4D97-AF65-F5344CB8AC3E}">
        <p14:creationId xmlns:p14="http://schemas.microsoft.com/office/powerpoint/2010/main" val="2830676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lgn="l"/>
            <a:r>
              <a:rPr lang="ru-RU" b="0" dirty="0" smtClean="0"/>
              <a:t> </a:t>
            </a:r>
            <a:r>
              <a:rPr lang="ru-RU" dirty="0">
                <a:cs typeface="Times New Roman" pitchFamily="18" charset="0"/>
              </a:rPr>
              <a:t>Для проведения ремонта требуется демонтаж регулятора  и наличие специального инструмента, который отсутствовал в комплекте поставки, что я считаю недопустимо.</a:t>
            </a:r>
          </a:p>
          <a:p>
            <a:pPr algn="l"/>
            <a:endParaRPr lang="ru-RU" baseline="0" dirty="0"/>
          </a:p>
        </p:txBody>
      </p:sp>
      <p:sp>
        <p:nvSpPr>
          <p:cNvPr id="4" name="Номер слайда 3"/>
          <p:cNvSpPr>
            <a:spLocks noGrp="1"/>
          </p:cNvSpPr>
          <p:nvPr>
            <p:ph type="sldNum" sz="quarter" idx="10"/>
          </p:nvPr>
        </p:nvSpPr>
        <p:spPr/>
        <p:txBody>
          <a:bodyPr/>
          <a:lstStyle/>
          <a:p>
            <a:pPr>
              <a:defRPr/>
            </a:pPr>
            <a:fld id="{1821F7B4-C6E0-4F1B-9827-FD54F91486BF}" type="slidenum">
              <a:rPr lang="ru-RU" smtClean="0"/>
              <a:pPr>
                <a:defRPr/>
              </a:pPr>
              <a:t>15</a:t>
            </a:fld>
            <a:endParaRPr lang="ru-RU" dirty="0"/>
          </a:p>
        </p:txBody>
      </p:sp>
    </p:spTree>
    <p:extLst>
      <p:ext uri="{BB962C8B-B14F-4D97-AF65-F5344CB8AC3E}">
        <p14:creationId xmlns:p14="http://schemas.microsoft.com/office/powerpoint/2010/main" val="3588692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lgn="l"/>
            <a:r>
              <a:rPr lang="ru-RU" dirty="0">
                <a:cs typeface="Times New Roman" pitchFamily="18" charset="0"/>
              </a:rPr>
              <a:t>Наиболее часто встречающийся дефект регулятора РДМ – не герметичность штока.</a:t>
            </a:r>
          </a:p>
          <a:p>
            <a:pPr algn="l"/>
            <a:r>
              <a:rPr lang="ru-RU" dirty="0">
                <a:cs typeface="Times New Roman" pitchFamily="18" charset="0"/>
              </a:rPr>
              <a:t>Одна из причин не герметичности штока и пульсации давления: это просадка основной пружины.</a:t>
            </a:r>
          </a:p>
          <a:p>
            <a:pPr algn="l"/>
            <a:r>
              <a:rPr lang="ru-RU" u="sng" dirty="0" smtClean="0">
                <a:cs typeface="Times New Roman" pitchFamily="18" charset="0"/>
              </a:rPr>
              <a:t>Обращаю внимание </a:t>
            </a:r>
            <a:r>
              <a:rPr lang="ru-RU" dirty="0" smtClean="0">
                <a:cs typeface="Times New Roman" pitchFamily="18" charset="0"/>
              </a:rPr>
              <a:t>проблема </a:t>
            </a:r>
            <a:r>
              <a:rPr lang="ru-RU" dirty="0">
                <a:cs typeface="Times New Roman" pitchFamily="18" charset="0"/>
              </a:rPr>
              <a:t>решается  по рекомендации завода-изготовителя полученной специалистами </a:t>
            </a:r>
            <a:r>
              <a:rPr lang="ru-RU" dirty="0" err="1" smtClean="0">
                <a:cs typeface="Times New Roman" pitchFamily="18" charset="0"/>
              </a:rPr>
              <a:t>ТГУхта</a:t>
            </a:r>
            <a:endParaRPr lang="ru-RU" dirty="0" smtClean="0">
              <a:cs typeface="Times New Roman" pitchFamily="18" charset="0"/>
            </a:endParaRPr>
          </a:p>
          <a:p>
            <a:pPr algn="l"/>
            <a:r>
              <a:rPr lang="ru-RU" dirty="0" smtClean="0">
                <a:cs typeface="Times New Roman" pitchFamily="18" charset="0"/>
              </a:rPr>
              <a:t>в </a:t>
            </a:r>
            <a:r>
              <a:rPr lang="ru-RU" dirty="0">
                <a:cs typeface="Times New Roman" pitchFamily="18" charset="0"/>
              </a:rPr>
              <a:t>рабочем порядке установкой шайбы между защитным устройством  и пружиной, </a:t>
            </a:r>
            <a:r>
              <a:rPr lang="ru-RU" dirty="0" smtClean="0">
                <a:cs typeface="Times New Roman" pitchFamily="18" charset="0"/>
              </a:rPr>
              <a:t>толщина </a:t>
            </a:r>
            <a:r>
              <a:rPr lang="ru-RU" dirty="0">
                <a:cs typeface="Times New Roman" pitchFamily="18" charset="0"/>
              </a:rPr>
              <a:t>которой подбирается опытным </a:t>
            </a:r>
            <a:r>
              <a:rPr lang="ru-RU" dirty="0" smtClean="0">
                <a:cs typeface="Times New Roman" pitchFamily="18" charset="0"/>
              </a:rPr>
              <a:t>путём,</a:t>
            </a:r>
          </a:p>
          <a:p>
            <a:pPr algn="l"/>
            <a:r>
              <a:rPr lang="ru-RU" dirty="0" smtClean="0">
                <a:cs typeface="Times New Roman" pitchFamily="18" charset="0"/>
              </a:rPr>
              <a:t>причем </a:t>
            </a:r>
            <a:r>
              <a:rPr lang="ru-RU" dirty="0">
                <a:cs typeface="Times New Roman" pitchFamily="18" charset="0"/>
              </a:rPr>
              <a:t>в условиях  ремонта на ГРС и требует наличия пригрузов и ряда шайб различной толщины, чтобы определить  просадку пружины,</a:t>
            </a:r>
          </a:p>
          <a:p>
            <a:pPr algn="l"/>
            <a:r>
              <a:rPr lang="ru-RU" dirty="0">
                <a:cs typeface="Times New Roman" pitchFamily="18" charset="0"/>
              </a:rPr>
              <a:t>при этом, как говорится «на колене», необходимо выполнить работы с большой точностью, ход штока должен быть не менее 8 мм. </a:t>
            </a:r>
            <a:endParaRPr lang="ru-RU" b="0" dirty="0"/>
          </a:p>
        </p:txBody>
      </p:sp>
      <p:sp>
        <p:nvSpPr>
          <p:cNvPr id="4" name="Номер слайда 3"/>
          <p:cNvSpPr>
            <a:spLocks noGrp="1"/>
          </p:cNvSpPr>
          <p:nvPr>
            <p:ph type="sldNum" sz="quarter" idx="10"/>
          </p:nvPr>
        </p:nvSpPr>
        <p:spPr/>
        <p:txBody>
          <a:bodyPr/>
          <a:lstStyle/>
          <a:p>
            <a:pPr>
              <a:defRPr/>
            </a:pPr>
            <a:fld id="{1821F7B4-C6E0-4F1B-9827-FD54F91486BF}" type="slidenum">
              <a:rPr lang="ru-RU" smtClean="0"/>
              <a:pPr>
                <a:defRPr/>
              </a:pPr>
              <a:t>16</a:t>
            </a:fld>
            <a:endParaRPr lang="ru-RU" dirty="0"/>
          </a:p>
        </p:txBody>
      </p:sp>
    </p:spTree>
    <p:extLst>
      <p:ext uri="{BB962C8B-B14F-4D97-AF65-F5344CB8AC3E}">
        <p14:creationId xmlns:p14="http://schemas.microsoft.com/office/powerpoint/2010/main" val="104656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На следующем слайде представлен регулятор типа РДУ-Т.</a:t>
            </a:r>
            <a:endParaRPr lang="ru-RU" dirty="0"/>
          </a:p>
        </p:txBody>
      </p:sp>
      <p:sp>
        <p:nvSpPr>
          <p:cNvPr id="4" name="Номер слайда 3"/>
          <p:cNvSpPr>
            <a:spLocks noGrp="1"/>
          </p:cNvSpPr>
          <p:nvPr>
            <p:ph type="sldNum" sz="quarter" idx="10"/>
          </p:nvPr>
        </p:nvSpPr>
        <p:spPr/>
        <p:txBody>
          <a:bodyPr/>
          <a:lstStyle/>
          <a:p>
            <a:pPr>
              <a:defRPr/>
            </a:pPr>
            <a:fld id="{1821F7B4-C6E0-4F1B-9827-FD54F91486BF}" type="slidenum">
              <a:rPr lang="ru-RU" smtClean="0"/>
              <a:pPr>
                <a:defRPr/>
              </a:pPr>
              <a:t>17</a:t>
            </a:fld>
            <a:endParaRPr lang="ru-RU" dirty="0"/>
          </a:p>
        </p:txBody>
      </p:sp>
    </p:spTree>
    <p:extLst>
      <p:ext uri="{BB962C8B-B14F-4D97-AF65-F5344CB8AC3E}">
        <p14:creationId xmlns:p14="http://schemas.microsoft.com/office/powerpoint/2010/main" val="3919639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ru-RU" dirty="0"/>
              <a:t>При эксплуатации данного типа регуляторов также столкнулись с необходимостью доработки конструкции, в этом случае «задатчика».</a:t>
            </a:r>
          </a:p>
          <a:p>
            <a:pPr algn="just"/>
            <a:r>
              <a:rPr lang="ru-RU" dirty="0"/>
              <a:t>В заводской поставке с пилотом РПО при изменении расхода газа возникали колебания выходного давления. </a:t>
            </a:r>
          </a:p>
          <a:p>
            <a:pPr algn="just"/>
            <a:r>
              <a:rPr lang="ru-RU" dirty="0"/>
              <a:t>Было принято решение о применении в качестве </a:t>
            </a:r>
            <a:r>
              <a:rPr lang="ru-RU" dirty="0" smtClean="0"/>
              <a:t>пилотного </a:t>
            </a:r>
            <a:r>
              <a:rPr lang="ru-RU" dirty="0"/>
              <a:t>регулятора </a:t>
            </a:r>
            <a:r>
              <a:rPr lang="ru-RU" dirty="0" err="1"/>
              <a:t>задатчика</a:t>
            </a:r>
            <a:r>
              <a:rPr lang="ru-RU" dirty="0"/>
              <a:t> </a:t>
            </a:r>
            <a:r>
              <a:rPr lang="ru-RU" dirty="0" smtClean="0"/>
              <a:t>РЗ (из </a:t>
            </a:r>
            <a:r>
              <a:rPr lang="ru-RU" smtClean="0"/>
              <a:t>производственного запаса пр-ва </a:t>
            </a:r>
            <a:r>
              <a:rPr lang="ru-RU" dirty="0" smtClean="0"/>
              <a:t>«</a:t>
            </a:r>
            <a:r>
              <a:rPr lang="ru-RU" dirty="0" err="1" smtClean="0"/>
              <a:t>Саратовгазприборавтоматика</a:t>
            </a:r>
            <a:r>
              <a:rPr lang="ru-RU" dirty="0" smtClean="0"/>
              <a:t>»), </a:t>
            </a:r>
            <a:r>
              <a:rPr lang="ru-RU" dirty="0"/>
              <a:t>в результате чего проблему удалось решить.</a:t>
            </a:r>
          </a:p>
          <a:p>
            <a:pPr algn="just"/>
            <a:endParaRPr lang="ru-RU" dirty="0" smtClean="0"/>
          </a:p>
          <a:p>
            <a:pPr algn="just"/>
            <a:r>
              <a:rPr lang="ru-RU" dirty="0" smtClean="0">
                <a:solidFill>
                  <a:srgbClr val="FF0000"/>
                </a:solidFill>
              </a:rPr>
              <a:t>Давление </a:t>
            </a:r>
            <a:r>
              <a:rPr lang="ru-RU" dirty="0">
                <a:solidFill>
                  <a:srgbClr val="FF0000"/>
                </a:solidFill>
              </a:rPr>
              <a:t>линии задания при работе с РЗ не зависит от выходного давления и регулируется только степенью сжатия пружины задатчика, а с регулятором РПО импульс выходного давления  влияет на линию задания РПО-РДУ, что приводит к эффекту раскачки</a:t>
            </a:r>
            <a:r>
              <a:rPr lang="ru-RU" dirty="0" smtClean="0">
                <a:solidFill>
                  <a:srgbClr val="FF0000"/>
                </a:solidFill>
              </a:rPr>
              <a:t>.</a:t>
            </a:r>
          </a:p>
          <a:p>
            <a:pPr defTabSz="908182">
              <a:defRPr/>
            </a:pPr>
            <a:r>
              <a:rPr lang="ru-RU" dirty="0">
                <a:solidFill>
                  <a:srgbClr val="FF0000"/>
                </a:solidFill>
              </a:rPr>
              <a:t>Гашение импульса путем  дросселирования вентилями ДР1,ДР2 также не принесло желаемого результата, так как гашение колебаний достигалось при значительном перекрытии дросселей и снижало быстродействие реагирования регулятора на изменение выходного давления, что приводило к отклонению выходного давления от заданных значений.    </a:t>
            </a:r>
          </a:p>
          <a:p>
            <a:endParaRPr lang="ru-RU" dirty="0">
              <a:solidFill>
                <a:srgbClr val="FF0000"/>
              </a:solidFill>
            </a:endParaRPr>
          </a:p>
        </p:txBody>
      </p:sp>
      <p:sp>
        <p:nvSpPr>
          <p:cNvPr id="4" name="Номер слайда 3"/>
          <p:cNvSpPr>
            <a:spLocks noGrp="1"/>
          </p:cNvSpPr>
          <p:nvPr>
            <p:ph type="sldNum" sz="quarter" idx="10"/>
          </p:nvPr>
        </p:nvSpPr>
        <p:spPr/>
        <p:txBody>
          <a:bodyPr/>
          <a:lstStyle/>
          <a:p>
            <a:pPr>
              <a:defRPr/>
            </a:pPr>
            <a:fld id="{02678417-ECF3-4C46-8017-A4D003465D58}" type="slidenum">
              <a:rPr lang="ru-RU" smtClean="0"/>
              <a:pPr>
                <a:defRPr/>
              </a:pPr>
              <a:t>18</a:t>
            </a:fld>
            <a:endParaRPr lang="ru-RU"/>
          </a:p>
        </p:txBody>
      </p:sp>
    </p:spTree>
    <p:extLst>
      <p:ext uri="{BB962C8B-B14F-4D97-AF65-F5344CB8AC3E}">
        <p14:creationId xmlns:p14="http://schemas.microsoft.com/office/powerpoint/2010/main" val="3274780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4" name="Номер слайда 3"/>
          <p:cNvSpPr>
            <a:spLocks noGrp="1"/>
          </p:cNvSpPr>
          <p:nvPr>
            <p:ph type="sldNum" sz="quarter" idx="10"/>
          </p:nvPr>
        </p:nvSpPr>
        <p:spPr/>
        <p:txBody>
          <a:bodyPr/>
          <a:lstStyle/>
          <a:p>
            <a:pPr>
              <a:defRPr/>
            </a:pPr>
            <a:fld id="{1821F7B4-C6E0-4F1B-9827-FD54F91486BF}" type="slidenum">
              <a:rPr lang="ru-RU" smtClean="0"/>
              <a:pPr>
                <a:defRPr/>
              </a:pPr>
              <a:t>19</a:t>
            </a:fld>
            <a:endParaRPr lang="ru-RU" dirty="0"/>
          </a:p>
        </p:txBody>
      </p:sp>
    </p:spTree>
    <p:extLst>
      <p:ext uri="{BB962C8B-B14F-4D97-AF65-F5344CB8AC3E}">
        <p14:creationId xmlns:p14="http://schemas.microsoft.com/office/powerpoint/2010/main" val="1770180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a:t>Свой доклад я начну с анализа неисправностей оборудования ГРС ООО «Газпром трансгаз Ухта» выявленных и внесенных в АРМ «Перечень неисправностей технологического оборудования ГРС » за предыдущие 3 (три) года</a:t>
            </a:r>
            <a:endParaRPr lang="ru-RU" dirty="0" smtClean="0">
              <a:solidFill>
                <a:srgbClr val="FF0000"/>
              </a:solidFill>
            </a:endParaRPr>
          </a:p>
          <a:p>
            <a:endParaRPr lang="ru-RU" dirty="0"/>
          </a:p>
          <a:p>
            <a:r>
              <a:rPr lang="ru-RU" dirty="0"/>
              <a:t>Более 50% всех неисправностей приходится  на два узла ГРС: это узел редуцирования и узел одоризации газа.</a:t>
            </a:r>
          </a:p>
          <a:p>
            <a:endParaRPr lang="ru-RU" dirty="0"/>
          </a:p>
          <a:p>
            <a:r>
              <a:rPr lang="ru-RU" dirty="0"/>
              <a:t>О них пойдет речь в моем докладе.</a:t>
            </a:r>
          </a:p>
        </p:txBody>
      </p:sp>
      <p:sp>
        <p:nvSpPr>
          <p:cNvPr id="4" name="Номер слайда 3"/>
          <p:cNvSpPr>
            <a:spLocks noGrp="1"/>
          </p:cNvSpPr>
          <p:nvPr>
            <p:ph type="sldNum" sz="quarter" idx="10"/>
          </p:nvPr>
        </p:nvSpPr>
        <p:spPr/>
        <p:txBody>
          <a:bodyPr/>
          <a:lstStyle/>
          <a:p>
            <a:pPr>
              <a:defRPr/>
            </a:pPr>
            <a:fld id="{02678417-ECF3-4C46-8017-A4D003465D58}" type="slidenum">
              <a:rPr lang="ru-RU" smtClean="0"/>
              <a:pPr>
                <a:defRPr/>
              </a:pPr>
              <a:t>2</a:t>
            </a:fld>
            <a:endParaRPr lang="ru-RU"/>
          </a:p>
        </p:txBody>
      </p:sp>
    </p:spTree>
    <p:extLst>
      <p:ext uri="{BB962C8B-B14F-4D97-AF65-F5344CB8AC3E}">
        <p14:creationId xmlns:p14="http://schemas.microsoft.com/office/powerpoint/2010/main" val="3958225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defTabSz="908182">
              <a:defRPr/>
            </a:pPr>
            <a:r>
              <a:rPr lang="ru-RU" dirty="0" smtClean="0"/>
              <a:t>На следующем слайде представлен регулятор 149-</a:t>
            </a:r>
            <a:r>
              <a:rPr lang="en-US" dirty="0" smtClean="0"/>
              <a:t>BV</a:t>
            </a:r>
            <a:r>
              <a:rPr lang="ru-RU" dirty="0" smtClean="0"/>
              <a:t>.</a:t>
            </a:r>
          </a:p>
          <a:p>
            <a:r>
              <a:rPr lang="ru-RU" dirty="0">
                <a:solidFill>
                  <a:schemeClr val="bg1"/>
                </a:solidFill>
                <a:latin typeface="Arial Narrow" pitchFamily="34" charset="0"/>
              </a:rPr>
              <a:t>Данный тип регулятора эксплуатируется в ООО «Газпром Трансгаз Ухта»  </a:t>
            </a:r>
          </a:p>
          <a:p>
            <a:r>
              <a:rPr lang="ru-RU" dirty="0">
                <a:solidFill>
                  <a:schemeClr val="bg1"/>
                </a:solidFill>
                <a:latin typeface="Arial Narrow" pitchFamily="34" charset="0"/>
              </a:rPr>
              <a:t>с 2006 года и зарекомендовал себя как достаточно надежный.</a:t>
            </a:r>
            <a:endParaRPr lang="ru-RU" dirty="0"/>
          </a:p>
          <a:p>
            <a:endParaRPr lang="ru-RU" dirty="0"/>
          </a:p>
        </p:txBody>
      </p:sp>
      <p:sp>
        <p:nvSpPr>
          <p:cNvPr id="4" name="Номер слайда 3"/>
          <p:cNvSpPr>
            <a:spLocks noGrp="1"/>
          </p:cNvSpPr>
          <p:nvPr>
            <p:ph type="sldNum" sz="quarter" idx="10"/>
          </p:nvPr>
        </p:nvSpPr>
        <p:spPr/>
        <p:txBody>
          <a:bodyPr/>
          <a:lstStyle/>
          <a:p>
            <a:pPr>
              <a:defRPr/>
            </a:pPr>
            <a:fld id="{1821F7B4-C6E0-4F1B-9827-FD54F91486BF}" type="slidenum">
              <a:rPr lang="ru-RU" smtClean="0"/>
              <a:pPr>
                <a:defRPr/>
              </a:pPr>
              <a:t>20</a:t>
            </a:fld>
            <a:endParaRPr lang="ru-RU" dirty="0"/>
          </a:p>
        </p:txBody>
      </p:sp>
    </p:spTree>
    <p:extLst>
      <p:ext uri="{BB962C8B-B14F-4D97-AF65-F5344CB8AC3E}">
        <p14:creationId xmlns:p14="http://schemas.microsoft.com/office/powerpoint/2010/main" val="846577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defTabSz="908182">
              <a:defRPr/>
            </a:pPr>
            <a:r>
              <a:rPr lang="ru-RU" dirty="0"/>
              <a:t>На этапе начальной эксплуатации также не обошлось без дефектов и трудностей при их устранении.</a:t>
            </a:r>
          </a:p>
          <a:p>
            <a:pPr defTabSz="908182">
              <a:defRPr/>
            </a:pPr>
            <a:r>
              <a:rPr lang="ru-RU" dirty="0"/>
              <a:t>На демонтированном седле присутствуют дефекты в части отслоения и отрыва части эластичного уплотнения (обозначены на слайде стрелкой)</a:t>
            </a:r>
          </a:p>
          <a:p>
            <a:pPr defTabSz="908182">
              <a:defRPr/>
            </a:pPr>
            <a:endParaRPr lang="ru-RU" dirty="0"/>
          </a:p>
          <a:p>
            <a:pPr defTabSz="908182">
              <a:defRPr/>
            </a:pPr>
            <a:r>
              <a:rPr lang="ru-RU" dirty="0"/>
              <a:t>Изначально регуляторы комплектовались неразборным седлом, что делало трудоемким, а порой невозможным замену уплотнения.</a:t>
            </a:r>
          </a:p>
          <a:p>
            <a:r>
              <a:rPr lang="ru-RU" dirty="0" smtClean="0"/>
              <a:t>По нашему обращению на завод-изготовитель, дефектное седло заменено на новое разборное.  </a:t>
            </a:r>
          </a:p>
          <a:p>
            <a:r>
              <a:rPr lang="ru-RU" dirty="0" smtClean="0"/>
              <a:t>Седло было модернизировано и предоставлено специалистами завода-изготовителя,</a:t>
            </a:r>
            <a:r>
              <a:rPr lang="ru-RU" baseline="0" dirty="0" smtClean="0"/>
              <a:t> что</a:t>
            </a:r>
            <a:r>
              <a:rPr lang="ru-RU" dirty="0" smtClean="0"/>
              <a:t> в итоге упростило процесс ревизии и ремонта данного типа регулятора.</a:t>
            </a:r>
          </a:p>
          <a:p>
            <a:endParaRPr lang="ru-RU" dirty="0"/>
          </a:p>
        </p:txBody>
      </p:sp>
      <p:sp>
        <p:nvSpPr>
          <p:cNvPr id="4" name="Номер слайда 3"/>
          <p:cNvSpPr>
            <a:spLocks noGrp="1"/>
          </p:cNvSpPr>
          <p:nvPr>
            <p:ph type="sldNum" sz="quarter" idx="10"/>
          </p:nvPr>
        </p:nvSpPr>
        <p:spPr/>
        <p:txBody>
          <a:bodyPr/>
          <a:lstStyle/>
          <a:p>
            <a:pPr>
              <a:defRPr/>
            </a:pPr>
            <a:fld id="{02678417-ECF3-4C46-8017-A4D003465D58}" type="slidenum">
              <a:rPr lang="ru-RU" smtClean="0"/>
              <a:pPr>
                <a:defRPr/>
              </a:pPr>
              <a:t>21</a:t>
            </a:fld>
            <a:endParaRPr lang="ru-RU"/>
          </a:p>
        </p:txBody>
      </p:sp>
    </p:spTree>
    <p:extLst>
      <p:ext uri="{BB962C8B-B14F-4D97-AF65-F5344CB8AC3E}">
        <p14:creationId xmlns:p14="http://schemas.microsoft.com/office/powerpoint/2010/main" val="3153247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4" name="Номер слайда 3"/>
          <p:cNvSpPr>
            <a:spLocks noGrp="1"/>
          </p:cNvSpPr>
          <p:nvPr>
            <p:ph type="sldNum" sz="quarter" idx="10"/>
          </p:nvPr>
        </p:nvSpPr>
        <p:spPr/>
        <p:txBody>
          <a:bodyPr/>
          <a:lstStyle/>
          <a:p>
            <a:pPr>
              <a:defRPr/>
            </a:pPr>
            <a:fld id="{1821F7B4-C6E0-4F1B-9827-FD54F91486BF}" type="slidenum">
              <a:rPr lang="ru-RU" smtClean="0"/>
              <a:pPr>
                <a:defRPr/>
              </a:pPr>
              <a:t>22</a:t>
            </a:fld>
            <a:endParaRPr lang="ru-RU" dirty="0"/>
          </a:p>
        </p:txBody>
      </p:sp>
    </p:spTree>
    <p:extLst>
      <p:ext uri="{BB962C8B-B14F-4D97-AF65-F5344CB8AC3E}">
        <p14:creationId xmlns:p14="http://schemas.microsoft.com/office/powerpoint/2010/main" val="12095442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a:solidFill>
                  <a:srgbClr val="00B050"/>
                </a:solidFill>
              </a:rPr>
              <a:t>На первом рисунке представлена классическая схема работы узла редуцирования, при этом работа одного регулятора на проектный расход ведет к повышенному износу и шуму в узле редуцирования.</a:t>
            </a:r>
          </a:p>
          <a:p>
            <a:r>
              <a:rPr lang="ru-RU" dirty="0">
                <a:solidFill>
                  <a:srgbClr val="00B050"/>
                </a:solidFill>
              </a:rPr>
              <a:t>На следующем рисунке представлена схема работы узла редуцирования при настройке ограничения открытия клапана регулятора для уменьшения проходного сечения, при этом  удается достичь щадящего режима работы для регуляторов и узла редуцирования.</a:t>
            </a:r>
            <a:endParaRPr lang="ru-RU" dirty="0"/>
          </a:p>
        </p:txBody>
      </p:sp>
      <p:sp>
        <p:nvSpPr>
          <p:cNvPr id="4" name="Номер слайда 3"/>
          <p:cNvSpPr>
            <a:spLocks noGrp="1"/>
          </p:cNvSpPr>
          <p:nvPr>
            <p:ph type="sldNum" sz="quarter" idx="10"/>
          </p:nvPr>
        </p:nvSpPr>
        <p:spPr/>
        <p:txBody>
          <a:bodyPr/>
          <a:lstStyle/>
          <a:p>
            <a:pPr>
              <a:defRPr/>
            </a:pPr>
            <a:fld id="{1821F7B4-C6E0-4F1B-9827-FD54F91486BF}" type="slidenum">
              <a:rPr lang="ru-RU" smtClean="0"/>
              <a:pPr>
                <a:defRPr/>
              </a:pPr>
              <a:t>23</a:t>
            </a:fld>
            <a:endParaRPr lang="ru-RU" dirty="0"/>
          </a:p>
        </p:txBody>
      </p:sp>
    </p:spTree>
    <p:extLst>
      <p:ext uri="{BB962C8B-B14F-4D97-AF65-F5344CB8AC3E}">
        <p14:creationId xmlns:p14="http://schemas.microsoft.com/office/powerpoint/2010/main" val="12095442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680984" y="4691307"/>
            <a:ext cx="5435708" cy="2852493"/>
          </a:xfrm>
        </p:spPr>
        <p:txBody>
          <a:bodyPr>
            <a:normAutofit fontScale="40000" lnSpcReduction="20000"/>
          </a:bodyPr>
          <a:lstStyle/>
          <a:p>
            <a:pPr algn="l"/>
            <a:r>
              <a:rPr lang="ru-RU" sz="2500" dirty="0"/>
              <a:t>Для того чтобы подытожить часть моей презентации касающуюся регуляторов давления газа, хочется обратиться к производителям:</a:t>
            </a:r>
          </a:p>
          <a:p>
            <a:pPr algn="just"/>
            <a:r>
              <a:rPr lang="ru-RU" sz="2500" dirty="0"/>
              <a:t>Учитывая выше обозначенные доработки нами Вашего оборудования, Ваши собственные доработки, хочется напомнить, что в случае обнаружения неисправности в серии ответственные производители отзывают свое оборудование для исправления недостатков!</a:t>
            </a:r>
          </a:p>
          <a:p>
            <a:pPr algn="just"/>
            <a:r>
              <a:rPr lang="ru-RU" sz="2500" dirty="0"/>
              <a:t>Мы же просим, по крайней мере, сообщать о выявленных недостатках с разъяснением о предпринимаемых мерах и необходимых доработках информационными письмами в адрес всех дочерних обществ, эксплуатирующих оборудование! </a:t>
            </a:r>
          </a:p>
          <a:p>
            <a:pPr algn="just"/>
            <a:endParaRPr lang="ru-RU" sz="2500" dirty="0"/>
          </a:p>
          <a:p>
            <a:pPr algn="just"/>
            <a:r>
              <a:rPr lang="ru-RU" sz="2500" dirty="0"/>
              <a:t>Обращать внимание не только на технические характеристики, стремясь их улучшить, а так же на то, что важно для эксплуатации - удобство проведение обслуживания и ремонта</a:t>
            </a:r>
            <a:r>
              <a:rPr lang="ru-RU" sz="2500" dirty="0" smtClean="0"/>
              <a:t>!</a:t>
            </a:r>
          </a:p>
          <a:p>
            <a:pPr algn="just"/>
            <a:endParaRPr lang="ru-RU" sz="2500" b="1" dirty="0"/>
          </a:p>
          <a:p>
            <a:r>
              <a:rPr lang="ru-RU" sz="1200" b="0" kern="1200" dirty="0" smtClean="0">
                <a:solidFill>
                  <a:schemeClr val="tx1"/>
                </a:solidFill>
                <a:effectLst/>
                <a:latin typeface="Arial" charset="0"/>
                <a:ea typeface="+mn-ea"/>
                <a:cs typeface="Arial" charset="0"/>
              </a:rPr>
              <a:t>Заводам-изготовителям:</a:t>
            </a:r>
          </a:p>
          <a:p>
            <a:r>
              <a:rPr lang="ru-RU" sz="1200" b="0" kern="1200" dirty="0" smtClean="0">
                <a:solidFill>
                  <a:schemeClr val="tx1"/>
                </a:solidFill>
                <a:effectLst/>
                <a:latin typeface="Arial" charset="0"/>
                <a:ea typeface="+mn-ea"/>
                <a:cs typeface="Arial" charset="0"/>
              </a:rPr>
              <a:t>Разработать спецификации и коммерческие предложения на комплекты ЗИП для проведения </a:t>
            </a:r>
            <a:r>
              <a:rPr lang="ru-RU" sz="1200" b="0" kern="1200" dirty="0" err="1" smtClean="0">
                <a:solidFill>
                  <a:schemeClr val="tx1"/>
                </a:solidFill>
                <a:effectLst/>
                <a:latin typeface="Arial" charset="0"/>
                <a:ea typeface="+mn-ea"/>
                <a:cs typeface="Arial" charset="0"/>
              </a:rPr>
              <a:t>ТОиТР</a:t>
            </a:r>
            <a:r>
              <a:rPr lang="ru-RU" sz="1200" b="0" kern="1200" dirty="0" smtClean="0">
                <a:solidFill>
                  <a:schemeClr val="tx1"/>
                </a:solidFill>
                <a:effectLst/>
                <a:latin typeface="Arial" charset="0"/>
                <a:ea typeface="+mn-ea"/>
                <a:cs typeface="Arial" charset="0"/>
              </a:rPr>
              <a:t> оборудования для последующего централизованного внесения в Единый отраслевой справочник МТР ПАО «Газпром». </a:t>
            </a:r>
          </a:p>
          <a:p>
            <a:pPr algn="l"/>
            <a:endParaRPr lang="ru-RU" sz="2500" dirty="0"/>
          </a:p>
          <a:p>
            <a:pPr defTabSz="908182">
              <a:defRPr/>
            </a:pPr>
            <a:r>
              <a:rPr lang="ru-RU" sz="2500" dirty="0" smtClean="0">
                <a:solidFill>
                  <a:srgbClr val="FF0000"/>
                </a:solidFill>
              </a:rPr>
              <a:t>Так </a:t>
            </a:r>
            <a:r>
              <a:rPr lang="ru-RU" sz="2500" dirty="0">
                <a:solidFill>
                  <a:srgbClr val="FF0000"/>
                </a:solidFill>
              </a:rPr>
              <a:t>например компания </a:t>
            </a:r>
            <a:r>
              <a:rPr lang="en-US" sz="2500" dirty="0">
                <a:solidFill>
                  <a:srgbClr val="FF0000"/>
                </a:solidFill>
              </a:rPr>
              <a:t>Honda </a:t>
            </a:r>
            <a:r>
              <a:rPr lang="ru-RU" sz="2500" dirty="0">
                <a:solidFill>
                  <a:srgbClr val="FF0000"/>
                </a:solidFill>
              </a:rPr>
              <a:t>отозвала 5,4 млн. автомобилей с проблемами подушек безопасности. Хочется верить, что Вы также ответственно относитесь к «сердцу» ГРС к регуляторам давления газа.</a:t>
            </a:r>
          </a:p>
          <a:p>
            <a:endParaRPr lang="ru-RU" sz="1800" dirty="0"/>
          </a:p>
        </p:txBody>
      </p:sp>
      <p:sp>
        <p:nvSpPr>
          <p:cNvPr id="4" name="Номер слайда 3"/>
          <p:cNvSpPr>
            <a:spLocks noGrp="1"/>
          </p:cNvSpPr>
          <p:nvPr>
            <p:ph type="sldNum" sz="quarter" idx="10"/>
          </p:nvPr>
        </p:nvSpPr>
        <p:spPr/>
        <p:txBody>
          <a:bodyPr/>
          <a:lstStyle/>
          <a:p>
            <a:pPr>
              <a:defRPr/>
            </a:pPr>
            <a:fld id="{02678417-ECF3-4C46-8017-A4D003465D58}" type="slidenum">
              <a:rPr lang="ru-RU" smtClean="0"/>
              <a:pPr>
                <a:defRPr/>
              </a:pPr>
              <a:t>24</a:t>
            </a:fld>
            <a:endParaRPr lang="ru-RU"/>
          </a:p>
        </p:txBody>
      </p:sp>
    </p:spTree>
    <p:extLst>
      <p:ext uri="{BB962C8B-B14F-4D97-AF65-F5344CB8AC3E}">
        <p14:creationId xmlns:p14="http://schemas.microsoft.com/office/powerpoint/2010/main" val="11558124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lgn="l"/>
            <a:r>
              <a:rPr lang="ru-RU" dirty="0"/>
              <a:t>В следующей части своего доклада Вашему вниманию представлен анализ работы узлов одоризации.</a:t>
            </a:r>
          </a:p>
          <a:p>
            <a:pPr algn="l"/>
            <a:r>
              <a:rPr lang="ru-RU" dirty="0"/>
              <a:t>На слайде представлено количество основных одоризаторов, эксплуатируемых в ООО «Газпром трансгаз Ухта</a:t>
            </a:r>
            <a:r>
              <a:rPr lang="ru-RU" b="1" dirty="0"/>
              <a:t>»</a:t>
            </a:r>
          </a:p>
          <a:p>
            <a:endParaRPr lang="ru-RU" dirty="0"/>
          </a:p>
        </p:txBody>
      </p:sp>
      <p:sp>
        <p:nvSpPr>
          <p:cNvPr id="4" name="Номер слайда 3"/>
          <p:cNvSpPr>
            <a:spLocks noGrp="1"/>
          </p:cNvSpPr>
          <p:nvPr>
            <p:ph type="sldNum" sz="quarter" idx="10"/>
          </p:nvPr>
        </p:nvSpPr>
        <p:spPr/>
        <p:txBody>
          <a:bodyPr/>
          <a:lstStyle/>
          <a:p>
            <a:pPr>
              <a:defRPr/>
            </a:pPr>
            <a:fld id="{02678417-ECF3-4C46-8017-A4D003465D58}" type="slidenum">
              <a:rPr lang="ru-RU" smtClean="0"/>
              <a:pPr>
                <a:defRPr/>
              </a:pPr>
              <a:t>25</a:t>
            </a:fld>
            <a:endParaRPr lang="ru-RU"/>
          </a:p>
        </p:txBody>
      </p:sp>
    </p:spTree>
    <p:extLst>
      <p:ext uri="{BB962C8B-B14F-4D97-AF65-F5344CB8AC3E}">
        <p14:creationId xmlns:p14="http://schemas.microsoft.com/office/powerpoint/2010/main" val="3958225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latin typeface="Times New Roman" panose="02020603050405020304" pitchFamily="18" charset="0"/>
                <a:cs typeface="Times New Roman" panose="02020603050405020304" pitchFamily="18" charset="0"/>
              </a:rPr>
              <a:t>На слайде представлен одоризатор </a:t>
            </a:r>
            <a:r>
              <a:rPr lang="ru-RU" dirty="0" smtClean="0">
                <a:latin typeface="Times New Roman" panose="02020603050405020304" pitchFamily="18" charset="0"/>
                <a:cs typeface="Times New Roman" panose="02020603050405020304" pitchFamily="18" charset="0"/>
              </a:rPr>
              <a:t>газа типа </a:t>
            </a:r>
            <a:r>
              <a:rPr lang="ru-RU" dirty="0">
                <a:latin typeface="Times New Roman" panose="02020603050405020304" pitchFamily="18" charset="0"/>
                <a:cs typeface="Times New Roman" panose="02020603050405020304" pitchFamily="18" charset="0"/>
              </a:rPr>
              <a:t>«Ода»</a:t>
            </a:r>
          </a:p>
          <a:p>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Самый простой и надежный </a:t>
            </a:r>
            <a:r>
              <a:rPr lang="ru-RU" dirty="0" smtClean="0">
                <a:latin typeface="Times New Roman" panose="02020603050405020304" pitchFamily="18" charset="0"/>
                <a:cs typeface="Times New Roman" panose="02020603050405020304" pitchFamily="18" charset="0"/>
              </a:rPr>
              <a:t>одоризатор, </a:t>
            </a:r>
            <a:r>
              <a:rPr lang="ru-RU" dirty="0">
                <a:latin typeface="Times New Roman" panose="02020603050405020304" pitchFamily="18" charset="0"/>
                <a:cs typeface="Times New Roman" panose="02020603050405020304" pitchFamily="18" charset="0"/>
              </a:rPr>
              <a:t>требующий минимальные затраты на монтаж. Требуется одна врезка на ввод одоранта.</a:t>
            </a:r>
          </a:p>
          <a:p>
            <a:r>
              <a:rPr lang="ru-RU" dirty="0">
                <a:latin typeface="Times New Roman" panose="02020603050405020304" pitchFamily="18" charset="0"/>
                <a:cs typeface="Times New Roman" panose="02020603050405020304" pitchFamily="18" charset="0"/>
              </a:rPr>
              <a:t>Также данный одоризатор выгодно отличается от других минимальным набором оборудования, кранов и фитингов.</a:t>
            </a:r>
          </a:p>
        </p:txBody>
      </p:sp>
      <p:sp>
        <p:nvSpPr>
          <p:cNvPr id="4" name="Номер слайда 3"/>
          <p:cNvSpPr>
            <a:spLocks noGrp="1"/>
          </p:cNvSpPr>
          <p:nvPr>
            <p:ph type="sldNum" sz="quarter" idx="10"/>
          </p:nvPr>
        </p:nvSpPr>
        <p:spPr/>
        <p:txBody>
          <a:bodyPr/>
          <a:lstStyle/>
          <a:p>
            <a:pPr>
              <a:defRPr/>
            </a:pPr>
            <a:fld id="{02678417-ECF3-4C46-8017-A4D003465D58}" type="slidenum">
              <a:rPr lang="ru-RU" smtClean="0"/>
              <a:pPr>
                <a:defRPr/>
              </a:pPr>
              <a:t>26</a:t>
            </a:fld>
            <a:endParaRPr lang="ru-RU"/>
          </a:p>
        </p:txBody>
      </p:sp>
    </p:spTree>
    <p:extLst>
      <p:ext uri="{BB962C8B-B14F-4D97-AF65-F5344CB8AC3E}">
        <p14:creationId xmlns:p14="http://schemas.microsoft.com/office/powerpoint/2010/main" val="6345708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latin typeface="Times New Roman" panose="02020603050405020304" pitchFamily="18" charset="0"/>
                <a:cs typeface="Times New Roman" panose="02020603050405020304" pitchFamily="18" charset="0"/>
              </a:rPr>
              <a:t>На слайде представлен одоризатор типа </a:t>
            </a:r>
            <a:r>
              <a:rPr lang="ru-RU" dirty="0" err="1">
                <a:latin typeface="Times New Roman" panose="02020603050405020304" pitchFamily="18" charset="0"/>
                <a:cs typeface="Times New Roman" panose="02020603050405020304" pitchFamily="18" charset="0"/>
              </a:rPr>
              <a:t>Флоутэк</a:t>
            </a:r>
            <a:r>
              <a:rPr lang="ru-RU" dirty="0">
                <a:latin typeface="Times New Roman" panose="02020603050405020304" pitchFamily="18" charset="0"/>
                <a:cs typeface="Times New Roman" panose="02020603050405020304" pitchFamily="18" charset="0"/>
              </a:rPr>
              <a:t>-ТМ-Д, также работающий на принципе работы дозирующего насоса</a:t>
            </a:r>
          </a:p>
          <a:p>
            <a:r>
              <a:rPr lang="ru-RU" dirty="0">
                <a:latin typeface="Times New Roman" panose="02020603050405020304" pitchFamily="18" charset="0"/>
                <a:cs typeface="Times New Roman" panose="02020603050405020304" pitchFamily="18" charset="0"/>
              </a:rPr>
              <a:t>зарекомендовал себя как достаточно надежный одоризатор.</a:t>
            </a:r>
          </a:p>
          <a:p>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Но при работе с внешнего контейнера хранения одоранта при работе наполняющего насоса были выявлены случаи «</a:t>
            </a:r>
            <a:r>
              <a:rPr lang="ru-RU" dirty="0" err="1">
                <a:latin typeface="Times New Roman" panose="02020603050405020304" pitchFamily="18" charset="0"/>
                <a:cs typeface="Times New Roman" panose="02020603050405020304" pitchFamily="18" charset="0"/>
              </a:rPr>
              <a:t>завоздушивания</a:t>
            </a:r>
            <a:r>
              <a:rPr lang="ru-RU" dirty="0">
                <a:latin typeface="Times New Roman" panose="02020603050405020304" pitchFamily="18" charset="0"/>
                <a:cs typeface="Times New Roman" panose="02020603050405020304" pitchFamily="18" charset="0"/>
              </a:rPr>
              <a:t>» системы в следствии процессов кавитации в подающем трубопроводе.</a:t>
            </a:r>
          </a:p>
          <a:p>
            <a:r>
              <a:rPr lang="ru-RU" dirty="0">
                <a:latin typeface="Times New Roman" panose="02020603050405020304" pitchFamily="18" charset="0"/>
                <a:cs typeface="Times New Roman" panose="02020603050405020304" pitchFamily="18" charset="0"/>
              </a:rPr>
              <a:t>Проблема решена производителем заменой наполняющего насоса на клапан с постоянным давлением одоранта перед ним. </a:t>
            </a:r>
            <a:endParaRPr lang="ru-RU" dirty="0" smtClean="0"/>
          </a:p>
          <a:p>
            <a:endParaRPr lang="ru-RU" dirty="0" smtClean="0"/>
          </a:p>
          <a:p>
            <a:r>
              <a:rPr lang="ru-RU" dirty="0" smtClean="0"/>
              <a:t>В</a:t>
            </a:r>
            <a:r>
              <a:rPr lang="ru-RU" baseline="0" dirty="0" smtClean="0"/>
              <a:t> моделях до замены насоса специалистами ООО «Газпром трансгаз Ухта» проблема решена установкой в систему  </a:t>
            </a:r>
            <a:r>
              <a:rPr lang="ru-RU" baseline="0" dirty="0" err="1" smtClean="0"/>
              <a:t>воздухоотводчика</a:t>
            </a:r>
            <a:r>
              <a:rPr lang="ru-RU" baseline="0" dirty="0" smtClean="0"/>
              <a:t>.</a:t>
            </a:r>
          </a:p>
        </p:txBody>
      </p:sp>
      <p:sp>
        <p:nvSpPr>
          <p:cNvPr id="4" name="Номер слайда 3"/>
          <p:cNvSpPr>
            <a:spLocks noGrp="1"/>
          </p:cNvSpPr>
          <p:nvPr>
            <p:ph type="sldNum" sz="quarter" idx="10"/>
          </p:nvPr>
        </p:nvSpPr>
        <p:spPr/>
        <p:txBody>
          <a:bodyPr/>
          <a:lstStyle/>
          <a:p>
            <a:pPr>
              <a:defRPr/>
            </a:pPr>
            <a:fld id="{02678417-ECF3-4C46-8017-A4D003465D58}" type="slidenum">
              <a:rPr lang="ru-RU" smtClean="0"/>
              <a:pPr>
                <a:defRPr/>
              </a:pPr>
              <a:t>27</a:t>
            </a:fld>
            <a:endParaRPr lang="ru-RU"/>
          </a:p>
        </p:txBody>
      </p:sp>
    </p:spTree>
    <p:extLst>
      <p:ext uri="{BB962C8B-B14F-4D97-AF65-F5344CB8AC3E}">
        <p14:creationId xmlns:p14="http://schemas.microsoft.com/office/powerpoint/2010/main" val="28206290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latin typeface="Times New Roman" panose="02020603050405020304" pitchFamily="18" charset="0"/>
                <a:cs typeface="Times New Roman" panose="02020603050405020304" pitchFamily="18" charset="0"/>
              </a:rPr>
              <a:t>Одоризатор газа типа ОДДК также работает на принципе работы дозирующего насоса.</a:t>
            </a:r>
          </a:p>
          <a:p>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При эксплуатации ОДДК-02 были выявлены частые неисправности по причине выхода из строя клапана наполнения перед насосом, причиной явилось заедание штока из-за горизонтальной установки клапана и износа штока электромагнита в нижней его образующей, проблема решена вертикальной установкой клапана</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0"/>
          </p:nvPr>
        </p:nvSpPr>
        <p:spPr/>
        <p:txBody>
          <a:bodyPr/>
          <a:lstStyle/>
          <a:p>
            <a:pPr>
              <a:defRPr/>
            </a:pPr>
            <a:fld id="{02678417-ECF3-4C46-8017-A4D003465D58}" type="slidenum">
              <a:rPr lang="ru-RU" smtClean="0"/>
              <a:pPr>
                <a:defRPr/>
              </a:pPr>
              <a:t>28</a:t>
            </a:fld>
            <a:endParaRPr lang="ru-RU"/>
          </a:p>
        </p:txBody>
      </p:sp>
    </p:spTree>
    <p:extLst>
      <p:ext uri="{BB962C8B-B14F-4D97-AF65-F5344CB8AC3E}">
        <p14:creationId xmlns:p14="http://schemas.microsoft.com/office/powerpoint/2010/main" val="6345708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02678417-ECF3-4C46-8017-A4D003465D58}" type="slidenum">
              <a:rPr lang="ru-RU" smtClean="0"/>
              <a:pPr>
                <a:defRPr/>
              </a:pPr>
              <a:t>29</a:t>
            </a:fld>
            <a:endParaRPr lang="ru-RU"/>
          </a:p>
        </p:txBody>
      </p:sp>
    </p:spTree>
    <p:extLst>
      <p:ext uri="{BB962C8B-B14F-4D97-AF65-F5344CB8AC3E}">
        <p14:creationId xmlns:p14="http://schemas.microsoft.com/office/powerpoint/2010/main" val="243586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a:t>Начнем с «сердца» ГРС – узла редуцирования газа. Количество </a:t>
            </a:r>
            <a:r>
              <a:rPr lang="ru-RU" dirty="0" smtClean="0"/>
              <a:t>основных регуляторов </a:t>
            </a:r>
            <a:r>
              <a:rPr lang="ru-RU" dirty="0"/>
              <a:t>давления газа, установленных на ГРС ООО «Газпром трансгаз Ухта» представлено на слайде</a:t>
            </a:r>
          </a:p>
          <a:p>
            <a:endParaRPr lang="ru-RU" dirty="0">
              <a:solidFill>
                <a:srgbClr val="FF0000"/>
              </a:solidFill>
            </a:endParaRPr>
          </a:p>
          <a:p>
            <a:r>
              <a:rPr lang="ru-RU" dirty="0" smtClean="0">
                <a:solidFill>
                  <a:srgbClr val="FF0000"/>
                </a:solidFill>
              </a:rPr>
              <a:t>РД-64</a:t>
            </a:r>
            <a:r>
              <a:rPr lang="ru-RU" baseline="0" dirty="0" smtClean="0">
                <a:solidFill>
                  <a:srgbClr val="FF0000"/>
                </a:solidFill>
              </a:rPr>
              <a:t> </a:t>
            </a:r>
            <a:r>
              <a:rPr lang="ru-RU" dirty="0" err="1" smtClean="0">
                <a:solidFill>
                  <a:srgbClr val="FF0000"/>
                </a:solidFill>
              </a:rPr>
              <a:t>Староруссприбор</a:t>
            </a:r>
            <a:r>
              <a:rPr lang="ru-RU" dirty="0" smtClean="0">
                <a:solidFill>
                  <a:srgbClr val="FF0000"/>
                </a:solidFill>
              </a:rPr>
              <a:t> г. Старая Русса </a:t>
            </a:r>
          </a:p>
          <a:p>
            <a:r>
              <a:rPr lang="ru-RU" dirty="0">
                <a:solidFill>
                  <a:srgbClr val="FF0000"/>
                </a:solidFill>
              </a:rPr>
              <a:t>РДО </a:t>
            </a:r>
            <a:r>
              <a:rPr lang="ru-RU" dirty="0" err="1" smtClean="0">
                <a:solidFill>
                  <a:srgbClr val="FF0000"/>
                </a:solidFill>
              </a:rPr>
              <a:t>Газприборавтоматика</a:t>
            </a:r>
            <a:r>
              <a:rPr lang="ru-RU" dirty="0" smtClean="0">
                <a:solidFill>
                  <a:srgbClr val="FF0000"/>
                </a:solidFill>
              </a:rPr>
              <a:t> г. Москва </a:t>
            </a:r>
          </a:p>
          <a:p>
            <a:r>
              <a:rPr lang="ru-RU" dirty="0">
                <a:solidFill>
                  <a:srgbClr val="FF0000"/>
                </a:solidFill>
              </a:rPr>
              <a:t>РДУ </a:t>
            </a:r>
          </a:p>
          <a:p>
            <a:r>
              <a:rPr lang="ru-RU" dirty="0" smtClean="0">
                <a:solidFill>
                  <a:srgbClr val="FF0000"/>
                </a:solidFill>
              </a:rPr>
              <a:t>        </a:t>
            </a:r>
            <a:r>
              <a:rPr lang="ru-RU" dirty="0" err="1" smtClean="0">
                <a:solidFill>
                  <a:srgbClr val="FF0000"/>
                </a:solidFill>
              </a:rPr>
              <a:t>Староруссприбор</a:t>
            </a:r>
            <a:r>
              <a:rPr lang="ru-RU" dirty="0" smtClean="0">
                <a:solidFill>
                  <a:srgbClr val="FF0000"/>
                </a:solidFill>
              </a:rPr>
              <a:t> г. Старая Русса </a:t>
            </a:r>
          </a:p>
          <a:p>
            <a:r>
              <a:rPr lang="ru-RU" dirty="0" smtClean="0">
                <a:solidFill>
                  <a:srgbClr val="FF0000"/>
                </a:solidFill>
              </a:rPr>
              <a:t>        Искра </a:t>
            </a:r>
            <a:r>
              <a:rPr lang="ru-RU" dirty="0" err="1" smtClean="0">
                <a:solidFill>
                  <a:srgbClr val="FF0000"/>
                </a:solidFill>
              </a:rPr>
              <a:t>г.Старая</a:t>
            </a:r>
            <a:r>
              <a:rPr lang="ru-RU" dirty="0" smtClean="0">
                <a:solidFill>
                  <a:srgbClr val="FF0000"/>
                </a:solidFill>
              </a:rPr>
              <a:t> Русса </a:t>
            </a:r>
            <a:endParaRPr lang="ru-RU" dirty="0">
              <a:solidFill>
                <a:srgbClr val="FF0000"/>
              </a:solidFill>
            </a:endParaRPr>
          </a:p>
          <a:p>
            <a:r>
              <a:rPr lang="ru-RU" dirty="0" smtClean="0">
                <a:solidFill>
                  <a:srgbClr val="FF0000"/>
                </a:solidFill>
              </a:rPr>
              <a:t>        ООО "Завод Газпроммаш" </a:t>
            </a:r>
            <a:r>
              <a:rPr lang="ru-RU" dirty="0" err="1" smtClean="0">
                <a:solidFill>
                  <a:srgbClr val="FF0000"/>
                </a:solidFill>
              </a:rPr>
              <a:t>г.Саратов</a:t>
            </a:r>
            <a:r>
              <a:rPr lang="ru-RU" dirty="0" smtClean="0">
                <a:solidFill>
                  <a:srgbClr val="FF0000"/>
                </a:solidFill>
              </a:rPr>
              <a:t> </a:t>
            </a:r>
          </a:p>
          <a:p>
            <a:r>
              <a:rPr lang="ru-RU" dirty="0" smtClean="0">
                <a:solidFill>
                  <a:srgbClr val="FF0000"/>
                </a:solidFill>
              </a:rPr>
              <a:t>        </a:t>
            </a:r>
            <a:r>
              <a:rPr lang="ru-RU" dirty="0" err="1" smtClean="0">
                <a:solidFill>
                  <a:srgbClr val="FF0000"/>
                </a:solidFill>
              </a:rPr>
              <a:t>Дружковский</a:t>
            </a:r>
            <a:r>
              <a:rPr lang="ru-RU" dirty="0" smtClean="0">
                <a:solidFill>
                  <a:srgbClr val="FF0000"/>
                </a:solidFill>
              </a:rPr>
              <a:t> ЗГА, Украина </a:t>
            </a:r>
          </a:p>
          <a:p>
            <a:r>
              <a:rPr lang="ru-RU" dirty="0">
                <a:solidFill>
                  <a:srgbClr val="FF0000"/>
                </a:solidFill>
              </a:rPr>
              <a:t>ЛОРД </a:t>
            </a:r>
            <a:r>
              <a:rPr lang="ru-RU" dirty="0" err="1">
                <a:solidFill>
                  <a:srgbClr val="FF0000"/>
                </a:solidFill>
              </a:rPr>
              <a:t>Авиагаз</a:t>
            </a:r>
            <a:r>
              <a:rPr lang="ru-RU" dirty="0">
                <a:solidFill>
                  <a:srgbClr val="FF0000"/>
                </a:solidFill>
              </a:rPr>
              <a:t>-союз+</a:t>
            </a:r>
          </a:p>
          <a:p>
            <a:r>
              <a:rPr lang="ru-RU" dirty="0">
                <a:solidFill>
                  <a:srgbClr val="FF0000"/>
                </a:solidFill>
              </a:rPr>
              <a:t>РДМ </a:t>
            </a:r>
            <a:r>
              <a:rPr lang="ru-RU" dirty="0" err="1" smtClean="0">
                <a:solidFill>
                  <a:srgbClr val="FF0000"/>
                </a:solidFill>
              </a:rPr>
              <a:t>Усть-Катавский</a:t>
            </a:r>
            <a:r>
              <a:rPr lang="ru-RU" dirty="0" smtClean="0">
                <a:solidFill>
                  <a:srgbClr val="FF0000"/>
                </a:solidFill>
              </a:rPr>
              <a:t> </a:t>
            </a:r>
            <a:r>
              <a:rPr lang="ru-RU" dirty="0" err="1" smtClean="0">
                <a:solidFill>
                  <a:srgbClr val="FF0000"/>
                </a:solidFill>
              </a:rPr>
              <a:t>вагоно</a:t>
            </a:r>
            <a:r>
              <a:rPr lang="ru-RU" dirty="0" smtClean="0">
                <a:solidFill>
                  <a:srgbClr val="FF0000"/>
                </a:solidFill>
              </a:rPr>
              <a:t>-строительный завод им. С.М. Кирова</a:t>
            </a:r>
          </a:p>
          <a:p>
            <a:r>
              <a:rPr lang="ru-RU" dirty="0" smtClean="0">
                <a:solidFill>
                  <a:srgbClr val="FF0000"/>
                </a:solidFill>
              </a:rPr>
              <a:t>РДУ-Т </a:t>
            </a:r>
            <a:r>
              <a:rPr lang="ru-RU" dirty="0">
                <a:solidFill>
                  <a:srgbClr val="FF0000"/>
                </a:solidFill>
              </a:rPr>
              <a:t> </a:t>
            </a:r>
            <a:r>
              <a:rPr lang="ru-RU" dirty="0" err="1">
                <a:solidFill>
                  <a:srgbClr val="FF0000"/>
                </a:solidFill>
              </a:rPr>
              <a:t>Староруссприбор</a:t>
            </a:r>
            <a:r>
              <a:rPr lang="ru-RU" dirty="0">
                <a:solidFill>
                  <a:srgbClr val="FF0000"/>
                </a:solidFill>
              </a:rPr>
              <a:t> г. Старая Русса </a:t>
            </a:r>
          </a:p>
          <a:p>
            <a:r>
              <a:rPr lang="ru-RU" dirty="0" smtClean="0">
                <a:solidFill>
                  <a:srgbClr val="FF0000"/>
                </a:solidFill>
              </a:rPr>
              <a:t>РДЭ </a:t>
            </a:r>
            <a:r>
              <a:rPr lang="ru-RU" dirty="0" smtClean="0"/>
              <a:t>ООО Фирма "</a:t>
            </a:r>
            <a:r>
              <a:rPr lang="ru-RU" dirty="0" err="1" smtClean="0"/>
              <a:t>Саратовгазприборавтоматика</a:t>
            </a:r>
            <a:r>
              <a:rPr lang="ru-RU" dirty="0" smtClean="0"/>
              <a:t>"</a:t>
            </a:r>
            <a:endParaRPr lang="ru-RU" dirty="0" smtClean="0">
              <a:solidFill>
                <a:srgbClr val="FF0000"/>
              </a:solidFill>
            </a:endParaRPr>
          </a:p>
          <a:p>
            <a:endParaRPr lang="ru-RU" dirty="0"/>
          </a:p>
        </p:txBody>
      </p:sp>
      <p:sp>
        <p:nvSpPr>
          <p:cNvPr id="4" name="Номер слайда 3"/>
          <p:cNvSpPr>
            <a:spLocks noGrp="1"/>
          </p:cNvSpPr>
          <p:nvPr>
            <p:ph type="sldNum" sz="quarter" idx="10"/>
          </p:nvPr>
        </p:nvSpPr>
        <p:spPr/>
        <p:txBody>
          <a:bodyPr/>
          <a:lstStyle/>
          <a:p>
            <a:pPr>
              <a:defRPr/>
            </a:pPr>
            <a:fld id="{02678417-ECF3-4C46-8017-A4D003465D58}" type="slidenum">
              <a:rPr lang="ru-RU" smtClean="0"/>
              <a:pPr>
                <a:defRPr/>
              </a:pPr>
              <a:t>3</a:t>
            </a:fld>
            <a:endParaRPr lang="ru-RU"/>
          </a:p>
        </p:txBody>
      </p:sp>
    </p:spTree>
    <p:extLst>
      <p:ext uri="{BB962C8B-B14F-4D97-AF65-F5344CB8AC3E}">
        <p14:creationId xmlns:p14="http://schemas.microsoft.com/office/powerpoint/2010/main" val="3958225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latin typeface="Times New Roman" panose="02020603050405020304" pitchFamily="18" charset="0"/>
                <a:cs typeface="Times New Roman" panose="02020603050405020304" pitchFamily="18" charset="0"/>
              </a:rPr>
              <a:t>Следующий рассматриваемый одоризатор типа БОЭ.</a:t>
            </a:r>
          </a:p>
          <a:p>
            <a:r>
              <a:rPr lang="ru-RU" dirty="0">
                <a:latin typeface="Times New Roman" panose="02020603050405020304" pitchFamily="18" charset="0"/>
                <a:cs typeface="Times New Roman" panose="02020603050405020304" pitchFamily="18" charset="0"/>
              </a:rPr>
              <a:t>Комплекс имеет существенные недостатки снижающие безопасность работы:</a:t>
            </a:r>
          </a:p>
          <a:p>
            <a:pPr defTabSz="908182">
              <a:defRPr/>
            </a:pPr>
            <a:r>
              <a:rPr lang="ru-RU" dirty="0" smtClean="0">
                <a:latin typeface="Times New Roman" panose="02020603050405020304" pitchFamily="18" charset="0"/>
                <a:cs typeface="Times New Roman" panose="02020603050405020304" pitchFamily="18" charset="0"/>
              </a:rPr>
              <a:t>Основным недостатком, не смотря на наличие дозирующего насоса, </a:t>
            </a:r>
            <a:r>
              <a:rPr lang="ru-RU" dirty="0">
                <a:latin typeface="Times New Roman" panose="02020603050405020304" pitchFamily="18" charset="0"/>
                <a:cs typeface="Times New Roman" panose="02020603050405020304" pitchFamily="18" charset="0"/>
              </a:rPr>
              <a:t>является возможность пролива одоранта в газопровод потребителя при неисправности системы из-за того, что трубопровод соединяющий дозирующий насос с капельницей размещен ниже уровня расходной емкости</a:t>
            </a:r>
            <a:r>
              <a:rPr lang="ru-RU" dirty="0" smtClean="0">
                <a:latin typeface="Times New Roman" panose="02020603050405020304" pitchFamily="18" charset="0"/>
                <a:cs typeface="Times New Roman" panose="02020603050405020304" pitchFamily="18" charset="0"/>
              </a:rPr>
              <a:t>.</a:t>
            </a:r>
          </a:p>
          <a:p>
            <a:pPr marL="0" marR="0" lvl="0" indent="0" algn="l" defTabSz="908182" rtl="0" eaLnBrk="0" fontAlgn="base" latinLnBrk="0" hangingPunct="0">
              <a:lnSpc>
                <a:spcPct val="100000"/>
              </a:lnSpc>
              <a:spcBef>
                <a:spcPct val="30000"/>
              </a:spcBef>
              <a:spcAft>
                <a:spcPct val="0"/>
              </a:spcAft>
              <a:buClrTx/>
              <a:buSzTx/>
              <a:buFontTx/>
              <a:buNone/>
              <a:tabLst/>
              <a:defRPr/>
            </a:pPr>
            <a:r>
              <a:rPr lang="ru-RU" dirty="0" smtClean="0">
                <a:latin typeface="Times New Roman" panose="02020603050405020304" pitchFamily="18" charset="0"/>
                <a:cs typeface="Times New Roman" panose="02020603050405020304" pitchFamily="18" charset="0"/>
              </a:rPr>
              <a:t>Так же вышеперечисленные недостатки одоризаторов в полной мере относятся и к нему.</a:t>
            </a:r>
          </a:p>
          <a:p>
            <a:pPr defTabSz="908182">
              <a:defRPr/>
            </a:pPr>
            <a:endParaRPr lang="en-US" dirty="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0"/>
          </p:nvPr>
        </p:nvSpPr>
        <p:spPr/>
        <p:txBody>
          <a:bodyPr/>
          <a:lstStyle/>
          <a:p>
            <a:pPr>
              <a:defRPr/>
            </a:pPr>
            <a:fld id="{02678417-ECF3-4C46-8017-A4D003465D58}" type="slidenum">
              <a:rPr lang="ru-RU" smtClean="0"/>
              <a:pPr>
                <a:defRPr/>
              </a:pPr>
              <a:t>30</a:t>
            </a:fld>
            <a:endParaRPr lang="ru-RU"/>
          </a:p>
        </p:txBody>
      </p:sp>
    </p:spTree>
    <p:extLst>
      <p:ext uri="{BB962C8B-B14F-4D97-AF65-F5344CB8AC3E}">
        <p14:creationId xmlns:p14="http://schemas.microsoft.com/office/powerpoint/2010/main" val="21342264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buNone/>
            </a:pPr>
            <a:r>
              <a:rPr lang="ru-RU" dirty="0"/>
              <a:t>Положительным отличием одоризатора БОЭ от рассматриваемых можно считать возможность его доработки системой смешивания позволяющей </a:t>
            </a:r>
            <a:r>
              <a:rPr lang="ru-RU" dirty="0" err="1"/>
              <a:t>одорировать</a:t>
            </a:r>
            <a:r>
              <a:rPr lang="ru-RU" dirty="0"/>
              <a:t> небольшие расходы газа с относительным постоянством степени одоризации газа. Данная система поставляется заводом-изготовителем отдельно.</a:t>
            </a:r>
          </a:p>
          <a:p>
            <a:pPr>
              <a:buNone/>
            </a:pPr>
            <a:r>
              <a:rPr lang="ru-RU" dirty="0" smtClean="0"/>
              <a:t>Специалистами </a:t>
            </a:r>
            <a:r>
              <a:rPr lang="ru-RU" dirty="0" err="1"/>
              <a:t>ТГУхта</a:t>
            </a:r>
            <a:r>
              <a:rPr lang="ru-RU" dirty="0"/>
              <a:t> планируется выполнить данные работы на одном из одоризаторов в 2018 году.</a:t>
            </a:r>
          </a:p>
          <a:p>
            <a:endParaRPr lang="ru-RU" dirty="0" smtClean="0"/>
          </a:p>
          <a:p>
            <a:endParaRPr lang="ru-RU" dirty="0"/>
          </a:p>
        </p:txBody>
      </p:sp>
      <p:sp>
        <p:nvSpPr>
          <p:cNvPr id="4" name="Номер слайда 3"/>
          <p:cNvSpPr>
            <a:spLocks noGrp="1"/>
          </p:cNvSpPr>
          <p:nvPr>
            <p:ph type="sldNum" sz="quarter" idx="10"/>
          </p:nvPr>
        </p:nvSpPr>
        <p:spPr/>
        <p:txBody>
          <a:bodyPr/>
          <a:lstStyle/>
          <a:p>
            <a:pPr>
              <a:defRPr/>
            </a:pPr>
            <a:fld id="{1821F7B4-C6E0-4F1B-9827-FD54F91486BF}" type="slidenum">
              <a:rPr lang="ru-RU" smtClean="0"/>
              <a:pPr>
                <a:defRPr/>
              </a:pPr>
              <a:t>31</a:t>
            </a:fld>
            <a:endParaRPr lang="ru-RU" dirty="0"/>
          </a:p>
        </p:txBody>
      </p:sp>
    </p:spTree>
    <p:extLst>
      <p:ext uri="{BB962C8B-B14F-4D97-AF65-F5344CB8AC3E}">
        <p14:creationId xmlns:p14="http://schemas.microsoft.com/office/powerpoint/2010/main" val="38695936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defTabSz="908182">
              <a:defRPr/>
            </a:pPr>
            <a:r>
              <a:rPr lang="ru-RU" dirty="0" smtClean="0">
                <a:latin typeface="Times New Roman" panose="02020603050405020304" pitchFamily="18" charset="0"/>
                <a:cs typeface="Times New Roman" panose="02020603050405020304" pitchFamily="18" charset="0"/>
              </a:rPr>
              <a:t>На следующем слайде представлен одоризатор поставляемый </a:t>
            </a:r>
            <a:r>
              <a:rPr lang="ru-RU" dirty="0">
                <a:latin typeface="Times New Roman" panose="02020603050405020304" pitchFamily="18" charset="0"/>
                <a:cs typeface="Times New Roman" panose="02020603050405020304" pitchFamily="18" charset="0"/>
              </a:rPr>
              <a:t>ООО «</a:t>
            </a:r>
            <a:r>
              <a:rPr lang="ru-RU" dirty="0" err="1">
                <a:latin typeface="Times New Roman" panose="02020603050405020304" pitchFamily="18" charset="0"/>
                <a:cs typeface="Times New Roman" panose="02020603050405020304" pitchFamily="18" charset="0"/>
              </a:rPr>
              <a:t>Уромгаз</a:t>
            </a:r>
            <a:r>
              <a:rPr lang="ru-RU" dirty="0">
                <a:latin typeface="Times New Roman" panose="02020603050405020304" pitchFamily="18" charset="0"/>
                <a:cs typeface="Times New Roman" panose="02020603050405020304" pitchFamily="18" charset="0"/>
              </a:rPr>
              <a:t>» типа ОУ в отличие от представленных выше </a:t>
            </a:r>
            <a:r>
              <a:rPr lang="ru-RU" dirty="0" smtClean="0">
                <a:latin typeface="Times New Roman" panose="02020603050405020304" pitchFamily="18" charset="0"/>
                <a:cs typeface="Times New Roman" panose="02020603050405020304" pitchFamily="18" charset="0"/>
              </a:rPr>
              <a:t>одоризаторов, </a:t>
            </a:r>
            <a:r>
              <a:rPr lang="ru-RU" dirty="0">
                <a:latin typeface="Times New Roman" panose="02020603050405020304" pitchFamily="18" charset="0"/>
                <a:cs typeface="Times New Roman" panose="02020603050405020304" pitchFamily="18" charset="0"/>
              </a:rPr>
              <a:t>работает на принципе работы дозирующего клапана и не обеспечивает полное исключение возможности сплошного прилива одоранта в выходной газопровод потребителя в случае неисправности системы.</a:t>
            </a:r>
          </a:p>
          <a:p>
            <a:pPr defTabSz="908182">
              <a:defRPr/>
            </a:pPr>
            <a:endParaRPr lang="ru-RU" dirty="0">
              <a:latin typeface="Times New Roman" panose="02020603050405020304" pitchFamily="18" charset="0"/>
              <a:cs typeface="Times New Roman" panose="02020603050405020304" pitchFamily="18" charset="0"/>
            </a:endParaRPr>
          </a:p>
          <a:p>
            <a:pPr defTabSz="908182">
              <a:defRPr/>
            </a:pPr>
            <a:r>
              <a:rPr lang="ru-RU" dirty="0">
                <a:latin typeface="Times New Roman" panose="02020603050405020304" pitchFamily="18" charset="0"/>
                <a:cs typeface="Times New Roman" panose="02020603050405020304" pitchFamily="18" charset="0"/>
              </a:rPr>
              <a:t>Это и является основным критическим недостатком не позволяющим говорить о полной безопасности при эксплуатации таких ГРС.</a:t>
            </a:r>
          </a:p>
          <a:p>
            <a:endParaRPr lang="ru-RU" dirty="0"/>
          </a:p>
        </p:txBody>
      </p:sp>
      <p:sp>
        <p:nvSpPr>
          <p:cNvPr id="4" name="Номер слайда 3"/>
          <p:cNvSpPr>
            <a:spLocks noGrp="1"/>
          </p:cNvSpPr>
          <p:nvPr>
            <p:ph type="sldNum" sz="quarter" idx="10"/>
          </p:nvPr>
        </p:nvSpPr>
        <p:spPr/>
        <p:txBody>
          <a:bodyPr/>
          <a:lstStyle/>
          <a:p>
            <a:pPr>
              <a:defRPr/>
            </a:pPr>
            <a:fld id="{02678417-ECF3-4C46-8017-A4D003465D58}" type="slidenum">
              <a:rPr lang="ru-RU" smtClean="0"/>
              <a:pPr>
                <a:defRPr/>
              </a:pPr>
              <a:t>32</a:t>
            </a:fld>
            <a:endParaRPr lang="ru-RU"/>
          </a:p>
        </p:txBody>
      </p:sp>
    </p:spTree>
    <p:extLst>
      <p:ext uri="{BB962C8B-B14F-4D97-AF65-F5344CB8AC3E}">
        <p14:creationId xmlns:p14="http://schemas.microsoft.com/office/powerpoint/2010/main" val="6345708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800" dirty="0"/>
              <a:t>Предложения ООО «Газпром трансгаз Ухта» в проект Решения отраслевого совещания по вопросам эксплуатации ГРС 2017 года:</a:t>
            </a:r>
            <a:endParaRPr lang="ru-RU" sz="1400" dirty="0"/>
          </a:p>
          <a:p>
            <a:pPr lvl="0"/>
            <a:r>
              <a:rPr lang="ru-RU" sz="1800" dirty="0"/>
              <a:t>Руководителям газотранспортных обществ ПАО «Газпром»:</a:t>
            </a:r>
            <a:endParaRPr lang="ru-RU" sz="1400" dirty="0"/>
          </a:p>
          <a:p>
            <a:pPr lvl="1"/>
            <a:r>
              <a:rPr lang="ru-RU" sz="1800" dirty="0" smtClean="0"/>
              <a:t>При разработке технических требований на строительство, реконструкцию и капитальный ремонт ГРС  для исключения возможности пролива одоранта в газопровод потребителя рекомендовать включать требование о недопущении конструкции блока (узла/установки) одоризации основанной на принципе подачи одоранта через дозирующий клапан.</a:t>
            </a:r>
            <a:endParaRPr lang="ru-RU" dirty="0"/>
          </a:p>
        </p:txBody>
      </p:sp>
      <p:sp>
        <p:nvSpPr>
          <p:cNvPr id="4" name="Номер слайда 3"/>
          <p:cNvSpPr>
            <a:spLocks noGrp="1"/>
          </p:cNvSpPr>
          <p:nvPr>
            <p:ph type="sldNum" sz="quarter" idx="10"/>
          </p:nvPr>
        </p:nvSpPr>
        <p:spPr/>
        <p:txBody>
          <a:bodyPr/>
          <a:lstStyle/>
          <a:p>
            <a:pPr>
              <a:defRPr/>
            </a:pPr>
            <a:fld id="{02678417-ECF3-4C46-8017-A4D003465D58}" type="slidenum">
              <a:rPr lang="ru-RU" smtClean="0"/>
              <a:pPr>
                <a:defRPr/>
              </a:pPr>
              <a:t>33</a:t>
            </a:fld>
            <a:endParaRPr lang="ru-RU"/>
          </a:p>
        </p:txBody>
      </p:sp>
    </p:spTree>
    <p:extLst>
      <p:ext uri="{BB962C8B-B14F-4D97-AF65-F5344CB8AC3E}">
        <p14:creationId xmlns:p14="http://schemas.microsoft.com/office/powerpoint/2010/main" val="6345708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0" y="4570992"/>
            <a:ext cx="6715125" cy="4896858"/>
          </a:xfrm>
        </p:spPr>
        <p:txBody>
          <a:bodyPr/>
          <a:lstStyle/>
          <a:p>
            <a:pPr defTabSz="908182">
              <a:defRPr/>
            </a:pPr>
            <a:r>
              <a:rPr lang="ru-RU" sz="1000" dirty="0" smtClean="0"/>
              <a:t>Следующим</a:t>
            </a:r>
            <a:r>
              <a:rPr lang="ru-RU" sz="1000" baseline="0" dirty="0" smtClean="0"/>
              <a:t> вопросом являющимся общей проблемой одоризации газа являются два законодательных акта</a:t>
            </a:r>
            <a:endParaRPr lang="ru-RU" sz="1000" dirty="0" smtClean="0"/>
          </a:p>
          <a:p>
            <a:pPr marL="457200" indent="-457200" algn="just">
              <a:buFont typeface="+mj-lt"/>
              <a:buAutoNum type="arabicPeriod"/>
            </a:pPr>
            <a:r>
              <a:rPr lang="ru-RU" sz="1000" dirty="0" smtClean="0"/>
              <a:t>В соответствии СТО Газпром 2-2.3-1122-2017 «Газораспределительные станции. Правила эксплуатации» (раздел 7.6.6) норма вводимого в газ </a:t>
            </a:r>
            <a:r>
              <a:rPr lang="ru-RU" sz="1000" dirty="0" err="1" smtClean="0"/>
              <a:t>этилмеркаптана</a:t>
            </a:r>
            <a:r>
              <a:rPr lang="ru-RU" sz="1000" dirty="0" smtClean="0"/>
              <a:t> должна составлять</a:t>
            </a:r>
            <a:br>
              <a:rPr lang="ru-RU" sz="1000" dirty="0" smtClean="0"/>
            </a:br>
            <a:r>
              <a:rPr lang="ru-RU" sz="1000" dirty="0" smtClean="0"/>
              <a:t>16 г (19,1 см3) на 1000 м3 газа  фактически на ГРС предприятий Группы «Газпром» используется одорант марок «СПМ» и «СПМ-1. Поэтому предложение инициировать изменение в отраслевом стандарте необходимо прямо указать на возможность использования и установить норму одоризации именно для СПМ. Норма одоризации для СПМ должна быть подтверждена </a:t>
            </a:r>
            <a:r>
              <a:rPr lang="ru-RU" sz="1000" dirty="0" err="1" smtClean="0"/>
              <a:t>ВНИИГАЗом</a:t>
            </a:r>
            <a:r>
              <a:rPr lang="ru-RU" sz="1000" dirty="0" smtClean="0"/>
              <a:t>.</a:t>
            </a:r>
          </a:p>
          <a:p>
            <a:pPr marL="457200" indent="-457200" algn="just">
              <a:buFont typeface="+mj-lt"/>
              <a:buAutoNum type="arabicPeriod"/>
            </a:pPr>
            <a:r>
              <a:rPr lang="ru-RU" sz="1000" dirty="0" smtClean="0"/>
              <a:t>В соответствии с ГОСТ Р 54983-2012  </a:t>
            </a:r>
            <a:r>
              <a:rPr lang="ru-RU" sz="1000" dirty="0" smtClean="0"/>
              <a:t>«Сети газораспределительные природного газа» (</a:t>
            </a:r>
            <a:r>
              <a:rPr lang="ru-RU" sz="1000" dirty="0" smtClean="0"/>
              <a:t>пункт 6.6.1) Интенсивность запаха газа (</a:t>
            </a:r>
            <a:r>
              <a:rPr lang="ru-RU" sz="1000" dirty="0" err="1" smtClean="0"/>
              <a:t>одоризация</a:t>
            </a:r>
            <a:r>
              <a:rPr lang="ru-RU" sz="1000" dirty="0" smtClean="0"/>
              <a:t>) в пределах 3-4 баллов в конечных точках сети газораспределения должна обеспечиваться газотранспортной организацией фактически добиться  показателей проблематично особенно при малых расходах из-за разветвлённости сетей ГРО и неравномерности газопотребления в них. Поэтому предложение инициировать изменение в законодательном акте и указать за интенсивность запаха в сетях ГРО должен отвечать собственник сетей. Газотранспортные общества должны отвечать за интенсивность запаха в пределах границы эксплуатационной ответственности</a:t>
            </a:r>
          </a:p>
          <a:p>
            <a:pPr defTabSz="908182">
              <a:defRPr/>
            </a:pPr>
            <a:endParaRPr lang="ru-RU" sz="1000" dirty="0" smtClean="0">
              <a:solidFill>
                <a:srgbClr val="FF0000"/>
              </a:solidFill>
            </a:endParaRPr>
          </a:p>
          <a:p>
            <a:pPr defTabSz="908182">
              <a:defRPr/>
            </a:pPr>
            <a:r>
              <a:rPr lang="ru-RU" sz="1000" dirty="0" smtClean="0">
                <a:solidFill>
                  <a:srgbClr val="FF0000"/>
                </a:solidFill>
              </a:rPr>
              <a:t>Контроль </a:t>
            </a:r>
            <a:r>
              <a:rPr lang="ru-RU" sz="1000" dirty="0">
                <a:solidFill>
                  <a:srgbClr val="FF0000"/>
                </a:solidFill>
              </a:rPr>
              <a:t>интенсивности запаха газа с применением приборов ИЗО микро</a:t>
            </a:r>
          </a:p>
          <a:p>
            <a:pPr defTabSz="908182">
              <a:defRPr/>
            </a:pPr>
            <a:endParaRPr lang="ru-RU" sz="1000" dirty="0">
              <a:solidFill>
                <a:srgbClr val="FF0000"/>
              </a:solidFill>
            </a:endParaRPr>
          </a:p>
          <a:p>
            <a:pPr defTabSz="908182">
              <a:defRPr/>
            </a:pPr>
            <a:r>
              <a:rPr lang="en-US" sz="1000" dirty="0">
                <a:solidFill>
                  <a:srgbClr val="FF0000"/>
                </a:solidFill>
              </a:rPr>
              <a:t>N 69-</a:t>
            </a:r>
            <a:r>
              <a:rPr lang="ru-RU" sz="1000" dirty="0">
                <a:solidFill>
                  <a:srgbClr val="FF0000"/>
                </a:solidFill>
              </a:rPr>
              <a:t>ФЗ</a:t>
            </a:r>
          </a:p>
          <a:p>
            <a:pPr defTabSz="908182">
              <a:defRPr/>
            </a:pPr>
            <a:r>
              <a:rPr lang="ru-RU" sz="1000" dirty="0">
                <a:solidFill>
                  <a:srgbClr val="FF0000"/>
                </a:solidFill>
              </a:rPr>
              <a:t>газотранспортная организация - организация, которая осуществляет транспортировку газа и у которой магистральные газопроводы</a:t>
            </a:r>
          </a:p>
          <a:p>
            <a:pPr defTabSz="908182">
              <a:defRPr/>
            </a:pPr>
            <a:r>
              <a:rPr lang="ru-RU" sz="1000" dirty="0">
                <a:solidFill>
                  <a:srgbClr val="FF0000"/>
                </a:solidFill>
              </a:rPr>
              <a:t> и отводы газопроводов, компрессорные станции</a:t>
            </a:r>
          </a:p>
          <a:p>
            <a:pPr defTabSz="908182">
              <a:defRPr/>
            </a:pPr>
            <a:r>
              <a:rPr lang="ru-RU" sz="1000" dirty="0">
                <a:solidFill>
                  <a:srgbClr val="FF0000"/>
                </a:solidFill>
              </a:rPr>
              <a:t>и другие производственные объекты находятся на праве собственности или на иных законных основаниях;</a:t>
            </a:r>
          </a:p>
          <a:p>
            <a:endParaRPr lang="ru-RU" sz="1000" dirty="0" smtClean="0">
              <a:solidFill>
                <a:srgbClr val="FF0000"/>
              </a:solidFill>
            </a:endParaRPr>
          </a:p>
          <a:p>
            <a:r>
              <a:rPr lang="ru-RU" sz="1000" dirty="0">
                <a:solidFill>
                  <a:srgbClr val="FF0000"/>
                </a:solidFill>
              </a:rPr>
              <a:t>ГОСТ Р 54983-2012</a:t>
            </a:r>
            <a:endParaRPr lang="ru-RU" sz="1000" dirty="0" smtClean="0">
              <a:solidFill>
                <a:srgbClr val="FF0000"/>
              </a:solidFill>
            </a:endParaRPr>
          </a:p>
          <a:p>
            <a:r>
              <a:rPr lang="ru-RU" sz="1000" dirty="0">
                <a:solidFill>
                  <a:srgbClr val="FF0000"/>
                </a:solidFill>
              </a:rPr>
              <a:t>6.6.1 Интенсивность запаха газа (</a:t>
            </a:r>
            <a:r>
              <a:rPr lang="ru-RU" sz="1000" dirty="0" err="1">
                <a:solidFill>
                  <a:srgbClr val="FF0000"/>
                </a:solidFill>
              </a:rPr>
              <a:t>одоризация</a:t>
            </a:r>
            <a:r>
              <a:rPr lang="ru-RU" sz="1000" dirty="0">
                <a:solidFill>
                  <a:srgbClr val="FF0000"/>
                </a:solidFill>
              </a:rPr>
              <a:t>) в пределах 3-4 баллов в конечных точках сети</a:t>
            </a:r>
          </a:p>
          <a:p>
            <a:r>
              <a:rPr lang="ru-RU" sz="1000" dirty="0">
                <a:solidFill>
                  <a:srgbClr val="FF0000"/>
                </a:solidFill>
              </a:rPr>
              <a:t>газораспределения должна обеспечиваться газотранспортной организацией</a:t>
            </a:r>
            <a:r>
              <a:rPr lang="ru-RU" sz="1100" dirty="0"/>
              <a:t>.</a:t>
            </a:r>
            <a:endParaRPr lang="ru-RU" dirty="0"/>
          </a:p>
        </p:txBody>
      </p:sp>
      <p:sp>
        <p:nvSpPr>
          <p:cNvPr id="4" name="Номер слайда 3"/>
          <p:cNvSpPr>
            <a:spLocks noGrp="1"/>
          </p:cNvSpPr>
          <p:nvPr>
            <p:ph type="sldNum" sz="quarter" idx="10"/>
          </p:nvPr>
        </p:nvSpPr>
        <p:spPr/>
        <p:txBody>
          <a:bodyPr/>
          <a:lstStyle/>
          <a:p>
            <a:pPr>
              <a:defRPr/>
            </a:pPr>
            <a:fld id="{02678417-ECF3-4C46-8017-A4D003465D58}" type="slidenum">
              <a:rPr lang="ru-RU" smtClean="0"/>
              <a:pPr>
                <a:defRPr/>
              </a:pPr>
              <a:t>34</a:t>
            </a:fld>
            <a:endParaRPr lang="ru-RU"/>
          </a:p>
        </p:txBody>
      </p:sp>
    </p:spTree>
    <p:extLst>
      <p:ext uri="{BB962C8B-B14F-4D97-AF65-F5344CB8AC3E}">
        <p14:creationId xmlns:p14="http://schemas.microsoft.com/office/powerpoint/2010/main" val="19169797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02678417-ECF3-4C46-8017-A4D003465D58}" type="slidenum">
              <a:rPr lang="ru-RU" smtClean="0"/>
              <a:pPr>
                <a:defRPr/>
              </a:pPr>
              <a:t>35</a:t>
            </a:fld>
            <a:endParaRPr lang="ru-RU"/>
          </a:p>
        </p:txBody>
      </p:sp>
    </p:spTree>
    <p:extLst>
      <p:ext uri="{BB962C8B-B14F-4D97-AF65-F5344CB8AC3E}">
        <p14:creationId xmlns:p14="http://schemas.microsoft.com/office/powerpoint/2010/main" val="3546526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Регуляторы</a:t>
            </a:r>
            <a:r>
              <a:rPr lang="ru-RU" baseline="0" dirty="0" smtClean="0"/>
              <a:t> давления наиболее часто встречающиеся на ГРС </a:t>
            </a:r>
            <a:r>
              <a:rPr lang="ru-RU" baseline="0" dirty="0" err="1" smtClean="0"/>
              <a:t>ГТУхта</a:t>
            </a:r>
            <a:r>
              <a:rPr lang="ru-RU" baseline="0" dirty="0" smtClean="0"/>
              <a:t> типа РД-64 намеренно не рассматриваются в данной презентации, так как заменены производителем на регуляторы следующего поколения РД-80 и постепенно меняются при ремонтах.</a:t>
            </a:r>
          </a:p>
          <a:p>
            <a:r>
              <a:rPr lang="ru-RU" baseline="0" dirty="0" smtClean="0"/>
              <a:t>Следующим наиболее часто встречающимся регулятором является регулятор типа РДО и аналогичный ему РДЭ. П</a:t>
            </a:r>
            <a:r>
              <a:rPr lang="ru-RU" dirty="0"/>
              <a:t>ри постоянном давлении на входе ГРС регулятор зарекомендовал себя как достаточно надежный и также лидирует по ремонтопригодности из-за простоты конструкции и небольшого количества деталей. </a:t>
            </a:r>
          </a:p>
          <a:p>
            <a:r>
              <a:rPr lang="ru-RU" dirty="0"/>
              <a:t>Но необходимо не забывать о том, что в случае если при эксплуатации ГРС часто и значительно изменяется входное давление из-за режимов ГТС, то возникает необходимость постоянной настройки регулятора в ручную.</a:t>
            </a:r>
          </a:p>
        </p:txBody>
      </p:sp>
      <p:sp>
        <p:nvSpPr>
          <p:cNvPr id="4" name="Номер слайда 3"/>
          <p:cNvSpPr>
            <a:spLocks noGrp="1"/>
          </p:cNvSpPr>
          <p:nvPr>
            <p:ph type="sldNum" sz="quarter" idx="10"/>
          </p:nvPr>
        </p:nvSpPr>
        <p:spPr/>
        <p:txBody>
          <a:bodyPr/>
          <a:lstStyle/>
          <a:p>
            <a:pPr>
              <a:defRPr/>
            </a:pPr>
            <a:fld id="{1821F7B4-C6E0-4F1B-9827-FD54F91486BF}" type="slidenum">
              <a:rPr lang="ru-RU" smtClean="0"/>
              <a:pPr>
                <a:defRPr/>
              </a:pPr>
              <a:t>4</a:t>
            </a:fld>
            <a:endParaRPr lang="ru-RU" dirty="0"/>
          </a:p>
        </p:txBody>
      </p:sp>
    </p:spTree>
    <p:extLst>
      <p:ext uri="{BB962C8B-B14F-4D97-AF65-F5344CB8AC3E}">
        <p14:creationId xmlns:p14="http://schemas.microsoft.com/office/powerpoint/2010/main" val="3940645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Данную проблему специалистам </a:t>
            </a:r>
            <a:r>
              <a:rPr lang="ru-RU" dirty="0" err="1" smtClean="0"/>
              <a:t>ГТУхта</a:t>
            </a:r>
            <a:r>
              <a:rPr lang="ru-RU" dirty="0" smtClean="0"/>
              <a:t> </a:t>
            </a:r>
            <a:r>
              <a:rPr lang="ru-RU" baseline="0" dirty="0" smtClean="0"/>
              <a:t>удалось решить путем доработки конструкции пилота с установкой дополнительного устройства стабилизирующего входное давление газа перед </a:t>
            </a:r>
            <a:r>
              <a:rPr lang="ru-RU" baseline="0" dirty="0" err="1" smtClean="0"/>
              <a:t>задатчиком</a:t>
            </a:r>
            <a:r>
              <a:rPr lang="ru-RU" baseline="0" dirty="0" smtClean="0"/>
              <a:t> РДС.</a:t>
            </a:r>
          </a:p>
          <a:p>
            <a:r>
              <a:rPr lang="ru-RU" baseline="0" dirty="0" smtClean="0"/>
              <a:t>Эти работы были выполнены специалистами Переславского ЛПУМГ в 2009 году.</a:t>
            </a:r>
          </a:p>
          <a:p>
            <a:endParaRPr lang="ru-RU" baseline="0" dirty="0" smtClean="0"/>
          </a:p>
          <a:p>
            <a:r>
              <a:rPr lang="ru-RU" i="1" dirty="0" smtClean="0">
                <a:solidFill>
                  <a:srgbClr val="FF0000"/>
                </a:solidFill>
              </a:rPr>
              <a:t>Существующая </a:t>
            </a:r>
            <a:r>
              <a:rPr lang="ru-RU" i="1" dirty="0">
                <a:solidFill>
                  <a:srgbClr val="FF0000"/>
                </a:solidFill>
              </a:rPr>
              <a:t>конструкция пилота-</a:t>
            </a:r>
            <a:r>
              <a:rPr lang="ru-RU" i="1" dirty="0" err="1">
                <a:solidFill>
                  <a:srgbClr val="FF0000"/>
                </a:solidFill>
              </a:rPr>
              <a:t>задатчика</a:t>
            </a:r>
            <a:r>
              <a:rPr lang="ru-RU" i="1" dirty="0">
                <a:solidFill>
                  <a:srgbClr val="FF0000"/>
                </a:solidFill>
              </a:rPr>
              <a:t> при регулировании использует изменение зазора перед соплом, что с конструктивной точки зрения представляет не разгруженное регулирующие устройство т. е. на регулирующий орган перекрывающий сопло действует сила равная произведению входного давления на площадь прикрываемого сопла. При увеличении или уменьшении входного давления (расхода) изменяется баланс сил в одну или другую сторону. Указанная сила или складывается или вычитается с жесткостью задающей пружины и изменяет зазор пары сопло-клапан, что в свою очередь приводит к изменению выходного давления из регулятора. 	</a:t>
            </a:r>
          </a:p>
          <a:p>
            <a:r>
              <a:rPr lang="ru-RU" i="1" dirty="0">
                <a:solidFill>
                  <a:srgbClr val="FF0000"/>
                </a:solidFill>
              </a:rPr>
              <a:t>Указанный выше недостаток предлагается исключить установкой стабилизирующего устройство в данном случае стабилизатора перепада. Установка регулятора перепада производится по схеме в приложении к данному предложению.</a:t>
            </a:r>
            <a:endParaRPr lang="ru-RU" i="1" u="none" dirty="0">
              <a:solidFill>
                <a:srgbClr val="FF0000"/>
              </a:solidFill>
            </a:endParaRPr>
          </a:p>
        </p:txBody>
      </p:sp>
      <p:sp>
        <p:nvSpPr>
          <p:cNvPr id="4" name="Номер слайда 3"/>
          <p:cNvSpPr>
            <a:spLocks noGrp="1"/>
          </p:cNvSpPr>
          <p:nvPr>
            <p:ph type="sldNum" sz="quarter" idx="10"/>
          </p:nvPr>
        </p:nvSpPr>
        <p:spPr/>
        <p:txBody>
          <a:bodyPr/>
          <a:lstStyle/>
          <a:p>
            <a:pPr>
              <a:defRPr/>
            </a:pPr>
            <a:fld id="{1821F7B4-C6E0-4F1B-9827-FD54F91486BF}" type="slidenum">
              <a:rPr lang="ru-RU" smtClean="0"/>
              <a:pPr>
                <a:defRPr/>
              </a:pPr>
              <a:t>5</a:t>
            </a:fld>
            <a:endParaRPr lang="ru-RU" dirty="0"/>
          </a:p>
        </p:txBody>
      </p:sp>
    </p:spTree>
    <p:extLst>
      <p:ext uri="{BB962C8B-B14F-4D97-AF65-F5344CB8AC3E}">
        <p14:creationId xmlns:p14="http://schemas.microsoft.com/office/powerpoint/2010/main" val="3940645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defTabSz="908182">
              <a:defRPr/>
            </a:pPr>
            <a:r>
              <a:rPr lang="ru-RU" sz="1200" dirty="0"/>
              <a:t>С аналогичной проблемой столкнулись при эксплуатации блока редуцирования мониторингового (БРМ). Для стабилизации выходного давления была изменена обвязка, на сегодняшний день данная схема опробована, признана рабочей и мы просим завод-изготовитель проанализировать </a:t>
            </a:r>
            <a:r>
              <a:rPr lang="ru-RU" sz="1200" dirty="0" smtClean="0"/>
              <a:t>схему и </a:t>
            </a:r>
            <a:r>
              <a:rPr lang="ru-RU" sz="1200" dirty="0"/>
              <a:t>в случае, принятия решения, о необходимости изменения конструкции серии БРМ, довести соответствующую информацию до всех дочерних обществ, эксплуатирующих БРМ.</a:t>
            </a:r>
          </a:p>
        </p:txBody>
      </p:sp>
      <p:sp>
        <p:nvSpPr>
          <p:cNvPr id="4" name="Номер слайда 3"/>
          <p:cNvSpPr>
            <a:spLocks noGrp="1"/>
          </p:cNvSpPr>
          <p:nvPr>
            <p:ph type="sldNum" sz="quarter" idx="10"/>
          </p:nvPr>
        </p:nvSpPr>
        <p:spPr/>
        <p:txBody>
          <a:bodyPr/>
          <a:lstStyle/>
          <a:p>
            <a:pPr>
              <a:defRPr/>
            </a:pPr>
            <a:fld id="{02678417-ECF3-4C46-8017-A4D003465D58}" type="slidenum">
              <a:rPr lang="ru-RU" smtClean="0"/>
              <a:pPr>
                <a:defRPr/>
              </a:pPr>
              <a:t>6</a:t>
            </a:fld>
            <a:endParaRPr lang="ru-RU"/>
          </a:p>
        </p:txBody>
      </p:sp>
    </p:spTree>
    <p:extLst>
      <p:ext uri="{BB962C8B-B14F-4D97-AF65-F5344CB8AC3E}">
        <p14:creationId xmlns:p14="http://schemas.microsoft.com/office/powerpoint/2010/main" val="1155812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4" name="Номер слайда 3"/>
          <p:cNvSpPr>
            <a:spLocks noGrp="1"/>
          </p:cNvSpPr>
          <p:nvPr>
            <p:ph type="sldNum" sz="quarter" idx="10"/>
          </p:nvPr>
        </p:nvSpPr>
        <p:spPr/>
        <p:txBody>
          <a:bodyPr/>
          <a:lstStyle/>
          <a:p>
            <a:pPr>
              <a:defRPr/>
            </a:pPr>
            <a:fld id="{1821F7B4-C6E0-4F1B-9827-FD54F91486BF}" type="slidenum">
              <a:rPr lang="ru-RU" smtClean="0"/>
              <a:pPr>
                <a:defRPr/>
              </a:pPr>
              <a:t>7</a:t>
            </a:fld>
            <a:endParaRPr lang="ru-RU" dirty="0"/>
          </a:p>
        </p:txBody>
      </p:sp>
    </p:spTree>
    <p:extLst>
      <p:ext uri="{BB962C8B-B14F-4D97-AF65-F5344CB8AC3E}">
        <p14:creationId xmlns:p14="http://schemas.microsoft.com/office/powerpoint/2010/main" val="2020637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latin typeface="Times New Roman" panose="02020603050405020304" pitchFamily="18" charset="0"/>
                <a:cs typeface="Times New Roman" panose="02020603050405020304" pitchFamily="18" charset="0"/>
              </a:rPr>
              <a:t>На следующем слайде представлен модуль спаренных линейно-осевых регуляторов давления газа </a:t>
            </a:r>
            <a:r>
              <a:rPr lang="ru-RU" dirty="0" smtClean="0"/>
              <a:t>ЛОРД-150 </a:t>
            </a:r>
            <a:r>
              <a:rPr lang="ru-RU" dirty="0"/>
              <a:t>с </a:t>
            </a:r>
            <a:r>
              <a:rPr lang="ru-RU" dirty="0" err="1"/>
              <a:t>отсекателем</a:t>
            </a:r>
            <a:r>
              <a:rPr lang="ru-RU" dirty="0"/>
              <a:t> отличается большой металлоемкостью и соответственно повышенными габаритами и массой, а также большим количеством импульсных обвязок и, как следствие, резьбовых соединений – потенциальных утечек газа.</a:t>
            </a:r>
          </a:p>
          <a:p>
            <a:r>
              <a:rPr lang="ru-RU" dirty="0"/>
              <a:t>Производительность представленного на слайде регулятора 75тыс. м³/час</a:t>
            </a:r>
          </a:p>
        </p:txBody>
      </p:sp>
      <p:sp>
        <p:nvSpPr>
          <p:cNvPr id="4" name="Номер слайда 3"/>
          <p:cNvSpPr>
            <a:spLocks noGrp="1"/>
          </p:cNvSpPr>
          <p:nvPr>
            <p:ph type="sldNum" sz="quarter" idx="10"/>
          </p:nvPr>
        </p:nvSpPr>
        <p:spPr/>
        <p:txBody>
          <a:bodyPr/>
          <a:lstStyle/>
          <a:p>
            <a:pPr>
              <a:defRPr/>
            </a:pPr>
            <a:fld id="{02678417-ECF3-4C46-8017-A4D003465D58}" type="slidenum">
              <a:rPr lang="ru-RU" smtClean="0"/>
              <a:pPr>
                <a:defRPr/>
              </a:pPr>
              <a:t>8</a:t>
            </a:fld>
            <a:endParaRPr lang="ru-RU"/>
          </a:p>
        </p:txBody>
      </p:sp>
    </p:spTree>
    <p:extLst>
      <p:ext uri="{BB962C8B-B14F-4D97-AF65-F5344CB8AC3E}">
        <p14:creationId xmlns:p14="http://schemas.microsoft.com/office/powerpoint/2010/main" val="1342501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a:t>Из-за больших массогабаритных размеров для ежегодного демонтажа для выполнения регламентных работ  в помещении узла редуцирования предусмотрена кран-балка мостового типа грузоподъемностью 1т, что влечет необходимость эксплуатации дополнительного грузоподъёмного оборудования и увеличивает необходимые габариты помещения.</a:t>
            </a:r>
          </a:p>
        </p:txBody>
      </p:sp>
      <p:sp>
        <p:nvSpPr>
          <p:cNvPr id="4" name="Номер слайда 3"/>
          <p:cNvSpPr>
            <a:spLocks noGrp="1"/>
          </p:cNvSpPr>
          <p:nvPr>
            <p:ph type="sldNum" sz="quarter" idx="10"/>
          </p:nvPr>
        </p:nvSpPr>
        <p:spPr/>
        <p:txBody>
          <a:bodyPr/>
          <a:lstStyle/>
          <a:p>
            <a:pPr>
              <a:defRPr/>
            </a:pPr>
            <a:fld id="{02678417-ECF3-4C46-8017-A4D003465D58}" type="slidenum">
              <a:rPr lang="ru-RU" smtClean="0"/>
              <a:pPr>
                <a:defRPr/>
              </a:pPr>
              <a:t>9</a:t>
            </a:fld>
            <a:endParaRPr lang="ru-RU"/>
          </a:p>
        </p:txBody>
      </p:sp>
    </p:spTree>
    <p:extLst>
      <p:ext uri="{BB962C8B-B14F-4D97-AF65-F5344CB8AC3E}">
        <p14:creationId xmlns:p14="http://schemas.microsoft.com/office/powerpoint/2010/main" val="395822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11"/>
          <p:cNvSpPr>
            <a:spLocks noGrp="1" noChangeArrowheads="1"/>
          </p:cNvSpPr>
          <p:nvPr>
            <p:ph type="sldNum" sz="quarter" idx="10"/>
          </p:nvPr>
        </p:nvSpPr>
        <p:spPr>
          <a:ln/>
        </p:spPr>
        <p:txBody>
          <a:bodyPr/>
          <a:lstStyle>
            <a:lvl1pPr>
              <a:defRPr/>
            </a:lvl1pPr>
          </a:lstStyle>
          <a:p>
            <a:pPr>
              <a:defRPr/>
            </a:pPr>
            <a:fld id="{8A8230ED-865A-449A-BBC7-E7C030B00B99}" type="slidenum">
              <a:rPr lang="en-US"/>
              <a:pPr>
                <a:defRPr/>
              </a:pPr>
              <a:t>‹#›</a:t>
            </a:fld>
            <a:endParaRPr lang="ru-RU"/>
          </a:p>
        </p:txBody>
      </p:sp>
      <p:sp>
        <p:nvSpPr>
          <p:cNvPr id="5" name="Rectangle 12"/>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1"/>
          <p:cNvSpPr>
            <a:spLocks noGrp="1" noChangeArrowheads="1"/>
          </p:cNvSpPr>
          <p:nvPr>
            <p:ph type="sldNum" sz="quarter" idx="10"/>
          </p:nvPr>
        </p:nvSpPr>
        <p:spPr>
          <a:ln/>
        </p:spPr>
        <p:txBody>
          <a:bodyPr/>
          <a:lstStyle>
            <a:lvl1pPr>
              <a:defRPr/>
            </a:lvl1pPr>
          </a:lstStyle>
          <a:p>
            <a:pPr>
              <a:defRPr/>
            </a:pPr>
            <a:fld id="{4AC31C7D-9ED2-4101-BD32-ACF53606C9B1}" type="slidenum">
              <a:rPr lang="en-US"/>
              <a:pPr>
                <a:defRPr/>
              </a:pPr>
              <a:t>‹#›</a:t>
            </a:fld>
            <a:endParaRPr lang="ru-RU"/>
          </a:p>
        </p:txBody>
      </p:sp>
      <p:sp>
        <p:nvSpPr>
          <p:cNvPr id="5" name="Rectangle 12"/>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0"/>
            <a:ext cx="2286000" cy="26082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0" y="0"/>
            <a:ext cx="6705600" cy="26082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1"/>
          <p:cNvSpPr>
            <a:spLocks noGrp="1" noChangeArrowheads="1"/>
          </p:cNvSpPr>
          <p:nvPr>
            <p:ph type="sldNum" sz="quarter" idx="10"/>
          </p:nvPr>
        </p:nvSpPr>
        <p:spPr>
          <a:ln/>
        </p:spPr>
        <p:txBody>
          <a:bodyPr/>
          <a:lstStyle>
            <a:lvl1pPr>
              <a:defRPr/>
            </a:lvl1pPr>
          </a:lstStyle>
          <a:p>
            <a:pPr>
              <a:defRPr/>
            </a:pPr>
            <a:fld id="{D0CA1C4F-0071-431A-9719-10E8BD5AFD55}" type="slidenum">
              <a:rPr lang="en-US"/>
              <a:pPr>
                <a:defRPr/>
              </a:pPr>
              <a:t>‹#›</a:t>
            </a:fld>
            <a:endParaRPr lang="ru-RU"/>
          </a:p>
        </p:txBody>
      </p:sp>
      <p:sp>
        <p:nvSpPr>
          <p:cNvPr id="5" name="Rectangle 12"/>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13"/>
          <p:cNvSpPr>
            <a:spLocks noGrp="1" noChangeArrowheads="1"/>
          </p:cNvSpPr>
          <p:nvPr>
            <p:ph type="sldNum" sz="quarter" idx="10"/>
          </p:nvPr>
        </p:nvSpPr>
        <p:spPr>
          <a:ln/>
        </p:spPr>
        <p:txBody>
          <a:bodyPr/>
          <a:lstStyle>
            <a:lvl1pPr>
              <a:defRPr/>
            </a:lvl1pPr>
          </a:lstStyle>
          <a:p>
            <a:pPr>
              <a:defRPr/>
            </a:pPr>
            <a:fld id="{257CA443-4624-4D64-A986-B64ACA48F10C}" type="slidenum">
              <a:rPr lang="ru-RU"/>
              <a:pPr>
                <a:defRPr/>
              </a:pPr>
              <a:t>‹#›</a:t>
            </a:fld>
            <a:endParaRPr lang="ru-RU"/>
          </a:p>
        </p:txBody>
      </p:sp>
      <p:sp>
        <p:nvSpPr>
          <p:cNvPr id="5" name="Rectangle 14"/>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Rectangle 13"/>
          <p:cNvSpPr>
            <a:spLocks noGrp="1" noChangeArrowheads="1"/>
          </p:cNvSpPr>
          <p:nvPr>
            <p:ph type="sldNum" sz="quarter" idx="10"/>
          </p:nvPr>
        </p:nvSpPr>
        <p:spPr>
          <a:ln/>
        </p:spPr>
        <p:txBody>
          <a:bodyPr/>
          <a:lstStyle>
            <a:lvl1pPr>
              <a:defRPr/>
            </a:lvl1pPr>
          </a:lstStyle>
          <a:p>
            <a:pPr>
              <a:defRPr/>
            </a:pPr>
            <a:fld id="{4EC2FAC4-67CF-47E0-A979-653862E6D487}" type="slidenum">
              <a:rPr lang="ru-RU"/>
              <a:pPr>
                <a:defRPr/>
              </a:pPr>
              <a:t>‹#›</a:t>
            </a:fld>
            <a:endParaRPr lang="ru-RU"/>
          </a:p>
        </p:txBody>
      </p:sp>
      <p:sp>
        <p:nvSpPr>
          <p:cNvPr id="5" name="Rectangle 14"/>
          <p:cNvSpPr>
            <a:spLocks noGrp="1" noChangeArrowheads="1"/>
          </p:cNvSpPr>
          <p:nvPr>
            <p:ph type="ftr" sz="quarter" idx="11"/>
          </p:nvPr>
        </p:nvSpPr>
        <p:spPr>
          <a:ln/>
        </p:spPr>
        <p:txBody>
          <a:bodyPr/>
          <a:lstStyle>
            <a:lvl1pPr>
              <a:defRPr/>
            </a:lvl1pPr>
          </a:lstStyle>
          <a:p>
            <a:pPr>
              <a:defRPr/>
            </a:pPr>
            <a:endParaRPr lang="ru-RU"/>
          </a:p>
        </p:txBody>
      </p:sp>
      <p:sp>
        <p:nvSpPr>
          <p:cNvPr id="6" name="Rectangle 9"/>
          <p:cNvSpPr>
            <a:spLocks noChangeArrowheads="1"/>
          </p:cNvSpPr>
          <p:nvPr userDrawn="1"/>
        </p:nvSpPr>
        <p:spPr bwMode="auto">
          <a:xfrm>
            <a:off x="0" y="5762682"/>
            <a:ext cx="9144000" cy="544512"/>
          </a:xfrm>
          <a:prstGeom prst="rect">
            <a:avLst/>
          </a:prstGeom>
          <a:solidFill>
            <a:srgbClr val="003366"/>
          </a:solidFill>
          <a:ln w="9525" algn="ctr">
            <a:noFill/>
            <a:miter lim="800000"/>
            <a:headEnd/>
            <a:tailEnd/>
          </a:ln>
          <a:effectLst/>
        </p:spPr>
        <p:txBody>
          <a:bodyPr wrap="none" lIns="0" tIns="0" rIns="0" bIns="0" anchor="ct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13"/>
          <p:cNvSpPr>
            <a:spLocks noGrp="1" noChangeArrowheads="1"/>
          </p:cNvSpPr>
          <p:nvPr>
            <p:ph type="sldNum" sz="quarter" idx="10"/>
          </p:nvPr>
        </p:nvSpPr>
        <p:spPr>
          <a:ln/>
        </p:spPr>
        <p:txBody>
          <a:bodyPr/>
          <a:lstStyle>
            <a:lvl1pPr>
              <a:defRPr/>
            </a:lvl1pPr>
          </a:lstStyle>
          <a:p>
            <a:pPr>
              <a:defRPr/>
            </a:pPr>
            <a:fld id="{EBE5E605-3BC6-4B7A-83C4-AD933F4C1340}" type="slidenum">
              <a:rPr lang="ru-RU"/>
              <a:pPr>
                <a:defRPr/>
              </a:pPr>
              <a:t>‹#›</a:t>
            </a:fld>
            <a:endParaRPr lang="ru-RU"/>
          </a:p>
        </p:txBody>
      </p:sp>
      <p:sp>
        <p:nvSpPr>
          <p:cNvPr id="5" name="Rectangle 14"/>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0" y="1079500"/>
            <a:ext cx="4495800" cy="152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079500"/>
            <a:ext cx="4495800" cy="152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13"/>
          <p:cNvSpPr>
            <a:spLocks noGrp="1" noChangeArrowheads="1"/>
          </p:cNvSpPr>
          <p:nvPr>
            <p:ph type="sldNum" sz="quarter" idx="10"/>
          </p:nvPr>
        </p:nvSpPr>
        <p:spPr>
          <a:ln/>
        </p:spPr>
        <p:txBody>
          <a:bodyPr/>
          <a:lstStyle>
            <a:lvl1pPr>
              <a:defRPr/>
            </a:lvl1pPr>
          </a:lstStyle>
          <a:p>
            <a:pPr>
              <a:defRPr/>
            </a:pPr>
            <a:fld id="{A8AAD000-08A3-47D9-932A-823337FB85FA}" type="slidenum">
              <a:rPr lang="ru-RU"/>
              <a:pPr>
                <a:defRPr/>
              </a:pPr>
              <a:t>‹#›</a:t>
            </a:fld>
            <a:endParaRPr lang="ru-RU"/>
          </a:p>
        </p:txBody>
      </p:sp>
      <p:sp>
        <p:nvSpPr>
          <p:cNvPr id="6" name="Rectangle 14"/>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3"/>
          <p:cNvSpPr>
            <a:spLocks noGrp="1" noChangeArrowheads="1"/>
          </p:cNvSpPr>
          <p:nvPr>
            <p:ph type="sldNum" sz="quarter" idx="10"/>
          </p:nvPr>
        </p:nvSpPr>
        <p:spPr>
          <a:ln/>
        </p:spPr>
        <p:txBody>
          <a:bodyPr/>
          <a:lstStyle>
            <a:lvl1pPr>
              <a:defRPr/>
            </a:lvl1pPr>
          </a:lstStyle>
          <a:p>
            <a:pPr>
              <a:defRPr/>
            </a:pPr>
            <a:fld id="{4B3D439F-04CD-4F52-83A5-1BEFC4962FE2}" type="slidenum">
              <a:rPr lang="ru-RU"/>
              <a:pPr>
                <a:defRPr/>
              </a:pPr>
              <a:t>‹#›</a:t>
            </a:fld>
            <a:endParaRPr lang="ru-RU"/>
          </a:p>
        </p:txBody>
      </p:sp>
      <p:sp>
        <p:nvSpPr>
          <p:cNvPr id="8" name="Rectangle 14"/>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13"/>
          <p:cNvSpPr>
            <a:spLocks noGrp="1" noChangeArrowheads="1"/>
          </p:cNvSpPr>
          <p:nvPr>
            <p:ph type="sldNum" sz="quarter" idx="10"/>
          </p:nvPr>
        </p:nvSpPr>
        <p:spPr>
          <a:ln/>
        </p:spPr>
        <p:txBody>
          <a:bodyPr/>
          <a:lstStyle>
            <a:lvl1pPr>
              <a:defRPr/>
            </a:lvl1pPr>
          </a:lstStyle>
          <a:p>
            <a:pPr>
              <a:defRPr/>
            </a:pPr>
            <a:fld id="{AEA89430-DD20-487A-BCDF-F0AFF9E4DE2E}" type="slidenum">
              <a:rPr lang="ru-RU"/>
              <a:pPr>
                <a:defRPr/>
              </a:pPr>
              <a:t>‹#›</a:t>
            </a:fld>
            <a:endParaRPr lang="ru-RU"/>
          </a:p>
        </p:txBody>
      </p:sp>
      <p:sp>
        <p:nvSpPr>
          <p:cNvPr id="4" name="Rectangle 14"/>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3"/>
          <p:cNvSpPr>
            <a:spLocks noGrp="1" noChangeArrowheads="1"/>
          </p:cNvSpPr>
          <p:nvPr>
            <p:ph type="sldNum" sz="quarter" idx="10"/>
          </p:nvPr>
        </p:nvSpPr>
        <p:spPr>
          <a:ln/>
        </p:spPr>
        <p:txBody>
          <a:bodyPr/>
          <a:lstStyle>
            <a:lvl1pPr>
              <a:defRPr/>
            </a:lvl1pPr>
          </a:lstStyle>
          <a:p>
            <a:pPr>
              <a:defRPr/>
            </a:pPr>
            <a:fld id="{814E171A-DBE7-4810-BD68-61F49395ED35}" type="slidenum">
              <a:rPr lang="ru-RU"/>
              <a:pPr>
                <a:defRPr/>
              </a:pPr>
              <a:t>‹#›</a:t>
            </a:fld>
            <a:endParaRPr lang="ru-RU"/>
          </a:p>
        </p:txBody>
      </p:sp>
      <p:sp>
        <p:nvSpPr>
          <p:cNvPr id="3" name="Rectangle 14"/>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sldNum" sz="quarter" idx="10"/>
          </p:nvPr>
        </p:nvSpPr>
        <p:spPr>
          <a:ln/>
        </p:spPr>
        <p:txBody>
          <a:bodyPr/>
          <a:lstStyle>
            <a:lvl1pPr>
              <a:defRPr/>
            </a:lvl1pPr>
          </a:lstStyle>
          <a:p>
            <a:pPr>
              <a:defRPr/>
            </a:pPr>
            <a:fld id="{7A0720BB-9EA1-4061-B886-4940A86BB972}" type="slidenum">
              <a:rPr lang="ru-RU"/>
              <a:pPr>
                <a:defRPr/>
              </a:pPr>
              <a:t>‹#›</a:t>
            </a:fld>
            <a:endParaRPr lang="ru-RU"/>
          </a:p>
        </p:txBody>
      </p:sp>
      <p:sp>
        <p:nvSpPr>
          <p:cNvPr id="6" name="Rectangle 14"/>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1"/>
          <p:cNvSpPr>
            <a:spLocks noGrp="1" noChangeArrowheads="1"/>
          </p:cNvSpPr>
          <p:nvPr>
            <p:ph type="sldNum" sz="quarter" idx="10"/>
          </p:nvPr>
        </p:nvSpPr>
        <p:spPr>
          <a:ln/>
        </p:spPr>
        <p:txBody>
          <a:bodyPr/>
          <a:lstStyle>
            <a:lvl1pPr>
              <a:defRPr/>
            </a:lvl1pPr>
          </a:lstStyle>
          <a:p>
            <a:pPr>
              <a:defRPr/>
            </a:pPr>
            <a:fld id="{B308A68A-6013-4B2B-8591-41295B2D3C06}" type="slidenum">
              <a:rPr lang="en-US"/>
              <a:pPr>
                <a:defRPr/>
              </a:pPr>
              <a:t>‹#›</a:t>
            </a:fld>
            <a:endParaRPr lang="ru-RU"/>
          </a:p>
        </p:txBody>
      </p:sp>
      <p:sp>
        <p:nvSpPr>
          <p:cNvPr id="5" name="Rectangle 12"/>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sldNum" sz="quarter" idx="10"/>
          </p:nvPr>
        </p:nvSpPr>
        <p:spPr>
          <a:ln/>
        </p:spPr>
        <p:txBody>
          <a:bodyPr/>
          <a:lstStyle>
            <a:lvl1pPr>
              <a:defRPr/>
            </a:lvl1pPr>
          </a:lstStyle>
          <a:p>
            <a:pPr>
              <a:defRPr/>
            </a:pPr>
            <a:fld id="{ABEF7F03-506C-4833-A72A-6B157110526F}" type="slidenum">
              <a:rPr lang="ru-RU"/>
              <a:pPr>
                <a:defRPr/>
              </a:pPr>
              <a:t>‹#›</a:t>
            </a:fld>
            <a:endParaRPr lang="ru-RU"/>
          </a:p>
        </p:txBody>
      </p:sp>
      <p:sp>
        <p:nvSpPr>
          <p:cNvPr id="6" name="Rectangle 14"/>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sldNum" sz="quarter" idx="10"/>
          </p:nvPr>
        </p:nvSpPr>
        <p:spPr>
          <a:ln/>
        </p:spPr>
        <p:txBody>
          <a:bodyPr/>
          <a:lstStyle>
            <a:lvl1pPr>
              <a:defRPr/>
            </a:lvl1pPr>
          </a:lstStyle>
          <a:p>
            <a:pPr>
              <a:defRPr/>
            </a:pPr>
            <a:fld id="{4B1107FE-C92D-4A93-8B32-E034542D6CEF}" type="slidenum">
              <a:rPr lang="ru-RU"/>
              <a:pPr>
                <a:defRPr/>
              </a:pPr>
              <a:t>‹#›</a:t>
            </a:fld>
            <a:endParaRPr lang="ru-RU"/>
          </a:p>
        </p:txBody>
      </p:sp>
      <p:sp>
        <p:nvSpPr>
          <p:cNvPr id="5" name="Rectangle 14"/>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0"/>
            <a:ext cx="2286000" cy="26082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0" y="0"/>
            <a:ext cx="6705600" cy="26082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sldNum" sz="quarter" idx="10"/>
          </p:nvPr>
        </p:nvSpPr>
        <p:spPr>
          <a:ln/>
        </p:spPr>
        <p:txBody>
          <a:bodyPr/>
          <a:lstStyle>
            <a:lvl1pPr>
              <a:defRPr/>
            </a:lvl1pPr>
          </a:lstStyle>
          <a:p>
            <a:pPr>
              <a:defRPr/>
            </a:pPr>
            <a:fld id="{F9FE3AD9-4275-433A-8AB9-B82D9D91234D}" type="slidenum">
              <a:rPr lang="ru-RU"/>
              <a:pPr>
                <a:defRPr/>
              </a:pPr>
              <a:t>‹#›</a:t>
            </a:fld>
            <a:endParaRPr lang="ru-RU"/>
          </a:p>
        </p:txBody>
      </p:sp>
      <p:sp>
        <p:nvSpPr>
          <p:cNvPr id="5" name="Rectangle 14"/>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13"/>
          <p:cNvSpPr>
            <a:spLocks noGrp="1" noChangeArrowheads="1"/>
          </p:cNvSpPr>
          <p:nvPr>
            <p:ph type="sldNum" sz="quarter" idx="10"/>
          </p:nvPr>
        </p:nvSpPr>
        <p:spPr>
          <a:ln/>
        </p:spPr>
        <p:txBody>
          <a:bodyPr/>
          <a:lstStyle>
            <a:lvl1pPr>
              <a:defRPr/>
            </a:lvl1pPr>
          </a:lstStyle>
          <a:p>
            <a:pPr>
              <a:defRPr/>
            </a:pPr>
            <a:fld id="{D4B4040D-8A28-483C-8C6A-25E4DC9A8523}" type="slidenum">
              <a:rPr lang="ru-RU"/>
              <a:pPr>
                <a:defRPr/>
              </a:pPr>
              <a:t>‹#›</a:t>
            </a:fld>
            <a:endParaRPr lang="ru-RU"/>
          </a:p>
        </p:txBody>
      </p:sp>
      <p:sp>
        <p:nvSpPr>
          <p:cNvPr id="5" name="Rectangle 14"/>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sldNum" sz="quarter" idx="10"/>
          </p:nvPr>
        </p:nvSpPr>
        <p:spPr>
          <a:ln/>
        </p:spPr>
        <p:txBody>
          <a:bodyPr/>
          <a:lstStyle>
            <a:lvl1pPr>
              <a:defRPr/>
            </a:lvl1pPr>
          </a:lstStyle>
          <a:p>
            <a:pPr>
              <a:defRPr/>
            </a:pPr>
            <a:fld id="{62F50344-4132-463D-8159-6CB978218BEC}" type="slidenum">
              <a:rPr lang="ru-RU"/>
              <a:pPr>
                <a:defRPr/>
              </a:pPr>
              <a:t>‹#›</a:t>
            </a:fld>
            <a:endParaRPr lang="ru-RU"/>
          </a:p>
        </p:txBody>
      </p:sp>
      <p:sp>
        <p:nvSpPr>
          <p:cNvPr id="5" name="Rectangle 14"/>
          <p:cNvSpPr>
            <a:spLocks noGrp="1" noChangeArrowheads="1"/>
          </p:cNvSpPr>
          <p:nvPr>
            <p:ph type="ftr" sz="quarter" idx="11"/>
          </p:nvPr>
        </p:nvSpPr>
        <p:spPr>
          <a:ln/>
        </p:spPr>
        <p:txBody>
          <a:bodyPr/>
          <a:lstStyle>
            <a:lvl1pPr>
              <a:defRPr/>
            </a:lvl1pPr>
          </a:lstStyle>
          <a:p>
            <a:pPr>
              <a:defRPr/>
            </a:pPr>
            <a:endParaRPr lang="ru-RU"/>
          </a:p>
        </p:txBody>
      </p:sp>
      <p:sp>
        <p:nvSpPr>
          <p:cNvPr id="6" name="Rectangle 9"/>
          <p:cNvSpPr>
            <a:spLocks noChangeArrowheads="1"/>
          </p:cNvSpPr>
          <p:nvPr userDrawn="1"/>
        </p:nvSpPr>
        <p:spPr bwMode="auto">
          <a:xfrm>
            <a:off x="0" y="5767445"/>
            <a:ext cx="9144000" cy="544512"/>
          </a:xfrm>
          <a:prstGeom prst="rect">
            <a:avLst/>
          </a:prstGeom>
          <a:solidFill>
            <a:srgbClr val="003366"/>
          </a:solidFill>
          <a:ln w="9525" algn="ctr">
            <a:noFill/>
            <a:miter lim="800000"/>
            <a:headEnd/>
            <a:tailEnd/>
          </a:ln>
          <a:effectLst/>
        </p:spPr>
        <p:txBody>
          <a:bodyPr wrap="none" lIns="0" tIns="0" rIns="0" bIns="0" anchor="ct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13"/>
          <p:cNvSpPr>
            <a:spLocks noGrp="1" noChangeArrowheads="1"/>
          </p:cNvSpPr>
          <p:nvPr>
            <p:ph type="sldNum" sz="quarter" idx="10"/>
          </p:nvPr>
        </p:nvSpPr>
        <p:spPr>
          <a:ln/>
        </p:spPr>
        <p:txBody>
          <a:bodyPr/>
          <a:lstStyle>
            <a:lvl1pPr>
              <a:defRPr/>
            </a:lvl1pPr>
          </a:lstStyle>
          <a:p>
            <a:pPr>
              <a:defRPr/>
            </a:pPr>
            <a:fld id="{76BAA870-75E8-4105-9716-2925C2582134}" type="slidenum">
              <a:rPr lang="ru-RU"/>
              <a:pPr>
                <a:defRPr/>
              </a:pPr>
              <a:t>‹#›</a:t>
            </a:fld>
            <a:endParaRPr lang="ru-RU"/>
          </a:p>
        </p:txBody>
      </p:sp>
      <p:sp>
        <p:nvSpPr>
          <p:cNvPr id="5" name="Rectangle 14"/>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0" y="1079500"/>
            <a:ext cx="4495800" cy="152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079500"/>
            <a:ext cx="4495800" cy="152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13"/>
          <p:cNvSpPr>
            <a:spLocks noGrp="1" noChangeArrowheads="1"/>
          </p:cNvSpPr>
          <p:nvPr>
            <p:ph type="sldNum" sz="quarter" idx="10"/>
          </p:nvPr>
        </p:nvSpPr>
        <p:spPr>
          <a:ln/>
        </p:spPr>
        <p:txBody>
          <a:bodyPr/>
          <a:lstStyle>
            <a:lvl1pPr>
              <a:defRPr/>
            </a:lvl1pPr>
          </a:lstStyle>
          <a:p>
            <a:pPr>
              <a:defRPr/>
            </a:pPr>
            <a:fld id="{32E6908C-3C4A-4E70-89B4-88AD40A7561D}" type="slidenum">
              <a:rPr lang="ru-RU"/>
              <a:pPr>
                <a:defRPr/>
              </a:pPr>
              <a:t>‹#›</a:t>
            </a:fld>
            <a:endParaRPr lang="ru-RU"/>
          </a:p>
        </p:txBody>
      </p:sp>
      <p:sp>
        <p:nvSpPr>
          <p:cNvPr id="6" name="Rectangle 14"/>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3"/>
          <p:cNvSpPr>
            <a:spLocks noGrp="1" noChangeArrowheads="1"/>
          </p:cNvSpPr>
          <p:nvPr>
            <p:ph type="sldNum" sz="quarter" idx="10"/>
          </p:nvPr>
        </p:nvSpPr>
        <p:spPr>
          <a:ln/>
        </p:spPr>
        <p:txBody>
          <a:bodyPr/>
          <a:lstStyle>
            <a:lvl1pPr>
              <a:defRPr/>
            </a:lvl1pPr>
          </a:lstStyle>
          <a:p>
            <a:pPr>
              <a:defRPr/>
            </a:pPr>
            <a:fld id="{CFFF2E17-6C88-4EE4-9FE0-20B6626F5DF9}" type="slidenum">
              <a:rPr lang="ru-RU"/>
              <a:pPr>
                <a:defRPr/>
              </a:pPr>
              <a:t>‹#›</a:t>
            </a:fld>
            <a:endParaRPr lang="ru-RU"/>
          </a:p>
        </p:txBody>
      </p:sp>
      <p:sp>
        <p:nvSpPr>
          <p:cNvPr id="8" name="Rectangle 14"/>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13"/>
          <p:cNvSpPr>
            <a:spLocks noGrp="1" noChangeArrowheads="1"/>
          </p:cNvSpPr>
          <p:nvPr>
            <p:ph type="sldNum" sz="quarter" idx="10"/>
          </p:nvPr>
        </p:nvSpPr>
        <p:spPr>
          <a:ln/>
        </p:spPr>
        <p:txBody>
          <a:bodyPr/>
          <a:lstStyle>
            <a:lvl1pPr>
              <a:defRPr/>
            </a:lvl1pPr>
          </a:lstStyle>
          <a:p>
            <a:pPr>
              <a:defRPr/>
            </a:pPr>
            <a:fld id="{90E5B832-BB8C-4C74-8987-AFD061FFD11B}" type="slidenum">
              <a:rPr lang="ru-RU"/>
              <a:pPr>
                <a:defRPr/>
              </a:pPr>
              <a:t>‹#›</a:t>
            </a:fld>
            <a:endParaRPr lang="ru-RU"/>
          </a:p>
        </p:txBody>
      </p:sp>
      <p:sp>
        <p:nvSpPr>
          <p:cNvPr id="4" name="Rectangle 14"/>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3"/>
          <p:cNvSpPr>
            <a:spLocks noGrp="1" noChangeArrowheads="1"/>
          </p:cNvSpPr>
          <p:nvPr>
            <p:ph type="sldNum" sz="quarter" idx="10"/>
          </p:nvPr>
        </p:nvSpPr>
        <p:spPr>
          <a:ln/>
        </p:spPr>
        <p:txBody>
          <a:bodyPr/>
          <a:lstStyle>
            <a:lvl1pPr>
              <a:defRPr/>
            </a:lvl1pPr>
          </a:lstStyle>
          <a:p>
            <a:pPr>
              <a:defRPr/>
            </a:pPr>
            <a:fld id="{95179F5C-63C8-483A-A28D-1074EB09261A}" type="slidenum">
              <a:rPr lang="ru-RU"/>
              <a:pPr>
                <a:defRPr/>
              </a:pPr>
              <a:t>‹#›</a:t>
            </a:fld>
            <a:endParaRPr lang="ru-RU"/>
          </a:p>
        </p:txBody>
      </p:sp>
      <p:sp>
        <p:nvSpPr>
          <p:cNvPr id="3" name="Rectangle 14"/>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11"/>
          <p:cNvSpPr>
            <a:spLocks noGrp="1" noChangeArrowheads="1"/>
          </p:cNvSpPr>
          <p:nvPr>
            <p:ph type="sldNum" sz="quarter" idx="10"/>
          </p:nvPr>
        </p:nvSpPr>
        <p:spPr>
          <a:ln/>
        </p:spPr>
        <p:txBody>
          <a:bodyPr/>
          <a:lstStyle>
            <a:lvl1pPr>
              <a:defRPr/>
            </a:lvl1pPr>
          </a:lstStyle>
          <a:p>
            <a:pPr>
              <a:defRPr/>
            </a:pPr>
            <a:fld id="{68855C08-42F2-4417-850E-98C3E2C6F72D}" type="slidenum">
              <a:rPr lang="en-US"/>
              <a:pPr>
                <a:defRPr/>
              </a:pPr>
              <a:t>‹#›</a:t>
            </a:fld>
            <a:endParaRPr lang="ru-RU"/>
          </a:p>
        </p:txBody>
      </p:sp>
      <p:sp>
        <p:nvSpPr>
          <p:cNvPr id="5" name="Rectangle 12"/>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sldNum" sz="quarter" idx="10"/>
          </p:nvPr>
        </p:nvSpPr>
        <p:spPr>
          <a:ln/>
        </p:spPr>
        <p:txBody>
          <a:bodyPr/>
          <a:lstStyle>
            <a:lvl1pPr>
              <a:defRPr/>
            </a:lvl1pPr>
          </a:lstStyle>
          <a:p>
            <a:pPr>
              <a:defRPr/>
            </a:pPr>
            <a:fld id="{DC0B2109-7D96-4996-B051-88E9436BA824}" type="slidenum">
              <a:rPr lang="ru-RU"/>
              <a:pPr>
                <a:defRPr/>
              </a:pPr>
              <a:t>‹#›</a:t>
            </a:fld>
            <a:endParaRPr lang="ru-RU"/>
          </a:p>
        </p:txBody>
      </p:sp>
      <p:sp>
        <p:nvSpPr>
          <p:cNvPr id="6" name="Rectangle 14"/>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sldNum" sz="quarter" idx="10"/>
          </p:nvPr>
        </p:nvSpPr>
        <p:spPr>
          <a:ln/>
        </p:spPr>
        <p:txBody>
          <a:bodyPr/>
          <a:lstStyle>
            <a:lvl1pPr>
              <a:defRPr/>
            </a:lvl1pPr>
          </a:lstStyle>
          <a:p>
            <a:pPr>
              <a:defRPr/>
            </a:pPr>
            <a:fld id="{54C15239-D8C8-49B9-B7DD-A2D8196173A0}" type="slidenum">
              <a:rPr lang="ru-RU"/>
              <a:pPr>
                <a:defRPr/>
              </a:pPr>
              <a:t>‹#›</a:t>
            </a:fld>
            <a:endParaRPr lang="ru-RU"/>
          </a:p>
        </p:txBody>
      </p:sp>
      <p:sp>
        <p:nvSpPr>
          <p:cNvPr id="6" name="Rectangle 14"/>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sldNum" sz="quarter" idx="10"/>
          </p:nvPr>
        </p:nvSpPr>
        <p:spPr>
          <a:ln/>
        </p:spPr>
        <p:txBody>
          <a:bodyPr/>
          <a:lstStyle>
            <a:lvl1pPr>
              <a:defRPr/>
            </a:lvl1pPr>
          </a:lstStyle>
          <a:p>
            <a:pPr>
              <a:defRPr/>
            </a:pPr>
            <a:fld id="{E32037EB-3F09-4DE0-ABF5-FB67435E3DF1}" type="slidenum">
              <a:rPr lang="ru-RU"/>
              <a:pPr>
                <a:defRPr/>
              </a:pPr>
              <a:t>‹#›</a:t>
            </a:fld>
            <a:endParaRPr lang="ru-RU"/>
          </a:p>
        </p:txBody>
      </p:sp>
      <p:sp>
        <p:nvSpPr>
          <p:cNvPr id="5" name="Rectangle 14"/>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0"/>
            <a:ext cx="2286000" cy="26082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0" y="0"/>
            <a:ext cx="6705600" cy="26082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sldNum" sz="quarter" idx="10"/>
          </p:nvPr>
        </p:nvSpPr>
        <p:spPr>
          <a:ln/>
        </p:spPr>
        <p:txBody>
          <a:bodyPr/>
          <a:lstStyle>
            <a:lvl1pPr>
              <a:defRPr/>
            </a:lvl1pPr>
          </a:lstStyle>
          <a:p>
            <a:pPr>
              <a:defRPr/>
            </a:pPr>
            <a:fld id="{17EC0C57-DE27-421B-AFBC-BE137309F5B8}" type="slidenum">
              <a:rPr lang="ru-RU"/>
              <a:pPr>
                <a:defRPr/>
              </a:pPr>
              <a:t>‹#›</a:t>
            </a:fld>
            <a:endParaRPr lang="ru-RU"/>
          </a:p>
        </p:txBody>
      </p:sp>
      <p:sp>
        <p:nvSpPr>
          <p:cNvPr id="5" name="Rectangle 14"/>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13"/>
          <p:cNvSpPr>
            <a:spLocks noGrp="1" noChangeArrowheads="1"/>
          </p:cNvSpPr>
          <p:nvPr>
            <p:ph type="sldNum" sz="quarter" idx="10"/>
          </p:nvPr>
        </p:nvSpPr>
        <p:spPr>
          <a:ln/>
        </p:spPr>
        <p:txBody>
          <a:bodyPr/>
          <a:lstStyle>
            <a:lvl1pPr>
              <a:defRPr/>
            </a:lvl1pPr>
          </a:lstStyle>
          <a:p>
            <a:pPr>
              <a:defRPr/>
            </a:pPr>
            <a:fld id="{7F672ABE-090A-4311-9A55-F837D392E5B5}" type="slidenum">
              <a:rPr lang="ru-RU"/>
              <a:pPr>
                <a:defRPr/>
              </a:pPr>
              <a:t>‹#›</a:t>
            </a:fld>
            <a:endParaRPr lang="ru-RU"/>
          </a:p>
        </p:txBody>
      </p:sp>
      <p:sp>
        <p:nvSpPr>
          <p:cNvPr id="5" name="Rectangle 14"/>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sldNum" sz="quarter" idx="10"/>
          </p:nvPr>
        </p:nvSpPr>
        <p:spPr>
          <a:ln/>
        </p:spPr>
        <p:txBody>
          <a:bodyPr/>
          <a:lstStyle>
            <a:lvl1pPr>
              <a:defRPr/>
            </a:lvl1pPr>
          </a:lstStyle>
          <a:p>
            <a:pPr>
              <a:defRPr/>
            </a:pPr>
            <a:fld id="{E8FF925D-8017-40A9-BFD4-977F9DC5B2F5}" type="slidenum">
              <a:rPr lang="ru-RU"/>
              <a:pPr>
                <a:defRPr/>
              </a:pPr>
              <a:t>‹#›</a:t>
            </a:fld>
            <a:endParaRPr lang="ru-RU"/>
          </a:p>
        </p:txBody>
      </p:sp>
      <p:sp>
        <p:nvSpPr>
          <p:cNvPr id="5" name="Rectangle 14"/>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13"/>
          <p:cNvSpPr>
            <a:spLocks noGrp="1" noChangeArrowheads="1"/>
          </p:cNvSpPr>
          <p:nvPr>
            <p:ph type="sldNum" sz="quarter" idx="10"/>
          </p:nvPr>
        </p:nvSpPr>
        <p:spPr>
          <a:ln/>
        </p:spPr>
        <p:txBody>
          <a:bodyPr/>
          <a:lstStyle>
            <a:lvl1pPr>
              <a:defRPr/>
            </a:lvl1pPr>
          </a:lstStyle>
          <a:p>
            <a:pPr>
              <a:defRPr/>
            </a:pPr>
            <a:fld id="{CEEDAB43-2740-4E22-AFC0-4B885B200DDE}" type="slidenum">
              <a:rPr lang="ru-RU"/>
              <a:pPr>
                <a:defRPr/>
              </a:pPr>
              <a:t>‹#›</a:t>
            </a:fld>
            <a:endParaRPr lang="ru-RU"/>
          </a:p>
        </p:txBody>
      </p:sp>
      <p:sp>
        <p:nvSpPr>
          <p:cNvPr id="5" name="Rectangle 14"/>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0" y="1079500"/>
            <a:ext cx="4495800" cy="1079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079500"/>
            <a:ext cx="4495800" cy="1079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13"/>
          <p:cNvSpPr>
            <a:spLocks noGrp="1" noChangeArrowheads="1"/>
          </p:cNvSpPr>
          <p:nvPr>
            <p:ph type="sldNum" sz="quarter" idx="10"/>
          </p:nvPr>
        </p:nvSpPr>
        <p:spPr>
          <a:ln/>
        </p:spPr>
        <p:txBody>
          <a:bodyPr/>
          <a:lstStyle>
            <a:lvl1pPr>
              <a:defRPr/>
            </a:lvl1pPr>
          </a:lstStyle>
          <a:p>
            <a:pPr>
              <a:defRPr/>
            </a:pPr>
            <a:fld id="{6CD1E522-78AF-4240-B3B9-2858225A9F49}" type="slidenum">
              <a:rPr lang="ru-RU"/>
              <a:pPr>
                <a:defRPr/>
              </a:pPr>
              <a:t>‹#›</a:t>
            </a:fld>
            <a:endParaRPr lang="ru-RU"/>
          </a:p>
        </p:txBody>
      </p:sp>
      <p:sp>
        <p:nvSpPr>
          <p:cNvPr id="6" name="Rectangle 14"/>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3"/>
          <p:cNvSpPr>
            <a:spLocks noGrp="1" noChangeArrowheads="1"/>
          </p:cNvSpPr>
          <p:nvPr>
            <p:ph type="sldNum" sz="quarter" idx="10"/>
          </p:nvPr>
        </p:nvSpPr>
        <p:spPr>
          <a:ln/>
        </p:spPr>
        <p:txBody>
          <a:bodyPr/>
          <a:lstStyle>
            <a:lvl1pPr>
              <a:defRPr/>
            </a:lvl1pPr>
          </a:lstStyle>
          <a:p>
            <a:pPr>
              <a:defRPr/>
            </a:pPr>
            <a:fld id="{FD8CDBE3-ECC5-4FD4-838A-B94F180168B2}" type="slidenum">
              <a:rPr lang="ru-RU"/>
              <a:pPr>
                <a:defRPr/>
              </a:pPr>
              <a:t>‹#›</a:t>
            </a:fld>
            <a:endParaRPr lang="ru-RU"/>
          </a:p>
        </p:txBody>
      </p:sp>
      <p:sp>
        <p:nvSpPr>
          <p:cNvPr id="8" name="Rectangle 14"/>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13"/>
          <p:cNvSpPr>
            <a:spLocks noGrp="1" noChangeArrowheads="1"/>
          </p:cNvSpPr>
          <p:nvPr>
            <p:ph type="sldNum" sz="quarter" idx="10"/>
          </p:nvPr>
        </p:nvSpPr>
        <p:spPr>
          <a:ln/>
        </p:spPr>
        <p:txBody>
          <a:bodyPr/>
          <a:lstStyle>
            <a:lvl1pPr>
              <a:defRPr/>
            </a:lvl1pPr>
          </a:lstStyle>
          <a:p>
            <a:pPr>
              <a:defRPr/>
            </a:pPr>
            <a:fld id="{3FC1B544-1E6B-4AA9-8A54-DB00EB6310A4}" type="slidenum">
              <a:rPr lang="ru-RU"/>
              <a:pPr>
                <a:defRPr/>
              </a:pPr>
              <a:t>‹#›</a:t>
            </a:fld>
            <a:endParaRPr lang="ru-RU"/>
          </a:p>
        </p:txBody>
      </p:sp>
      <p:sp>
        <p:nvSpPr>
          <p:cNvPr id="4" name="Rectangle 14"/>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0" y="1079500"/>
            <a:ext cx="4495800" cy="152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079500"/>
            <a:ext cx="4495800" cy="152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11"/>
          <p:cNvSpPr>
            <a:spLocks noGrp="1" noChangeArrowheads="1"/>
          </p:cNvSpPr>
          <p:nvPr>
            <p:ph type="sldNum" sz="quarter" idx="10"/>
          </p:nvPr>
        </p:nvSpPr>
        <p:spPr>
          <a:ln/>
        </p:spPr>
        <p:txBody>
          <a:bodyPr/>
          <a:lstStyle>
            <a:lvl1pPr>
              <a:defRPr/>
            </a:lvl1pPr>
          </a:lstStyle>
          <a:p>
            <a:pPr>
              <a:defRPr/>
            </a:pPr>
            <a:fld id="{D65E1C23-4020-4F4C-A819-267E2E2B943A}" type="slidenum">
              <a:rPr lang="en-US"/>
              <a:pPr>
                <a:defRPr/>
              </a:pPr>
              <a:t>‹#›</a:t>
            </a:fld>
            <a:endParaRPr lang="ru-RU"/>
          </a:p>
        </p:txBody>
      </p:sp>
      <p:sp>
        <p:nvSpPr>
          <p:cNvPr id="6" name="Rectangle 12"/>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3"/>
          <p:cNvSpPr>
            <a:spLocks noGrp="1" noChangeArrowheads="1"/>
          </p:cNvSpPr>
          <p:nvPr>
            <p:ph type="sldNum" sz="quarter" idx="10"/>
          </p:nvPr>
        </p:nvSpPr>
        <p:spPr>
          <a:ln/>
        </p:spPr>
        <p:txBody>
          <a:bodyPr/>
          <a:lstStyle>
            <a:lvl1pPr>
              <a:defRPr/>
            </a:lvl1pPr>
          </a:lstStyle>
          <a:p>
            <a:pPr>
              <a:defRPr/>
            </a:pPr>
            <a:fld id="{D4DEA644-CA9B-4CB1-9777-BFF7127040E4}" type="slidenum">
              <a:rPr lang="ru-RU"/>
              <a:pPr>
                <a:defRPr/>
              </a:pPr>
              <a:t>‹#›</a:t>
            </a:fld>
            <a:endParaRPr lang="ru-RU"/>
          </a:p>
        </p:txBody>
      </p:sp>
      <p:sp>
        <p:nvSpPr>
          <p:cNvPr id="3" name="Rectangle 14"/>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sldNum" sz="quarter" idx="10"/>
          </p:nvPr>
        </p:nvSpPr>
        <p:spPr>
          <a:ln/>
        </p:spPr>
        <p:txBody>
          <a:bodyPr/>
          <a:lstStyle>
            <a:lvl1pPr>
              <a:defRPr/>
            </a:lvl1pPr>
          </a:lstStyle>
          <a:p>
            <a:pPr>
              <a:defRPr/>
            </a:pPr>
            <a:fld id="{CF0E8CAD-40A7-4919-BB6C-927983B8488A}" type="slidenum">
              <a:rPr lang="ru-RU"/>
              <a:pPr>
                <a:defRPr/>
              </a:pPr>
              <a:t>‹#›</a:t>
            </a:fld>
            <a:endParaRPr lang="ru-RU"/>
          </a:p>
        </p:txBody>
      </p:sp>
      <p:sp>
        <p:nvSpPr>
          <p:cNvPr id="6" name="Rectangle 14"/>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sldNum" sz="quarter" idx="10"/>
          </p:nvPr>
        </p:nvSpPr>
        <p:spPr>
          <a:ln/>
        </p:spPr>
        <p:txBody>
          <a:bodyPr/>
          <a:lstStyle>
            <a:lvl1pPr>
              <a:defRPr/>
            </a:lvl1pPr>
          </a:lstStyle>
          <a:p>
            <a:pPr>
              <a:defRPr/>
            </a:pPr>
            <a:fld id="{072E6CE6-57CF-4B61-BA4D-D026A518E1D3}" type="slidenum">
              <a:rPr lang="ru-RU"/>
              <a:pPr>
                <a:defRPr/>
              </a:pPr>
              <a:t>‹#›</a:t>
            </a:fld>
            <a:endParaRPr lang="ru-RU"/>
          </a:p>
        </p:txBody>
      </p:sp>
      <p:sp>
        <p:nvSpPr>
          <p:cNvPr id="6" name="Rectangle 14"/>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sldNum" sz="quarter" idx="10"/>
          </p:nvPr>
        </p:nvSpPr>
        <p:spPr>
          <a:ln/>
        </p:spPr>
        <p:txBody>
          <a:bodyPr/>
          <a:lstStyle>
            <a:lvl1pPr>
              <a:defRPr/>
            </a:lvl1pPr>
          </a:lstStyle>
          <a:p>
            <a:pPr>
              <a:defRPr/>
            </a:pPr>
            <a:fld id="{67419ABE-62FA-46E5-8C2D-2EFF37745133}" type="slidenum">
              <a:rPr lang="ru-RU"/>
              <a:pPr>
                <a:defRPr/>
              </a:pPr>
              <a:t>‹#›</a:t>
            </a:fld>
            <a:endParaRPr lang="ru-RU"/>
          </a:p>
        </p:txBody>
      </p:sp>
      <p:sp>
        <p:nvSpPr>
          <p:cNvPr id="5" name="Rectangle 14"/>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0"/>
            <a:ext cx="2286000" cy="21590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0" y="0"/>
            <a:ext cx="6705600" cy="21590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sldNum" sz="quarter" idx="10"/>
          </p:nvPr>
        </p:nvSpPr>
        <p:spPr>
          <a:ln/>
        </p:spPr>
        <p:txBody>
          <a:bodyPr/>
          <a:lstStyle>
            <a:lvl1pPr>
              <a:defRPr/>
            </a:lvl1pPr>
          </a:lstStyle>
          <a:p>
            <a:pPr>
              <a:defRPr/>
            </a:pPr>
            <a:fld id="{DFD3819E-45CE-4994-ABD7-01A7519C8282}" type="slidenum">
              <a:rPr lang="ru-RU"/>
              <a:pPr>
                <a:defRPr/>
              </a:pPr>
              <a:t>‹#›</a:t>
            </a:fld>
            <a:endParaRPr lang="ru-RU"/>
          </a:p>
        </p:txBody>
      </p:sp>
      <p:sp>
        <p:nvSpPr>
          <p:cNvPr id="5" name="Rectangle 14"/>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13"/>
          <p:cNvSpPr>
            <a:spLocks noGrp="1" noChangeArrowheads="1"/>
          </p:cNvSpPr>
          <p:nvPr>
            <p:ph type="sldNum" sz="quarter" idx="10"/>
          </p:nvPr>
        </p:nvSpPr>
        <p:spPr>
          <a:ln/>
        </p:spPr>
        <p:txBody>
          <a:bodyPr/>
          <a:lstStyle>
            <a:lvl1pPr>
              <a:defRPr/>
            </a:lvl1pPr>
          </a:lstStyle>
          <a:p>
            <a:pPr>
              <a:defRPr/>
            </a:pPr>
            <a:fld id="{FD7D3299-5023-4279-874E-E4ACC13AFA8A}" type="slidenum">
              <a:rPr lang="ru-RU"/>
              <a:pPr>
                <a:defRPr/>
              </a:pPr>
              <a:t>‹#›</a:t>
            </a:fld>
            <a:endParaRPr lang="ru-RU"/>
          </a:p>
        </p:txBody>
      </p:sp>
      <p:sp>
        <p:nvSpPr>
          <p:cNvPr id="5" name="Rectangle 14"/>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sldNum" sz="quarter" idx="10"/>
          </p:nvPr>
        </p:nvSpPr>
        <p:spPr>
          <a:ln/>
        </p:spPr>
        <p:txBody>
          <a:bodyPr/>
          <a:lstStyle>
            <a:lvl1pPr>
              <a:defRPr/>
            </a:lvl1pPr>
          </a:lstStyle>
          <a:p>
            <a:pPr>
              <a:defRPr/>
            </a:pPr>
            <a:fld id="{4950C618-B469-467A-B9CE-8D6E4D84CC25}" type="slidenum">
              <a:rPr lang="ru-RU"/>
              <a:pPr>
                <a:defRPr/>
              </a:pPr>
              <a:t>‹#›</a:t>
            </a:fld>
            <a:endParaRPr lang="ru-RU"/>
          </a:p>
        </p:txBody>
      </p:sp>
      <p:sp>
        <p:nvSpPr>
          <p:cNvPr id="5" name="Rectangle 14"/>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13"/>
          <p:cNvSpPr>
            <a:spLocks noGrp="1" noChangeArrowheads="1"/>
          </p:cNvSpPr>
          <p:nvPr>
            <p:ph type="sldNum" sz="quarter" idx="10"/>
          </p:nvPr>
        </p:nvSpPr>
        <p:spPr>
          <a:ln/>
        </p:spPr>
        <p:txBody>
          <a:bodyPr/>
          <a:lstStyle>
            <a:lvl1pPr>
              <a:defRPr/>
            </a:lvl1pPr>
          </a:lstStyle>
          <a:p>
            <a:pPr>
              <a:defRPr/>
            </a:pPr>
            <a:fld id="{B1BEDE63-3D82-430D-8FFB-82168D2E7D55}" type="slidenum">
              <a:rPr lang="ru-RU"/>
              <a:pPr>
                <a:defRPr/>
              </a:pPr>
              <a:t>‹#›</a:t>
            </a:fld>
            <a:endParaRPr lang="ru-RU"/>
          </a:p>
        </p:txBody>
      </p:sp>
      <p:sp>
        <p:nvSpPr>
          <p:cNvPr id="5" name="Rectangle 14"/>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0" y="1082675"/>
            <a:ext cx="8921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1044575" y="1082675"/>
            <a:ext cx="8921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13"/>
          <p:cNvSpPr>
            <a:spLocks noGrp="1" noChangeArrowheads="1"/>
          </p:cNvSpPr>
          <p:nvPr>
            <p:ph type="sldNum" sz="quarter" idx="10"/>
          </p:nvPr>
        </p:nvSpPr>
        <p:spPr>
          <a:ln/>
        </p:spPr>
        <p:txBody>
          <a:bodyPr/>
          <a:lstStyle>
            <a:lvl1pPr>
              <a:defRPr/>
            </a:lvl1pPr>
          </a:lstStyle>
          <a:p>
            <a:pPr>
              <a:defRPr/>
            </a:pPr>
            <a:fld id="{F8D8A844-59B0-402F-A06D-30C8B676D89B}" type="slidenum">
              <a:rPr lang="ru-RU"/>
              <a:pPr>
                <a:defRPr/>
              </a:pPr>
              <a:t>‹#›</a:t>
            </a:fld>
            <a:endParaRPr lang="ru-RU"/>
          </a:p>
        </p:txBody>
      </p:sp>
      <p:sp>
        <p:nvSpPr>
          <p:cNvPr id="6" name="Rectangle 14"/>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3"/>
          <p:cNvSpPr>
            <a:spLocks noGrp="1" noChangeArrowheads="1"/>
          </p:cNvSpPr>
          <p:nvPr>
            <p:ph type="sldNum" sz="quarter" idx="10"/>
          </p:nvPr>
        </p:nvSpPr>
        <p:spPr>
          <a:ln/>
        </p:spPr>
        <p:txBody>
          <a:bodyPr/>
          <a:lstStyle>
            <a:lvl1pPr>
              <a:defRPr/>
            </a:lvl1pPr>
          </a:lstStyle>
          <a:p>
            <a:pPr>
              <a:defRPr/>
            </a:pPr>
            <a:fld id="{4F554857-616F-4F2D-9C0E-F3EAD70625CC}" type="slidenum">
              <a:rPr lang="ru-RU"/>
              <a:pPr>
                <a:defRPr/>
              </a:pPr>
              <a:t>‹#›</a:t>
            </a:fld>
            <a:endParaRPr lang="ru-RU"/>
          </a:p>
        </p:txBody>
      </p:sp>
      <p:sp>
        <p:nvSpPr>
          <p:cNvPr id="8" name="Rectangle 14"/>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1"/>
          <p:cNvSpPr>
            <a:spLocks noGrp="1" noChangeArrowheads="1"/>
          </p:cNvSpPr>
          <p:nvPr>
            <p:ph type="sldNum" sz="quarter" idx="10"/>
          </p:nvPr>
        </p:nvSpPr>
        <p:spPr>
          <a:ln/>
        </p:spPr>
        <p:txBody>
          <a:bodyPr/>
          <a:lstStyle>
            <a:lvl1pPr>
              <a:defRPr/>
            </a:lvl1pPr>
          </a:lstStyle>
          <a:p>
            <a:pPr>
              <a:defRPr/>
            </a:pPr>
            <a:fld id="{D42E8D41-E480-4E98-8FFE-4670A1FBE294}" type="slidenum">
              <a:rPr lang="en-US"/>
              <a:pPr>
                <a:defRPr/>
              </a:pPr>
              <a:t>‹#›</a:t>
            </a:fld>
            <a:endParaRPr lang="ru-RU"/>
          </a:p>
        </p:txBody>
      </p:sp>
      <p:sp>
        <p:nvSpPr>
          <p:cNvPr id="8" name="Rectangle 12"/>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13"/>
          <p:cNvSpPr>
            <a:spLocks noGrp="1" noChangeArrowheads="1"/>
          </p:cNvSpPr>
          <p:nvPr>
            <p:ph type="sldNum" sz="quarter" idx="10"/>
          </p:nvPr>
        </p:nvSpPr>
        <p:spPr>
          <a:ln/>
        </p:spPr>
        <p:txBody>
          <a:bodyPr/>
          <a:lstStyle>
            <a:lvl1pPr>
              <a:defRPr/>
            </a:lvl1pPr>
          </a:lstStyle>
          <a:p>
            <a:pPr>
              <a:defRPr/>
            </a:pPr>
            <a:fld id="{847F3F36-1EB7-4706-9A07-D0E9C3D258E6}" type="slidenum">
              <a:rPr lang="ru-RU"/>
              <a:pPr>
                <a:defRPr/>
              </a:pPr>
              <a:t>‹#›</a:t>
            </a:fld>
            <a:endParaRPr lang="ru-RU"/>
          </a:p>
        </p:txBody>
      </p:sp>
      <p:sp>
        <p:nvSpPr>
          <p:cNvPr id="4" name="Rectangle 14"/>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3"/>
          <p:cNvSpPr>
            <a:spLocks noGrp="1" noChangeArrowheads="1"/>
          </p:cNvSpPr>
          <p:nvPr>
            <p:ph type="sldNum" sz="quarter" idx="10"/>
          </p:nvPr>
        </p:nvSpPr>
        <p:spPr>
          <a:ln/>
        </p:spPr>
        <p:txBody>
          <a:bodyPr/>
          <a:lstStyle>
            <a:lvl1pPr>
              <a:defRPr/>
            </a:lvl1pPr>
          </a:lstStyle>
          <a:p>
            <a:pPr>
              <a:defRPr/>
            </a:pPr>
            <a:fld id="{B3FF069F-8A2C-46A2-9819-B3D072A20C37}" type="slidenum">
              <a:rPr lang="ru-RU"/>
              <a:pPr>
                <a:defRPr/>
              </a:pPr>
              <a:t>‹#›</a:t>
            </a:fld>
            <a:endParaRPr lang="ru-RU"/>
          </a:p>
        </p:txBody>
      </p:sp>
      <p:sp>
        <p:nvSpPr>
          <p:cNvPr id="3" name="Rectangle 14"/>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sldNum" sz="quarter" idx="10"/>
          </p:nvPr>
        </p:nvSpPr>
        <p:spPr>
          <a:ln/>
        </p:spPr>
        <p:txBody>
          <a:bodyPr/>
          <a:lstStyle>
            <a:lvl1pPr>
              <a:defRPr/>
            </a:lvl1pPr>
          </a:lstStyle>
          <a:p>
            <a:pPr>
              <a:defRPr/>
            </a:pPr>
            <a:fld id="{F4FBA049-4302-4FED-83FA-CFAB55EC491A}" type="slidenum">
              <a:rPr lang="ru-RU"/>
              <a:pPr>
                <a:defRPr/>
              </a:pPr>
              <a:t>‹#›</a:t>
            </a:fld>
            <a:endParaRPr lang="ru-RU"/>
          </a:p>
        </p:txBody>
      </p:sp>
      <p:sp>
        <p:nvSpPr>
          <p:cNvPr id="6" name="Rectangle 14"/>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sldNum" sz="quarter" idx="10"/>
          </p:nvPr>
        </p:nvSpPr>
        <p:spPr>
          <a:ln/>
        </p:spPr>
        <p:txBody>
          <a:bodyPr/>
          <a:lstStyle>
            <a:lvl1pPr>
              <a:defRPr/>
            </a:lvl1pPr>
          </a:lstStyle>
          <a:p>
            <a:pPr>
              <a:defRPr/>
            </a:pPr>
            <a:fld id="{EB6CFF96-C849-4578-81BE-EED46FE2AF49}" type="slidenum">
              <a:rPr lang="ru-RU"/>
              <a:pPr>
                <a:defRPr/>
              </a:pPr>
              <a:t>‹#›</a:t>
            </a:fld>
            <a:endParaRPr lang="ru-RU"/>
          </a:p>
        </p:txBody>
      </p:sp>
      <p:sp>
        <p:nvSpPr>
          <p:cNvPr id="6" name="Rectangle 14"/>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sldNum" sz="quarter" idx="10"/>
          </p:nvPr>
        </p:nvSpPr>
        <p:spPr>
          <a:ln/>
        </p:spPr>
        <p:txBody>
          <a:bodyPr/>
          <a:lstStyle>
            <a:lvl1pPr>
              <a:defRPr/>
            </a:lvl1pPr>
          </a:lstStyle>
          <a:p>
            <a:pPr>
              <a:defRPr/>
            </a:pPr>
            <a:fld id="{C5BB3607-EB46-4AB2-9160-BE5C3DC8A18D}" type="slidenum">
              <a:rPr lang="ru-RU"/>
              <a:pPr>
                <a:defRPr/>
              </a:pPr>
              <a:t>‹#›</a:t>
            </a:fld>
            <a:endParaRPr lang="ru-RU"/>
          </a:p>
        </p:txBody>
      </p:sp>
      <p:sp>
        <p:nvSpPr>
          <p:cNvPr id="5" name="Rectangle 14"/>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0"/>
            <a:ext cx="2286000" cy="63087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0" y="0"/>
            <a:ext cx="6705600" cy="63087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sldNum" sz="quarter" idx="10"/>
          </p:nvPr>
        </p:nvSpPr>
        <p:spPr>
          <a:ln/>
        </p:spPr>
        <p:txBody>
          <a:bodyPr/>
          <a:lstStyle>
            <a:lvl1pPr>
              <a:defRPr/>
            </a:lvl1pPr>
          </a:lstStyle>
          <a:p>
            <a:pPr>
              <a:defRPr/>
            </a:pPr>
            <a:fld id="{E9438639-B530-4007-AA81-F71C653F7423}" type="slidenum">
              <a:rPr lang="ru-RU"/>
              <a:pPr>
                <a:defRPr/>
              </a:pPr>
              <a:t>‹#›</a:t>
            </a:fld>
            <a:endParaRPr lang="ru-RU"/>
          </a:p>
        </p:txBody>
      </p:sp>
      <p:sp>
        <p:nvSpPr>
          <p:cNvPr id="5" name="Rectangle 14"/>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12"/>
          <p:cNvSpPr>
            <a:spLocks noGrp="1" noChangeArrowheads="1"/>
          </p:cNvSpPr>
          <p:nvPr>
            <p:ph type="sldNum" sz="quarter" idx="10"/>
          </p:nvPr>
        </p:nvSpPr>
        <p:spPr>
          <a:ln/>
        </p:spPr>
        <p:txBody>
          <a:bodyPr/>
          <a:lstStyle>
            <a:lvl1pPr>
              <a:defRPr/>
            </a:lvl1pPr>
          </a:lstStyle>
          <a:p>
            <a:pPr>
              <a:defRPr/>
            </a:pPr>
            <a:fld id="{CB394FFA-29EF-4551-BD5C-A02F7917B60E}" type="slidenum">
              <a:rPr lang="ru-RU"/>
              <a:pPr>
                <a:defRPr/>
              </a:pPr>
              <a:t>‹#›</a:t>
            </a:fld>
            <a:endParaRPr lang="ru-RU"/>
          </a:p>
        </p:txBody>
      </p:sp>
      <p:sp>
        <p:nvSpPr>
          <p:cNvPr id="5" name="Rectangle 13"/>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2"/>
          <p:cNvSpPr>
            <a:spLocks noGrp="1" noChangeArrowheads="1"/>
          </p:cNvSpPr>
          <p:nvPr>
            <p:ph type="sldNum" sz="quarter" idx="10"/>
          </p:nvPr>
        </p:nvSpPr>
        <p:spPr>
          <a:ln/>
        </p:spPr>
        <p:txBody>
          <a:bodyPr/>
          <a:lstStyle>
            <a:lvl1pPr>
              <a:defRPr/>
            </a:lvl1pPr>
          </a:lstStyle>
          <a:p>
            <a:pPr>
              <a:defRPr/>
            </a:pPr>
            <a:fld id="{D90DC03B-0AB9-49D0-8AA7-8FC2A81569C5}" type="slidenum">
              <a:rPr lang="ru-RU"/>
              <a:pPr>
                <a:defRPr/>
              </a:pPr>
              <a:t>‹#›</a:t>
            </a:fld>
            <a:endParaRPr lang="ru-RU"/>
          </a:p>
        </p:txBody>
      </p:sp>
      <p:sp>
        <p:nvSpPr>
          <p:cNvPr id="5" name="Rectangle 13"/>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12"/>
          <p:cNvSpPr>
            <a:spLocks noGrp="1" noChangeArrowheads="1"/>
          </p:cNvSpPr>
          <p:nvPr>
            <p:ph type="sldNum" sz="quarter" idx="10"/>
          </p:nvPr>
        </p:nvSpPr>
        <p:spPr>
          <a:ln/>
        </p:spPr>
        <p:txBody>
          <a:bodyPr/>
          <a:lstStyle>
            <a:lvl1pPr>
              <a:defRPr/>
            </a:lvl1pPr>
          </a:lstStyle>
          <a:p>
            <a:pPr>
              <a:defRPr/>
            </a:pPr>
            <a:fld id="{B0173174-7DFD-4639-98B4-2561A4E6F970}" type="slidenum">
              <a:rPr lang="ru-RU"/>
              <a:pPr>
                <a:defRPr/>
              </a:pPr>
              <a:t>‹#›</a:t>
            </a:fld>
            <a:endParaRPr lang="ru-RU"/>
          </a:p>
        </p:txBody>
      </p:sp>
      <p:sp>
        <p:nvSpPr>
          <p:cNvPr id="5" name="Rectangle 13"/>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0" y="1100138"/>
            <a:ext cx="1452563"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1604963" y="1100138"/>
            <a:ext cx="1454150"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12"/>
          <p:cNvSpPr>
            <a:spLocks noGrp="1" noChangeArrowheads="1"/>
          </p:cNvSpPr>
          <p:nvPr>
            <p:ph type="sldNum" sz="quarter" idx="10"/>
          </p:nvPr>
        </p:nvSpPr>
        <p:spPr>
          <a:ln/>
        </p:spPr>
        <p:txBody>
          <a:bodyPr/>
          <a:lstStyle>
            <a:lvl1pPr>
              <a:defRPr/>
            </a:lvl1pPr>
          </a:lstStyle>
          <a:p>
            <a:pPr>
              <a:defRPr/>
            </a:pPr>
            <a:fld id="{F5A36DFE-3508-46AE-A227-C47EFC9E8087}" type="slidenum">
              <a:rPr lang="ru-RU"/>
              <a:pPr>
                <a:defRPr/>
              </a:pPr>
              <a:t>‹#›</a:t>
            </a:fld>
            <a:endParaRPr lang="ru-RU"/>
          </a:p>
        </p:txBody>
      </p:sp>
      <p:sp>
        <p:nvSpPr>
          <p:cNvPr id="6" name="Rectangle 13"/>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11"/>
          <p:cNvSpPr>
            <a:spLocks noGrp="1" noChangeArrowheads="1"/>
          </p:cNvSpPr>
          <p:nvPr>
            <p:ph type="sldNum" sz="quarter" idx="10"/>
          </p:nvPr>
        </p:nvSpPr>
        <p:spPr>
          <a:ln/>
        </p:spPr>
        <p:txBody>
          <a:bodyPr/>
          <a:lstStyle>
            <a:lvl1pPr>
              <a:defRPr/>
            </a:lvl1pPr>
          </a:lstStyle>
          <a:p>
            <a:pPr>
              <a:defRPr/>
            </a:pPr>
            <a:fld id="{AFE6752F-E4B2-44AA-9182-43253A052460}" type="slidenum">
              <a:rPr lang="en-US"/>
              <a:pPr>
                <a:defRPr/>
              </a:pPr>
              <a:t>‹#›</a:t>
            </a:fld>
            <a:endParaRPr lang="ru-RU"/>
          </a:p>
        </p:txBody>
      </p:sp>
      <p:sp>
        <p:nvSpPr>
          <p:cNvPr id="4" name="Rectangle 12"/>
          <p:cNvSpPr>
            <a:spLocks noGrp="1" noChangeArrowheads="1"/>
          </p:cNvSpPr>
          <p:nvPr>
            <p:ph type="ftr" sz="quarter" idx="11"/>
          </p:nvPr>
        </p:nvSpPr>
        <p:spPr>
          <a:ln/>
        </p:spPr>
        <p:txBody>
          <a:bodyPr/>
          <a:lstStyle>
            <a:lvl1pPr>
              <a:defRPr/>
            </a:lvl1pPr>
          </a:lstStyle>
          <a:p>
            <a:pPr>
              <a:defRPr/>
            </a:pPr>
            <a:endParaRPr lang="ru-RU"/>
          </a:p>
        </p:txBody>
      </p:sp>
      <p:sp>
        <p:nvSpPr>
          <p:cNvPr id="5" name="Rectangle 9"/>
          <p:cNvSpPr>
            <a:spLocks noChangeArrowheads="1"/>
          </p:cNvSpPr>
          <p:nvPr userDrawn="1"/>
        </p:nvSpPr>
        <p:spPr bwMode="auto">
          <a:xfrm>
            <a:off x="0" y="5762682"/>
            <a:ext cx="9144000" cy="544512"/>
          </a:xfrm>
          <a:prstGeom prst="rect">
            <a:avLst/>
          </a:prstGeom>
          <a:solidFill>
            <a:srgbClr val="003366"/>
          </a:solidFill>
          <a:ln w="9525" algn="ctr">
            <a:noFill/>
            <a:miter lim="800000"/>
            <a:headEnd/>
            <a:tailEnd/>
          </a:ln>
          <a:effectLst/>
        </p:spPr>
        <p:txBody>
          <a:bodyPr wrap="none" lIns="0" tIns="0" rIns="0" bIns="0" anchor="ct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2"/>
          <p:cNvSpPr>
            <a:spLocks noGrp="1" noChangeArrowheads="1"/>
          </p:cNvSpPr>
          <p:nvPr>
            <p:ph type="sldNum" sz="quarter" idx="10"/>
          </p:nvPr>
        </p:nvSpPr>
        <p:spPr>
          <a:ln/>
        </p:spPr>
        <p:txBody>
          <a:bodyPr/>
          <a:lstStyle>
            <a:lvl1pPr>
              <a:defRPr/>
            </a:lvl1pPr>
          </a:lstStyle>
          <a:p>
            <a:pPr>
              <a:defRPr/>
            </a:pPr>
            <a:fld id="{E86A32E7-04C2-4E64-B408-6698C1F6E2D4}" type="slidenum">
              <a:rPr lang="ru-RU"/>
              <a:pPr>
                <a:defRPr/>
              </a:pPr>
              <a:t>‹#›</a:t>
            </a:fld>
            <a:endParaRPr lang="ru-RU"/>
          </a:p>
        </p:txBody>
      </p:sp>
      <p:sp>
        <p:nvSpPr>
          <p:cNvPr id="8" name="Rectangle 13"/>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12"/>
          <p:cNvSpPr>
            <a:spLocks noGrp="1" noChangeArrowheads="1"/>
          </p:cNvSpPr>
          <p:nvPr>
            <p:ph type="sldNum" sz="quarter" idx="10"/>
          </p:nvPr>
        </p:nvSpPr>
        <p:spPr>
          <a:ln/>
        </p:spPr>
        <p:txBody>
          <a:bodyPr/>
          <a:lstStyle>
            <a:lvl1pPr>
              <a:defRPr/>
            </a:lvl1pPr>
          </a:lstStyle>
          <a:p>
            <a:pPr>
              <a:defRPr/>
            </a:pPr>
            <a:fld id="{82CB05A8-D2FF-4EBF-8A30-C8DA4C7C667B}" type="slidenum">
              <a:rPr lang="ru-RU"/>
              <a:pPr>
                <a:defRPr/>
              </a:pPr>
              <a:t>‹#›</a:t>
            </a:fld>
            <a:endParaRPr lang="ru-RU"/>
          </a:p>
        </p:txBody>
      </p:sp>
      <p:sp>
        <p:nvSpPr>
          <p:cNvPr id="4" name="Rectangle 13"/>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2"/>
          <p:cNvSpPr>
            <a:spLocks noGrp="1" noChangeArrowheads="1"/>
          </p:cNvSpPr>
          <p:nvPr>
            <p:ph type="sldNum" sz="quarter" idx="10"/>
          </p:nvPr>
        </p:nvSpPr>
        <p:spPr>
          <a:ln/>
        </p:spPr>
        <p:txBody>
          <a:bodyPr/>
          <a:lstStyle>
            <a:lvl1pPr>
              <a:defRPr/>
            </a:lvl1pPr>
          </a:lstStyle>
          <a:p>
            <a:pPr>
              <a:defRPr/>
            </a:pPr>
            <a:fld id="{FFF81633-0CF2-4931-A043-66AF9EA350C1}" type="slidenum">
              <a:rPr lang="ru-RU"/>
              <a:pPr>
                <a:defRPr/>
              </a:pPr>
              <a:t>‹#›</a:t>
            </a:fld>
            <a:endParaRPr lang="ru-RU"/>
          </a:p>
        </p:txBody>
      </p:sp>
      <p:sp>
        <p:nvSpPr>
          <p:cNvPr id="3" name="Rectangle 13"/>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2"/>
          <p:cNvSpPr>
            <a:spLocks noGrp="1" noChangeArrowheads="1"/>
          </p:cNvSpPr>
          <p:nvPr>
            <p:ph type="sldNum" sz="quarter" idx="10"/>
          </p:nvPr>
        </p:nvSpPr>
        <p:spPr>
          <a:ln/>
        </p:spPr>
        <p:txBody>
          <a:bodyPr/>
          <a:lstStyle>
            <a:lvl1pPr>
              <a:defRPr/>
            </a:lvl1pPr>
          </a:lstStyle>
          <a:p>
            <a:pPr>
              <a:defRPr/>
            </a:pPr>
            <a:fld id="{DED47685-A86F-4FB9-87AB-2C1610617D2E}" type="slidenum">
              <a:rPr lang="ru-RU"/>
              <a:pPr>
                <a:defRPr/>
              </a:pPr>
              <a:t>‹#›</a:t>
            </a:fld>
            <a:endParaRPr lang="ru-RU"/>
          </a:p>
        </p:txBody>
      </p:sp>
      <p:sp>
        <p:nvSpPr>
          <p:cNvPr id="6" name="Rectangle 13"/>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2"/>
          <p:cNvSpPr>
            <a:spLocks noGrp="1" noChangeArrowheads="1"/>
          </p:cNvSpPr>
          <p:nvPr>
            <p:ph type="sldNum" sz="quarter" idx="10"/>
          </p:nvPr>
        </p:nvSpPr>
        <p:spPr>
          <a:ln/>
        </p:spPr>
        <p:txBody>
          <a:bodyPr/>
          <a:lstStyle>
            <a:lvl1pPr>
              <a:defRPr/>
            </a:lvl1pPr>
          </a:lstStyle>
          <a:p>
            <a:pPr>
              <a:defRPr/>
            </a:pPr>
            <a:fld id="{BDF7CDDE-1A06-427E-816B-C23923154BC2}" type="slidenum">
              <a:rPr lang="ru-RU"/>
              <a:pPr>
                <a:defRPr/>
              </a:pPr>
              <a:t>‹#›</a:t>
            </a:fld>
            <a:endParaRPr lang="ru-RU"/>
          </a:p>
        </p:txBody>
      </p:sp>
      <p:sp>
        <p:nvSpPr>
          <p:cNvPr id="6" name="Rectangle 13"/>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2"/>
          <p:cNvSpPr>
            <a:spLocks noGrp="1" noChangeArrowheads="1"/>
          </p:cNvSpPr>
          <p:nvPr>
            <p:ph type="sldNum" sz="quarter" idx="10"/>
          </p:nvPr>
        </p:nvSpPr>
        <p:spPr>
          <a:ln/>
        </p:spPr>
        <p:txBody>
          <a:bodyPr/>
          <a:lstStyle>
            <a:lvl1pPr>
              <a:defRPr/>
            </a:lvl1pPr>
          </a:lstStyle>
          <a:p>
            <a:pPr>
              <a:defRPr/>
            </a:pPr>
            <a:fld id="{C8A708C4-181A-4C31-AAA0-6CDE8E534BCA}" type="slidenum">
              <a:rPr lang="ru-RU"/>
              <a:pPr>
                <a:defRPr/>
              </a:pPr>
              <a:t>‹#›</a:t>
            </a:fld>
            <a:endParaRPr lang="ru-RU"/>
          </a:p>
        </p:txBody>
      </p:sp>
      <p:sp>
        <p:nvSpPr>
          <p:cNvPr id="5" name="Rectangle 13"/>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0"/>
            <a:ext cx="2286000" cy="632618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0" y="0"/>
            <a:ext cx="6705600" cy="632618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2"/>
          <p:cNvSpPr>
            <a:spLocks noGrp="1" noChangeArrowheads="1"/>
          </p:cNvSpPr>
          <p:nvPr>
            <p:ph type="sldNum" sz="quarter" idx="10"/>
          </p:nvPr>
        </p:nvSpPr>
        <p:spPr>
          <a:ln/>
        </p:spPr>
        <p:txBody>
          <a:bodyPr/>
          <a:lstStyle>
            <a:lvl1pPr>
              <a:defRPr/>
            </a:lvl1pPr>
          </a:lstStyle>
          <a:p>
            <a:pPr>
              <a:defRPr/>
            </a:pPr>
            <a:fld id="{8CD60FFD-5D43-4222-8C38-041549FD3CFE}" type="slidenum">
              <a:rPr lang="ru-RU"/>
              <a:pPr>
                <a:defRPr/>
              </a:pPr>
              <a:t>‹#›</a:t>
            </a:fld>
            <a:endParaRPr lang="ru-RU"/>
          </a:p>
        </p:txBody>
      </p:sp>
      <p:sp>
        <p:nvSpPr>
          <p:cNvPr id="5" name="Rectangle 13"/>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13"/>
          <p:cNvSpPr>
            <a:spLocks noGrp="1" noChangeArrowheads="1"/>
          </p:cNvSpPr>
          <p:nvPr>
            <p:ph type="ftr" sz="quarter" idx="10"/>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1"/>
          <p:cNvSpPr>
            <a:spLocks noGrp="1" noChangeArrowheads="1"/>
          </p:cNvSpPr>
          <p:nvPr>
            <p:ph type="sldNum" sz="quarter" idx="10"/>
          </p:nvPr>
        </p:nvSpPr>
        <p:spPr>
          <a:ln/>
        </p:spPr>
        <p:txBody>
          <a:bodyPr/>
          <a:lstStyle>
            <a:lvl1pPr>
              <a:defRPr/>
            </a:lvl1pPr>
          </a:lstStyle>
          <a:p>
            <a:pPr>
              <a:defRPr/>
            </a:pPr>
            <a:fld id="{FCACC29F-C902-4FC8-9A7F-C2F5B07EEAD1}" type="slidenum">
              <a:rPr lang="en-US"/>
              <a:pPr>
                <a:defRPr/>
              </a:pPr>
              <a:t>‹#›</a:t>
            </a:fld>
            <a:endParaRPr lang="ru-RU"/>
          </a:p>
        </p:txBody>
      </p:sp>
      <p:sp>
        <p:nvSpPr>
          <p:cNvPr id="3" name="Rectangle 12"/>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13"/>
          <p:cNvSpPr>
            <a:spLocks noGrp="1" noChangeArrowheads="1"/>
          </p:cNvSpPr>
          <p:nvPr>
            <p:ph type="ftr" sz="quarter" idx="10"/>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3"/>
          <p:cNvSpPr>
            <a:spLocks noGrp="1" noChangeArrowheads="1"/>
          </p:cNvSpPr>
          <p:nvPr>
            <p:ph type="ftr" sz="quarter" idx="10"/>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13"/>
          <p:cNvSpPr>
            <a:spLocks noGrp="1" noChangeArrowheads="1"/>
          </p:cNvSpPr>
          <p:nvPr>
            <p:ph type="ftr" sz="quarter" idx="10"/>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3"/>
          <p:cNvSpPr>
            <a:spLocks noGrp="1" noChangeArrowheads="1"/>
          </p:cNvSpPr>
          <p:nvPr>
            <p:ph type="ftr" sz="quarter" idx="10"/>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ftr" sz="quarter" idx="10"/>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ftr" sz="quarter" idx="10"/>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600200"/>
            <a:ext cx="8229600" cy="45259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972300" y="0"/>
            <a:ext cx="2171700" cy="61261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0"/>
            <a:ext cx="6362700" cy="61261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a:prstGeom prst="rect">
            <a:avLst/>
          </a:prstGeo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Объект 2"/>
          <p:cNvSpPr>
            <a:spLocks noGrp="1"/>
          </p:cNvSpPr>
          <p:nvPr>
            <p:ph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1"/>
          <p:cNvSpPr>
            <a:spLocks noGrp="1" noChangeArrowheads="1"/>
          </p:cNvSpPr>
          <p:nvPr>
            <p:ph type="sldNum" sz="quarter" idx="10"/>
          </p:nvPr>
        </p:nvSpPr>
        <p:spPr>
          <a:ln/>
        </p:spPr>
        <p:txBody>
          <a:bodyPr/>
          <a:lstStyle>
            <a:lvl1pPr>
              <a:defRPr/>
            </a:lvl1pPr>
          </a:lstStyle>
          <a:p>
            <a:pPr>
              <a:defRPr/>
            </a:pPr>
            <a:fld id="{07353FCC-3CC6-4D32-9083-71C13F7DFD71}" type="slidenum">
              <a:rPr lang="en-US"/>
              <a:pPr>
                <a:defRPr/>
              </a:pPr>
              <a:t>‹#›</a:t>
            </a:fld>
            <a:endParaRPr lang="ru-RU"/>
          </a:p>
        </p:txBody>
      </p:sp>
      <p:sp>
        <p:nvSpPr>
          <p:cNvPr id="6" name="Rectangle 12"/>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a:prstGeom prst="rect">
            <a:avLst/>
          </a:prstGeo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a:prstGeom prst="rect">
            <a:avLst/>
          </a:prstGeo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600200"/>
            <a:ext cx="8229600" cy="45259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a:prstGeom prst="rect">
            <a:avLst/>
          </a:prstGeo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1"/>
          <p:cNvSpPr>
            <a:spLocks noGrp="1" noChangeArrowheads="1"/>
          </p:cNvSpPr>
          <p:nvPr>
            <p:ph type="sldNum" sz="quarter" idx="10"/>
          </p:nvPr>
        </p:nvSpPr>
        <p:spPr>
          <a:ln/>
        </p:spPr>
        <p:txBody>
          <a:bodyPr/>
          <a:lstStyle>
            <a:lvl1pPr>
              <a:defRPr/>
            </a:lvl1pPr>
          </a:lstStyle>
          <a:p>
            <a:pPr>
              <a:defRPr/>
            </a:pPr>
            <a:fld id="{C95DE4D8-69B0-4825-89A1-41C556AA9DE9}" type="slidenum">
              <a:rPr lang="en-US"/>
              <a:pPr>
                <a:defRPr/>
              </a:pPr>
              <a:t>‹#›</a:t>
            </a:fld>
            <a:endParaRPr lang="ru-RU"/>
          </a:p>
        </p:txBody>
      </p:sp>
      <p:sp>
        <p:nvSpPr>
          <p:cNvPr id="6" name="Rectangle 12"/>
          <p:cNvSpPr>
            <a:spLocks noGrp="1" noChangeArrowheads="1"/>
          </p:cNvSpPr>
          <p:nvPr>
            <p:ph type="ftr" sz="quarter" idx="11"/>
          </p:nvPr>
        </p:nvSpPr>
        <p:spPr>
          <a:ln/>
        </p:spPr>
        <p:txBody>
          <a:bodyPr/>
          <a:lstStyle>
            <a:lvl1pPr>
              <a:defRPr/>
            </a:lvl1pPr>
          </a:lstStyle>
          <a:p>
            <a:pPr>
              <a:defRPr/>
            </a:pP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w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wm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wmf"/><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wmf"/><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w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wmf"/><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wmf"/><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0" y="1079500"/>
            <a:ext cx="9144000" cy="1528763"/>
          </a:xfrm>
          <a:prstGeom prst="rect">
            <a:avLst/>
          </a:prstGeom>
          <a:noFill/>
          <a:ln w="9525">
            <a:noFill/>
            <a:miter lim="800000"/>
            <a:headEnd/>
            <a:tailEnd/>
          </a:ln>
        </p:spPr>
        <p:txBody>
          <a:bodyPr vert="horz" wrap="square" lIns="216000" tIns="0" rIns="216000" bIns="0" numCol="1" anchor="ctr" anchorCtr="0" compatLnSpc="1">
            <a:prstTxWarp prst="textNoShape">
              <a:avLst/>
            </a:prstTxWarp>
          </a:bodyPr>
          <a:lstStyle/>
          <a:p>
            <a:pPr lvl="0"/>
            <a:r>
              <a:rPr lang="ru-RU" dirty="0" smtClean="0"/>
              <a:t>Образец текста</a:t>
            </a:r>
          </a:p>
        </p:txBody>
      </p:sp>
      <p:grpSp>
        <p:nvGrpSpPr>
          <p:cNvPr id="1027" name="Group 3"/>
          <p:cNvGrpSpPr>
            <a:grpSpLocks/>
          </p:cNvGrpSpPr>
          <p:nvPr/>
        </p:nvGrpSpPr>
        <p:grpSpPr bwMode="auto">
          <a:xfrm>
            <a:off x="0" y="6318250"/>
            <a:ext cx="9144000" cy="539750"/>
            <a:chOff x="0" y="3974"/>
            <a:chExt cx="5760" cy="340"/>
          </a:xfrm>
        </p:grpSpPr>
        <p:sp>
          <p:nvSpPr>
            <p:cNvPr id="1037" name="Rectangle 4"/>
            <p:cNvSpPr>
              <a:spLocks noChangeArrowheads="1"/>
            </p:cNvSpPr>
            <p:nvPr userDrawn="1"/>
          </p:nvSpPr>
          <p:spPr bwMode="auto">
            <a:xfrm>
              <a:off x="0" y="3974"/>
              <a:ext cx="1220" cy="340"/>
            </a:xfrm>
            <a:prstGeom prst="rect">
              <a:avLst/>
            </a:prstGeom>
            <a:solidFill>
              <a:srgbClr val="0066CC"/>
            </a:solidFill>
            <a:ln w="9525" algn="ctr">
              <a:noFill/>
              <a:miter lim="800000"/>
              <a:headEnd/>
              <a:tailEnd/>
            </a:ln>
            <a:effectLst/>
          </p:spPr>
          <p:txBody>
            <a:bodyPr wrap="none" lIns="0" tIns="0" rIns="0" bIns="0" anchor="ctr"/>
            <a:lstStyle/>
            <a:p>
              <a:pPr>
                <a:defRPr/>
              </a:pPr>
              <a:endParaRPr lang="ru-RU"/>
            </a:p>
          </p:txBody>
        </p:sp>
        <p:sp>
          <p:nvSpPr>
            <p:cNvPr id="1038" name="Rectangle 5"/>
            <p:cNvSpPr>
              <a:spLocks noChangeArrowheads="1"/>
            </p:cNvSpPr>
            <p:nvPr userDrawn="1"/>
          </p:nvSpPr>
          <p:spPr bwMode="auto">
            <a:xfrm>
              <a:off x="1224" y="3974"/>
              <a:ext cx="4536" cy="340"/>
            </a:xfrm>
            <a:prstGeom prst="rect">
              <a:avLst/>
            </a:prstGeom>
            <a:solidFill>
              <a:srgbClr val="3399FF"/>
            </a:solidFill>
            <a:ln w="9525" algn="ctr">
              <a:noFill/>
              <a:miter lim="800000"/>
              <a:headEnd/>
              <a:tailEnd/>
            </a:ln>
            <a:effectLst/>
          </p:spPr>
          <p:txBody>
            <a:bodyPr wrap="none" lIns="0" tIns="0" rIns="0" bIns="0" anchor="ctr"/>
            <a:lstStyle/>
            <a:p>
              <a:pPr>
                <a:defRPr/>
              </a:pPr>
              <a:endParaRPr lang="ru-RU"/>
            </a:p>
          </p:txBody>
        </p:sp>
        <p:sp>
          <p:nvSpPr>
            <p:cNvPr id="1039" name="Line 6"/>
            <p:cNvSpPr>
              <a:spLocks noChangeShapeType="1"/>
            </p:cNvSpPr>
            <p:nvPr userDrawn="1"/>
          </p:nvSpPr>
          <p:spPr bwMode="auto">
            <a:xfrm>
              <a:off x="1220" y="3974"/>
              <a:ext cx="0" cy="340"/>
            </a:xfrm>
            <a:prstGeom prst="line">
              <a:avLst/>
            </a:prstGeom>
            <a:noFill/>
            <a:ln w="15875">
              <a:solidFill>
                <a:schemeClr val="bg1"/>
              </a:solidFill>
              <a:round/>
              <a:headEnd/>
              <a:tailEnd/>
            </a:ln>
            <a:effectLst/>
          </p:spPr>
          <p:txBody>
            <a:bodyPr lIns="0" tIns="0" rIns="0" bIns="0" anchor="ctr"/>
            <a:lstStyle/>
            <a:p>
              <a:pPr>
                <a:defRPr/>
              </a:pPr>
              <a:endParaRPr lang="ru-RU"/>
            </a:p>
          </p:txBody>
        </p:sp>
      </p:grpSp>
      <p:sp>
        <p:nvSpPr>
          <p:cNvPr id="1029" name="Rectangle 8"/>
          <p:cNvSpPr>
            <a:spLocks noChangeArrowheads="1"/>
          </p:cNvSpPr>
          <p:nvPr/>
        </p:nvSpPr>
        <p:spPr bwMode="auto">
          <a:xfrm>
            <a:off x="1943100" y="0"/>
            <a:ext cx="7200900" cy="1079500"/>
          </a:xfrm>
          <a:prstGeom prst="rect">
            <a:avLst/>
          </a:prstGeom>
          <a:solidFill>
            <a:srgbClr val="003366"/>
          </a:solidFill>
          <a:ln w="9525" algn="ctr">
            <a:noFill/>
            <a:miter lim="800000"/>
            <a:headEnd/>
            <a:tailEnd/>
          </a:ln>
          <a:effectLst/>
        </p:spPr>
        <p:txBody>
          <a:bodyPr wrap="none" lIns="0" tIns="0" rIns="0" bIns="0" anchor="ctr"/>
          <a:lstStyle/>
          <a:p>
            <a:pPr>
              <a:defRPr/>
            </a:pPr>
            <a:endParaRPr lang="ru-RU"/>
          </a:p>
        </p:txBody>
      </p:sp>
      <p:sp>
        <p:nvSpPr>
          <p:cNvPr id="1030" name="Line 9"/>
          <p:cNvSpPr>
            <a:spLocks noChangeShapeType="1"/>
          </p:cNvSpPr>
          <p:nvPr/>
        </p:nvSpPr>
        <p:spPr bwMode="auto">
          <a:xfrm>
            <a:off x="1936750" y="0"/>
            <a:ext cx="0" cy="1079500"/>
          </a:xfrm>
          <a:prstGeom prst="line">
            <a:avLst/>
          </a:prstGeom>
          <a:noFill/>
          <a:ln w="15875">
            <a:solidFill>
              <a:schemeClr val="bg1"/>
            </a:solidFill>
            <a:round/>
            <a:headEnd/>
            <a:tailEnd/>
          </a:ln>
          <a:effectLst/>
        </p:spPr>
        <p:txBody>
          <a:bodyPr lIns="0" tIns="0" rIns="0" bIns="0" anchor="ctr"/>
          <a:lstStyle/>
          <a:p>
            <a:pPr>
              <a:defRPr/>
            </a:pPr>
            <a:endParaRPr lang="ru-RU"/>
          </a:p>
        </p:txBody>
      </p:sp>
      <p:sp>
        <p:nvSpPr>
          <p:cNvPr id="2" name="Rectangle 10"/>
          <p:cNvSpPr>
            <a:spLocks noGrp="1" noChangeArrowheads="1"/>
          </p:cNvSpPr>
          <p:nvPr>
            <p:ph type="title"/>
          </p:nvPr>
        </p:nvSpPr>
        <p:spPr bwMode="auto">
          <a:xfrm>
            <a:off x="2159000" y="0"/>
            <a:ext cx="6985000" cy="100965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ru-RU" dirty="0" smtClean="0"/>
              <a:t>Образец заголовка</a:t>
            </a:r>
          </a:p>
        </p:txBody>
      </p:sp>
      <p:sp>
        <p:nvSpPr>
          <p:cNvPr id="399371" name="Rectangle 11"/>
          <p:cNvSpPr>
            <a:spLocks noGrp="1" noChangeArrowheads="1"/>
          </p:cNvSpPr>
          <p:nvPr>
            <p:ph type="sldNum" sz="quarter" idx="4"/>
          </p:nvPr>
        </p:nvSpPr>
        <p:spPr bwMode="auto">
          <a:xfrm>
            <a:off x="204788" y="6362700"/>
            <a:ext cx="1487487" cy="4762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2000" b="1"/>
            </a:lvl1pPr>
          </a:lstStyle>
          <a:p>
            <a:pPr>
              <a:defRPr/>
            </a:pPr>
            <a:fld id="{69A94447-99A5-48E7-BE63-A0BB7293D64C}" type="slidenum">
              <a:rPr lang="en-US"/>
              <a:pPr>
                <a:defRPr/>
              </a:pPr>
              <a:t>‹#›</a:t>
            </a:fld>
            <a:endParaRPr lang="ru-RU"/>
          </a:p>
        </p:txBody>
      </p:sp>
      <p:sp>
        <p:nvSpPr>
          <p:cNvPr id="399372" name="Rectangle 12"/>
          <p:cNvSpPr>
            <a:spLocks noGrp="1" noChangeArrowheads="1"/>
          </p:cNvSpPr>
          <p:nvPr>
            <p:ph type="ftr" sz="quarter" idx="3"/>
          </p:nvPr>
        </p:nvSpPr>
        <p:spPr bwMode="auto">
          <a:xfrm>
            <a:off x="2144713" y="6362700"/>
            <a:ext cx="6769100" cy="4762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2000"/>
            </a:lvl1pPr>
          </a:lstStyle>
          <a:p>
            <a:pPr>
              <a:defRPr/>
            </a:pPr>
            <a:endParaRPr lang="ru-RU"/>
          </a:p>
        </p:txBody>
      </p:sp>
      <p:sp>
        <p:nvSpPr>
          <p:cNvPr id="1034" name="Line 14"/>
          <p:cNvSpPr>
            <a:spLocks noChangeShapeType="1"/>
          </p:cNvSpPr>
          <p:nvPr/>
        </p:nvSpPr>
        <p:spPr bwMode="auto">
          <a:xfrm>
            <a:off x="0" y="6315075"/>
            <a:ext cx="9144000" cy="0"/>
          </a:xfrm>
          <a:prstGeom prst="line">
            <a:avLst/>
          </a:prstGeom>
          <a:noFill/>
          <a:ln w="15875">
            <a:solidFill>
              <a:schemeClr val="bg1"/>
            </a:solidFill>
            <a:round/>
            <a:headEnd/>
            <a:tailEnd/>
          </a:ln>
          <a:effectLst/>
        </p:spPr>
        <p:txBody>
          <a:bodyPr lIns="0" tIns="0" rIns="0" bIns="0" anchor="ctr"/>
          <a:lstStyle/>
          <a:p>
            <a:pPr>
              <a:defRPr/>
            </a:pPr>
            <a:endParaRPr lang="ru-RU"/>
          </a:p>
        </p:txBody>
      </p:sp>
      <p:sp>
        <p:nvSpPr>
          <p:cNvPr id="1035" name="Line 15"/>
          <p:cNvSpPr>
            <a:spLocks noChangeShapeType="1"/>
          </p:cNvSpPr>
          <p:nvPr/>
        </p:nvSpPr>
        <p:spPr bwMode="auto">
          <a:xfrm>
            <a:off x="0" y="1079500"/>
            <a:ext cx="9144000" cy="0"/>
          </a:xfrm>
          <a:prstGeom prst="line">
            <a:avLst/>
          </a:prstGeom>
          <a:noFill/>
          <a:ln w="15875">
            <a:solidFill>
              <a:schemeClr val="bg1"/>
            </a:solidFill>
            <a:round/>
            <a:headEnd/>
            <a:tailEnd/>
          </a:ln>
          <a:effectLst/>
        </p:spPr>
        <p:txBody>
          <a:bodyPr lIns="0" tIns="0" rIns="0" bIns="0" anchor="ctr"/>
          <a:lstStyle/>
          <a:p>
            <a:pPr>
              <a:defRPr/>
            </a:pPr>
            <a:endParaRPr lang="ru-RU"/>
          </a:p>
        </p:txBody>
      </p:sp>
      <p:pic>
        <p:nvPicPr>
          <p:cNvPr id="3" name="Picture 16" descr="M:\-_MAIN-VOL1_-\TSH\0-Musor\ZNAK\Знаки и эмблемы\инвертированный знак_0_113_185.wmf"/>
          <p:cNvPicPr>
            <a:picLocks noChangeAspect="1" noChangeArrowheads="1"/>
          </p:cNvPicPr>
          <p:nvPr/>
        </p:nvPicPr>
        <p:blipFill>
          <a:blip r:embed="rId13" cstate="print"/>
          <a:srcRect/>
          <a:stretch>
            <a:fillRect/>
          </a:stretch>
        </p:blipFill>
        <p:spPr bwMode="auto">
          <a:xfrm>
            <a:off x="0" y="0"/>
            <a:ext cx="1920875" cy="10763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p14:dur="0"/>
    </mc:Choice>
    <mc:Fallback xmlns="">
      <p:transition/>
    </mc:Fallback>
  </mc:AlternateContent>
  <p:hf sldNum="0" hdr="0" ftr="0" dt="0"/>
  <p:txStyles>
    <p:title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Narrow" pitchFamily="34" charset="0"/>
        </a:defRPr>
      </a:lvl2pPr>
      <a:lvl3pPr algn="l" rtl="0" eaLnBrk="0" fontAlgn="base" hangingPunct="0">
        <a:spcBef>
          <a:spcPct val="0"/>
        </a:spcBef>
        <a:spcAft>
          <a:spcPct val="0"/>
        </a:spcAft>
        <a:defRPr sz="2600">
          <a:solidFill>
            <a:schemeClr val="bg1"/>
          </a:solidFill>
          <a:latin typeface="Arial Narrow" pitchFamily="34" charset="0"/>
        </a:defRPr>
      </a:lvl3pPr>
      <a:lvl4pPr algn="l" rtl="0" eaLnBrk="0" fontAlgn="base" hangingPunct="0">
        <a:spcBef>
          <a:spcPct val="0"/>
        </a:spcBef>
        <a:spcAft>
          <a:spcPct val="0"/>
        </a:spcAft>
        <a:defRPr sz="2600">
          <a:solidFill>
            <a:schemeClr val="bg1"/>
          </a:solidFill>
          <a:latin typeface="Arial Narrow" pitchFamily="34" charset="0"/>
        </a:defRPr>
      </a:lvl4pPr>
      <a:lvl5pPr algn="l" rtl="0" eaLnBrk="0" fontAlgn="base" hangingPunct="0">
        <a:spcBef>
          <a:spcPct val="0"/>
        </a:spcBef>
        <a:spcAft>
          <a:spcPct val="0"/>
        </a:spcAft>
        <a:defRPr sz="2600">
          <a:solidFill>
            <a:schemeClr val="bg1"/>
          </a:solidFill>
          <a:latin typeface="Arial Narrow"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p:titleStyle>
    <p:bodyStyle>
      <a:lvl1pPr marL="342900" indent="-342900" algn="l" rtl="0" eaLnBrk="0" fontAlgn="base" hangingPunct="0">
        <a:spcBef>
          <a:spcPct val="0"/>
        </a:spcBef>
        <a:spcAft>
          <a:spcPct val="0"/>
        </a:spcAft>
        <a:buChar char="•"/>
        <a:defRPr sz="2600" b="1">
          <a:solidFill>
            <a:srgbClr val="003366"/>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2"/>
          <p:cNvSpPr>
            <a:spLocks noGrp="1" noChangeArrowheads="1"/>
          </p:cNvSpPr>
          <p:nvPr>
            <p:ph type="body" idx="1"/>
          </p:nvPr>
        </p:nvSpPr>
        <p:spPr bwMode="auto">
          <a:xfrm>
            <a:off x="0" y="1079500"/>
            <a:ext cx="9144000" cy="1528763"/>
          </a:xfrm>
          <a:prstGeom prst="rect">
            <a:avLst/>
          </a:prstGeom>
          <a:noFill/>
          <a:ln w="9525">
            <a:noFill/>
            <a:miter lim="800000"/>
            <a:headEnd/>
            <a:tailEnd/>
          </a:ln>
        </p:spPr>
        <p:txBody>
          <a:bodyPr vert="horz" wrap="square" lIns="216000" tIns="0" rIns="216000" bIns="0" numCol="1" anchor="ctr" anchorCtr="0" compatLnSpc="1">
            <a:prstTxWarp prst="textNoShape">
              <a:avLst/>
            </a:prstTxWarp>
          </a:bodyPr>
          <a:lstStyle/>
          <a:p>
            <a:pPr lvl="0"/>
            <a:r>
              <a:rPr lang="ru-RU" smtClean="0"/>
              <a:t>Образец текста</a:t>
            </a:r>
          </a:p>
        </p:txBody>
      </p:sp>
      <p:sp>
        <p:nvSpPr>
          <p:cNvPr id="2051" name="Rectangle 20"/>
          <p:cNvSpPr>
            <a:spLocks noChangeArrowheads="1"/>
          </p:cNvSpPr>
          <p:nvPr/>
        </p:nvSpPr>
        <p:spPr bwMode="auto">
          <a:xfrm>
            <a:off x="1939925" y="2606675"/>
            <a:ext cx="7204075" cy="3713163"/>
          </a:xfrm>
          <a:prstGeom prst="rect">
            <a:avLst/>
          </a:prstGeom>
          <a:solidFill>
            <a:srgbClr val="0066CC"/>
          </a:solidFill>
          <a:ln w="9525" algn="ctr">
            <a:noFill/>
            <a:miter lim="800000"/>
            <a:headEnd/>
            <a:tailEnd/>
          </a:ln>
          <a:effectLst/>
        </p:spPr>
        <p:txBody>
          <a:bodyPr wrap="none" lIns="0" tIns="0" rIns="0" bIns="0" anchor="ctr"/>
          <a:lstStyle/>
          <a:p>
            <a:pPr>
              <a:defRPr/>
            </a:pPr>
            <a:endParaRPr lang="ru-RU"/>
          </a:p>
        </p:txBody>
      </p:sp>
      <p:grpSp>
        <p:nvGrpSpPr>
          <p:cNvPr id="2052" name="Group 3"/>
          <p:cNvGrpSpPr>
            <a:grpSpLocks/>
          </p:cNvGrpSpPr>
          <p:nvPr/>
        </p:nvGrpSpPr>
        <p:grpSpPr bwMode="auto">
          <a:xfrm>
            <a:off x="0" y="6318250"/>
            <a:ext cx="9144000" cy="539750"/>
            <a:chOff x="0" y="3974"/>
            <a:chExt cx="5760" cy="340"/>
          </a:xfrm>
        </p:grpSpPr>
        <p:sp>
          <p:nvSpPr>
            <p:cNvPr id="2062" name="Rectangle 4"/>
            <p:cNvSpPr>
              <a:spLocks noChangeArrowheads="1"/>
            </p:cNvSpPr>
            <p:nvPr userDrawn="1"/>
          </p:nvSpPr>
          <p:spPr bwMode="auto">
            <a:xfrm>
              <a:off x="0" y="3974"/>
              <a:ext cx="1220" cy="340"/>
            </a:xfrm>
            <a:prstGeom prst="rect">
              <a:avLst/>
            </a:prstGeom>
            <a:solidFill>
              <a:srgbClr val="0066CC"/>
            </a:solidFill>
            <a:ln w="9525" algn="ctr">
              <a:noFill/>
              <a:miter lim="800000"/>
              <a:headEnd/>
              <a:tailEnd/>
            </a:ln>
            <a:effectLst/>
          </p:spPr>
          <p:txBody>
            <a:bodyPr wrap="none" lIns="0" tIns="0" rIns="0" bIns="0" anchor="ctr"/>
            <a:lstStyle/>
            <a:p>
              <a:pPr>
                <a:defRPr/>
              </a:pPr>
              <a:endParaRPr lang="ru-RU"/>
            </a:p>
          </p:txBody>
        </p:sp>
        <p:sp>
          <p:nvSpPr>
            <p:cNvPr id="2063" name="Rectangle 5"/>
            <p:cNvSpPr>
              <a:spLocks noChangeArrowheads="1"/>
            </p:cNvSpPr>
            <p:nvPr userDrawn="1"/>
          </p:nvSpPr>
          <p:spPr bwMode="auto">
            <a:xfrm>
              <a:off x="1224" y="3974"/>
              <a:ext cx="4536" cy="340"/>
            </a:xfrm>
            <a:prstGeom prst="rect">
              <a:avLst/>
            </a:prstGeom>
            <a:solidFill>
              <a:srgbClr val="3399FF"/>
            </a:solidFill>
            <a:ln w="9525" algn="ctr">
              <a:noFill/>
              <a:miter lim="800000"/>
              <a:headEnd/>
              <a:tailEnd/>
            </a:ln>
            <a:effectLst/>
          </p:spPr>
          <p:txBody>
            <a:bodyPr wrap="none" lIns="0" tIns="0" rIns="0" bIns="0" anchor="ctr"/>
            <a:lstStyle/>
            <a:p>
              <a:pPr>
                <a:defRPr/>
              </a:pPr>
              <a:endParaRPr lang="ru-RU"/>
            </a:p>
          </p:txBody>
        </p:sp>
        <p:sp>
          <p:nvSpPr>
            <p:cNvPr id="2064" name="Line 6"/>
            <p:cNvSpPr>
              <a:spLocks noChangeShapeType="1"/>
            </p:cNvSpPr>
            <p:nvPr userDrawn="1"/>
          </p:nvSpPr>
          <p:spPr bwMode="auto">
            <a:xfrm>
              <a:off x="1220" y="3974"/>
              <a:ext cx="0" cy="340"/>
            </a:xfrm>
            <a:prstGeom prst="line">
              <a:avLst/>
            </a:prstGeom>
            <a:noFill/>
            <a:ln w="15875">
              <a:solidFill>
                <a:schemeClr val="bg1"/>
              </a:solidFill>
              <a:round/>
              <a:headEnd/>
              <a:tailEnd/>
            </a:ln>
            <a:effectLst/>
          </p:spPr>
          <p:txBody>
            <a:bodyPr lIns="0" tIns="0" rIns="0" bIns="0" anchor="ctr"/>
            <a:lstStyle/>
            <a:p>
              <a:pPr>
                <a:defRPr/>
              </a:pPr>
              <a:endParaRPr lang="ru-RU"/>
            </a:p>
          </p:txBody>
        </p:sp>
      </p:grpSp>
      <p:sp>
        <p:nvSpPr>
          <p:cNvPr id="2054" name="Rectangle 8"/>
          <p:cNvSpPr>
            <a:spLocks noChangeArrowheads="1"/>
          </p:cNvSpPr>
          <p:nvPr/>
        </p:nvSpPr>
        <p:spPr bwMode="auto">
          <a:xfrm>
            <a:off x="1943100" y="0"/>
            <a:ext cx="7200900" cy="1079500"/>
          </a:xfrm>
          <a:prstGeom prst="rect">
            <a:avLst/>
          </a:prstGeom>
          <a:solidFill>
            <a:srgbClr val="003366"/>
          </a:solidFill>
          <a:ln w="9525" algn="ctr">
            <a:noFill/>
            <a:miter lim="800000"/>
            <a:headEnd/>
            <a:tailEnd/>
          </a:ln>
          <a:effectLst/>
        </p:spPr>
        <p:txBody>
          <a:bodyPr wrap="none" lIns="0" tIns="0" rIns="0" bIns="0" anchor="ctr"/>
          <a:lstStyle/>
          <a:p>
            <a:pPr>
              <a:defRPr/>
            </a:pPr>
            <a:endParaRPr lang="ru-RU"/>
          </a:p>
        </p:txBody>
      </p:sp>
      <p:sp>
        <p:nvSpPr>
          <p:cNvPr id="2055" name="Line 9"/>
          <p:cNvSpPr>
            <a:spLocks noChangeShapeType="1"/>
          </p:cNvSpPr>
          <p:nvPr/>
        </p:nvSpPr>
        <p:spPr bwMode="auto">
          <a:xfrm>
            <a:off x="1936750" y="0"/>
            <a:ext cx="0" cy="1079500"/>
          </a:xfrm>
          <a:prstGeom prst="line">
            <a:avLst/>
          </a:prstGeom>
          <a:noFill/>
          <a:ln w="15875">
            <a:solidFill>
              <a:schemeClr val="bg1"/>
            </a:solidFill>
            <a:round/>
            <a:headEnd/>
            <a:tailEnd/>
          </a:ln>
          <a:effectLst/>
        </p:spPr>
        <p:txBody>
          <a:bodyPr lIns="0" tIns="0" rIns="0" bIns="0" anchor="ctr"/>
          <a:lstStyle/>
          <a:p>
            <a:pPr>
              <a:defRPr/>
            </a:pPr>
            <a:endParaRPr lang="ru-RU"/>
          </a:p>
        </p:txBody>
      </p:sp>
      <p:sp>
        <p:nvSpPr>
          <p:cNvPr id="2" name="Rectangle 11"/>
          <p:cNvSpPr>
            <a:spLocks noGrp="1" noChangeArrowheads="1"/>
          </p:cNvSpPr>
          <p:nvPr>
            <p:ph type="title"/>
          </p:nvPr>
        </p:nvSpPr>
        <p:spPr bwMode="auto">
          <a:xfrm>
            <a:off x="2159000" y="0"/>
            <a:ext cx="6985000" cy="100965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ru-RU" smtClean="0"/>
              <a:t>Образец заголовка</a:t>
            </a:r>
          </a:p>
        </p:txBody>
      </p:sp>
      <p:sp>
        <p:nvSpPr>
          <p:cNvPr id="269325" name="Rectangle 13"/>
          <p:cNvSpPr>
            <a:spLocks noGrp="1" noChangeArrowheads="1"/>
          </p:cNvSpPr>
          <p:nvPr>
            <p:ph type="sldNum" sz="quarter" idx="4"/>
          </p:nvPr>
        </p:nvSpPr>
        <p:spPr bwMode="auto">
          <a:xfrm>
            <a:off x="204788" y="6362700"/>
            <a:ext cx="1487487" cy="4762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2000" b="1"/>
            </a:lvl1pPr>
          </a:lstStyle>
          <a:p>
            <a:pPr>
              <a:defRPr/>
            </a:pPr>
            <a:fld id="{1E4956C7-0E05-4414-B0EA-C1452BDFA394}" type="slidenum">
              <a:rPr lang="ru-RU"/>
              <a:pPr>
                <a:defRPr/>
              </a:pPr>
              <a:t>‹#›</a:t>
            </a:fld>
            <a:endParaRPr lang="ru-RU"/>
          </a:p>
        </p:txBody>
      </p:sp>
      <p:sp>
        <p:nvSpPr>
          <p:cNvPr id="269326" name="Rectangle 14"/>
          <p:cNvSpPr>
            <a:spLocks noGrp="1" noChangeArrowheads="1"/>
          </p:cNvSpPr>
          <p:nvPr>
            <p:ph type="ftr" sz="quarter" idx="3"/>
          </p:nvPr>
        </p:nvSpPr>
        <p:spPr bwMode="auto">
          <a:xfrm>
            <a:off x="2144713" y="6362700"/>
            <a:ext cx="6769100" cy="4762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2000"/>
            </a:lvl1pPr>
          </a:lstStyle>
          <a:p>
            <a:pPr>
              <a:defRPr/>
            </a:pPr>
            <a:endParaRPr lang="ru-RU"/>
          </a:p>
        </p:txBody>
      </p:sp>
      <p:sp>
        <p:nvSpPr>
          <p:cNvPr id="2059" name="Line 21"/>
          <p:cNvSpPr>
            <a:spLocks noChangeShapeType="1"/>
          </p:cNvSpPr>
          <p:nvPr/>
        </p:nvSpPr>
        <p:spPr bwMode="auto">
          <a:xfrm>
            <a:off x="0" y="6315075"/>
            <a:ext cx="9144000" cy="0"/>
          </a:xfrm>
          <a:prstGeom prst="line">
            <a:avLst/>
          </a:prstGeom>
          <a:noFill/>
          <a:ln w="15875">
            <a:solidFill>
              <a:schemeClr val="bg1"/>
            </a:solidFill>
            <a:round/>
            <a:headEnd/>
            <a:tailEnd/>
          </a:ln>
          <a:effectLst/>
        </p:spPr>
        <p:txBody>
          <a:bodyPr lIns="0" tIns="0" rIns="0" bIns="0" anchor="ctr"/>
          <a:lstStyle/>
          <a:p>
            <a:pPr>
              <a:defRPr/>
            </a:pPr>
            <a:endParaRPr lang="ru-RU"/>
          </a:p>
        </p:txBody>
      </p:sp>
      <p:sp>
        <p:nvSpPr>
          <p:cNvPr id="2060" name="Line 22"/>
          <p:cNvSpPr>
            <a:spLocks noChangeShapeType="1"/>
          </p:cNvSpPr>
          <p:nvPr/>
        </p:nvSpPr>
        <p:spPr bwMode="auto">
          <a:xfrm>
            <a:off x="0" y="1079500"/>
            <a:ext cx="9144000" cy="0"/>
          </a:xfrm>
          <a:prstGeom prst="line">
            <a:avLst/>
          </a:prstGeom>
          <a:noFill/>
          <a:ln w="15875">
            <a:solidFill>
              <a:schemeClr val="bg1"/>
            </a:solidFill>
            <a:round/>
            <a:headEnd/>
            <a:tailEnd/>
          </a:ln>
          <a:effectLst/>
        </p:spPr>
        <p:txBody>
          <a:bodyPr lIns="0" tIns="0" rIns="0" bIns="0" anchor="ctr"/>
          <a:lstStyle/>
          <a:p>
            <a:pPr>
              <a:defRPr/>
            </a:pPr>
            <a:endParaRPr lang="ru-RU"/>
          </a:p>
        </p:txBody>
      </p:sp>
      <p:pic>
        <p:nvPicPr>
          <p:cNvPr id="3" name="Picture 16" descr="M:\-_MAIN-VOL1_-\TSH\0-Musor\ZNAK\Знаки и эмблемы\инвертированный знак_0_113_185.wmf"/>
          <p:cNvPicPr>
            <a:picLocks noChangeAspect="1" noChangeArrowheads="1"/>
          </p:cNvPicPr>
          <p:nvPr/>
        </p:nvPicPr>
        <p:blipFill>
          <a:blip r:embed="rId13" cstate="print"/>
          <a:srcRect/>
          <a:stretch>
            <a:fillRect/>
          </a:stretch>
        </p:blipFill>
        <p:spPr bwMode="auto">
          <a:xfrm>
            <a:off x="0" y="0"/>
            <a:ext cx="1920875" cy="10763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mc:AlternateContent xmlns:mc="http://schemas.openxmlformats.org/markup-compatibility/2006" xmlns:p14="http://schemas.microsoft.com/office/powerpoint/2010/main">
    <mc:Choice Requires="p14">
      <p:transition p14:dur="0"/>
    </mc:Choice>
    <mc:Fallback xmlns="">
      <p:transition/>
    </mc:Fallback>
  </mc:AlternateContent>
  <p:hf sldNum="0" hdr="0" ftr="0" dt="0"/>
  <p:txStyles>
    <p:title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Narrow" pitchFamily="34" charset="0"/>
        </a:defRPr>
      </a:lvl2pPr>
      <a:lvl3pPr algn="l" rtl="0" eaLnBrk="0" fontAlgn="base" hangingPunct="0">
        <a:spcBef>
          <a:spcPct val="0"/>
        </a:spcBef>
        <a:spcAft>
          <a:spcPct val="0"/>
        </a:spcAft>
        <a:defRPr sz="2600">
          <a:solidFill>
            <a:schemeClr val="bg1"/>
          </a:solidFill>
          <a:latin typeface="Arial Narrow" pitchFamily="34" charset="0"/>
        </a:defRPr>
      </a:lvl3pPr>
      <a:lvl4pPr algn="l" rtl="0" eaLnBrk="0" fontAlgn="base" hangingPunct="0">
        <a:spcBef>
          <a:spcPct val="0"/>
        </a:spcBef>
        <a:spcAft>
          <a:spcPct val="0"/>
        </a:spcAft>
        <a:defRPr sz="2600">
          <a:solidFill>
            <a:schemeClr val="bg1"/>
          </a:solidFill>
          <a:latin typeface="Arial Narrow" pitchFamily="34" charset="0"/>
        </a:defRPr>
      </a:lvl4pPr>
      <a:lvl5pPr algn="l" rtl="0" eaLnBrk="0" fontAlgn="base" hangingPunct="0">
        <a:spcBef>
          <a:spcPct val="0"/>
        </a:spcBef>
        <a:spcAft>
          <a:spcPct val="0"/>
        </a:spcAft>
        <a:defRPr sz="2600">
          <a:solidFill>
            <a:schemeClr val="bg1"/>
          </a:solidFill>
          <a:latin typeface="Arial Narrow"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p:titleStyle>
    <p:bodyStyle>
      <a:lvl1pPr marL="342900" indent="-342900" algn="l" rtl="0" eaLnBrk="0" fontAlgn="base" hangingPunct="0">
        <a:spcBef>
          <a:spcPct val="0"/>
        </a:spcBef>
        <a:spcAft>
          <a:spcPct val="0"/>
        </a:spcAft>
        <a:buChar char="•"/>
        <a:defRPr sz="2600" b="1">
          <a:solidFill>
            <a:srgbClr val="003366"/>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12"/>
          <p:cNvSpPr>
            <a:spLocks noGrp="1" noChangeArrowheads="1"/>
          </p:cNvSpPr>
          <p:nvPr>
            <p:ph type="body" idx="1"/>
          </p:nvPr>
        </p:nvSpPr>
        <p:spPr bwMode="auto">
          <a:xfrm>
            <a:off x="0" y="1079500"/>
            <a:ext cx="9144000" cy="1528763"/>
          </a:xfrm>
          <a:prstGeom prst="rect">
            <a:avLst/>
          </a:prstGeom>
          <a:noFill/>
          <a:ln w="9525">
            <a:noFill/>
            <a:miter lim="800000"/>
            <a:headEnd/>
            <a:tailEnd/>
          </a:ln>
        </p:spPr>
        <p:txBody>
          <a:bodyPr vert="horz" wrap="square" lIns="216000" tIns="0" rIns="216000" bIns="0" numCol="1" anchor="ctr" anchorCtr="0" compatLnSpc="1">
            <a:prstTxWarp prst="textNoShape">
              <a:avLst/>
            </a:prstTxWarp>
          </a:bodyPr>
          <a:lstStyle/>
          <a:p>
            <a:pPr lvl="0"/>
            <a:r>
              <a:rPr lang="ru-RU" smtClean="0"/>
              <a:t>Образец текста</a:t>
            </a:r>
          </a:p>
        </p:txBody>
      </p:sp>
      <p:sp>
        <p:nvSpPr>
          <p:cNvPr id="3075" name="Rectangle 19"/>
          <p:cNvSpPr>
            <a:spLocks noChangeArrowheads="1"/>
          </p:cNvSpPr>
          <p:nvPr/>
        </p:nvSpPr>
        <p:spPr bwMode="auto">
          <a:xfrm>
            <a:off x="0" y="2605088"/>
            <a:ext cx="9144000" cy="3713162"/>
          </a:xfrm>
          <a:prstGeom prst="rect">
            <a:avLst/>
          </a:prstGeom>
          <a:solidFill>
            <a:srgbClr val="0066CC"/>
          </a:solidFill>
          <a:ln w="9525" algn="ctr">
            <a:noFill/>
            <a:miter lim="800000"/>
            <a:headEnd/>
            <a:tailEnd/>
          </a:ln>
          <a:effectLst/>
        </p:spPr>
        <p:txBody>
          <a:bodyPr wrap="none" lIns="0" tIns="0" rIns="0" bIns="0" anchor="ctr"/>
          <a:lstStyle/>
          <a:p>
            <a:pPr>
              <a:defRPr/>
            </a:pPr>
            <a:endParaRPr lang="ru-RU"/>
          </a:p>
        </p:txBody>
      </p:sp>
      <p:grpSp>
        <p:nvGrpSpPr>
          <p:cNvPr id="3076" name="Group 3"/>
          <p:cNvGrpSpPr>
            <a:grpSpLocks/>
          </p:cNvGrpSpPr>
          <p:nvPr/>
        </p:nvGrpSpPr>
        <p:grpSpPr bwMode="auto">
          <a:xfrm>
            <a:off x="0" y="6318250"/>
            <a:ext cx="9144000" cy="539750"/>
            <a:chOff x="0" y="3974"/>
            <a:chExt cx="5760" cy="340"/>
          </a:xfrm>
        </p:grpSpPr>
        <p:sp>
          <p:nvSpPr>
            <p:cNvPr id="3087" name="Rectangle 4"/>
            <p:cNvSpPr>
              <a:spLocks noChangeArrowheads="1"/>
            </p:cNvSpPr>
            <p:nvPr userDrawn="1"/>
          </p:nvSpPr>
          <p:spPr bwMode="auto">
            <a:xfrm>
              <a:off x="0" y="3974"/>
              <a:ext cx="1220" cy="340"/>
            </a:xfrm>
            <a:prstGeom prst="rect">
              <a:avLst/>
            </a:prstGeom>
            <a:solidFill>
              <a:srgbClr val="0066CC"/>
            </a:solidFill>
            <a:ln w="9525" algn="ctr">
              <a:noFill/>
              <a:miter lim="800000"/>
              <a:headEnd/>
              <a:tailEnd/>
            </a:ln>
            <a:effectLst/>
          </p:spPr>
          <p:txBody>
            <a:bodyPr wrap="none" lIns="0" tIns="0" rIns="0" bIns="0" anchor="ctr"/>
            <a:lstStyle/>
            <a:p>
              <a:pPr>
                <a:defRPr/>
              </a:pPr>
              <a:endParaRPr lang="ru-RU"/>
            </a:p>
          </p:txBody>
        </p:sp>
        <p:sp>
          <p:nvSpPr>
            <p:cNvPr id="3088" name="Rectangle 5"/>
            <p:cNvSpPr>
              <a:spLocks noChangeArrowheads="1"/>
            </p:cNvSpPr>
            <p:nvPr userDrawn="1"/>
          </p:nvSpPr>
          <p:spPr bwMode="auto">
            <a:xfrm>
              <a:off x="1224" y="3974"/>
              <a:ext cx="4536" cy="340"/>
            </a:xfrm>
            <a:prstGeom prst="rect">
              <a:avLst/>
            </a:prstGeom>
            <a:solidFill>
              <a:srgbClr val="3399FF"/>
            </a:solidFill>
            <a:ln w="9525" algn="ctr">
              <a:noFill/>
              <a:miter lim="800000"/>
              <a:headEnd/>
              <a:tailEnd/>
            </a:ln>
            <a:effectLst/>
          </p:spPr>
          <p:txBody>
            <a:bodyPr wrap="none" lIns="0" tIns="0" rIns="0" bIns="0" anchor="ctr"/>
            <a:lstStyle/>
            <a:p>
              <a:pPr>
                <a:defRPr/>
              </a:pPr>
              <a:endParaRPr lang="ru-RU"/>
            </a:p>
          </p:txBody>
        </p:sp>
        <p:sp>
          <p:nvSpPr>
            <p:cNvPr id="3089" name="Line 6"/>
            <p:cNvSpPr>
              <a:spLocks noChangeShapeType="1"/>
            </p:cNvSpPr>
            <p:nvPr userDrawn="1"/>
          </p:nvSpPr>
          <p:spPr bwMode="auto">
            <a:xfrm>
              <a:off x="1220" y="3974"/>
              <a:ext cx="0" cy="340"/>
            </a:xfrm>
            <a:prstGeom prst="line">
              <a:avLst/>
            </a:prstGeom>
            <a:noFill/>
            <a:ln w="15875">
              <a:solidFill>
                <a:schemeClr val="bg1"/>
              </a:solidFill>
              <a:round/>
              <a:headEnd/>
              <a:tailEnd/>
            </a:ln>
            <a:effectLst/>
          </p:spPr>
          <p:txBody>
            <a:bodyPr lIns="0" tIns="0" rIns="0" bIns="0" anchor="ctr"/>
            <a:lstStyle/>
            <a:p>
              <a:pPr>
                <a:defRPr/>
              </a:pPr>
              <a:endParaRPr lang="ru-RU"/>
            </a:p>
          </p:txBody>
        </p:sp>
      </p:grpSp>
      <p:sp>
        <p:nvSpPr>
          <p:cNvPr id="3078" name="Rectangle 8"/>
          <p:cNvSpPr>
            <a:spLocks noChangeArrowheads="1"/>
          </p:cNvSpPr>
          <p:nvPr/>
        </p:nvSpPr>
        <p:spPr bwMode="auto">
          <a:xfrm>
            <a:off x="1943100" y="0"/>
            <a:ext cx="7200900" cy="1079500"/>
          </a:xfrm>
          <a:prstGeom prst="rect">
            <a:avLst/>
          </a:prstGeom>
          <a:solidFill>
            <a:srgbClr val="003366"/>
          </a:solidFill>
          <a:ln w="9525" algn="ctr">
            <a:noFill/>
            <a:miter lim="800000"/>
            <a:headEnd/>
            <a:tailEnd/>
          </a:ln>
          <a:effectLst/>
        </p:spPr>
        <p:txBody>
          <a:bodyPr wrap="none" lIns="0" tIns="0" rIns="0" bIns="0" anchor="ctr"/>
          <a:lstStyle/>
          <a:p>
            <a:pPr>
              <a:defRPr/>
            </a:pPr>
            <a:endParaRPr lang="ru-RU"/>
          </a:p>
        </p:txBody>
      </p:sp>
      <p:sp>
        <p:nvSpPr>
          <p:cNvPr id="3079" name="Line 9"/>
          <p:cNvSpPr>
            <a:spLocks noChangeShapeType="1"/>
          </p:cNvSpPr>
          <p:nvPr/>
        </p:nvSpPr>
        <p:spPr bwMode="auto">
          <a:xfrm>
            <a:off x="1936750" y="0"/>
            <a:ext cx="0" cy="1079500"/>
          </a:xfrm>
          <a:prstGeom prst="line">
            <a:avLst/>
          </a:prstGeom>
          <a:noFill/>
          <a:ln w="15875">
            <a:solidFill>
              <a:schemeClr val="bg1"/>
            </a:solidFill>
            <a:round/>
            <a:headEnd/>
            <a:tailEnd/>
          </a:ln>
          <a:effectLst/>
        </p:spPr>
        <p:txBody>
          <a:bodyPr lIns="0" tIns="0" rIns="0" bIns="0" anchor="ctr"/>
          <a:lstStyle/>
          <a:p>
            <a:pPr>
              <a:defRPr/>
            </a:pPr>
            <a:endParaRPr lang="ru-RU"/>
          </a:p>
        </p:txBody>
      </p:sp>
      <p:sp>
        <p:nvSpPr>
          <p:cNvPr id="2" name="Rectangle 11"/>
          <p:cNvSpPr>
            <a:spLocks noGrp="1" noChangeArrowheads="1"/>
          </p:cNvSpPr>
          <p:nvPr>
            <p:ph type="title"/>
          </p:nvPr>
        </p:nvSpPr>
        <p:spPr bwMode="auto">
          <a:xfrm>
            <a:off x="2159000" y="0"/>
            <a:ext cx="6985000" cy="100965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ru-RU" smtClean="0"/>
              <a:t>Образец заголовка</a:t>
            </a:r>
          </a:p>
        </p:txBody>
      </p:sp>
      <p:sp>
        <p:nvSpPr>
          <p:cNvPr id="270349" name="Rectangle 13"/>
          <p:cNvSpPr>
            <a:spLocks noGrp="1" noChangeArrowheads="1"/>
          </p:cNvSpPr>
          <p:nvPr>
            <p:ph type="sldNum" sz="quarter" idx="4"/>
          </p:nvPr>
        </p:nvSpPr>
        <p:spPr bwMode="auto">
          <a:xfrm>
            <a:off x="204788" y="6362700"/>
            <a:ext cx="1487487" cy="4762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2000" b="1"/>
            </a:lvl1pPr>
          </a:lstStyle>
          <a:p>
            <a:pPr>
              <a:defRPr/>
            </a:pPr>
            <a:fld id="{908B22E9-0747-4E74-978F-E810FBA62F51}" type="slidenum">
              <a:rPr lang="ru-RU"/>
              <a:pPr>
                <a:defRPr/>
              </a:pPr>
              <a:t>‹#›</a:t>
            </a:fld>
            <a:endParaRPr lang="ru-RU"/>
          </a:p>
        </p:txBody>
      </p:sp>
      <p:sp>
        <p:nvSpPr>
          <p:cNvPr id="270350" name="Rectangle 14"/>
          <p:cNvSpPr>
            <a:spLocks noGrp="1" noChangeArrowheads="1"/>
          </p:cNvSpPr>
          <p:nvPr>
            <p:ph type="ftr" sz="quarter" idx="3"/>
          </p:nvPr>
        </p:nvSpPr>
        <p:spPr bwMode="auto">
          <a:xfrm>
            <a:off x="2144713" y="6362700"/>
            <a:ext cx="6769100" cy="4762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2000"/>
            </a:lvl1pPr>
          </a:lstStyle>
          <a:p>
            <a:pPr>
              <a:defRPr/>
            </a:pPr>
            <a:endParaRPr lang="ru-RU"/>
          </a:p>
        </p:txBody>
      </p:sp>
      <p:sp>
        <p:nvSpPr>
          <p:cNvPr id="3083" name="Rectangle 15"/>
          <p:cNvSpPr>
            <a:spLocks noChangeArrowheads="1"/>
          </p:cNvSpPr>
          <p:nvPr/>
        </p:nvSpPr>
        <p:spPr bwMode="auto">
          <a:xfrm>
            <a:off x="755650" y="7605713"/>
            <a:ext cx="4103688" cy="431800"/>
          </a:xfrm>
          <a:prstGeom prst="rect">
            <a:avLst/>
          </a:prstGeom>
          <a:noFill/>
          <a:ln w="9525" algn="ctr">
            <a:noFill/>
            <a:miter lim="800000"/>
            <a:headEnd/>
            <a:tailEnd/>
          </a:ln>
          <a:effectLst/>
        </p:spPr>
        <p:txBody>
          <a:bodyPr wrap="none" lIns="0" tIns="0" rIns="0" bIns="0" anchor="ctr"/>
          <a:lstStyle/>
          <a:p>
            <a:pPr>
              <a:defRPr/>
            </a:pPr>
            <a:endParaRPr lang="ru-RU"/>
          </a:p>
        </p:txBody>
      </p:sp>
      <p:sp>
        <p:nvSpPr>
          <p:cNvPr id="3084" name="Line 20"/>
          <p:cNvSpPr>
            <a:spLocks noChangeShapeType="1"/>
          </p:cNvSpPr>
          <p:nvPr/>
        </p:nvSpPr>
        <p:spPr bwMode="auto">
          <a:xfrm>
            <a:off x="0" y="6315075"/>
            <a:ext cx="9144000" cy="0"/>
          </a:xfrm>
          <a:prstGeom prst="line">
            <a:avLst/>
          </a:prstGeom>
          <a:noFill/>
          <a:ln w="15875">
            <a:solidFill>
              <a:schemeClr val="bg1"/>
            </a:solidFill>
            <a:round/>
            <a:headEnd/>
            <a:tailEnd/>
          </a:ln>
          <a:effectLst/>
        </p:spPr>
        <p:txBody>
          <a:bodyPr lIns="0" tIns="0" rIns="0" bIns="0" anchor="ctr"/>
          <a:lstStyle/>
          <a:p>
            <a:pPr>
              <a:defRPr/>
            </a:pPr>
            <a:endParaRPr lang="ru-RU"/>
          </a:p>
        </p:txBody>
      </p:sp>
      <p:sp>
        <p:nvSpPr>
          <p:cNvPr id="3085" name="Line 21"/>
          <p:cNvSpPr>
            <a:spLocks noChangeShapeType="1"/>
          </p:cNvSpPr>
          <p:nvPr/>
        </p:nvSpPr>
        <p:spPr bwMode="auto">
          <a:xfrm>
            <a:off x="0" y="1079500"/>
            <a:ext cx="9144000" cy="0"/>
          </a:xfrm>
          <a:prstGeom prst="line">
            <a:avLst/>
          </a:prstGeom>
          <a:noFill/>
          <a:ln w="15875">
            <a:solidFill>
              <a:schemeClr val="bg1"/>
            </a:solidFill>
            <a:round/>
            <a:headEnd/>
            <a:tailEnd/>
          </a:ln>
          <a:effectLst/>
        </p:spPr>
        <p:txBody>
          <a:bodyPr lIns="0" tIns="0" rIns="0" bIns="0" anchor="ctr"/>
          <a:lstStyle/>
          <a:p>
            <a:pPr>
              <a:defRPr/>
            </a:pPr>
            <a:endParaRPr lang="ru-RU"/>
          </a:p>
        </p:txBody>
      </p:sp>
      <p:pic>
        <p:nvPicPr>
          <p:cNvPr id="3" name="Picture 16" descr="M:\-_MAIN-VOL1_-\TSH\0-Musor\ZNAK\Знаки и эмблемы\инвертированный знак_0_113_185.wmf"/>
          <p:cNvPicPr>
            <a:picLocks noChangeAspect="1" noChangeArrowheads="1"/>
          </p:cNvPicPr>
          <p:nvPr/>
        </p:nvPicPr>
        <p:blipFill>
          <a:blip r:embed="rId13" cstate="print"/>
          <a:srcRect/>
          <a:stretch>
            <a:fillRect/>
          </a:stretch>
        </p:blipFill>
        <p:spPr bwMode="auto">
          <a:xfrm>
            <a:off x="0" y="0"/>
            <a:ext cx="1920875" cy="10763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p14:dur="0"/>
    </mc:Choice>
    <mc:Fallback xmlns="">
      <p:transition/>
    </mc:Fallback>
  </mc:AlternateContent>
  <p:hf sldNum="0" hdr="0" ftr="0" dt="0"/>
  <p:txStyles>
    <p:title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Narrow" pitchFamily="34" charset="0"/>
        </a:defRPr>
      </a:lvl2pPr>
      <a:lvl3pPr algn="l" rtl="0" eaLnBrk="0" fontAlgn="base" hangingPunct="0">
        <a:spcBef>
          <a:spcPct val="0"/>
        </a:spcBef>
        <a:spcAft>
          <a:spcPct val="0"/>
        </a:spcAft>
        <a:defRPr sz="2600">
          <a:solidFill>
            <a:schemeClr val="bg1"/>
          </a:solidFill>
          <a:latin typeface="Arial Narrow" pitchFamily="34" charset="0"/>
        </a:defRPr>
      </a:lvl3pPr>
      <a:lvl4pPr algn="l" rtl="0" eaLnBrk="0" fontAlgn="base" hangingPunct="0">
        <a:spcBef>
          <a:spcPct val="0"/>
        </a:spcBef>
        <a:spcAft>
          <a:spcPct val="0"/>
        </a:spcAft>
        <a:defRPr sz="2600">
          <a:solidFill>
            <a:schemeClr val="bg1"/>
          </a:solidFill>
          <a:latin typeface="Arial Narrow" pitchFamily="34" charset="0"/>
        </a:defRPr>
      </a:lvl4pPr>
      <a:lvl5pPr algn="l" rtl="0" eaLnBrk="0" fontAlgn="base" hangingPunct="0">
        <a:spcBef>
          <a:spcPct val="0"/>
        </a:spcBef>
        <a:spcAft>
          <a:spcPct val="0"/>
        </a:spcAft>
        <a:defRPr sz="2600">
          <a:solidFill>
            <a:schemeClr val="bg1"/>
          </a:solidFill>
          <a:latin typeface="Arial Narrow"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p:titleStyle>
    <p:bodyStyle>
      <a:lvl1pPr marL="342900" indent="-342900" algn="l" rtl="0" eaLnBrk="0" fontAlgn="base" hangingPunct="0">
        <a:spcBef>
          <a:spcPct val="0"/>
        </a:spcBef>
        <a:spcAft>
          <a:spcPct val="0"/>
        </a:spcAft>
        <a:buChar char="•"/>
        <a:defRPr sz="2600" b="1">
          <a:solidFill>
            <a:srgbClr val="003366"/>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12"/>
          <p:cNvSpPr>
            <a:spLocks noGrp="1" noChangeArrowheads="1"/>
          </p:cNvSpPr>
          <p:nvPr>
            <p:ph type="body" idx="1"/>
          </p:nvPr>
        </p:nvSpPr>
        <p:spPr bwMode="auto">
          <a:xfrm>
            <a:off x="0" y="1079500"/>
            <a:ext cx="9144000" cy="1079500"/>
          </a:xfrm>
          <a:prstGeom prst="rect">
            <a:avLst/>
          </a:prstGeom>
          <a:noFill/>
          <a:ln w="9525">
            <a:noFill/>
            <a:miter lim="800000"/>
            <a:headEnd/>
            <a:tailEnd/>
          </a:ln>
        </p:spPr>
        <p:txBody>
          <a:bodyPr vert="horz" wrap="square" lIns="216000" tIns="0" rIns="216000" bIns="0" numCol="1" anchor="ctr" anchorCtr="0" compatLnSpc="1">
            <a:prstTxWarp prst="textNoShape">
              <a:avLst/>
            </a:prstTxWarp>
          </a:bodyPr>
          <a:lstStyle/>
          <a:p>
            <a:pPr lvl="0"/>
            <a:r>
              <a:rPr lang="ru-RU" smtClean="0"/>
              <a:t>Образец текста</a:t>
            </a:r>
          </a:p>
        </p:txBody>
      </p:sp>
      <p:sp>
        <p:nvSpPr>
          <p:cNvPr id="4099" name="Rectangle 23"/>
          <p:cNvSpPr>
            <a:spLocks noChangeArrowheads="1"/>
          </p:cNvSpPr>
          <p:nvPr/>
        </p:nvSpPr>
        <p:spPr bwMode="auto">
          <a:xfrm>
            <a:off x="0" y="2159000"/>
            <a:ext cx="9144000" cy="4160838"/>
          </a:xfrm>
          <a:prstGeom prst="rect">
            <a:avLst/>
          </a:prstGeom>
          <a:solidFill>
            <a:srgbClr val="0066CC"/>
          </a:solidFill>
          <a:ln w="9525" algn="ctr">
            <a:noFill/>
            <a:miter lim="800000"/>
            <a:headEnd/>
            <a:tailEnd/>
          </a:ln>
          <a:effectLst/>
        </p:spPr>
        <p:txBody>
          <a:bodyPr wrap="none" lIns="0" tIns="0" rIns="0" bIns="0" anchor="ctr"/>
          <a:lstStyle/>
          <a:p>
            <a:pPr>
              <a:defRPr/>
            </a:pPr>
            <a:endParaRPr lang="ru-RU"/>
          </a:p>
        </p:txBody>
      </p:sp>
      <p:grpSp>
        <p:nvGrpSpPr>
          <p:cNvPr id="4100" name="Group 3"/>
          <p:cNvGrpSpPr>
            <a:grpSpLocks/>
          </p:cNvGrpSpPr>
          <p:nvPr/>
        </p:nvGrpSpPr>
        <p:grpSpPr bwMode="auto">
          <a:xfrm>
            <a:off x="0" y="6318250"/>
            <a:ext cx="9144000" cy="539750"/>
            <a:chOff x="0" y="3974"/>
            <a:chExt cx="5760" cy="340"/>
          </a:xfrm>
        </p:grpSpPr>
        <p:sp>
          <p:nvSpPr>
            <p:cNvPr id="4111" name="Rectangle 4"/>
            <p:cNvSpPr>
              <a:spLocks noChangeArrowheads="1"/>
            </p:cNvSpPr>
            <p:nvPr userDrawn="1"/>
          </p:nvSpPr>
          <p:spPr bwMode="auto">
            <a:xfrm>
              <a:off x="0" y="3974"/>
              <a:ext cx="1220" cy="340"/>
            </a:xfrm>
            <a:prstGeom prst="rect">
              <a:avLst/>
            </a:prstGeom>
            <a:solidFill>
              <a:srgbClr val="0066CC"/>
            </a:solidFill>
            <a:ln w="9525" algn="ctr">
              <a:noFill/>
              <a:miter lim="800000"/>
              <a:headEnd/>
              <a:tailEnd/>
            </a:ln>
            <a:effectLst/>
          </p:spPr>
          <p:txBody>
            <a:bodyPr wrap="none" lIns="0" tIns="0" rIns="0" bIns="0" anchor="ctr"/>
            <a:lstStyle/>
            <a:p>
              <a:pPr>
                <a:defRPr/>
              </a:pPr>
              <a:endParaRPr lang="ru-RU"/>
            </a:p>
          </p:txBody>
        </p:sp>
        <p:sp>
          <p:nvSpPr>
            <p:cNvPr id="4112" name="Rectangle 5"/>
            <p:cNvSpPr>
              <a:spLocks noChangeArrowheads="1"/>
            </p:cNvSpPr>
            <p:nvPr userDrawn="1"/>
          </p:nvSpPr>
          <p:spPr bwMode="auto">
            <a:xfrm>
              <a:off x="1224" y="3974"/>
              <a:ext cx="4536" cy="340"/>
            </a:xfrm>
            <a:prstGeom prst="rect">
              <a:avLst/>
            </a:prstGeom>
            <a:solidFill>
              <a:srgbClr val="3399FF"/>
            </a:solidFill>
            <a:ln w="9525" algn="ctr">
              <a:noFill/>
              <a:miter lim="800000"/>
              <a:headEnd/>
              <a:tailEnd/>
            </a:ln>
            <a:effectLst/>
          </p:spPr>
          <p:txBody>
            <a:bodyPr wrap="none" lIns="0" tIns="0" rIns="0" bIns="0" anchor="ctr"/>
            <a:lstStyle/>
            <a:p>
              <a:pPr>
                <a:defRPr/>
              </a:pPr>
              <a:endParaRPr lang="ru-RU"/>
            </a:p>
          </p:txBody>
        </p:sp>
        <p:sp>
          <p:nvSpPr>
            <p:cNvPr id="4113" name="Line 6"/>
            <p:cNvSpPr>
              <a:spLocks noChangeShapeType="1"/>
            </p:cNvSpPr>
            <p:nvPr userDrawn="1"/>
          </p:nvSpPr>
          <p:spPr bwMode="auto">
            <a:xfrm>
              <a:off x="1220" y="3974"/>
              <a:ext cx="0" cy="340"/>
            </a:xfrm>
            <a:prstGeom prst="line">
              <a:avLst/>
            </a:prstGeom>
            <a:noFill/>
            <a:ln w="15875">
              <a:solidFill>
                <a:schemeClr val="bg1"/>
              </a:solidFill>
              <a:round/>
              <a:headEnd/>
              <a:tailEnd/>
            </a:ln>
            <a:effectLst/>
          </p:spPr>
          <p:txBody>
            <a:bodyPr lIns="0" tIns="0" rIns="0" bIns="0" anchor="ctr"/>
            <a:lstStyle/>
            <a:p>
              <a:pPr>
                <a:defRPr/>
              </a:pPr>
              <a:endParaRPr lang="ru-RU"/>
            </a:p>
          </p:txBody>
        </p:sp>
      </p:grpSp>
      <p:sp>
        <p:nvSpPr>
          <p:cNvPr id="4102" name="Rectangle 8"/>
          <p:cNvSpPr>
            <a:spLocks noChangeArrowheads="1"/>
          </p:cNvSpPr>
          <p:nvPr/>
        </p:nvSpPr>
        <p:spPr bwMode="auto">
          <a:xfrm>
            <a:off x="1943100" y="0"/>
            <a:ext cx="7200900" cy="1079500"/>
          </a:xfrm>
          <a:prstGeom prst="rect">
            <a:avLst/>
          </a:prstGeom>
          <a:solidFill>
            <a:srgbClr val="003366"/>
          </a:solidFill>
          <a:ln w="9525" algn="ctr">
            <a:noFill/>
            <a:miter lim="800000"/>
            <a:headEnd/>
            <a:tailEnd/>
          </a:ln>
          <a:effectLst/>
        </p:spPr>
        <p:txBody>
          <a:bodyPr wrap="none" lIns="0" tIns="0" rIns="0" bIns="0" anchor="ctr"/>
          <a:lstStyle/>
          <a:p>
            <a:pPr>
              <a:defRPr/>
            </a:pPr>
            <a:endParaRPr lang="ru-RU"/>
          </a:p>
        </p:txBody>
      </p:sp>
      <p:sp>
        <p:nvSpPr>
          <p:cNvPr id="4103" name="Line 9"/>
          <p:cNvSpPr>
            <a:spLocks noChangeShapeType="1"/>
          </p:cNvSpPr>
          <p:nvPr/>
        </p:nvSpPr>
        <p:spPr bwMode="auto">
          <a:xfrm>
            <a:off x="1936750" y="0"/>
            <a:ext cx="0" cy="1079500"/>
          </a:xfrm>
          <a:prstGeom prst="line">
            <a:avLst/>
          </a:prstGeom>
          <a:noFill/>
          <a:ln w="15875">
            <a:solidFill>
              <a:schemeClr val="bg1"/>
            </a:solidFill>
            <a:round/>
            <a:headEnd/>
            <a:tailEnd/>
          </a:ln>
          <a:effectLst/>
        </p:spPr>
        <p:txBody>
          <a:bodyPr lIns="0" tIns="0" rIns="0" bIns="0" anchor="ctr"/>
          <a:lstStyle/>
          <a:p>
            <a:pPr>
              <a:defRPr/>
            </a:pPr>
            <a:endParaRPr lang="ru-RU"/>
          </a:p>
        </p:txBody>
      </p:sp>
      <p:sp>
        <p:nvSpPr>
          <p:cNvPr id="2" name="Rectangle 11"/>
          <p:cNvSpPr>
            <a:spLocks noGrp="1" noChangeArrowheads="1"/>
          </p:cNvSpPr>
          <p:nvPr>
            <p:ph type="title"/>
          </p:nvPr>
        </p:nvSpPr>
        <p:spPr bwMode="auto">
          <a:xfrm>
            <a:off x="2159000" y="0"/>
            <a:ext cx="6985000" cy="100965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ru-RU" smtClean="0"/>
              <a:t>Образец заголовка</a:t>
            </a:r>
          </a:p>
        </p:txBody>
      </p:sp>
      <p:sp>
        <p:nvSpPr>
          <p:cNvPr id="271373" name="Rectangle 13"/>
          <p:cNvSpPr>
            <a:spLocks noGrp="1" noChangeArrowheads="1"/>
          </p:cNvSpPr>
          <p:nvPr>
            <p:ph type="sldNum" sz="quarter" idx="4"/>
          </p:nvPr>
        </p:nvSpPr>
        <p:spPr bwMode="auto">
          <a:xfrm>
            <a:off x="204788" y="6362700"/>
            <a:ext cx="1487487" cy="4762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2000" b="1"/>
            </a:lvl1pPr>
          </a:lstStyle>
          <a:p>
            <a:pPr>
              <a:defRPr/>
            </a:pPr>
            <a:fld id="{1687EC12-73D8-490A-8E5E-9D853A372BE3}" type="slidenum">
              <a:rPr lang="ru-RU"/>
              <a:pPr>
                <a:defRPr/>
              </a:pPr>
              <a:t>‹#›</a:t>
            </a:fld>
            <a:endParaRPr lang="ru-RU"/>
          </a:p>
        </p:txBody>
      </p:sp>
      <p:sp>
        <p:nvSpPr>
          <p:cNvPr id="271374" name="Rectangle 14"/>
          <p:cNvSpPr>
            <a:spLocks noGrp="1" noChangeArrowheads="1"/>
          </p:cNvSpPr>
          <p:nvPr>
            <p:ph type="ftr" sz="quarter" idx="3"/>
          </p:nvPr>
        </p:nvSpPr>
        <p:spPr bwMode="auto">
          <a:xfrm>
            <a:off x="2144713" y="6362700"/>
            <a:ext cx="6769100" cy="4762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2000"/>
            </a:lvl1pPr>
          </a:lstStyle>
          <a:p>
            <a:pPr>
              <a:defRPr/>
            </a:pPr>
            <a:endParaRPr lang="ru-RU"/>
          </a:p>
        </p:txBody>
      </p:sp>
      <p:sp>
        <p:nvSpPr>
          <p:cNvPr id="4107" name="Rectangle 15"/>
          <p:cNvSpPr>
            <a:spLocks noChangeArrowheads="1"/>
          </p:cNvSpPr>
          <p:nvPr/>
        </p:nvSpPr>
        <p:spPr bwMode="auto">
          <a:xfrm>
            <a:off x="755650" y="7605713"/>
            <a:ext cx="4103688" cy="431800"/>
          </a:xfrm>
          <a:prstGeom prst="rect">
            <a:avLst/>
          </a:prstGeom>
          <a:noFill/>
          <a:ln w="9525" algn="ctr">
            <a:noFill/>
            <a:miter lim="800000"/>
            <a:headEnd/>
            <a:tailEnd/>
          </a:ln>
          <a:effectLst/>
        </p:spPr>
        <p:txBody>
          <a:bodyPr wrap="none" lIns="0" tIns="0" rIns="0" bIns="0" anchor="ctr"/>
          <a:lstStyle/>
          <a:p>
            <a:pPr>
              <a:defRPr/>
            </a:pPr>
            <a:endParaRPr lang="ru-RU"/>
          </a:p>
        </p:txBody>
      </p:sp>
      <p:sp>
        <p:nvSpPr>
          <p:cNvPr id="4108" name="Line 24"/>
          <p:cNvSpPr>
            <a:spLocks noChangeShapeType="1"/>
          </p:cNvSpPr>
          <p:nvPr/>
        </p:nvSpPr>
        <p:spPr bwMode="auto">
          <a:xfrm>
            <a:off x="0" y="6315075"/>
            <a:ext cx="9144000" cy="0"/>
          </a:xfrm>
          <a:prstGeom prst="line">
            <a:avLst/>
          </a:prstGeom>
          <a:noFill/>
          <a:ln w="15875">
            <a:solidFill>
              <a:schemeClr val="bg1"/>
            </a:solidFill>
            <a:round/>
            <a:headEnd/>
            <a:tailEnd/>
          </a:ln>
          <a:effectLst/>
        </p:spPr>
        <p:txBody>
          <a:bodyPr lIns="0" tIns="0" rIns="0" bIns="0" anchor="ctr"/>
          <a:lstStyle/>
          <a:p>
            <a:pPr>
              <a:defRPr/>
            </a:pPr>
            <a:endParaRPr lang="ru-RU"/>
          </a:p>
        </p:txBody>
      </p:sp>
      <p:sp>
        <p:nvSpPr>
          <p:cNvPr id="4109" name="Line 25"/>
          <p:cNvSpPr>
            <a:spLocks noChangeShapeType="1"/>
          </p:cNvSpPr>
          <p:nvPr/>
        </p:nvSpPr>
        <p:spPr bwMode="auto">
          <a:xfrm>
            <a:off x="0" y="1079500"/>
            <a:ext cx="9144000" cy="0"/>
          </a:xfrm>
          <a:prstGeom prst="line">
            <a:avLst/>
          </a:prstGeom>
          <a:noFill/>
          <a:ln w="15875">
            <a:solidFill>
              <a:schemeClr val="bg1"/>
            </a:solidFill>
            <a:round/>
            <a:headEnd/>
            <a:tailEnd/>
          </a:ln>
          <a:effectLst/>
        </p:spPr>
        <p:txBody>
          <a:bodyPr lIns="0" tIns="0" rIns="0" bIns="0" anchor="ctr"/>
          <a:lstStyle/>
          <a:p>
            <a:pPr>
              <a:defRPr/>
            </a:pPr>
            <a:endParaRPr lang="ru-RU"/>
          </a:p>
        </p:txBody>
      </p:sp>
      <p:pic>
        <p:nvPicPr>
          <p:cNvPr id="3" name="Picture 16" descr="M:\-_MAIN-VOL1_-\TSH\0-Musor\ZNAK\Знаки и эмблемы\инвертированный знак_0_113_185.wmf"/>
          <p:cNvPicPr>
            <a:picLocks noChangeAspect="1" noChangeArrowheads="1"/>
          </p:cNvPicPr>
          <p:nvPr/>
        </p:nvPicPr>
        <p:blipFill>
          <a:blip r:embed="rId13" cstate="print"/>
          <a:srcRect/>
          <a:stretch>
            <a:fillRect/>
          </a:stretch>
        </p:blipFill>
        <p:spPr bwMode="auto">
          <a:xfrm>
            <a:off x="0" y="0"/>
            <a:ext cx="1920875" cy="10763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xmlns:p14="http://schemas.microsoft.com/office/powerpoint/2010/main">
    <mc:Choice Requires="p14">
      <p:transition p14:dur="0"/>
    </mc:Choice>
    <mc:Fallback xmlns="">
      <p:transition/>
    </mc:Fallback>
  </mc:AlternateContent>
  <p:hf sldNum="0" hdr="0" ftr="0" dt="0"/>
  <p:txStyles>
    <p:title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Narrow" pitchFamily="34" charset="0"/>
        </a:defRPr>
      </a:lvl2pPr>
      <a:lvl3pPr algn="l" rtl="0" eaLnBrk="0" fontAlgn="base" hangingPunct="0">
        <a:spcBef>
          <a:spcPct val="0"/>
        </a:spcBef>
        <a:spcAft>
          <a:spcPct val="0"/>
        </a:spcAft>
        <a:defRPr sz="2600">
          <a:solidFill>
            <a:schemeClr val="bg1"/>
          </a:solidFill>
          <a:latin typeface="Arial Narrow" pitchFamily="34" charset="0"/>
        </a:defRPr>
      </a:lvl3pPr>
      <a:lvl4pPr algn="l" rtl="0" eaLnBrk="0" fontAlgn="base" hangingPunct="0">
        <a:spcBef>
          <a:spcPct val="0"/>
        </a:spcBef>
        <a:spcAft>
          <a:spcPct val="0"/>
        </a:spcAft>
        <a:defRPr sz="2600">
          <a:solidFill>
            <a:schemeClr val="bg1"/>
          </a:solidFill>
          <a:latin typeface="Arial Narrow" pitchFamily="34" charset="0"/>
        </a:defRPr>
      </a:lvl4pPr>
      <a:lvl5pPr algn="l" rtl="0" eaLnBrk="0" fontAlgn="base" hangingPunct="0">
        <a:spcBef>
          <a:spcPct val="0"/>
        </a:spcBef>
        <a:spcAft>
          <a:spcPct val="0"/>
        </a:spcAft>
        <a:defRPr sz="2600">
          <a:solidFill>
            <a:schemeClr val="bg1"/>
          </a:solidFill>
          <a:latin typeface="Arial Narrow"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p:titleStyle>
    <p:bodyStyle>
      <a:lvl1pPr marL="342900" indent="-342900" algn="l" rtl="0" eaLnBrk="0" fontAlgn="base" hangingPunct="0">
        <a:spcBef>
          <a:spcPct val="20000"/>
        </a:spcBef>
        <a:spcAft>
          <a:spcPct val="0"/>
        </a:spcAft>
        <a:buChar char="•"/>
        <a:defRPr sz="2600" b="1">
          <a:solidFill>
            <a:srgbClr val="003366"/>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1935163" y="1077913"/>
            <a:ext cx="7208837" cy="5262562"/>
          </a:xfrm>
          <a:prstGeom prst="rect">
            <a:avLst/>
          </a:prstGeom>
          <a:solidFill>
            <a:srgbClr val="0066CC"/>
          </a:solidFill>
          <a:ln w="9525" algn="ctr">
            <a:noFill/>
            <a:miter lim="800000"/>
            <a:headEnd/>
            <a:tailEnd/>
          </a:ln>
          <a:effectLst/>
        </p:spPr>
        <p:txBody>
          <a:bodyPr wrap="none" lIns="0" tIns="0" rIns="0" bIns="0" anchor="ctr"/>
          <a:lstStyle/>
          <a:p>
            <a:pPr>
              <a:defRPr/>
            </a:pPr>
            <a:endParaRPr lang="ru-RU"/>
          </a:p>
        </p:txBody>
      </p:sp>
      <p:grpSp>
        <p:nvGrpSpPr>
          <p:cNvPr id="5123" name="Group 3"/>
          <p:cNvGrpSpPr>
            <a:grpSpLocks/>
          </p:cNvGrpSpPr>
          <p:nvPr/>
        </p:nvGrpSpPr>
        <p:grpSpPr bwMode="auto">
          <a:xfrm>
            <a:off x="0" y="6318250"/>
            <a:ext cx="9144000" cy="539750"/>
            <a:chOff x="0" y="3974"/>
            <a:chExt cx="5760" cy="340"/>
          </a:xfrm>
        </p:grpSpPr>
        <p:sp>
          <p:nvSpPr>
            <p:cNvPr id="5135" name="Rectangle 4"/>
            <p:cNvSpPr>
              <a:spLocks noChangeArrowheads="1"/>
            </p:cNvSpPr>
            <p:nvPr userDrawn="1"/>
          </p:nvSpPr>
          <p:spPr bwMode="auto">
            <a:xfrm>
              <a:off x="0" y="3974"/>
              <a:ext cx="1220" cy="340"/>
            </a:xfrm>
            <a:prstGeom prst="rect">
              <a:avLst/>
            </a:prstGeom>
            <a:solidFill>
              <a:srgbClr val="0066CC"/>
            </a:solidFill>
            <a:ln w="9525" algn="ctr">
              <a:noFill/>
              <a:miter lim="800000"/>
              <a:headEnd/>
              <a:tailEnd/>
            </a:ln>
            <a:effectLst/>
          </p:spPr>
          <p:txBody>
            <a:bodyPr wrap="none" lIns="0" tIns="0" rIns="0" bIns="0" anchor="ctr"/>
            <a:lstStyle/>
            <a:p>
              <a:pPr>
                <a:defRPr/>
              </a:pPr>
              <a:endParaRPr lang="ru-RU"/>
            </a:p>
          </p:txBody>
        </p:sp>
        <p:sp>
          <p:nvSpPr>
            <p:cNvPr id="5136" name="Rectangle 5"/>
            <p:cNvSpPr>
              <a:spLocks noChangeArrowheads="1"/>
            </p:cNvSpPr>
            <p:nvPr userDrawn="1"/>
          </p:nvSpPr>
          <p:spPr bwMode="auto">
            <a:xfrm>
              <a:off x="1224" y="3974"/>
              <a:ext cx="4536" cy="340"/>
            </a:xfrm>
            <a:prstGeom prst="rect">
              <a:avLst/>
            </a:prstGeom>
            <a:solidFill>
              <a:srgbClr val="3399FF"/>
            </a:solidFill>
            <a:ln w="9525" algn="ctr">
              <a:noFill/>
              <a:miter lim="800000"/>
              <a:headEnd/>
              <a:tailEnd/>
            </a:ln>
            <a:effectLst/>
          </p:spPr>
          <p:txBody>
            <a:bodyPr wrap="none" lIns="0" tIns="0" rIns="0" bIns="0" anchor="ctr"/>
            <a:lstStyle/>
            <a:p>
              <a:pPr>
                <a:defRPr/>
              </a:pPr>
              <a:endParaRPr lang="ru-RU"/>
            </a:p>
          </p:txBody>
        </p:sp>
        <p:sp>
          <p:nvSpPr>
            <p:cNvPr id="5137" name="Line 6"/>
            <p:cNvSpPr>
              <a:spLocks noChangeShapeType="1"/>
            </p:cNvSpPr>
            <p:nvPr userDrawn="1"/>
          </p:nvSpPr>
          <p:spPr bwMode="auto">
            <a:xfrm>
              <a:off x="1220" y="3974"/>
              <a:ext cx="0" cy="340"/>
            </a:xfrm>
            <a:prstGeom prst="line">
              <a:avLst/>
            </a:prstGeom>
            <a:noFill/>
            <a:ln w="15875">
              <a:solidFill>
                <a:schemeClr val="bg1"/>
              </a:solidFill>
              <a:round/>
              <a:headEnd/>
              <a:tailEnd/>
            </a:ln>
            <a:effectLst/>
          </p:spPr>
          <p:txBody>
            <a:bodyPr lIns="0" tIns="0" rIns="0" bIns="0" anchor="ctr"/>
            <a:lstStyle/>
            <a:p>
              <a:pPr>
                <a:defRPr/>
              </a:pPr>
              <a:endParaRPr lang="ru-RU"/>
            </a:p>
          </p:txBody>
        </p:sp>
      </p:grpSp>
      <p:sp>
        <p:nvSpPr>
          <p:cNvPr id="5125" name="Rectangle 8"/>
          <p:cNvSpPr>
            <a:spLocks noChangeArrowheads="1"/>
          </p:cNvSpPr>
          <p:nvPr/>
        </p:nvSpPr>
        <p:spPr bwMode="auto">
          <a:xfrm>
            <a:off x="1943100" y="0"/>
            <a:ext cx="7200900" cy="1079500"/>
          </a:xfrm>
          <a:prstGeom prst="rect">
            <a:avLst/>
          </a:prstGeom>
          <a:solidFill>
            <a:srgbClr val="003366"/>
          </a:solidFill>
          <a:ln w="9525" algn="ctr">
            <a:noFill/>
            <a:miter lim="800000"/>
            <a:headEnd/>
            <a:tailEnd/>
          </a:ln>
          <a:effectLst/>
        </p:spPr>
        <p:txBody>
          <a:bodyPr wrap="none" lIns="0" tIns="0" rIns="0" bIns="0" anchor="ctr"/>
          <a:lstStyle/>
          <a:p>
            <a:pPr>
              <a:defRPr/>
            </a:pPr>
            <a:endParaRPr lang="ru-RU"/>
          </a:p>
        </p:txBody>
      </p:sp>
      <p:sp>
        <p:nvSpPr>
          <p:cNvPr id="5126" name="Line 9"/>
          <p:cNvSpPr>
            <a:spLocks noChangeShapeType="1"/>
          </p:cNvSpPr>
          <p:nvPr/>
        </p:nvSpPr>
        <p:spPr bwMode="auto">
          <a:xfrm>
            <a:off x="1936750" y="0"/>
            <a:ext cx="0" cy="1079500"/>
          </a:xfrm>
          <a:prstGeom prst="line">
            <a:avLst/>
          </a:prstGeom>
          <a:noFill/>
          <a:ln w="15875">
            <a:solidFill>
              <a:schemeClr val="bg1"/>
            </a:solidFill>
            <a:round/>
            <a:headEnd/>
            <a:tailEnd/>
          </a:ln>
          <a:effectLst/>
        </p:spPr>
        <p:txBody>
          <a:bodyPr lIns="0" tIns="0" rIns="0" bIns="0" anchor="ctr"/>
          <a:lstStyle/>
          <a:p>
            <a:pPr>
              <a:defRPr/>
            </a:pPr>
            <a:endParaRPr lang="ru-RU"/>
          </a:p>
        </p:txBody>
      </p:sp>
      <p:sp>
        <p:nvSpPr>
          <p:cNvPr id="2" name="Rectangle 11"/>
          <p:cNvSpPr>
            <a:spLocks noGrp="1" noChangeArrowheads="1"/>
          </p:cNvSpPr>
          <p:nvPr>
            <p:ph type="title"/>
          </p:nvPr>
        </p:nvSpPr>
        <p:spPr bwMode="auto">
          <a:xfrm>
            <a:off x="2159000" y="0"/>
            <a:ext cx="6985000" cy="100965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ru-RU" smtClean="0"/>
              <a:t>Образец заголовка</a:t>
            </a:r>
          </a:p>
        </p:txBody>
      </p:sp>
      <p:sp>
        <p:nvSpPr>
          <p:cNvPr id="5127" name="Rectangle 12"/>
          <p:cNvSpPr>
            <a:spLocks noGrp="1" noChangeArrowheads="1"/>
          </p:cNvSpPr>
          <p:nvPr>
            <p:ph type="body" idx="1"/>
          </p:nvPr>
        </p:nvSpPr>
        <p:spPr bwMode="auto">
          <a:xfrm>
            <a:off x="0" y="1082675"/>
            <a:ext cx="1936750" cy="5226050"/>
          </a:xfrm>
          <a:prstGeom prst="rect">
            <a:avLst/>
          </a:prstGeom>
          <a:noFill/>
          <a:ln w="9525">
            <a:noFill/>
            <a:miter lim="800000"/>
            <a:headEnd/>
            <a:tailEnd/>
          </a:ln>
        </p:spPr>
        <p:txBody>
          <a:bodyPr vert="horz" wrap="square" lIns="216000" tIns="0" rIns="216000" bIns="0" numCol="1" anchor="ctr" anchorCtr="0" compatLnSpc="1">
            <a:prstTxWarp prst="textNoShape">
              <a:avLst/>
            </a:prstTxWarp>
          </a:bodyPr>
          <a:lstStyle/>
          <a:p>
            <a:pPr lvl="0"/>
            <a:r>
              <a:rPr lang="ru-RU" smtClean="0"/>
              <a:t>Образец</a:t>
            </a:r>
          </a:p>
          <a:p>
            <a:pPr lvl="0"/>
            <a:r>
              <a:rPr lang="ru-RU" smtClean="0"/>
              <a:t>текста</a:t>
            </a:r>
          </a:p>
        </p:txBody>
      </p:sp>
      <p:sp>
        <p:nvSpPr>
          <p:cNvPr id="272397" name="Rectangle 13"/>
          <p:cNvSpPr>
            <a:spLocks noGrp="1" noChangeArrowheads="1"/>
          </p:cNvSpPr>
          <p:nvPr>
            <p:ph type="sldNum" sz="quarter" idx="4"/>
          </p:nvPr>
        </p:nvSpPr>
        <p:spPr bwMode="auto">
          <a:xfrm>
            <a:off x="204788" y="6362700"/>
            <a:ext cx="1487487" cy="4762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2000" b="1"/>
            </a:lvl1pPr>
          </a:lstStyle>
          <a:p>
            <a:pPr>
              <a:defRPr/>
            </a:pPr>
            <a:fld id="{FDB5DEB1-F221-4271-B872-F3EA28650090}" type="slidenum">
              <a:rPr lang="ru-RU"/>
              <a:pPr>
                <a:defRPr/>
              </a:pPr>
              <a:t>‹#›</a:t>
            </a:fld>
            <a:endParaRPr lang="ru-RU"/>
          </a:p>
        </p:txBody>
      </p:sp>
      <p:sp>
        <p:nvSpPr>
          <p:cNvPr id="272398" name="Rectangle 14"/>
          <p:cNvSpPr>
            <a:spLocks noGrp="1" noChangeArrowheads="1"/>
          </p:cNvSpPr>
          <p:nvPr>
            <p:ph type="ftr" sz="quarter" idx="3"/>
          </p:nvPr>
        </p:nvSpPr>
        <p:spPr bwMode="auto">
          <a:xfrm>
            <a:off x="2144713" y="6362700"/>
            <a:ext cx="6769100" cy="4762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2000"/>
            </a:lvl1pPr>
          </a:lstStyle>
          <a:p>
            <a:pPr>
              <a:defRPr/>
            </a:pPr>
            <a:endParaRPr lang="ru-RU"/>
          </a:p>
        </p:txBody>
      </p:sp>
      <p:sp>
        <p:nvSpPr>
          <p:cNvPr id="5131" name="Rectangle 15"/>
          <p:cNvSpPr>
            <a:spLocks noChangeArrowheads="1"/>
          </p:cNvSpPr>
          <p:nvPr/>
        </p:nvSpPr>
        <p:spPr bwMode="auto">
          <a:xfrm>
            <a:off x="755650" y="7605713"/>
            <a:ext cx="4103688" cy="431800"/>
          </a:xfrm>
          <a:prstGeom prst="rect">
            <a:avLst/>
          </a:prstGeom>
          <a:noFill/>
          <a:ln w="9525" algn="ctr">
            <a:noFill/>
            <a:miter lim="800000"/>
            <a:headEnd/>
            <a:tailEnd/>
          </a:ln>
          <a:effectLst/>
        </p:spPr>
        <p:txBody>
          <a:bodyPr wrap="none" lIns="0" tIns="0" rIns="0" bIns="0" anchor="ctr"/>
          <a:lstStyle/>
          <a:p>
            <a:pPr>
              <a:defRPr/>
            </a:pPr>
            <a:endParaRPr lang="ru-RU"/>
          </a:p>
        </p:txBody>
      </p:sp>
      <p:sp>
        <p:nvSpPr>
          <p:cNvPr id="5132" name="Line 17"/>
          <p:cNvSpPr>
            <a:spLocks noChangeShapeType="1"/>
          </p:cNvSpPr>
          <p:nvPr/>
        </p:nvSpPr>
        <p:spPr bwMode="auto">
          <a:xfrm>
            <a:off x="0" y="6315075"/>
            <a:ext cx="9144000" cy="0"/>
          </a:xfrm>
          <a:prstGeom prst="line">
            <a:avLst/>
          </a:prstGeom>
          <a:noFill/>
          <a:ln w="15875">
            <a:solidFill>
              <a:schemeClr val="bg1"/>
            </a:solidFill>
            <a:round/>
            <a:headEnd/>
            <a:tailEnd/>
          </a:ln>
          <a:effectLst/>
        </p:spPr>
        <p:txBody>
          <a:bodyPr lIns="0" tIns="0" rIns="0" bIns="0" anchor="ctr"/>
          <a:lstStyle/>
          <a:p>
            <a:pPr>
              <a:defRPr/>
            </a:pPr>
            <a:endParaRPr lang="ru-RU"/>
          </a:p>
        </p:txBody>
      </p:sp>
      <p:sp>
        <p:nvSpPr>
          <p:cNvPr id="5133" name="Line 18"/>
          <p:cNvSpPr>
            <a:spLocks noChangeShapeType="1"/>
          </p:cNvSpPr>
          <p:nvPr/>
        </p:nvSpPr>
        <p:spPr bwMode="auto">
          <a:xfrm>
            <a:off x="0" y="1079500"/>
            <a:ext cx="9144000" cy="0"/>
          </a:xfrm>
          <a:prstGeom prst="line">
            <a:avLst/>
          </a:prstGeom>
          <a:noFill/>
          <a:ln w="15875">
            <a:solidFill>
              <a:schemeClr val="bg1"/>
            </a:solidFill>
            <a:round/>
            <a:headEnd/>
            <a:tailEnd/>
          </a:ln>
          <a:effectLst/>
        </p:spPr>
        <p:txBody>
          <a:bodyPr lIns="0" tIns="0" rIns="0" bIns="0" anchor="ctr"/>
          <a:lstStyle/>
          <a:p>
            <a:pPr>
              <a:defRPr/>
            </a:pPr>
            <a:endParaRPr lang="ru-RU"/>
          </a:p>
        </p:txBody>
      </p:sp>
      <p:pic>
        <p:nvPicPr>
          <p:cNvPr id="3" name="Picture 16" descr="M:\-_MAIN-VOL1_-\TSH\0-Musor\ZNAK\Знаки и эмблемы\инвертированный знак_0_113_185.wmf"/>
          <p:cNvPicPr>
            <a:picLocks noChangeAspect="1" noChangeArrowheads="1"/>
          </p:cNvPicPr>
          <p:nvPr/>
        </p:nvPicPr>
        <p:blipFill>
          <a:blip r:embed="rId13" cstate="print"/>
          <a:srcRect/>
          <a:stretch>
            <a:fillRect/>
          </a:stretch>
        </p:blipFill>
        <p:spPr bwMode="auto">
          <a:xfrm>
            <a:off x="0" y="0"/>
            <a:ext cx="1920875" cy="10763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mc:AlternateContent xmlns:mc="http://schemas.openxmlformats.org/markup-compatibility/2006" xmlns:p14="http://schemas.microsoft.com/office/powerpoint/2010/main">
    <mc:Choice Requires="p14">
      <p:transition p14:dur="0"/>
    </mc:Choice>
    <mc:Fallback xmlns="">
      <p:transition/>
    </mc:Fallback>
  </mc:AlternateContent>
  <p:hf sldNum="0" hdr="0" ftr="0" dt="0"/>
  <p:txStyles>
    <p:title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Narrow" pitchFamily="34" charset="0"/>
        </a:defRPr>
      </a:lvl2pPr>
      <a:lvl3pPr algn="l" rtl="0" eaLnBrk="0" fontAlgn="base" hangingPunct="0">
        <a:spcBef>
          <a:spcPct val="0"/>
        </a:spcBef>
        <a:spcAft>
          <a:spcPct val="0"/>
        </a:spcAft>
        <a:defRPr sz="2600">
          <a:solidFill>
            <a:schemeClr val="bg1"/>
          </a:solidFill>
          <a:latin typeface="Arial Narrow" pitchFamily="34" charset="0"/>
        </a:defRPr>
      </a:lvl3pPr>
      <a:lvl4pPr algn="l" rtl="0" eaLnBrk="0" fontAlgn="base" hangingPunct="0">
        <a:spcBef>
          <a:spcPct val="0"/>
        </a:spcBef>
        <a:spcAft>
          <a:spcPct val="0"/>
        </a:spcAft>
        <a:defRPr sz="2600">
          <a:solidFill>
            <a:schemeClr val="bg1"/>
          </a:solidFill>
          <a:latin typeface="Arial Narrow" pitchFamily="34" charset="0"/>
        </a:defRPr>
      </a:lvl4pPr>
      <a:lvl5pPr algn="l" rtl="0" eaLnBrk="0" fontAlgn="base" hangingPunct="0">
        <a:spcBef>
          <a:spcPct val="0"/>
        </a:spcBef>
        <a:spcAft>
          <a:spcPct val="0"/>
        </a:spcAft>
        <a:defRPr sz="2600">
          <a:solidFill>
            <a:schemeClr val="bg1"/>
          </a:solidFill>
          <a:latin typeface="Arial Narrow"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p:titleStyle>
    <p:bodyStyle>
      <a:lvl1pPr marL="342900" indent="-342900" algn="l" rtl="0" eaLnBrk="0" fontAlgn="base" hangingPunct="0">
        <a:spcBef>
          <a:spcPct val="0"/>
        </a:spcBef>
        <a:spcAft>
          <a:spcPct val="0"/>
        </a:spcAft>
        <a:buChar char="•"/>
        <a:defRPr sz="2600" b="1">
          <a:solidFill>
            <a:srgbClr val="003366"/>
          </a:solidFill>
          <a:latin typeface="+mn-lt"/>
          <a:ea typeface="+mn-ea"/>
          <a:cs typeface="+mn-cs"/>
        </a:defRPr>
      </a:lvl1pPr>
      <a:lvl2pPr marL="827088" indent="-285750" algn="l" rtl="0" eaLnBrk="0" fontAlgn="base" hangingPunct="0">
        <a:spcBef>
          <a:spcPct val="20000"/>
        </a:spcBef>
        <a:spcAft>
          <a:spcPct val="0"/>
        </a:spcAft>
        <a:buChar char="–"/>
        <a:defRPr sz="2800">
          <a:solidFill>
            <a:schemeClr val="tx1"/>
          </a:solidFill>
          <a:latin typeface="Arial" charset="0"/>
        </a:defRPr>
      </a:lvl2pPr>
      <a:lvl3pPr marL="1235075" indent="-228600" algn="l" rtl="0" eaLnBrk="0" fontAlgn="base" hangingPunct="0">
        <a:spcBef>
          <a:spcPct val="20000"/>
        </a:spcBef>
        <a:spcAft>
          <a:spcPct val="0"/>
        </a:spcAft>
        <a:buChar char="•"/>
        <a:defRPr sz="2400">
          <a:solidFill>
            <a:schemeClr val="tx1"/>
          </a:solidFill>
          <a:latin typeface="Arial" charset="0"/>
        </a:defRPr>
      </a:lvl3pPr>
      <a:lvl4pPr marL="1643063"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auto">
          <a:xfrm>
            <a:off x="3057525" y="1087438"/>
            <a:ext cx="6086475" cy="5251450"/>
          </a:xfrm>
          <a:prstGeom prst="rect">
            <a:avLst/>
          </a:prstGeom>
          <a:solidFill>
            <a:srgbClr val="0066CC"/>
          </a:solidFill>
          <a:ln w="9525" algn="ctr">
            <a:noFill/>
            <a:miter lim="800000"/>
            <a:headEnd/>
            <a:tailEnd/>
          </a:ln>
          <a:effectLst/>
        </p:spPr>
        <p:txBody>
          <a:bodyPr wrap="none" lIns="0" tIns="0" rIns="0" bIns="0" anchor="ctr"/>
          <a:lstStyle/>
          <a:p>
            <a:pPr>
              <a:defRPr/>
            </a:pPr>
            <a:endParaRPr lang="ru-RU"/>
          </a:p>
        </p:txBody>
      </p:sp>
      <p:grpSp>
        <p:nvGrpSpPr>
          <p:cNvPr id="6147" name="Group 3"/>
          <p:cNvGrpSpPr>
            <a:grpSpLocks/>
          </p:cNvGrpSpPr>
          <p:nvPr/>
        </p:nvGrpSpPr>
        <p:grpSpPr bwMode="auto">
          <a:xfrm>
            <a:off x="0" y="6318250"/>
            <a:ext cx="9144000" cy="539750"/>
            <a:chOff x="0" y="3974"/>
            <a:chExt cx="5760" cy="340"/>
          </a:xfrm>
        </p:grpSpPr>
        <p:sp>
          <p:nvSpPr>
            <p:cNvPr id="6159" name="Rectangle 4"/>
            <p:cNvSpPr>
              <a:spLocks noChangeArrowheads="1"/>
            </p:cNvSpPr>
            <p:nvPr userDrawn="1"/>
          </p:nvSpPr>
          <p:spPr bwMode="auto">
            <a:xfrm>
              <a:off x="0" y="3974"/>
              <a:ext cx="1220" cy="340"/>
            </a:xfrm>
            <a:prstGeom prst="rect">
              <a:avLst/>
            </a:prstGeom>
            <a:solidFill>
              <a:srgbClr val="0066CC"/>
            </a:solidFill>
            <a:ln w="9525" algn="ctr">
              <a:noFill/>
              <a:miter lim="800000"/>
              <a:headEnd/>
              <a:tailEnd/>
            </a:ln>
            <a:effectLst/>
          </p:spPr>
          <p:txBody>
            <a:bodyPr wrap="none" lIns="0" tIns="0" rIns="0" bIns="0" anchor="ctr"/>
            <a:lstStyle/>
            <a:p>
              <a:pPr>
                <a:defRPr/>
              </a:pPr>
              <a:endParaRPr lang="ru-RU"/>
            </a:p>
          </p:txBody>
        </p:sp>
        <p:sp>
          <p:nvSpPr>
            <p:cNvPr id="6160" name="Rectangle 5"/>
            <p:cNvSpPr>
              <a:spLocks noChangeArrowheads="1"/>
            </p:cNvSpPr>
            <p:nvPr userDrawn="1"/>
          </p:nvSpPr>
          <p:spPr bwMode="auto">
            <a:xfrm>
              <a:off x="1224" y="3974"/>
              <a:ext cx="4536" cy="340"/>
            </a:xfrm>
            <a:prstGeom prst="rect">
              <a:avLst/>
            </a:prstGeom>
            <a:solidFill>
              <a:srgbClr val="3399FF"/>
            </a:solidFill>
            <a:ln w="9525" algn="ctr">
              <a:noFill/>
              <a:miter lim="800000"/>
              <a:headEnd/>
              <a:tailEnd/>
            </a:ln>
            <a:effectLst/>
          </p:spPr>
          <p:txBody>
            <a:bodyPr wrap="none" lIns="0" tIns="0" rIns="0" bIns="0" anchor="ctr"/>
            <a:lstStyle/>
            <a:p>
              <a:pPr>
                <a:defRPr/>
              </a:pPr>
              <a:endParaRPr lang="ru-RU"/>
            </a:p>
          </p:txBody>
        </p:sp>
        <p:sp>
          <p:nvSpPr>
            <p:cNvPr id="6161" name="Line 6"/>
            <p:cNvSpPr>
              <a:spLocks noChangeShapeType="1"/>
            </p:cNvSpPr>
            <p:nvPr userDrawn="1"/>
          </p:nvSpPr>
          <p:spPr bwMode="auto">
            <a:xfrm>
              <a:off x="1220" y="3974"/>
              <a:ext cx="0" cy="340"/>
            </a:xfrm>
            <a:prstGeom prst="line">
              <a:avLst/>
            </a:prstGeom>
            <a:noFill/>
            <a:ln w="15875">
              <a:solidFill>
                <a:schemeClr val="bg1"/>
              </a:solidFill>
              <a:round/>
              <a:headEnd/>
              <a:tailEnd/>
            </a:ln>
            <a:effectLst/>
          </p:spPr>
          <p:txBody>
            <a:bodyPr lIns="0" tIns="0" rIns="0" bIns="0" anchor="ctr"/>
            <a:lstStyle/>
            <a:p>
              <a:pPr>
                <a:defRPr/>
              </a:pPr>
              <a:endParaRPr lang="ru-RU"/>
            </a:p>
          </p:txBody>
        </p:sp>
      </p:grpSp>
      <p:sp>
        <p:nvSpPr>
          <p:cNvPr id="6149" name="Rectangle 8"/>
          <p:cNvSpPr>
            <a:spLocks noChangeArrowheads="1"/>
          </p:cNvSpPr>
          <p:nvPr/>
        </p:nvSpPr>
        <p:spPr bwMode="auto">
          <a:xfrm>
            <a:off x="1943100" y="0"/>
            <a:ext cx="7200900" cy="1079500"/>
          </a:xfrm>
          <a:prstGeom prst="rect">
            <a:avLst/>
          </a:prstGeom>
          <a:solidFill>
            <a:srgbClr val="003366"/>
          </a:solidFill>
          <a:ln w="9525" algn="ctr">
            <a:noFill/>
            <a:miter lim="800000"/>
            <a:headEnd/>
            <a:tailEnd/>
          </a:ln>
          <a:effectLst/>
        </p:spPr>
        <p:txBody>
          <a:bodyPr wrap="none" lIns="0" tIns="0" rIns="0" bIns="0" anchor="ctr"/>
          <a:lstStyle/>
          <a:p>
            <a:pPr>
              <a:defRPr/>
            </a:pPr>
            <a:endParaRPr lang="ru-RU"/>
          </a:p>
        </p:txBody>
      </p:sp>
      <p:sp>
        <p:nvSpPr>
          <p:cNvPr id="6150" name="Line 9"/>
          <p:cNvSpPr>
            <a:spLocks noChangeShapeType="1"/>
          </p:cNvSpPr>
          <p:nvPr/>
        </p:nvSpPr>
        <p:spPr bwMode="auto">
          <a:xfrm>
            <a:off x="1936750" y="0"/>
            <a:ext cx="0" cy="1079500"/>
          </a:xfrm>
          <a:prstGeom prst="line">
            <a:avLst/>
          </a:prstGeom>
          <a:noFill/>
          <a:ln w="15875">
            <a:solidFill>
              <a:schemeClr val="bg1"/>
            </a:solidFill>
            <a:round/>
            <a:headEnd/>
            <a:tailEnd/>
          </a:ln>
          <a:effectLst/>
        </p:spPr>
        <p:txBody>
          <a:bodyPr lIns="0" tIns="0" rIns="0" bIns="0" anchor="ctr"/>
          <a:lstStyle/>
          <a:p>
            <a:pPr>
              <a:defRPr/>
            </a:pPr>
            <a:endParaRPr lang="ru-RU"/>
          </a:p>
        </p:txBody>
      </p:sp>
      <p:sp>
        <p:nvSpPr>
          <p:cNvPr id="2" name="Rectangle 10"/>
          <p:cNvSpPr>
            <a:spLocks noGrp="1" noChangeArrowheads="1"/>
          </p:cNvSpPr>
          <p:nvPr>
            <p:ph type="title"/>
          </p:nvPr>
        </p:nvSpPr>
        <p:spPr bwMode="auto">
          <a:xfrm>
            <a:off x="2159000" y="0"/>
            <a:ext cx="6985000" cy="100965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ru-RU" smtClean="0"/>
              <a:t>Образец заголовка</a:t>
            </a:r>
          </a:p>
        </p:txBody>
      </p:sp>
      <p:sp>
        <p:nvSpPr>
          <p:cNvPr id="6151" name="Rectangle 11"/>
          <p:cNvSpPr>
            <a:spLocks noGrp="1" noChangeArrowheads="1"/>
          </p:cNvSpPr>
          <p:nvPr>
            <p:ph type="body" idx="1"/>
          </p:nvPr>
        </p:nvSpPr>
        <p:spPr bwMode="auto">
          <a:xfrm>
            <a:off x="0" y="1100138"/>
            <a:ext cx="3059113" cy="5226050"/>
          </a:xfrm>
          <a:prstGeom prst="rect">
            <a:avLst/>
          </a:prstGeom>
          <a:noFill/>
          <a:ln w="9525">
            <a:noFill/>
            <a:miter lim="800000"/>
            <a:headEnd/>
            <a:tailEnd/>
          </a:ln>
        </p:spPr>
        <p:txBody>
          <a:bodyPr vert="horz" wrap="square" lIns="216000" tIns="0" rIns="216000" bIns="0" numCol="1" anchor="ctr" anchorCtr="0" compatLnSpc="1">
            <a:prstTxWarp prst="textNoShape">
              <a:avLst/>
            </a:prstTxWarp>
          </a:bodyPr>
          <a:lstStyle/>
          <a:p>
            <a:pPr lvl="0"/>
            <a:r>
              <a:rPr lang="ru-RU" smtClean="0"/>
              <a:t>Образец</a:t>
            </a:r>
          </a:p>
          <a:p>
            <a:pPr lvl="0"/>
            <a:r>
              <a:rPr lang="ru-RU" smtClean="0"/>
              <a:t>текста</a:t>
            </a:r>
          </a:p>
        </p:txBody>
      </p:sp>
      <p:sp>
        <p:nvSpPr>
          <p:cNvPr id="275468" name="Rectangle 12"/>
          <p:cNvSpPr>
            <a:spLocks noGrp="1" noChangeArrowheads="1"/>
          </p:cNvSpPr>
          <p:nvPr>
            <p:ph type="sldNum" sz="quarter" idx="4"/>
          </p:nvPr>
        </p:nvSpPr>
        <p:spPr bwMode="auto">
          <a:xfrm>
            <a:off x="204788" y="6362700"/>
            <a:ext cx="1487487" cy="4762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2000" b="1"/>
            </a:lvl1pPr>
          </a:lstStyle>
          <a:p>
            <a:pPr>
              <a:defRPr/>
            </a:pPr>
            <a:fld id="{137FEB7E-6876-4488-B4EA-FF7EEE65402A}" type="slidenum">
              <a:rPr lang="ru-RU"/>
              <a:pPr>
                <a:defRPr/>
              </a:pPr>
              <a:t>‹#›</a:t>
            </a:fld>
            <a:endParaRPr lang="ru-RU"/>
          </a:p>
        </p:txBody>
      </p:sp>
      <p:sp>
        <p:nvSpPr>
          <p:cNvPr id="275469" name="Rectangle 13"/>
          <p:cNvSpPr>
            <a:spLocks noGrp="1" noChangeArrowheads="1"/>
          </p:cNvSpPr>
          <p:nvPr>
            <p:ph type="ftr" sz="quarter" idx="3"/>
          </p:nvPr>
        </p:nvSpPr>
        <p:spPr bwMode="auto">
          <a:xfrm>
            <a:off x="2144713" y="6362700"/>
            <a:ext cx="6769100" cy="4762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2000"/>
            </a:lvl1pPr>
          </a:lstStyle>
          <a:p>
            <a:pPr>
              <a:defRPr/>
            </a:pPr>
            <a:endParaRPr lang="ru-RU"/>
          </a:p>
        </p:txBody>
      </p:sp>
      <p:sp>
        <p:nvSpPr>
          <p:cNvPr id="6155" name="Rectangle 14"/>
          <p:cNvSpPr>
            <a:spLocks noChangeArrowheads="1"/>
          </p:cNvSpPr>
          <p:nvPr/>
        </p:nvSpPr>
        <p:spPr bwMode="auto">
          <a:xfrm>
            <a:off x="755650" y="7605713"/>
            <a:ext cx="4103688" cy="431800"/>
          </a:xfrm>
          <a:prstGeom prst="rect">
            <a:avLst/>
          </a:prstGeom>
          <a:noFill/>
          <a:ln w="9525" algn="ctr">
            <a:noFill/>
            <a:miter lim="800000"/>
            <a:headEnd/>
            <a:tailEnd/>
          </a:ln>
          <a:effectLst/>
        </p:spPr>
        <p:txBody>
          <a:bodyPr wrap="none" lIns="0" tIns="0" rIns="0" bIns="0" anchor="ctr"/>
          <a:lstStyle/>
          <a:p>
            <a:pPr>
              <a:defRPr/>
            </a:pPr>
            <a:endParaRPr lang="ru-RU"/>
          </a:p>
        </p:txBody>
      </p:sp>
      <p:sp>
        <p:nvSpPr>
          <p:cNvPr id="6156" name="Line 16"/>
          <p:cNvSpPr>
            <a:spLocks noChangeShapeType="1"/>
          </p:cNvSpPr>
          <p:nvPr/>
        </p:nvSpPr>
        <p:spPr bwMode="auto">
          <a:xfrm>
            <a:off x="0" y="6315075"/>
            <a:ext cx="9144000" cy="0"/>
          </a:xfrm>
          <a:prstGeom prst="line">
            <a:avLst/>
          </a:prstGeom>
          <a:noFill/>
          <a:ln w="15875">
            <a:solidFill>
              <a:schemeClr val="bg1"/>
            </a:solidFill>
            <a:round/>
            <a:headEnd/>
            <a:tailEnd/>
          </a:ln>
          <a:effectLst/>
        </p:spPr>
        <p:txBody>
          <a:bodyPr lIns="0" tIns="0" rIns="0" bIns="0" anchor="ctr"/>
          <a:lstStyle/>
          <a:p>
            <a:pPr>
              <a:defRPr/>
            </a:pPr>
            <a:endParaRPr lang="ru-RU"/>
          </a:p>
        </p:txBody>
      </p:sp>
      <p:sp>
        <p:nvSpPr>
          <p:cNvPr id="6157" name="Line 17"/>
          <p:cNvSpPr>
            <a:spLocks noChangeShapeType="1"/>
          </p:cNvSpPr>
          <p:nvPr/>
        </p:nvSpPr>
        <p:spPr bwMode="auto">
          <a:xfrm>
            <a:off x="0" y="1079500"/>
            <a:ext cx="9144000" cy="0"/>
          </a:xfrm>
          <a:prstGeom prst="line">
            <a:avLst/>
          </a:prstGeom>
          <a:noFill/>
          <a:ln w="15875">
            <a:solidFill>
              <a:schemeClr val="bg1"/>
            </a:solidFill>
            <a:round/>
            <a:headEnd/>
            <a:tailEnd/>
          </a:ln>
          <a:effectLst/>
        </p:spPr>
        <p:txBody>
          <a:bodyPr lIns="0" tIns="0" rIns="0" bIns="0" anchor="ctr"/>
          <a:lstStyle/>
          <a:p>
            <a:pPr>
              <a:defRPr/>
            </a:pPr>
            <a:endParaRPr lang="ru-RU"/>
          </a:p>
        </p:txBody>
      </p:sp>
      <p:pic>
        <p:nvPicPr>
          <p:cNvPr id="3" name="Picture 16" descr="M:\-_MAIN-VOL1_-\TSH\0-Musor\ZNAK\Знаки и эмблемы\инвертированный знак_0_113_185.wmf"/>
          <p:cNvPicPr>
            <a:picLocks noChangeAspect="1" noChangeArrowheads="1"/>
          </p:cNvPicPr>
          <p:nvPr/>
        </p:nvPicPr>
        <p:blipFill>
          <a:blip r:embed="rId13" cstate="print"/>
          <a:srcRect/>
          <a:stretch>
            <a:fillRect/>
          </a:stretch>
        </p:blipFill>
        <p:spPr bwMode="auto">
          <a:xfrm>
            <a:off x="0" y="0"/>
            <a:ext cx="1920875" cy="10763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p14:dur="0"/>
    </mc:Choice>
    <mc:Fallback xmlns="">
      <p:transition/>
    </mc:Fallback>
  </mc:AlternateContent>
  <p:hf sldNum="0" hdr="0" ftr="0" dt="0"/>
  <p:txStyles>
    <p:title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Narrow" pitchFamily="34" charset="0"/>
        </a:defRPr>
      </a:lvl2pPr>
      <a:lvl3pPr algn="l" rtl="0" eaLnBrk="0" fontAlgn="base" hangingPunct="0">
        <a:spcBef>
          <a:spcPct val="0"/>
        </a:spcBef>
        <a:spcAft>
          <a:spcPct val="0"/>
        </a:spcAft>
        <a:defRPr sz="2600">
          <a:solidFill>
            <a:schemeClr val="bg1"/>
          </a:solidFill>
          <a:latin typeface="Arial Narrow" pitchFamily="34" charset="0"/>
        </a:defRPr>
      </a:lvl3pPr>
      <a:lvl4pPr algn="l" rtl="0" eaLnBrk="0" fontAlgn="base" hangingPunct="0">
        <a:spcBef>
          <a:spcPct val="0"/>
        </a:spcBef>
        <a:spcAft>
          <a:spcPct val="0"/>
        </a:spcAft>
        <a:defRPr sz="2600">
          <a:solidFill>
            <a:schemeClr val="bg1"/>
          </a:solidFill>
          <a:latin typeface="Arial Narrow" pitchFamily="34" charset="0"/>
        </a:defRPr>
      </a:lvl4pPr>
      <a:lvl5pPr algn="l" rtl="0" eaLnBrk="0" fontAlgn="base" hangingPunct="0">
        <a:spcBef>
          <a:spcPct val="0"/>
        </a:spcBef>
        <a:spcAft>
          <a:spcPct val="0"/>
        </a:spcAft>
        <a:defRPr sz="2600">
          <a:solidFill>
            <a:schemeClr val="bg1"/>
          </a:solidFill>
          <a:latin typeface="Arial Narrow"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p:titleStyle>
    <p:bodyStyle>
      <a:lvl1pPr marL="342900" indent="-342900" algn="l" rtl="0" eaLnBrk="0" fontAlgn="base" hangingPunct="0">
        <a:spcBef>
          <a:spcPct val="0"/>
        </a:spcBef>
        <a:spcAft>
          <a:spcPct val="0"/>
        </a:spcAft>
        <a:buChar char="•"/>
        <a:defRPr sz="2600" b="1">
          <a:solidFill>
            <a:srgbClr val="003366"/>
          </a:solidFill>
          <a:latin typeface="+mn-lt"/>
          <a:ea typeface="+mn-ea"/>
          <a:cs typeface="+mn-cs"/>
        </a:defRPr>
      </a:lvl1pPr>
      <a:lvl2pPr marL="827088" indent="-285750" algn="l" rtl="0" eaLnBrk="0" fontAlgn="base" hangingPunct="0">
        <a:spcBef>
          <a:spcPct val="20000"/>
        </a:spcBef>
        <a:spcAft>
          <a:spcPct val="0"/>
        </a:spcAft>
        <a:buChar char="–"/>
        <a:defRPr sz="2800">
          <a:solidFill>
            <a:schemeClr val="tx1"/>
          </a:solidFill>
          <a:latin typeface="Arial" charset="0"/>
        </a:defRPr>
      </a:lvl2pPr>
      <a:lvl3pPr marL="1235075" indent="-228600" algn="l" rtl="0" eaLnBrk="0" fontAlgn="base" hangingPunct="0">
        <a:spcBef>
          <a:spcPct val="20000"/>
        </a:spcBef>
        <a:spcAft>
          <a:spcPct val="0"/>
        </a:spcAft>
        <a:buChar char="•"/>
        <a:defRPr sz="2400">
          <a:solidFill>
            <a:schemeClr val="tx1"/>
          </a:solidFill>
          <a:latin typeface="Arial" charset="0"/>
        </a:defRPr>
      </a:lvl3pPr>
      <a:lvl4pPr marL="1643063"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3"/>
          <p:cNvSpPr>
            <a:spLocks noChangeArrowheads="1"/>
          </p:cNvSpPr>
          <p:nvPr/>
        </p:nvSpPr>
        <p:spPr bwMode="auto">
          <a:xfrm>
            <a:off x="0" y="0"/>
            <a:ext cx="9144000" cy="6858000"/>
          </a:xfrm>
          <a:prstGeom prst="rect">
            <a:avLst/>
          </a:prstGeom>
          <a:solidFill>
            <a:srgbClr val="0066CC"/>
          </a:solidFill>
          <a:ln w="9525" algn="ctr">
            <a:noFill/>
            <a:miter lim="800000"/>
            <a:headEnd/>
            <a:tailEnd/>
          </a:ln>
          <a:effectLst/>
        </p:spPr>
        <p:txBody>
          <a:bodyPr wrap="none" lIns="0" tIns="0" rIns="0" bIns="0" anchor="ctr"/>
          <a:lstStyle/>
          <a:p>
            <a:pPr>
              <a:defRPr/>
            </a:pPr>
            <a:endParaRPr lang="ru-RU"/>
          </a:p>
        </p:txBody>
      </p:sp>
      <p:sp>
        <p:nvSpPr>
          <p:cNvPr id="15" name="Прямоугольник 14"/>
          <p:cNvSpPr/>
          <p:nvPr/>
        </p:nvSpPr>
        <p:spPr bwMode="auto">
          <a:xfrm>
            <a:off x="0" y="0"/>
            <a:ext cx="1944414" cy="1077310"/>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700" b="0" i="0" u="none" strike="noStrike" cap="none" normalizeH="0" baseline="0" smtClean="0">
              <a:ln>
                <a:noFill/>
              </a:ln>
              <a:solidFill>
                <a:schemeClr val="bg1"/>
              </a:solidFill>
              <a:effectLst/>
              <a:latin typeface="Arial Narrow" pitchFamily="34" charset="0"/>
            </a:endParaRPr>
          </a:p>
        </p:txBody>
      </p:sp>
      <p:grpSp>
        <p:nvGrpSpPr>
          <p:cNvPr id="7171" name="Group 4"/>
          <p:cNvGrpSpPr>
            <a:grpSpLocks/>
          </p:cNvGrpSpPr>
          <p:nvPr/>
        </p:nvGrpSpPr>
        <p:grpSpPr bwMode="auto">
          <a:xfrm>
            <a:off x="0" y="6318250"/>
            <a:ext cx="9144000" cy="539750"/>
            <a:chOff x="0" y="3974"/>
            <a:chExt cx="5760" cy="340"/>
          </a:xfrm>
        </p:grpSpPr>
        <p:sp>
          <p:nvSpPr>
            <p:cNvPr id="7181" name="Rectangle 5"/>
            <p:cNvSpPr>
              <a:spLocks noChangeArrowheads="1"/>
            </p:cNvSpPr>
            <p:nvPr userDrawn="1"/>
          </p:nvSpPr>
          <p:spPr bwMode="auto">
            <a:xfrm>
              <a:off x="0" y="3974"/>
              <a:ext cx="1220" cy="340"/>
            </a:xfrm>
            <a:prstGeom prst="rect">
              <a:avLst/>
            </a:prstGeom>
            <a:solidFill>
              <a:srgbClr val="0066CC"/>
            </a:solidFill>
            <a:ln w="9525" algn="ctr">
              <a:noFill/>
              <a:miter lim="800000"/>
              <a:headEnd/>
              <a:tailEnd/>
            </a:ln>
            <a:effectLst/>
          </p:spPr>
          <p:txBody>
            <a:bodyPr wrap="none" lIns="0" tIns="0" rIns="0" bIns="0" anchor="ctr"/>
            <a:lstStyle/>
            <a:p>
              <a:pPr>
                <a:defRPr/>
              </a:pPr>
              <a:endParaRPr lang="ru-RU"/>
            </a:p>
          </p:txBody>
        </p:sp>
        <p:sp>
          <p:nvSpPr>
            <p:cNvPr id="7182" name="Rectangle 6"/>
            <p:cNvSpPr>
              <a:spLocks noChangeArrowheads="1"/>
            </p:cNvSpPr>
            <p:nvPr userDrawn="1"/>
          </p:nvSpPr>
          <p:spPr bwMode="auto">
            <a:xfrm>
              <a:off x="1224" y="3974"/>
              <a:ext cx="4536" cy="340"/>
            </a:xfrm>
            <a:prstGeom prst="rect">
              <a:avLst/>
            </a:prstGeom>
            <a:solidFill>
              <a:srgbClr val="3399FF"/>
            </a:solidFill>
            <a:ln w="9525" algn="ctr">
              <a:noFill/>
              <a:miter lim="800000"/>
              <a:headEnd/>
              <a:tailEnd/>
            </a:ln>
            <a:effectLst/>
          </p:spPr>
          <p:txBody>
            <a:bodyPr wrap="none" lIns="0" tIns="0" rIns="0" bIns="0" anchor="ctr"/>
            <a:lstStyle/>
            <a:p>
              <a:pPr>
                <a:defRPr/>
              </a:pPr>
              <a:endParaRPr lang="ru-RU"/>
            </a:p>
          </p:txBody>
        </p:sp>
        <p:sp>
          <p:nvSpPr>
            <p:cNvPr id="7183" name="Line 7"/>
            <p:cNvSpPr>
              <a:spLocks noChangeShapeType="1"/>
            </p:cNvSpPr>
            <p:nvPr userDrawn="1"/>
          </p:nvSpPr>
          <p:spPr bwMode="auto">
            <a:xfrm>
              <a:off x="1220" y="3974"/>
              <a:ext cx="0" cy="340"/>
            </a:xfrm>
            <a:prstGeom prst="line">
              <a:avLst/>
            </a:prstGeom>
            <a:noFill/>
            <a:ln w="15875">
              <a:solidFill>
                <a:schemeClr val="bg1"/>
              </a:solidFill>
              <a:round/>
              <a:headEnd/>
              <a:tailEnd/>
            </a:ln>
            <a:effectLst/>
          </p:spPr>
          <p:txBody>
            <a:bodyPr lIns="0" tIns="0" rIns="0" bIns="0" anchor="ctr"/>
            <a:lstStyle/>
            <a:p>
              <a:pPr>
                <a:defRPr/>
              </a:pPr>
              <a:endParaRPr lang="ru-RU"/>
            </a:p>
          </p:txBody>
        </p:sp>
      </p:grpSp>
      <p:sp>
        <p:nvSpPr>
          <p:cNvPr id="7173" name="Rectangle 9"/>
          <p:cNvSpPr>
            <a:spLocks noChangeArrowheads="1"/>
          </p:cNvSpPr>
          <p:nvPr/>
        </p:nvSpPr>
        <p:spPr bwMode="auto">
          <a:xfrm>
            <a:off x="1943100" y="0"/>
            <a:ext cx="7200900" cy="1079500"/>
          </a:xfrm>
          <a:prstGeom prst="rect">
            <a:avLst/>
          </a:prstGeom>
          <a:solidFill>
            <a:srgbClr val="003366"/>
          </a:solidFill>
          <a:ln w="9525" algn="ctr">
            <a:noFill/>
            <a:miter lim="800000"/>
            <a:headEnd/>
            <a:tailEnd/>
          </a:ln>
          <a:effectLst/>
        </p:spPr>
        <p:txBody>
          <a:bodyPr wrap="none" lIns="0" tIns="0" rIns="0" bIns="0" anchor="ctr"/>
          <a:lstStyle/>
          <a:p>
            <a:pPr>
              <a:defRPr/>
            </a:pPr>
            <a:endParaRPr lang="ru-RU"/>
          </a:p>
        </p:txBody>
      </p:sp>
      <p:sp>
        <p:nvSpPr>
          <p:cNvPr id="7174" name="Line 10"/>
          <p:cNvSpPr>
            <a:spLocks noChangeShapeType="1"/>
          </p:cNvSpPr>
          <p:nvPr/>
        </p:nvSpPr>
        <p:spPr bwMode="auto">
          <a:xfrm>
            <a:off x="1936750" y="0"/>
            <a:ext cx="0" cy="1079500"/>
          </a:xfrm>
          <a:prstGeom prst="line">
            <a:avLst/>
          </a:prstGeom>
          <a:noFill/>
          <a:ln w="15875">
            <a:solidFill>
              <a:schemeClr val="bg1"/>
            </a:solidFill>
            <a:round/>
            <a:headEnd/>
            <a:tailEnd/>
          </a:ln>
          <a:effectLst/>
        </p:spPr>
        <p:txBody>
          <a:bodyPr lIns="0" tIns="0" rIns="0" bIns="0" anchor="ctr"/>
          <a:lstStyle/>
          <a:p>
            <a:pPr>
              <a:defRPr/>
            </a:pPr>
            <a:endParaRPr lang="ru-RU"/>
          </a:p>
        </p:txBody>
      </p:sp>
      <p:sp>
        <p:nvSpPr>
          <p:cNvPr id="2" name="Rectangle 11"/>
          <p:cNvSpPr>
            <a:spLocks noGrp="1" noChangeArrowheads="1"/>
          </p:cNvSpPr>
          <p:nvPr>
            <p:ph type="title"/>
          </p:nvPr>
        </p:nvSpPr>
        <p:spPr bwMode="auto">
          <a:xfrm>
            <a:off x="2159000" y="0"/>
            <a:ext cx="6985000" cy="100965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ru-RU" smtClean="0"/>
              <a:t>Образец заголовка</a:t>
            </a:r>
          </a:p>
        </p:txBody>
      </p:sp>
      <p:sp>
        <p:nvSpPr>
          <p:cNvPr id="367629" name="Rectangle 13"/>
          <p:cNvSpPr>
            <a:spLocks noGrp="1" noChangeArrowheads="1"/>
          </p:cNvSpPr>
          <p:nvPr>
            <p:ph type="ftr" sz="quarter" idx="3"/>
          </p:nvPr>
        </p:nvSpPr>
        <p:spPr bwMode="auto">
          <a:xfrm>
            <a:off x="2144713" y="6362700"/>
            <a:ext cx="6769100" cy="4762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2000"/>
            </a:lvl1pPr>
          </a:lstStyle>
          <a:p>
            <a:pPr>
              <a:defRPr/>
            </a:pPr>
            <a:endParaRPr lang="ru-RU"/>
          </a:p>
        </p:txBody>
      </p:sp>
      <p:sp>
        <p:nvSpPr>
          <p:cNvPr id="7177" name="Rectangle 14"/>
          <p:cNvSpPr>
            <a:spLocks noChangeArrowheads="1"/>
          </p:cNvSpPr>
          <p:nvPr/>
        </p:nvSpPr>
        <p:spPr bwMode="auto">
          <a:xfrm>
            <a:off x="755650" y="7605713"/>
            <a:ext cx="4103688" cy="431800"/>
          </a:xfrm>
          <a:prstGeom prst="rect">
            <a:avLst/>
          </a:prstGeom>
          <a:noFill/>
          <a:ln w="9525" algn="ctr">
            <a:noFill/>
            <a:miter lim="800000"/>
            <a:headEnd/>
            <a:tailEnd/>
          </a:ln>
          <a:effectLst/>
        </p:spPr>
        <p:txBody>
          <a:bodyPr wrap="none" lIns="0" tIns="0" rIns="0" bIns="0" anchor="ctr"/>
          <a:lstStyle/>
          <a:p>
            <a:pPr>
              <a:defRPr/>
            </a:pPr>
            <a:endParaRPr lang="ru-RU"/>
          </a:p>
        </p:txBody>
      </p:sp>
      <p:sp>
        <p:nvSpPr>
          <p:cNvPr id="7178" name="Line 16"/>
          <p:cNvSpPr>
            <a:spLocks noChangeShapeType="1"/>
          </p:cNvSpPr>
          <p:nvPr/>
        </p:nvSpPr>
        <p:spPr bwMode="auto">
          <a:xfrm>
            <a:off x="0" y="6315075"/>
            <a:ext cx="9144000" cy="0"/>
          </a:xfrm>
          <a:prstGeom prst="line">
            <a:avLst/>
          </a:prstGeom>
          <a:noFill/>
          <a:ln w="15875">
            <a:solidFill>
              <a:schemeClr val="bg1"/>
            </a:solidFill>
            <a:round/>
            <a:headEnd/>
            <a:tailEnd/>
          </a:ln>
          <a:effectLst/>
        </p:spPr>
        <p:txBody>
          <a:bodyPr lIns="0" tIns="0" rIns="0" bIns="0" anchor="ctr"/>
          <a:lstStyle/>
          <a:p>
            <a:pPr>
              <a:defRPr/>
            </a:pPr>
            <a:endParaRPr lang="ru-RU"/>
          </a:p>
        </p:txBody>
      </p:sp>
      <p:sp>
        <p:nvSpPr>
          <p:cNvPr id="7179" name="Line 17"/>
          <p:cNvSpPr>
            <a:spLocks noChangeShapeType="1"/>
          </p:cNvSpPr>
          <p:nvPr/>
        </p:nvSpPr>
        <p:spPr bwMode="auto">
          <a:xfrm>
            <a:off x="0" y="1079500"/>
            <a:ext cx="9144000" cy="0"/>
          </a:xfrm>
          <a:prstGeom prst="line">
            <a:avLst/>
          </a:prstGeom>
          <a:noFill/>
          <a:ln w="15875">
            <a:solidFill>
              <a:schemeClr val="bg1"/>
            </a:solidFill>
            <a:round/>
            <a:headEnd/>
            <a:tailEnd/>
          </a:ln>
          <a:effectLst/>
        </p:spPr>
        <p:txBody>
          <a:bodyPr lIns="0" tIns="0" rIns="0" bIns="0" anchor="ctr"/>
          <a:lstStyle/>
          <a:p>
            <a:pPr>
              <a:defRPr/>
            </a:pPr>
            <a:endParaRPr lang="ru-RU"/>
          </a:p>
        </p:txBody>
      </p:sp>
      <p:pic>
        <p:nvPicPr>
          <p:cNvPr id="16" name="Picture 16" descr="M:\-_MAIN-VOL1_-\TSH\0-Musor\ZNAK\Знаки и эмблемы\инвертированный знак_0_113_185.wmf"/>
          <p:cNvPicPr>
            <a:picLocks noChangeAspect="1" noChangeArrowheads="1"/>
          </p:cNvPicPr>
          <p:nvPr/>
        </p:nvPicPr>
        <p:blipFill>
          <a:blip r:embed="rId13" cstate="print"/>
          <a:srcRect/>
          <a:stretch>
            <a:fillRect/>
          </a:stretch>
        </p:blipFill>
        <p:spPr bwMode="auto">
          <a:xfrm>
            <a:off x="0" y="0"/>
            <a:ext cx="1920875" cy="10763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mc:AlternateContent xmlns:mc="http://schemas.openxmlformats.org/markup-compatibility/2006" xmlns:p14="http://schemas.microsoft.com/office/powerpoint/2010/main">
    <mc:Choice Requires="p14">
      <p:transition p14:dur="0"/>
    </mc:Choice>
    <mc:Fallback xmlns="">
      <p:transition/>
    </mc:Fallback>
  </mc:AlternateContent>
  <p:hf sldNum="0" hdr="0" ftr="0" dt="0"/>
  <p:txStyles>
    <p:title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Narrow" pitchFamily="34" charset="0"/>
        </a:defRPr>
      </a:lvl2pPr>
      <a:lvl3pPr algn="l" rtl="0" eaLnBrk="0" fontAlgn="base" hangingPunct="0">
        <a:spcBef>
          <a:spcPct val="0"/>
        </a:spcBef>
        <a:spcAft>
          <a:spcPct val="0"/>
        </a:spcAft>
        <a:defRPr sz="2600">
          <a:solidFill>
            <a:schemeClr val="bg1"/>
          </a:solidFill>
          <a:latin typeface="Arial Narrow" pitchFamily="34" charset="0"/>
        </a:defRPr>
      </a:lvl3pPr>
      <a:lvl4pPr algn="l" rtl="0" eaLnBrk="0" fontAlgn="base" hangingPunct="0">
        <a:spcBef>
          <a:spcPct val="0"/>
        </a:spcBef>
        <a:spcAft>
          <a:spcPct val="0"/>
        </a:spcAft>
        <a:defRPr sz="2600">
          <a:solidFill>
            <a:schemeClr val="bg1"/>
          </a:solidFill>
          <a:latin typeface="Arial Narrow" pitchFamily="34" charset="0"/>
        </a:defRPr>
      </a:lvl4pPr>
      <a:lvl5pPr algn="l" rtl="0" eaLnBrk="0" fontAlgn="base" hangingPunct="0">
        <a:spcBef>
          <a:spcPct val="0"/>
        </a:spcBef>
        <a:spcAft>
          <a:spcPct val="0"/>
        </a:spcAft>
        <a:defRPr sz="2600">
          <a:solidFill>
            <a:schemeClr val="bg1"/>
          </a:solidFill>
          <a:latin typeface="Arial Narrow"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p:titleStyle>
    <p:bodyStyle>
      <a:lvl1pPr marL="342900" indent="-342900" algn="l" rtl="0" eaLnBrk="0" fontAlgn="base" hangingPunct="0">
        <a:spcBef>
          <a:spcPct val="20000"/>
        </a:spcBef>
        <a:spcAft>
          <a:spcPct val="0"/>
        </a:spcAft>
        <a:buChar char="•"/>
        <a:defRPr sz="2600" b="1">
          <a:solidFill>
            <a:srgbClr val="003366"/>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30"/>
          <p:cNvSpPr>
            <a:spLocks noChangeArrowheads="1"/>
          </p:cNvSpPr>
          <p:nvPr/>
        </p:nvSpPr>
        <p:spPr bwMode="auto">
          <a:xfrm>
            <a:off x="0" y="0"/>
            <a:ext cx="9144000" cy="6858000"/>
          </a:xfrm>
          <a:prstGeom prst="rect">
            <a:avLst/>
          </a:prstGeom>
          <a:solidFill>
            <a:srgbClr val="0066CC"/>
          </a:solidFill>
          <a:ln w="9525" algn="ctr">
            <a:noFill/>
            <a:miter lim="800000"/>
            <a:headEnd/>
            <a:tailEnd/>
          </a:ln>
          <a:effectLst/>
        </p:spPr>
        <p:txBody>
          <a:bodyPr wrap="none" lIns="0" tIns="0" rIns="0" bIns="0" anchor="ctr"/>
          <a:lstStyle/>
          <a:p>
            <a:pPr>
              <a:defRPr/>
            </a:pPr>
            <a:endParaRPr lang="ru-RU"/>
          </a:p>
        </p:txBody>
      </p:sp>
      <p:sp>
        <p:nvSpPr>
          <p:cNvPr id="8195" name="Rectangle 9"/>
          <p:cNvSpPr>
            <a:spLocks noChangeArrowheads="1"/>
          </p:cNvSpPr>
          <p:nvPr/>
        </p:nvSpPr>
        <p:spPr bwMode="auto">
          <a:xfrm>
            <a:off x="0" y="6313488"/>
            <a:ext cx="9144000" cy="544512"/>
          </a:xfrm>
          <a:prstGeom prst="rect">
            <a:avLst/>
          </a:prstGeom>
          <a:solidFill>
            <a:srgbClr val="003366"/>
          </a:solidFill>
          <a:ln w="9525" algn="ctr">
            <a:noFill/>
            <a:miter lim="800000"/>
            <a:headEnd/>
            <a:tailEnd/>
          </a:ln>
          <a:effectLst/>
        </p:spPr>
        <p:txBody>
          <a:bodyPr wrap="none" lIns="0" tIns="0" rIns="0" bIns="0" anchor="ctr"/>
          <a:lstStyle/>
          <a:p>
            <a:pPr>
              <a:defRPr/>
            </a:pPr>
            <a:endParaRPr lang="ru-RU"/>
          </a:p>
        </p:txBody>
      </p:sp>
      <p:sp>
        <p:nvSpPr>
          <p:cNvPr id="8197" name="Rectangle 14"/>
          <p:cNvSpPr>
            <a:spLocks noChangeArrowheads="1"/>
          </p:cNvSpPr>
          <p:nvPr/>
        </p:nvSpPr>
        <p:spPr bwMode="auto">
          <a:xfrm>
            <a:off x="1943100" y="0"/>
            <a:ext cx="7200900" cy="1079500"/>
          </a:xfrm>
          <a:prstGeom prst="rect">
            <a:avLst/>
          </a:prstGeom>
          <a:solidFill>
            <a:srgbClr val="3399FF"/>
          </a:solidFill>
          <a:ln w="9525" algn="ctr">
            <a:noFill/>
            <a:miter lim="800000"/>
            <a:headEnd/>
            <a:tailEnd/>
          </a:ln>
          <a:effectLst/>
        </p:spPr>
        <p:txBody>
          <a:bodyPr wrap="none" lIns="0" tIns="0" rIns="0" bIns="0" anchor="ctr"/>
          <a:lstStyle/>
          <a:p>
            <a:pPr>
              <a:defRPr/>
            </a:pPr>
            <a:endParaRPr lang="ru-RU"/>
          </a:p>
        </p:txBody>
      </p:sp>
      <p:sp>
        <p:nvSpPr>
          <p:cNvPr id="8198" name="Line 15"/>
          <p:cNvSpPr>
            <a:spLocks noChangeShapeType="1"/>
          </p:cNvSpPr>
          <p:nvPr/>
        </p:nvSpPr>
        <p:spPr bwMode="auto">
          <a:xfrm>
            <a:off x="1936750" y="0"/>
            <a:ext cx="0" cy="1079500"/>
          </a:xfrm>
          <a:prstGeom prst="line">
            <a:avLst/>
          </a:prstGeom>
          <a:noFill/>
          <a:ln w="15875">
            <a:solidFill>
              <a:schemeClr val="bg1"/>
            </a:solidFill>
            <a:round/>
            <a:headEnd/>
            <a:tailEnd/>
          </a:ln>
          <a:effectLst/>
        </p:spPr>
        <p:txBody>
          <a:bodyPr lIns="0" tIns="0" rIns="0" bIns="0" anchor="ctr"/>
          <a:lstStyle/>
          <a:p>
            <a:pPr>
              <a:defRPr/>
            </a:pPr>
            <a:endParaRPr lang="ru-RU"/>
          </a:p>
        </p:txBody>
      </p:sp>
      <p:sp>
        <p:nvSpPr>
          <p:cNvPr id="8199" name="Line 33"/>
          <p:cNvSpPr>
            <a:spLocks noChangeShapeType="1"/>
          </p:cNvSpPr>
          <p:nvPr/>
        </p:nvSpPr>
        <p:spPr bwMode="auto">
          <a:xfrm>
            <a:off x="0" y="1079500"/>
            <a:ext cx="9144000" cy="0"/>
          </a:xfrm>
          <a:prstGeom prst="line">
            <a:avLst/>
          </a:prstGeom>
          <a:noFill/>
          <a:ln w="15875">
            <a:solidFill>
              <a:schemeClr val="bg1"/>
            </a:solidFill>
            <a:round/>
            <a:headEnd/>
            <a:tailEnd/>
          </a:ln>
          <a:effectLst/>
        </p:spPr>
        <p:txBody>
          <a:bodyPr lIns="0" tIns="0" rIns="0" bIns="0" anchor="ctr"/>
          <a:lstStyle/>
          <a:p>
            <a:pPr>
              <a:defRPr/>
            </a:pPr>
            <a:endParaRPr lang="ru-RU"/>
          </a:p>
        </p:txBody>
      </p:sp>
      <p:sp>
        <p:nvSpPr>
          <p:cNvPr id="8200" name="Line 34"/>
          <p:cNvSpPr>
            <a:spLocks noChangeShapeType="1"/>
          </p:cNvSpPr>
          <p:nvPr/>
        </p:nvSpPr>
        <p:spPr bwMode="auto">
          <a:xfrm>
            <a:off x="0" y="6315075"/>
            <a:ext cx="9144000" cy="0"/>
          </a:xfrm>
          <a:prstGeom prst="line">
            <a:avLst/>
          </a:prstGeom>
          <a:noFill/>
          <a:ln w="15875">
            <a:solidFill>
              <a:schemeClr val="bg1"/>
            </a:solidFill>
            <a:round/>
            <a:headEnd/>
            <a:tailEnd/>
          </a:ln>
          <a:effectLst/>
        </p:spPr>
        <p:txBody>
          <a:bodyPr lIns="0" tIns="0" rIns="0" bIns="0" anchor="ctr"/>
          <a:lstStyle/>
          <a:p>
            <a:pPr>
              <a:defRPr/>
            </a:pPr>
            <a:endParaRPr lang="ru-RU"/>
          </a:p>
        </p:txBody>
      </p:sp>
      <p:sp>
        <p:nvSpPr>
          <p:cNvPr id="9" name="Прямоугольник 8"/>
          <p:cNvSpPr/>
          <p:nvPr/>
        </p:nvSpPr>
        <p:spPr bwMode="auto">
          <a:xfrm>
            <a:off x="0" y="0"/>
            <a:ext cx="1944414" cy="1077310"/>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700" b="0" i="0" u="none" strike="noStrike" cap="none" normalizeH="0" baseline="0" smtClean="0">
              <a:ln>
                <a:noFill/>
              </a:ln>
              <a:solidFill>
                <a:schemeClr val="bg1"/>
              </a:solidFill>
              <a:effectLst/>
              <a:latin typeface="Arial Narrow" pitchFamily="34" charset="0"/>
            </a:endParaRPr>
          </a:p>
        </p:txBody>
      </p:sp>
      <p:sp>
        <p:nvSpPr>
          <p:cNvPr id="10" name="Line 10"/>
          <p:cNvSpPr>
            <a:spLocks noChangeShapeType="1"/>
          </p:cNvSpPr>
          <p:nvPr/>
        </p:nvSpPr>
        <p:spPr bwMode="auto">
          <a:xfrm>
            <a:off x="1936750" y="0"/>
            <a:ext cx="0" cy="1079500"/>
          </a:xfrm>
          <a:prstGeom prst="line">
            <a:avLst/>
          </a:prstGeom>
          <a:noFill/>
          <a:ln w="15875">
            <a:solidFill>
              <a:schemeClr val="bg1"/>
            </a:solidFill>
            <a:round/>
            <a:headEnd/>
            <a:tailEnd/>
          </a:ln>
          <a:effectLst/>
        </p:spPr>
        <p:txBody>
          <a:bodyPr lIns="0" tIns="0" rIns="0" bIns="0" anchor="ctr"/>
          <a:lstStyle/>
          <a:p>
            <a:pPr>
              <a:defRPr/>
            </a:pPr>
            <a:endParaRPr lang="ru-RU"/>
          </a:p>
        </p:txBody>
      </p:sp>
      <p:pic>
        <p:nvPicPr>
          <p:cNvPr id="11" name="Picture 16" descr="M:\-_MAIN-VOL1_-\TSH\0-Musor\ZNAK\Знаки и эмблемы\инвертированный знак_0_113_185.wmf"/>
          <p:cNvPicPr>
            <a:picLocks noChangeAspect="1" noChangeArrowheads="1"/>
          </p:cNvPicPr>
          <p:nvPr/>
        </p:nvPicPr>
        <p:blipFill>
          <a:blip r:embed="rId13" cstate="print"/>
          <a:srcRect/>
          <a:stretch>
            <a:fillRect/>
          </a:stretch>
        </p:blipFill>
        <p:spPr bwMode="auto">
          <a:xfrm>
            <a:off x="0" y="0"/>
            <a:ext cx="1920875" cy="10763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mc:AlternateContent xmlns:mc="http://schemas.openxmlformats.org/markup-compatibility/2006" xmlns:p14="http://schemas.microsoft.com/office/powerpoint/2010/main">
    <mc:Choice Requires="p14">
      <p:transition p14:dur="0"/>
    </mc:Choice>
    <mc:Fallback xmlns="">
      <p:transition/>
    </mc:Fallback>
  </mc:AlternateConten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3.xml"/><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1.xml"/><Relationship Id="rId5" Type="http://schemas.openxmlformats.org/officeDocument/2006/relationships/image" Target="../media/image18.pn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73.xml"/><Relationship Id="rId4" Type="http://schemas.openxmlformats.org/officeDocument/2006/relationships/chart" Target="../charts/char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74.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5.xml"/><Relationship Id="rId1" Type="http://schemas.openxmlformats.org/officeDocument/2006/relationships/slideLayout" Target="../slideLayouts/slideLayout73.xml"/></Relationships>
</file>

<file path=ppt/slides/_rels/slide2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6.xml"/><Relationship Id="rId1" Type="http://schemas.openxmlformats.org/officeDocument/2006/relationships/slideLayout" Target="../slideLayouts/slideLayout73.xml"/><Relationship Id="rId4" Type="http://schemas.openxmlformats.org/officeDocument/2006/relationships/image" Target="../media/image26.jpg"/></Relationships>
</file>

<file path=ppt/slides/_rels/slide2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7.xml"/><Relationship Id="rId1" Type="http://schemas.openxmlformats.org/officeDocument/2006/relationships/slideLayout" Target="../slideLayouts/slideLayout73.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73.xml"/><Relationship Id="rId4" Type="http://schemas.openxmlformats.org/officeDocument/2006/relationships/image" Target="../media/image30.e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73.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2.emf"/></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68.xml"/></Relationships>
</file>

<file path=ppt/slides/_rels/slide3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tif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3.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ctrTitle"/>
          </p:nvPr>
        </p:nvSpPr>
        <p:spPr>
          <a:xfrm>
            <a:off x="1957998" y="1988288"/>
            <a:ext cx="7026516" cy="914399"/>
          </a:xfrm>
        </p:spPr>
        <p:txBody>
          <a:bodyPr/>
          <a:lstStyle/>
          <a:p>
            <a:pPr>
              <a:lnSpc>
                <a:spcPct val="150000"/>
              </a:lnSpc>
              <a:defRPr/>
            </a:pPr>
            <a:r>
              <a:rPr lang="ru-RU" sz="2400" b="1" dirty="0"/>
              <a:t>РЕГУЛЯТОРЫ </a:t>
            </a:r>
            <a:r>
              <a:rPr lang="ru-RU" sz="2400" b="1" dirty="0" smtClean="0"/>
              <a:t>ДАВЛЕНИЯ И ОДОРИЗАТОРЫ НА ГРС</a:t>
            </a:r>
            <a:br>
              <a:rPr lang="ru-RU" sz="2400" b="1" dirty="0" smtClean="0"/>
            </a:br>
            <a:r>
              <a:rPr lang="ru-RU" sz="2400" b="1" dirty="0" smtClean="0"/>
              <a:t>АНАЛИЗ НАДЕЖНОСТИ ЭКСПЛУАТАЦИИ </a:t>
            </a:r>
            <a:endParaRPr lang="ru-RU" dirty="0"/>
          </a:p>
        </p:txBody>
      </p:sp>
      <p:sp>
        <p:nvSpPr>
          <p:cNvPr id="9219" name="Подзаголовок 6"/>
          <p:cNvSpPr>
            <a:spLocks noGrp="1"/>
          </p:cNvSpPr>
          <p:nvPr>
            <p:ph type="subTitle" idx="1"/>
          </p:nvPr>
        </p:nvSpPr>
        <p:spPr bwMode="auto">
          <a:xfrm>
            <a:off x="1892594" y="3678865"/>
            <a:ext cx="6871335" cy="1405700"/>
          </a:xfrm>
          <a:noFill/>
          <a:ln>
            <a:miter lim="800000"/>
            <a:headEnd/>
            <a:tailEnd/>
          </a:ln>
        </p:spPr>
        <p:txBody>
          <a:bodyPr vert="horz" wrap="square" lIns="91440" tIns="45720" rIns="91440" bIns="45720" numCol="1" anchor="t" anchorCtr="0" compatLnSpc="1">
            <a:prstTxWarp prst="textNoShape">
              <a:avLst/>
            </a:prstTxWarp>
          </a:bodyPr>
          <a:lstStyle/>
          <a:p>
            <a:pPr algn="l">
              <a:lnSpc>
                <a:spcPct val="75000"/>
              </a:lnSpc>
              <a:spcBef>
                <a:spcPct val="5000"/>
              </a:spcBef>
              <a:spcAft>
                <a:spcPct val="5000"/>
              </a:spcAft>
            </a:pPr>
            <a:r>
              <a:rPr lang="ru-RU" sz="2400" b="0" dirty="0" smtClean="0">
                <a:solidFill>
                  <a:schemeClr val="bg1"/>
                </a:solidFill>
                <a:latin typeface="Arial Narrow" pitchFamily="34" charset="0"/>
              </a:rPr>
              <a:t>Виталий Михайлович Янчук</a:t>
            </a:r>
            <a:r>
              <a:rPr lang="ru-RU" sz="2400" b="0" dirty="0" smtClean="0">
                <a:solidFill>
                  <a:schemeClr val="bg1"/>
                </a:solidFill>
              </a:rPr>
              <a:t>, </a:t>
            </a:r>
          </a:p>
          <a:p>
            <a:pPr algn="l">
              <a:lnSpc>
                <a:spcPct val="75000"/>
              </a:lnSpc>
              <a:spcBef>
                <a:spcPct val="5000"/>
              </a:spcBef>
              <a:spcAft>
                <a:spcPct val="5000"/>
              </a:spcAft>
            </a:pPr>
            <a:r>
              <a:rPr lang="ru-RU" sz="2400" b="0" dirty="0" smtClean="0">
                <a:solidFill>
                  <a:schemeClr val="bg1"/>
                </a:solidFill>
              </a:rPr>
              <a:t>начальник</a:t>
            </a:r>
            <a:r>
              <a:rPr lang="ru-RU" sz="2400" b="0" dirty="0" smtClean="0">
                <a:solidFill>
                  <a:schemeClr val="bg1"/>
                </a:solidFill>
                <a:latin typeface="Arial Narrow" pitchFamily="34" charset="0"/>
              </a:rPr>
              <a:t> производственного отдела </a:t>
            </a:r>
          </a:p>
          <a:p>
            <a:pPr algn="l">
              <a:lnSpc>
                <a:spcPct val="75000"/>
              </a:lnSpc>
              <a:spcBef>
                <a:spcPct val="5000"/>
              </a:spcBef>
              <a:spcAft>
                <a:spcPct val="5000"/>
              </a:spcAft>
            </a:pPr>
            <a:r>
              <a:rPr lang="ru-RU" sz="2400" b="0" dirty="0" smtClean="0">
                <a:solidFill>
                  <a:schemeClr val="bg1"/>
                </a:solidFill>
                <a:latin typeface="Arial Narrow" pitchFamily="34" charset="0"/>
              </a:rPr>
              <a:t>по эксплуатации ГРС ООО «Газпром трансгаз Ухта»</a:t>
            </a:r>
          </a:p>
          <a:p>
            <a:pPr algn="l"/>
            <a:r>
              <a:rPr lang="ru-RU" sz="2400" b="0" dirty="0" smtClean="0">
                <a:solidFill>
                  <a:schemeClr val="bg1"/>
                </a:solidFill>
                <a:latin typeface="Arial Narrow" pitchFamily="34" charset="0"/>
              </a:rPr>
              <a:t>тел</a:t>
            </a:r>
            <a:r>
              <a:rPr lang="ru-RU" sz="2400" b="0" dirty="0">
                <a:solidFill>
                  <a:schemeClr val="bg1"/>
                </a:solidFill>
                <a:latin typeface="Arial Narrow" pitchFamily="34" charset="0"/>
              </a:rPr>
              <a:t>. : (8216) </a:t>
            </a:r>
            <a:r>
              <a:rPr lang="ru-RU" sz="2400" b="0" dirty="0" smtClean="0">
                <a:solidFill>
                  <a:schemeClr val="bg1"/>
                </a:solidFill>
                <a:latin typeface="Arial Narrow" pitchFamily="34" charset="0"/>
              </a:rPr>
              <a:t>77-22-71, е</a:t>
            </a:r>
            <a:r>
              <a:rPr lang="en-US" sz="2400" b="0" dirty="0" smtClean="0">
                <a:solidFill>
                  <a:schemeClr val="bg1"/>
                </a:solidFill>
                <a:latin typeface="Arial Narrow" pitchFamily="34" charset="0"/>
              </a:rPr>
              <a:t>-mail:</a:t>
            </a:r>
            <a:r>
              <a:rPr lang="ru-RU" sz="2400" b="0" dirty="0" smtClean="0">
                <a:solidFill>
                  <a:schemeClr val="bg1"/>
                </a:solidFill>
                <a:latin typeface="Arial Narrow" pitchFamily="34" charset="0"/>
              </a:rPr>
              <a:t> </a:t>
            </a:r>
            <a:r>
              <a:rPr lang="en-US" sz="2400" b="0" dirty="0" smtClean="0">
                <a:solidFill>
                  <a:schemeClr val="bg1"/>
                </a:solidFill>
                <a:latin typeface="Arial Narrow" pitchFamily="34" charset="0"/>
              </a:rPr>
              <a:t>vianchuk@sgp.gazprom.ru </a:t>
            </a:r>
            <a:endParaRPr lang="ru-RU" sz="2400" b="0" dirty="0">
              <a:solidFill>
                <a:schemeClr val="bg1"/>
              </a:solidFill>
              <a:latin typeface="Arial Narrow" pitchFamily="34" charset="0"/>
            </a:endParaRPr>
          </a:p>
          <a:p>
            <a:pPr algn="l">
              <a:lnSpc>
                <a:spcPct val="75000"/>
              </a:lnSpc>
              <a:spcBef>
                <a:spcPct val="5000"/>
              </a:spcBef>
              <a:spcAft>
                <a:spcPct val="5000"/>
              </a:spcAft>
            </a:pPr>
            <a:endParaRPr lang="ru-RU" sz="2400" dirty="0" smtClean="0">
              <a:solidFill>
                <a:schemeClr val="bg1"/>
              </a:solidFill>
              <a:latin typeface="Arial Narrow" pitchFamily="34" charset="0"/>
            </a:endParaRPr>
          </a:p>
        </p:txBody>
      </p:sp>
      <p:sp>
        <p:nvSpPr>
          <p:cNvPr id="5" name="Прямоугольник 4"/>
          <p:cNvSpPr/>
          <p:nvPr/>
        </p:nvSpPr>
        <p:spPr>
          <a:xfrm>
            <a:off x="1892594" y="6446705"/>
            <a:ext cx="7559749" cy="292388"/>
          </a:xfrm>
          <a:prstGeom prst="rect">
            <a:avLst/>
          </a:prstGeom>
          <a:ln>
            <a:noFill/>
          </a:ln>
        </p:spPr>
        <p:txBody>
          <a:bodyPr wrap="square">
            <a:spAutoFit/>
          </a:bodyPr>
          <a:lstStyle/>
          <a:p>
            <a:pPr algn="ctr"/>
            <a:r>
              <a:rPr lang="ru-RU" sz="1300" dirty="0" smtClean="0">
                <a:ln w="18415" cmpd="sng">
                  <a:noFill/>
                  <a:prstDash val="solid"/>
                </a:ln>
                <a:solidFill>
                  <a:srgbClr val="FFFFFF"/>
                </a:solidFill>
              </a:rPr>
              <a:t>г. Казань, 2017 год</a:t>
            </a:r>
            <a:endParaRPr lang="ru-RU" sz="1300" dirty="0">
              <a:ln w="18415" cmpd="sng">
                <a:noFill/>
                <a:prstDash val="solid"/>
              </a:ln>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968500" y="0"/>
            <a:ext cx="7175499" cy="1073426"/>
          </a:xfrm>
          <a:prstGeom prst="rect">
            <a:avLst/>
          </a:prstGeom>
        </p:spPr>
        <p:txBody>
          <a:bodyPr vert="horz" lIns="91440" tIns="45720" rIns="91440" bIns="45720" rtlCol="0" anchor="ctr">
            <a:noAutofit/>
          </a:bodyPr>
          <a:lstStyle/>
          <a:p>
            <a:pPr lvl="0" algn="ctr"/>
            <a:endParaRPr lang="ru-RU" sz="1600" b="1" dirty="0" smtClean="0">
              <a:latin typeface="+mn-lt"/>
            </a:endParaRPr>
          </a:p>
        </p:txBody>
      </p:sp>
      <p:sp>
        <p:nvSpPr>
          <p:cNvPr id="7" name="Rectangle 13"/>
          <p:cNvSpPr txBox="1">
            <a:spLocks noChangeArrowheads="1"/>
          </p:cNvSpPr>
          <p:nvPr/>
        </p:nvSpPr>
        <p:spPr bwMode="auto">
          <a:xfrm>
            <a:off x="204788" y="6362700"/>
            <a:ext cx="1487487" cy="476250"/>
          </a:xfrm>
          <a:prstGeom prst="rect">
            <a:avLst/>
          </a:prstGeom>
          <a:noFill/>
          <a:ln>
            <a:noFill/>
            <a:miter lim="800000"/>
            <a:headEnd/>
            <a:tailEnd/>
          </a:ln>
          <a:effectLst/>
          <a:extLst/>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2000" b="1" i="0" u="none" strike="noStrike" kern="1200" cap="none" spc="0" normalizeH="0" baseline="0" noProof="0" dirty="0" smtClean="0">
              <a:ln>
                <a:noFill/>
              </a:ln>
              <a:solidFill>
                <a:schemeClr val="bg1"/>
              </a:solidFill>
              <a:effectLst/>
              <a:uLnTx/>
              <a:uFillTx/>
              <a:latin typeface="Arial Narrow" pitchFamily="34" charset="0"/>
              <a:ea typeface="+mn-ea"/>
              <a:cs typeface="+mn-cs"/>
            </a:endParaRPr>
          </a:p>
        </p:txBody>
      </p:sp>
      <p:pic>
        <p:nvPicPr>
          <p:cNvPr id="3074" name="Picture 2" descr="Y:\03_GRS\NOARX\ФОТО\ГРС\Сосногорское ЛПУ МГ\ГРС Весёлый Кут\2011\P101005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398" t="10375" r="3259" b="269"/>
          <a:stretch/>
        </p:blipFill>
        <p:spPr bwMode="auto">
          <a:xfrm>
            <a:off x="2932112" y="1104900"/>
            <a:ext cx="6211887" cy="5181600"/>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251044" y="2744403"/>
            <a:ext cx="2882461" cy="2031325"/>
          </a:xfrm>
          <a:prstGeom prst="rect">
            <a:avLst/>
          </a:prstGeom>
          <a:solidFill>
            <a:srgbClr val="0071B9"/>
          </a:solidFill>
          <a:ln w="28575">
            <a:solidFill>
              <a:schemeClr val="bg1"/>
            </a:solidFill>
            <a:miter lim="800000"/>
          </a:ln>
        </p:spPr>
        <p:txBody>
          <a:bodyPr wrap="square">
            <a:spAutoFit/>
          </a:bodyPr>
          <a:lstStyle/>
          <a:p>
            <a:r>
              <a:rPr lang="ru-RU" sz="1800" dirty="0" smtClean="0">
                <a:solidFill>
                  <a:srgbClr val="FFFFFF"/>
                </a:solidFill>
                <a:latin typeface="+mn-lt"/>
                <a:cs typeface="Times New Roman" panose="02020603050405020304" pitchFamily="18" charset="0"/>
              </a:rPr>
              <a:t>Регулятор давления газа </a:t>
            </a:r>
            <a:r>
              <a:rPr lang="ru-RU" sz="1800" dirty="0" smtClean="0">
                <a:latin typeface="+mn-lt"/>
              </a:rPr>
              <a:t>ЛОРД-15-2 </a:t>
            </a:r>
          </a:p>
          <a:p>
            <a:r>
              <a:rPr lang="ru-RU" sz="1800" dirty="0" smtClean="0">
                <a:latin typeface="+mn-lt"/>
              </a:rPr>
              <a:t>установленный на </a:t>
            </a:r>
          </a:p>
          <a:p>
            <a:r>
              <a:rPr lang="ru-RU" sz="1800" dirty="0" smtClean="0">
                <a:latin typeface="+mn-lt"/>
              </a:rPr>
              <a:t>АГРС «Исток» </a:t>
            </a:r>
          </a:p>
          <a:p>
            <a:r>
              <a:rPr lang="ru-RU" sz="1800" dirty="0" smtClean="0">
                <a:latin typeface="+mn-lt"/>
              </a:rPr>
              <a:t>МГ «</a:t>
            </a:r>
            <a:r>
              <a:rPr lang="ru-RU" sz="1800" dirty="0" err="1" smtClean="0">
                <a:latin typeface="+mn-lt"/>
              </a:rPr>
              <a:t>Бованенково</a:t>
            </a:r>
            <a:r>
              <a:rPr lang="ru-RU" sz="1800" dirty="0" smtClean="0">
                <a:latin typeface="+mn-lt"/>
              </a:rPr>
              <a:t>-Ухта»</a:t>
            </a:r>
          </a:p>
          <a:p>
            <a:r>
              <a:rPr lang="ru-RU" sz="1800" dirty="0" smtClean="0">
                <a:latin typeface="+mn-lt"/>
              </a:rPr>
              <a:t>Производительностью </a:t>
            </a:r>
          </a:p>
          <a:p>
            <a:r>
              <a:rPr lang="ru-RU" sz="1800" dirty="0" smtClean="0">
                <a:latin typeface="+mn-lt"/>
              </a:rPr>
              <a:t>1,6 тыс.м3/ч </a:t>
            </a:r>
            <a:endParaRPr lang="ru-RU" dirty="0">
              <a:latin typeface="+mn-lt"/>
            </a:endParaRPr>
          </a:p>
        </p:txBody>
      </p:sp>
      <p:sp>
        <p:nvSpPr>
          <p:cNvPr id="2" name="Овал 1"/>
          <p:cNvSpPr/>
          <p:nvPr/>
        </p:nvSpPr>
        <p:spPr bwMode="auto">
          <a:xfrm>
            <a:off x="3919961" y="2652662"/>
            <a:ext cx="4236188" cy="3036924"/>
          </a:xfrm>
          <a:prstGeom prst="ellipse">
            <a:avLst/>
          </a:prstGeom>
          <a:noFill/>
          <a:ln w="412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700" b="0" i="0" u="none" strike="noStrike" cap="none" normalizeH="0" baseline="0" smtClean="0">
              <a:ln>
                <a:noFill/>
              </a:ln>
              <a:solidFill>
                <a:schemeClr val="bg1"/>
              </a:solidFill>
              <a:effectLst/>
              <a:latin typeface="Arial Narrow" pitchFamily="34" charset="0"/>
            </a:endParaRPr>
          </a:p>
        </p:txBody>
      </p:sp>
      <p:sp>
        <p:nvSpPr>
          <p:cNvPr id="9" name="TextBox 8"/>
          <p:cNvSpPr txBox="1"/>
          <p:nvPr/>
        </p:nvSpPr>
        <p:spPr>
          <a:xfrm>
            <a:off x="142875" y="6422932"/>
            <a:ext cx="1381125" cy="400110"/>
          </a:xfrm>
          <a:prstGeom prst="rect">
            <a:avLst/>
          </a:prstGeom>
          <a:noFill/>
        </p:spPr>
        <p:txBody>
          <a:bodyPr wrap="square" rtlCol="0">
            <a:spAutoFit/>
          </a:bodyPr>
          <a:lstStyle/>
          <a:p>
            <a:fld id="{B428F84E-F1D4-4E4C-BA46-6AA8D395C6D4}" type="slidenum">
              <a:rPr lang="ru-RU" sz="2000" smtClean="0"/>
              <a:t>10</a:t>
            </a:fld>
            <a:endParaRPr lang="ru-RU" sz="2000" dirty="0"/>
          </a:p>
        </p:txBody>
      </p:sp>
      <p:sp>
        <p:nvSpPr>
          <p:cNvPr id="10" name="Прямоугольник 9"/>
          <p:cNvSpPr/>
          <p:nvPr/>
        </p:nvSpPr>
        <p:spPr>
          <a:xfrm>
            <a:off x="1999281" y="6446705"/>
            <a:ext cx="7144720" cy="307777"/>
          </a:xfrm>
          <a:prstGeom prst="rect">
            <a:avLst/>
          </a:prstGeom>
          <a:ln>
            <a:noFill/>
          </a:ln>
        </p:spPr>
        <p:txBody>
          <a:bodyPr wrap="square">
            <a:spAutoFit/>
          </a:bodyPr>
          <a:lstStyle/>
          <a:p>
            <a:r>
              <a:rPr lang="ru-RU" sz="1400" dirty="0">
                <a:ln w="18415" cmpd="sng">
                  <a:noFill/>
                  <a:prstDash val="solid"/>
                </a:ln>
                <a:solidFill>
                  <a:srgbClr val="FFFFFF"/>
                </a:solidFill>
              </a:rPr>
              <a:t>РЕГУЛЯТОРЫ ДАВЛЕНИЯ И ОДОРИЗАТОРЫ НА </a:t>
            </a:r>
            <a:r>
              <a:rPr lang="ru-RU" sz="1400" dirty="0" smtClean="0">
                <a:ln w="18415" cmpd="sng">
                  <a:noFill/>
                  <a:prstDash val="solid"/>
                </a:ln>
                <a:solidFill>
                  <a:srgbClr val="FFFFFF"/>
                </a:solidFill>
              </a:rPr>
              <a:t>ГРС АНАЛИЗ </a:t>
            </a:r>
            <a:r>
              <a:rPr lang="ru-RU" sz="1400" dirty="0">
                <a:ln w="18415" cmpd="sng">
                  <a:noFill/>
                  <a:prstDash val="solid"/>
                </a:ln>
                <a:solidFill>
                  <a:srgbClr val="FFFFFF"/>
                </a:solidFill>
              </a:rPr>
              <a:t>НАДЕЖНОСТИ ЭКСПЛУАТАЦИИ </a:t>
            </a:r>
            <a:endParaRPr lang="ru-RU" sz="1400" dirty="0">
              <a:ln w="18415" cmpd="sng">
                <a:noFill/>
                <a:prstDash val="solid"/>
              </a:ln>
            </a:endParaRPr>
          </a:p>
        </p:txBody>
      </p:sp>
      <p:sp>
        <p:nvSpPr>
          <p:cNvPr id="13" name="Прямоугольник 12"/>
          <p:cNvSpPr/>
          <p:nvPr/>
        </p:nvSpPr>
        <p:spPr>
          <a:xfrm>
            <a:off x="1924050" y="315027"/>
            <a:ext cx="7134225" cy="707886"/>
          </a:xfrm>
          <a:prstGeom prst="rect">
            <a:avLst/>
          </a:prstGeom>
        </p:spPr>
        <p:txBody>
          <a:bodyPr wrap="square">
            <a:spAutoFit/>
          </a:bodyPr>
          <a:lstStyle/>
          <a:p>
            <a:pPr lvl="0" eaLnBrk="0" hangingPunct="0">
              <a:defRPr/>
            </a:pPr>
            <a:r>
              <a:rPr lang="ru-RU" sz="2000" b="1" kern="0" dirty="0">
                <a:cs typeface="Times New Roman" pitchFamily="18" charset="0"/>
              </a:rPr>
              <a:t>ОСОБЕННОСТИ ЭКСПЛУАТАЦИИ И ТЕХНИЧЕСКОГО ОБСЛУЖИВАНИЯ РЕГУЛЯТОРА ДАВЛЕНИЯ ГАЗА </a:t>
            </a:r>
            <a:r>
              <a:rPr lang="ru-RU" sz="2000" b="1" kern="0" dirty="0" smtClean="0">
                <a:cs typeface="Times New Roman" pitchFamily="18" charset="0"/>
              </a:rPr>
              <a:t>ТИПА ЛОРД-150</a:t>
            </a:r>
            <a:endParaRPr lang="ru-RU" sz="2000" b="1" kern="0" dirty="0">
              <a:cs typeface="Times New Roman" pitchFamily="18" charset="0"/>
            </a:endParaRPr>
          </a:p>
        </p:txBody>
      </p:sp>
    </p:spTree>
    <p:extLst>
      <p:ext uri="{BB962C8B-B14F-4D97-AF65-F5344CB8AC3E}">
        <p14:creationId xmlns:p14="http://schemas.microsoft.com/office/powerpoint/2010/main" val="1626426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968500" y="0"/>
            <a:ext cx="7175499" cy="1073426"/>
          </a:xfrm>
          <a:prstGeom prst="rect">
            <a:avLst/>
          </a:prstGeom>
        </p:spPr>
        <p:txBody>
          <a:bodyPr vert="horz" lIns="91440" tIns="45720" rIns="91440" bIns="45720" rtlCol="0" anchor="ctr">
            <a:noAutofit/>
          </a:bodyPr>
          <a:lstStyle/>
          <a:p>
            <a:pPr lvl="0" algn="ctr"/>
            <a:endParaRPr lang="ru-RU" sz="1600" b="1" dirty="0" smtClean="0">
              <a:latin typeface="+mn-lt"/>
            </a:endParaRPr>
          </a:p>
        </p:txBody>
      </p:sp>
      <p:sp>
        <p:nvSpPr>
          <p:cNvPr id="7" name="Rectangle 13"/>
          <p:cNvSpPr txBox="1">
            <a:spLocks noChangeArrowheads="1"/>
          </p:cNvSpPr>
          <p:nvPr/>
        </p:nvSpPr>
        <p:spPr bwMode="auto">
          <a:xfrm>
            <a:off x="204788" y="6362700"/>
            <a:ext cx="1487487" cy="476250"/>
          </a:xfrm>
          <a:prstGeom prst="rect">
            <a:avLst/>
          </a:prstGeom>
          <a:noFill/>
          <a:ln>
            <a:noFill/>
            <a:miter lim="800000"/>
            <a:headEnd/>
            <a:tailEnd/>
          </a:ln>
          <a:effectLst/>
          <a:extLst/>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2000" b="1" i="0" u="none" strike="noStrike" kern="1200" cap="none" spc="0" normalizeH="0" baseline="0" noProof="0" dirty="0" smtClean="0">
              <a:ln>
                <a:noFill/>
              </a:ln>
              <a:solidFill>
                <a:schemeClr val="bg1"/>
              </a:solidFill>
              <a:effectLst/>
              <a:uLnTx/>
              <a:uFillTx/>
              <a:latin typeface="Arial Narrow" pitchFamily="34" charset="0"/>
              <a:ea typeface="+mn-ea"/>
              <a:cs typeface="+mn-cs"/>
            </a:endParaRPr>
          </a:p>
        </p:txBody>
      </p:sp>
      <p:pic>
        <p:nvPicPr>
          <p:cNvPr id="10" name="Рисунок 4" descr="IMG_2370.JPG"/>
          <p:cNvPicPr>
            <a:picLocks noChangeAspect="1"/>
          </p:cNvPicPr>
          <p:nvPr/>
        </p:nvPicPr>
        <p:blipFill rotWithShape="1">
          <a:blip r:embed="rId3" cstate="print"/>
          <a:srcRect l="165" t="21461" r="23602" b="26021"/>
          <a:stretch/>
        </p:blipFill>
        <p:spPr bwMode="auto">
          <a:xfrm>
            <a:off x="19664" y="1091382"/>
            <a:ext cx="9086235" cy="5191432"/>
          </a:xfrm>
          <a:prstGeom prst="rect">
            <a:avLst/>
          </a:prstGeom>
          <a:noFill/>
          <a:ln w="38100">
            <a:solidFill>
              <a:schemeClr val="bg1"/>
            </a:solidFill>
            <a:miter lim="800000"/>
            <a:headEnd/>
            <a:tailEnd/>
          </a:ln>
        </p:spPr>
      </p:pic>
      <p:sp>
        <p:nvSpPr>
          <p:cNvPr id="11" name="Прямоугольник 10"/>
          <p:cNvSpPr/>
          <p:nvPr/>
        </p:nvSpPr>
        <p:spPr>
          <a:xfrm>
            <a:off x="3689869" y="1072332"/>
            <a:ext cx="5425862" cy="830997"/>
          </a:xfrm>
          <a:prstGeom prst="rect">
            <a:avLst/>
          </a:prstGeom>
          <a:solidFill>
            <a:srgbClr val="0071B9"/>
          </a:solidFill>
          <a:ln w="28575">
            <a:solidFill>
              <a:schemeClr val="bg1"/>
            </a:solidFill>
            <a:miter lim="800000"/>
          </a:ln>
        </p:spPr>
        <p:txBody>
          <a:bodyPr wrap="square">
            <a:spAutoFit/>
          </a:bodyPr>
          <a:lstStyle/>
          <a:p>
            <a:pPr algn="ctr"/>
            <a:r>
              <a:rPr lang="ru-RU" sz="2400" dirty="0" smtClean="0"/>
              <a:t>Износ </a:t>
            </a:r>
            <a:r>
              <a:rPr lang="ru-RU" sz="2400" dirty="0"/>
              <a:t>поверхности  сердечника клапана-дросселя выполненного из </a:t>
            </a:r>
            <a:r>
              <a:rPr lang="ru-RU" sz="2400" dirty="0" smtClean="0"/>
              <a:t>фторопласта</a:t>
            </a:r>
            <a:endParaRPr lang="ru-RU" sz="2400" dirty="0" smtClean="0">
              <a:latin typeface="+mn-lt"/>
            </a:endParaRPr>
          </a:p>
        </p:txBody>
      </p:sp>
      <p:sp>
        <p:nvSpPr>
          <p:cNvPr id="4" name="Прямоугольник 3"/>
          <p:cNvSpPr/>
          <p:nvPr/>
        </p:nvSpPr>
        <p:spPr>
          <a:xfrm>
            <a:off x="19664" y="5646108"/>
            <a:ext cx="9096067" cy="646331"/>
          </a:xfrm>
          <a:prstGeom prst="rect">
            <a:avLst/>
          </a:prstGeom>
          <a:solidFill>
            <a:srgbClr val="FF0000"/>
          </a:solidFill>
          <a:ln w="28575">
            <a:solidFill>
              <a:schemeClr val="bg1"/>
            </a:solidFill>
          </a:ln>
        </p:spPr>
        <p:txBody>
          <a:bodyPr wrap="square">
            <a:spAutoFit/>
          </a:bodyPr>
          <a:lstStyle/>
          <a:p>
            <a:r>
              <a:rPr lang="ru-RU" sz="1800" dirty="0"/>
              <a:t>Даже минимальный </a:t>
            </a:r>
            <a:r>
              <a:rPr lang="ru-RU" sz="1800" dirty="0" smtClean="0"/>
              <a:t>износ </a:t>
            </a:r>
            <a:r>
              <a:rPr lang="ru-RU" sz="1800" dirty="0"/>
              <a:t>поверхности сердечника существенно влияет на точность настройки и плавность работы регулятора давления.</a:t>
            </a:r>
          </a:p>
        </p:txBody>
      </p:sp>
      <p:sp>
        <p:nvSpPr>
          <p:cNvPr id="13" name="TextBox 12"/>
          <p:cNvSpPr txBox="1"/>
          <p:nvPr/>
        </p:nvSpPr>
        <p:spPr>
          <a:xfrm>
            <a:off x="142875" y="6422932"/>
            <a:ext cx="1381125" cy="400110"/>
          </a:xfrm>
          <a:prstGeom prst="rect">
            <a:avLst/>
          </a:prstGeom>
          <a:noFill/>
        </p:spPr>
        <p:txBody>
          <a:bodyPr wrap="square" rtlCol="0">
            <a:spAutoFit/>
          </a:bodyPr>
          <a:lstStyle/>
          <a:p>
            <a:fld id="{36555ACF-BB4B-43F2-95C2-CE4993EB08E1}" type="slidenum">
              <a:rPr lang="ru-RU" sz="2000" smtClean="0"/>
              <a:t>11</a:t>
            </a:fld>
            <a:endParaRPr lang="ru-RU" sz="2000" dirty="0"/>
          </a:p>
        </p:txBody>
      </p:sp>
      <p:sp>
        <p:nvSpPr>
          <p:cNvPr id="14" name="Прямоугольник 13"/>
          <p:cNvSpPr/>
          <p:nvPr/>
        </p:nvSpPr>
        <p:spPr>
          <a:xfrm>
            <a:off x="1999281" y="6446705"/>
            <a:ext cx="7144720" cy="307777"/>
          </a:xfrm>
          <a:prstGeom prst="rect">
            <a:avLst/>
          </a:prstGeom>
          <a:ln>
            <a:noFill/>
          </a:ln>
        </p:spPr>
        <p:txBody>
          <a:bodyPr wrap="square">
            <a:spAutoFit/>
          </a:bodyPr>
          <a:lstStyle/>
          <a:p>
            <a:r>
              <a:rPr lang="ru-RU" sz="1400" dirty="0">
                <a:ln w="18415" cmpd="sng">
                  <a:noFill/>
                  <a:prstDash val="solid"/>
                </a:ln>
                <a:solidFill>
                  <a:srgbClr val="FFFFFF"/>
                </a:solidFill>
              </a:rPr>
              <a:t>РЕГУЛЯТОРЫ ДАВЛЕНИЯ И ОДОРИЗАТОРЫ НА </a:t>
            </a:r>
            <a:r>
              <a:rPr lang="ru-RU" sz="1400" dirty="0" smtClean="0">
                <a:ln w="18415" cmpd="sng">
                  <a:noFill/>
                  <a:prstDash val="solid"/>
                </a:ln>
                <a:solidFill>
                  <a:srgbClr val="FFFFFF"/>
                </a:solidFill>
              </a:rPr>
              <a:t>ГРС АНАЛИЗ </a:t>
            </a:r>
            <a:r>
              <a:rPr lang="ru-RU" sz="1400" dirty="0">
                <a:ln w="18415" cmpd="sng">
                  <a:noFill/>
                  <a:prstDash val="solid"/>
                </a:ln>
                <a:solidFill>
                  <a:srgbClr val="FFFFFF"/>
                </a:solidFill>
              </a:rPr>
              <a:t>НАДЕЖНОСТИ ЭКСПЛУАТАЦИИ </a:t>
            </a:r>
            <a:endParaRPr lang="ru-RU" sz="1400" dirty="0">
              <a:ln w="18415" cmpd="sng">
                <a:noFill/>
                <a:prstDash val="solid"/>
              </a:ln>
            </a:endParaRPr>
          </a:p>
        </p:txBody>
      </p:sp>
      <p:sp>
        <p:nvSpPr>
          <p:cNvPr id="16" name="Прямоугольник 15"/>
          <p:cNvSpPr/>
          <p:nvPr/>
        </p:nvSpPr>
        <p:spPr>
          <a:xfrm>
            <a:off x="1924050" y="315027"/>
            <a:ext cx="7134225" cy="707886"/>
          </a:xfrm>
          <a:prstGeom prst="rect">
            <a:avLst/>
          </a:prstGeom>
        </p:spPr>
        <p:txBody>
          <a:bodyPr wrap="square">
            <a:spAutoFit/>
          </a:bodyPr>
          <a:lstStyle/>
          <a:p>
            <a:pPr lvl="0" eaLnBrk="0" hangingPunct="0">
              <a:defRPr/>
            </a:pPr>
            <a:r>
              <a:rPr lang="ru-RU" sz="2000" b="1" kern="0" dirty="0">
                <a:cs typeface="Times New Roman" pitchFamily="18" charset="0"/>
              </a:rPr>
              <a:t>ОСОБЕННОСТИ ЭКСПЛУАТАЦИИ И ТЕХНИЧЕСКОГО ОБСЛУЖИВАНИЯ РЕГУЛЯТОРА ДАВЛЕНИЯ ГАЗА </a:t>
            </a:r>
            <a:r>
              <a:rPr lang="ru-RU" sz="2000" b="1" kern="0" dirty="0" smtClean="0">
                <a:cs typeface="Times New Roman" pitchFamily="18" charset="0"/>
              </a:rPr>
              <a:t>ТИПА ЛОРД-150</a:t>
            </a:r>
            <a:endParaRPr lang="ru-RU" sz="2000" b="1" kern="0" dirty="0">
              <a:cs typeface="Times New Roman" pitchFamily="18" charset="0"/>
            </a:endParaRPr>
          </a:p>
        </p:txBody>
      </p:sp>
      <p:pic>
        <p:nvPicPr>
          <p:cNvPr id="17" name="Рисунок 1" descr="IMG_2373.JPG"/>
          <p:cNvPicPr>
            <a:picLocks noChangeAspect="1"/>
          </p:cNvPicPr>
          <p:nvPr/>
        </p:nvPicPr>
        <p:blipFill rotWithShape="1">
          <a:blip r:embed="rId4" cstate="print"/>
          <a:srcRect t="9123" r="15529" b="6406"/>
          <a:stretch/>
        </p:blipFill>
        <p:spPr bwMode="auto">
          <a:xfrm>
            <a:off x="3716729" y="1953924"/>
            <a:ext cx="2657737" cy="1872987"/>
          </a:xfrm>
          <a:prstGeom prst="rect">
            <a:avLst/>
          </a:prstGeom>
          <a:noFill/>
          <a:ln w="38100">
            <a:solidFill>
              <a:schemeClr val="bg1"/>
            </a:solidFill>
            <a:miter lim="800000"/>
            <a:headEnd/>
            <a:tailEnd/>
          </a:ln>
        </p:spPr>
      </p:pic>
      <p:pic>
        <p:nvPicPr>
          <p:cNvPr id="18" name="Рисунок 3" descr="IMG_2375.JPG"/>
          <p:cNvPicPr>
            <a:picLocks noChangeAspect="1"/>
          </p:cNvPicPr>
          <p:nvPr/>
        </p:nvPicPr>
        <p:blipFill>
          <a:blip r:embed="rId5" cstate="print"/>
          <a:srcRect/>
          <a:stretch>
            <a:fillRect/>
          </a:stretch>
        </p:blipFill>
        <p:spPr bwMode="auto">
          <a:xfrm>
            <a:off x="6418305" y="1946810"/>
            <a:ext cx="2687594" cy="1880101"/>
          </a:xfrm>
          <a:prstGeom prst="rect">
            <a:avLst/>
          </a:prstGeom>
          <a:noFill/>
          <a:ln w="38100">
            <a:solidFill>
              <a:schemeClr val="bg1"/>
            </a:solidFill>
            <a:miter lim="800000"/>
            <a:headEnd/>
            <a:tailEnd/>
          </a:ln>
        </p:spPr>
      </p:pic>
      <p:sp>
        <p:nvSpPr>
          <p:cNvPr id="19" name="Стрелка вниз 18"/>
          <p:cNvSpPr/>
          <p:nvPr/>
        </p:nvSpPr>
        <p:spPr bwMode="auto">
          <a:xfrm rot="1763640">
            <a:off x="7984418" y="2218123"/>
            <a:ext cx="207284" cy="581496"/>
          </a:xfrm>
          <a:prstGeom prst="downArrow">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700" b="0" i="0" u="none" strike="noStrike" cap="none" normalizeH="0" baseline="0">
              <a:ln>
                <a:noFill/>
              </a:ln>
              <a:solidFill>
                <a:schemeClr val="bg1"/>
              </a:solidFill>
              <a:effectLst/>
              <a:latin typeface="Arial Narrow" pitchFamily="34" charset="0"/>
            </a:endParaRPr>
          </a:p>
        </p:txBody>
      </p:sp>
      <p:sp>
        <p:nvSpPr>
          <p:cNvPr id="20" name="Стрелка вниз 19"/>
          <p:cNvSpPr/>
          <p:nvPr/>
        </p:nvSpPr>
        <p:spPr bwMode="auto">
          <a:xfrm rot="1763640">
            <a:off x="5452607" y="2398354"/>
            <a:ext cx="207284" cy="581496"/>
          </a:xfrm>
          <a:prstGeom prst="downArrow">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700" b="0" i="0" u="none" strike="noStrike" cap="none" normalizeH="0" baseline="0">
              <a:ln>
                <a:noFill/>
              </a:ln>
              <a:solidFill>
                <a:schemeClr val="bg1"/>
              </a:solidFill>
              <a:effectLst/>
              <a:latin typeface="Arial Narrow" pitchFamily="34" charset="0"/>
            </a:endParaRPr>
          </a:p>
        </p:txBody>
      </p:sp>
    </p:spTree>
    <p:extLst>
      <p:ext uri="{BB962C8B-B14F-4D97-AF65-F5344CB8AC3E}">
        <p14:creationId xmlns:p14="http://schemas.microsoft.com/office/powerpoint/2010/main" val="1898346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968500" y="0"/>
            <a:ext cx="7175499" cy="1073426"/>
          </a:xfrm>
          <a:prstGeom prst="rect">
            <a:avLst/>
          </a:prstGeom>
        </p:spPr>
        <p:txBody>
          <a:bodyPr vert="horz" lIns="91440" tIns="45720" rIns="91440" bIns="45720" rtlCol="0" anchor="ctr">
            <a:noAutofit/>
          </a:bodyPr>
          <a:lstStyle/>
          <a:p>
            <a:pPr lvl="0" algn="ctr"/>
            <a:endParaRPr lang="ru-RU" sz="1600" b="1" dirty="0" smtClean="0">
              <a:latin typeface="+mn-lt"/>
            </a:endParaRPr>
          </a:p>
        </p:txBody>
      </p:sp>
      <p:sp>
        <p:nvSpPr>
          <p:cNvPr id="7" name="Rectangle 13"/>
          <p:cNvSpPr txBox="1">
            <a:spLocks noChangeArrowheads="1"/>
          </p:cNvSpPr>
          <p:nvPr/>
        </p:nvSpPr>
        <p:spPr bwMode="auto">
          <a:xfrm>
            <a:off x="204788" y="6362700"/>
            <a:ext cx="1487487" cy="476250"/>
          </a:xfrm>
          <a:prstGeom prst="rect">
            <a:avLst/>
          </a:prstGeom>
          <a:noFill/>
          <a:ln>
            <a:noFill/>
            <a:miter lim="800000"/>
            <a:headEnd/>
            <a:tailEnd/>
          </a:ln>
          <a:effectLst/>
          <a:extLst/>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2000" b="1" i="0" u="none" strike="noStrike" kern="1200" cap="none" spc="0" normalizeH="0" baseline="0" noProof="0" dirty="0" smtClean="0">
              <a:ln>
                <a:noFill/>
              </a:ln>
              <a:solidFill>
                <a:schemeClr val="bg1"/>
              </a:solidFill>
              <a:effectLst/>
              <a:uLnTx/>
              <a:uFillTx/>
              <a:latin typeface="Arial Narrow" pitchFamily="34" charset="0"/>
              <a:ea typeface="+mn-ea"/>
              <a:cs typeface="+mn-cs"/>
            </a:endParaRPr>
          </a:p>
        </p:txBody>
      </p:sp>
      <p:pic>
        <p:nvPicPr>
          <p:cNvPr id="11" name="Рисунок 1" descr="IMG_2377.JPG"/>
          <p:cNvPicPr>
            <a:picLocks noChangeAspect="1"/>
          </p:cNvPicPr>
          <p:nvPr/>
        </p:nvPicPr>
        <p:blipFill rotWithShape="1">
          <a:blip r:embed="rId3" cstate="print"/>
          <a:srcRect l="10201" t="47303" r="6286" b="235"/>
          <a:stretch/>
        </p:blipFill>
        <p:spPr bwMode="auto">
          <a:xfrm>
            <a:off x="0" y="2016534"/>
            <a:ext cx="9143999" cy="4264912"/>
          </a:xfrm>
          <a:prstGeom prst="rect">
            <a:avLst/>
          </a:prstGeom>
          <a:noFill/>
          <a:ln w="38100">
            <a:solidFill>
              <a:schemeClr val="bg1"/>
            </a:solidFill>
            <a:miter lim="800000"/>
            <a:headEnd/>
            <a:tailEnd/>
          </a:ln>
        </p:spPr>
      </p:pic>
      <p:sp>
        <p:nvSpPr>
          <p:cNvPr id="12" name="Стрелка вниз 11"/>
          <p:cNvSpPr/>
          <p:nvPr/>
        </p:nvSpPr>
        <p:spPr bwMode="auto">
          <a:xfrm rot="13148342">
            <a:off x="1278900" y="3893133"/>
            <a:ext cx="490202" cy="1088317"/>
          </a:xfrm>
          <a:prstGeom prst="downArrow">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700" b="0" i="0" u="none" strike="noStrike" cap="none" normalizeH="0" baseline="0">
              <a:ln>
                <a:noFill/>
              </a:ln>
              <a:solidFill>
                <a:schemeClr val="bg1"/>
              </a:solidFill>
              <a:effectLst/>
              <a:latin typeface="Arial Narrow" pitchFamily="34" charset="0"/>
            </a:endParaRPr>
          </a:p>
        </p:txBody>
      </p:sp>
      <p:sp>
        <p:nvSpPr>
          <p:cNvPr id="18" name="TextBox 17"/>
          <p:cNvSpPr txBox="1"/>
          <p:nvPr/>
        </p:nvSpPr>
        <p:spPr>
          <a:xfrm>
            <a:off x="0" y="1094642"/>
            <a:ext cx="9143999" cy="1077218"/>
          </a:xfrm>
          <a:prstGeom prst="rect">
            <a:avLst/>
          </a:prstGeom>
          <a:solidFill>
            <a:srgbClr val="0071B9"/>
          </a:solidFill>
          <a:ln w="38100">
            <a:solidFill>
              <a:schemeClr val="bg1"/>
            </a:solidFill>
            <a:miter lim="800000"/>
          </a:ln>
        </p:spPr>
        <p:txBody>
          <a:bodyPr wrap="square" rtlCol="0">
            <a:spAutoFit/>
          </a:bodyPr>
          <a:lstStyle/>
          <a:p>
            <a:pPr algn="ctr"/>
            <a:r>
              <a:rPr lang="ru-RU" sz="3200" dirty="0" smtClean="0">
                <a:latin typeface="+mn-lt"/>
                <a:cs typeface="Times New Roman" pitchFamily="18" charset="0"/>
              </a:rPr>
              <a:t>После замены на </a:t>
            </a:r>
            <a:r>
              <a:rPr lang="ru-RU" sz="3200" dirty="0">
                <a:latin typeface="+mn-lt"/>
                <a:cs typeface="Times New Roman" pitchFamily="18" charset="0"/>
              </a:rPr>
              <a:t>клапан-дроссель со стальным сердечником</a:t>
            </a:r>
          </a:p>
        </p:txBody>
      </p:sp>
      <p:sp>
        <p:nvSpPr>
          <p:cNvPr id="22" name="Стрелка вниз 21"/>
          <p:cNvSpPr/>
          <p:nvPr/>
        </p:nvSpPr>
        <p:spPr bwMode="auto">
          <a:xfrm rot="8472420">
            <a:off x="5651610" y="3995646"/>
            <a:ext cx="490202" cy="1088317"/>
          </a:xfrm>
          <a:prstGeom prst="downArrow">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700" b="0" i="0" u="none" strike="noStrike" cap="none" normalizeH="0" baseline="0">
              <a:ln>
                <a:noFill/>
              </a:ln>
              <a:solidFill>
                <a:schemeClr val="bg1"/>
              </a:solidFill>
              <a:effectLst/>
              <a:latin typeface="Arial Narrow" pitchFamily="34" charset="0"/>
            </a:endParaRPr>
          </a:p>
        </p:txBody>
      </p:sp>
      <p:sp>
        <p:nvSpPr>
          <p:cNvPr id="16" name="TextBox 15"/>
          <p:cNvSpPr txBox="1"/>
          <p:nvPr/>
        </p:nvSpPr>
        <p:spPr>
          <a:xfrm>
            <a:off x="142875" y="6422932"/>
            <a:ext cx="1381125" cy="400110"/>
          </a:xfrm>
          <a:prstGeom prst="rect">
            <a:avLst/>
          </a:prstGeom>
          <a:noFill/>
        </p:spPr>
        <p:txBody>
          <a:bodyPr wrap="square" rtlCol="0">
            <a:spAutoFit/>
          </a:bodyPr>
          <a:lstStyle/>
          <a:p>
            <a:fld id="{EA7B059A-41CF-4A01-B126-7960D699BF86}" type="slidenum">
              <a:rPr lang="ru-RU" sz="2000" smtClean="0"/>
              <a:t>12</a:t>
            </a:fld>
            <a:endParaRPr lang="ru-RU" sz="2000" dirty="0"/>
          </a:p>
        </p:txBody>
      </p:sp>
      <p:sp>
        <p:nvSpPr>
          <p:cNvPr id="19" name="Прямоугольник 18"/>
          <p:cNvSpPr/>
          <p:nvPr/>
        </p:nvSpPr>
        <p:spPr>
          <a:xfrm>
            <a:off x="1999281" y="6446705"/>
            <a:ext cx="7144720" cy="307777"/>
          </a:xfrm>
          <a:prstGeom prst="rect">
            <a:avLst/>
          </a:prstGeom>
          <a:ln>
            <a:noFill/>
          </a:ln>
        </p:spPr>
        <p:txBody>
          <a:bodyPr wrap="square">
            <a:spAutoFit/>
          </a:bodyPr>
          <a:lstStyle/>
          <a:p>
            <a:r>
              <a:rPr lang="ru-RU" sz="1400" dirty="0">
                <a:ln w="18415" cmpd="sng">
                  <a:noFill/>
                  <a:prstDash val="solid"/>
                </a:ln>
                <a:solidFill>
                  <a:srgbClr val="FFFFFF"/>
                </a:solidFill>
              </a:rPr>
              <a:t>РЕГУЛЯТОРЫ ДАВЛЕНИЯ И ОДОРИЗАТОРЫ НА </a:t>
            </a:r>
            <a:r>
              <a:rPr lang="ru-RU" sz="1400" dirty="0" smtClean="0">
                <a:ln w="18415" cmpd="sng">
                  <a:noFill/>
                  <a:prstDash val="solid"/>
                </a:ln>
                <a:solidFill>
                  <a:srgbClr val="FFFFFF"/>
                </a:solidFill>
              </a:rPr>
              <a:t>ГРС АНАЛИЗ </a:t>
            </a:r>
            <a:r>
              <a:rPr lang="ru-RU" sz="1400" dirty="0">
                <a:ln w="18415" cmpd="sng">
                  <a:noFill/>
                  <a:prstDash val="solid"/>
                </a:ln>
                <a:solidFill>
                  <a:srgbClr val="FFFFFF"/>
                </a:solidFill>
              </a:rPr>
              <a:t>НАДЕЖНОСТИ ЭКСПЛУАТАЦИИ </a:t>
            </a:r>
            <a:endParaRPr lang="ru-RU" sz="1400" dirty="0">
              <a:ln w="18415" cmpd="sng">
                <a:noFill/>
                <a:prstDash val="solid"/>
              </a:ln>
            </a:endParaRPr>
          </a:p>
        </p:txBody>
      </p:sp>
      <p:sp>
        <p:nvSpPr>
          <p:cNvPr id="21" name="Прямоугольник 20"/>
          <p:cNvSpPr/>
          <p:nvPr/>
        </p:nvSpPr>
        <p:spPr>
          <a:xfrm>
            <a:off x="1924050" y="315027"/>
            <a:ext cx="7134225" cy="707886"/>
          </a:xfrm>
          <a:prstGeom prst="rect">
            <a:avLst/>
          </a:prstGeom>
        </p:spPr>
        <p:txBody>
          <a:bodyPr wrap="square">
            <a:spAutoFit/>
          </a:bodyPr>
          <a:lstStyle/>
          <a:p>
            <a:pPr lvl="0" eaLnBrk="0" hangingPunct="0">
              <a:defRPr/>
            </a:pPr>
            <a:r>
              <a:rPr lang="ru-RU" sz="2000" b="1" kern="0" dirty="0">
                <a:cs typeface="Times New Roman" pitchFamily="18" charset="0"/>
              </a:rPr>
              <a:t>ОСОБЕННОСТИ ЭКСПЛУАТАЦИИ И ТЕХНИЧЕСКОГО ОБСЛУЖИВАНИЯ РЕГУЛЯТОРА ДАВЛЕНИЯ ГАЗА </a:t>
            </a:r>
            <a:r>
              <a:rPr lang="ru-RU" sz="2000" b="1" kern="0" dirty="0" smtClean="0">
                <a:cs typeface="Times New Roman" pitchFamily="18" charset="0"/>
              </a:rPr>
              <a:t>ТИПА ЛОРД-150</a:t>
            </a:r>
            <a:endParaRPr lang="ru-RU" sz="2000" b="1" kern="0" dirty="0">
              <a:cs typeface="Times New Roman" pitchFamily="18" charset="0"/>
            </a:endParaRPr>
          </a:p>
        </p:txBody>
      </p:sp>
    </p:spTree>
    <p:extLst>
      <p:ext uri="{BB962C8B-B14F-4D97-AF65-F5344CB8AC3E}">
        <p14:creationId xmlns:p14="http://schemas.microsoft.com/office/powerpoint/2010/main" val="3729474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968500" y="0"/>
            <a:ext cx="7175499" cy="1073426"/>
          </a:xfrm>
          <a:prstGeom prst="rect">
            <a:avLst/>
          </a:prstGeom>
        </p:spPr>
        <p:txBody>
          <a:bodyPr vert="horz" lIns="91440" tIns="45720" rIns="91440" bIns="45720" rtlCol="0" anchor="ctr">
            <a:noAutofit/>
          </a:bodyPr>
          <a:lstStyle/>
          <a:p>
            <a:pPr lvl="0" algn="ctr"/>
            <a:endParaRPr lang="ru-RU" sz="1600" b="1" dirty="0" smtClean="0">
              <a:latin typeface="+mn-lt"/>
            </a:endParaRPr>
          </a:p>
        </p:txBody>
      </p:sp>
      <p:sp>
        <p:nvSpPr>
          <p:cNvPr id="7" name="Rectangle 13"/>
          <p:cNvSpPr txBox="1">
            <a:spLocks noChangeArrowheads="1"/>
          </p:cNvSpPr>
          <p:nvPr/>
        </p:nvSpPr>
        <p:spPr bwMode="auto">
          <a:xfrm>
            <a:off x="204788" y="6362700"/>
            <a:ext cx="1487487" cy="476250"/>
          </a:xfrm>
          <a:prstGeom prst="rect">
            <a:avLst/>
          </a:prstGeom>
          <a:noFill/>
          <a:ln>
            <a:noFill/>
            <a:miter lim="800000"/>
            <a:headEnd/>
            <a:tailEnd/>
          </a:ln>
          <a:effectLst/>
          <a:extLst/>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2000" b="1" i="0" u="none" strike="noStrike" kern="1200" cap="none" spc="0" normalizeH="0" baseline="0" noProof="0" dirty="0" smtClean="0">
              <a:ln>
                <a:noFill/>
              </a:ln>
              <a:solidFill>
                <a:schemeClr val="bg1"/>
              </a:solidFill>
              <a:effectLst/>
              <a:uLnTx/>
              <a:uFillTx/>
              <a:latin typeface="Arial Narrow" pitchFamily="34" charset="0"/>
              <a:ea typeface="+mn-ea"/>
              <a:cs typeface="+mn-cs"/>
            </a:endParaRPr>
          </a:p>
        </p:txBody>
      </p:sp>
      <p:sp>
        <p:nvSpPr>
          <p:cNvPr id="9" name="Прямоугольник 8"/>
          <p:cNvSpPr/>
          <p:nvPr/>
        </p:nvSpPr>
        <p:spPr>
          <a:xfrm>
            <a:off x="0" y="1028342"/>
            <a:ext cx="9144000" cy="4539704"/>
          </a:xfrm>
          <a:prstGeom prst="rect">
            <a:avLst/>
          </a:prstGeom>
        </p:spPr>
        <p:txBody>
          <a:bodyPr wrap="square">
            <a:spAutoFit/>
          </a:bodyPr>
          <a:lstStyle/>
          <a:p>
            <a:pPr algn="ctr"/>
            <a:endParaRPr lang="ru-RU" dirty="0"/>
          </a:p>
          <a:p>
            <a:r>
              <a:rPr lang="ru-RU" sz="3200" b="1" dirty="0" smtClean="0">
                <a:solidFill>
                  <a:srgbClr val="FF0000"/>
                </a:solidFill>
              </a:rPr>
              <a:t>Основные недостатки:</a:t>
            </a:r>
          </a:p>
          <a:p>
            <a:pPr marL="182563"/>
            <a:r>
              <a:rPr lang="ru-RU" sz="2000" b="1" dirty="0" smtClean="0"/>
              <a:t>Эксплуатация и техническое обслуживание блока редуцирования ЛОРД является     наиболее проблематичными по сравнению с другими регуляторами давления:</a:t>
            </a:r>
          </a:p>
          <a:p>
            <a:pPr marL="182563"/>
            <a:endParaRPr lang="ru-RU" sz="2000" b="1" u="sng" dirty="0" smtClean="0"/>
          </a:p>
          <a:p>
            <a:pPr marL="355600" indent="-173038">
              <a:buFont typeface="Arial" pitchFamily="34" charset="0"/>
              <a:buChar char="•"/>
            </a:pPr>
            <a:r>
              <a:rPr lang="ru-RU" sz="2000" b="1" dirty="0" smtClean="0"/>
              <a:t>большое количество деталей входящих в состав регулятора и отсекателя, что   </a:t>
            </a:r>
          </a:p>
          <a:p>
            <a:pPr marL="355600" indent="-173038"/>
            <a:r>
              <a:rPr lang="ru-RU" sz="2000" b="1" dirty="0" smtClean="0"/>
              <a:t>   существенно увеличивает количество дефектов, трудозатраты при   обслуживании и стоимость ремкомплекта;</a:t>
            </a:r>
          </a:p>
          <a:p>
            <a:pPr marL="355600" indent="-173038"/>
            <a:endParaRPr lang="ru-RU" sz="2000" b="1" dirty="0" smtClean="0"/>
          </a:p>
          <a:p>
            <a:pPr marL="355600" indent="-174625">
              <a:buFont typeface="Arial" pitchFamily="34" charset="0"/>
              <a:buChar char="•"/>
            </a:pPr>
            <a:r>
              <a:rPr lang="ru-RU" sz="2000" b="1" dirty="0" smtClean="0"/>
              <a:t>громоздкое исполнение с множеством импульсных обвязок, что затрудняет свободный доступ  к отдельным  механизмам;</a:t>
            </a:r>
          </a:p>
          <a:p>
            <a:pPr marL="355600" indent="-174625">
              <a:buFont typeface="Arial" pitchFamily="34" charset="0"/>
              <a:buChar char="•"/>
            </a:pPr>
            <a:endParaRPr lang="ru-RU" sz="2000" b="1" dirty="0" smtClean="0"/>
          </a:p>
          <a:p>
            <a:pPr marL="355600" indent="-174625">
              <a:buFont typeface="Arial" pitchFamily="34" charset="0"/>
              <a:buChar char="•"/>
            </a:pPr>
            <a:r>
              <a:rPr lang="ru-RU" sz="2000" b="1" dirty="0"/>
              <a:t>б</a:t>
            </a:r>
            <a:r>
              <a:rPr lang="ru-RU" sz="2000" b="1" dirty="0" smtClean="0"/>
              <a:t>ольшой вес регулятора и отсекателя ЛОРД-150, что влечет применение грузоподъемных механизмов при обслуживании.</a:t>
            </a:r>
            <a:endParaRPr lang="ru-RU" sz="2000" b="1" dirty="0"/>
          </a:p>
        </p:txBody>
      </p:sp>
      <p:sp>
        <p:nvSpPr>
          <p:cNvPr id="8" name="TextBox 7"/>
          <p:cNvSpPr txBox="1"/>
          <p:nvPr/>
        </p:nvSpPr>
        <p:spPr>
          <a:xfrm>
            <a:off x="142875" y="6422932"/>
            <a:ext cx="1381125" cy="400110"/>
          </a:xfrm>
          <a:prstGeom prst="rect">
            <a:avLst/>
          </a:prstGeom>
          <a:noFill/>
        </p:spPr>
        <p:txBody>
          <a:bodyPr wrap="square" rtlCol="0">
            <a:spAutoFit/>
          </a:bodyPr>
          <a:lstStyle/>
          <a:p>
            <a:fld id="{03AE22D3-81DA-4939-AB18-6C5BB31A4979}" type="slidenum">
              <a:rPr lang="ru-RU" sz="2000" smtClean="0"/>
              <a:t>13</a:t>
            </a:fld>
            <a:endParaRPr lang="ru-RU" sz="2000" dirty="0"/>
          </a:p>
        </p:txBody>
      </p:sp>
      <p:sp>
        <p:nvSpPr>
          <p:cNvPr id="10" name="Прямоугольник 9"/>
          <p:cNvSpPr/>
          <p:nvPr/>
        </p:nvSpPr>
        <p:spPr>
          <a:xfrm>
            <a:off x="1999281" y="6446705"/>
            <a:ext cx="7144720" cy="307777"/>
          </a:xfrm>
          <a:prstGeom prst="rect">
            <a:avLst/>
          </a:prstGeom>
          <a:ln>
            <a:noFill/>
          </a:ln>
        </p:spPr>
        <p:txBody>
          <a:bodyPr wrap="square">
            <a:spAutoFit/>
          </a:bodyPr>
          <a:lstStyle/>
          <a:p>
            <a:r>
              <a:rPr lang="ru-RU" sz="1400" dirty="0">
                <a:ln w="18415" cmpd="sng">
                  <a:noFill/>
                  <a:prstDash val="solid"/>
                </a:ln>
                <a:solidFill>
                  <a:srgbClr val="FFFFFF"/>
                </a:solidFill>
              </a:rPr>
              <a:t>РЕГУЛЯТОРЫ ДАВЛЕНИЯ И ОДОРИЗАТОРЫ НА </a:t>
            </a:r>
            <a:r>
              <a:rPr lang="ru-RU" sz="1400" dirty="0" smtClean="0">
                <a:ln w="18415" cmpd="sng">
                  <a:noFill/>
                  <a:prstDash val="solid"/>
                </a:ln>
                <a:solidFill>
                  <a:srgbClr val="FFFFFF"/>
                </a:solidFill>
              </a:rPr>
              <a:t>ГРС АНАЛИЗ </a:t>
            </a:r>
            <a:r>
              <a:rPr lang="ru-RU" sz="1400" dirty="0">
                <a:ln w="18415" cmpd="sng">
                  <a:noFill/>
                  <a:prstDash val="solid"/>
                </a:ln>
                <a:solidFill>
                  <a:srgbClr val="FFFFFF"/>
                </a:solidFill>
              </a:rPr>
              <a:t>НАДЕЖНОСТИ ЭКСПЛУАТАЦИИ </a:t>
            </a:r>
            <a:endParaRPr lang="ru-RU" sz="1400" dirty="0">
              <a:ln w="18415" cmpd="sng">
                <a:noFill/>
                <a:prstDash val="solid"/>
              </a:ln>
            </a:endParaRPr>
          </a:p>
        </p:txBody>
      </p:sp>
      <p:sp>
        <p:nvSpPr>
          <p:cNvPr id="11" name="Прямоугольник 10"/>
          <p:cNvSpPr/>
          <p:nvPr/>
        </p:nvSpPr>
        <p:spPr>
          <a:xfrm>
            <a:off x="1924050" y="315027"/>
            <a:ext cx="7134225" cy="707886"/>
          </a:xfrm>
          <a:prstGeom prst="rect">
            <a:avLst/>
          </a:prstGeom>
        </p:spPr>
        <p:txBody>
          <a:bodyPr wrap="square">
            <a:spAutoFit/>
          </a:bodyPr>
          <a:lstStyle/>
          <a:p>
            <a:pPr lvl="0" eaLnBrk="0" hangingPunct="0">
              <a:defRPr/>
            </a:pPr>
            <a:r>
              <a:rPr lang="ru-RU" sz="2000" b="1" kern="0" dirty="0">
                <a:cs typeface="Times New Roman" pitchFamily="18" charset="0"/>
              </a:rPr>
              <a:t>ОСОБЕННОСТИ ЭКСПЛУАТАЦИИ И ТЕХНИЧЕСКОГО ОБСЛУЖИВАНИЯ РЕГУЛЯТОРА ДАВЛЕНИЯ ГАЗА </a:t>
            </a:r>
            <a:r>
              <a:rPr lang="ru-RU" sz="2000" b="1" kern="0" dirty="0" smtClean="0">
                <a:cs typeface="Times New Roman" pitchFamily="18" charset="0"/>
              </a:rPr>
              <a:t>ТИПА ЛОРД-150</a:t>
            </a:r>
            <a:endParaRPr lang="ru-RU" sz="2000" b="1" kern="0" dirty="0">
              <a:cs typeface="Times New Roman" pitchFamily="18" charset="0"/>
            </a:endParaRPr>
          </a:p>
        </p:txBody>
      </p:sp>
    </p:spTree>
    <p:extLst>
      <p:ext uri="{BB962C8B-B14F-4D97-AF65-F5344CB8AC3E}">
        <p14:creationId xmlns:p14="http://schemas.microsoft.com/office/powerpoint/2010/main" val="944949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l="10153" t="24722" r="25375" b="26231"/>
          <a:stretch/>
        </p:blipFill>
        <p:spPr>
          <a:xfrm>
            <a:off x="12701" y="1092201"/>
            <a:ext cx="9131300" cy="5209798"/>
          </a:xfrm>
          <a:prstGeom prst="rect">
            <a:avLst/>
          </a:prstGeom>
        </p:spPr>
      </p:pic>
      <p:sp>
        <p:nvSpPr>
          <p:cNvPr id="20" name="Прямоугольник 19"/>
          <p:cNvSpPr/>
          <p:nvPr/>
        </p:nvSpPr>
        <p:spPr>
          <a:xfrm>
            <a:off x="1919699" y="360379"/>
            <a:ext cx="7303884" cy="707886"/>
          </a:xfrm>
          <a:prstGeom prst="rect">
            <a:avLst/>
          </a:prstGeom>
        </p:spPr>
        <p:txBody>
          <a:bodyPr wrap="square">
            <a:spAutoFit/>
          </a:bodyPr>
          <a:lstStyle/>
          <a:p>
            <a:pPr marL="0" indent="0" eaLnBrk="1" hangingPunct="1">
              <a:buNone/>
            </a:pPr>
            <a:r>
              <a:rPr lang="ru-RU" sz="2000" b="1" cap="all" dirty="0">
                <a:cs typeface="Arial" pitchFamily="34" charset="0"/>
              </a:rPr>
              <a:t>Особенности эксплуатации и технического обслуживания регулятора  давления </a:t>
            </a:r>
            <a:r>
              <a:rPr lang="ru-RU" sz="2000" b="1" cap="all" dirty="0" smtClean="0">
                <a:cs typeface="Arial" pitchFamily="34" charset="0"/>
              </a:rPr>
              <a:t>газа Типа </a:t>
            </a:r>
            <a:r>
              <a:rPr lang="ru-RU" sz="2000" b="1" cap="all" dirty="0" err="1" smtClean="0">
                <a:cs typeface="Arial" pitchFamily="34" charset="0"/>
              </a:rPr>
              <a:t>Рдм</a:t>
            </a:r>
            <a:r>
              <a:rPr lang="ru-RU" sz="2000" b="1" cap="all" dirty="0" smtClean="0">
                <a:cs typeface="Arial" pitchFamily="34" charset="0"/>
              </a:rPr>
              <a:t> 50/150</a:t>
            </a:r>
            <a:endParaRPr lang="ru-RU" sz="2000" b="1" cap="all" dirty="0">
              <a:cs typeface="Arial" pitchFamily="34" charset="0"/>
            </a:endParaRPr>
          </a:p>
        </p:txBody>
      </p:sp>
      <p:sp>
        <p:nvSpPr>
          <p:cNvPr id="21" name="Заголовок 1"/>
          <p:cNvSpPr txBox="1">
            <a:spLocks/>
          </p:cNvSpPr>
          <p:nvPr/>
        </p:nvSpPr>
        <p:spPr bwMode="auto">
          <a:xfrm>
            <a:off x="1763917" y="6178991"/>
            <a:ext cx="7188452" cy="534154"/>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Narrow" pitchFamily="34" charset="0"/>
              </a:defRPr>
            </a:lvl2pPr>
            <a:lvl3pPr algn="l" rtl="0" eaLnBrk="0" fontAlgn="base" hangingPunct="0">
              <a:spcBef>
                <a:spcPct val="0"/>
              </a:spcBef>
              <a:spcAft>
                <a:spcPct val="0"/>
              </a:spcAft>
              <a:defRPr sz="2600">
                <a:solidFill>
                  <a:schemeClr val="bg1"/>
                </a:solidFill>
                <a:latin typeface="Arial Narrow" pitchFamily="34" charset="0"/>
              </a:defRPr>
            </a:lvl3pPr>
            <a:lvl4pPr algn="l" rtl="0" eaLnBrk="0" fontAlgn="base" hangingPunct="0">
              <a:spcBef>
                <a:spcPct val="0"/>
              </a:spcBef>
              <a:spcAft>
                <a:spcPct val="0"/>
              </a:spcAft>
              <a:defRPr sz="2600">
                <a:solidFill>
                  <a:schemeClr val="bg1"/>
                </a:solidFill>
                <a:latin typeface="Arial Narrow" pitchFamily="34" charset="0"/>
              </a:defRPr>
            </a:lvl4pPr>
            <a:lvl5pPr algn="l" rtl="0" eaLnBrk="0" fontAlgn="base" hangingPunct="0">
              <a:spcBef>
                <a:spcPct val="0"/>
              </a:spcBef>
              <a:spcAft>
                <a:spcPct val="0"/>
              </a:spcAft>
              <a:defRPr sz="2600">
                <a:solidFill>
                  <a:schemeClr val="bg1"/>
                </a:solidFill>
                <a:latin typeface="Arial Narrow"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a:lstStyle>
          <a:p>
            <a:pPr algn="ctr" eaLnBrk="1" hangingPunct="1"/>
            <a:endParaRPr lang="ru-RU" sz="1600" b="1" kern="0" dirty="0"/>
          </a:p>
        </p:txBody>
      </p:sp>
      <p:sp>
        <p:nvSpPr>
          <p:cNvPr id="8" name="TextBox 7"/>
          <p:cNvSpPr txBox="1"/>
          <p:nvPr/>
        </p:nvSpPr>
        <p:spPr>
          <a:xfrm>
            <a:off x="0" y="1038255"/>
            <a:ext cx="8637814" cy="353943"/>
          </a:xfrm>
          <a:prstGeom prst="rect">
            <a:avLst/>
          </a:prstGeom>
          <a:noFill/>
        </p:spPr>
        <p:txBody>
          <a:bodyPr wrap="square" rtlCol="0">
            <a:spAutoFit/>
          </a:bodyPr>
          <a:lstStyle/>
          <a:p>
            <a:pPr algn="ctr"/>
            <a:endParaRPr lang="ru-RU"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5081155" y="1818409"/>
            <a:ext cx="184731" cy="353943"/>
          </a:xfrm>
          <a:prstGeom prst="rect">
            <a:avLst/>
          </a:prstGeom>
          <a:noFill/>
        </p:spPr>
        <p:txBody>
          <a:bodyPr wrap="none" rtlCol="0">
            <a:spAutoFit/>
          </a:bodyPr>
          <a:lstStyle/>
          <a:p>
            <a:endParaRPr lang="ru-RU" dirty="0"/>
          </a:p>
        </p:txBody>
      </p:sp>
      <p:sp>
        <p:nvSpPr>
          <p:cNvPr id="10" name="TextBox 9"/>
          <p:cNvSpPr txBox="1"/>
          <p:nvPr/>
        </p:nvSpPr>
        <p:spPr>
          <a:xfrm>
            <a:off x="5488122" y="1533715"/>
            <a:ext cx="2990850" cy="461665"/>
          </a:xfrm>
          <a:prstGeom prst="rect">
            <a:avLst/>
          </a:prstGeom>
          <a:solidFill>
            <a:srgbClr val="0071B9"/>
          </a:solidFill>
          <a:ln w="28575">
            <a:solidFill>
              <a:schemeClr val="bg1"/>
            </a:solidFill>
          </a:ln>
        </p:spPr>
        <p:txBody>
          <a:bodyPr wrap="square" rtlCol="0">
            <a:spAutoFit/>
          </a:bodyPr>
          <a:lstStyle/>
          <a:p>
            <a:pPr algn="just"/>
            <a:r>
              <a:rPr lang="ru-RU" sz="2400" b="1" dirty="0" smtClean="0">
                <a:latin typeface="+mn-lt"/>
                <a:cs typeface="Times New Roman" pitchFamily="18" charset="0"/>
              </a:rPr>
              <a:t>Регулятор РДМ 50/150</a:t>
            </a:r>
          </a:p>
        </p:txBody>
      </p:sp>
      <p:sp>
        <p:nvSpPr>
          <p:cNvPr id="11" name="TextBox 10"/>
          <p:cNvSpPr txBox="1"/>
          <p:nvPr/>
        </p:nvSpPr>
        <p:spPr>
          <a:xfrm>
            <a:off x="142875" y="6422932"/>
            <a:ext cx="1381125" cy="400110"/>
          </a:xfrm>
          <a:prstGeom prst="rect">
            <a:avLst/>
          </a:prstGeom>
          <a:noFill/>
        </p:spPr>
        <p:txBody>
          <a:bodyPr wrap="square" rtlCol="0">
            <a:spAutoFit/>
          </a:bodyPr>
          <a:lstStyle/>
          <a:p>
            <a:fld id="{4FF06663-9B2A-46A9-AF49-9EB2FE2B0167}" type="slidenum">
              <a:rPr lang="ru-RU" sz="2000" smtClean="0"/>
              <a:t>14</a:t>
            </a:fld>
            <a:endParaRPr lang="ru-RU" sz="2000" dirty="0"/>
          </a:p>
        </p:txBody>
      </p:sp>
      <p:sp>
        <p:nvSpPr>
          <p:cNvPr id="12" name="Прямоугольник 11"/>
          <p:cNvSpPr/>
          <p:nvPr/>
        </p:nvSpPr>
        <p:spPr>
          <a:xfrm>
            <a:off x="1999281" y="6446705"/>
            <a:ext cx="7144720" cy="307777"/>
          </a:xfrm>
          <a:prstGeom prst="rect">
            <a:avLst/>
          </a:prstGeom>
          <a:ln>
            <a:noFill/>
          </a:ln>
        </p:spPr>
        <p:txBody>
          <a:bodyPr wrap="square">
            <a:spAutoFit/>
          </a:bodyPr>
          <a:lstStyle/>
          <a:p>
            <a:r>
              <a:rPr lang="ru-RU" sz="1400" dirty="0">
                <a:ln w="18415" cmpd="sng">
                  <a:noFill/>
                  <a:prstDash val="solid"/>
                </a:ln>
                <a:solidFill>
                  <a:srgbClr val="FFFFFF"/>
                </a:solidFill>
              </a:rPr>
              <a:t>РЕГУЛЯТОРЫ ДАВЛЕНИЯ И ОДОРИЗАТОРЫ НА </a:t>
            </a:r>
            <a:r>
              <a:rPr lang="ru-RU" sz="1400" dirty="0" smtClean="0">
                <a:ln w="18415" cmpd="sng">
                  <a:noFill/>
                  <a:prstDash val="solid"/>
                </a:ln>
                <a:solidFill>
                  <a:srgbClr val="FFFFFF"/>
                </a:solidFill>
              </a:rPr>
              <a:t>ГРС АНАЛИЗ </a:t>
            </a:r>
            <a:r>
              <a:rPr lang="ru-RU" sz="1400" dirty="0">
                <a:ln w="18415" cmpd="sng">
                  <a:noFill/>
                  <a:prstDash val="solid"/>
                </a:ln>
                <a:solidFill>
                  <a:srgbClr val="FFFFFF"/>
                </a:solidFill>
              </a:rPr>
              <a:t>НАДЕЖНОСТИ ЭКСПЛУАТАЦИИ </a:t>
            </a:r>
            <a:endParaRPr lang="ru-RU" sz="1400" dirty="0">
              <a:ln w="18415" cmpd="sng">
                <a:noFill/>
                <a:prstDash val="solid"/>
              </a:ln>
            </a:endParaRPr>
          </a:p>
        </p:txBody>
      </p:sp>
    </p:spTree>
    <p:extLst>
      <p:ext uri="{BB962C8B-B14F-4D97-AF65-F5344CB8AC3E}">
        <p14:creationId xmlns:p14="http://schemas.microsoft.com/office/powerpoint/2010/main" val="373813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PF\35_grs_1476\Desktop\Презентация\DSCN3468.JPG"/>
          <p:cNvPicPr>
            <a:picLocks noChangeAspect="1" noChangeArrowheads="1"/>
          </p:cNvPicPr>
          <p:nvPr/>
        </p:nvPicPr>
        <p:blipFill>
          <a:blip r:embed="rId3" cstate="print"/>
          <a:srcRect/>
          <a:stretch>
            <a:fillRect/>
          </a:stretch>
        </p:blipFill>
        <p:spPr bwMode="auto">
          <a:xfrm>
            <a:off x="18091" y="2707834"/>
            <a:ext cx="4364648" cy="3574853"/>
          </a:xfrm>
          <a:prstGeom prst="rect">
            <a:avLst/>
          </a:prstGeom>
          <a:noFill/>
          <a:ln w="28575">
            <a:solidFill>
              <a:schemeClr val="bg1"/>
            </a:solidFill>
          </a:ln>
        </p:spPr>
      </p:pic>
      <p:sp>
        <p:nvSpPr>
          <p:cNvPr id="10" name="TextBox 9"/>
          <p:cNvSpPr txBox="1"/>
          <p:nvPr/>
        </p:nvSpPr>
        <p:spPr>
          <a:xfrm>
            <a:off x="374073" y="1497599"/>
            <a:ext cx="3419526" cy="1015663"/>
          </a:xfrm>
          <a:prstGeom prst="rect">
            <a:avLst/>
          </a:prstGeom>
          <a:solidFill>
            <a:srgbClr val="0071B9"/>
          </a:solidFill>
          <a:ln w="28575">
            <a:solidFill>
              <a:schemeClr val="bg1"/>
            </a:solidFill>
          </a:ln>
        </p:spPr>
        <p:txBody>
          <a:bodyPr wrap="none" rtlCol="0">
            <a:spAutoFit/>
          </a:bodyPr>
          <a:lstStyle/>
          <a:p>
            <a:r>
              <a:rPr lang="ru-RU" sz="2000" b="1" dirty="0" smtClean="0">
                <a:latin typeface="+mn-lt"/>
                <a:cs typeface="Times New Roman" pitchFamily="18" charset="0"/>
              </a:rPr>
              <a:t>Для демонтажа ЗУ необходим </a:t>
            </a:r>
          </a:p>
          <a:p>
            <a:r>
              <a:rPr lang="ru-RU" sz="2000" b="1" dirty="0" smtClean="0">
                <a:latin typeface="+mn-lt"/>
                <a:cs typeface="Times New Roman" pitchFamily="18" charset="0"/>
              </a:rPr>
              <a:t>шарнирный ключ для круглой </a:t>
            </a:r>
          </a:p>
          <a:p>
            <a:r>
              <a:rPr lang="ru-RU" sz="2000" b="1" dirty="0" smtClean="0">
                <a:latin typeface="+mn-lt"/>
                <a:cs typeface="Times New Roman" pitchFamily="18" charset="0"/>
              </a:rPr>
              <a:t>гайки. </a:t>
            </a:r>
            <a:endParaRPr lang="ru-RU" sz="2000" b="1" dirty="0">
              <a:latin typeface="+mn-lt"/>
              <a:cs typeface="Times New Roman" pitchFamily="18" charset="0"/>
            </a:endParaRPr>
          </a:p>
        </p:txBody>
      </p:sp>
      <p:pic>
        <p:nvPicPr>
          <p:cNvPr id="11" name="Picture 2" descr="D:\PF\35_grs_1476\Desktop\Презентация\DSCN3440.JPG"/>
          <p:cNvPicPr>
            <a:picLocks noChangeAspect="1" noChangeArrowheads="1"/>
          </p:cNvPicPr>
          <p:nvPr/>
        </p:nvPicPr>
        <p:blipFill>
          <a:blip r:embed="rId4" cstate="print"/>
          <a:srcRect/>
          <a:stretch>
            <a:fillRect/>
          </a:stretch>
        </p:blipFill>
        <p:spPr bwMode="auto">
          <a:xfrm>
            <a:off x="4346075" y="2707834"/>
            <a:ext cx="4766468" cy="3574853"/>
          </a:xfrm>
          <a:prstGeom prst="rect">
            <a:avLst/>
          </a:prstGeom>
          <a:noFill/>
          <a:ln w="28575">
            <a:solidFill>
              <a:schemeClr val="bg1"/>
            </a:solidFill>
          </a:ln>
        </p:spPr>
      </p:pic>
      <p:sp>
        <p:nvSpPr>
          <p:cNvPr id="12" name="TextBox 11"/>
          <p:cNvSpPr txBox="1"/>
          <p:nvPr/>
        </p:nvSpPr>
        <p:spPr>
          <a:xfrm>
            <a:off x="4819389" y="1492716"/>
            <a:ext cx="3690434" cy="1015663"/>
          </a:xfrm>
          <a:prstGeom prst="rect">
            <a:avLst/>
          </a:prstGeom>
          <a:solidFill>
            <a:srgbClr val="0071B9"/>
          </a:solidFill>
          <a:ln w="28575">
            <a:solidFill>
              <a:schemeClr val="bg1"/>
            </a:solidFill>
          </a:ln>
        </p:spPr>
        <p:txBody>
          <a:bodyPr wrap="none" rtlCol="0">
            <a:spAutoFit/>
          </a:bodyPr>
          <a:lstStyle/>
          <a:p>
            <a:r>
              <a:rPr lang="ru-RU" sz="2000" b="1" dirty="0" smtClean="0">
                <a:latin typeface="+mn-lt"/>
                <a:cs typeface="Times New Roman" panose="02020603050405020304" pitchFamily="18" charset="0"/>
              </a:rPr>
              <a:t>Для разборки седла необходима </a:t>
            </a:r>
          </a:p>
          <a:p>
            <a:r>
              <a:rPr lang="ru-RU" sz="2000" b="1" dirty="0" smtClean="0">
                <a:latin typeface="+mn-lt"/>
                <a:cs typeface="Times New Roman" panose="02020603050405020304" pitchFamily="18" charset="0"/>
              </a:rPr>
              <a:t>торцевая головка для шлицевой </a:t>
            </a:r>
          </a:p>
          <a:p>
            <a:r>
              <a:rPr lang="ru-RU" sz="2000" b="1" dirty="0" smtClean="0">
                <a:latin typeface="+mn-lt"/>
                <a:cs typeface="Times New Roman" panose="02020603050405020304" pitchFamily="18" charset="0"/>
              </a:rPr>
              <a:t>гайки.</a:t>
            </a:r>
            <a:endParaRPr lang="ru-RU" dirty="0"/>
          </a:p>
        </p:txBody>
      </p:sp>
      <p:sp>
        <p:nvSpPr>
          <p:cNvPr id="13" name="Стрелка вниз 12"/>
          <p:cNvSpPr/>
          <p:nvPr/>
        </p:nvSpPr>
        <p:spPr bwMode="auto">
          <a:xfrm rot="5400000">
            <a:off x="7709728" y="3878429"/>
            <a:ext cx="477973" cy="1122216"/>
          </a:xfrm>
          <a:prstGeom prst="downArrow">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700" b="0" i="0" u="none" strike="noStrike" cap="none" normalizeH="0" baseline="0">
              <a:ln>
                <a:noFill/>
              </a:ln>
              <a:solidFill>
                <a:schemeClr val="bg1"/>
              </a:solidFill>
              <a:effectLst/>
              <a:latin typeface="Arial Narrow" pitchFamily="34" charset="0"/>
            </a:endParaRPr>
          </a:p>
        </p:txBody>
      </p:sp>
      <p:pic>
        <p:nvPicPr>
          <p:cNvPr id="3075" name="Picture 3"/>
          <p:cNvPicPr>
            <a:picLocks noChangeAspect="1" noChangeArrowheads="1"/>
          </p:cNvPicPr>
          <p:nvPr/>
        </p:nvPicPr>
        <p:blipFill>
          <a:blip r:embed="rId5" cstate="print"/>
          <a:srcRect/>
          <a:stretch>
            <a:fillRect/>
          </a:stretch>
        </p:blipFill>
        <p:spPr bwMode="auto">
          <a:xfrm>
            <a:off x="7439229" y="4678524"/>
            <a:ext cx="1168400" cy="1416050"/>
          </a:xfrm>
          <a:prstGeom prst="rect">
            <a:avLst/>
          </a:prstGeom>
          <a:noFill/>
          <a:ln w="28575">
            <a:solidFill>
              <a:schemeClr val="bg1"/>
            </a:solidFill>
            <a:miter lim="800000"/>
            <a:headEnd/>
            <a:tailEnd/>
          </a:ln>
        </p:spPr>
      </p:pic>
      <p:sp>
        <p:nvSpPr>
          <p:cNvPr id="14" name="TextBox 13"/>
          <p:cNvSpPr txBox="1"/>
          <p:nvPr/>
        </p:nvSpPr>
        <p:spPr>
          <a:xfrm>
            <a:off x="142875" y="6422932"/>
            <a:ext cx="1381125" cy="400110"/>
          </a:xfrm>
          <a:prstGeom prst="rect">
            <a:avLst/>
          </a:prstGeom>
          <a:noFill/>
        </p:spPr>
        <p:txBody>
          <a:bodyPr wrap="square" rtlCol="0">
            <a:spAutoFit/>
          </a:bodyPr>
          <a:lstStyle/>
          <a:p>
            <a:fld id="{AE807DF7-425B-4905-BE19-98328EEB21D6}" type="slidenum">
              <a:rPr lang="ru-RU" sz="2000" smtClean="0"/>
              <a:t>15</a:t>
            </a:fld>
            <a:endParaRPr lang="ru-RU" sz="2000" dirty="0"/>
          </a:p>
        </p:txBody>
      </p:sp>
      <p:sp>
        <p:nvSpPr>
          <p:cNvPr id="16" name="Прямоугольник 15"/>
          <p:cNvSpPr/>
          <p:nvPr/>
        </p:nvSpPr>
        <p:spPr>
          <a:xfrm>
            <a:off x="1999281" y="6446705"/>
            <a:ext cx="7144720" cy="307777"/>
          </a:xfrm>
          <a:prstGeom prst="rect">
            <a:avLst/>
          </a:prstGeom>
          <a:ln>
            <a:noFill/>
          </a:ln>
        </p:spPr>
        <p:txBody>
          <a:bodyPr wrap="square">
            <a:spAutoFit/>
          </a:bodyPr>
          <a:lstStyle/>
          <a:p>
            <a:r>
              <a:rPr lang="ru-RU" sz="1400" dirty="0">
                <a:ln w="18415" cmpd="sng">
                  <a:noFill/>
                  <a:prstDash val="solid"/>
                </a:ln>
                <a:solidFill>
                  <a:srgbClr val="FFFFFF"/>
                </a:solidFill>
              </a:rPr>
              <a:t>РЕГУЛЯТОРЫ ДАВЛЕНИЯ И ОДОРИЗАТОРЫ НА </a:t>
            </a:r>
            <a:r>
              <a:rPr lang="ru-RU" sz="1400" dirty="0" smtClean="0">
                <a:ln w="18415" cmpd="sng">
                  <a:noFill/>
                  <a:prstDash val="solid"/>
                </a:ln>
                <a:solidFill>
                  <a:srgbClr val="FFFFFF"/>
                </a:solidFill>
              </a:rPr>
              <a:t>ГРС АНАЛИЗ </a:t>
            </a:r>
            <a:r>
              <a:rPr lang="ru-RU" sz="1400" dirty="0">
                <a:ln w="18415" cmpd="sng">
                  <a:noFill/>
                  <a:prstDash val="solid"/>
                </a:ln>
                <a:solidFill>
                  <a:srgbClr val="FFFFFF"/>
                </a:solidFill>
              </a:rPr>
              <a:t>НАДЕЖНОСТИ ЭКСПЛУАТАЦИИ </a:t>
            </a:r>
            <a:endParaRPr lang="ru-RU" sz="1400" dirty="0">
              <a:ln w="18415" cmpd="sng">
                <a:noFill/>
                <a:prstDash val="solid"/>
              </a:ln>
            </a:endParaRPr>
          </a:p>
        </p:txBody>
      </p:sp>
      <p:pic>
        <p:nvPicPr>
          <p:cNvPr id="18" name="Picture 2" descr="D:\PF\35_grs_1476\Desktop\Презентация\DSCN3468.JPG"/>
          <p:cNvPicPr>
            <a:picLocks noChangeAspect="1" noChangeArrowheads="1"/>
          </p:cNvPicPr>
          <p:nvPr/>
        </p:nvPicPr>
        <p:blipFill rotWithShape="1">
          <a:blip r:embed="rId3" cstate="print"/>
          <a:srcRect l="37776" t="68666" r="22943" b="6022"/>
          <a:stretch/>
        </p:blipFill>
        <p:spPr bwMode="auto">
          <a:xfrm>
            <a:off x="1595192" y="4992124"/>
            <a:ext cx="2445276" cy="1290563"/>
          </a:xfrm>
          <a:prstGeom prst="rect">
            <a:avLst/>
          </a:prstGeom>
          <a:noFill/>
          <a:ln w="28575">
            <a:solidFill>
              <a:schemeClr val="bg1"/>
            </a:solidFill>
          </a:ln>
        </p:spPr>
      </p:pic>
      <p:sp>
        <p:nvSpPr>
          <p:cNvPr id="17" name="Стрелка вниз 16"/>
          <p:cNvSpPr/>
          <p:nvPr/>
        </p:nvSpPr>
        <p:spPr bwMode="auto">
          <a:xfrm rot="10800000">
            <a:off x="1844849" y="4669486"/>
            <a:ext cx="477973" cy="1122216"/>
          </a:xfrm>
          <a:prstGeom prst="downArrow">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700" b="0" i="0" u="none" strike="noStrike" cap="none" normalizeH="0" baseline="0">
              <a:ln>
                <a:noFill/>
              </a:ln>
              <a:solidFill>
                <a:schemeClr val="bg1"/>
              </a:solidFill>
              <a:effectLst/>
              <a:latin typeface="Arial Narrow" pitchFamily="34" charset="0"/>
            </a:endParaRPr>
          </a:p>
        </p:txBody>
      </p:sp>
      <p:sp>
        <p:nvSpPr>
          <p:cNvPr id="19" name="Прямоугольник 18"/>
          <p:cNvSpPr/>
          <p:nvPr/>
        </p:nvSpPr>
        <p:spPr>
          <a:xfrm>
            <a:off x="1919699" y="360379"/>
            <a:ext cx="7303884" cy="707886"/>
          </a:xfrm>
          <a:prstGeom prst="rect">
            <a:avLst/>
          </a:prstGeom>
        </p:spPr>
        <p:txBody>
          <a:bodyPr wrap="square">
            <a:spAutoFit/>
          </a:bodyPr>
          <a:lstStyle/>
          <a:p>
            <a:pPr marL="0" indent="0" eaLnBrk="1" hangingPunct="1">
              <a:buNone/>
            </a:pPr>
            <a:r>
              <a:rPr lang="ru-RU" sz="2000" b="1" cap="all" dirty="0">
                <a:cs typeface="Arial" pitchFamily="34" charset="0"/>
              </a:rPr>
              <a:t>Особенности эксплуатации и технического обслуживания регулятора  давления </a:t>
            </a:r>
            <a:r>
              <a:rPr lang="ru-RU" sz="2000" b="1" cap="all" dirty="0" smtClean="0">
                <a:cs typeface="Arial" pitchFamily="34" charset="0"/>
              </a:rPr>
              <a:t>газа Типа </a:t>
            </a:r>
            <a:r>
              <a:rPr lang="ru-RU" sz="2000" b="1" cap="all" dirty="0" err="1" smtClean="0">
                <a:cs typeface="Arial" pitchFamily="34" charset="0"/>
              </a:rPr>
              <a:t>Рдм</a:t>
            </a:r>
            <a:r>
              <a:rPr lang="ru-RU" sz="2000" b="1" cap="all" dirty="0" smtClean="0">
                <a:cs typeface="Arial" pitchFamily="34" charset="0"/>
              </a:rPr>
              <a:t> 50/150</a:t>
            </a:r>
            <a:endParaRPr lang="ru-RU" sz="2000" b="1" cap="all" dirty="0">
              <a:cs typeface="Arial" pitchFamily="34" charset="0"/>
            </a:endParaRPr>
          </a:p>
        </p:txBody>
      </p:sp>
    </p:spTree>
    <p:extLst>
      <p:ext uri="{BB962C8B-B14F-4D97-AF65-F5344CB8AC3E}">
        <p14:creationId xmlns:p14="http://schemas.microsoft.com/office/powerpoint/2010/main" val="276319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PF\35_grs_1476\Desktop\Презентация\DSCN3438.JPG"/>
          <p:cNvPicPr>
            <a:picLocks noChangeAspect="1" noChangeArrowheads="1"/>
          </p:cNvPicPr>
          <p:nvPr/>
        </p:nvPicPr>
        <p:blipFill rotWithShape="1">
          <a:blip r:embed="rId3" cstate="print"/>
          <a:srcRect t="17399" b="19356"/>
          <a:stretch/>
        </p:blipFill>
        <p:spPr bwMode="auto">
          <a:xfrm>
            <a:off x="0" y="1088571"/>
            <a:ext cx="9144001" cy="5210629"/>
          </a:xfrm>
          <a:prstGeom prst="rect">
            <a:avLst/>
          </a:prstGeom>
          <a:noFill/>
        </p:spPr>
      </p:pic>
      <p:sp>
        <p:nvSpPr>
          <p:cNvPr id="6" name="Стрелка вниз 27"/>
          <p:cNvSpPr/>
          <p:nvPr/>
        </p:nvSpPr>
        <p:spPr bwMode="auto">
          <a:xfrm rot="12771901">
            <a:off x="3013871" y="4149536"/>
            <a:ext cx="505809" cy="1128988"/>
          </a:xfrm>
          <a:prstGeom prst="downArrow">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700" b="0" i="0" u="none" strike="noStrike" cap="none" normalizeH="0" baseline="0">
              <a:ln>
                <a:noFill/>
              </a:ln>
              <a:solidFill>
                <a:schemeClr val="bg1"/>
              </a:solidFill>
              <a:effectLst/>
              <a:latin typeface="Arial Narrow" pitchFamily="34" charset="0"/>
            </a:endParaRPr>
          </a:p>
        </p:txBody>
      </p:sp>
      <p:sp>
        <p:nvSpPr>
          <p:cNvPr id="12" name="TextBox 11"/>
          <p:cNvSpPr txBox="1"/>
          <p:nvPr/>
        </p:nvSpPr>
        <p:spPr>
          <a:xfrm>
            <a:off x="0" y="2655705"/>
            <a:ext cx="4696691" cy="661720"/>
          </a:xfrm>
          <a:prstGeom prst="rect">
            <a:avLst/>
          </a:prstGeom>
          <a:noFill/>
        </p:spPr>
        <p:txBody>
          <a:bodyPr wrap="square" rtlCol="0">
            <a:spAutoFit/>
          </a:bodyPr>
          <a:lstStyle/>
          <a:p>
            <a:pPr algn="ctr"/>
            <a:endParaRPr lang="ru-RU" sz="2000" b="1" dirty="0" smtClean="0">
              <a:latin typeface="+mn-lt"/>
              <a:cs typeface="Times New Roman" pitchFamily="18" charset="0"/>
            </a:endParaRPr>
          </a:p>
          <a:p>
            <a:pPr algn="ctr"/>
            <a:endParaRPr lang="ru-RU" dirty="0"/>
          </a:p>
        </p:txBody>
      </p:sp>
      <p:sp>
        <p:nvSpPr>
          <p:cNvPr id="8" name="TextBox 7"/>
          <p:cNvSpPr txBox="1"/>
          <p:nvPr/>
        </p:nvSpPr>
        <p:spPr>
          <a:xfrm>
            <a:off x="142875" y="6422932"/>
            <a:ext cx="1381125" cy="400110"/>
          </a:xfrm>
          <a:prstGeom prst="rect">
            <a:avLst/>
          </a:prstGeom>
          <a:noFill/>
        </p:spPr>
        <p:txBody>
          <a:bodyPr wrap="square" rtlCol="0">
            <a:spAutoFit/>
          </a:bodyPr>
          <a:lstStyle/>
          <a:p>
            <a:fld id="{CDDFF5EA-1192-4373-9831-B15BB1F464A1}" type="slidenum">
              <a:rPr lang="ru-RU" sz="2000" smtClean="0"/>
              <a:t>16</a:t>
            </a:fld>
            <a:endParaRPr lang="ru-RU" sz="2000" dirty="0"/>
          </a:p>
        </p:txBody>
      </p:sp>
      <p:sp>
        <p:nvSpPr>
          <p:cNvPr id="9" name="Прямоугольник 8"/>
          <p:cNvSpPr/>
          <p:nvPr/>
        </p:nvSpPr>
        <p:spPr>
          <a:xfrm>
            <a:off x="1999281" y="6446705"/>
            <a:ext cx="7144720" cy="307777"/>
          </a:xfrm>
          <a:prstGeom prst="rect">
            <a:avLst/>
          </a:prstGeom>
          <a:ln>
            <a:noFill/>
          </a:ln>
        </p:spPr>
        <p:txBody>
          <a:bodyPr wrap="square">
            <a:spAutoFit/>
          </a:bodyPr>
          <a:lstStyle/>
          <a:p>
            <a:r>
              <a:rPr lang="ru-RU" sz="1400" dirty="0">
                <a:ln w="18415" cmpd="sng">
                  <a:noFill/>
                  <a:prstDash val="solid"/>
                </a:ln>
                <a:solidFill>
                  <a:srgbClr val="FFFFFF"/>
                </a:solidFill>
              </a:rPr>
              <a:t>РЕГУЛЯТОРЫ ДАВЛЕНИЯ И ОДОРИЗАТОРЫ НА </a:t>
            </a:r>
            <a:r>
              <a:rPr lang="ru-RU" sz="1400" dirty="0" smtClean="0">
                <a:ln w="18415" cmpd="sng">
                  <a:noFill/>
                  <a:prstDash val="solid"/>
                </a:ln>
                <a:solidFill>
                  <a:srgbClr val="FFFFFF"/>
                </a:solidFill>
              </a:rPr>
              <a:t>ГРС АНАЛИЗ </a:t>
            </a:r>
            <a:r>
              <a:rPr lang="ru-RU" sz="1400" dirty="0">
                <a:ln w="18415" cmpd="sng">
                  <a:noFill/>
                  <a:prstDash val="solid"/>
                </a:ln>
                <a:solidFill>
                  <a:srgbClr val="FFFFFF"/>
                </a:solidFill>
              </a:rPr>
              <a:t>НАДЕЖНОСТИ ЭКСПЛУАТАЦИИ </a:t>
            </a:r>
            <a:endParaRPr lang="ru-RU" sz="1400" dirty="0">
              <a:ln w="18415" cmpd="sng">
                <a:noFill/>
                <a:prstDash val="solid"/>
              </a:ln>
            </a:endParaRPr>
          </a:p>
        </p:txBody>
      </p:sp>
      <p:sp>
        <p:nvSpPr>
          <p:cNvPr id="10" name="Прямоугольник 9"/>
          <p:cNvSpPr/>
          <p:nvPr/>
        </p:nvSpPr>
        <p:spPr>
          <a:xfrm>
            <a:off x="1919699" y="360379"/>
            <a:ext cx="7303884" cy="707886"/>
          </a:xfrm>
          <a:prstGeom prst="rect">
            <a:avLst/>
          </a:prstGeom>
        </p:spPr>
        <p:txBody>
          <a:bodyPr wrap="square">
            <a:spAutoFit/>
          </a:bodyPr>
          <a:lstStyle/>
          <a:p>
            <a:pPr marL="0" indent="0" eaLnBrk="1" hangingPunct="1">
              <a:buNone/>
            </a:pPr>
            <a:r>
              <a:rPr lang="ru-RU" sz="2000" b="1" cap="all" dirty="0">
                <a:cs typeface="Arial" pitchFamily="34" charset="0"/>
              </a:rPr>
              <a:t>Особенности эксплуатации и технического обслуживания регулятора  давления </a:t>
            </a:r>
            <a:r>
              <a:rPr lang="ru-RU" sz="2000" b="1" cap="all" dirty="0" smtClean="0">
                <a:cs typeface="Arial" pitchFamily="34" charset="0"/>
              </a:rPr>
              <a:t>газа Типа </a:t>
            </a:r>
            <a:r>
              <a:rPr lang="ru-RU" sz="2000" b="1" cap="all" dirty="0" err="1" smtClean="0">
                <a:cs typeface="Arial" pitchFamily="34" charset="0"/>
              </a:rPr>
              <a:t>Рдм</a:t>
            </a:r>
            <a:r>
              <a:rPr lang="ru-RU" sz="2000" b="1" cap="all" dirty="0" smtClean="0">
                <a:cs typeface="Arial" pitchFamily="34" charset="0"/>
              </a:rPr>
              <a:t> 50/150</a:t>
            </a:r>
            <a:endParaRPr lang="ru-RU" sz="2000" b="1" cap="all" dirty="0">
              <a:cs typeface="Arial" pitchFamily="34" charset="0"/>
            </a:endParaRPr>
          </a:p>
        </p:txBody>
      </p:sp>
    </p:spTree>
    <p:extLst>
      <p:ext uri="{BB962C8B-B14F-4D97-AF65-F5344CB8AC3E}">
        <p14:creationId xmlns:p14="http://schemas.microsoft.com/office/powerpoint/2010/main" val="2580381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Заголовок 1"/>
          <p:cNvSpPr txBox="1">
            <a:spLocks/>
          </p:cNvSpPr>
          <p:nvPr/>
        </p:nvSpPr>
        <p:spPr bwMode="auto">
          <a:xfrm>
            <a:off x="1763917" y="6178991"/>
            <a:ext cx="7188452" cy="534154"/>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Narrow" pitchFamily="34" charset="0"/>
              </a:defRPr>
            </a:lvl2pPr>
            <a:lvl3pPr algn="l" rtl="0" eaLnBrk="0" fontAlgn="base" hangingPunct="0">
              <a:spcBef>
                <a:spcPct val="0"/>
              </a:spcBef>
              <a:spcAft>
                <a:spcPct val="0"/>
              </a:spcAft>
              <a:defRPr sz="2600">
                <a:solidFill>
                  <a:schemeClr val="bg1"/>
                </a:solidFill>
                <a:latin typeface="Arial Narrow" pitchFamily="34" charset="0"/>
              </a:defRPr>
            </a:lvl3pPr>
            <a:lvl4pPr algn="l" rtl="0" eaLnBrk="0" fontAlgn="base" hangingPunct="0">
              <a:spcBef>
                <a:spcPct val="0"/>
              </a:spcBef>
              <a:spcAft>
                <a:spcPct val="0"/>
              </a:spcAft>
              <a:defRPr sz="2600">
                <a:solidFill>
                  <a:schemeClr val="bg1"/>
                </a:solidFill>
                <a:latin typeface="Arial Narrow" pitchFamily="34" charset="0"/>
              </a:defRPr>
            </a:lvl4pPr>
            <a:lvl5pPr algn="l" rtl="0" eaLnBrk="0" fontAlgn="base" hangingPunct="0">
              <a:spcBef>
                <a:spcPct val="0"/>
              </a:spcBef>
              <a:spcAft>
                <a:spcPct val="0"/>
              </a:spcAft>
              <a:defRPr sz="2600">
                <a:solidFill>
                  <a:schemeClr val="bg1"/>
                </a:solidFill>
                <a:latin typeface="Arial Narrow"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a:lstStyle>
          <a:p>
            <a:pPr algn="ctr" eaLnBrk="1" hangingPunct="1"/>
            <a:endParaRPr lang="ru-RU" sz="1600" b="1" kern="0" dirty="0"/>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89" t="31142" r="6817" b="1"/>
          <a:stretch/>
        </p:blipFill>
        <p:spPr bwMode="auto">
          <a:xfrm>
            <a:off x="14514" y="1103085"/>
            <a:ext cx="9114972" cy="5191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142875" y="2867798"/>
            <a:ext cx="2886471" cy="830997"/>
          </a:xfrm>
          <a:prstGeom prst="rect">
            <a:avLst/>
          </a:prstGeom>
          <a:solidFill>
            <a:srgbClr val="0071B9"/>
          </a:solidFill>
          <a:ln w="28575">
            <a:solidFill>
              <a:schemeClr val="bg1"/>
            </a:solidFill>
          </a:ln>
        </p:spPr>
        <p:txBody>
          <a:bodyPr wrap="square">
            <a:spAutoFit/>
          </a:bodyPr>
          <a:lstStyle/>
          <a:p>
            <a:pPr algn="ctr"/>
            <a:r>
              <a:rPr lang="ru-RU" sz="2400" dirty="0" smtClean="0">
                <a:latin typeface="+mn-lt"/>
                <a:cs typeface="Arial" charset="0"/>
              </a:rPr>
              <a:t>Регулятор давления газа РДУ – Т 100/80</a:t>
            </a:r>
            <a:endParaRPr lang="ru-RU" sz="2400" b="1" dirty="0">
              <a:latin typeface="+mn-lt"/>
              <a:cs typeface="Times New Roman" panose="02020603050405020304" pitchFamily="18" charset="0"/>
            </a:endParaRPr>
          </a:p>
        </p:txBody>
      </p:sp>
      <p:sp>
        <p:nvSpPr>
          <p:cNvPr id="9" name="TextBox 8"/>
          <p:cNvSpPr txBox="1"/>
          <p:nvPr/>
        </p:nvSpPr>
        <p:spPr>
          <a:xfrm>
            <a:off x="142875" y="6422932"/>
            <a:ext cx="1381125" cy="400110"/>
          </a:xfrm>
          <a:prstGeom prst="rect">
            <a:avLst/>
          </a:prstGeom>
          <a:noFill/>
        </p:spPr>
        <p:txBody>
          <a:bodyPr wrap="square" rtlCol="0">
            <a:spAutoFit/>
          </a:bodyPr>
          <a:lstStyle/>
          <a:p>
            <a:fld id="{81A4EB9B-DCCC-4B96-95E6-E9B1D489E081}" type="slidenum">
              <a:rPr lang="ru-RU" sz="2000" smtClean="0"/>
              <a:t>17</a:t>
            </a:fld>
            <a:endParaRPr lang="ru-RU" sz="2000" dirty="0"/>
          </a:p>
        </p:txBody>
      </p:sp>
      <p:sp>
        <p:nvSpPr>
          <p:cNvPr id="10" name="Прямоугольник 9"/>
          <p:cNvSpPr/>
          <p:nvPr/>
        </p:nvSpPr>
        <p:spPr>
          <a:xfrm>
            <a:off x="1999281" y="6446705"/>
            <a:ext cx="7144720" cy="307777"/>
          </a:xfrm>
          <a:prstGeom prst="rect">
            <a:avLst/>
          </a:prstGeom>
          <a:ln>
            <a:noFill/>
          </a:ln>
        </p:spPr>
        <p:txBody>
          <a:bodyPr wrap="square">
            <a:spAutoFit/>
          </a:bodyPr>
          <a:lstStyle/>
          <a:p>
            <a:r>
              <a:rPr lang="ru-RU" sz="1400" dirty="0">
                <a:ln w="18415" cmpd="sng">
                  <a:noFill/>
                  <a:prstDash val="solid"/>
                </a:ln>
                <a:solidFill>
                  <a:srgbClr val="FFFFFF"/>
                </a:solidFill>
              </a:rPr>
              <a:t>РЕГУЛЯТОРЫ ДАВЛЕНИЯ И ОДОРИЗАТОРЫ НА </a:t>
            </a:r>
            <a:r>
              <a:rPr lang="ru-RU" sz="1400" dirty="0" smtClean="0">
                <a:ln w="18415" cmpd="sng">
                  <a:noFill/>
                  <a:prstDash val="solid"/>
                </a:ln>
                <a:solidFill>
                  <a:srgbClr val="FFFFFF"/>
                </a:solidFill>
              </a:rPr>
              <a:t>ГРС АНАЛИЗ </a:t>
            </a:r>
            <a:r>
              <a:rPr lang="ru-RU" sz="1400" dirty="0">
                <a:ln w="18415" cmpd="sng">
                  <a:noFill/>
                  <a:prstDash val="solid"/>
                </a:ln>
                <a:solidFill>
                  <a:srgbClr val="FFFFFF"/>
                </a:solidFill>
              </a:rPr>
              <a:t>НАДЕЖНОСТИ ЭКСПЛУАТАЦИИ </a:t>
            </a:r>
            <a:endParaRPr lang="ru-RU" sz="1400" dirty="0">
              <a:ln w="18415" cmpd="sng">
                <a:noFill/>
                <a:prstDash val="solid"/>
              </a:ln>
            </a:endParaRPr>
          </a:p>
        </p:txBody>
      </p:sp>
      <p:sp>
        <p:nvSpPr>
          <p:cNvPr id="12" name="Прямоугольник 11"/>
          <p:cNvSpPr/>
          <p:nvPr/>
        </p:nvSpPr>
        <p:spPr>
          <a:xfrm>
            <a:off x="1919699" y="360379"/>
            <a:ext cx="7303884" cy="707886"/>
          </a:xfrm>
          <a:prstGeom prst="rect">
            <a:avLst/>
          </a:prstGeom>
        </p:spPr>
        <p:txBody>
          <a:bodyPr wrap="square">
            <a:spAutoFit/>
          </a:bodyPr>
          <a:lstStyle/>
          <a:p>
            <a:pPr marL="0" indent="0" eaLnBrk="1" hangingPunct="1">
              <a:buNone/>
            </a:pPr>
            <a:r>
              <a:rPr lang="ru-RU" sz="2000" b="1" cap="all" dirty="0">
                <a:cs typeface="Arial" pitchFamily="34" charset="0"/>
              </a:rPr>
              <a:t>Особенности эксплуатации и технического обслуживания регулятора  давления газа РДУ-Т-100/80</a:t>
            </a:r>
          </a:p>
        </p:txBody>
      </p:sp>
    </p:spTree>
    <p:extLst>
      <p:ext uri="{BB962C8B-B14F-4D97-AF65-F5344CB8AC3E}">
        <p14:creationId xmlns:p14="http://schemas.microsoft.com/office/powerpoint/2010/main" val="217724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Grp="1" noChangeAspect="1" noChangeArrowheads="1"/>
          </p:cNvPicPr>
          <p:nvPr>
            <p:ph sz="half" idx="4294967295"/>
          </p:nvPr>
        </p:nvPicPr>
        <p:blipFill rotWithShape="1">
          <a:blip r:embed="rId3" cstate="print"/>
          <a:srcRect l="3936" t="2198" r="36116" b="2676"/>
          <a:stretch/>
        </p:blipFill>
        <p:spPr bwMode="auto">
          <a:xfrm>
            <a:off x="0" y="1895531"/>
            <a:ext cx="4204319" cy="3603705"/>
          </a:xfrm>
          <a:prstGeom prst="rect">
            <a:avLst/>
          </a:prstGeom>
          <a:noFill/>
          <a:ln w="9525">
            <a:noFill/>
            <a:miter lim="800000"/>
            <a:headEnd/>
            <a:tailEnd/>
          </a:ln>
          <a:effectLst/>
        </p:spPr>
      </p:pic>
      <p:sp>
        <p:nvSpPr>
          <p:cNvPr id="18" name="Номер слайда 6"/>
          <p:cNvSpPr txBox="1">
            <a:spLocks/>
          </p:cNvSpPr>
          <p:nvPr/>
        </p:nvSpPr>
        <p:spPr>
          <a:xfrm>
            <a:off x="0" y="6362700"/>
            <a:ext cx="1487488" cy="47625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700" b="0" i="0" u="none" strike="noStrike" kern="1200" cap="none" spc="0" normalizeH="0" baseline="0" noProof="0" dirty="0">
              <a:ln>
                <a:noFill/>
              </a:ln>
              <a:solidFill>
                <a:schemeClr val="bg1"/>
              </a:solidFill>
              <a:effectLst/>
              <a:uLnTx/>
              <a:uFillTx/>
              <a:latin typeface="Arial Narrow" pitchFamily="34" charset="0"/>
              <a:ea typeface="+mn-ea"/>
              <a:cs typeface="Arial" charset="0"/>
            </a:endParaRPr>
          </a:p>
        </p:txBody>
      </p:sp>
      <p:pic>
        <p:nvPicPr>
          <p:cNvPr id="1033" name="Picture 9"/>
          <p:cNvPicPr>
            <a:picLocks noChangeAspect="1" noChangeArrowheads="1"/>
          </p:cNvPicPr>
          <p:nvPr/>
        </p:nvPicPr>
        <p:blipFill rotWithShape="1">
          <a:blip r:embed="rId4" cstate="print"/>
          <a:srcRect r="28970"/>
          <a:stretch/>
        </p:blipFill>
        <p:spPr bwMode="auto">
          <a:xfrm>
            <a:off x="4638762" y="1860257"/>
            <a:ext cx="4505238" cy="3638979"/>
          </a:xfrm>
          <a:prstGeom prst="rect">
            <a:avLst/>
          </a:prstGeom>
          <a:noFill/>
          <a:ln w="9525">
            <a:noFill/>
            <a:miter lim="800000"/>
            <a:headEnd/>
            <a:tailEnd/>
          </a:ln>
          <a:effectLst/>
        </p:spPr>
      </p:pic>
      <p:sp>
        <p:nvSpPr>
          <p:cNvPr id="9" name="TextBox 8"/>
          <p:cNvSpPr txBox="1"/>
          <p:nvPr/>
        </p:nvSpPr>
        <p:spPr>
          <a:xfrm>
            <a:off x="142875" y="6422932"/>
            <a:ext cx="1381125" cy="400110"/>
          </a:xfrm>
          <a:prstGeom prst="rect">
            <a:avLst/>
          </a:prstGeom>
          <a:noFill/>
        </p:spPr>
        <p:txBody>
          <a:bodyPr wrap="square" rtlCol="0">
            <a:spAutoFit/>
          </a:bodyPr>
          <a:lstStyle/>
          <a:p>
            <a:fld id="{C01F1042-C904-4102-B98C-936712D69E8D}" type="slidenum">
              <a:rPr lang="ru-RU" sz="2000" smtClean="0"/>
              <a:t>18</a:t>
            </a:fld>
            <a:endParaRPr lang="ru-RU" sz="2000" dirty="0"/>
          </a:p>
        </p:txBody>
      </p:sp>
      <p:sp>
        <p:nvSpPr>
          <p:cNvPr id="10" name="Прямоугольник 9"/>
          <p:cNvSpPr/>
          <p:nvPr/>
        </p:nvSpPr>
        <p:spPr>
          <a:xfrm>
            <a:off x="1999281" y="6446705"/>
            <a:ext cx="7144720" cy="307777"/>
          </a:xfrm>
          <a:prstGeom prst="rect">
            <a:avLst/>
          </a:prstGeom>
          <a:ln>
            <a:noFill/>
          </a:ln>
        </p:spPr>
        <p:txBody>
          <a:bodyPr wrap="square">
            <a:spAutoFit/>
          </a:bodyPr>
          <a:lstStyle/>
          <a:p>
            <a:r>
              <a:rPr lang="ru-RU" sz="1400" dirty="0">
                <a:ln w="18415" cmpd="sng">
                  <a:noFill/>
                  <a:prstDash val="solid"/>
                </a:ln>
                <a:solidFill>
                  <a:srgbClr val="FFFFFF"/>
                </a:solidFill>
              </a:rPr>
              <a:t>РЕГУЛЯТОРЫ ДАВЛЕНИЯ И ОДОРИЗАТОРЫ НА </a:t>
            </a:r>
            <a:r>
              <a:rPr lang="ru-RU" sz="1400" dirty="0" smtClean="0">
                <a:ln w="18415" cmpd="sng">
                  <a:noFill/>
                  <a:prstDash val="solid"/>
                </a:ln>
                <a:solidFill>
                  <a:srgbClr val="FFFFFF"/>
                </a:solidFill>
              </a:rPr>
              <a:t>ГРС АНАЛИЗ </a:t>
            </a:r>
            <a:r>
              <a:rPr lang="ru-RU" sz="1400" dirty="0">
                <a:ln w="18415" cmpd="sng">
                  <a:noFill/>
                  <a:prstDash val="solid"/>
                </a:ln>
                <a:solidFill>
                  <a:srgbClr val="FFFFFF"/>
                </a:solidFill>
              </a:rPr>
              <a:t>НАДЕЖНОСТИ ЭКСПЛУАТАЦИИ </a:t>
            </a:r>
            <a:endParaRPr lang="ru-RU" sz="1400" dirty="0">
              <a:ln w="18415" cmpd="sng">
                <a:noFill/>
                <a:prstDash val="solid"/>
              </a:ln>
            </a:endParaRPr>
          </a:p>
        </p:txBody>
      </p:sp>
      <p:sp>
        <p:nvSpPr>
          <p:cNvPr id="11" name="Текст 4"/>
          <p:cNvSpPr txBox="1">
            <a:spLocks/>
          </p:cNvSpPr>
          <p:nvPr/>
        </p:nvSpPr>
        <p:spPr bwMode="auto">
          <a:xfrm>
            <a:off x="-205757" y="1063459"/>
            <a:ext cx="4410076" cy="834285"/>
          </a:xfrm>
          <a:prstGeom prst="rect">
            <a:avLst/>
          </a:prstGeom>
          <a:noFill/>
          <a:ln w="9525">
            <a:noFill/>
            <a:miter lim="800000"/>
            <a:headEnd/>
            <a:tailEnd/>
          </a:ln>
        </p:spPr>
        <p:txBody>
          <a:bodyPr vert="horz" wrap="square" lIns="216000" tIns="0" rIns="216000" bIns="0" numCol="1" anchor="ctr" anchorCtr="0" compatLnSpc="1">
            <a:prstTxWarp prst="textNoShape">
              <a:avLst/>
            </a:prstTxWarp>
          </a:bodyPr>
          <a:lstStyle>
            <a:lvl1pPr marL="342900" indent="-342900" algn="l" rtl="0" eaLnBrk="0" fontAlgn="base" hangingPunct="0">
              <a:spcBef>
                <a:spcPct val="0"/>
              </a:spcBef>
              <a:spcAft>
                <a:spcPct val="0"/>
              </a:spcAft>
              <a:buChar char="•"/>
              <a:defRPr sz="2600" b="1">
                <a:solidFill>
                  <a:srgbClr val="003366"/>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buFontTx/>
              <a:buNone/>
            </a:pPr>
            <a:r>
              <a:rPr lang="ru-RU" sz="2000" kern="0" dirty="0" smtClean="0">
                <a:solidFill>
                  <a:srgbClr val="0071B9"/>
                </a:solidFill>
              </a:rPr>
              <a:t>Схема</a:t>
            </a:r>
          </a:p>
          <a:p>
            <a:pPr marL="0" indent="0" algn="ctr">
              <a:buFontTx/>
              <a:buNone/>
            </a:pPr>
            <a:r>
              <a:rPr lang="ru-RU" sz="2000" kern="0" dirty="0" smtClean="0">
                <a:solidFill>
                  <a:srgbClr val="0071B9"/>
                </a:solidFill>
              </a:rPr>
              <a:t>в заводском исполнении:</a:t>
            </a:r>
            <a:endParaRPr lang="ru-RU" sz="2000" kern="0" dirty="0">
              <a:solidFill>
                <a:srgbClr val="0071B9"/>
              </a:solidFill>
            </a:endParaRPr>
          </a:p>
        </p:txBody>
      </p:sp>
      <p:sp>
        <p:nvSpPr>
          <p:cNvPr id="3" name="Текст 2"/>
          <p:cNvSpPr>
            <a:spLocks noGrp="1"/>
          </p:cNvSpPr>
          <p:nvPr>
            <p:ph type="body" idx="4294967295"/>
          </p:nvPr>
        </p:nvSpPr>
        <p:spPr>
          <a:xfrm>
            <a:off x="4851" y="5610536"/>
            <a:ext cx="4040188" cy="637426"/>
          </a:xfrm>
        </p:spPr>
        <p:txBody>
          <a:bodyPr/>
          <a:lstStyle/>
          <a:p>
            <a:pPr marL="0" indent="0" algn="ctr">
              <a:buNone/>
            </a:pPr>
            <a:r>
              <a:rPr lang="ru-RU" sz="2000" dirty="0" smtClean="0">
                <a:solidFill>
                  <a:srgbClr val="0071B9"/>
                </a:solidFill>
              </a:rPr>
              <a:t>Обвязка РДУ-Т с задающим регулятором РПО</a:t>
            </a:r>
            <a:endParaRPr lang="ru-RU" sz="2000" dirty="0">
              <a:solidFill>
                <a:srgbClr val="0071B9"/>
              </a:solidFill>
            </a:endParaRPr>
          </a:p>
        </p:txBody>
      </p:sp>
      <p:sp>
        <p:nvSpPr>
          <p:cNvPr id="14" name="Текст 4"/>
          <p:cNvSpPr txBox="1">
            <a:spLocks/>
          </p:cNvSpPr>
          <p:nvPr/>
        </p:nvSpPr>
        <p:spPr bwMode="auto">
          <a:xfrm>
            <a:off x="4733924" y="1073150"/>
            <a:ext cx="4410076" cy="834285"/>
          </a:xfrm>
          <a:prstGeom prst="rect">
            <a:avLst/>
          </a:prstGeom>
          <a:noFill/>
          <a:ln w="9525">
            <a:noFill/>
            <a:miter lim="800000"/>
            <a:headEnd/>
            <a:tailEnd/>
          </a:ln>
        </p:spPr>
        <p:txBody>
          <a:bodyPr vert="horz" wrap="square" lIns="216000" tIns="0" rIns="216000" bIns="0" numCol="1" anchor="ctr" anchorCtr="0" compatLnSpc="1">
            <a:prstTxWarp prst="textNoShape">
              <a:avLst/>
            </a:prstTxWarp>
          </a:bodyPr>
          <a:lstStyle>
            <a:lvl1pPr marL="342900" indent="-342900" algn="l" rtl="0" eaLnBrk="0" fontAlgn="base" hangingPunct="0">
              <a:spcBef>
                <a:spcPct val="0"/>
              </a:spcBef>
              <a:spcAft>
                <a:spcPct val="0"/>
              </a:spcAft>
              <a:buChar char="•"/>
              <a:defRPr sz="2600" b="1">
                <a:solidFill>
                  <a:srgbClr val="003366"/>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buFontTx/>
              <a:buNone/>
            </a:pPr>
            <a:r>
              <a:rPr lang="ru-RU" sz="2000" kern="0" dirty="0" smtClean="0">
                <a:solidFill>
                  <a:srgbClr val="0071B9"/>
                </a:solidFill>
              </a:rPr>
              <a:t>Измененная схема</a:t>
            </a:r>
          </a:p>
          <a:p>
            <a:pPr marL="0" indent="0" algn="ctr">
              <a:buFontTx/>
              <a:buNone/>
            </a:pPr>
            <a:r>
              <a:rPr lang="ru-RU" sz="2000" kern="0" dirty="0" smtClean="0">
                <a:solidFill>
                  <a:srgbClr val="0071B9"/>
                </a:solidFill>
              </a:rPr>
              <a:t>в процессе эксплуатации:</a:t>
            </a:r>
            <a:endParaRPr lang="ru-RU" sz="2000" kern="0" dirty="0">
              <a:solidFill>
                <a:srgbClr val="0071B9"/>
              </a:solidFill>
            </a:endParaRPr>
          </a:p>
        </p:txBody>
      </p:sp>
      <p:sp>
        <p:nvSpPr>
          <p:cNvPr id="19" name="Текст 2"/>
          <p:cNvSpPr txBox="1">
            <a:spLocks/>
          </p:cNvSpPr>
          <p:nvPr/>
        </p:nvSpPr>
        <p:spPr>
          <a:xfrm>
            <a:off x="4942018" y="5623995"/>
            <a:ext cx="4040188" cy="637426"/>
          </a:xfrm>
          <a:prstGeom prst="rect">
            <a:avLst/>
          </a:prstGeom>
        </p:spPr>
        <p:txBody>
          <a:bodyPr anchor="b"/>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ru-RU" sz="2000" b="1" i="0" u="none" strike="noStrike" kern="0" cap="none" spc="0" normalizeH="0" baseline="0" noProof="0" dirty="0" smtClean="0">
                <a:ln>
                  <a:noFill/>
                </a:ln>
                <a:solidFill>
                  <a:srgbClr val="0071B9"/>
                </a:solidFill>
                <a:effectLst/>
                <a:uLnTx/>
                <a:uFillTx/>
                <a:latin typeface="+mn-lt"/>
                <a:ea typeface="+mn-ea"/>
                <a:cs typeface="+mn-cs"/>
              </a:rPr>
              <a:t>Обвязка РДУ-Т с задающим регулятором РЗ</a:t>
            </a:r>
            <a:endParaRPr kumimoji="0" lang="ru-RU" sz="2000" b="1" i="0" u="none" strike="noStrike" kern="0" cap="none" spc="0" normalizeH="0" baseline="0" noProof="0" dirty="0">
              <a:ln>
                <a:noFill/>
              </a:ln>
              <a:solidFill>
                <a:srgbClr val="0071B9"/>
              </a:solidFill>
              <a:effectLst/>
              <a:uLnTx/>
              <a:uFillTx/>
              <a:latin typeface="+mn-lt"/>
              <a:ea typeface="+mn-ea"/>
              <a:cs typeface="+mn-cs"/>
            </a:endParaRPr>
          </a:p>
        </p:txBody>
      </p:sp>
      <p:sp>
        <p:nvSpPr>
          <p:cNvPr id="16" name="Прямоугольник 15"/>
          <p:cNvSpPr/>
          <p:nvPr/>
        </p:nvSpPr>
        <p:spPr>
          <a:xfrm>
            <a:off x="1919699" y="360379"/>
            <a:ext cx="7303884" cy="707886"/>
          </a:xfrm>
          <a:prstGeom prst="rect">
            <a:avLst/>
          </a:prstGeom>
        </p:spPr>
        <p:txBody>
          <a:bodyPr wrap="square">
            <a:spAutoFit/>
          </a:bodyPr>
          <a:lstStyle/>
          <a:p>
            <a:pPr marL="0" indent="0" eaLnBrk="1" hangingPunct="1">
              <a:buNone/>
            </a:pPr>
            <a:r>
              <a:rPr lang="ru-RU" sz="2000" b="1" cap="all" dirty="0">
                <a:cs typeface="Arial" pitchFamily="34" charset="0"/>
              </a:rPr>
              <a:t>Особенности эксплуатации и технического обслуживания регулятора  давления газа РДУ-Т-100/80</a:t>
            </a:r>
          </a:p>
        </p:txBody>
      </p:sp>
    </p:spTree>
    <p:extLst>
      <p:ext uri="{BB962C8B-B14F-4D97-AF65-F5344CB8AC3E}">
        <p14:creationId xmlns:p14="http://schemas.microsoft.com/office/powerpoint/2010/main" val="3719617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idx="1"/>
          </p:nvPr>
        </p:nvSpPr>
        <p:spPr>
          <a:xfrm>
            <a:off x="153480" y="1607018"/>
            <a:ext cx="8790495" cy="4527082"/>
          </a:xfrm>
        </p:spPr>
        <p:txBody>
          <a:bodyPr/>
          <a:lstStyle/>
          <a:p>
            <a:pPr marL="457200" lvl="0" indent="-457200" eaLnBrk="1" hangingPunct="1">
              <a:spcBef>
                <a:spcPct val="0"/>
              </a:spcBef>
              <a:buNone/>
            </a:pPr>
            <a:r>
              <a:rPr lang="ru-RU" sz="2400" dirty="0" smtClean="0">
                <a:solidFill>
                  <a:srgbClr val="00B050"/>
                </a:solidFill>
              </a:rPr>
              <a:t>Основные преимущества:</a:t>
            </a:r>
            <a:endParaRPr lang="ru-RU" sz="2400" b="0" kern="1200" dirty="0" smtClean="0">
              <a:solidFill>
                <a:srgbClr val="FFFFFF"/>
              </a:solidFill>
              <a:cs typeface="Times New Roman" panose="02020603050405020304" pitchFamily="18" charset="0"/>
            </a:endParaRPr>
          </a:p>
          <a:p>
            <a:pPr marL="457200" lvl="0" indent="-457200" eaLnBrk="1" hangingPunct="1">
              <a:spcBef>
                <a:spcPct val="0"/>
              </a:spcBef>
              <a:buFont typeface="Arial" panose="020B0604020202020204" pitchFamily="34" charset="0"/>
              <a:buChar char="•"/>
            </a:pPr>
            <a:r>
              <a:rPr lang="ru-RU" sz="2400" b="0" kern="1200" dirty="0" err="1" smtClean="0">
                <a:solidFill>
                  <a:srgbClr val="FFFFFF"/>
                </a:solidFill>
                <a:cs typeface="Times New Roman" panose="02020603050405020304" pitchFamily="18" charset="0"/>
              </a:rPr>
              <a:t>Теплогенераторы</a:t>
            </a:r>
            <a:r>
              <a:rPr lang="ru-RU" sz="2400" b="0" kern="1200" dirty="0" smtClean="0">
                <a:solidFill>
                  <a:srgbClr val="FFFFFF"/>
                </a:solidFill>
                <a:cs typeface="Times New Roman" panose="02020603050405020304" pitchFamily="18" charset="0"/>
              </a:rPr>
              <a:t> позволяют работать узлу редуцирования без предварительного подогрева газа в определенных интервалах расхода газа.</a:t>
            </a:r>
          </a:p>
          <a:p>
            <a:pPr marL="457200" indent="-457200" eaLnBrk="1" hangingPunct="1">
              <a:spcBef>
                <a:spcPct val="0"/>
              </a:spcBef>
              <a:buNone/>
            </a:pPr>
            <a:endParaRPr lang="ru-RU" sz="2400" b="0" kern="1200" dirty="0" smtClean="0">
              <a:solidFill>
                <a:srgbClr val="FFFFFF"/>
              </a:solidFill>
              <a:cs typeface="Times New Roman" panose="02020603050405020304" pitchFamily="18" charset="0"/>
            </a:endParaRPr>
          </a:p>
          <a:p>
            <a:pPr marL="457200" indent="-457200" eaLnBrk="1" hangingPunct="1">
              <a:spcBef>
                <a:spcPct val="0"/>
              </a:spcBef>
              <a:buNone/>
            </a:pPr>
            <a:endParaRPr lang="ru-RU" sz="2400" b="0" kern="1200" dirty="0">
              <a:solidFill>
                <a:srgbClr val="FFFFFF"/>
              </a:solidFill>
              <a:cs typeface="Times New Roman" panose="02020603050405020304" pitchFamily="18" charset="0"/>
            </a:endParaRPr>
          </a:p>
          <a:p>
            <a:pPr marL="457200" indent="-457200" eaLnBrk="1" hangingPunct="1">
              <a:spcBef>
                <a:spcPct val="0"/>
              </a:spcBef>
              <a:buNone/>
            </a:pPr>
            <a:r>
              <a:rPr lang="ru-RU" sz="2400" dirty="0" smtClean="0">
                <a:solidFill>
                  <a:srgbClr val="FF0000"/>
                </a:solidFill>
              </a:rPr>
              <a:t>Основные недостатки:</a:t>
            </a:r>
            <a:endParaRPr lang="ru-RU" sz="2400" dirty="0" smtClean="0">
              <a:solidFill>
                <a:schemeClr val="bg1"/>
              </a:solidFill>
              <a:cs typeface="Times New Roman" panose="02020603050405020304" pitchFamily="18" charset="0"/>
            </a:endParaRPr>
          </a:p>
          <a:p>
            <a:pPr marL="457200" lvl="0" indent="-457200" eaLnBrk="1" hangingPunct="1">
              <a:spcBef>
                <a:spcPct val="0"/>
              </a:spcBef>
              <a:buFont typeface="Arial" panose="020B0604020202020204" pitchFamily="34" charset="0"/>
              <a:buChar char="•"/>
            </a:pPr>
            <a:r>
              <a:rPr lang="ru-RU" sz="2400" b="0" kern="1200" dirty="0" smtClean="0">
                <a:solidFill>
                  <a:srgbClr val="FFFFFF"/>
                </a:solidFill>
                <a:cs typeface="Times New Roman" panose="02020603050405020304" pitchFamily="18" charset="0"/>
              </a:rPr>
              <a:t>Конструкция </a:t>
            </a:r>
            <a:r>
              <a:rPr lang="ru-RU" sz="2400" b="0" kern="1200" dirty="0">
                <a:solidFill>
                  <a:srgbClr val="FFFFFF"/>
                </a:solidFill>
                <a:cs typeface="Times New Roman" panose="02020603050405020304" pitchFamily="18" charset="0"/>
              </a:rPr>
              <a:t>регулятора затрудняет обеспечение плавного пуска газа из закрытого состояния при расходах менее 2000 </a:t>
            </a:r>
            <a:r>
              <a:rPr lang="ru-RU" sz="2400" b="0" kern="1200" dirty="0" smtClean="0">
                <a:solidFill>
                  <a:srgbClr val="FFFFFF"/>
                </a:solidFill>
                <a:cs typeface="Times New Roman" panose="02020603050405020304" pitchFamily="18" charset="0"/>
              </a:rPr>
              <a:t>м</a:t>
            </a:r>
            <a:r>
              <a:rPr lang="ru-RU" sz="2400" b="0" kern="1200" baseline="30000" dirty="0" smtClean="0">
                <a:solidFill>
                  <a:srgbClr val="FFFFFF"/>
                </a:solidFill>
                <a:cs typeface="Times New Roman" panose="02020603050405020304" pitchFamily="18" charset="0"/>
              </a:rPr>
              <a:t>3</a:t>
            </a:r>
            <a:r>
              <a:rPr lang="ru-RU" sz="2400" b="0" kern="1200" dirty="0" smtClean="0">
                <a:solidFill>
                  <a:srgbClr val="FFFFFF"/>
                </a:solidFill>
                <a:cs typeface="Times New Roman" panose="02020603050405020304" pitchFamily="18" charset="0"/>
              </a:rPr>
              <a:t>/час.</a:t>
            </a:r>
            <a:r>
              <a:rPr lang="ru-RU" sz="2400" b="0" kern="1200" dirty="0">
                <a:solidFill>
                  <a:srgbClr val="FFFFFF"/>
                </a:solidFill>
                <a:cs typeface="Times New Roman" panose="02020603050405020304" pitchFamily="18" charset="0"/>
              </a:rPr>
              <a:t/>
            </a:r>
            <a:br>
              <a:rPr lang="ru-RU" sz="2400" b="0" kern="1200" dirty="0">
                <a:solidFill>
                  <a:srgbClr val="FFFFFF"/>
                </a:solidFill>
                <a:cs typeface="Times New Roman" panose="02020603050405020304" pitchFamily="18" charset="0"/>
              </a:rPr>
            </a:br>
            <a:endParaRPr lang="ru-RU" sz="2400" b="0" kern="1200" dirty="0">
              <a:solidFill>
                <a:srgbClr val="FFFFFF"/>
              </a:solidFill>
              <a:cs typeface="Times New Roman" panose="02020603050405020304" pitchFamily="18" charset="0"/>
            </a:endParaRPr>
          </a:p>
          <a:p>
            <a:endParaRPr lang="ru-RU" sz="2400" dirty="0"/>
          </a:p>
        </p:txBody>
      </p:sp>
      <p:sp>
        <p:nvSpPr>
          <p:cNvPr id="5" name="TextBox 4"/>
          <p:cNvSpPr txBox="1"/>
          <p:nvPr/>
        </p:nvSpPr>
        <p:spPr>
          <a:xfrm>
            <a:off x="142875" y="6422932"/>
            <a:ext cx="1381125" cy="400110"/>
          </a:xfrm>
          <a:prstGeom prst="rect">
            <a:avLst/>
          </a:prstGeom>
          <a:noFill/>
        </p:spPr>
        <p:txBody>
          <a:bodyPr wrap="square" rtlCol="0">
            <a:spAutoFit/>
          </a:bodyPr>
          <a:lstStyle/>
          <a:p>
            <a:fld id="{99601E73-45F9-47BB-9428-754FD5AE3A03}" type="slidenum">
              <a:rPr lang="ru-RU" sz="2000" smtClean="0"/>
              <a:t>19</a:t>
            </a:fld>
            <a:endParaRPr lang="ru-RU" sz="2000" dirty="0"/>
          </a:p>
        </p:txBody>
      </p:sp>
      <p:sp>
        <p:nvSpPr>
          <p:cNvPr id="6" name="Прямоугольник 5"/>
          <p:cNvSpPr/>
          <p:nvPr/>
        </p:nvSpPr>
        <p:spPr>
          <a:xfrm>
            <a:off x="1999281" y="6446705"/>
            <a:ext cx="7144720" cy="307777"/>
          </a:xfrm>
          <a:prstGeom prst="rect">
            <a:avLst/>
          </a:prstGeom>
          <a:ln>
            <a:noFill/>
          </a:ln>
        </p:spPr>
        <p:txBody>
          <a:bodyPr wrap="square">
            <a:spAutoFit/>
          </a:bodyPr>
          <a:lstStyle/>
          <a:p>
            <a:r>
              <a:rPr lang="ru-RU" sz="1400" dirty="0">
                <a:ln w="18415" cmpd="sng">
                  <a:noFill/>
                  <a:prstDash val="solid"/>
                </a:ln>
                <a:solidFill>
                  <a:srgbClr val="FFFFFF"/>
                </a:solidFill>
              </a:rPr>
              <a:t>РЕГУЛЯТОРЫ ДАВЛЕНИЯ И ОДОРИЗАТОРЫ НА </a:t>
            </a:r>
            <a:r>
              <a:rPr lang="ru-RU" sz="1400" dirty="0" smtClean="0">
                <a:ln w="18415" cmpd="sng">
                  <a:noFill/>
                  <a:prstDash val="solid"/>
                </a:ln>
                <a:solidFill>
                  <a:srgbClr val="FFFFFF"/>
                </a:solidFill>
              </a:rPr>
              <a:t>ГРС АНАЛИЗ </a:t>
            </a:r>
            <a:r>
              <a:rPr lang="ru-RU" sz="1400" dirty="0">
                <a:ln w="18415" cmpd="sng">
                  <a:noFill/>
                  <a:prstDash val="solid"/>
                </a:ln>
                <a:solidFill>
                  <a:srgbClr val="FFFFFF"/>
                </a:solidFill>
              </a:rPr>
              <a:t>НАДЕЖНОСТИ ЭКСПЛУАТАЦИИ </a:t>
            </a:r>
            <a:endParaRPr lang="ru-RU" sz="1400" dirty="0">
              <a:ln w="18415" cmpd="sng">
                <a:noFill/>
                <a:prstDash val="solid"/>
              </a:ln>
            </a:endParaRPr>
          </a:p>
        </p:txBody>
      </p:sp>
      <p:sp>
        <p:nvSpPr>
          <p:cNvPr id="8" name="Прямоугольник 7"/>
          <p:cNvSpPr/>
          <p:nvPr/>
        </p:nvSpPr>
        <p:spPr>
          <a:xfrm>
            <a:off x="1919699" y="360379"/>
            <a:ext cx="7303884" cy="707886"/>
          </a:xfrm>
          <a:prstGeom prst="rect">
            <a:avLst/>
          </a:prstGeom>
        </p:spPr>
        <p:txBody>
          <a:bodyPr wrap="square">
            <a:spAutoFit/>
          </a:bodyPr>
          <a:lstStyle/>
          <a:p>
            <a:pPr marL="0" indent="0" eaLnBrk="1" hangingPunct="1">
              <a:buNone/>
            </a:pPr>
            <a:r>
              <a:rPr lang="ru-RU" sz="2000" b="1" cap="all" dirty="0">
                <a:cs typeface="Arial" pitchFamily="34" charset="0"/>
              </a:rPr>
              <a:t>Особенности эксплуатации и технического обслуживания регулятора  давления газа РДУ-Т-100/80</a:t>
            </a:r>
          </a:p>
        </p:txBody>
      </p:sp>
    </p:spTree>
    <p:extLst>
      <p:ext uri="{BB962C8B-B14F-4D97-AF65-F5344CB8AC3E}">
        <p14:creationId xmlns:p14="http://schemas.microsoft.com/office/powerpoint/2010/main" val="358841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Диаграмма 7"/>
          <p:cNvGraphicFramePr/>
          <p:nvPr>
            <p:extLst>
              <p:ext uri="{D42A27DB-BD31-4B8C-83A1-F6EECF244321}">
                <p14:modId xmlns:p14="http://schemas.microsoft.com/office/powerpoint/2010/main" val="3091137162"/>
              </p:ext>
            </p:extLst>
          </p:nvPr>
        </p:nvGraphicFramePr>
        <p:xfrm>
          <a:off x="0" y="1466850"/>
          <a:ext cx="9110980" cy="4181476"/>
        </p:xfrm>
        <a:graphic>
          <a:graphicData uri="http://schemas.openxmlformats.org/drawingml/2006/chart">
            <c:chart xmlns:c="http://schemas.openxmlformats.org/drawingml/2006/chart" xmlns:r="http://schemas.openxmlformats.org/officeDocument/2006/relationships" r:id="rId3"/>
          </a:graphicData>
        </a:graphic>
      </p:graphicFrame>
      <p:sp>
        <p:nvSpPr>
          <p:cNvPr id="5" name="Заголовок 1"/>
          <p:cNvSpPr txBox="1">
            <a:spLocks/>
          </p:cNvSpPr>
          <p:nvPr/>
        </p:nvSpPr>
        <p:spPr>
          <a:xfrm>
            <a:off x="1968500" y="0"/>
            <a:ext cx="7175499" cy="1073426"/>
          </a:xfrm>
          <a:prstGeom prst="rect">
            <a:avLst/>
          </a:prstGeom>
        </p:spPr>
        <p:txBody>
          <a:bodyPr vert="horz" lIns="91440" tIns="45720" rIns="91440" bIns="45720" rtlCol="0" anchor="ctr">
            <a:noAutofit/>
          </a:bodyPr>
          <a:lstStyle/>
          <a:p>
            <a:pPr lvl="0" algn="ctr"/>
            <a:endParaRPr lang="ru-RU" sz="1600" b="1" dirty="0" smtClean="0">
              <a:latin typeface="+mn-lt"/>
            </a:endParaRPr>
          </a:p>
        </p:txBody>
      </p:sp>
      <p:sp>
        <p:nvSpPr>
          <p:cNvPr id="6" name="Прямоугольник 5"/>
          <p:cNvSpPr/>
          <p:nvPr/>
        </p:nvSpPr>
        <p:spPr>
          <a:xfrm>
            <a:off x="1999281" y="6446705"/>
            <a:ext cx="7144720" cy="307777"/>
          </a:xfrm>
          <a:prstGeom prst="rect">
            <a:avLst/>
          </a:prstGeom>
          <a:ln>
            <a:noFill/>
          </a:ln>
        </p:spPr>
        <p:txBody>
          <a:bodyPr wrap="square">
            <a:spAutoFit/>
          </a:bodyPr>
          <a:lstStyle/>
          <a:p>
            <a:r>
              <a:rPr lang="ru-RU" sz="1400" dirty="0">
                <a:ln w="18415" cmpd="sng">
                  <a:noFill/>
                  <a:prstDash val="solid"/>
                </a:ln>
                <a:solidFill>
                  <a:srgbClr val="FFFFFF"/>
                </a:solidFill>
              </a:rPr>
              <a:t>РЕГУЛЯТОРЫ ДАВЛЕНИЯ И ОДОРИЗАТОРЫ НА </a:t>
            </a:r>
            <a:r>
              <a:rPr lang="ru-RU" sz="1400" dirty="0" smtClean="0">
                <a:ln w="18415" cmpd="sng">
                  <a:noFill/>
                  <a:prstDash val="solid"/>
                </a:ln>
                <a:solidFill>
                  <a:srgbClr val="FFFFFF"/>
                </a:solidFill>
              </a:rPr>
              <a:t>ГРС АНАЛИЗ </a:t>
            </a:r>
            <a:r>
              <a:rPr lang="ru-RU" sz="1400" dirty="0">
                <a:ln w="18415" cmpd="sng">
                  <a:noFill/>
                  <a:prstDash val="solid"/>
                </a:ln>
                <a:solidFill>
                  <a:srgbClr val="FFFFFF"/>
                </a:solidFill>
              </a:rPr>
              <a:t>НАДЕЖНОСТИ ЭКСПЛУАТАЦИИ </a:t>
            </a:r>
            <a:endParaRPr lang="ru-RU" sz="1400" dirty="0">
              <a:ln w="18415" cmpd="sng">
                <a:noFill/>
                <a:prstDash val="solid"/>
              </a:ln>
            </a:endParaRPr>
          </a:p>
        </p:txBody>
      </p:sp>
      <p:sp>
        <p:nvSpPr>
          <p:cNvPr id="12" name="Прямоугольник 11"/>
          <p:cNvSpPr/>
          <p:nvPr/>
        </p:nvSpPr>
        <p:spPr>
          <a:xfrm>
            <a:off x="1968500" y="536713"/>
            <a:ext cx="7142480" cy="400110"/>
          </a:xfrm>
          <a:prstGeom prst="rect">
            <a:avLst/>
          </a:prstGeom>
        </p:spPr>
        <p:txBody>
          <a:bodyPr wrap="square">
            <a:spAutoFit/>
          </a:bodyPr>
          <a:lstStyle/>
          <a:p>
            <a:r>
              <a:rPr lang="ru-RU" sz="2000" b="1" dirty="0" smtClean="0"/>
              <a:t>НЕИСПРАВНОСТИ ОБОРУДОВАНИЯ ГРС</a:t>
            </a:r>
          </a:p>
        </p:txBody>
      </p:sp>
      <p:graphicFrame>
        <p:nvGraphicFramePr>
          <p:cNvPr id="14" name="Диаграмма 13"/>
          <p:cNvGraphicFramePr/>
          <p:nvPr>
            <p:extLst>
              <p:ext uri="{D42A27DB-BD31-4B8C-83A1-F6EECF244321}">
                <p14:modId xmlns:p14="http://schemas.microsoft.com/office/powerpoint/2010/main" val="2962977900"/>
              </p:ext>
            </p:extLst>
          </p:nvPr>
        </p:nvGraphicFramePr>
        <p:xfrm>
          <a:off x="204788" y="1073426"/>
          <a:ext cx="8643289" cy="5289274"/>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142875" y="6422932"/>
            <a:ext cx="1381125" cy="400110"/>
          </a:xfrm>
          <a:prstGeom prst="rect">
            <a:avLst/>
          </a:prstGeom>
          <a:noFill/>
        </p:spPr>
        <p:txBody>
          <a:bodyPr wrap="square" rtlCol="0">
            <a:spAutoFit/>
          </a:bodyPr>
          <a:lstStyle/>
          <a:p>
            <a:fld id="{85C34465-3DE2-4FC4-AC26-01BE2342A12E}" type="slidenum">
              <a:rPr lang="ru-RU" sz="2000" smtClean="0"/>
              <a:t>2</a:t>
            </a:fld>
            <a:endParaRPr lang="ru-RU" sz="2000" dirty="0"/>
          </a:p>
        </p:txBody>
      </p:sp>
    </p:spTree>
    <p:extLst>
      <p:ext uri="{BB962C8B-B14F-4D97-AF65-F5344CB8AC3E}">
        <p14:creationId xmlns:p14="http://schemas.microsoft.com/office/powerpoint/2010/main" val="2823118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Заголовок 1"/>
          <p:cNvSpPr txBox="1">
            <a:spLocks/>
          </p:cNvSpPr>
          <p:nvPr/>
        </p:nvSpPr>
        <p:spPr bwMode="auto">
          <a:xfrm>
            <a:off x="1955548" y="6323846"/>
            <a:ext cx="7188452" cy="534154"/>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Narrow" pitchFamily="34" charset="0"/>
              </a:defRPr>
            </a:lvl2pPr>
            <a:lvl3pPr algn="l" rtl="0" eaLnBrk="0" fontAlgn="base" hangingPunct="0">
              <a:spcBef>
                <a:spcPct val="0"/>
              </a:spcBef>
              <a:spcAft>
                <a:spcPct val="0"/>
              </a:spcAft>
              <a:defRPr sz="2600">
                <a:solidFill>
                  <a:schemeClr val="bg1"/>
                </a:solidFill>
                <a:latin typeface="Arial Narrow" pitchFamily="34" charset="0"/>
              </a:defRPr>
            </a:lvl3pPr>
            <a:lvl4pPr algn="l" rtl="0" eaLnBrk="0" fontAlgn="base" hangingPunct="0">
              <a:spcBef>
                <a:spcPct val="0"/>
              </a:spcBef>
              <a:spcAft>
                <a:spcPct val="0"/>
              </a:spcAft>
              <a:defRPr sz="2600">
                <a:solidFill>
                  <a:schemeClr val="bg1"/>
                </a:solidFill>
                <a:latin typeface="Arial Narrow" pitchFamily="34" charset="0"/>
              </a:defRPr>
            </a:lvl4pPr>
            <a:lvl5pPr algn="l" rtl="0" eaLnBrk="0" fontAlgn="base" hangingPunct="0">
              <a:spcBef>
                <a:spcPct val="0"/>
              </a:spcBef>
              <a:spcAft>
                <a:spcPct val="0"/>
              </a:spcAft>
              <a:defRPr sz="2600">
                <a:solidFill>
                  <a:schemeClr val="bg1"/>
                </a:solidFill>
                <a:latin typeface="Arial Narrow"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a:lstStyle>
          <a:p>
            <a:pPr algn="ctr" eaLnBrk="1" hangingPunct="1"/>
            <a:endParaRPr lang="ru-RU" sz="1600" b="1" kern="0" dirty="0"/>
          </a:p>
        </p:txBody>
      </p:sp>
      <p:pic>
        <p:nvPicPr>
          <p:cNvPr id="9" name="Рисунок 3" descr="IMG_2369.JPG"/>
          <p:cNvPicPr>
            <a:picLocks noChangeAspect="1"/>
          </p:cNvPicPr>
          <p:nvPr/>
        </p:nvPicPr>
        <p:blipFill rotWithShape="1">
          <a:blip r:embed="rId3" cstate="print"/>
          <a:srcRect l="102" t="4039" r="172" b="19891"/>
          <a:stretch/>
        </p:blipFill>
        <p:spPr bwMode="auto">
          <a:xfrm>
            <a:off x="1" y="1092200"/>
            <a:ext cx="9144000" cy="5232400"/>
          </a:xfrm>
          <a:prstGeom prst="rect">
            <a:avLst/>
          </a:prstGeom>
          <a:noFill/>
          <a:ln w="28575">
            <a:solidFill>
              <a:schemeClr val="bg1"/>
            </a:solidFill>
            <a:miter lim="800000"/>
            <a:headEnd/>
            <a:tailEnd/>
          </a:ln>
        </p:spPr>
      </p:pic>
      <p:sp>
        <p:nvSpPr>
          <p:cNvPr id="2" name="Прямоугольник 1"/>
          <p:cNvSpPr/>
          <p:nvPr/>
        </p:nvSpPr>
        <p:spPr>
          <a:xfrm>
            <a:off x="5504355" y="1263134"/>
            <a:ext cx="3488454" cy="830997"/>
          </a:xfrm>
          <a:prstGeom prst="rect">
            <a:avLst/>
          </a:prstGeom>
          <a:solidFill>
            <a:srgbClr val="0071B9"/>
          </a:solidFill>
          <a:ln w="28575">
            <a:solidFill>
              <a:schemeClr val="bg1"/>
            </a:solidFill>
          </a:ln>
        </p:spPr>
        <p:txBody>
          <a:bodyPr wrap="none">
            <a:spAutoFit/>
          </a:bodyPr>
          <a:lstStyle/>
          <a:p>
            <a:pPr algn="ctr"/>
            <a:r>
              <a:rPr lang="ru-RU" sz="2400" b="1" dirty="0" smtClean="0">
                <a:solidFill>
                  <a:schemeClr val="accent3">
                    <a:lumMod val="40000"/>
                    <a:lumOff val="60000"/>
                  </a:schemeClr>
                </a:solidFill>
              </a:rPr>
              <a:t>Регулятора </a:t>
            </a:r>
            <a:r>
              <a:rPr lang="ru-RU" sz="2400" b="1" dirty="0">
                <a:solidFill>
                  <a:schemeClr val="accent3">
                    <a:lumMod val="40000"/>
                    <a:lumOff val="60000"/>
                  </a:schemeClr>
                </a:solidFill>
              </a:rPr>
              <a:t>давления </a:t>
            </a:r>
            <a:r>
              <a:rPr lang="ru-RU" sz="2400" b="1" dirty="0" smtClean="0">
                <a:solidFill>
                  <a:schemeClr val="accent3">
                    <a:lumMod val="40000"/>
                    <a:lumOff val="60000"/>
                  </a:schemeClr>
                </a:solidFill>
              </a:rPr>
              <a:t>газа</a:t>
            </a:r>
          </a:p>
          <a:p>
            <a:pPr algn="ctr"/>
            <a:r>
              <a:rPr lang="ru-RU" sz="2400" b="1" dirty="0" smtClean="0">
                <a:solidFill>
                  <a:schemeClr val="accent3">
                    <a:lumMod val="40000"/>
                    <a:lumOff val="60000"/>
                  </a:schemeClr>
                </a:solidFill>
              </a:rPr>
              <a:t>типа </a:t>
            </a:r>
            <a:r>
              <a:rPr lang="ru-RU" sz="2400" b="1" dirty="0">
                <a:solidFill>
                  <a:schemeClr val="accent3">
                    <a:lumMod val="40000"/>
                    <a:lumOff val="60000"/>
                  </a:schemeClr>
                </a:solidFill>
              </a:rPr>
              <a:t>149-</a:t>
            </a:r>
            <a:r>
              <a:rPr lang="en-US" sz="2400" b="1" dirty="0">
                <a:solidFill>
                  <a:schemeClr val="accent3">
                    <a:lumMod val="40000"/>
                    <a:lumOff val="60000"/>
                  </a:schemeClr>
                </a:solidFill>
              </a:rPr>
              <a:t>BV</a:t>
            </a:r>
            <a:endParaRPr lang="ru-RU" sz="2400" dirty="0"/>
          </a:p>
        </p:txBody>
      </p:sp>
      <p:sp>
        <p:nvSpPr>
          <p:cNvPr id="8" name="TextBox 7"/>
          <p:cNvSpPr txBox="1"/>
          <p:nvPr/>
        </p:nvSpPr>
        <p:spPr>
          <a:xfrm>
            <a:off x="142875" y="6422932"/>
            <a:ext cx="1381125" cy="400110"/>
          </a:xfrm>
          <a:prstGeom prst="rect">
            <a:avLst/>
          </a:prstGeom>
          <a:noFill/>
        </p:spPr>
        <p:txBody>
          <a:bodyPr wrap="square" rtlCol="0">
            <a:spAutoFit/>
          </a:bodyPr>
          <a:lstStyle/>
          <a:p>
            <a:fld id="{14644F6D-C4E7-4FB2-88FE-BD6D2F2AE12C}" type="slidenum">
              <a:rPr lang="ru-RU" sz="2000" smtClean="0"/>
              <a:t>20</a:t>
            </a:fld>
            <a:endParaRPr lang="ru-RU" sz="2000" dirty="0"/>
          </a:p>
        </p:txBody>
      </p:sp>
      <p:sp>
        <p:nvSpPr>
          <p:cNvPr id="10" name="Прямоугольник 9"/>
          <p:cNvSpPr/>
          <p:nvPr/>
        </p:nvSpPr>
        <p:spPr>
          <a:xfrm>
            <a:off x="1999281" y="6446705"/>
            <a:ext cx="7144720" cy="307777"/>
          </a:xfrm>
          <a:prstGeom prst="rect">
            <a:avLst/>
          </a:prstGeom>
          <a:ln>
            <a:noFill/>
          </a:ln>
        </p:spPr>
        <p:txBody>
          <a:bodyPr wrap="square">
            <a:spAutoFit/>
          </a:bodyPr>
          <a:lstStyle/>
          <a:p>
            <a:r>
              <a:rPr lang="ru-RU" sz="1400" dirty="0">
                <a:ln w="18415" cmpd="sng">
                  <a:noFill/>
                  <a:prstDash val="solid"/>
                </a:ln>
                <a:solidFill>
                  <a:srgbClr val="FFFFFF"/>
                </a:solidFill>
              </a:rPr>
              <a:t>РЕГУЛЯТОРЫ ДАВЛЕНИЯ И ОДОРИЗАТОРЫ НА </a:t>
            </a:r>
            <a:r>
              <a:rPr lang="ru-RU" sz="1400" dirty="0" smtClean="0">
                <a:ln w="18415" cmpd="sng">
                  <a:noFill/>
                  <a:prstDash val="solid"/>
                </a:ln>
                <a:solidFill>
                  <a:srgbClr val="FFFFFF"/>
                </a:solidFill>
              </a:rPr>
              <a:t>ГРС АНАЛИЗ </a:t>
            </a:r>
            <a:r>
              <a:rPr lang="ru-RU" sz="1400" dirty="0">
                <a:ln w="18415" cmpd="sng">
                  <a:noFill/>
                  <a:prstDash val="solid"/>
                </a:ln>
                <a:solidFill>
                  <a:srgbClr val="FFFFFF"/>
                </a:solidFill>
              </a:rPr>
              <a:t>НАДЕЖНОСТИ ЭКСПЛУАТАЦИИ </a:t>
            </a:r>
            <a:endParaRPr lang="ru-RU" sz="1400" dirty="0">
              <a:ln w="18415" cmpd="sng">
                <a:noFill/>
                <a:prstDash val="solid"/>
              </a:ln>
            </a:endParaRPr>
          </a:p>
        </p:txBody>
      </p:sp>
      <p:sp>
        <p:nvSpPr>
          <p:cNvPr id="11" name="Прямоугольник 10"/>
          <p:cNvSpPr/>
          <p:nvPr/>
        </p:nvSpPr>
        <p:spPr>
          <a:xfrm>
            <a:off x="1919699" y="360379"/>
            <a:ext cx="7303884" cy="707886"/>
          </a:xfrm>
          <a:prstGeom prst="rect">
            <a:avLst/>
          </a:prstGeom>
        </p:spPr>
        <p:txBody>
          <a:bodyPr wrap="square">
            <a:spAutoFit/>
          </a:bodyPr>
          <a:lstStyle/>
          <a:p>
            <a:pPr marL="0" indent="0" eaLnBrk="1" hangingPunct="1">
              <a:buNone/>
            </a:pPr>
            <a:r>
              <a:rPr lang="ru-RU" sz="2000" b="1" cap="all" dirty="0" smtClean="0">
                <a:cs typeface="Arial" pitchFamily="34" charset="0"/>
              </a:rPr>
              <a:t>Особенности эксплуатации и технического обслуживания регулятора  давления </a:t>
            </a:r>
            <a:r>
              <a:rPr lang="ru-RU" sz="2000" b="1" cap="all" dirty="0">
                <a:cs typeface="Arial" pitchFamily="34" charset="0"/>
              </a:rPr>
              <a:t>газа типа 149-</a:t>
            </a:r>
            <a:r>
              <a:rPr lang="en-US" sz="2000" b="1" cap="all" dirty="0">
                <a:cs typeface="Arial" pitchFamily="34" charset="0"/>
              </a:rPr>
              <a:t>BV</a:t>
            </a:r>
          </a:p>
        </p:txBody>
      </p:sp>
    </p:spTree>
    <p:extLst>
      <p:ext uri="{BB962C8B-B14F-4D97-AF65-F5344CB8AC3E}">
        <p14:creationId xmlns:p14="http://schemas.microsoft.com/office/powerpoint/2010/main" val="1277220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1" descr="IMG_20151111_111438.jpg"/>
          <p:cNvPicPr>
            <a:picLocks noGrp="1" noChangeAspect="1"/>
          </p:cNvPicPr>
          <p:nvPr>
            <p:ph sz="quarter" idx="4294967295"/>
          </p:nvPr>
        </p:nvPicPr>
        <p:blipFill rotWithShape="1">
          <a:blip r:embed="rId3" cstate="print"/>
          <a:srcRect l="10577" t="17890" r="46839" b="34214"/>
          <a:stretch/>
        </p:blipFill>
        <p:spPr bwMode="auto">
          <a:xfrm>
            <a:off x="313208" y="1902550"/>
            <a:ext cx="3853570" cy="3797948"/>
          </a:xfrm>
          <a:prstGeom prst="rect">
            <a:avLst/>
          </a:prstGeom>
          <a:noFill/>
          <a:ln w="28575">
            <a:solidFill>
              <a:schemeClr val="bg1"/>
            </a:solidFill>
            <a:miter lim="800000"/>
            <a:headEnd/>
            <a:tailEnd/>
          </a:ln>
        </p:spPr>
      </p:pic>
      <p:pic>
        <p:nvPicPr>
          <p:cNvPr id="15" name="Рисунок 1" descr="IMG_20151111_111438.jpg"/>
          <p:cNvPicPr>
            <a:picLocks noGrp="1" noChangeAspect="1"/>
          </p:cNvPicPr>
          <p:nvPr>
            <p:ph sz="quarter" idx="4294967295"/>
          </p:nvPr>
        </p:nvPicPr>
        <p:blipFill rotWithShape="1">
          <a:blip r:embed="rId3" cstate="print"/>
          <a:srcRect l="50223" t="27268" r="3471" b="20374"/>
          <a:stretch/>
        </p:blipFill>
        <p:spPr bwMode="auto">
          <a:xfrm>
            <a:off x="5027479" y="1912102"/>
            <a:ext cx="3822962" cy="3788396"/>
          </a:xfrm>
          <a:prstGeom prst="rect">
            <a:avLst/>
          </a:prstGeom>
          <a:noFill/>
          <a:ln w="28575">
            <a:solidFill>
              <a:schemeClr val="bg1"/>
            </a:solidFill>
            <a:miter lim="800000"/>
            <a:headEnd/>
            <a:tailEnd/>
          </a:ln>
        </p:spPr>
      </p:pic>
      <p:sp>
        <p:nvSpPr>
          <p:cNvPr id="9" name="TextBox 8"/>
          <p:cNvSpPr txBox="1"/>
          <p:nvPr/>
        </p:nvSpPr>
        <p:spPr>
          <a:xfrm>
            <a:off x="301404" y="5656649"/>
            <a:ext cx="3854085" cy="707886"/>
          </a:xfrm>
          <a:prstGeom prst="rect">
            <a:avLst/>
          </a:prstGeom>
          <a:noFill/>
          <a:ln w="28575">
            <a:noFill/>
            <a:miter lim="800000"/>
          </a:ln>
        </p:spPr>
        <p:txBody>
          <a:bodyPr wrap="square" rtlCol="0">
            <a:spAutoFit/>
          </a:bodyPr>
          <a:lstStyle/>
          <a:p>
            <a:r>
              <a:rPr lang="ru-RU" sz="2000" dirty="0" smtClean="0">
                <a:solidFill>
                  <a:srgbClr val="0071B9"/>
                </a:solidFill>
                <a:latin typeface="+mn-lt"/>
                <a:cs typeface="Times New Roman" pitchFamily="18" charset="0"/>
              </a:rPr>
              <a:t>Неразборное седло делало невозможным замену уплотнения</a:t>
            </a:r>
            <a:endParaRPr lang="ru-RU" sz="2000" dirty="0">
              <a:solidFill>
                <a:srgbClr val="0071B9"/>
              </a:solidFill>
              <a:latin typeface="+mn-lt"/>
              <a:cs typeface="Times New Roman" pitchFamily="18" charset="0"/>
            </a:endParaRPr>
          </a:p>
        </p:txBody>
      </p:sp>
      <p:sp>
        <p:nvSpPr>
          <p:cNvPr id="10" name="TextBox 9"/>
          <p:cNvSpPr txBox="1"/>
          <p:nvPr/>
        </p:nvSpPr>
        <p:spPr>
          <a:xfrm>
            <a:off x="5027479" y="5646934"/>
            <a:ext cx="3822962" cy="707886"/>
          </a:xfrm>
          <a:prstGeom prst="rect">
            <a:avLst/>
          </a:prstGeom>
          <a:noFill/>
          <a:ln w="28575">
            <a:noFill/>
            <a:miter lim="800000"/>
          </a:ln>
        </p:spPr>
        <p:txBody>
          <a:bodyPr wrap="square" rtlCol="0">
            <a:spAutoFit/>
          </a:bodyPr>
          <a:lstStyle/>
          <a:p>
            <a:r>
              <a:rPr lang="ru-RU" sz="2000" dirty="0">
                <a:solidFill>
                  <a:srgbClr val="0071B9"/>
                </a:solidFill>
                <a:latin typeface="+mn-lt"/>
                <a:cs typeface="Times New Roman" pitchFamily="18" charset="0"/>
              </a:rPr>
              <a:t>Разборное </a:t>
            </a:r>
            <a:r>
              <a:rPr lang="ru-RU" sz="2000" dirty="0" smtClean="0">
                <a:solidFill>
                  <a:srgbClr val="0071B9"/>
                </a:solidFill>
                <a:latin typeface="+mn-lt"/>
                <a:cs typeface="Times New Roman" pitchFamily="18" charset="0"/>
              </a:rPr>
              <a:t>седло упростило</a:t>
            </a:r>
          </a:p>
          <a:p>
            <a:r>
              <a:rPr lang="ru-RU" sz="2000" dirty="0" smtClean="0">
                <a:solidFill>
                  <a:srgbClr val="0071B9"/>
                </a:solidFill>
                <a:latin typeface="+mn-lt"/>
                <a:cs typeface="Times New Roman" pitchFamily="18" charset="0"/>
              </a:rPr>
              <a:t>процесс </a:t>
            </a:r>
            <a:r>
              <a:rPr lang="ru-RU" sz="2000" dirty="0">
                <a:solidFill>
                  <a:srgbClr val="0071B9"/>
                </a:solidFill>
                <a:latin typeface="+mn-lt"/>
                <a:cs typeface="Times New Roman" pitchFamily="18" charset="0"/>
              </a:rPr>
              <a:t>ревизии </a:t>
            </a:r>
            <a:r>
              <a:rPr lang="ru-RU" sz="2000" dirty="0" smtClean="0">
                <a:solidFill>
                  <a:srgbClr val="0071B9"/>
                </a:solidFill>
                <a:latin typeface="+mn-lt"/>
                <a:cs typeface="Times New Roman" pitchFamily="18" charset="0"/>
              </a:rPr>
              <a:t>и ремонта</a:t>
            </a:r>
            <a:endParaRPr lang="ru-RU" sz="2000" dirty="0">
              <a:solidFill>
                <a:srgbClr val="0071B9"/>
              </a:solidFill>
              <a:latin typeface="+mn-lt"/>
              <a:cs typeface="Times New Roman" pitchFamily="18" charset="0"/>
            </a:endParaRPr>
          </a:p>
        </p:txBody>
      </p:sp>
      <p:sp>
        <p:nvSpPr>
          <p:cNvPr id="12" name="TextBox 11"/>
          <p:cNvSpPr txBox="1"/>
          <p:nvPr/>
        </p:nvSpPr>
        <p:spPr>
          <a:xfrm>
            <a:off x="142875" y="6422932"/>
            <a:ext cx="1381125" cy="400110"/>
          </a:xfrm>
          <a:prstGeom prst="rect">
            <a:avLst/>
          </a:prstGeom>
          <a:noFill/>
        </p:spPr>
        <p:txBody>
          <a:bodyPr wrap="square" rtlCol="0">
            <a:spAutoFit/>
          </a:bodyPr>
          <a:lstStyle/>
          <a:p>
            <a:fld id="{A76D4388-01AE-4296-B429-F82B768F0CA6}" type="slidenum">
              <a:rPr lang="ru-RU" sz="2000" smtClean="0"/>
              <a:t>21</a:t>
            </a:fld>
            <a:endParaRPr lang="ru-RU" sz="2000" dirty="0"/>
          </a:p>
        </p:txBody>
      </p:sp>
      <p:sp>
        <p:nvSpPr>
          <p:cNvPr id="13" name="Прямоугольник 12"/>
          <p:cNvSpPr/>
          <p:nvPr/>
        </p:nvSpPr>
        <p:spPr>
          <a:xfrm>
            <a:off x="1999281" y="6446705"/>
            <a:ext cx="7144720" cy="307777"/>
          </a:xfrm>
          <a:prstGeom prst="rect">
            <a:avLst/>
          </a:prstGeom>
          <a:ln>
            <a:noFill/>
          </a:ln>
        </p:spPr>
        <p:txBody>
          <a:bodyPr wrap="square">
            <a:spAutoFit/>
          </a:bodyPr>
          <a:lstStyle/>
          <a:p>
            <a:r>
              <a:rPr lang="ru-RU" sz="1400" dirty="0">
                <a:ln w="18415" cmpd="sng">
                  <a:noFill/>
                  <a:prstDash val="solid"/>
                </a:ln>
                <a:solidFill>
                  <a:srgbClr val="FFFFFF"/>
                </a:solidFill>
              </a:rPr>
              <a:t>РЕГУЛЯТОРЫ ДАВЛЕНИЯ И ОДОРИЗАТОРЫ НА </a:t>
            </a:r>
            <a:r>
              <a:rPr lang="ru-RU" sz="1400" dirty="0" smtClean="0">
                <a:ln w="18415" cmpd="sng">
                  <a:noFill/>
                  <a:prstDash val="solid"/>
                </a:ln>
                <a:solidFill>
                  <a:srgbClr val="FFFFFF"/>
                </a:solidFill>
              </a:rPr>
              <a:t>ГРС АНАЛИЗ </a:t>
            </a:r>
            <a:r>
              <a:rPr lang="ru-RU" sz="1400" dirty="0">
                <a:ln w="18415" cmpd="sng">
                  <a:noFill/>
                  <a:prstDash val="solid"/>
                </a:ln>
                <a:solidFill>
                  <a:srgbClr val="FFFFFF"/>
                </a:solidFill>
              </a:rPr>
              <a:t>НАДЕЖНОСТИ ЭКСПЛУАТАЦИИ </a:t>
            </a:r>
            <a:endParaRPr lang="ru-RU" sz="1400" dirty="0">
              <a:ln w="18415" cmpd="sng">
                <a:noFill/>
                <a:prstDash val="solid"/>
              </a:ln>
            </a:endParaRPr>
          </a:p>
        </p:txBody>
      </p:sp>
      <p:sp>
        <p:nvSpPr>
          <p:cNvPr id="14" name="Прямоугольник 13"/>
          <p:cNvSpPr/>
          <p:nvPr/>
        </p:nvSpPr>
        <p:spPr>
          <a:xfrm>
            <a:off x="1919699" y="360379"/>
            <a:ext cx="7303884" cy="707886"/>
          </a:xfrm>
          <a:prstGeom prst="rect">
            <a:avLst/>
          </a:prstGeom>
        </p:spPr>
        <p:txBody>
          <a:bodyPr wrap="square">
            <a:spAutoFit/>
          </a:bodyPr>
          <a:lstStyle/>
          <a:p>
            <a:pPr marL="0" indent="0" eaLnBrk="1" hangingPunct="1">
              <a:buNone/>
            </a:pPr>
            <a:r>
              <a:rPr lang="ru-RU" sz="2000" b="1" cap="all" dirty="0" smtClean="0">
                <a:cs typeface="Arial" pitchFamily="34" charset="0"/>
              </a:rPr>
              <a:t>Особенности эксплуатации и технического обслуживания регулятора  давления </a:t>
            </a:r>
            <a:r>
              <a:rPr lang="ru-RU" sz="2000" b="1" cap="all" dirty="0">
                <a:cs typeface="Arial" pitchFamily="34" charset="0"/>
              </a:rPr>
              <a:t>газа типа 149-</a:t>
            </a:r>
            <a:r>
              <a:rPr lang="en-US" sz="2000" b="1" cap="all" dirty="0">
                <a:cs typeface="Arial" pitchFamily="34" charset="0"/>
              </a:rPr>
              <a:t>BV</a:t>
            </a:r>
          </a:p>
        </p:txBody>
      </p:sp>
      <p:sp>
        <p:nvSpPr>
          <p:cNvPr id="16" name="Текст 4"/>
          <p:cNvSpPr txBox="1">
            <a:spLocks/>
          </p:cNvSpPr>
          <p:nvPr/>
        </p:nvSpPr>
        <p:spPr bwMode="auto">
          <a:xfrm>
            <a:off x="-205757" y="1068265"/>
            <a:ext cx="4410076" cy="834285"/>
          </a:xfrm>
          <a:prstGeom prst="rect">
            <a:avLst/>
          </a:prstGeom>
          <a:noFill/>
          <a:ln w="9525">
            <a:noFill/>
            <a:miter lim="800000"/>
            <a:headEnd/>
            <a:tailEnd/>
          </a:ln>
        </p:spPr>
        <p:txBody>
          <a:bodyPr vert="horz" wrap="square" lIns="216000" tIns="0" rIns="216000" bIns="0" numCol="1" anchor="ctr" anchorCtr="0" compatLnSpc="1">
            <a:prstTxWarp prst="textNoShape">
              <a:avLst/>
            </a:prstTxWarp>
          </a:bodyPr>
          <a:lstStyle>
            <a:lvl1pPr marL="342900" indent="-342900" algn="l" rtl="0" eaLnBrk="0" fontAlgn="base" hangingPunct="0">
              <a:spcBef>
                <a:spcPct val="0"/>
              </a:spcBef>
              <a:spcAft>
                <a:spcPct val="0"/>
              </a:spcAft>
              <a:buChar char="•"/>
              <a:defRPr sz="2600" b="1">
                <a:solidFill>
                  <a:srgbClr val="003366"/>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buFontTx/>
              <a:buNone/>
            </a:pPr>
            <a:r>
              <a:rPr lang="ru-RU" sz="2000" kern="0" dirty="0" smtClean="0">
                <a:solidFill>
                  <a:srgbClr val="0071B9"/>
                </a:solidFill>
              </a:rPr>
              <a:t>Седло</a:t>
            </a:r>
          </a:p>
          <a:p>
            <a:pPr marL="0" indent="0" algn="ctr">
              <a:buFontTx/>
              <a:buNone/>
            </a:pPr>
            <a:r>
              <a:rPr lang="ru-RU" sz="2000" kern="0" dirty="0" smtClean="0">
                <a:solidFill>
                  <a:srgbClr val="0071B9"/>
                </a:solidFill>
              </a:rPr>
              <a:t>заводского исполнения:</a:t>
            </a:r>
            <a:endParaRPr lang="ru-RU" sz="2000" kern="0" dirty="0">
              <a:solidFill>
                <a:srgbClr val="0071B9"/>
              </a:solidFill>
            </a:endParaRPr>
          </a:p>
        </p:txBody>
      </p:sp>
      <p:sp>
        <p:nvSpPr>
          <p:cNvPr id="17" name="Текст 4"/>
          <p:cNvSpPr txBox="1">
            <a:spLocks/>
          </p:cNvSpPr>
          <p:nvPr/>
        </p:nvSpPr>
        <p:spPr bwMode="auto">
          <a:xfrm>
            <a:off x="4733924" y="1077956"/>
            <a:ext cx="4410076" cy="834285"/>
          </a:xfrm>
          <a:prstGeom prst="rect">
            <a:avLst/>
          </a:prstGeom>
          <a:noFill/>
          <a:ln w="9525">
            <a:noFill/>
            <a:miter lim="800000"/>
            <a:headEnd/>
            <a:tailEnd/>
          </a:ln>
        </p:spPr>
        <p:txBody>
          <a:bodyPr vert="horz" wrap="square" lIns="216000" tIns="0" rIns="216000" bIns="0" numCol="1" anchor="ctr" anchorCtr="0" compatLnSpc="1">
            <a:prstTxWarp prst="textNoShape">
              <a:avLst/>
            </a:prstTxWarp>
          </a:bodyPr>
          <a:lstStyle>
            <a:lvl1pPr marL="342900" indent="-342900" algn="l" rtl="0" eaLnBrk="0" fontAlgn="base" hangingPunct="0">
              <a:spcBef>
                <a:spcPct val="0"/>
              </a:spcBef>
              <a:spcAft>
                <a:spcPct val="0"/>
              </a:spcAft>
              <a:buChar char="•"/>
              <a:defRPr sz="2600" b="1">
                <a:solidFill>
                  <a:srgbClr val="003366"/>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buFontTx/>
              <a:buNone/>
            </a:pPr>
            <a:r>
              <a:rPr lang="ru-RU" sz="2000" kern="0" dirty="0" smtClean="0">
                <a:solidFill>
                  <a:srgbClr val="0071B9"/>
                </a:solidFill>
              </a:rPr>
              <a:t>Седло после изменения</a:t>
            </a:r>
          </a:p>
          <a:p>
            <a:pPr marL="0" indent="0" algn="ctr">
              <a:buFontTx/>
              <a:buNone/>
            </a:pPr>
            <a:r>
              <a:rPr lang="ru-RU" sz="2000" kern="0" dirty="0" smtClean="0">
                <a:solidFill>
                  <a:srgbClr val="0071B9"/>
                </a:solidFill>
              </a:rPr>
              <a:t>в процессе эксплуатации:</a:t>
            </a:r>
            <a:endParaRPr lang="ru-RU" sz="2000" kern="0" dirty="0">
              <a:solidFill>
                <a:srgbClr val="0071B9"/>
              </a:solidFill>
            </a:endParaRPr>
          </a:p>
        </p:txBody>
      </p:sp>
      <p:sp>
        <p:nvSpPr>
          <p:cNvPr id="18" name="Стрелка вниз 27"/>
          <p:cNvSpPr/>
          <p:nvPr/>
        </p:nvSpPr>
        <p:spPr bwMode="auto">
          <a:xfrm rot="16200000">
            <a:off x="975167" y="1793036"/>
            <a:ext cx="505809" cy="1128988"/>
          </a:xfrm>
          <a:prstGeom prst="downArrow">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700" b="0" i="0" u="none" strike="noStrike" cap="none" normalizeH="0" baseline="0">
              <a:ln>
                <a:noFill/>
              </a:ln>
              <a:solidFill>
                <a:schemeClr val="bg1"/>
              </a:solidFill>
              <a:effectLst/>
              <a:latin typeface="Arial Narrow"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259760" y="1624405"/>
            <a:ext cx="8427040" cy="3539266"/>
          </a:xfrm>
        </p:spPr>
        <p:txBody>
          <a:bodyPr/>
          <a:lstStyle/>
          <a:p>
            <a:endParaRPr lang="ru-RU" sz="1200" dirty="0" smtClean="0">
              <a:solidFill>
                <a:schemeClr val="bg1"/>
              </a:solidFill>
            </a:endParaRPr>
          </a:p>
          <a:p>
            <a:r>
              <a:rPr lang="ru-RU" sz="2400" dirty="0">
                <a:solidFill>
                  <a:srgbClr val="00B050"/>
                </a:solidFill>
              </a:rPr>
              <a:t>Основные преимущества: </a:t>
            </a:r>
          </a:p>
          <a:p>
            <a:pPr marL="342900" indent="-342900">
              <a:buFontTx/>
              <a:buChar char="-"/>
            </a:pPr>
            <a:r>
              <a:rPr lang="ru-RU" sz="2400" dirty="0" smtClean="0">
                <a:solidFill>
                  <a:schemeClr val="bg1"/>
                </a:solidFill>
              </a:rPr>
              <a:t>При </a:t>
            </a:r>
            <a:r>
              <a:rPr lang="ru-RU" sz="2400" dirty="0">
                <a:solidFill>
                  <a:schemeClr val="bg1"/>
                </a:solidFill>
              </a:rPr>
              <a:t>обслуживании не требует демонтажа с </a:t>
            </a:r>
            <a:r>
              <a:rPr lang="ru-RU" sz="2400" dirty="0" smtClean="0">
                <a:solidFill>
                  <a:schemeClr val="bg1"/>
                </a:solidFill>
              </a:rPr>
              <a:t>газопровода;</a:t>
            </a:r>
          </a:p>
          <a:p>
            <a:pPr marL="342900" indent="-342900">
              <a:buFontTx/>
              <a:buChar char="-"/>
            </a:pPr>
            <a:endParaRPr lang="ru-RU" sz="2400" dirty="0" smtClean="0">
              <a:solidFill>
                <a:schemeClr val="bg1"/>
              </a:solidFill>
            </a:endParaRPr>
          </a:p>
          <a:p>
            <a:pPr marL="342900" indent="-342900">
              <a:buFontTx/>
              <a:buChar char="-"/>
            </a:pPr>
            <a:r>
              <a:rPr lang="ru-RU" sz="2400" dirty="0" smtClean="0">
                <a:solidFill>
                  <a:schemeClr val="bg1"/>
                </a:solidFill>
              </a:rPr>
              <a:t>Регулятор имеет систему ограничения степени открытия клапана, что позволяет организовать работу узла редуцирования оборудованного тремя и более нитками редуцирования более эффективно.</a:t>
            </a:r>
            <a:endParaRPr lang="ru-RU" sz="2400" dirty="0">
              <a:solidFill>
                <a:schemeClr val="bg1"/>
              </a:solidFill>
            </a:endParaRPr>
          </a:p>
        </p:txBody>
      </p:sp>
      <p:sp>
        <p:nvSpPr>
          <p:cNvPr id="21" name="Заголовок 1"/>
          <p:cNvSpPr txBox="1">
            <a:spLocks/>
          </p:cNvSpPr>
          <p:nvPr/>
        </p:nvSpPr>
        <p:spPr bwMode="auto">
          <a:xfrm>
            <a:off x="1763917" y="6178991"/>
            <a:ext cx="7188452" cy="534154"/>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Narrow" pitchFamily="34" charset="0"/>
              </a:defRPr>
            </a:lvl2pPr>
            <a:lvl3pPr algn="l" rtl="0" eaLnBrk="0" fontAlgn="base" hangingPunct="0">
              <a:spcBef>
                <a:spcPct val="0"/>
              </a:spcBef>
              <a:spcAft>
                <a:spcPct val="0"/>
              </a:spcAft>
              <a:defRPr sz="2600">
                <a:solidFill>
                  <a:schemeClr val="bg1"/>
                </a:solidFill>
                <a:latin typeface="Arial Narrow" pitchFamily="34" charset="0"/>
              </a:defRPr>
            </a:lvl3pPr>
            <a:lvl4pPr algn="l" rtl="0" eaLnBrk="0" fontAlgn="base" hangingPunct="0">
              <a:spcBef>
                <a:spcPct val="0"/>
              </a:spcBef>
              <a:spcAft>
                <a:spcPct val="0"/>
              </a:spcAft>
              <a:defRPr sz="2600">
                <a:solidFill>
                  <a:schemeClr val="bg1"/>
                </a:solidFill>
                <a:latin typeface="Arial Narrow" pitchFamily="34" charset="0"/>
              </a:defRPr>
            </a:lvl4pPr>
            <a:lvl5pPr algn="l" rtl="0" eaLnBrk="0" fontAlgn="base" hangingPunct="0">
              <a:spcBef>
                <a:spcPct val="0"/>
              </a:spcBef>
              <a:spcAft>
                <a:spcPct val="0"/>
              </a:spcAft>
              <a:defRPr sz="2600">
                <a:solidFill>
                  <a:schemeClr val="bg1"/>
                </a:solidFill>
                <a:latin typeface="Arial Narrow"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a:lstStyle>
          <a:p>
            <a:pPr algn="ctr" eaLnBrk="1" hangingPunct="1"/>
            <a:endParaRPr lang="ru-RU" sz="1600" b="1" kern="0" dirty="0"/>
          </a:p>
        </p:txBody>
      </p:sp>
      <p:sp>
        <p:nvSpPr>
          <p:cNvPr id="6" name="TextBox 5"/>
          <p:cNvSpPr txBox="1"/>
          <p:nvPr/>
        </p:nvSpPr>
        <p:spPr>
          <a:xfrm>
            <a:off x="142875" y="6422932"/>
            <a:ext cx="1381125" cy="400110"/>
          </a:xfrm>
          <a:prstGeom prst="rect">
            <a:avLst/>
          </a:prstGeom>
          <a:noFill/>
        </p:spPr>
        <p:txBody>
          <a:bodyPr wrap="square" rtlCol="0">
            <a:spAutoFit/>
          </a:bodyPr>
          <a:lstStyle/>
          <a:p>
            <a:fld id="{94DBC6B5-70F1-44BB-8C17-3D0FF01ADAEE}" type="slidenum">
              <a:rPr lang="ru-RU" sz="2000" smtClean="0"/>
              <a:t>22</a:t>
            </a:fld>
            <a:endParaRPr lang="ru-RU" sz="2000" dirty="0"/>
          </a:p>
        </p:txBody>
      </p:sp>
      <p:sp>
        <p:nvSpPr>
          <p:cNvPr id="8" name="Прямоугольник 7"/>
          <p:cNvSpPr/>
          <p:nvPr/>
        </p:nvSpPr>
        <p:spPr>
          <a:xfrm>
            <a:off x="1999281" y="6446705"/>
            <a:ext cx="7144720" cy="307777"/>
          </a:xfrm>
          <a:prstGeom prst="rect">
            <a:avLst/>
          </a:prstGeom>
          <a:ln>
            <a:noFill/>
          </a:ln>
        </p:spPr>
        <p:txBody>
          <a:bodyPr wrap="square">
            <a:spAutoFit/>
          </a:bodyPr>
          <a:lstStyle/>
          <a:p>
            <a:r>
              <a:rPr lang="ru-RU" sz="1400" dirty="0">
                <a:ln w="18415" cmpd="sng">
                  <a:noFill/>
                  <a:prstDash val="solid"/>
                </a:ln>
                <a:solidFill>
                  <a:srgbClr val="FFFFFF"/>
                </a:solidFill>
              </a:rPr>
              <a:t>РЕГУЛЯТОРЫ ДАВЛЕНИЯ И ОДОРИЗАТОРЫ НА </a:t>
            </a:r>
            <a:r>
              <a:rPr lang="ru-RU" sz="1400" dirty="0" smtClean="0">
                <a:ln w="18415" cmpd="sng">
                  <a:noFill/>
                  <a:prstDash val="solid"/>
                </a:ln>
                <a:solidFill>
                  <a:srgbClr val="FFFFFF"/>
                </a:solidFill>
              </a:rPr>
              <a:t>ГРС АНАЛИЗ </a:t>
            </a:r>
            <a:r>
              <a:rPr lang="ru-RU" sz="1400" dirty="0">
                <a:ln w="18415" cmpd="sng">
                  <a:noFill/>
                  <a:prstDash val="solid"/>
                </a:ln>
                <a:solidFill>
                  <a:srgbClr val="FFFFFF"/>
                </a:solidFill>
              </a:rPr>
              <a:t>НАДЕЖНОСТИ ЭКСПЛУАТАЦИИ </a:t>
            </a:r>
            <a:endParaRPr lang="ru-RU" sz="1400" dirty="0">
              <a:ln w="18415" cmpd="sng">
                <a:noFill/>
                <a:prstDash val="solid"/>
              </a:ln>
            </a:endParaRPr>
          </a:p>
        </p:txBody>
      </p:sp>
      <p:sp>
        <p:nvSpPr>
          <p:cNvPr id="9" name="Прямоугольник 8"/>
          <p:cNvSpPr/>
          <p:nvPr/>
        </p:nvSpPr>
        <p:spPr>
          <a:xfrm>
            <a:off x="1919699" y="360379"/>
            <a:ext cx="7303884" cy="707886"/>
          </a:xfrm>
          <a:prstGeom prst="rect">
            <a:avLst/>
          </a:prstGeom>
        </p:spPr>
        <p:txBody>
          <a:bodyPr wrap="square">
            <a:spAutoFit/>
          </a:bodyPr>
          <a:lstStyle/>
          <a:p>
            <a:pPr marL="0" indent="0" eaLnBrk="1" hangingPunct="1">
              <a:buNone/>
            </a:pPr>
            <a:r>
              <a:rPr lang="ru-RU" sz="2000" b="1" cap="all" dirty="0" smtClean="0">
                <a:cs typeface="Arial" pitchFamily="34" charset="0"/>
              </a:rPr>
              <a:t>Особенности эксплуатации и технического обслуживания регулятора  давления </a:t>
            </a:r>
            <a:r>
              <a:rPr lang="ru-RU" sz="2000" b="1" cap="all" dirty="0">
                <a:cs typeface="Arial" pitchFamily="34" charset="0"/>
              </a:rPr>
              <a:t>газа типа 149-</a:t>
            </a:r>
            <a:r>
              <a:rPr lang="en-US" sz="2000" b="1" cap="all" dirty="0">
                <a:cs typeface="Arial" pitchFamily="34" charset="0"/>
              </a:rPr>
              <a:t>BV</a:t>
            </a:r>
          </a:p>
        </p:txBody>
      </p:sp>
    </p:spTree>
    <p:extLst>
      <p:ext uri="{BB962C8B-B14F-4D97-AF65-F5344CB8AC3E}">
        <p14:creationId xmlns:p14="http://schemas.microsoft.com/office/powerpoint/2010/main" val="1277220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Заголовок 1"/>
          <p:cNvSpPr txBox="1">
            <a:spLocks/>
          </p:cNvSpPr>
          <p:nvPr/>
        </p:nvSpPr>
        <p:spPr bwMode="auto">
          <a:xfrm>
            <a:off x="1763917" y="6178991"/>
            <a:ext cx="7188452" cy="534154"/>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Narrow" pitchFamily="34" charset="0"/>
              </a:defRPr>
            </a:lvl2pPr>
            <a:lvl3pPr algn="l" rtl="0" eaLnBrk="0" fontAlgn="base" hangingPunct="0">
              <a:spcBef>
                <a:spcPct val="0"/>
              </a:spcBef>
              <a:spcAft>
                <a:spcPct val="0"/>
              </a:spcAft>
              <a:defRPr sz="2600">
                <a:solidFill>
                  <a:schemeClr val="bg1"/>
                </a:solidFill>
                <a:latin typeface="Arial Narrow" pitchFamily="34" charset="0"/>
              </a:defRPr>
            </a:lvl3pPr>
            <a:lvl4pPr algn="l" rtl="0" eaLnBrk="0" fontAlgn="base" hangingPunct="0">
              <a:spcBef>
                <a:spcPct val="0"/>
              </a:spcBef>
              <a:spcAft>
                <a:spcPct val="0"/>
              </a:spcAft>
              <a:defRPr sz="2600">
                <a:solidFill>
                  <a:schemeClr val="bg1"/>
                </a:solidFill>
                <a:latin typeface="Arial Narrow" pitchFamily="34" charset="0"/>
              </a:defRPr>
            </a:lvl4pPr>
            <a:lvl5pPr algn="l" rtl="0" eaLnBrk="0" fontAlgn="base" hangingPunct="0">
              <a:spcBef>
                <a:spcPct val="0"/>
              </a:spcBef>
              <a:spcAft>
                <a:spcPct val="0"/>
              </a:spcAft>
              <a:defRPr sz="2600">
                <a:solidFill>
                  <a:schemeClr val="bg1"/>
                </a:solidFill>
                <a:latin typeface="Arial Narrow"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a:lstStyle>
          <a:p>
            <a:pPr algn="ctr" eaLnBrk="1" hangingPunct="1"/>
            <a:endParaRPr lang="ru-RU" sz="1600" b="1" kern="0" dirty="0"/>
          </a:p>
        </p:txBody>
      </p:sp>
      <p:grpSp>
        <p:nvGrpSpPr>
          <p:cNvPr id="174" name="Группа 173"/>
          <p:cNvGrpSpPr/>
          <p:nvPr/>
        </p:nvGrpSpPr>
        <p:grpSpPr>
          <a:xfrm>
            <a:off x="5176156" y="2444916"/>
            <a:ext cx="3967844" cy="2877464"/>
            <a:chOff x="4992148" y="2687563"/>
            <a:chExt cx="3087557" cy="2257462"/>
          </a:xfrm>
        </p:grpSpPr>
        <p:cxnSp>
          <p:nvCxnSpPr>
            <p:cNvPr id="103" name="Прямая соединительная линия 102"/>
            <p:cNvCxnSpPr/>
            <p:nvPr/>
          </p:nvCxnSpPr>
          <p:spPr bwMode="auto">
            <a:xfrm flipV="1">
              <a:off x="7051354" y="3242628"/>
              <a:ext cx="0" cy="1525452"/>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 name="Прямая соединительная линия 103"/>
            <p:cNvCxnSpPr/>
            <p:nvPr/>
          </p:nvCxnSpPr>
          <p:spPr bwMode="auto">
            <a:xfrm>
              <a:off x="7051354" y="4357030"/>
              <a:ext cx="1028351" cy="0"/>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Прямая соединительная линия 134"/>
            <p:cNvCxnSpPr/>
            <p:nvPr/>
          </p:nvCxnSpPr>
          <p:spPr bwMode="auto">
            <a:xfrm>
              <a:off x="6023004" y="3242628"/>
              <a:ext cx="1028351" cy="0"/>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Прямая соединительная линия 136"/>
            <p:cNvCxnSpPr/>
            <p:nvPr/>
          </p:nvCxnSpPr>
          <p:spPr bwMode="auto">
            <a:xfrm>
              <a:off x="4994653" y="3238061"/>
              <a:ext cx="520268" cy="0"/>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 name="Прямая соединительная линия 122"/>
            <p:cNvCxnSpPr/>
            <p:nvPr/>
          </p:nvCxnSpPr>
          <p:spPr bwMode="auto">
            <a:xfrm>
              <a:off x="6023004" y="3986480"/>
              <a:ext cx="1028351" cy="0"/>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5" name="Прямая соединительная линия 124"/>
            <p:cNvCxnSpPr/>
            <p:nvPr/>
          </p:nvCxnSpPr>
          <p:spPr bwMode="auto">
            <a:xfrm>
              <a:off x="4994653" y="3981913"/>
              <a:ext cx="514175" cy="0"/>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7" name="Группа 106"/>
            <p:cNvGrpSpPr/>
            <p:nvPr/>
          </p:nvGrpSpPr>
          <p:grpSpPr>
            <a:xfrm>
              <a:off x="4992148" y="4265686"/>
              <a:ext cx="2056701" cy="679339"/>
              <a:chOff x="584791" y="2631854"/>
              <a:chExt cx="1679944" cy="527170"/>
            </a:xfrm>
          </p:grpSpPr>
          <p:cxnSp>
            <p:nvCxnSpPr>
              <p:cNvPr id="111" name="Прямая соединительная линия 110"/>
              <p:cNvCxnSpPr/>
              <p:nvPr/>
            </p:nvCxnSpPr>
            <p:spPr bwMode="auto">
              <a:xfrm>
                <a:off x="1424763" y="3012088"/>
                <a:ext cx="839972" cy="0"/>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12" name="Группа 111"/>
              <p:cNvGrpSpPr/>
              <p:nvPr/>
            </p:nvGrpSpPr>
            <p:grpSpPr>
              <a:xfrm>
                <a:off x="1011800" y="2631854"/>
                <a:ext cx="412963" cy="527170"/>
                <a:chOff x="1214568" y="4231481"/>
                <a:chExt cx="652130" cy="680761"/>
              </a:xfrm>
            </p:grpSpPr>
            <p:cxnSp>
              <p:nvCxnSpPr>
                <p:cNvPr id="114" name="Прямая соединительная линия 113"/>
                <p:cNvCxnSpPr/>
                <p:nvPr/>
              </p:nvCxnSpPr>
              <p:spPr bwMode="auto">
                <a:xfrm>
                  <a:off x="1214568" y="4557823"/>
                  <a:ext cx="0" cy="354419"/>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 name="Прямая соединительная линия 114"/>
                <p:cNvCxnSpPr/>
                <p:nvPr/>
              </p:nvCxnSpPr>
              <p:spPr bwMode="auto">
                <a:xfrm>
                  <a:off x="1866698" y="4557823"/>
                  <a:ext cx="0" cy="354419"/>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Прямая соединительная линия 115"/>
                <p:cNvCxnSpPr/>
                <p:nvPr/>
              </p:nvCxnSpPr>
              <p:spPr bwMode="auto">
                <a:xfrm flipH="1">
                  <a:off x="1214568" y="4557823"/>
                  <a:ext cx="652130" cy="354419"/>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 name="Прямая соединительная линия 116"/>
                <p:cNvCxnSpPr/>
                <p:nvPr/>
              </p:nvCxnSpPr>
              <p:spPr bwMode="auto">
                <a:xfrm flipH="1" flipV="1">
                  <a:off x="1214568" y="4557823"/>
                  <a:ext cx="652130" cy="354419"/>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8" name="Прямая соединительная линия 117"/>
                <p:cNvCxnSpPr/>
                <p:nvPr/>
              </p:nvCxnSpPr>
              <p:spPr bwMode="auto">
                <a:xfrm>
                  <a:off x="1366838" y="4380613"/>
                  <a:ext cx="173795" cy="354419"/>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Прямая соединительная линия 118"/>
                <p:cNvCxnSpPr/>
                <p:nvPr/>
              </p:nvCxnSpPr>
              <p:spPr bwMode="auto">
                <a:xfrm flipH="1">
                  <a:off x="1540633" y="4380613"/>
                  <a:ext cx="164342" cy="354419"/>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0" name="Прямая соединительная линия 119"/>
                <p:cNvCxnSpPr/>
                <p:nvPr/>
              </p:nvCxnSpPr>
              <p:spPr bwMode="auto">
                <a:xfrm>
                  <a:off x="1366838" y="4380613"/>
                  <a:ext cx="338137" cy="0"/>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1" name="Дуга 120"/>
                <p:cNvSpPr/>
                <p:nvPr/>
              </p:nvSpPr>
              <p:spPr bwMode="auto">
                <a:xfrm>
                  <a:off x="1333500" y="4231481"/>
                  <a:ext cx="371475" cy="307182"/>
                </a:xfrm>
                <a:prstGeom prst="arc">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700" b="0" i="0" u="none" strike="noStrike" cap="none" normalizeH="0" baseline="0" smtClean="0">
                    <a:ln>
                      <a:noFill/>
                    </a:ln>
                    <a:solidFill>
                      <a:schemeClr val="bg1"/>
                    </a:solidFill>
                    <a:effectLst/>
                    <a:latin typeface="Arial Narrow" pitchFamily="34" charset="0"/>
                  </a:endParaRPr>
                </a:p>
              </p:txBody>
            </p:sp>
            <p:sp>
              <p:nvSpPr>
                <p:cNvPr id="122" name="Дуга 121"/>
                <p:cNvSpPr/>
                <p:nvPr/>
              </p:nvSpPr>
              <p:spPr bwMode="auto">
                <a:xfrm rot="16200000">
                  <a:off x="1377911" y="4220408"/>
                  <a:ext cx="299321" cy="321468"/>
                </a:xfrm>
                <a:prstGeom prst="arc">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700" b="0" i="0" u="none" strike="noStrike" cap="none" normalizeH="0" baseline="0" smtClean="0">
                    <a:ln>
                      <a:noFill/>
                    </a:ln>
                    <a:solidFill>
                      <a:schemeClr val="bg1"/>
                    </a:solidFill>
                    <a:effectLst/>
                    <a:latin typeface="Arial Narrow" pitchFamily="34" charset="0"/>
                  </a:endParaRPr>
                </a:p>
              </p:txBody>
            </p:sp>
          </p:grpSp>
          <p:cxnSp>
            <p:nvCxnSpPr>
              <p:cNvPr id="113" name="Прямая соединительная линия 112"/>
              <p:cNvCxnSpPr/>
              <p:nvPr/>
            </p:nvCxnSpPr>
            <p:spPr bwMode="auto">
              <a:xfrm>
                <a:off x="584791" y="3008544"/>
                <a:ext cx="419986" cy="0"/>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8" name="Прямоугольник 107"/>
            <p:cNvSpPr/>
            <p:nvPr/>
          </p:nvSpPr>
          <p:spPr>
            <a:xfrm>
              <a:off x="5540054" y="2687563"/>
              <a:ext cx="1868839" cy="646331"/>
            </a:xfrm>
            <a:prstGeom prst="rect">
              <a:avLst/>
            </a:prstGeom>
            <a:ln w="38100">
              <a:noFill/>
            </a:ln>
          </p:spPr>
          <p:txBody>
            <a:bodyPr wrap="square">
              <a:spAutoFit/>
            </a:bodyPr>
            <a:lstStyle/>
            <a:p>
              <a:pPr algn="ctr"/>
              <a:r>
                <a:rPr lang="en-US" sz="1800" dirty="0" smtClean="0">
                  <a:solidFill>
                    <a:schemeClr val="accent3">
                      <a:lumMod val="40000"/>
                      <a:lumOff val="60000"/>
                    </a:schemeClr>
                  </a:solidFill>
                </a:rPr>
                <a:t>Q = </a:t>
              </a:r>
              <a:r>
                <a:rPr lang="ru-RU" sz="1800" dirty="0" smtClean="0">
                  <a:solidFill>
                    <a:schemeClr val="accent3">
                      <a:lumMod val="40000"/>
                      <a:lumOff val="60000"/>
                    </a:schemeClr>
                  </a:solidFill>
                </a:rPr>
                <a:t>50 тыс.м3/ч</a:t>
              </a:r>
              <a:endParaRPr lang="ru-RU" sz="1800" dirty="0"/>
            </a:p>
            <a:p>
              <a:pPr algn="ctr"/>
              <a:endParaRPr lang="ru-RU" sz="1800" dirty="0"/>
            </a:p>
          </p:txBody>
        </p:sp>
        <p:grpSp>
          <p:nvGrpSpPr>
            <p:cNvPr id="149" name="Группа 148"/>
            <p:cNvGrpSpPr/>
            <p:nvPr/>
          </p:nvGrpSpPr>
          <p:grpSpPr>
            <a:xfrm>
              <a:off x="5508828" y="3491782"/>
              <a:ext cx="505577" cy="679339"/>
              <a:chOff x="1214568" y="4231481"/>
              <a:chExt cx="652130" cy="680761"/>
            </a:xfrm>
          </p:grpSpPr>
          <p:cxnSp>
            <p:nvCxnSpPr>
              <p:cNvPr id="150" name="Прямая соединительная линия 149"/>
              <p:cNvCxnSpPr/>
              <p:nvPr/>
            </p:nvCxnSpPr>
            <p:spPr bwMode="auto">
              <a:xfrm>
                <a:off x="1214568" y="4557823"/>
                <a:ext cx="0" cy="354419"/>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1" name="Прямая соединительная линия 150"/>
              <p:cNvCxnSpPr/>
              <p:nvPr/>
            </p:nvCxnSpPr>
            <p:spPr bwMode="auto">
              <a:xfrm>
                <a:off x="1866698" y="4557823"/>
                <a:ext cx="0" cy="354419"/>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2" name="Прямая соединительная линия 151"/>
              <p:cNvCxnSpPr/>
              <p:nvPr/>
            </p:nvCxnSpPr>
            <p:spPr bwMode="auto">
              <a:xfrm flipH="1">
                <a:off x="1214568" y="4557823"/>
                <a:ext cx="652130" cy="354419"/>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 name="Прямая соединительная линия 152"/>
              <p:cNvCxnSpPr/>
              <p:nvPr/>
            </p:nvCxnSpPr>
            <p:spPr bwMode="auto">
              <a:xfrm flipH="1" flipV="1">
                <a:off x="1214568" y="4557823"/>
                <a:ext cx="652130" cy="354419"/>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4" name="Прямая соединительная линия 153"/>
              <p:cNvCxnSpPr/>
              <p:nvPr/>
            </p:nvCxnSpPr>
            <p:spPr bwMode="auto">
              <a:xfrm>
                <a:off x="1366838" y="4380613"/>
                <a:ext cx="173795" cy="354419"/>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5" name="Прямая соединительная линия 154"/>
              <p:cNvCxnSpPr/>
              <p:nvPr/>
            </p:nvCxnSpPr>
            <p:spPr bwMode="auto">
              <a:xfrm flipH="1">
                <a:off x="1540633" y="4380613"/>
                <a:ext cx="164342" cy="354419"/>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6" name="Прямая соединительная линия 155"/>
              <p:cNvCxnSpPr/>
              <p:nvPr/>
            </p:nvCxnSpPr>
            <p:spPr bwMode="auto">
              <a:xfrm>
                <a:off x="1366838" y="4380613"/>
                <a:ext cx="338137" cy="0"/>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7" name="Дуга 156"/>
              <p:cNvSpPr/>
              <p:nvPr/>
            </p:nvSpPr>
            <p:spPr bwMode="auto">
              <a:xfrm>
                <a:off x="1333500" y="4231481"/>
                <a:ext cx="371475" cy="307182"/>
              </a:xfrm>
              <a:prstGeom prst="arc">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700" b="0" i="0" u="none" strike="noStrike" cap="none" normalizeH="0" baseline="0" smtClean="0">
                  <a:ln>
                    <a:noFill/>
                  </a:ln>
                  <a:solidFill>
                    <a:schemeClr val="bg1"/>
                  </a:solidFill>
                  <a:effectLst/>
                  <a:latin typeface="Arial Narrow" pitchFamily="34" charset="0"/>
                </a:endParaRPr>
              </a:p>
            </p:txBody>
          </p:sp>
          <p:sp>
            <p:nvSpPr>
              <p:cNvPr id="158" name="Дуга 157"/>
              <p:cNvSpPr/>
              <p:nvPr/>
            </p:nvSpPr>
            <p:spPr bwMode="auto">
              <a:xfrm rot="16200000">
                <a:off x="1377911" y="4220408"/>
                <a:ext cx="299321" cy="321468"/>
              </a:xfrm>
              <a:prstGeom prst="arc">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700" b="0" i="0" u="none" strike="noStrike" cap="none" normalizeH="0" baseline="0" smtClean="0">
                  <a:ln>
                    <a:noFill/>
                  </a:ln>
                  <a:solidFill>
                    <a:schemeClr val="bg1"/>
                  </a:solidFill>
                  <a:effectLst/>
                  <a:latin typeface="Arial Narrow" pitchFamily="34" charset="0"/>
                </a:endParaRPr>
              </a:p>
            </p:txBody>
          </p:sp>
        </p:grpSp>
        <p:sp>
          <p:nvSpPr>
            <p:cNvPr id="161" name="Прямоугольник 160"/>
            <p:cNvSpPr/>
            <p:nvPr/>
          </p:nvSpPr>
          <p:spPr>
            <a:xfrm>
              <a:off x="5533328" y="3443480"/>
              <a:ext cx="1868839" cy="646331"/>
            </a:xfrm>
            <a:prstGeom prst="rect">
              <a:avLst/>
            </a:prstGeom>
            <a:ln w="38100">
              <a:noFill/>
            </a:ln>
          </p:spPr>
          <p:txBody>
            <a:bodyPr wrap="square">
              <a:spAutoFit/>
            </a:bodyPr>
            <a:lstStyle/>
            <a:p>
              <a:pPr algn="ctr"/>
              <a:r>
                <a:rPr lang="en-US" sz="1800" dirty="0" smtClean="0">
                  <a:solidFill>
                    <a:schemeClr val="accent3">
                      <a:lumMod val="40000"/>
                      <a:lumOff val="60000"/>
                    </a:schemeClr>
                  </a:solidFill>
                </a:rPr>
                <a:t>Q = </a:t>
              </a:r>
              <a:r>
                <a:rPr lang="ru-RU" sz="1800" dirty="0" smtClean="0">
                  <a:solidFill>
                    <a:schemeClr val="accent3">
                      <a:lumMod val="40000"/>
                      <a:lumOff val="60000"/>
                    </a:schemeClr>
                  </a:solidFill>
                </a:rPr>
                <a:t>50 тыс.м3/ч</a:t>
              </a:r>
              <a:endParaRPr lang="ru-RU" sz="1800" dirty="0"/>
            </a:p>
            <a:p>
              <a:pPr algn="ctr"/>
              <a:endParaRPr lang="ru-RU" sz="1800" dirty="0"/>
            </a:p>
          </p:txBody>
        </p:sp>
        <p:grpSp>
          <p:nvGrpSpPr>
            <p:cNvPr id="162" name="Группа 161"/>
            <p:cNvGrpSpPr/>
            <p:nvPr/>
          </p:nvGrpSpPr>
          <p:grpSpPr>
            <a:xfrm>
              <a:off x="5517427" y="2750978"/>
              <a:ext cx="505577" cy="679339"/>
              <a:chOff x="1214568" y="4231481"/>
              <a:chExt cx="652130" cy="680761"/>
            </a:xfrm>
          </p:grpSpPr>
          <p:cxnSp>
            <p:nvCxnSpPr>
              <p:cNvPr id="163" name="Прямая соединительная линия 162"/>
              <p:cNvCxnSpPr/>
              <p:nvPr/>
            </p:nvCxnSpPr>
            <p:spPr bwMode="auto">
              <a:xfrm>
                <a:off x="1214568" y="4557823"/>
                <a:ext cx="0" cy="354419"/>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4" name="Прямая соединительная линия 163"/>
              <p:cNvCxnSpPr/>
              <p:nvPr/>
            </p:nvCxnSpPr>
            <p:spPr bwMode="auto">
              <a:xfrm>
                <a:off x="1866698" y="4557823"/>
                <a:ext cx="0" cy="354419"/>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5" name="Прямая соединительная линия 164"/>
              <p:cNvCxnSpPr/>
              <p:nvPr/>
            </p:nvCxnSpPr>
            <p:spPr bwMode="auto">
              <a:xfrm flipH="1">
                <a:off x="1214568" y="4557823"/>
                <a:ext cx="652130" cy="354419"/>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 name="Прямая соединительная линия 165"/>
              <p:cNvCxnSpPr/>
              <p:nvPr/>
            </p:nvCxnSpPr>
            <p:spPr bwMode="auto">
              <a:xfrm flipH="1" flipV="1">
                <a:off x="1214568" y="4557823"/>
                <a:ext cx="652130" cy="354419"/>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7" name="Прямая соединительная линия 166"/>
              <p:cNvCxnSpPr/>
              <p:nvPr/>
            </p:nvCxnSpPr>
            <p:spPr bwMode="auto">
              <a:xfrm>
                <a:off x="1366838" y="4380613"/>
                <a:ext cx="173795" cy="354419"/>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8" name="Прямая соединительная линия 167"/>
              <p:cNvCxnSpPr/>
              <p:nvPr/>
            </p:nvCxnSpPr>
            <p:spPr bwMode="auto">
              <a:xfrm flipH="1">
                <a:off x="1540633" y="4380613"/>
                <a:ext cx="164342" cy="354419"/>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9" name="Прямая соединительная линия 168"/>
              <p:cNvCxnSpPr/>
              <p:nvPr/>
            </p:nvCxnSpPr>
            <p:spPr bwMode="auto">
              <a:xfrm>
                <a:off x="1366838" y="4380613"/>
                <a:ext cx="338137" cy="0"/>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0" name="Дуга 169"/>
              <p:cNvSpPr/>
              <p:nvPr/>
            </p:nvSpPr>
            <p:spPr bwMode="auto">
              <a:xfrm>
                <a:off x="1333500" y="4231481"/>
                <a:ext cx="371475" cy="307182"/>
              </a:xfrm>
              <a:prstGeom prst="arc">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700" b="0" i="0" u="none" strike="noStrike" cap="none" normalizeH="0" baseline="0" smtClean="0">
                  <a:ln>
                    <a:noFill/>
                  </a:ln>
                  <a:solidFill>
                    <a:schemeClr val="bg1"/>
                  </a:solidFill>
                  <a:effectLst/>
                  <a:latin typeface="Arial Narrow" pitchFamily="34" charset="0"/>
                </a:endParaRPr>
              </a:p>
            </p:txBody>
          </p:sp>
          <p:sp>
            <p:nvSpPr>
              <p:cNvPr id="171" name="Дуга 170"/>
              <p:cNvSpPr/>
              <p:nvPr/>
            </p:nvSpPr>
            <p:spPr bwMode="auto">
              <a:xfrm rot="16200000">
                <a:off x="1377911" y="4220408"/>
                <a:ext cx="299321" cy="321468"/>
              </a:xfrm>
              <a:prstGeom prst="arc">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700" b="0" i="0" u="none" strike="noStrike" cap="none" normalizeH="0" baseline="0" smtClean="0">
                  <a:ln>
                    <a:noFill/>
                  </a:ln>
                  <a:solidFill>
                    <a:schemeClr val="bg1"/>
                  </a:solidFill>
                  <a:effectLst/>
                  <a:latin typeface="Arial Narrow" pitchFamily="34" charset="0"/>
                </a:endParaRPr>
              </a:p>
            </p:txBody>
          </p:sp>
        </p:grpSp>
        <p:sp>
          <p:nvSpPr>
            <p:cNvPr id="173" name="Прямоугольник 172"/>
            <p:cNvSpPr/>
            <p:nvPr/>
          </p:nvSpPr>
          <p:spPr>
            <a:xfrm>
              <a:off x="5793556" y="4202894"/>
              <a:ext cx="654345" cy="369332"/>
            </a:xfrm>
            <a:prstGeom prst="rect">
              <a:avLst/>
            </a:prstGeom>
            <a:ln w="38100">
              <a:noFill/>
            </a:ln>
          </p:spPr>
          <p:txBody>
            <a:bodyPr wrap="none">
              <a:spAutoFit/>
            </a:bodyPr>
            <a:lstStyle/>
            <a:p>
              <a:pPr algn="ctr"/>
              <a:r>
                <a:rPr lang="en-US" sz="1800" dirty="0" smtClean="0">
                  <a:solidFill>
                    <a:schemeClr val="accent3">
                      <a:lumMod val="40000"/>
                      <a:lumOff val="60000"/>
                    </a:schemeClr>
                  </a:solidFill>
                </a:rPr>
                <a:t>Q = 0</a:t>
              </a:r>
              <a:endParaRPr lang="ru-RU" sz="1800" dirty="0"/>
            </a:p>
          </p:txBody>
        </p:sp>
      </p:grpSp>
      <p:cxnSp>
        <p:nvCxnSpPr>
          <p:cNvPr id="224" name="Прямая соединительная линия 223"/>
          <p:cNvCxnSpPr/>
          <p:nvPr/>
        </p:nvCxnSpPr>
        <p:spPr bwMode="auto">
          <a:xfrm>
            <a:off x="2039743" y="4948691"/>
            <a:ext cx="1018511" cy="1006636"/>
          </a:xfrm>
          <a:prstGeom prst="lin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72" name="Группа 271"/>
          <p:cNvGrpSpPr/>
          <p:nvPr/>
        </p:nvGrpSpPr>
        <p:grpSpPr>
          <a:xfrm>
            <a:off x="74279" y="2471196"/>
            <a:ext cx="4037889" cy="2832048"/>
            <a:chOff x="595456" y="2632211"/>
            <a:chExt cx="3439096" cy="2504006"/>
          </a:xfrm>
        </p:grpSpPr>
        <p:cxnSp>
          <p:nvCxnSpPr>
            <p:cNvPr id="226" name="Прямая соединительная линия 225"/>
            <p:cNvCxnSpPr/>
            <p:nvPr/>
          </p:nvCxnSpPr>
          <p:spPr bwMode="auto">
            <a:xfrm flipV="1">
              <a:off x="2889117" y="3262099"/>
              <a:ext cx="0" cy="1679325"/>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7" name="Прямая соединительная линия 226"/>
            <p:cNvCxnSpPr/>
            <p:nvPr/>
          </p:nvCxnSpPr>
          <p:spPr bwMode="auto">
            <a:xfrm>
              <a:off x="2889117" y="4488911"/>
              <a:ext cx="1145435" cy="0"/>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8" name="Прямая соединительная линия 257"/>
            <p:cNvCxnSpPr/>
            <p:nvPr/>
          </p:nvCxnSpPr>
          <p:spPr bwMode="auto">
            <a:xfrm>
              <a:off x="1743682" y="3262099"/>
              <a:ext cx="1145436" cy="0"/>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59" name="Группа 258"/>
            <p:cNvGrpSpPr/>
            <p:nvPr/>
          </p:nvGrpSpPr>
          <p:grpSpPr>
            <a:xfrm>
              <a:off x="1180541" y="2722684"/>
              <a:ext cx="563141" cy="747864"/>
              <a:chOff x="1214568" y="4231481"/>
              <a:chExt cx="652130" cy="680761"/>
            </a:xfrm>
          </p:grpSpPr>
          <p:cxnSp>
            <p:nvCxnSpPr>
              <p:cNvPr id="261" name="Прямая соединительная линия 260"/>
              <p:cNvCxnSpPr/>
              <p:nvPr/>
            </p:nvCxnSpPr>
            <p:spPr bwMode="auto">
              <a:xfrm>
                <a:off x="1214568" y="4557823"/>
                <a:ext cx="0" cy="354419"/>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2" name="Прямая соединительная линия 261"/>
              <p:cNvCxnSpPr/>
              <p:nvPr/>
            </p:nvCxnSpPr>
            <p:spPr bwMode="auto">
              <a:xfrm>
                <a:off x="1866698" y="4557823"/>
                <a:ext cx="0" cy="354419"/>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3" name="Прямая соединительная линия 262"/>
              <p:cNvCxnSpPr/>
              <p:nvPr/>
            </p:nvCxnSpPr>
            <p:spPr bwMode="auto">
              <a:xfrm flipH="1">
                <a:off x="1214568" y="4557823"/>
                <a:ext cx="652130" cy="354419"/>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4" name="Прямая соединительная линия 263"/>
              <p:cNvCxnSpPr/>
              <p:nvPr/>
            </p:nvCxnSpPr>
            <p:spPr bwMode="auto">
              <a:xfrm flipH="1" flipV="1">
                <a:off x="1214568" y="4557823"/>
                <a:ext cx="652130" cy="354419"/>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5" name="Прямая соединительная линия 264"/>
              <p:cNvCxnSpPr/>
              <p:nvPr/>
            </p:nvCxnSpPr>
            <p:spPr bwMode="auto">
              <a:xfrm>
                <a:off x="1366838" y="4380613"/>
                <a:ext cx="173795" cy="354419"/>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 name="Прямая соединительная линия 265"/>
              <p:cNvCxnSpPr/>
              <p:nvPr/>
            </p:nvCxnSpPr>
            <p:spPr bwMode="auto">
              <a:xfrm flipH="1">
                <a:off x="1540633" y="4380613"/>
                <a:ext cx="164342" cy="354419"/>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7" name="Прямая соединительная линия 266"/>
              <p:cNvCxnSpPr/>
              <p:nvPr/>
            </p:nvCxnSpPr>
            <p:spPr bwMode="auto">
              <a:xfrm>
                <a:off x="1366838" y="4380613"/>
                <a:ext cx="338137" cy="0"/>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8" name="Дуга 267"/>
              <p:cNvSpPr/>
              <p:nvPr/>
            </p:nvSpPr>
            <p:spPr bwMode="auto">
              <a:xfrm>
                <a:off x="1333500" y="4231481"/>
                <a:ext cx="371475" cy="307182"/>
              </a:xfrm>
              <a:prstGeom prst="arc">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700" b="0" i="0" u="none" strike="noStrike" cap="none" normalizeH="0" baseline="0" smtClean="0">
                  <a:ln>
                    <a:noFill/>
                  </a:ln>
                  <a:solidFill>
                    <a:schemeClr val="bg1"/>
                  </a:solidFill>
                  <a:effectLst/>
                  <a:latin typeface="Arial Narrow" pitchFamily="34" charset="0"/>
                </a:endParaRPr>
              </a:p>
            </p:txBody>
          </p:sp>
          <p:sp>
            <p:nvSpPr>
              <p:cNvPr id="269" name="Дуга 268"/>
              <p:cNvSpPr/>
              <p:nvPr/>
            </p:nvSpPr>
            <p:spPr bwMode="auto">
              <a:xfrm rot="16200000">
                <a:off x="1377911" y="4220408"/>
                <a:ext cx="299321" cy="321468"/>
              </a:xfrm>
              <a:prstGeom prst="arc">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700" b="0" i="0" u="none" strike="noStrike" cap="none" normalizeH="0" baseline="0" smtClean="0">
                  <a:ln>
                    <a:noFill/>
                  </a:ln>
                  <a:solidFill>
                    <a:schemeClr val="bg1"/>
                  </a:solidFill>
                  <a:effectLst/>
                  <a:latin typeface="Arial Narrow" pitchFamily="34" charset="0"/>
                </a:endParaRPr>
              </a:p>
            </p:txBody>
          </p:sp>
        </p:grpSp>
        <p:cxnSp>
          <p:nvCxnSpPr>
            <p:cNvPr id="260" name="Прямая соединительная линия 259"/>
            <p:cNvCxnSpPr/>
            <p:nvPr/>
          </p:nvCxnSpPr>
          <p:spPr bwMode="auto">
            <a:xfrm>
              <a:off x="598246" y="3257071"/>
              <a:ext cx="572718" cy="0"/>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29" name="Группа 228"/>
            <p:cNvGrpSpPr/>
            <p:nvPr/>
          </p:nvGrpSpPr>
          <p:grpSpPr>
            <a:xfrm>
              <a:off x="598246" y="3541568"/>
              <a:ext cx="2290871" cy="747864"/>
              <a:chOff x="584791" y="2631854"/>
              <a:chExt cx="1679944" cy="527170"/>
            </a:xfrm>
          </p:grpSpPr>
          <p:cxnSp>
            <p:nvCxnSpPr>
              <p:cNvPr id="246" name="Прямая соединительная линия 245"/>
              <p:cNvCxnSpPr/>
              <p:nvPr/>
            </p:nvCxnSpPr>
            <p:spPr bwMode="auto">
              <a:xfrm>
                <a:off x="1424763" y="3012088"/>
                <a:ext cx="839972" cy="0"/>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47" name="Группа 246"/>
              <p:cNvGrpSpPr/>
              <p:nvPr/>
            </p:nvGrpSpPr>
            <p:grpSpPr>
              <a:xfrm>
                <a:off x="1011800" y="2631854"/>
                <a:ext cx="412963" cy="527170"/>
                <a:chOff x="1214568" y="4231481"/>
                <a:chExt cx="652130" cy="680761"/>
              </a:xfrm>
            </p:grpSpPr>
            <p:cxnSp>
              <p:nvCxnSpPr>
                <p:cNvPr id="249" name="Прямая соединительная линия 248"/>
                <p:cNvCxnSpPr/>
                <p:nvPr/>
              </p:nvCxnSpPr>
              <p:spPr bwMode="auto">
                <a:xfrm>
                  <a:off x="1214568" y="4557823"/>
                  <a:ext cx="0" cy="354419"/>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0" name="Прямая соединительная линия 249"/>
                <p:cNvCxnSpPr/>
                <p:nvPr/>
              </p:nvCxnSpPr>
              <p:spPr bwMode="auto">
                <a:xfrm>
                  <a:off x="1866698" y="4557823"/>
                  <a:ext cx="0" cy="354419"/>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1" name="Прямая соединительная линия 250"/>
                <p:cNvCxnSpPr/>
                <p:nvPr/>
              </p:nvCxnSpPr>
              <p:spPr bwMode="auto">
                <a:xfrm flipH="1">
                  <a:off x="1214568" y="4557823"/>
                  <a:ext cx="652130" cy="354419"/>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2" name="Прямая соединительная линия 251"/>
                <p:cNvCxnSpPr/>
                <p:nvPr/>
              </p:nvCxnSpPr>
              <p:spPr bwMode="auto">
                <a:xfrm flipH="1" flipV="1">
                  <a:off x="1214568" y="4557823"/>
                  <a:ext cx="652130" cy="354419"/>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3" name="Прямая соединительная линия 252"/>
                <p:cNvCxnSpPr/>
                <p:nvPr/>
              </p:nvCxnSpPr>
              <p:spPr bwMode="auto">
                <a:xfrm>
                  <a:off x="1366838" y="4380613"/>
                  <a:ext cx="173795" cy="354419"/>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4" name="Прямая соединительная линия 253"/>
                <p:cNvCxnSpPr/>
                <p:nvPr/>
              </p:nvCxnSpPr>
              <p:spPr bwMode="auto">
                <a:xfrm flipH="1">
                  <a:off x="1540633" y="4380613"/>
                  <a:ext cx="164342" cy="354419"/>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5" name="Прямая соединительная линия 254"/>
                <p:cNvCxnSpPr/>
                <p:nvPr/>
              </p:nvCxnSpPr>
              <p:spPr bwMode="auto">
                <a:xfrm>
                  <a:off x="1366838" y="4380613"/>
                  <a:ext cx="338137" cy="0"/>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6" name="Дуга 255"/>
                <p:cNvSpPr/>
                <p:nvPr/>
              </p:nvSpPr>
              <p:spPr bwMode="auto">
                <a:xfrm>
                  <a:off x="1333500" y="4231481"/>
                  <a:ext cx="371475" cy="307182"/>
                </a:xfrm>
                <a:prstGeom prst="arc">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700" b="0" i="0" u="none" strike="noStrike" cap="none" normalizeH="0" baseline="0" smtClean="0">
                    <a:ln>
                      <a:noFill/>
                    </a:ln>
                    <a:solidFill>
                      <a:schemeClr val="bg1"/>
                    </a:solidFill>
                    <a:effectLst/>
                    <a:latin typeface="Arial Narrow" pitchFamily="34" charset="0"/>
                  </a:endParaRPr>
                </a:p>
              </p:txBody>
            </p:sp>
            <p:sp>
              <p:nvSpPr>
                <p:cNvPr id="257" name="Дуга 256"/>
                <p:cNvSpPr/>
                <p:nvPr/>
              </p:nvSpPr>
              <p:spPr bwMode="auto">
                <a:xfrm rot="16200000">
                  <a:off x="1377911" y="4220408"/>
                  <a:ext cx="299321" cy="321468"/>
                </a:xfrm>
                <a:prstGeom prst="arc">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700" b="0" i="0" u="none" strike="noStrike" cap="none" normalizeH="0" baseline="0" smtClean="0">
                    <a:ln>
                      <a:noFill/>
                    </a:ln>
                    <a:solidFill>
                      <a:schemeClr val="bg1"/>
                    </a:solidFill>
                    <a:effectLst/>
                    <a:latin typeface="Arial Narrow" pitchFamily="34" charset="0"/>
                  </a:endParaRPr>
                </a:p>
              </p:txBody>
            </p:sp>
          </p:grpSp>
          <p:cxnSp>
            <p:nvCxnSpPr>
              <p:cNvPr id="248" name="Прямая соединительная линия 247"/>
              <p:cNvCxnSpPr/>
              <p:nvPr/>
            </p:nvCxnSpPr>
            <p:spPr bwMode="auto">
              <a:xfrm>
                <a:off x="584791" y="3008544"/>
                <a:ext cx="419986" cy="0"/>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30" name="Группа 229"/>
            <p:cNvGrpSpPr/>
            <p:nvPr/>
          </p:nvGrpSpPr>
          <p:grpSpPr>
            <a:xfrm>
              <a:off x="595456" y="4388353"/>
              <a:ext cx="2290871" cy="747864"/>
              <a:chOff x="584791" y="2631854"/>
              <a:chExt cx="1679944" cy="527170"/>
            </a:xfrm>
          </p:grpSpPr>
          <p:cxnSp>
            <p:nvCxnSpPr>
              <p:cNvPr id="234" name="Прямая соединительная линия 233"/>
              <p:cNvCxnSpPr/>
              <p:nvPr/>
            </p:nvCxnSpPr>
            <p:spPr bwMode="auto">
              <a:xfrm>
                <a:off x="1424763" y="3012088"/>
                <a:ext cx="839972" cy="0"/>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35" name="Группа 234"/>
              <p:cNvGrpSpPr/>
              <p:nvPr/>
            </p:nvGrpSpPr>
            <p:grpSpPr>
              <a:xfrm>
                <a:off x="1011800" y="2631854"/>
                <a:ext cx="412963" cy="527170"/>
                <a:chOff x="1214568" y="4231481"/>
                <a:chExt cx="652130" cy="680761"/>
              </a:xfrm>
            </p:grpSpPr>
            <p:cxnSp>
              <p:nvCxnSpPr>
                <p:cNvPr id="237" name="Прямая соединительная линия 236"/>
                <p:cNvCxnSpPr/>
                <p:nvPr/>
              </p:nvCxnSpPr>
              <p:spPr bwMode="auto">
                <a:xfrm>
                  <a:off x="1214568" y="4557823"/>
                  <a:ext cx="0" cy="354419"/>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8" name="Прямая соединительная линия 237"/>
                <p:cNvCxnSpPr/>
                <p:nvPr/>
              </p:nvCxnSpPr>
              <p:spPr bwMode="auto">
                <a:xfrm>
                  <a:off x="1866698" y="4557823"/>
                  <a:ext cx="0" cy="354419"/>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9" name="Прямая соединительная линия 238"/>
                <p:cNvCxnSpPr/>
                <p:nvPr/>
              </p:nvCxnSpPr>
              <p:spPr bwMode="auto">
                <a:xfrm flipH="1">
                  <a:off x="1214568" y="4557823"/>
                  <a:ext cx="652130" cy="354419"/>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0" name="Прямая соединительная линия 239"/>
                <p:cNvCxnSpPr/>
                <p:nvPr/>
              </p:nvCxnSpPr>
              <p:spPr bwMode="auto">
                <a:xfrm flipH="1" flipV="1">
                  <a:off x="1214568" y="4557823"/>
                  <a:ext cx="652130" cy="354419"/>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1" name="Прямая соединительная линия 240"/>
                <p:cNvCxnSpPr/>
                <p:nvPr/>
              </p:nvCxnSpPr>
              <p:spPr bwMode="auto">
                <a:xfrm>
                  <a:off x="1366838" y="4380613"/>
                  <a:ext cx="173795" cy="354419"/>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2" name="Прямая соединительная линия 241"/>
                <p:cNvCxnSpPr/>
                <p:nvPr/>
              </p:nvCxnSpPr>
              <p:spPr bwMode="auto">
                <a:xfrm flipH="1">
                  <a:off x="1540633" y="4380613"/>
                  <a:ext cx="164342" cy="354419"/>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3" name="Прямая соединительная линия 242"/>
                <p:cNvCxnSpPr/>
                <p:nvPr/>
              </p:nvCxnSpPr>
              <p:spPr bwMode="auto">
                <a:xfrm>
                  <a:off x="1366838" y="4380613"/>
                  <a:ext cx="338137" cy="0"/>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4" name="Дуга 243"/>
                <p:cNvSpPr/>
                <p:nvPr/>
              </p:nvSpPr>
              <p:spPr bwMode="auto">
                <a:xfrm>
                  <a:off x="1333500" y="4231481"/>
                  <a:ext cx="371475" cy="307182"/>
                </a:xfrm>
                <a:prstGeom prst="arc">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700" b="0" i="0" u="none" strike="noStrike" cap="none" normalizeH="0" baseline="0" smtClean="0">
                    <a:ln>
                      <a:noFill/>
                    </a:ln>
                    <a:solidFill>
                      <a:schemeClr val="bg1"/>
                    </a:solidFill>
                    <a:effectLst/>
                    <a:latin typeface="Arial Narrow" pitchFamily="34" charset="0"/>
                  </a:endParaRPr>
                </a:p>
              </p:txBody>
            </p:sp>
            <p:sp>
              <p:nvSpPr>
                <p:cNvPr id="245" name="Дуга 244"/>
                <p:cNvSpPr/>
                <p:nvPr/>
              </p:nvSpPr>
              <p:spPr bwMode="auto">
                <a:xfrm rot="16200000">
                  <a:off x="1377911" y="4220408"/>
                  <a:ext cx="299321" cy="321468"/>
                </a:xfrm>
                <a:prstGeom prst="arc">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700" b="0" i="0" u="none" strike="noStrike" cap="none" normalizeH="0" baseline="0" smtClean="0">
                    <a:ln>
                      <a:noFill/>
                    </a:ln>
                    <a:solidFill>
                      <a:schemeClr val="bg1"/>
                    </a:solidFill>
                    <a:effectLst/>
                    <a:latin typeface="Arial Narrow" pitchFamily="34" charset="0"/>
                  </a:endParaRPr>
                </a:p>
              </p:txBody>
            </p:sp>
          </p:grpSp>
          <p:cxnSp>
            <p:nvCxnSpPr>
              <p:cNvPr id="236" name="Прямая соединительная линия 235"/>
              <p:cNvCxnSpPr/>
              <p:nvPr/>
            </p:nvCxnSpPr>
            <p:spPr bwMode="auto">
              <a:xfrm>
                <a:off x="584791" y="3008544"/>
                <a:ext cx="419986" cy="0"/>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31" name="Прямоугольник 230"/>
            <p:cNvSpPr/>
            <p:nvPr/>
          </p:nvSpPr>
          <p:spPr>
            <a:xfrm>
              <a:off x="1339837" y="2632211"/>
              <a:ext cx="2226461" cy="406586"/>
            </a:xfrm>
            <a:prstGeom prst="rect">
              <a:avLst/>
            </a:prstGeom>
            <a:ln w="38100">
              <a:noFill/>
            </a:ln>
          </p:spPr>
          <p:txBody>
            <a:bodyPr wrap="square">
              <a:spAutoFit/>
            </a:bodyPr>
            <a:lstStyle/>
            <a:p>
              <a:pPr algn="ctr"/>
              <a:r>
                <a:rPr lang="en-US" sz="1800" dirty="0" smtClean="0">
                  <a:solidFill>
                    <a:schemeClr val="accent3">
                      <a:lumMod val="40000"/>
                      <a:lumOff val="60000"/>
                    </a:schemeClr>
                  </a:solidFill>
                </a:rPr>
                <a:t>Q = 100 </a:t>
              </a:r>
              <a:r>
                <a:rPr lang="ru-RU" sz="1800" dirty="0" smtClean="0">
                  <a:solidFill>
                    <a:schemeClr val="accent3">
                      <a:lumMod val="40000"/>
                      <a:lumOff val="60000"/>
                    </a:schemeClr>
                  </a:solidFill>
                </a:rPr>
                <a:t>тыс.м3/ч</a:t>
              </a:r>
              <a:endParaRPr lang="ru-RU" sz="1800" dirty="0"/>
            </a:p>
          </p:txBody>
        </p:sp>
        <p:sp>
          <p:nvSpPr>
            <p:cNvPr id="232" name="Прямоугольник 231"/>
            <p:cNvSpPr/>
            <p:nvPr/>
          </p:nvSpPr>
          <p:spPr>
            <a:xfrm>
              <a:off x="1675319" y="3550402"/>
              <a:ext cx="728847" cy="406586"/>
            </a:xfrm>
            <a:prstGeom prst="rect">
              <a:avLst/>
            </a:prstGeom>
            <a:ln w="38100">
              <a:noFill/>
            </a:ln>
          </p:spPr>
          <p:txBody>
            <a:bodyPr wrap="none">
              <a:spAutoFit/>
            </a:bodyPr>
            <a:lstStyle/>
            <a:p>
              <a:pPr algn="ctr"/>
              <a:r>
                <a:rPr lang="en-US" sz="1800" dirty="0" smtClean="0">
                  <a:solidFill>
                    <a:schemeClr val="accent3">
                      <a:lumMod val="40000"/>
                      <a:lumOff val="60000"/>
                    </a:schemeClr>
                  </a:solidFill>
                </a:rPr>
                <a:t>Q = 0</a:t>
              </a:r>
              <a:endParaRPr lang="ru-RU" sz="1800" dirty="0"/>
            </a:p>
          </p:txBody>
        </p:sp>
        <p:sp>
          <p:nvSpPr>
            <p:cNvPr id="233" name="Прямоугольник 232"/>
            <p:cNvSpPr/>
            <p:nvPr/>
          </p:nvSpPr>
          <p:spPr>
            <a:xfrm>
              <a:off x="1675319" y="4348891"/>
              <a:ext cx="728847" cy="406586"/>
            </a:xfrm>
            <a:prstGeom prst="rect">
              <a:avLst/>
            </a:prstGeom>
            <a:ln w="38100">
              <a:noFill/>
            </a:ln>
          </p:spPr>
          <p:txBody>
            <a:bodyPr wrap="none">
              <a:spAutoFit/>
            </a:bodyPr>
            <a:lstStyle/>
            <a:p>
              <a:pPr algn="ctr"/>
              <a:r>
                <a:rPr lang="en-US" sz="1800" dirty="0" smtClean="0">
                  <a:solidFill>
                    <a:schemeClr val="accent3">
                      <a:lumMod val="40000"/>
                      <a:lumOff val="60000"/>
                    </a:schemeClr>
                  </a:solidFill>
                </a:rPr>
                <a:t>Q = 0</a:t>
              </a:r>
              <a:endParaRPr lang="ru-RU" sz="1800" dirty="0"/>
            </a:p>
          </p:txBody>
        </p:sp>
      </p:grpSp>
      <p:sp>
        <p:nvSpPr>
          <p:cNvPr id="270" name="Прямоугольник 269"/>
          <p:cNvSpPr/>
          <p:nvPr/>
        </p:nvSpPr>
        <p:spPr>
          <a:xfrm>
            <a:off x="653946" y="1506232"/>
            <a:ext cx="3202759" cy="707886"/>
          </a:xfrm>
          <a:prstGeom prst="rect">
            <a:avLst/>
          </a:prstGeom>
        </p:spPr>
        <p:txBody>
          <a:bodyPr wrap="square">
            <a:spAutoFit/>
          </a:bodyPr>
          <a:lstStyle/>
          <a:p>
            <a:pPr algn="ctr"/>
            <a:r>
              <a:rPr lang="ru-RU" sz="2000" b="1" dirty="0" smtClean="0">
                <a:solidFill>
                  <a:schemeClr val="accent3">
                    <a:lumMod val="40000"/>
                    <a:lumOff val="60000"/>
                  </a:schemeClr>
                </a:solidFill>
              </a:rPr>
              <a:t>Принципиальная схема узла редуцирования</a:t>
            </a:r>
            <a:endParaRPr lang="ru-RU" sz="2000" b="1" dirty="0"/>
          </a:p>
        </p:txBody>
      </p:sp>
      <p:sp>
        <p:nvSpPr>
          <p:cNvPr id="271" name="Прямоугольник 270"/>
          <p:cNvSpPr/>
          <p:nvPr/>
        </p:nvSpPr>
        <p:spPr>
          <a:xfrm>
            <a:off x="4943595" y="1504419"/>
            <a:ext cx="3538117" cy="707886"/>
          </a:xfrm>
          <a:prstGeom prst="rect">
            <a:avLst/>
          </a:prstGeom>
        </p:spPr>
        <p:txBody>
          <a:bodyPr wrap="square">
            <a:spAutoFit/>
          </a:bodyPr>
          <a:lstStyle/>
          <a:p>
            <a:pPr algn="ctr"/>
            <a:r>
              <a:rPr lang="ru-RU" sz="2000" b="1" dirty="0" smtClean="0">
                <a:solidFill>
                  <a:schemeClr val="accent3">
                    <a:lumMod val="40000"/>
                    <a:lumOff val="60000"/>
                  </a:schemeClr>
                </a:solidFill>
              </a:rPr>
              <a:t>Схема после применения регулятора газа типа 149-</a:t>
            </a:r>
            <a:r>
              <a:rPr lang="en-US" sz="2000" b="1" dirty="0" smtClean="0">
                <a:solidFill>
                  <a:schemeClr val="accent3">
                    <a:lumMod val="40000"/>
                    <a:lumOff val="60000"/>
                  </a:schemeClr>
                </a:solidFill>
              </a:rPr>
              <a:t>BV</a:t>
            </a:r>
            <a:endParaRPr lang="ru-RU" sz="2000" b="1" dirty="0"/>
          </a:p>
        </p:txBody>
      </p:sp>
      <p:sp>
        <p:nvSpPr>
          <p:cNvPr id="95" name="TextBox 94"/>
          <p:cNvSpPr txBox="1"/>
          <p:nvPr/>
        </p:nvSpPr>
        <p:spPr>
          <a:xfrm>
            <a:off x="142875" y="6422932"/>
            <a:ext cx="1381125" cy="400110"/>
          </a:xfrm>
          <a:prstGeom prst="rect">
            <a:avLst/>
          </a:prstGeom>
          <a:noFill/>
        </p:spPr>
        <p:txBody>
          <a:bodyPr wrap="square" rtlCol="0">
            <a:spAutoFit/>
          </a:bodyPr>
          <a:lstStyle/>
          <a:p>
            <a:fld id="{CFB9EDD0-DA71-4D0A-90BF-A20F83F637DC}" type="slidenum">
              <a:rPr lang="ru-RU" sz="2000" smtClean="0"/>
              <a:t>23</a:t>
            </a:fld>
            <a:endParaRPr lang="ru-RU" sz="2000" dirty="0"/>
          </a:p>
        </p:txBody>
      </p:sp>
      <p:sp>
        <p:nvSpPr>
          <p:cNvPr id="96" name="Прямоугольник 95"/>
          <p:cNvSpPr/>
          <p:nvPr/>
        </p:nvSpPr>
        <p:spPr>
          <a:xfrm>
            <a:off x="1999281" y="6446705"/>
            <a:ext cx="7144720" cy="307777"/>
          </a:xfrm>
          <a:prstGeom prst="rect">
            <a:avLst/>
          </a:prstGeom>
          <a:ln>
            <a:noFill/>
          </a:ln>
        </p:spPr>
        <p:txBody>
          <a:bodyPr wrap="square">
            <a:spAutoFit/>
          </a:bodyPr>
          <a:lstStyle/>
          <a:p>
            <a:r>
              <a:rPr lang="ru-RU" sz="1400" dirty="0">
                <a:ln w="18415" cmpd="sng">
                  <a:noFill/>
                  <a:prstDash val="solid"/>
                </a:ln>
                <a:solidFill>
                  <a:srgbClr val="FFFFFF"/>
                </a:solidFill>
              </a:rPr>
              <a:t>РЕГУЛЯТОРЫ ДАВЛЕНИЯ И ОДОРИЗАТОРЫ НА </a:t>
            </a:r>
            <a:r>
              <a:rPr lang="ru-RU" sz="1400" dirty="0" smtClean="0">
                <a:ln w="18415" cmpd="sng">
                  <a:noFill/>
                  <a:prstDash val="solid"/>
                </a:ln>
                <a:solidFill>
                  <a:srgbClr val="FFFFFF"/>
                </a:solidFill>
              </a:rPr>
              <a:t>ГРС АНАЛИЗ </a:t>
            </a:r>
            <a:r>
              <a:rPr lang="ru-RU" sz="1400" dirty="0">
                <a:ln w="18415" cmpd="sng">
                  <a:noFill/>
                  <a:prstDash val="solid"/>
                </a:ln>
                <a:solidFill>
                  <a:srgbClr val="FFFFFF"/>
                </a:solidFill>
              </a:rPr>
              <a:t>НАДЕЖНОСТИ ЭКСПЛУАТАЦИИ </a:t>
            </a:r>
            <a:endParaRPr lang="ru-RU" sz="1400" dirty="0">
              <a:ln w="18415" cmpd="sng">
                <a:noFill/>
                <a:prstDash val="solid"/>
              </a:ln>
            </a:endParaRPr>
          </a:p>
        </p:txBody>
      </p:sp>
      <p:sp>
        <p:nvSpPr>
          <p:cNvPr id="97" name="Прямоугольник 96"/>
          <p:cNvSpPr/>
          <p:nvPr/>
        </p:nvSpPr>
        <p:spPr>
          <a:xfrm>
            <a:off x="1919699" y="360379"/>
            <a:ext cx="7303884" cy="707886"/>
          </a:xfrm>
          <a:prstGeom prst="rect">
            <a:avLst/>
          </a:prstGeom>
        </p:spPr>
        <p:txBody>
          <a:bodyPr wrap="square">
            <a:spAutoFit/>
          </a:bodyPr>
          <a:lstStyle/>
          <a:p>
            <a:pPr marL="0" indent="0" eaLnBrk="1" hangingPunct="1">
              <a:buNone/>
            </a:pPr>
            <a:r>
              <a:rPr lang="ru-RU" sz="2000" b="1" cap="all" dirty="0" smtClean="0">
                <a:cs typeface="Arial" pitchFamily="34" charset="0"/>
              </a:rPr>
              <a:t>Особенности эксплуатации и технического обслуживания регулятора  давления </a:t>
            </a:r>
            <a:r>
              <a:rPr lang="ru-RU" sz="2000" b="1" cap="all" dirty="0">
                <a:cs typeface="Arial" pitchFamily="34" charset="0"/>
              </a:rPr>
              <a:t>газа типа 149-</a:t>
            </a:r>
            <a:r>
              <a:rPr lang="en-US" sz="2000" b="1" cap="all" dirty="0">
                <a:cs typeface="Arial" pitchFamily="34" charset="0"/>
              </a:rPr>
              <a:t>BV</a:t>
            </a:r>
          </a:p>
        </p:txBody>
      </p:sp>
      <p:sp>
        <p:nvSpPr>
          <p:cNvPr id="2" name="Прямоугольник 1"/>
          <p:cNvSpPr/>
          <p:nvPr/>
        </p:nvSpPr>
        <p:spPr>
          <a:xfrm>
            <a:off x="290054" y="5303246"/>
            <a:ext cx="3744498" cy="707886"/>
          </a:xfrm>
          <a:prstGeom prst="rect">
            <a:avLst/>
          </a:prstGeom>
        </p:spPr>
        <p:txBody>
          <a:bodyPr wrap="square">
            <a:spAutoFit/>
          </a:bodyPr>
          <a:lstStyle/>
          <a:p>
            <a:r>
              <a:rPr lang="ru-RU" sz="2000" dirty="0" smtClean="0"/>
              <a:t>повышенный износ </a:t>
            </a:r>
            <a:r>
              <a:rPr lang="ru-RU" sz="2000" dirty="0"/>
              <a:t>и </a:t>
            </a:r>
            <a:r>
              <a:rPr lang="ru-RU" sz="2000" dirty="0" smtClean="0"/>
              <a:t>шум</a:t>
            </a:r>
          </a:p>
          <a:p>
            <a:r>
              <a:rPr lang="ru-RU" sz="2000" dirty="0" smtClean="0"/>
              <a:t>в </a:t>
            </a:r>
            <a:r>
              <a:rPr lang="ru-RU" sz="2000" dirty="0"/>
              <a:t>узле редуцирования</a:t>
            </a:r>
            <a:endParaRPr lang="ru-RU" sz="1800" dirty="0"/>
          </a:p>
        </p:txBody>
      </p:sp>
      <p:sp>
        <p:nvSpPr>
          <p:cNvPr id="99" name="Прямоугольник 98"/>
          <p:cNvSpPr/>
          <p:nvPr/>
        </p:nvSpPr>
        <p:spPr>
          <a:xfrm>
            <a:off x="4943595" y="5277351"/>
            <a:ext cx="3744498" cy="707886"/>
          </a:xfrm>
          <a:prstGeom prst="rect">
            <a:avLst/>
          </a:prstGeom>
        </p:spPr>
        <p:txBody>
          <a:bodyPr wrap="square">
            <a:spAutoFit/>
          </a:bodyPr>
          <a:lstStyle/>
          <a:p>
            <a:r>
              <a:rPr lang="ru-RU" sz="2000" dirty="0" smtClean="0"/>
              <a:t>щадящий режим </a:t>
            </a:r>
            <a:r>
              <a:rPr lang="ru-RU" sz="2000" dirty="0"/>
              <a:t>работы для регуляторов и узла редуцирования </a:t>
            </a:r>
            <a:endParaRPr lang="ru-RU" sz="1800" dirty="0"/>
          </a:p>
        </p:txBody>
      </p:sp>
    </p:spTree>
    <p:extLst>
      <p:ext uri="{BB962C8B-B14F-4D97-AF65-F5344CB8AC3E}">
        <p14:creationId xmlns:p14="http://schemas.microsoft.com/office/powerpoint/2010/main" val="1569002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Текст 4"/>
          <p:cNvSpPr>
            <a:spLocks noGrp="1"/>
          </p:cNvSpPr>
          <p:nvPr>
            <p:ph type="body" sz="quarter" idx="3"/>
          </p:nvPr>
        </p:nvSpPr>
        <p:spPr>
          <a:xfrm>
            <a:off x="0" y="1046922"/>
            <a:ext cx="9144000" cy="5088834"/>
          </a:xfrm>
        </p:spPr>
        <p:txBody>
          <a:bodyPr/>
          <a:lstStyle/>
          <a:p>
            <a:pPr algn="ctr"/>
            <a:r>
              <a:rPr lang="ru-RU" dirty="0" smtClean="0">
                <a:solidFill>
                  <a:schemeClr val="bg1"/>
                </a:solidFill>
              </a:rPr>
              <a:t>Уважаемые производители!</a:t>
            </a:r>
          </a:p>
          <a:p>
            <a:pPr algn="just"/>
            <a:r>
              <a:rPr lang="ru-RU" dirty="0" smtClean="0">
                <a:solidFill>
                  <a:schemeClr val="bg1"/>
                </a:solidFill>
              </a:rPr>
              <a:t>Учитывая выше обозначенные доработки нами Вашего оборудования, Ваши собственные доработки, хочется напомнить, что в случае обнаружения неисправности в серии ответственные производители отзывают свое оборудование для исправления недостатков!</a:t>
            </a:r>
          </a:p>
          <a:p>
            <a:pPr algn="just"/>
            <a:r>
              <a:rPr lang="ru-RU" dirty="0" smtClean="0">
                <a:solidFill>
                  <a:schemeClr val="bg1"/>
                </a:solidFill>
              </a:rPr>
              <a:t>Мы же просим, по крайней мере, сообщать о выявленных недостатках с разъяснением о предпринимаемых мерах и необходимых доработках информационными письмами в адрес всех дочерних обществ, эксплуатирующих оборудование! </a:t>
            </a:r>
          </a:p>
          <a:p>
            <a:pPr algn="just"/>
            <a:endParaRPr lang="ru-RU" dirty="0">
              <a:solidFill>
                <a:schemeClr val="bg1"/>
              </a:solidFill>
            </a:endParaRPr>
          </a:p>
          <a:p>
            <a:pPr algn="just"/>
            <a:r>
              <a:rPr lang="ru-RU" dirty="0" smtClean="0">
                <a:solidFill>
                  <a:schemeClr val="bg1"/>
                </a:solidFill>
              </a:rPr>
              <a:t>Обращать внимание не только на технические характеристики, стремясь их улучшить, а так же на то, что важно для эксплуатации - удобство проведение обслуживания и ремонта!</a:t>
            </a:r>
            <a:endParaRPr lang="ru-RU" dirty="0">
              <a:solidFill>
                <a:schemeClr val="bg1"/>
              </a:solidFill>
            </a:endParaRPr>
          </a:p>
        </p:txBody>
      </p:sp>
      <p:sp>
        <p:nvSpPr>
          <p:cNvPr id="5" name="TextBox 4"/>
          <p:cNvSpPr txBox="1"/>
          <p:nvPr/>
        </p:nvSpPr>
        <p:spPr>
          <a:xfrm>
            <a:off x="142875" y="6422932"/>
            <a:ext cx="1381125" cy="400110"/>
          </a:xfrm>
          <a:prstGeom prst="rect">
            <a:avLst/>
          </a:prstGeom>
          <a:noFill/>
        </p:spPr>
        <p:txBody>
          <a:bodyPr wrap="square" rtlCol="0">
            <a:spAutoFit/>
          </a:bodyPr>
          <a:lstStyle/>
          <a:p>
            <a:fld id="{0DECC959-CE56-4E97-BDC8-BC4368935845}" type="slidenum">
              <a:rPr lang="ru-RU" sz="2000" smtClean="0"/>
              <a:t>24</a:t>
            </a:fld>
            <a:endParaRPr lang="ru-RU" sz="2000" dirty="0"/>
          </a:p>
        </p:txBody>
      </p:sp>
      <p:sp>
        <p:nvSpPr>
          <p:cNvPr id="6" name="Прямоугольник 5"/>
          <p:cNvSpPr/>
          <p:nvPr/>
        </p:nvSpPr>
        <p:spPr>
          <a:xfrm>
            <a:off x="1999281" y="6446705"/>
            <a:ext cx="7144720" cy="307777"/>
          </a:xfrm>
          <a:prstGeom prst="rect">
            <a:avLst/>
          </a:prstGeom>
          <a:ln>
            <a:noFill/>
          </a:ln>
        </p:spPr>
        <p:txBody>
          <a:bodyPr wrap="square">
            <a:spAutoFit/>
          </a:bodyPr>
          <a:lstStyle/>
          <a:p>
            <a:r>
              <a:rPr lang="ru-RU" sz="1400" dirty="0">
                <a:ln w="18415" cmpd="sng">
                  <a:noFill/>
                  <a:prstDash val="solid"/>
                </a:ln>
                <a:solidFill>
                  <a:srgbClr val="FFFFFF"/>
                </a:solidFill>
              </a:rPr>
              <a:t>РЕГУЛЯТОРЫ ДАВЛЕНИЯ И ОДОРИЗАТОРЫ НА </a:t>
            </a:r>
            <a:r>
              <a:rPr lang="ru-RU" sz="1400" dirty="0" smtClean="0">
                <a:ln w="18415" cmpd="sng">
                  <a:noFill/>
                  <a:prstDash val="solid"/>
                </a:ln>
                <a:solidFill>
                  <a:srgbClr val="FFFFFF"/>
                </a:solidFill>
              </a:rPr>
              <a:t>ГРС АНАЛИЗ </a:t>
            </a:r>
            <a:r>
              <a:rPr lang="ru-RU" sz="1400" dirty="0">
                <a:ln w="18415" cmpd="sng">
                  <a:noFill/>
                  <a:prstDash val="solid"/>
                </a:ln>
                <a:solidFill>
                  <a:srgbClr val="FFFFFF"/>
                </a:solidFill>
              </a:rPr>
              <a:t>НАДЕЖНОСТИ ЭКСПЛУАТАЦИИ </a:t>
            </a:r>
            <a:endParaRPr lang="ru-RU" sz="1400" dirty="0">
              <a:ln w="18415" cmpd="sng">
                <a:noFill/>
                <a:prstDash val="solid"/>
              </a:ln>
            </a:endParaRPr>
          </a:p>
        </p:txBody>
      </p:sp>
    </p:spTree>
    <p:extLst>
      <p:ext uri="{BB962C8B-B14F-4D97-AF65-F5344CB8AC3E}">
        <p14:creationId xmlns:p14="http://schemas.microsoft.com/office/powerpoint/2010/main" val="3924316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968500" y="0"/>
            <a:ext cx="7175499" cy="1073426"/>
          </a:xfrm>
          <a:prstGeom prst="rect">
            <a:avLst/>
          </a:prstGeom>
        </p:spPr>
        <p:txBody>
          <a:bodyPr vert="horz" lIns="91440" tIns="45720" rIns="91440" bIns="45720" rtlCol="0" anchor="ctr">
            <a:noAutofit/>
          </a:bodyPr>
          <a:lstStyle/>
          <a:p>
            <a:pPr lvl="0" algn="ctr"/>
            <a:endParaRPr lang="ru-RU" sz="1600" b="1" dirty="0" smtClean="0">
              <a:latin typeface="+mn-lt"/>
            </a:endParaRPr>
          </a:p>
        </p:txBody>
      </p:sp>
      <p:sp>
        <p:nvSpPr>
          <p:cNvPr id="7" name="Rectangle 13"/>
          <p:cNvSpPr txBox="1">
            <a:spLocks noChangeArrowheads="1"/>
          </p:cNvSpPr>
          <p:nvPr/>
        </p:nvSpPr>
        <p:spPr bwMode="auto">
          <a:xfrm>
            <a:off x="204788" y="6362700"/>
            <a:ext cx="1487487" cy="476250"/>
          </a:xfrm>
          <a:prstGeom prst="rect">
            <a:avLst/>
          </a:prstGeom>
          <a:noFill/>
          <a:ln>
            <a:noFill/>
            <a:miter lim="800000"/>
            <a:headEnd/>
            <a:tailEnd/>
          </a:ln>
          <a:effectLst/>
          <a:extLst/>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2000" b="1" i="0" u="none" strike="noStrike" kern="1200" cap="none" spc="0" normalizeH="0" baseline="0" noProof="0" dirty="0" smtClean="0">
              <a:ln>
                <a:noFill/>
              </a:ln>
              <a:solidFill>
                <a:schemeClr val="bg1"/>
              </a:solidFill>
              <a:effectLst/>
              <a:uLnTx/>
              <a:uFillTx/>
              <a:latin typeface="Arial Narrow" pitchFamily="34" charset="0"/>
              <a:ea typeface="+mn-ea"/>
              <a:cs typeface="+mn-cs"/>
            </a:endParaRPr>
          </a:p>
        </p:txBody>
      </p:sp>
      <p:graphicFrame>
        <p:nvGraphicFramePr>
          <p:cNvPr id="14" name="Диаграмма 13"/>
          <p:cNvGraphicFramePr/>
          <p:nvPr>
            <p:extLst>
              <p:ext uri="{D42A27DB-BD31-4B8C-83A1-F6EECF244321}">
                <p14:modId xmlns:p14="http://schemas.microsoft.com/office/powerpoint/2010/main" val="1136364775"/>
              </p:ext>
            </p:extLst>
          </p:nvPr>
        </p:nvGraphicFramePr>
        <p:xfrm>
          <a:off x="0" y="1376979"/>
          <a:ext cx="9127489" cy="470109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142875" y="6422932"/>
            <a:ext cx="1381125" cy="400110"/>
          </a:xfrm>
          <a:prstGeom prst="rect">
            <a:avLst/>
          </a:prstGeom>
          <a:noFill/>
        </p:spPr>
        <p:txBody>
          <a:bodyPr wrap="square" rtlCol="0">
            <a:spAutoFit/>
          </a:bodyPr>
          <a:lstStyle/>
          <a:p>
            <a:fld id="{E5B27FBA-3D11-49F0-99B6-83BE504256F8}" type="slidenum">
              <a:rPr lang="ru-RU" sz="2000" smtClean="0"/>
              <a:t>25</a:t>
            </a:fld>
            <a:endParaRPr lang="ru-RU" sz="2000" dirty="0"/>
          </a:p>
        </p:txBody>
      </p:sp>
      <p:sp>
        <p:nvSpPr>
          <p:cNvPr id="9" name="Прямоугольник 8"/>
          <p:cNvSpPr/>
          <p:nvPr/>
        </p:nvSpPr>
        <p:spPr>
          <a:xfrm>
            <a:off x="1999281" y="6446705"/>
            <a:ext cx="7144720" cy="307777"/>
          </a:xfrm>
          <a:prstGeom prst="rect">
            <a:avLst/>
          </a:prstGeom>
          <a:ln>
            <a:noFill/>
          </a:ln>
        </p:spPr>
        <p:txBody>
          <a:bodyPr wrap="square">
            <a:spAutoFit/>
          </a:bodyPr>
          <a:lstStyle/>
          <a:p>
            <a:r>
              <a:rPr lang="ru-RU" sz="1400" dirty="0">
                <a:ln w="18415" cmpd="sng">
                  <a:noFill/>
                  <a:prstDash val="solid"/>
                </a:ln>
                <a:solidFill>
                  <a:srgbClr val="FFFFFF"/>
                </a:solidFill>
              </a:rPr>
              <a:t>РЕГУЛЯТОРЫ ДАВЛЕНИЯ И ОДОРИЗАТОРЫ НА </a:t>
            </a:r>
            <a:r>
              <a:rPr lang="ru-RU" sz="1400" dirty="0" smtClean="0">
                <a:ln w="18415" cmpd="sng">
                  <a:noFill/>
                  <a:prstDash val="solid"/>
                </a:ln>
                <a:solidFill>
                  <a:srgbClr val="FFFFFF"/>
                </a:solidFill>
              </a:rPr>
              <a:t>ГРС АНАЛИЗ </a:t>
            </a:r>
            <a:r>
              <a:rPr lang="ru-RU" sz="1400" dirty="0">
                <a:ln w="18415" cmpd="sng">
                  <a:noFill/>
                  <a:prstDash val="solid"/>
                </a:ln>
                <a:solidFill>
                  <a:srgbClr val="FFFFFF"/>
                </a:solidFill>
              </a:rPr>
              <a:t>НАДЕЖНОСТИ ЭКСПЛУАТАЦИИ </a:t>
            </a:r>
            <a:endParaRPr lang="ru-RU" sz="1400" dirty="0">
              <a:ln w="18415" cmpd="sng">
                <a:noFill/>
                <a:prstDash val="solid"/>
              </a:ln>
            </a:endParaRPr>
          </a:p>
        </p:txBody>
      </p:sp>
      <p:sp>
        <p:nvSpPr>
          <p:cNvPr id="10" name="Прямоугольник 9"/>
          <p:cNvSpPr/>
          <p:nvPr/>
        </p:nvSpPr>
        <p:spPr>
          <a:xfrm>
            <a:off x="1919699" y="360379"/>
            <a:ext cx="7303884" cy="707886"/>
          </a:xfrm>
          <a:prstGeom prst="rect">
            <a:avLst/>
          </a:prstGeom>
        </p:spPr>
        <p:txBody>
          <a:bodyPr wrap="square">
            <a:spAutoFit/>
          </a:bodyPr>
          <a:lstStyle/>
          <a:p>
            <a:pPr marL="0" indent="0" eaLnBrk="1" hangingPunct="1">
              <a:buNone/>
            </a:pPr>
            <a:r>
              <a:rPr lang="ru-RU" sz="2000" b="1" cap="all" dirty="0" smtClean="0">
                <a:cs typeface="Arial" pitchFamily="34" charset="0"/>
              </a:rPr>
              <a:t>Особенности эксплуатации и технического обслуживания одоризаторов газа</a:t>
            </a:r>
            <a:endParaRPr lang="en-US" sz="2000" b="1" cap="all" dirty="0">
              <a:cs typeface="Arial" pitchFamily="34" charset="0"/>
            </a:endParaRPr>
          </a:p>
        </p:txBody>
      </p:sp>
    </p:spTree>
    <p:extLst>
      <p:ext uri="{BB962C8B-B14F-4D97-AF65-F5344CB8AC3E}">
        <p14:creationId xmlns:p14="http://schemas.microsoft.com/office/powerpoint/2010/main" val="2203237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6729" y="1094247"/>
            <a:ext cx="5335773" cy="1200329"/>
          </a:xfrm>
          <a:prstGeom prst="rect">
            <a:avLst/>
          </a:prstGeom>
          <a:solidFill>
            <a:srgbClr val="0071B9"/>
          </a:solidFill>
          <a:ln w="28575">
            <a:solidFill>
              <a:schemeClr val="bg1"/>
            </a:solidFill>
          </a:ln>
        </p:spPr>
        <p:txBody>
          <a:bodyPr wrap="square">
            <a:spAutoFit/>
          </a:bodyPr>
          <a:lstStyle/>
          <a:p>
            <a:pPr algn="ctr"/>
            <a:endParaRPr lang="ru-RU" sz="2400" dirty="0" smtClean="0">
              <a:solidFill>
                <a:srgbClr val="FFFFFF"/>
              </a:solidFill>
              <a:latin typeface="Times New Roman" panose="02020603050405020304" pitchFamily="18" charset="0"/>
              <a:cs typeface="Times New Roman" panose="02020603050405020304" pitchFamily="18" charset="0"/>
            </a:endParaRPr>
          </a:p>
          <a:p>
            <a:pPr algn="ctr"/>
            <a:r>
              <a:rPr lang="ru-RU" sz="2400" dirty="0" smtClean="0">
                <a:solidFill>
                  <a:srgbClr val="FFFFFF"/>
                </a:solidFill>
                <a:latin typeface="+mn-lt"/>
                <a:cs typeface="Times New Roman" panose="02020603050405020304" pitchFamily="18" charset="0"/>
              </a:rPr>
              <a:t>Одоризатор газа «ОДА»</a:t>
            </a:r>
          </a:p>
          <a:p>
            <a:pPr algn="ctr"/>
            <a:endParaRPr lang="ru-RU" sz="2400" dirty="0" smtClean="0">
              <a:solidFill>
                <a:srgbClr val="FFFF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42875" y="6422932"/>
            <a:ext cx="1381125" cy="400110"/>
          </a:xfrm>
          <a:prstGeom prst="rect">
            <a:avLst/>
          </a:prstGeom>
          <a:noFill/>
        </p:spPr>
        <p:txBody>
          <a:bodyPr wrap="square" rtlCol="0">
            <a:spAutoFit/>
          </a:bodyPr>
          <a:lstStyle/>
          <a:p>
            <a:fld id="{A6400BD1-589E-4348-8358-DCE2A8CA5A49}" type="slidenum">
              <a:rPr lang="ru-RU" sz="2000" smtClean="0"/>
              <a:t>26</a:t>
            </a:fld>
            <a:endParaRPr lang="ru-RU" sz="2000" dirty="0"/>
          </a:p>
        </p:txBody>
      </p:sp>
      <p:sp>
        <p:nvSpPr>
          <p:cNvPr id="8" name="Прямоугольник 7"/>
          <p:cNvSpPr/>
          <p:nvPr/>
        </p:nvSpPr>
        <p:spPr>
          <a:xfrm>
            <a:off x="1999281" y="6446705"/>
            <a:ext cx="7144720" cy="307777"/>
          </a:xfrm>
          <a:prstGeom prst="rect">
            <a:avLst/>
          </a:prstGeom>
          <a:ln>
            <a:noFill/>
          </a:ln>
        </p:spPr>
        <p:txBody>
          <a:bodyPr wrap="square">
            <a:spAutoFit/>
          </a:bodyPr>
          <a:lstStyle/>
          <a:p>
            <a:r>
              <a:rPr lang="ru-RU" sz="1400" dirty="0">
                <a:ln w="18415" cmpd="sng">
                  <a:noFill/>
                  <a:prstDash val="solid"/>
                </a:ln>
                <a:solidFill>
                  <a:srgbClr val="FFFFFF"/>
                </a:solidFill>
              </a:rPr>
              <a:t>РЕГУЛЯТОРЫ ДАВЛЕНИЯ И ОДОРИЗАТОРЫ НА </a:t>
            </a:r>
            <a:r>
              <a:rPr lang="ru-RU" sz="1400" dirty="0" smtClean="0">
                <a:ln w="18415" cmpd="sng">
                  <a:noFill/>
                  <a:prstDash val="solid"/>
                </a:ln>
                <a:solidFill>
                  <a:srgbClr val="FFFFFF"/>
                </a:solidFill>
              </a:rPr>
              <a:t>ГРС АНАЛИЗ </a:t>
            </a:r>
            <a:r>
              <a:rPr lang="ru-RU" sz="1400" dirty="0">
                <a:ln w="18415" cmpd="sng">
                  <a:noFill/>
                  <a:prstDash val="solid"/>
                </a:ln>
                <a:solidFill>
                  <a:srgbClr val="FFFFFF"/>
                </a:solidFill>
              </a:rPr>
              <a:t>НАДЕЖНОСТИ ЭКСПЛУАТАЦИИ </a:t>
            </a:r>
            <a:endParaRPr lang="ru-RU" sz="1400" dirty="0">
              <a:ln w="18415" cmpd="sng">
                <a:noFill/>
                <a:prstDash val="solid"/>
              </a:ln>
            </a:endParaRPr>
          </a:p>
        </p:txBody>
      </p:sp>
      <p:sp>
        <p:nvSpPr>
          <p:cNvPr id="9" name="Прямоугольник 8"/>
          <p:cNvSpPr/>
          <p:nvPr/>
        </p:nvSpPr>
        <p:spPr>
          <a:xfrm>
            <a:off x="1919699" y="29591"/>
            <a:ext cx="7303884" cy="1015663"/>
          </a:xfrm>
          <a:prstGeom prst="rect">
            <a:avLst/>
          </a:prstGeom>
        </p:spPr>
        <p:txBody>
          <a:bodyPr wrap="square">
            <a:spAutoFit/>
          </a:bodyPr>
          <a:lstStyle/>
          <a:p>
            <a:pPr marL="0" indent="0" eaLnBrk="1" hangingPunct="1">
              <a:buNone/>
            </a:pPr>
            <a:r>
              <a:rPr lang="ru-RU" sz="2000" b="1" cap="all" dirty="0" smtClean="0">
                <a:cs typeface="Arial" pitchFamily="34" charset="0"/>
              </a:rPr>
              <a:t>Особенности эксплуатации и технического обслуживания одоризаторов газа производства</a:t>
            </a:r>
          </a:p>
          <a:p>
            <a:pPr marL="0" indent="0" eaLnBrk="1" hangingPunct="1">
              <a:buNone/>
            </a:pPr>
            <a:r>
              <a:rPr lang="ru-RU" sz="2000" b="1" cap="all" dirty="0" smtClean="0">
                <a:cs typeface="Arial" pitchFamily="34" charset="0"/>
              </a:rPr>
              <a:t>ООО ПП «</a:t>
            </a:r>
            <a:r>
              <a:rPr lang="ru-RU" sz="2000" b="1" cap="all" dirty="0" err="1" smtClean="0">
                <a:cs typeface="Arial" pitchFamily="34" charset="0"/>
              </a:rPr>
              <a:t>Абика</a:t>
            </a:r>
            <a:r>
              <a:rPr lang="ru-RU" sz="2000" b="1" cap="all" dirty="0" smtClean="0">
                <a:cs typeface="Arial" pitchFamily="34" charset="0"/>
              </a:rPr>
              <a:t>»</a:t>
            </a:r>
            <a:endParaRPr lang="en-US" sz="2000" b="1" cap="all" dirty="0">
              <a:cs typeface="Arial" pitchFamily="34" charset="0"/>
            </a:endParaRPr>
          </a:p>
        </p:txBody>
      </p:sp>
      <p:pic>
        <p:nvPicPr>
          <p:cNvPr id="3" name="Рисунок 2"/>
          <p:cNvPicPr>
            <a:picLocks noChangeAspect="1"/>
          </p:cNvPicPr>
          <p:nvPr/>
        </p:nvPicPr>
        <p:blipFill rotWithShape="1">
          <a:blip r:embed="rId3"/>
          <a:srcRect l="24190" t="12136" r="7592" b="24675"/>
          <a:stretch/>
        </p:blipFill>
        <p:spPr>
          <a:xfrm rot="16200000">
            <a:off x="625320" y="1592231"/>
            <a:ext cx="4066630" cy="5320818"/>
          </a:xfrm>
          <a:prstGeom prst="rect">
            <a:avLst/>
          </a:prstGeom>
          <a:ln w="28575">
            <a:solidFill>
              <a:schemeClr val="bg1"/>
            </a:solidFill>
          </a:ln>
        </p:spPr>
      </p:pic>
      <p:pic>
        <p:nvPicPr>
          <p:cNvPr id="10" name="Рисунок 9"/>
          <p:cNvPicPr>
            <a:picLocks noChangeAspect="1"/>
          </p:cNvPicPr>
          <p:nvPr/>
        </p:nvPicPr>
        <p:blipFill rotWithShape="1">
          <a:blip r:embed="rId4">
            <a:extLst>
              <a:ext uri="{28A0092B-C50C-407E-A947-70E740481C1C}">
                <a14:useLocalDpi xmlns:a14="http://schemas.microsoft.com/office/drawing/2010/main" val="0"/>
              </a:ext>
            </a:extLst>
          </a:blip>
          <a:srcRect l="25903" t="9309" r="7918" b="22815"/>
          <a:stretch/>
        </p:blipFill>
        <p:spPr>
          <a:xfrm>
            <a:off x="5324475" y="1104900"/>
            <a:ext cx="3810000" cy="5210176"/>
          </a:xfrm>
          <a:prstGeom prst="rect">
            <a:avLst/>
          </a:prstGeom>
        </p:spPr>
      </p:pic>
    </p:spTree>
    <p:extLst>
      <p:ext uri="{BB962C8B-B14F-4D97-AF65-F5344CB8AC3E}">
        <p14:creationId xmlns:p14="http://schemas.microsoft.com/office/powerpoint/2010/main" val="3005972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3"/>
          <a:srcRect l="15770" t="2692" r="3924" b="9198"/>
          <a:stretch/>
        </p:blipFill>
        <p:spPr>
          <a:xfrm>
            <a:off x="-17780" y="2114188"/>
            <a:ext cx="5530849" cy="4202774"/>
          </a:xfrm>
          <a:prstGeom prst="rect">
            <a:avLst/>
          </a:prstGeom>
        </p:spPr>
      </p:pic>
      <p:pic>
        <p:nvPicPr>
          <p:cNvPr id="5122" name="Picture 2" descr="Y:\03_GRS\NOARX\СЕМИНАРЫ_СОВЕЩАНИЯ_ДОКЛАДЫ\2014\2014 Сюткин\фото\DSC_0428 - копия.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987" r="18136"/>
          <a:stretch/>
        </p:blipFill>
        <p:spPr bwMode="auto">
          <a:xfrm>
            <a:off x="5467349" y="1098525"/>
            <a:ext cx="3686175" cy="5208082"/>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0" y="1098525"/>
            <a:ext cx="5467349" cy="1000274"/>
          </a:xfrm>
          <a:prstGeom prst="rect">
            <a:avLst/>
          </a:prstGeom>
          <a:solidFill>
            <a:srgbClr val="0071B9"/>
          </a:solidFill>
        </p:spPr>
        <p:txBody>
          <a:bodyPr wrap="square">
            <a:spAutoFit/>
          </a:bodyPr>
          <a:lstStyle/>
          <a:p>
            <a:endParaRPr lang="ru-RU" sz="1800" dirty="0" smtClean="0">
              <a:solidFill>
                <a:srgbClr val="FFFFFF"/>
              </a:solidFill>
              <a:latin typeface="+mn-lt"/>
              <a:cs typeface="Times New Roman" panose="02020603050405020304" pitchFamily="18" charset="0"/>
            </a:endParaRPr>
          </a:p>
          <a:p>
            <a:pPr algn="ctr"/>
            <a:r>
              <a:rPr lang="ru-RU" sz="2400" dirty="0" smtClean="0">
                <a:solidFill>
                  <a:srgbClr val="FFFFFF"/>
                </a:solidFill>
                <a:latin typeface="+mn-lt"/>
                <a:cs typeface="Times New Roman" panose="02020603050405020304" pitchFamily="18" charset="0"/>
              </a:rPr>
              <a:t>Одоризатор газа типа </a:t>
            </a:r>
            <a:r>
              <a:rPr lang="ru-RU" sz="2400" dirty="0" err="1" smtClean="0">
                <a:solidFill>
                  <a:srgbClr val="FFFFFF"/>
                </a:solidFill>
                <a:latin typeface="+mn-lt"/>
                <a:cs typeface="Times New Roman" panose="02020603050405020304" pitchFamily="18" charset="0"/>
              </a:rPr>
              <a:t>Флоутэк</a:t>
            </a:r>
            <a:r>
              <a:rPr lang="ru-RU" sz="2400" dirty="0" smtClean="0">
                <a:solidFill>
                  <a:srgbClr val="FFFFFF"/>
                </a:solidFill>
                <a:latin typeface="+mn-lt"/>
                <a:cs typeface="Times New Roman" panose="02020603050405020304" pitchFamily="18" charset="0"/>
              </a:rPr>
              <a:t>-ТМ-Д</a:t>
            </a:r>
          </a:p>
          <a:p>
            <a:endParaRPr lang="ru-RU" dirty="0">
              <a:latin typeface="+mn-lt"/>
            </a:endParaRPr>
          </a:p>
        </p:txBody>
      </p:sp>
      <p:sp>
        <p:nvSpPr>
          <p:cNvPr id="7" name="TextBox 6"/>
          <p:cNvSpPr txBox="1"/>
          <p:nvPr/>
        </p:nvSpPr>
        <p:spPr>
          <a:xfrm>
            <a:off x="142875" y="6422932"/>
            <a:ext cx="1381125" cy="400110"/>
          </a:xfrm>
          <a:prstGeom prst="rect">
            <a:avLst/>
          </a:prstGeom>
          <a:noFill/>
        </p:spPr>
        <p:txBody>
          <a:bodyPr wrap="square" rtlCol="0">
            <a:spAutoFit/>
          </a:bodyPr>
          <a:lstStyle/>
          <a:p>
            <a:fld id="{F60C36CE-352C-404A-890A-162515FD6911}" type="slidenum">
              <a:rPr lang="ru-RU" sz="2000" smtClean="0"/>
              <a:t>27</a:t>
            </a:fld>
            <a:endParaRPr lang="ru-RU" sz="2000" dirty="0"/>
          </a:p>
        </p:txBody>
      </p:sp>
      <p:sp>
        <p:nvSpPr>
          <p:cNvPr id="8" name="Прямоугольник 7"/>
          <p:cNvSpPr/>
          <p:nvPr/>
        </p:nvSpPr>
        <p:spPr>
          <a:xfrm>
            <a:off x="1999281" y="6446705"/>
            <a:ext cx="7144720" cy="307777"/>
          </a:xfrm>
          <a:prstGeom prst="rect">
            <a:avLst/>
          </a:prstGeom>
          <a:ln>
            <a:noFill/>
          </a:ln>
        </p:spPr>
        <p:txBody>
          <a:bodyPr wrap="square">
            <a:spAutoFit/>
          </a:bodyPr>
          <a:lstStyle/>
          <a:p>
            <a:r>
              <a:rPr lang="ru-RU" sz="1400" dirty="0">
                <a:ln w="18415" cmpd="sng">
                  <a:noFill/>
                  <a:prstDash val="solid"/>
                </a:ln>
                <a:solidFill>
                  <a:srgbClr val="FFFFFF"/>
                </a:solidFill>
              </a:rPr>
              <a:t>РЕГУЛЯТОРЫ ДАВЛЕНИЯ И ОДОРИЗАТОРЫ НА </a:t>
            </a:r>
            <a:r>
              <a:rPr lang="ru-RU" sz="1400" dirty="0" smtClean="0">
                <a:ln w="18415" cmpd="sng">
                  <a:noFill/>
                  <a:prstDash val="solid"/>
                </a:ln>
                <a:solidFill>
                  <a:srgbClr val="FFFFFF"/>
                </a:solidFill>
              </a:rPr>
              <a:t>ГРС АНАЛИЗ </a:t>
            </a:r>
            <a:r>
              <a:rPr lang="ru-RU" sz="1400" dirty="0">
                <a:ln w="18415" cmpd="sng">
                  <a:noFill/>
                  <a:prstDash val="solid"/>
                </a:ln>
                <a:solidFill>
                  <a:srgbClr val="FFFFFF"/>
                </a:solidFill>
              </a:rPr>
              <a:t>НАДЕЖНОСТИ ЭКСПЛУАТАЦИИ </a:t>
            </a:r>
            <a:endParaRPr lang="ru-RU" sz="1400" dirty="0">
              <a:ln w="18415" cmpd="sng">
                <a:noFill/>
                <a:prstDash val="solid"/>
              </a:ln>
            </a:endParaRPr>
          </a:p>
        </p:txBody>
      </p:sp>
      <p:sp>
        <p:nvSpPr>
          <p:cNvPr id="9" name="Прямоугольник 8"/>
          <p:cNvSpPr/>
          <p:nvPr/>
        </p:nvSpPr>
        <p:spPr>
          <a:xfrm>
            <a:off x="1919699" y="82862"/>
            <a:ext cx="7303884" cy="1015663"/>
          </a:xfrm>
          <a:prstGeom prst="rect">
            <a:avLst/>
          </a:prstGeom>
        </p:spPr>
        <p:txBody>
          <a:bodyPr wrap="square">
            <a:spAutoFit/>
          </a:bodyPr>
          <a:lstStyle/>
          <a:p>
            <a:pPr marL="0" indent="0" eaLnBrk="1" hangingPunct="1">
              <a:buNone/>
            </a:pPr>
            <a:r>
              <a:rPr lang="ru-RU" sz="2000" b="1" cap="all" dirty="0" smtClean="0">
                <a:cs typeface="Arial" pitchFamily="34" charset="0"/>
              </a:rPr>
              <a:t>Особенности эксплуатации и технического обслуживания одоризаторов газа производства </a:t>
            </a:r>
          </a:p>
          <a:p>
            <a:pPr marL="0" indent="0" eaLnBrk="1" hangingPunct="1">
              <a:buNone/>
            </a:pPr>
            <a:r>
              <a:rPr lang="ru-RU" sz="2000" b="1" cap="all" dirty="0" smtClean="0">
                <a:cs typeface="Arial" pitchFamily="34" charset="0"/>
              </a:rPr>
              <a:t>ООО «</a:t>
            </a:r>
            <a:r>
              <a:rPr lang="ru-RU" sz="2000" b="1" cap="all" dirty="0" err="1" smtClean="0">
                <a:cs typeface="Arial" pitchFamily="34" charset="0"/>
              </a:rPr>
              <a:t>русгазтех</a:t>
            </a:r>
            <a:r>
              <a:rPr lang="ru-RU" sz="2000" b="1" cap="all" dirty="0" smtClean="0">
                <a:cs typeface="Arial" pitchFamily="34" charset="0"/>
              </a:rPr>
              <a:t>»</a:t>
            </a:r>
            <a:endParaRPr lang="en-US" sz="2000" b="1" cap="all" dirty="0">
              <a:cs typeface="Arial" pitchFamily="34" charset="0"/>
            </a:endParaRPr>
          </a:p>
        </p:txBody>
      </p:sp>
      <p:sp>
        <p:nvSpPr>
          <p:cNvPr id="10" name="Стрелка вниз 27"/>
          <p:cNvSpPr/>
          <p:nvPr/>
        </p:nvSpPr>
        <p:spPr bwMode="auto">
          <a:xfrm rot="13423753">
            <a:off x="8200545" y="1794955"/>
            <a:ext cx="175576" cy="638466"/>
          </a:xfrm>
          <a:prstGeom prst="downArrow">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700" b="0" i="0" u="none" strike="noStrike" cap="none" normalizeH="0" baseline="0">
              <a:ln>
                <a:noFill/>
              </a:ln>
              <a:solidFill>
                <a:schemeClr val="bg1"/>
              </a:solidFill>
              <a:effectLst/>
              <a:latin typeface="Arial Narrow" pitchFamily="34" charset="0"/>
            </a:endParaRPr>
          </a:p>
        </p:txBody>
      </p:sp>
      <p:sp>
        <p:nvSpPr>
          <p:cNvPr id="11" name="Стрелка вниз 27"/>
          <p:cNvSpPr/>
          <p:nvPr/>
        </p:nvSpPr>
        <p:spPr bwMode="auto">
          <a:xfrm rot="13423753">
            <a:off x="6974894" y="4666493"/>
            <a:ext cx="175576" cy="638466"/>
          </a:xfrm>
          <a:prstGeom prst="downArrow">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700" b="0" i="0" u="none" strike="noStrike" cap="none" normalizeH="0" baseline="0">
              <a:ln>
                <a:noFill/>
              </a:ln>
              <a:solidFill>
                <a:schemeClr val="bg1"/>
              </a:solidFill>
              <a:effectLst/>
              <a:latin typeface="Arial Narrow" pitchFamily="34" charset="0"/>
            </a:endParaRPr>
          </a:p>
        </p:txBody>
      </p:sp>
    </p:spTree>
    <p:extLst>
      <p:ext uri="{BB962C8B-B14F-4D97-AF65-F5344CB8AC3E}">
        <p14:creationId xmlns:p14="http://schemas.microsoft.com/office/powerpoint/2010/main" val="401400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Y:\03_GRS\NOARX\ФОТО\ГРС\Переславское ЛПУ МГ\ОДДК_2009\IMG_1580(6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783" r="6808" b="13635"/>
          <a:stretch/>
        </p:blipFill>
        <p:spPr bwMode="auto">
          <a:xfrm>
            <a:off x="4615031" y="1083018"/>
            <a:ext cx="4528969" cy="5221505"/>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0" y="1098258"/>
            <a:ext cx="4615031" cy="1200329"/>
          </a:xfrm>
          <a:prstGeom prst="rect">
            <a:avLst/>
          </a:prstGeom>
          <a:noFill/>
        </p:spPr>
        <p:txBody>
          <a:bodyPr wrap="square">
            <a:spAutoFit/>
          </a:bodyPr>
          <a:lstStyle/>
          <a:p>
            <a:endParaRPr lang="ru-RU" sz="2400" dirty="0" smtClean="0">
              <a:latin typeface="+mn-lt"/>
            </a:endParaRPr>
          </a:p>
          <a:p>
            <a:r>
              <a:rPr lang="ru-RU" sz="2400" dirty="0" smtClean="0">
                <a:solidFill>
                  <a:srgbClr val="FFFFFF"/>
                </a:solidFill>
                <a:latin typeface="+mn-lt"/>
                <a:cs typeface="Times New Roman" panose="02020603050405020304" pitchFamily="18" charset="0"/>
              </a:rPr>
              <a:t>Одоризатор газа типа ОДДК</a:t>
            </a:r>
          </a:p>
          <a:p>
            <a:endParaRPr lang="ru-RU" sz="2400" dirty="0">
              <a:latin typeface="+mn-lt"/>
            </a:endParaRPr>
          </a:p>
        </p:txBody>
      </p:sp>
      <p:sp>
        <p:nvSpPr>
          <p:cNvPr id="5" name="Стрелка вниз 27"/>
          <p:cNvSpPr/>
          <p:nvPr/>
        </p:nvSpPr>
        <p:spPr bwMode="auto">
          <a:xfrm rot="13423753">
            <a:off x="6040441" y="5005406"/>
            <a:ext cx="175576" cy="638466"/>
          </a:xfrm>
          <a:prstGeom prst="downArrow">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700" b="0" i="0" u="none" strike="noStrike" cap="none" normalizeH="0" baseline="0">
              <a:ln>
                <a:noFill/>
              </a:ln>
              <a:solidFill>
                <a:schemeClr val="bg1"/>
              </a:solidFill>
              <a:effectLst/>
              <a:latin typeface="Arial Narrow" pitchFamily="34" charset="0"/>
            </a:endParaRPr>
          </a:p>
        </p:txBody>
      </p:sp>
      <p:sp>
        <p:nvSpPr>
          <p:cNvPr id="6" name="TextBox 5"/>
          <p:cNvSpPr txBox="1"/>
          <p:nvPr/>
        </p:nvSpPr>
        <p:spPr>
          <a:xfrm>
            <a:off x="142875" y="6422932"/>
            <a:ext cx="1381125" cy="400110"/>
          </a:xfrm>
          <a:prstGeom prst="rect">
            <a:avLst/>
          </a:prstGeom>
          <a:noFill/>
        </p:spPr>
        <p:txBody>
          <a:bodyPr wrap="square" rtlCol="0">
            <a:spAutoFit/>
          </a:bodyPr>
          <a:lstStyle/>
          <a:p>
            <a:fld id="{3ADA35D2-4AE6-43E7-A0C8-B3F9853DD048}" type="slidenum">
              <a:rPr lang="ru-RU" sz="2000" smtClean="0"/>
              <a:t>28</a:t>
            </a:fld>
            <a:endParaRPr lang="ru-RU" sz="2000" dirty="0"/>
          </a:p>
        </p:txBody>
      </p:sp>
      <p:sp>
        <p:nvSpPr>
          <p:cNvPr id="7" name="Прямоугольник 6"/>
          <p:cNvSpPr/>
          <p:nvPr/>
        </p:nvSpPr>
        <p:spPr>
          <a:xfrm>
            <a:off x="1999281" y="6446705"/>
            <a:ext cx="7144720" cy="307777"/>
          </a:xfrm>
          <a:prstGeom prst="rect">
            <a:avLst/>
          </a:prstGeom>
          <a:ln>
            <a:noFill/>
          </a:ln>
        </p:spPr>
        <p:txBody>
          <a:bodyPr wrap="square">
            <a:spAutoFit/>
          </a:bodyPr>
          <a:lstStyle/>
          <a:p>
            <a:r>
              <a:rPr lang="ru-RU" sz="1400" dirty="0">
                <a:ln w="18415" cmpd="sng">
                  <a:noFill/>
                  <a:prstDash val="solid"/>
                </a:ln>
                <a:solidFill>
                  <a:srgbClr val="FFFFFF"/>
                </a:solidFill>
              </a:rPr>
              <a:t>РЕГУЛЯТОРЫ ДАВЛЕНИЯ И ОДОРИЗАТОРЫ НА </a:t>
            </a:r>
            <a:r>
              <a:rPr lang="ru-RU" sz="1400" dirty="0" smtClean="0">
                <a:ln w="18415" cmpd="sng">
                  <a:noFill/>
                  <a:prstDash val="solid"/>
                </a:ln>
                <a:solidFill>
                  <a:srgbClr val="FFFFFF"/>
                </a:solidFill>
              </a:rPr>
              <a:t>ГРС АНАЛИЗ </a:t>
            </a:r>
            <a:r>
              <a:rPr lang="ru-RU" sz="1400" dirty="0">
                <a:ln w="18415" cmpd="sng">
                  <a:noFill/>
                  <a:prstDash val="solid"/>
                </a:ln>
                <a:solidFill>
                  <a:srgbClr val="FFFFFF"/>
                </a:solidFill>
              </a:rPr>
              <a:t>НАДЕЖНОСТИ ЭКСПЛУАТАЦИИ </a:t>
            </a:r>
            <a:endParaRPr lang="ru-RU" sz="1400" dirty="0">
              <a:ln w="18415" cmpd="sng">
                <a:noFill/>
                <a:prstDash val="solid"/>
              </a:ln>
            </a:endParaRPr>
          </a:p>
        </p:txBody>
      </p:sp>
      <p:sp>
        <p:nvSpPr>
          <p:cNvPr id="8" name="Прямоугольник 7"/>
          <p:cNvSpPr/>
          <p:nvPr/>
        </p:nvSpPr>
        <p:spPr>
          <a:xfrm>
            <a:off x="1919699" y="67355"/>
            <a:ext cx="7303884" cy="1015663"/>
          </a:xfrm>
          <a:prstGeom prst="rect">
            <a:avLst/>
          </a:prstGeom>
        </p:spPr>
        <p:txBody>
          <a:bodyPr wrap="square">
            <a:spAutoFit/>
          </a:bodyPr>
          <a:lstStyle/>
          <a:p>
            <a:pPr marL="0" indent="0" eaLnBrk="1" hangingPunct="1">
              <a:buNone/>
            </a:pPr>
            <a:r>
              <a:rPr lang="ru-RU" sz="2000" b="1" cap="all" dirty="0" smtClean="0">
                <a:cs typeface="Arial" pitchFamily="34" charset="0"/>
              </a:rPr>
              <a:t>Особенности эксплуатации и технического обслуживания одоризаторов газа производства</a:t>
            </a:r>
          </a:p>
          <a:p>
            <a:pPr marL="0" indent="0" eaLnBrk="1" hangingPunct="1">
              <a:buNone/>
            </a:pPr>
            <a:r>
              <a:rPr lang="ru-RU" sz="2000" b="1" cap="all" dirty="0" err="1" smtClean="0">
                <a:cs typeface="Arial" pitchFamily="34" charset="0"/>
              </a:rPr>
              <a:t>Ооо</a:t>
            </a:r>
            <a:r>
              <a:rPr lang="ru-RU" sz="2000" b="1" cap="all" dirty="0" smtClean="0">
                <a:cs typeface="Arial" pitchFamily="34" charset="0"/>
              </a:rPr>
              <a:t> «завод «</a:t>
            </a:r>
            <a:r>
              <a:rPr lang="ru-RU" sz="2000" b="1" cap="all" dirty="0" err="1" smtClean="0">
                <a:cs typeface="Arial" pitchFamily="34" charset="0"/>
              </a:rPr>
              <a:t>газпроммаш</a:t>
            </a:r>
            <a:r>
              <a:rPr lang="ru-RU" sz="2000" b="1" cap="all" dirty="0" smtClean="0">
                <a:cs typeface="Arial" pitchFamily="34" charset="0"/>
              </a:rPr>
              <a:t>»</a:t>
            </a:r>
            <a:endParaRPr lang="en-US" sz="2000" b="1" cap="all" dirty="0">
              <a:cs typeface="Arial" pitchFamily="34" charset="0"/>
            </a:endParaRPr>
          </a:p>
        </p:txBody>
      </p:sp>
      <p:pic>
        <p:nvPicPr>
          <p:cNvPr id="9" name="Рисунок 8"/>
          <p:cNvPicPr>
            <a:picLocks noChangeAspect="1"/>
          </p:cNvPicPr>
          <p:nvPr/>
        </p:nvPicPr>
        <p:blipFill rotWithShape="1">
          <a:blip r:embed="rId4"/>
          <a:srcRect r="32524"/>
          <a:stretch/>
        </p:blipFill>
        <p:spPr>
          <a:xfrm>
            <a:off x="-13645" y="2601503"/>
            <a:ext cx="4631366" cy="3725880"/>
          </a:xfrm>
          <a:prstGeom prst="rect">
            <a:avLst/>
          </a:prstGeom>
        </p:spPr>
      </p:pic>
    </p:spTree>
    <p:extLst>
      <p:ext uri="{BB962C8B-B14F-4D97-AF65-F5344CB8AC3E}">
        <p14:creationId xmlns:p14="http://schemas.microsoft.com/office/powerpoint/2010/main" val="488022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968500" y="0"/>
            <a:ext cx="7175499" cy="1073426"/>
          </a:xfrm>
          <a:prstGeom prst="rect">
            <a:avLst/>
          </a:prstGeom>
        </p:spPr>
        <p:txBody>
          <a:bodyPr vert="horz" lIns="91440" tIns="45720" rIns="91440" bIns="45720" rtlCol="0" anchor="ctr">
            <a:noAutofit/>
          </a:bodyPr>
          <a:lstStyle/>
          <a:p>
            <a:pPr lvl="0" algn="ctr"/>
            <a:endParaRPr lang="ru-RU" sz="1600" b="1" dirty="0" smtClean="0">
              <a:latin typeface="+mn-lt"/>
            </a:endParaRPr>
          </a:p>
        </p:txBody>
      </p:sp>
      <p:sp>
        <p:nvSpPr>
          <p:cNvPr id="7" name="Rectangle 13"/>
          <p:cNvSpPr txBox="1">
            <a:spLocks noChangeArrowheads="1"/>
          </p:cNvSpPr>
          <p:nvPr/>
        </p:nvSpPr>
        <p:spPr bwMode="auto">
          <a:xfrm>
            <a:off x="204788" y="6362700"/>
            <a:ext cx="1487487" cy="476250"/>
          </a:xfrm>
          <a:prstGeom prst="rect">
            <a:avLst/>
          </a:prstGeom>
          <a:noFill/>
          <a:ln>
            <a:noFill/>
            <a:miter lim="800000"/>
            <a:headEnd/>
            <a:tailEnd/>
          </a:ln>
          <a:effectLst/>
          <a:extLst/>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2000" b="1" i="0" u="none" strike="noStrike" kern="1200" cap="none" spc="0" normalizeH="0" baseline="0" noProof="0" dirty="0" smtClean="0">
              <a:ln>
                <a:noFill/>
              </a:ln>
              <a:solidFill>
                <a:schemeClr val="bg1"/>
              </a:solidFill>
              <a:effectLst/>
              <a:uLnTx/>
              <a:uFillTx/>
              <a:latin typeface="Arial Narrow" pitchFamily="34" charset="0"/>
              <a:ea typeface="+mn-ea"/>
              <a:cs typeface="+mn-cs"/>
            </a:endParaRPr>
          </a:p>
        </p:txBody>
      </p:sp>
      <p:sp>
        <p:nvSpPr>
          <p:cNvPr id="9" name="Прямоугольник 8"/>
          <p:cNvSpPr/>
          <p:nvPr/>
        </p:nvSpPr>
        <p:spPr>
          <a:xfrm>
            <a:off x="0" y="1028342"/>
            <a:ext cx="9144000" cy="2693045"/>
          </a:xfrm>
          <a:prstGeom prst="rect">
            <a:avLst/>
          </a:prstGeom>
        </p:spPr>
        <p:txBody>
          <a:bodyPr wrap="square">
            <a:spAutoFit/>
          </a:bodyPr>
          <a:lstStyle/>
          <a:p>
            <a:pPr algn="ctr"/>
            <a:endParaRPr lang="ru-RU" dirty="0"/>
          </a:p>
          <a:p>
            <a:r>
              <a:rPr lang="ru-RU" sz="3200" b="1" dirty="0" smtClean="0">
                <a:solidFill>
                  <a:srgbClr val="FF0000"/>
                </a:solidFill>
              </a:rPr>
              <a:t>Основные недостатки:</a:t>
            </a:r>
          </a:p>
          <a:p>
            <a:pPr marL="182563"/>
            <a:r>
              <a:rPr lang="ru-RU" sz="2400" b="1" dirty="0"/>
              <a:t>Большое количество </a:t>
            </a:r>
            <a:r>
              <a:rPr lang="ru-RU" sz="2400" b="1" dirty="0" smtClean="0"/>
              <a:t>соединений, оборудования и , </a:t>
            </a:r>
            <a:r>
              <a:rPr lang="ru-RU" sz="2400" b="1" dirty="0"/>
              <a:t>как следствие</a:t>
            </a:r>
            <a:r>
              <a:rPr lang="ru-RU" sz="2400" b="1" dirty="0" smtClean="0"/>
              <a:t>, большая вероятность утечек одоранта.</a:t>
            </a:r>
          </a:p>
          <a:p>
            <a:pPr marL="182563"/>
            <a:endParaRPr lang="ru-RU" sz="2400" b="1" dirty="0" smtClean="0"/>
          </a:p>
          <a:p>
            <a:pPr marL="182563"/>
            <a:r>
              <a:rPr lang="ru-RU" sz="2400" b="1" dirty="0" smtClean="0"/>
              <a:t>«Интуитивно» не понятная для персонала технологическая схема движения одоранта.</a:t>
            </a:r>
          </a:p>
        </p:txBody>
      </p:sp>
      <p:sp>
        <p:nvSpPr>
          <p:cNvPr id="8" name="TextBox 7"/>
          <p:cNvSpPr txBox="1"/>
          <p:nvPr/>
        </p:nvSpPr>
        <p:spPr>
          <a:xfrm>
            <a:off x="142875" y="6422932"/>
            <a:ext cx="1381125" cy="400110"/>
          </a:xfrm>
          <a:prstGeom prst="rect">
            <a:avLst/>
          </a:prstGeom>
          <a:noFill/>
        </p:spPr>
        <p:txBody>
          <a:bodyPr wrap="square" rtlCol="0">
            <a:spAutoFit/>
          </a:bodyPr>
          <a:lstStyle/>
          <a:p>
            <a:fld id="{03AE22D3-81DA-4939-AB18-6C5BB31A4979}" type="slidenum">
              <a:rPr lang="ru-RU" sz="2000" smtClean="0"/>
              <a:t>29</a:t>
            </a:fld>
            <a:endParaRPr lang="ru-RU" sz="2000" dirty="0"/>
          </a:p>
        </p:txBody>
      </p:sp>
      <p:sp>
        <p:nvSpPr>
          <p:cNvPr id="10" name="Прямоугольник 9"/>
          <p:cNvSpPr/>
          <p:nvPr/>
        </p:nvSpPr>
        <p:spPr>
          <a:xfrm>
            <a:off x="1999281" y="6446705"/>
            <a:ext cx="7144720" cy="307777"/>
          </a:xfrm>
          <a:prstGeom prst="rect">
            <a:avLst/>
          </a:prstGeom>
          <a:ln>
            <a:noFill/>
          </a:ln>
        </p:spPr>
        <p:txBody>
          <a:bodyPr wrap="square">
            <a:spAutoFit/>
          </a:bodyPr>
          <a:lstStyle/>
          <a:p>
            <a:r>
              <a:rPr lang="ru-RU" sz="1400" dirty="0">
                <a:ln w="18415" cmpd="sng">
                  <a:noFill/>
                  <a:prstDash val="solid"/>
                </a:ln>
                <a:solidFill>
                  <a:srgbClr val="FFFFFF"/>
                </a:solidFill>
              </a:rPr>
              <a:t>РЕГУЛЯТОРЫ ДАВЛЕНИЯ И ОДОРИЗАТОРЫ НА </a:t>
            </a:r>
            <a:r>
              <a:rPr lang="ru-RU" sz="1400" dirty="0" smtClean="0">
                <a:ln w="18415" cmpd="sng">
                  <a:noFill/>
                  <a:prstDash val="solid"/>
                </a:ln>
                <a:solidFill>
                  <a:srgbClr val="FFFFFF"/>
                </a:solidFill>
              </a:rPr>
              <a:t>ГРС АНАЛИЗ </a:t>
            </a:r>
            <a:r>
              <a:rPr lang="ru-RU" sz="1400" dirty="0">
                <a:ln w="18415" cmpd="sng">
                  <a:noFill/>
                  <a:prstDash val="solid"/>
                </a:ln>
                <a:solidFill>
                  <a:srgbClr val="FFFFFF"/>
                </a:solidFill>
              </a:rPr>
              <a:t>НАДЕЖНОСТИ ЭКСПЛУАТАЦИИ </a:t>
            </a:r>
            <a:endParaRPr lang="ru-RU" sz="1400" dirty="0">
              <a:ln w="18415" cmpd="sng">
                <a:noFill/>
                <a:prstDash val="solid"/>
              </a:ln>
            </a:endParaRPr>
          </a:p>
        </p:txBody>
      </p:sp>
      <p:sp>
        <p:nvSpPr>
          <p:cNvPr id="11" name="Прямоугольник 10"/>
          <p:cNvSpPr/>
          <p:nvPr/>
        </p:nvSpPr>
        <p:spPr>
          <a:xfrm>
            <a:off x="1924050" y="315027"/>
            <a:ext cx="7134225" cy="707886"/>
          </a:xfrm>
          <a:prstGeom prst="rect">
            <a:avLst/>
          </a:prstGeom>
        </p:spPr>
        <p:txBody>
          <a:bodyPr wrap="square">
            <a:spAutoFit/>
          </a:bodyPr>
          <a:lstStyle/>
          <a:p>
            <a:pPr lvl="0" eaLnBrk="0" hangingPunct="0">
              <a:defRPr/>
            </a:pPr>
            <a:r>
              <a:rPr lang="ru-RU" sz="2000" b="1" kern="0" dirty="0">
                <a:cs typeface="Times New Roman" pitchFamily="18" charset="0"/>
              </a:rPr>
              <a:t>ОСОБЕННОСТИ ЭКСПЛУАТАЦИИ И ТЕХНИЧЕСКОГО </a:t>
            </a:r>
            <a:r>
              <a:rPr lang="ru-RU" sz="2000" b="1" kern="0" dirty="0" smtClean="0">
                <a:cs typeface="Times New Roman" pitchFamily="18" charset="0"/>
              </a:rPr>
              <a:t>ОБСЛУЖИВАНИЯ ТИПА ФЛОУТЭК-ТМ-Д И ОДДК</a:t>
            </a:r>
            <a:endParaRPr lang="ru-RU" sz="2000" b="1" kern="0" dirty="0">
              <a:cs typeface="Times New Roman" pitchFamily="18" charset="0"/>
            </a:endParaRPr>
          </a:p>
        </p:txBody>
      </p:sp>
    </p:spTree>
    <p:extLst>
      <p:ext uri="{BB962C8B-B14F-4D97-AF65-F5344CB8AC3E}">
        <p14:creationId xmlns:p14="http://schemas.microsoft.com/office/powerpoint/2010/main" val="3094873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968500" y="0"/>
            <a:ext cx="7175499" cy="1073426"/>
          </a:xfrm>
          <a:prstGeom prst="rect">
            <a:avLst/>
          </a:prstGeom>
        </p:spPr>
        <p:txBody>
          <a:bodyPr vert="horz" lIns="91440" tIns="45720" rIns="91440" bIns="45720" rtlCol="0" anchor="ctr">
            <a:noAutofit/>
          </a:bodyPr>
          <a:lstStyle/>
          <a:p>
            <a:pPr lvl="0" algn="ctr"/>
            <a:endParaRPr lang="ru-RU" sz="1600" b="1" dirty="0" smtClean="0">
              <a:latin typeface="+mn-lt"/>
            </a:endParaRPr>
          </a:p>
        </p:txBody>
      </p:sp>
      <p:sp>
        <p:nvSpPr>
          <p:cNvPr id="12" name="Прямоугольник 11"/>
          <p:cNvSpPr/>
          <p:nvPr/>
        </p:nvSpPr>
        <p:spPr>
          <a:xfrm>
            <a:off x="1968500" y="536713"/>
            <a:ext cx="7142480" cy="400110"/>
          </a:xfrm>
          <a:prstGeom prst="rect">
            <a:avLst/>
          </a:prstGeom>
        </p:spPr>
        <p:txBody>
          <a:bodyPr wrap="square">
            <a:spAutoFit/>
          </a:bodyPr>
          <a:lstStyle/>
          <a:p>
            <a:r>
              <a:rPr lang="ru-RU" sz="2000" b="1" dirty="0" smtClean="0"/>
              <a:t>РЕГУЛЯТОРЫ ДАВЛЕНИЯ ГАЗА</a:t>
            </a:r>
          </a:p>
        </p:txBody>
      </p:sp>
      <p:graphicFrame>
        <p:nvGraphicFramePr>
          <p:cNvPr id="14" name="Диаграмма 13"/>
          <p:cNvGraphicFramePr/>
          <p:nvPr>
            <p:extLst>
              <p:ext uri="{D42A27DB-BD31-4B8C-83A1-F6EECF244321}">
                <p14:modId xmlns:p14="http://schemas.microsoft.com/office/powerpoint/2010/main" val="3637041944"/>
              </p:ext>
            </p:extLst>
          </p:nvPr>
        </p:nvGraphicFramePr>
        <p:xfrm>
          <a:off x="0" y="1294545"/>
          <a:ext cx="9127489" cy="4546858"/>
        </p:xfrm>
        <a:graphic>
          <a:graphicData uri="http://schemas.openxmlformats.org/drawingml/2006/chart">
            <c:chart xmlns:c="http://schemas.openxmlformats.org/drawingml/2006/chart" xmlns:r="http://schemas.openxmlformats.org/officeDocument/2006/relationships" r:id="rId3"/>
          </a:graphicData>
        </a:graphic>
      </p:graphicFrame>
      <p:sp>
        <p:nvSpPr>
          <p:cNvPr id="8" name="Номер слайда 3"/>
          <p:cNvSpPr txBox="1">
            <a:spLocks/>
          </p:cNvSpPr>
          <p:nvPr/>
        </p:nvSpPr>
        <p:spPr bwMode="auto">
          <a:xfrm>
            <a:off x="147639" y="6421999"/>
            <a:ext cx="1487487" cy="357188"/>
          </a:xfrm>
          <a:prstGeom prst="rect">
            <a:avLst/>
          </a:prstGeom>
          <a:noFill/>
          <a:ln>
            <a:noFill/>
            <a:miter lim="800000"/>
            <a:headEnd/>
            <a:tailEnd/>
          </a:ln>
          <a:effectLst/>
          <a:extLst/>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2000" b="1" i="0" u="none" strike="noStrike" kern="1200" cap="none" spc="0" normalizeH="0" baseline="0" noProof="0" dirty="0" smtClean="0">
              <a:ln>
                <a:noFill/>
              </a:ln>
              <a:effectLst/>
              <a:uLnTx/>
              <a:uFillTx/>
              <a:latin typeface="+mn-lt"/>
              <a:ea typeface="+mn-ea"/>
              <a:cs typeface="+mn-cs"/>
            </a:endParaRPr>
          </a:p>
        </p:txBody>
      </p:sp>
      <p:sp>
        <p:nvSpPr>
          <p:cNvPr id="10" name="TextBox 9"/>
          <p:cNvSpPr txBox="1"/>
          <p:nvPr/>
        </p:nvSpPr>
        <p:spPr>
          <a:xfrm>
            <a:off x="142875" y="6422932"/>
            <a:ext cx="1381125" cy="400110"/>
          </a:xfrm>
          <a:prstGeom prst="rect">
            <a:avLst/>
          </a:prstGeom>
          <a:noFill/>
        </p:spPr>
        <p:txBody>
          <a:bodyPr wrap="square" rtlCol="0">
            <a:spAutoFit/>
          </a:bodyPr>
          <a:lstStyle/>
          <a:p>
            <a:fld id="{49485278-18C7-4E7F-9868-7650944F56DB}" type="slidenum">
              <a:rPr lang="ru-RU" sz="2000"/>
              <a:t>3</a:t>
            </a:fld>
            <a:endParaRPr lang="ru-RU" sz="2000" dirty="0"/>
          </a:p>
        </p:txBody>
      </p:sp>
      <p:sp>
        <p:nvSpPr>
          <p:cNvPr id="11" name="Прямоугольник 10"/>
          <p:cNvSpPr/>
          <p:nvPr/>
        </p:nvSpPr>
        <p:spPr>
          <a:xfrm>
            <a:off x="1999281" y="6446705"/>
            <a:ext cx="7144720" cy="307777"/>
          </a:xfrm>
          <a:prstGeom prst="rect">
            <a:avLst/>
          </a:prstGeom>
          <a:ln>
            <a:noFill/>
          </a:ln>
        </p:spPr>
        <p:txBody>
          <a:bodyPr wrap="square">
            <a:spAutoFit/>
          </a:bodyPr>
          <a:lstStyle/>
          <a:p>
            <a:r>
              <a:rPr lang="ru-RU" sz="1400" dirty="0">
                <a:ln w="18415" cmpd="sng">
                  <a:noFill/>
                  <a:prstDash val="solid"/>
                </a:ln>
                <a:solidFill>
                  <a:srgbClr val="FFFFFF"/>
                </a:solidFill>
              </a:rPr>
              <a:t>РЕГУЛЯТОРЫ ДАВЛЕНИЯ И ОДОРИЗАТОРЫ НА </a:t>
            </a:r>
            <a:r>
              <a:rPr lang="ru-RU" sz="1400" dirty="0" smtClean="0">
                <a:ln w="18415" cmpd="sng">
                  <a:noFill/>
                  <a:prstDash val="solid"/>
                </a:ln>
                <a:solidFill>
                  <a:srgbClr val="FFFFFF"/>
                </a:solidFill>
              </a:rPr>
              <a:t>ГРС АНАЛИЗ </a:t>
            </a:r>
            <a:r>
              <a:rPr lang="ru-RU" sz="1400" dirty="0">
                <a:ln w="18415" cmpd="sng">
                  <a:noFill/>
                  <a:prstDash val="solid"/>
                </a:ln>
                <a:solidFill>
                  <a:srgbClr val="FFFFFF"/>
                </a:solidFill>
              </a:rPr>
              <a:t>НАДЕЖНОСТИ ЭКСПЛУАТАЦИИ </a:t>
            </a:r>
            <a:endParaRPr lang="ru-RU" sz="1400" dirty="0">
              <a:ln w="18415" cmpd="sng">
                <a:noFill/>
                <a:prstDash val="solid"/>
              </a:ln>
            </a:endParaRPr>
          </a:p>
        </p:txBody>
      </p:sp>
    </p:spTree>
    <p:extLst>
      <p:ext uri="{BB962C8B-B14F-4D97-AF65-F5344CB8AC3E}">
        <p14:creationId xmlns:p14="http://schemas.microsoft.com/office/powerpoint/2010/main" val="2703219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1115907"/>
            <a:ext cx="5364479" cy="1200329"/>
          </a:xfrm>
          <a:prstGeom prst="rect">
            <a:avLst/>
          </a:prstGeom>
          <a:solidFill>
            <a:srgbClr val="0071B9"/>
          </a:solidFill>
        </p:spPr>
        <p:txBody>
          <a:bodyPr wrap="square">
            <a:spAutoFit/>
          </a:bodyPr>
          <a:lstStyle/>
          <a:p>
            <a:endParaRPr lang="ru-RU" sz="2400" dirty="0" smtClean="0">
              <a:solidFill>
                <a:srgbClr val="FFFFFF"/>
              </a:solidFill>
              <a:latin typeface="+mn-lt"/>
              <a:cs typeface="Times New Roman" panose="02020603050405020304" pitchFamily="18" charset="0"/>
            </a:endParaRPr>
          </a:p>
          <a:p>
            <a:pPr algn="ctr"/>
            <a:r>
              <a:rPr lang="ru-RU" sz="2400" dirty="0" smtClean="0">
                <a:solidFill>
                  <a:srgbClr val="FFFFFF"/>
                </a:solidFill>
                <a:latin typeface="+mn-lt"/>
                <a:cs typeface="Times New Roman" panose="02020603050405020304" pitchFamily="18" charset="0"/>
              </a:rPr>
              <a:t>Одоризатор БОЭ</a:t>
            </a:r>
          </a:p>
          <a:p>
            <a:endParaRPr lang="ru-RU" sz="2400" dirty="0" smtClean="0">
              <a:solidFill>
                <a:srgbClr val="FFFFFF"/>
              </a:solidFill>
              <a:latin typeface="+mn-lt"/>
              <a:cs typeface="Times New Roman" panose="02020603050405020304" pitchFamily="18" charset="0"/>
            </a:endParaRPr>
          </a:p>
        </p:txBody>
      </p:sp>
      <p:pic>
        <p:nvPicPr>
          <p:cNvPr id="1026" name="Picture 2" descr="Изображение 001"/>
          <p:cNvPicPr>
            <a:picLocks noChangeAspect="1" noChangeArrowheads="1"/>
          </p:cNvPicPr>
          <p:nvPr/>
        </p:nvPicPr>
        <p:blipFill rotWithShape="1">
          <a:blip r:embed="rId3">
            <a:extLst>
              <a:ext uri="{28A0092B-C50C-407E-A947-70E740481C1C}">
                <a14:useLocalDpi xmlns:a14="http://schemas.microsoft.com/office/drawing/2010/main" val="0"/>
              </a:ext>
            </a:extLst>
          </a:blip>
          <a:srcRect l="3108" r="2207"/>
          <a:stretch/>
        </p:blipFill>
        <p:spPr bwMode="auto">
          <a:xfrm>
            <a:off x="5364479" y="1093047"/>
            <a:ext cx="3771901" cy="5195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42875" y="6422932"/>
            <a:ext cx="1381125" cy="400110"/>
          </a:xfrm>
          <a:prstGeom prst="rect">
            <a:avLst/>
          </a:prstGeom>
          <a:noFill/>
        </p:spPr>
        <p:txBody>
          <a:bodyPr wrap="square" rtlCol="0">
            <a:spAutoFit/>
          </a:bodyPr>
          <a:lstStyle/>
          <a:p>
            <a:fld id="{1F52FF96-690B-429E-B561-2532C23B3783}" type="slidenum">
              <a:rPr lang="ru-RU" sz="2000" smtClean="0"/>
              <a:t>30</a:t>
            </a:fld>
            <a:endParaRPr lang="ru-RU" sz="2000" dirty="0"/>
          </a:p>
        </p:txBody>
      </p:sp>
      <p:sp>
        <p:nvSpPr>
          <p:cNvPr id="7" name="Прямоугольник 6"/>
          <p:cNvSpPr/>
          <p:nvPr/>
        </p:nvSpPr>
        <p:spPr>
          <a:xfrm>
            <a:off x="1999281" y="6446705"/>
            <a:ext cx="7144720" cy="307777"/>
          </a:xfrm>
          <a:prstGeom prst="rect">
            <a:avLst/>
          </a:prstGeom>
          <a:ln>
            <a:noFill/>
          </a:ln>
        </p:spPr>
        <p:txBody>
          <a:bodyPr wrap="square">
            <a:spAutoFit/>
          </a:bodyPr>
          <a:lstStyle/>
          <a:p>
            <a:r>
              <a:rPr lang="ru-RU" sz="1400" dirty="0">
                <a:ln w="18415" cmpd="sng">
                  <a:noFill/>
                  <a:prstDash val="solid"/>
                </a:ln>
                <a:solidFill>
                  <a:srgbClr val="FFFFFF"/>
                </a:solidFill>
              </a:rPr>
              <a:t>РЕГУЛЯТОРЫ ДАВЛЕНИЯ И ОДОРИЗАТОРЫ НА </a:t>
            </a:r>
            <a:r>
              <a:rPr lang="ru-RU" sz="1400" dirty="0" smtClean="0">
                <a:ln w="18415" cmpd="sng">
                  <a:noFill/>
                  <a:prstDash val="solid"/>
                </a:ln>
                <a:solidFill>
                  <a:srgbClr val="FFFFFF"/>
                </a:solidFill>
              </a:rPr>
              <a:t>ГРС АНАЛИЗ </a:t>
            </a:r>
            <a:r>
              <a:rPr lang="ru-RU" sz="1400" dirty="0">
                <a:ln w="18415" cmpd="sng">
                  <a:noFill/>
                  <a:prstDash val="solid"/>
                </a:ln>
                <a:solidFill>
                  <a:srgbClr val="FFFFFF"/>
                </a:solidFill>
              </a:rPr>
              <a:t>НАДЕЖНОСТИ ЭКСПЛУАТАЦИИ </a:t>
            </a:r>
            <a:endParaRPr lang="ru-RU" sz="1400" dirty="0">
              <a:ln w="18415" cmpd="sng">
                <a:noFill/>
                <a:prstDash val="solid"/>
              </a:ln>
            </a:endParaRPr>
          </a:p>
        </p:txBody>
      </p:sp>
      <p:sp>
        <p:nvSpPr>
          <p:cNvPr id="8" name="Прямоугольник 7"/>
          <p:cNvSpPr/>
          <p:nvPr/>
        </p:nvSpPr>
        <p:spPr>
          <a:xfrm>
            <a:off x="1919699" y="74569"/>
            <a:ext cx="7303884" cy="1015663"/>
          </a:xfrm>
          <a:prstGeom prst="rect">
            <a:avLst/>
          </a:prstGeom>
        </p:spPr>
        <p:txBody>
          <a:bodyPr wrap="square">
            <a:spAutoFit/>
          </a:bodyPr>
          <a:lstStyle/>
          <a:p>
            <a:pPr marL="0" indent="0" eaLnBrk="1" hangingPunct="1">
              <a:buNone/>
            </a:pPr>
            <a:r>
              <a:rPr lang="ru-RU" sz="2000" b="1" cap="all" dirty="0" smtClean="0">
                <a:cs typeface="Arial" pitchFamily="34" charset="0"/>
              </a:rPr>
              <a:t>Особенности эксплуатации и технического обслуживания одоризаторов газа производства</a:t>
            </a:r>
          </a:p>
          <a:p>
            <a:pPr marL="0" indent="0" eaLnBrk="1" hangingPunct="1">
              <a:buNone/>
            </a:pPr>
            <a:r>
              <a:rPr lang="ru-RU" sz="2000" b="1" cap="all" dirty="0" smtClean="0">
                <a:cs typeface="Arial" pitchFamily="34" charset="0"/>
              </a:rPr>
              <a:t>ООО «</a:t>
            </a:r>
            <a:r>
              <a:rPr lang="ru-RU" sz="2000" b="1" cap="all" dirty="0" err="1" smtClean="0">
                <a:cs typeface="Arial" pitchFamily="34" charset="0"/>
              </a:rPr>
              <a:t>Саратовгазприборавтоматика</a:t>
            </a:r>
            <a:r>
              <a:rPr lang="ru-RU" sz="2000" b="1" cap="all" dirty="0">
                <a:cs typeface="Arial" pitchFamily="34" charset="0"/>
              </a:rPr>
              <a:t>»</a:t>
            </a:r>
            <a:endParaRPr lang="en-US" sz="2000" b="1" cap="all" dirty="0">
              <a:cs typeface="Arial" pitchFamily="34" charset="0"/>
            </a:endParaRPr>
          </a:p>
        </p:txBody>
      </p:sp>
      <p:pic>
        <p:nvPicPr>
          <p:cNvPr id="3" name="Рисунок 2"/>
          <p:cNvPicPr>
            <a:picLocks noChangeAspect="1"/>
          </p:cNvPicPr>
          <p:nvPr/>
        </p:nvPicPr>
        <p:blipFill rotWithShape="1">
          <a:blip r:embed="rId4"/>
          <a:srcRect l="9102" r="4996"/>
          <a:stretch/>
        </p:blipFill>
        <p:spPr>
          <a:xfrm>
            <a:off x="53341" y="2484120"/>
            <a:ext cx="5265420" cy="3728230"/>
          </a:xfrm>
          <a:prstGeom prst="rect">
            <a:avLst/>
          </a:prstGeom>
        </p:spPr>
      </p:pic>
      <p:sp>
        <p:nvSpPr>
          <p:cNvPr id="9" name="Стрелка вниз 27"/>
          <p:cNvSpPr/>
          <p:nvPr/>
        </p:nvSpPr>
        <p:spPr bwMode="auto">
          <a:xfrm rot="13423753">
            <a:off x="7019004" y="3625782"/>
            <a:ext cx="175576" cy="638466"/>
          </a:xfrm>
          <a:prstGeom prst="downArrow">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700" b="0" i="0" u="none" strike="noStrike" cap="none" normalizeH="0" baseline="0">
              <a:ln>
                <a:noFill/>
              </a:ln>
              <a:solidFill>
                <a:schemeClr val="bg1"/>
              </a:solidFill>
              <a:effectLst/>
              <a:latin typeface="Arial Narrow" pitchFamily="34" charset="0"/>
            </a:endParaRPr>
          </a:p>
        </p:txBody>
      </p:sp>
    </p:spTree>
    <p:extLst>
      <p:ext uri="{BB962C8B-B14F-4D97-AF65-F5344CB8AC3E}">
        <p14:creationId xmlns:p14="http://schemas.microsoft.com/office/powerpoint/2010/main" val="2713751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2875" y="6422932"/>
            <a:ext cx="1381125" cy="400110"/>
          </a:xfrm>
          <a:prstGeom prst="rect">
            <a:avLst/>
          </a:prstGeom>
          <a:noFill/>
        </p:spPr>
        <p:txBody>
          <a:bodyPr wrap="square" rtlCol="0">
            <a:spAutoFit/>
          </a:bodyPr>
          <a:lstStyle/>
          <a:p>
            <a:fld id="{C26E4AAF-FA19-4F8F-A754-2004EF168ADA}" type="slidenum">
              <a:rPr lang="ru-RU" sz="2000" smtClean="0"/>
              <a:t>31</a:t>
            </a:fld>
            <a:endParaRPr lang="ru-RU" sz="2000" dirty="0"/>
          </a:p>
        </p:txBody>
      </p:sp>
      <p:sp>
        <p:nvSpPr>
          <p:cNvPr id="6" name="Прямоугольник 5"/>
          <p:cNvSpPr/>
          <p:nvPr/>
        </p:nvSpPr>
        <p:spPr>
          <a:xfrm>
            <a:off x="1999281" y="6446705"/>
            <a:ext cx="7144720" cy="307777"/>
          </a:xfrm>
          <a:prstGeom prst="rect">
            <a:avLst/>
          </a:prstGeom>
          <a:ln>
            <a:noFill/>
          </a:ln>
        </p:spPr>
        <p:txBody>
          <a:bodyPr wrap="square">
            <a:spAutoFit/>
          </a:bodyPr>
          <a:lstStyle/>
          <a:p>
            <a:r>
              <a:rPr lang="ru-RU" sz="1400" dirty="0">
                <a:ln w="18415" cmpd="sng">
                  <a:noFill/>
                  <a:prstDash val="solid"/>
                </a:ln>
                <a:solidFill>
                  <a:srgbClr val="FFFFFF"/>
                </a:solidFill>
              </a:rPr>
              <a:t>РЕГУЛЯТОРЫ ДАВЛЕНИЯ И ОДОРИЗАТОРЫ НА </a:t>
            </a:r>
            <a:r>
              <a:rPr lang="ru-RU" sz="1400" dirty="0" smtClean="0">
                <a:ln w="18415" cmpd="sng">
                  <a:noFill/>
                  <a:prstDash val="solid"/>
                </a:ln>
                <a:solidFill>
                  <a:srgbClr val="FFFFFF"/>
                </a:solidFill>
              </a:rPr>
              <a:t>ГРС АНАЛИЗ </a:t>
            </a:r>
            <a:r>
              <a:rPr lang="ru-RU" sz="1400" dirty="0">
                <a:ln w="18415" cmpd="sng">
                  <a:noFill/>
                  <a:prstDash val="solid"/>
                </a:ln>
                <a:solidFill>
                  <a:srgbClr val="FFFFFF"/>
                </a:solidFill>
              </a:rPr>
              <a:t>НАДЕЖНОСТИ ЭКСПЛУАТАЦИИ </a:t>
            </a:r>
            <a:endParaRPr lang="ru-RU" sz="1400" dirty="0">
              <a:ln w="18415" cmpd="sng">
                <a:noFill/>
                <a:prstDash val="solid"/>
              </a:ln>
            </a:endParaRPr>
          </a:p>
        </p:txBody>
      </p:sp>
      <p:sp>
        <p:nvSpPr>
          <p:cNvPr id="7" name="Прямоугольник 6"/>
          <p:cNvSpPr/>
          <p:nvPr/>
        </p:nvSpPr>
        <p:spPr>
          <a:xfrm>
            <a:off x="1919699" y="74569"/>
            <a:ext cx="7303884" cy="1015663"/>
          </a:xfrm>
          <a:prstGeom prst="rect">
            <a:avLst/>
          </a:prstGeom>
        </p:spPr>
        <p:txBody>
          <a:bodyPr wrap="square">
            <a:spAutoFit/>
          </a:bodyPr>
          <a:lstStyle/>
          <a:p>
            <a:pPr marL="0" indent="0" eaLnBrk="1" hangingPunct="1">
              <a:buNone/>
            </a:pPr>
            <a:r>
              <a:rPr lang="ru-RU" sz="2000" b="1" cap="all" dirty="0" smtClean="0">
                <a:cs typeface="Arial" pitchFamily="34" charset="0"/>
              </a:rPr>
              <a:t>Особенности эксплуатации и технического обслуживания одоризаторов газа производства</a:t>
            </a:r>
          </a:p>
          <a:p>
            <a:pPr marL="0" indent="0" eaLnBrk="1" hangingPunct="1">
              <a:buNone/>
            </a:pPr>
            <a:r>
              <a:rPr lang="ru-RU" sz="2000" b="1" cap="all" dirty="0" smtClean="0">
                <a:cs typeface="Arial" pitchFamily="34" charset="0"/>
              </a:rPr>
              <a:t>ООО «</a:t>
            </a:r>
            <a:r>
              <a:rPr lang="ru-RU" sz="2000" b="1" cap="all" dirty="0" err="1" smtClean="0">
                <a:cs typeface="Arial" pitchFamily="34" charset="0"/>
              </a:rPr>
              <a:t>Саратовгазприборавтоматика</a:t>
            </a:r>
            <a:r>
              <a:rPr lang="ru-RU" sz="2000" b="1" cap="all" dirty="0">
                <a:cs typeface="Arial" pitchFamily="34" charset="0"/>
              </a:rPr>
              <a:t>»</a:t>
            </a:r>
            <a:endParaRPr lang="en-US" sz="2000" b="1" cap="all" dirty="0">
              <a:cs typeface="Arial" pitchFamily="34" charset="0"/>
            </a:endParaRPr>
          </a:p>
        </p:txBody>
      </p:sp>
      <p:pic>
        <p:nvPicPr>
          <p:cNvPr id="1026" name="Picture 2" descr="Y:\03_GRS\NOARX\ОБОРУДОВАНИЕ\СГПА\IMG_086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077" t="13369"/>
          <a:stretch/>
        </p:blipFill>
        <p:spPr bwMode="auto">
          <a:xfrm>
            <a:off x="2329600" y="1096760"/>
            <a:ext cx="4102950" cy="5212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419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1090232"/>
            <a:ext cx="4676773" cy="1569660"/>
          </a:xfrm>
          <a:prstGeom prst="rect">
            <a:avLst/>
          </a:prstGeom>
          <a:solidFill>
            <a:srgbClr val="0071B9"/>
          </a:solidFill>
        </p:spPr>
        <p:txBody>
          <a:bodyPr wrap="square">
            <a:spAutoFit/>
          </a:bodyPr>
          <a:lstStyle/>
          <a:p>
            <a:endParaRPr lang="ru-RU" sz="2400" dirty="0" smtClean="0">
              <a:solidFill>
                <a:srgbClr val="FFFFFF"/>
              </a:solidFill>
              <a:latin typeface="+mn-lt"/>
              <a:cs typeface="Times New Roman" panose="02020603050405020304" pitchFamily="18" charset="0"/>
            </a:endParaRPr>
          </a:p>
          <a:p>
            <a:pPr algn="ctr"/>
            <a:r>
              <a:rPr lang="ru-RU" sz="2400" dirty="0" smtClean="0">
                <a:solidFill>
                  <a:srgbClr val="FFFFFF"/>
                </a:solidFill>
                <a:latin typeface="+mn-lt"/>
                <a:cs typeface="Times New Roman" panose="02020603050405020304" pitchFamily="18" charset="0"/>
              </a:rPr>
              <a:t>Одоризатор газа поставляемый</a:t>
            </a:r>
          </a:p>
          <a:p>
            <a:pPr algn="ctr"/>
            <a:r>
              <a:rPr lang="ru-RU" sz="2400" dirty="0" smtClean="0">
                <a:solidFill>
                  <a:srgbClr val="FFFFFF"/>
                </a:solidFill>
                <a:latin typeface="+mn-lt"/>
                <a:cs typeface="Times New Roman" panose="02020603050405020304" pitchFamily="18" charset="0"/>
              </a:rPr>
              <a:t>ЗАО «</a:t>
            </a:r>
            <a:r>
              <a:rPr lang="ru-RU" sz="2400" dirty="0" err="1" smtClean="0">
                <a:solidFill>
                  <a:srgbClr val="FFFFFF"/>
                </a:solidFill>
                <a:latin typeface="+mn-lt"/>
                <a:cs typeface="Times New Roman" panose="02020603050405020304" pitchFamily="18" charset="0"/>
              </a:rPr>
              <a:t>Уромгаз</a:t>
            </a:r>
            <a:r>
              <a:rPr lang="ru-RU" sz="2400" dirty="0" smtClean="0">
                <a:solidFill>
                  <a:srgbClr val="FFFFFF"/>
                </a:solidFill>
                <a:latin typeface="+mn-lt"/>
                <a:cs typeface="Times New Roman" panose="02020603050405020304" pitchFamily="18" charset="0"/>
              </a:rPr>
              <a:t>» типа ОУ</a:t>
            </a:r>
          </a:p>
          <a:p>
            <a:endParaRPr lang="ru-RU" sz="2400" dirty="0" smtClean="0">
              <a:solidFill>
                <a:srgbClr val="FFFFFF"/>
              </a:solidFill>
              <a:latin typeface="+mn-lt"/>
              <a:cs typeface="Times New Roman" panose="02020603050405020304" pitchFamily="18" charset="0"/>
            </a:endParaRPr>
          </a:p>
        </p:txBody>
      </p:sp>
      <p:sp>
        <p:nvSpPr>
          <p:cNvPr id="6" name="TextBox 5"/>
          <p:cNvSpPr txBox="1"/>
          <p:nvPr/>
        </p:nvSpPr>
        <p:spPr>
          <a:xfrm>
            <a:off x="142875" y="6422932"/>
            <a:ext cx="1381125" cy="400110"/>
          </a:xfrm>
          <a:prstGeom prst="rect">
            <a:avLst/>
          </a:prstGeom>
          <a:noFill/>
        </p:spPr>
        <p:txBody>
          <a:bodyPr wrap="square" rtlCol="0">
            <a:spAutoFit/>
          </a:bodyPr>
          <a:lstStyle/>
          <a:p>
            <a:fld id="{A39ECC15-987D-4EC1-96B4-6E0953211D69}" type="slidenum">
              <a:rPr lang="ru-RU" sz="2000" smtClean="0"/>
              <a:t>32</a:t>
            </a:fld>
            <a:endParaRPr lang="ru-RU" sz="2000" dirty="0"/>
          </a:p>
        </p:txBody>
      </p:sp>
      <p:sp>
        <p:nvSpPr>
          <p:cNvPr id="7" name="Прямоугольник 6"/>
          <p:cNvSpPr/>
          <p:nvPr/>
        </p:nvSpPr>
        <p:spPr>
          <a:xfrm>
            <a:off x="1999281" y="6446705"/>
            <a:ext cx="7144720" cy="307777"/>
          </a:xfrm>
          <a:prstGeom prst="rect">
            <a:avLst/>
          </a:prstGeom>
          <a:ln>
            <a:noFill/>
          </a:ln>
        </p:spPr>
        <p:txBody>
          <a:bodyPr wrap="square">
            <a:spAutoFit/>
          </a:bodyPr>
          <a:lstStyle/>
          <a:p>
            <a:r>
              <a:rPr lang="ru-RU" sz="1400" dirty="0">
                <a:ln w="18415" cmpd="sng">
                  <a:noFill/>
                  <a:prstDash val="solid"/>
                </a:ln>
                <a:solidFill>
                  <a:srgbClr val="FFFFFF"/>
                </a:solidFill>
              </a:rPr>
              <a:t>РЕГУЛЯТОРЫ ДАВЛЕНИЯ И ОДОРИЗАТОРЫ НА </a:t>
            </a:r>
            <a:r>
              <a:rPr lang="ru-RU" sz="1400" dirty="0" smtClean="0">
                <a:ln w="18415" cmpd="sng">
                  <a:noFill/>
                  <a:prstDash val="solid"/>
                </a:ln>
                <a:solidFill>
                  <a:srgbClr val="FFFFFF"/>
                </a:solidFill>
              </a:rPr>
              <a:t>ГРС АНАЛИЗ </a:t>
            </a:r>
            <a:r>
              <a:rPr lang="ru-RU" sz="1400" dirty="0">
                <a:ln w="18415" cmpd="sng">
                  <a:noFill/>
                  <a:prstDash val="solid"/>
                </a:ln>
                <a:solidFill>
                  <a:srgbClr val="FFFFFF"/>
                </a:solidFill>
              </a:rPr>
              <a:t>НАДЕЖНОСТИ ЭКСПЛУАТАЦИИ </a:t>
            </a:r>
            <a:endParaRPr lang="ru-RU" sz="1400" dirty="0">
              <a:ln w="18415" cmpd="sng">
                <a:noFill/>
                <a:prstDash val="solid"/>
              </a:ln>
            </a:endParaRPr>
          </a:p>
        </p:txBody>
      </p:sp>
      <p:sp>
        <p:nvSpPr>
          <p:cNvPr id="8" name="Прямоугольник 7"/>
          <p:cNvSpPr/>
          <p:nvPr/>
        </p:nvSpPr>
        <p:spPr>
          <a:xfrm>
            <a:off x="1919699" y="74569"/>
            <a:ext cx="7303884" cy="1015663"/>
          </a:xfrm>
          <a:prstGeom prst="rect">
            <a:avLst/>
          </a:prstGeom>
        </p:spPr>
        <p:txBody>
          <a:bodyPr wrap="square">
            <a:spAutoFit/>
          </a:bodyPr>
          <a:lstStyle/>
          <a:p>
            <a:pPr marL="0" indent="0" eaLnBrk="1" hangingPunct="1">
              <a:buNone/>
            </a:pPr>
            <a:r>
              <a:rPr lang="ru-RU" sz="2000" b="1" cap="all" dirty="0" smtClean="0">
                <a:cs typeface="Arial" pitchFamily="34" charset="0"/>
              </a:rPr>
              <a:t>Особенности эксплуатации и технического обслуживания одоризаторов газа поставляемого</a:t>
            </a:r>
          </a:p>
          <a:p>
            <a:pPr marL="0" indent="0" eaLnBrk="1" hangingPunct="1">
              <a:buNone/>
            </a:pPr>
            <a:r>
              <a:rPr lang="ru-RU" sz="2000" b="1" cap="all" dirty="0" err="1" smtClean="0">
                <a:cs typeface="Arial" pitchFamily="34" charset="0"/>
              </a:rPr>
              <a:t>зао</a:t>
            </a:r>
            <a:r>
              <a:rPr lang="ru-RU" sz="2000" b="1" cap="all" dirty="0" smtClean="0">
                <a:cs typeface="Arial" pitchFamily="34" charset="0"/>
              </a:rPr>
              <a:t> «</a:t>
            </a:r>
            <a:r>
              <a:rPr lang="ru-RU" sz="2000" b="1" cap="all" dirty="0" err="1" smtClean="0">
                <a:cs typeface="Arial" pitchFamily="34" charset="0"/>
              </a:rPr>
              <a:t>уромгаз</a:t>
            </a:r>
            <a:r>
              <a:rPr lang="ru-RU" sz="2000" b="1" cap="all" dirty="0" smtClean="0">
                <a:cs typeface="Arial" pitchFamily="34" charset="0"/>
              </a:rPr>
              <a:t>»</a:t>
            </a:r>
            <a:endParaRPr lang="en-US" sz="2000" b="1" cap="all" dirty="0">
              <a:cs typeface="Arial" pitchFamily="34" charset="0"/>
            </a:endParaRPr>
          </a:p>
        </p:txBody>
      </p:sp>
      <p:pic>
        <p:nvPicPr>
          <p:cNvPr id="3" name="Рисунок 2"/>
          <p:cNvPicPr>
            <a:picLocks noChangeAspect="1"/>
          </p:cNvPicPr>
          <p:nvPr/>
        </p:nvPicPr>
        <p:blipFill rotWithShape="1">
          <a:blip r:embed="rId3"/>
          <a:srcRect l="3721" t="3383" r="53506" b="49900"/>
          <a:stretch/>
        </p:blipFill>
        <p:spPr>
          <a:xfrm>
            <a:off x="-240592" y="2831862"/>
            <a:ext cx="4951739" cy="3381829"/>
          </a:xfrm>
          <a:prstGeom prst="rect">
            <a:avLst/>
          </a:prstGeom>
        </p:spPr>
      </p:pic>
      <p:pic>
        <p:nvPicPr>
          <p:cNvPr id="1026" name="Picture 2" descr="Y:\03_GRS\NOARX\СЕМИНАРЫ_СОВЕЩАНИЯ_ДОКЛАДЫ\2017\Семинар ГРС Газпром\Одоризатор Уромгаз\Одоризация НПС.png"/>
          <p:cNvPicPr>
            <a:picLocks noChangeAspect="1" noChangeArrowheads="1"/>
          </p:cNvPicPr>
          <p:nvPr/>
        </p:nvPicPr>
        <p:blipFill rotWithShape="1">
          <a:blip r:embed="rId4">
            <a:extLst>
              <a:ext uri="{28A0092B-C50C-407E-A947-70E740481C1C}">
                <a14:useLocalDpi xmlns:a14="http://schemas.microsoft.com/office/drawing/2010/main" val="0"/>
              </a:ext>
            </a:extLst>
          </a:blip>
          <a:srcRect l="17414" r="33802"/>
          <a:stretch/>
        </p:blipFill>
        <p:spPr bwMode="auto">
          <a:xfrm>
            <a:off x="4676774" y="1090233"/>
            <a:ext cx="4457701" cy="5206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4225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3490590"/>
            <a:ext cx="8713695" cy="2292935"/>
          </a:xfrm>
          <a:prstGeom prst="rect">
            <a:avLst/>
          </a:prstGeom>
        </p:spPr>
        <p:txBody>
          <a:bodyPr wrap="square">
            <a:spAutoFit/>
          </a:bodyPr>
          <a:lstStyle/>
          <a:p>
            <a:endParaRPr lang="ru-RU" dirty="0" smtClean="0"/>
          </a:p>
          <a:p>
            <a:r>
              <a:rPr lang="ru-RU" sz="1800" dirty="0"/>
              <a:t>Предложения ООО «Газпром трансгаз Ухта» в проект Решения отраслевого совещания по вопросам эксплуатации ГРС 2017 года:</a:t>
            </a:r>
            <a:endParaRPr lang="ru-RU" sz="1400" dirty="0"/>
          </a:p>
          <a:p>
            <a:pPr lvl="0"/>
            <a:r>
              <a:rPr lang="ru-RU" sz="1800" dirty="0"/>
              <a:t>Руководителям газотранспортных обществ ПАО «Газпром»:</a:t>
            </a:r>
            <a:endParaRPr lang="ru-RU" sz="1400" dirty="0"/>
          </a:p>
          <a:p>
            <a:pPr lvl="1"/>
            <a:r>
              <a:rPr lang="ru-RU" sz="1800" dirty="0"/>
              <a:t>При разработке технических требований на строительство, реконструкцию и капитальный ремонт ГРС </a:t>
            </a:r>
            <a:r>
              <a:rPr lang="ru-RU" sz="1800" dirty="0" smtClean="0"/>
              <a:t> для исключения возможности пролива одоранта в газопровод потребителя рекомендовать включать требование о недопущении конструкции блока (узла/установки) одоризации основанной на принципе подачи одоранта через дозирующий клапан.</a:t>
            </a:r>
            <a:endParaRPr lang="ru-RU" sz="1800" dirty="0" smtClean="0">
              <a:solidFill>
                <a:srgbClr val="FFFFFF"/>
              </a:solidFill>
              <a:latin typeface="Times New Roman" panose="02020603050405020304" pitchFamily="18" charset="0"/>
              <a:cs typeface="Times New Roman" panose="02020603050405020304" pitchFamily="18" charset="0"/>
            </a:endParaRPr>
          </a:p>
        </p:txBody>
      </p:sp>
      <p:grpSp>
        <p:nvGrpSpPr>
          <p:cNvPr id="79" name="Группа 78"/>
          <p:cNvGrpSpPr/>
          <p:nvPr/>
        </p:nvGrpSpPr>
        <p:grpSpPr>
          <a:xfrm>
            <a:off x="548636" y="1172320"/>
            <a:ext cx="3636750" cy="2366331"/>
            <a:chOff x="548636" y="1172320"/>
            <a:chExt cx="3636750" cy="2366331"/>
          </a:xfrm>
        </p:grpSpPr>
        <p:grpSp>
          <p:nvGrpSpPr>
            <p:cNvPr id="36" name="Группа 35"/>
            <p:cNvGrpSpPr/>
            <p:nvPr/>
          </p:nvGrpSpPr>
          <p:grpSpPr>
            <a:xfrm>
              <a:off x="548636" y="1172320"/>
              <a:ext cx="3636750" cy="2366331"/>
              <a:chOff x="548636" y="1172320"/>
              <a:chExt cx="3636750" cy="2366331"/>
            </a:xfrm>
          </p:grpSpPr>
          <p:grpSp>
            <p:nvGrpSpPr>
              <p:cNvPr id="15" name="Группа 14"/>
              <p:cNvGrpSpPr/>
              <p:nvPr/>
            </p:nvGrpSpPr>
            <p:grpSpPr>
              <a:xfrm>
                <a:off x="548636" y="2907709"/>
                <a:ext cx="3636750" cy="630942"/>
                <a:chOff x="548636" y="2907709"/>
                <a:chExt cx="3636750" cy="630942"/>
              </a:xfrm>
            </p:grpSpPr>
            <p:grpSp>
              <p:nvGrpSpPr>
                <p:cNvPr id="13" name="Группа 12"/>
                <p:cNvGrpSpPr/>
                <p:nvPr/>
              </p:nvGrpSpPr>
              <p:grpSpPr>
                <a:xfrm>
                  <a:off x="548636" y="3230645"/>
                  <a:ext cx="3130476" cy="259945"/>
                  <a:chOff x="548639" y="3203733"/>
                  <a:chExt cx="3130476" cy="145479"/>
                </a:xfrm>
              </p:grpSpPr>
              <p:cxnSp>
                <p:nvCxnSpPr>
                  <p:cNvPr id="7" name="Прямая соединительная линия 6"/>
                  <p:cNvCxnSpPr/>
                  <p:nvPr/>
                </p:nvCxnSpPr>
                <p:spPr bwMode="auto">
                  <a:xfrm>
                    <a:off x="548640" y="3205778"/>
                    <a:ext cx="3130475" cy="0"/>
                  </a:xfrm>
                  <a:prstGeom prst="line">
                    <a:avLst/>
                  </a:prstGeom>
                  <a:noFill/>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Прямая соединительная линия 8"/>
                  <p:cNvCxnSpPr/>
                  <p:nvPr/>
                </p:nvCxnSpPr>
                <p:spPr bwMode="auto">
                  <a:xfrm>
                    <a:off x="548639" y="3349212"/>
                    <a:ext cx="3130475" cy="0"/>
                  </a:xfrm>
                  <a:prstGeom prst="line">
                    <a:avLst/>
                  </a:prstGeom>
                  <a:noFill/>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Прямая соединительная линия 10"/>
                  <p:cNvCxnSpPr/>
                  <p:nvPr/>
                </p:nvCxnSpPr>
                <p:spPr bwMode="auto">
                  <a:xfrm>
                    <a:off x="548639" y="3205778"/>
                    <a:ext cx="1" cy="143434"/>
                  </a:xfrm>
                  <a:prstGeom prst="line">
                    <a:avLst/>
                  </a:prstGeom>
                  <a:noFill/>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Прямая соединительная линия 11"/>
                  <p:cNvCxnSpPr/>
                  <p:nvPr/>
                </p:nvCxnSpPr>
                <p:spPr bwMode="auto">
                  <a:xfrm>
                    <a:off x="3679112" y="3203733"/>
                    <a:ext cx="1" cy="143434"/>
                  </a:xfrm>
                  <a:prstGeom prst="line">
                    <a:avLst/>
                  </a:prstGeom>
                  <a:noFill/>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4" name="Прямоугольник 13"/>
                <p:cNvSpPr/>
                <p:nvPr/>
              </p:nvSpPr>
              <p:spPr>
                <a:xfrm>
                  <a:off x="854443" y="2907709"/>
                  <a:ext cx="3330943" cy="630942"/>
                </a:xfrm>
                <a:prstGeom prst="rect">
                  <a:avLst/>
                </a:prstGeom>
              </p:spPr>
              <p:txBody>
                <a:bodyPr wrap="square">
                  <a:spAutoFit/>
                </a:bodyPr>
                <a:lstStyle/>
                <a:p>
                  <a:endParaRPr lang="ru-RU" dirty="0" smtClean="0"/>
                </a:p>
                <a:p>
                  <a:r>
                    <a:rPr lang="ru-RU" sz="1800" dirty="0" smtClean="0">
                      <a:solidFill>
                        <a:srgbClr val="FFFFFF"/>
                      </a:solidFill>
                      <a:latin typeface="Times New Roman" panose="02020603050405020304" pitchFamily="18" charset="0"/>
                      <a:cs typeface="Times New Roman" panose="02020603050405020304" pitchFamily="18" charset="0"/>
                    </a:rPr>
                    <a:t>выходной газопровод</a:t>
                  </a:r>
                  <a:endParaRPr lang="ru-RU" dirty="0"/>
                </a:p>
              </p:txBody>
            </p:sp>
          </p:grpSp>
          <p:grpSp>
            <p:nvGrpSpPr>
              <p:cNvPr id="27" name="Группа 26"/>
              <p:cNvGrpSpPr/>
              <p:nvPr/>
            </p:nvGrpSpPr>
            <p:grpSpPr>
              <a:xfrm>
                <a:off x="1862444" y="2689860"/>
                <a:ext cx="111052" cy="232920"/>
                <a:chOff x="1567331" y="2359638"/>
                <a:chExt cx="406166" cy="563142"/>
              </a:xfrm>
            </p:grpSpPr>
            <p:grpSp>
              <p:nvGrpSpPr>
                <p:cNvPr id="16" name="Группа 15"/>
                <p:cNvGrpSpPr/>
                <p:nvPr/>
              </p:nvGrpSpPr>
              <p:grpSpPr>
                <a:xfrm rot="5400000">
                  <a:off x="1480438" y="2446532"/>
                  <a:ext cx="563141" cy="389354"/>
                  <a:chOff x="1214568" y="4557823"/>
                  <a:chExt cx="652130" cy="354419"/>
                </a:xfrm>
              </p:grpSpPr>
              <p:cxnSp>
                <p:nvCxnSpPr>
                  <p:cNvPr id="17" name="Прямая соединительная линия 16"/>
                  <p:cNvCxnSpPr/>
                  <p:nvPr/>
                </p:nvCxnSpPr>
                <p:spPr bwMode="auto">
                  <a:xfrm>
                    <a:off x="1214568" y="4557823"/>
                    <a:ext cx="0" cy="354419"/>
                  </a:xfrm>
                  <a:prstGeom prst="line">
                    <a:avLst/>
                  </a:prstGeom>
                  <a:noFill/>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Прямая соединительная линия 17"/>
                  <p:cNvCxnSpPr/>
                  <p:nvPr/>
                </p:nvCxnSpPr>
                <p:spPr bwMode="auto">
                  <a:xfrm>
                    <a:off x="1866698" y="4557823"/>
                    <a:ext cx="0" cy="354419"/>
                  </a:xfrm>
                  <a:prstGeom prst="line">
                    <a:avLst/>
                  </a:prstGeom>
                  <a:noFill/>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Прямая соединительная линия 18"/>
                  <p:cNvCxnSpPr/>
                  <p:nvPr/>
                </p:nvCxnSpPr>
                <p:spPr bwMode="auto">
                  <a:xfrm flipH="1">
                    <a:off x="1214568" y="4557823"/>
                    <a:ext cx="652130" cy="354419"/>
                  </a:xfrm>
                  <a:prstGeom prst="line">
                    <a:avLst/>
                  </a:prstGeom>
                  <a:noFill/>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Прямая соединительная линия 19"/>
                  <p:cNvCxnSpPr/>
                  <p:nvPr/>
                </p:nvCxnSpPr>
                <p:spPr bwMode="auto">
                  <a:xfrm flipH="1" flipV="1">
                    <a:off x="1214568" y="4557823"/>
                    <a:ext cx="652130" cy="354419"/>
                  </a:xfrm>
                  <a:prstGeom prst="line">
                    <a:avLst/>
                  </a:prstGeom>
                  <a:noFill/>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useBgFill="1">
              <p:nvSpPr>
                <p:cNvPr id="26" name="Равнобедренный треугольник 25"/>
                <p:cNvSpPr/>
                <p:nvPr/>
              </p:nvSpPr>
              <p:spPr bwMode="auto">
                <a:xfrm>
                  <a:off x="1567331" y="2641209"/>
                  <a:ext cx="406166" cy="281571"/>
                </a:xfrm>
                <a:prstGeom prst="triangle">
                  <a:avLst/>
                </a:prstGeom>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700" b="0" i="0" u="none" strike="noStrike" cap="none" normalizeH="0" baseline="0" smtClean="0">
                    <a:ln>
                      <a:noFill/>
                    </a:ln>
                    <a:solidFill>
                      <a:schemeClr val="bg1"/>
                    </a:solidFill>
                    <a:effectLst/>
                    <a:latin typeface="Arial Narrow" pitchFamily="34" charset="0"/>
                  </a:endParaRPr>
                </a:p>
              </p:txBody>
            </p:sp>
          </p:grpSp>
          <p:sp>
            <p:nvSpPr>
              <p:cNvPr id="29" name="Скругленный прямоугольник 28"/>
              <p:cNvSpPr/>
              <p:nvPr/>
            </p:nvSpPr>
            <p:spPr bwMode="auto">
              <a:xfrm>
                <a:off x="1599461" y="1348740"/>
                <a:ext cx="1840906" cy="731520"/>
              </a:xfrm>
              <a:prstGeom prst="roundRect">
                <a:avLst/>
              </a:prstGeom>
              <a:noFill/>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700" b="0" i="0" u="none" strike="noStrike" cap="none" normalizeH="0" baseline="0" smtClean="0">
                  <a:ln>
                    <a:noFill/>
                  </a:ln>
                  <a:solidFill>
                    <a:schemeClr val="bg1"/>
                  </a:solidFill>
                  <a:effectLst/>
                  <a:latin typeface="Arial Narrow" pitchFamily="34" charset="0"/>
                </a:endParaRPr>
              </a:p>
            </p:txBody>
          </p:sp>
          <p:cxnSp>
            <p:nvCxnSpPr>
              <p:cNvPr id="31" name="Прямая соединительная линия 30"/>
              <p:cNvCxnSpPr/>
              <p:nvPr/>
            </p:nvCxnSpPr>
            <p:spPr bwMode="auto">
              <a:xfrm flipV="1">
                <a:off x="1915672" y="2080261"/>
                <a:ext cx="0" cy="609599"/>
              </a:xfrm>
              <a:prstGeom prst="line">
                <a:avLst/>
              </a:prstGeom>
              <a:noFill/>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Прямая соединительная линия 32"/>
              <p:cNvCxnSpPr>
                <a:endCxn id="26" idx="3"/>
              </p:cNvCxnSpPr>
              <p:nvPr/>
            </p:nvCxnSpPr>
            <p:spPr bwMode="auto">
              <a:xfrm flipV="1">
                <a:off x="1915672" y="2922780"/>
                <a:ext cx="2298" cy="311520"/>
              </a:xfrm>
              <a:prstGeom prst="line">
                <a:avLst/>
              </a:prstGeom>
              <a:noFill/>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Прямоугольник 34"/>
              <p:cNvSpPr/>
              <p:nvPr/>
            </p:nvSpPr>
            <p:spPr>
              <a:xfrm>
                <a:off x="1756510" y="1172320"/>
                <a:ext cx="1526807" cy="907941"/>
              </a:xfrm>
              <a:prstGeom prst="rect">
                <a:avLst/>
              </a:prstGeom>
            </p:spPr>
            <p:txBody>
              <a:bodyPr wrap="square">
                <a:spAutoFit/>
              </a:bodyPr>
              <a:lstStyle/>
              <a:p>
                <a:pPr algn="ctr"/>
                <a:endParaRPr lang="ru-RU" dirty="0" smtClean="0"/>
              </a:p>
              <a:p>
                <a:pPr algn="ctr"/>
                <a:r>
                  <a:rPr lang="ru-RU" sz="1800" dirty="0" smtClean="0">
                    <a:solidFill>
                      <a:srgbClr val="FFFFFF"/>
                    </a:solidFill>
                    <a:latin typeface="Times New Roman" panose="02020603050405020304" pitchFamily="18" charset="0"/>
                    <a:cs typeface="Times New Roman" panose="02020603050405020304" pitchFamily="18" charset="0"/>
                  </a:rPr>
                  <a:t>расходная емкость</a:t>
                </a:r>
                <a:endParaRPr lang="ru-RU" dirty="0"/>
              </a:p>
            </p:txBody>
          </p:sp>
        </p:grpSp>
        <p:sp>
          <p:nvSpPr>
            <p:cNvPr id="77" name="Прямоугольник 76"/>
            <p:cNvSpPr/>
            <p:nvPr/>
          </p:nvSpPr>
          <p:spPr>
            <a:xfrm>
              <a:off x="1962550" y="2405214"/>
              <a:ext cx="910857" cy="630942"/>
            </a:xfrm>
            <a:prstGeom prst="rect">
              <a:avLst/>
            </a:prstGeom>
          </p:spPr>
          <p:txBody>
            <a:bodyPr wrap="square">
              <a:spAutoFit/>
            </a:bodyPr>
            <a:lstStyle/>
            <a:p>
              <a:endParaRPr lang="ru-RU" dirty="0" smtClean="0"/>
            </a:p>
            <a:p>
              <a:r>
                <a:rPr lang="ru-RU" sz="1800" dirty="0" smtClean="0">
                  <a:solidFill>
                    <a:srgbClr val="FFFFFF"/>
                  </a:solidFill>
                  <a:latin typeface="Times New Roman" panose="02020603050405020304" pitchFamily="18" charset="0"/>
                  <a:cs typeface="Times New Roman" panose="02020603050405020304" pitchFamily="18" charset="0"/>
                </a:rPr>
                <a:t>клапан</a:t>
              </a:r>
              <a:endParaRPr lang="ru-RU" dirty="0"/>
            </a:p>
          </p:txBody>
        </p:sp>
      </p:grpSp>
      <p:grpSp>
        <p:nvGrpSpPr>
          <p:cNvPr id="80" name="Группа 79"/>
          <p:cNvGrpSpPr/>
          <p:nvPr/>
        </p:nvGrpSpPr>
        <p:grpSpPr>
          <a:xfrm>
            <a:off x="5076945" y="1201894"/>
            <a:ext cx="3636750" cy="2366331"/>
            <a:chOff x="5076945" y="1201894"/>
            <a:chExt cx="3636750" cy="2366331"/>
          </a:xfrm>
        </p:grpSpPr>
        <p:grpSp>
          <p:nvGrpSpPr>
            <p:cNvPr id="37" name="Группа 36"/>
            <p:cNvGrpSpPr/>
            <p:nvPr/>
          </p:nvGrpSpPr>
          <p:grpSpPr>
            <a:xfrm>
              <a:off x="5076945" y="1201894"/>
              <a:ext cx="3636750" cy="2366331"/>
              <a:chOff x="548636" y="1172320"/>
              <a:chExt cx="3636750" cy="2366331"/>
            </a:xfrm>
          </p:grpSpPr>
          <p:grpSp>
            <p:nvGrpSpPr>
              <p:cNvPr id="38" name="Группа 37"/>
              <p:cNvGrpSpPr/>
              <p:nvPr/>
            </p:nvGrpSpPr>
            <p:grpSpPr>
              <a:xfrm>
                <a:off x="548636" y="2907709"/>
                <a:ext cx="3636750" cy="630942"/>
                <a:chOff x="548636" y="2907709"/>
                <a:chExt cx="3636750" cy="630942"/>
              </a:xfrm>
            </p:grpSpPr>
            <p:grpSp>
              <p:nvGrpSpPr>
                <p:cNvPr id="50" name="Группа 49"/>
                <p:cNvGrpSpPr/>
                <p:nvPr/>
              </p:nvGrpSpPr>
              <p:grpSpPr>
                <a:xfrm>
                  <a:off x="548636" y="3230645"/>
                  <a:ext cx="3130476" cy="259945"/>
                  <a:chOff x="548639" y="3203733"/>
                  <a:chExt cx="3130476" cy="145479"/>
                </a:xfrm>
              </p:grpSpPr>
              <p:cxnSp>
                <p:nvCxnSpPr>
                  <p:cNvPr id="52" name="Прямая соединительная линия 51"/>
                  <p:cNvCxnSpPr/>
                  <p:nvPr/>
                </p:nvCxnSpPr>
                <p:spPr bwMode="auto">
                  <a:xfrm>
                    <a:off x="548640" y="3205778"/>
                    <a:ext cx="3130475" cy="0"/>
                  </a:xfrm>
                  <a:prstGeom prst="line">
                    <a:avLst/>
                  </a:prstGeom>
                  <a:noFill/>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Прямая соединительная линия 52"/>
                  <p:cNvCxnSpPr/>
                  <p:nvPr/>
                </p:nvCxnSpPr>
                <p:spPr bwMode="auto">
                  <a:xfrm>
                    <a:off x="548639" y="3349212"/>
                    <a:ext cx="3130475" cy="0"/>
                  </a:xfrm>
                  <a:prstGeom prst="line">
                    <a:avLst/>
                  </a:prstGeom>
                  <a:noFill/>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Прямая соединительная линия 53"/>
                  <p:cNvCxnSpPr/>
                  <p:nvPr/>
                </p:nvCxnSpPr>
                <p:spPr bwMode="auto">
                  <a:xfrm>
                    <a:off x="548639" y="3205778"/>
                    <a:ext cx="1" cy="143434"/>
                  </a:xfrm>
                  <a:prstGeom prst="line">
                    <a:avLst/>
                  </a:prstGeom>
                  <a:noFill/>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Прямая соединительная линия 54"/>
                  <p:cNvCxnSpPr/>
                  <p:nvPr/>
                </p:nvCxnSpPr>
                <p:spPr bwMode="auto">
                  <a:xfrm>
                    <a:off x="3679112" y="3203733"/>
                    <a:ext cx="1" cy="143434"/>
                  </a:xfrm>
                  <a:prstGeom prst="line">
                    <a:avLst/>
                  </a:prstGeom>
                  <a:noFill/>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51" name="Прямоугольник 50"/>
                <p:cNvSpPr/>
                <p:nvPr/>
              </p:nvSpPr>
              <p:spPr>
                <a:xfrm>
                  <a:off x="854443" y="2907709"/>
                  <a:ext cx="3330943" cy="630942"/>
                </a:xfrm>
                <a:prstGeom prst="rect">
                  <a:avLst/>
                </a:prstGeom>
              </p:spPr>
              <p:txBody>
                <a:bodyPr wrap="square">
                  <a:spAutoFit/>
                </a:bodyPr>
                <a:lstStyle/>
                <a:p>
                  <a:endParaRPr lang="ru-RU" dirty="0" smtClean="0"/>
                </a:p>
                <a:p>
                  <a:r>
                    <a:rPr lang="ru-RU" sz="1800" dirty="0" smtClean="0">
                      <a:solidFill>
                        <a:srgbClr val="FFFFFF"/>
                      </a:solidFill>
                      <a:latin typeface="Times New Roman" panose="02020603050405020304" pitchFamily="18" charset="0"/>
                      <a:cs typeface="Times New Roman" panose="02020603050405020304" pitchFamily="18" charset="0"/>
                    </a:rPr>
                    <a:t>выходной газопровод</a:t>
                  </a:r>
                  <a:endParaRPr lang="ru-RU" dirty="0"/>
                </a:p>
              </p:txBody>
            </p:sp>
          </p:grpSp>
          <p:sp>
            <p:nvSpPr>
              <p:cNvPr id="40" name="Скругленный прямоугольник 39"/>
              <p:cNvSpPr/>
              <p:nvPr/>
            </p:nvSpPr>
            <p:spPr bwMode="auto">
              <a:xfrm>
                <a:off x="1599461" y="1348740"/>
                <a:ext cx="1840906" cy="731520"/>
              </a:xfrm>
              <a:prstGeom prst="roundRect">
                <a:avLst/>
              </a:prstGeom>
              <a:noFill/>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700" b="0" i="0" u="none" strike="noStrike" cap="none" normalizeH="0" baseline="0" smtClean="0">
                  <a:ln>
                    <a:noFill/>
                  </a:ln>
                  <a:solidFill>
                    <a:schemeClr val="bg1"/>
                  </a:solidFill>
                  <a:effectLst/>
                  <a:latin typeface="Arial Narrow" pitchFamily="34" charset="0"/>
                </a:endParaRPr>
              </a:p>
            </p:txBody>
          </p:sp>
          <p:cxnSp>
            <p:nvCxnSpPr>
              <p:cNvPr id="42" name="Прямая соединительная линия 41"/>
              <p:cNvCxnSpPr/>
              <p:nvPr/>
            </p:nvCxnSpPr>
            <p:spPr bwMode="auto">
              <a:xfrm flipV="1">
                <a:off x="1325122" y="1172320"/>
                <a:ext cx="0" cy="2061980"/>
              </a:xfrm>
              <a:prstGeom prst="line">
                <a:avLst/>
              </a:prstGeom>
              <a:noFill/>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 name="Прямоугольник 42"/>
              <p:cNvSpPr/>
              <p:nvPr/>
            </p:nvSpPr>
            <p:spPr>
              <a:xfrm>
                <a:off x="1756510" y="1172320"/>
                <a:ext cx="1526807" cy="907941"/>
              </a:xfrm>
              <a:prstGeom prst="rect">
                <a:avLst/>
              </a:prstGeom>
            </p:spPr>
            <p:txBody>
              <a:bodyPr wrap="square">
                <a:spAutoFit/>
              </a:bodyPr>
              <a:lstStyle/>
              <a:p>
                <a:pPr algn="ctr"/>
                <a:endParaRPr lang="ru-RU" dirty="0" smtClean="0"/>
              </a:p>
              <a:p>
                <a:pPr algn="ctr"/>
                <a:r>
                  <a:rPr lang="ru-RU" sz="1800" dirty="0" smtClean="0">
                    <a:solidFill>
                      <a:srgbClr val="FFFFFF"/>
                    </a:solidFill>
                    <a:latin typeface="Times New Roman" panose="02020603050405020304" pitchFamily="18" charset="0"/>
                    <a:cs typeface="Times New Roman" panose="02020603050405020304" pitchFamily="18" charset="0"/>
                  </a:rPr>
                  <a:t>расходная емкость</a:t>
                </a:r>
                <a:endParaRPr lang="ru-RU" dirty="0"/>
              </a:p>
            </p:txBody>
          </p:sp>
        </p:grpSp>
        <p:cxnSp>
          <p:nvCxnSpPr>
            <p:cNvPr id="57" name="Прямая соединительная линия 56"/>
            <p:cNvCxnSpPr/>
            <p:nvPr/>
          </p:nvCxnSpPr>
          <p:spPr bwMode="auto">
            <a:xfrm flipH="1">
              <a:off x="5853431" y="1201894"/>
              <a:ext cx="166369" cy="1"/>
            </a:xfrm>
            <a:prstGeom prst="line">
              <a:avLst/>
            </a:prstGeom>
            <a:noFill/>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Прямая соединительная линия 59"/>
            <p:cNvCxnSpPr>
              <a:stCxn id="71" idx="0"/>
            </p:cNvCxnSpPr>
            <p:nvPr/>
          </p:nvCxnSpPr>
          <p:spPr bwMode="auto">
            <a:xfrm flipV="1">
              <a:off x="6019800" y="1201896"/>
              <a:ext cx="0" cy="1149827"/>
            </a:xfrm>
            <a:prstGeom prst="line">
              <a:avLst/>
            </a:prstGeom>
            <a:noFill/>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Прямая соединительная линия 61"/>
            <p:cNvCxnSpPr/>
            <p:nvPr/>
          </p:nvCxnSpPr>
          <p:spPr bwMode="auto">
            <a:xfrm flipV="1">
              <a:off x="6390751" y="2120569"/>
              <a:ext cx="0" cy="569290"/>
            </a:xfrm>
            <a:prstGeom prst="line">
              <a:avLst/>
            </a:prstGeom>
            <a:noFill/>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Прямая соединительная линия 64"/>
            <p:cNvCxnSpPr/>
            <p:nvPr/>
          </p:nvCxnSpPr>
          <p:spPr bwMode="auto">
            <a:xfrm flipH="1">
              <a:off x="6019800" y="2689860"/>
              <a:ext cx="370951" cy="232919"/>
            </a:xfrm>
            <a:prstGeom prst="line">
              <a:avLst/>
            </a:prstGeom>
            <a:noFill/>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1" name="Овал 70"/>
            <p:cNvSpPr/>
            <p:nvPr/>
          </p:nvSpPr>
          <p:spPr bwMode="auto">
            <a:xfrm>
              <a:off x="5898794" y="2351723"/>
              <a:ext cx="242011" cy="234315"/>
            </a:xfrm>
            <a:prstGeom prst="ellipse">
              <a:avLst/>
            </a:prstGeom>
            <a:noFill/>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700" b="0" i="0" u="none" strike="noStrike" cap="none" normalizeH="0" baseline="0" smtClean="0">
                <a:ln>
                  <a:noFill/>
                </a:ln>
                <a:solidFill>
                  <a:schemeClr val="bg1"/>
                </a:solidFill>
                <a:effectLst/>
                <a:latin typeface="Arial Narrow" pitchFamily="34" charset="0"/>
              </a:endParaRPr>
            </a:p>
          </p:txBody>
        </p:sp>
        <p:cxnSp>
          <p:nvCxnSpPr>
            <p:cNvPr id="73" name="Прямая соединительная линия 72"/>
            <p:cNvCxnSpPr>
              <a:endCxn id="71" idx="4"/>
            </p:cNvCxnSpPr>
            <p:nvPr/>
          </p:nvCxnSpPr>
          <p:spPr bwMode="auto">
            <a:xfrm flipV="1">
              <a:off x="6019800" y="2586038"/>
              <a:ext cx="0" cy="336742"/>
            </a:xfrm>
            <a:prstGeom prst="line">
              <a:avLst/>
            </a:prstGeom>
            <a:noFill/>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useBgFill="1">
          <p:nvSpPr>
            <p:cNvPr id="75" name="Равнобедренный треугольник 74"/>
            <p:cNvSpPr/>
            <p:nvPr/>
          </p:nvSpPr>
          <p:spPr bwMode="auto">
            <a:xfrm>
              <a:off x="5964273" y="2362434"/>
              <a:ext cx="111052" cy="116460"/>
            </a:xfrm>
            <a:prstGeom prst="triangle">
              <a:avLst/>
            </a:prstGeom>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700" b="0" i="0" u="none" strike="noStrike" cap="none" normalizeH="0" baseline="0" smtClean="0">
                <a:ln>
                  <a:noFill/>
                </a:ln>
                <a:solidFill>
                  <a:schemeClr val="bg1"/>
                </a:solidFill>
                <a:effectLst/>
                <a:latin typeface="Arial Narrow" pitchFamily="34" charset="0"/>
              </a:endParaRPr>
            </a:p>
          </p:txBody>
        </p:sp>
        <p:sp>
          <p:nvSpPr>
            <p:cNvPr id="78" name="Прямоугольник 77"/>
            <p:cNvSpPr/>
            <p:nvPr/>
          </p:nvSpPr>
          <p:spPr>
            <a:xfrm>
              <a:off x="5128050" y="1768600"/>
              <a:ext cx="1262701" cy="630942"/>
            </a:xfrm>
            <a:prstGeom prst="rect">
              <a:avLst/>
            </a:prstGeom>
          </p:spPr>
          <p:txBody>
            <a:bodyPr wrap="square">
              <a:spAutoFit/>
            </a:bodyPr>
            <a:lstStyle/>
            <a:p>
              <a:endParaRPr lang="ru-RU" dirty="0" smtClean="0"/>
            </a:p>
            <a:p>
              <a:r>
                <a:rPr lang="ru-RU" sz="1800" dirty="0" smtClean="0">
                  <a:solidFill>
                    <a:srgbClr val="FFFFFF"/>
                  </a:solidFill>
                  <a:latin typeface="Times New Roman" panose="02020603050405020304" pitchFamily="18" charset="0"/>
                  <a:cs typeface="Times New Roman" panose="02020603050405020304" pitchFamily="18" charset="0"/>
                </a:rPr>
                <a:t>насос</a:t>
              </a:r>
              <a:endParaRPr lang="ru-RU" dirty="0"/>
            </a:p>
          </p:txBody>
        </p:sp>
      </p:grpSp>
      <p:sp>
        <p:nvSpPr>
          <p:cNvPr id="45" name="TextBox 44"/>
          <p:cNvSpPr txBox="1"/>
          <p:nvPr/>
        </p:nvSpPr>
        <p:spPr>
          <a:xfrm>
            <a:off x="142875" y="6422932"/>
            <a:ext cx="1381125" cy="400110"/>
          </a:xfrm>
          <a:prstGeom prst="rect">
            <a:avLst/>
          </a:prstGeom>
          <a:noFill/>
        </p:spPr>
        <p:txBody>
          <a:bodyPr wrap="square" rtlCol="0">
            <a:spAutoFit/>
          </a:bodyPr>
          <a:lstStyle/>
          <a:p>
            <a:fld id="{3E36FBA1-5C7F-4FBC-A242-9248FA9387FB}" type="slidenum">
              <a:rPr lang="ru-RU" sz="2000" smtClean="0"/>
              <a:t>33</a:t>
            </a:fld>
            <a:endParaRPr lang="ru-RU" sz="2000" dirty="0"/>
          </a:p>
        </p:txBody>
      </p:sp>
      <p:sp>
        <p:nvSpPr>
          <p:cNvPr id="46" name="Прямоугольник 45"/>
          <p:cNvSpPr/>
          <p:nvPr/>
        </p:nvSpPr>
        <p:spPr>
          <a:xfrm>
            <a:off x="1999281" y="6446705"/>
            <a:ext cx="7144720" cy="307777"/>
          </a:xfrm>
          <a:prstGeom prst="rect">
            <a:avLst/>
          </a:prstGeom>
          <a:ln>
            <a:noFill/>
          </a:ln>
        </p:spPr>
        <p:txBody>
          <a:bodyPr wrap="square">
            <a:spAutoFit/>
          </a:bodyPr>
          <a:lstStyle/>
          <a:p>
            <a:r>
              <a:rPr lang="ru-RU" sz="1400" dirty="0">
                <a:ln w="18415" cmpd="sng">
                  <a:noFill/>
                  <a:prstDash val="solid"/>
                </a:ln>
                <a:solidFill>
                  <a:srgbClr val="FFFFFF"/>
                </a:solidFill>
              </a:rPr>
              <a:t>РЕГУЛЯТОРЫ ДАВЛЕНИЯ И ОДОРИЗАТОРЫ НА </a:t>
            </a:r>
            <a:r>
              <a:rPr lang="ru-RU" sz="1400" dirty="0" smtClean="0">
                <a:ln w="18415" cmpd="sng">
                  <a:noFill/>
                  <a:prstDash val="solid"/>
                </a:ln>
                <a:solidFill>
                  <a:srgbClr val="FFFFFF"/>
                </a:solidFill>
              </a:rPr>
              <a:t>ГРС АНАЛИЗ </a:t>
            </a:r>
            <a:r>
              <a:rPr lang="ru-RU" sz="1400" dirty="0">
                <a:ln w="18415" cmpd="sng">
                  <a:noFill/>
                  <a:prstDash val="solid"/>
                </a:ln>
                <a:solidFill>
                  <a:srgbClr val="FFFFFF"/>
                </a:solidFill>
              </a:rPr>
              <a:t>НАДЕЖНОСТИ ЭКСПЛУАТАЦИИ </a:t>
            </a:r>
            <a:endParaRPr lang="ru-RU" sz="1400" dirty="0">
              <a:ln w="18415" cmpd="sng">
                <a:noFill/>
                <a:prstDash val="solid"/>
              </a:ln>
            </a:endParaRPr>
          </a:p>
        </p:txBody>
      </p:sp>
      <p:sp>
        <p:nvSpPr>
          <p:cNvPr id="47" name="Прямоугольник 46"/>
          <p:cNvSpPr/>
          <p:nvPr/>
        </p:nvSpPr>
        <p:spPr>
          <a:xfrm>
            <a:off x="1917970" y="179673"/>
            <a:ext cx="7226030" cy="707886"/>
          </a:xfrm>
          <a:prstGeom prst="rect">
            <a:avLst/>
          </a:prstGeom>
        </p:spPr>
        <p:txBody>
          <a:bodyPr wrap="square">
            <a:spAutoFit/>
          </a:bodyPr>
          <a:lstStyle/>
          <a:p>
            <a:pPr marL="0" indent="0" eaLnBrk="1" hangingPunct="1">
              <a:buNone/>
            </a:pPr>
            <a:r>
              <a:rPr lang="ru-RU" sz="2000" b="1" dirty="0"/>
              <a:t>Предложения ООО «Газпром трансгаз Ухта» в проект Решения отраслевого совещания</a:t>
            </a:r>
            <a:endParaRPr lang="en-US" sz="2000" b="1" cap="all" dirty="0">
              <a:cs typeface="Arial" pitchFamily="34" charset="0"/>
            </a:endParaRPr>
          </a:p>
        </p:txBody>
      </p:sp>
    </p:spTree>
    <p:extLst>
      <p:ext uri="{BB962C8B-B14F-4D97-AF65-F5344CB8AC3E}">
        <p14:creationId xmlns:p14="http://schemas.microsoft.com/office/powerpoint/2010/main" val="3387946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2875" y="6422932"/>
            <a:ext cx="1381125" cy="400110"/>
          </a:xfrm>
          <a:prstGeom prst="rect">
            <a:avLst/>
          </a:prstGeom>
          <a:noFill/>
        </p:spPr>
        <p:txBody>
          <a:bodyPr wrap="square" rtlCol="0">
            <a:spAutoFit/>
          </a:bodyPr>
          <a:lstStyle/>
          <a:p>
            <a:fld id="{39B190FC-833E-4121-B30F-BDC2E0FEE9BB}" type="slidenum">
              <a:rPr lang="ru-RU" sz="2000" smtClean="0"/>
              <a:t>34</a:t>
            </a:fld>
            <a:endParaRPr lang="ru-RU" sz="2000" dirty="0"/>
          </a:p>
        </p:txBody>
      </p:sp>
      <p:sp>
        <p:nvSpPr>
          <p:cNvPr id="6" name="Прямоугольник 5"/>
          <p:cNvSpPr/>
          <p:nvPr/>
        </p:nvSpPr>
        <p:spPr>
          <a:xfrm>
            <a:off x="1999281" y="6446705"/>
            <a:ext cx="7144720" cy="307777"/>
          </a:xfrm>
          <a:prstGeom prst="rect">
            <a:avLst/>
          </a:prstGeom>
          <a:ln>
            <a:noFill/>
          </a:ln>
        </p:spPr>
        <p:txBody>
          <a:bodyPr wrap="square">
            <a:spAutoFit/>
          </a:bodyPr>
          <a:lstStyle/>
          <a:p>
            <a:r>
              <a:rPr lang="ru-RU" sz="1400" dirty="0">
                <a:ln w="18415" cmpd="sng">
                  <a:noFill/>
                  <a:prstDash val="solid"/>
                </a:ln>
                <a:solidFill>
                  <a:srgbClr val="FFFFFF"/>
                </a:solidFill>
              </a:rPr>
              <a:t>РЕГУЛЯТОРЫ ДАВЛЕНИЯ И ОДОРИЗАТОРЫ НА </a:t>
            </a:r>
            <a:r>
              <a:rPr lang="ru-RU" sz="1400" dirty="0" smtClean="0">
                <a:ln w="18415" cmpd="sng">
                  <a:noFill/>
                  <a:prstDash val="solid"/>
                </a:ln>
                <a:solidFill>
                  <a:srgbClr val="FFFFFF"/>
                </a:solidFill>
              </a:rPr>
              <a:t>ГРС АНАЛИЗ </a:t>
            </a:r>
            <a:r>
              <a:rPr lang="ru-RU" sz="1400" dirty="0">
                <a:ln w="18415" cmpd="sng">
                  <a:noFill/>
                  <a:prstDash val="solid"/>
                </a:ln>
                <a:solidFill>
                  <a:srgbClr val="FFFFFF"/>
                </a:solidFill>
              </a:rPr>
              <a:t>НАДЕЖНОСТИ ЭКСПЛУАТАЦИИ </a:t>
            </a:r>
            <a:endParaRPr lang="ru-RU" sz="1400" dirty="0">
              <a:ln w="18415" cmpd="sng">
                <a:noFill/>
                <a:prstDash val="solid"/>
              </a:ln>
            </a:endParaRPr>
          </a:p>
        </p:txBody>
      </p:sp>
      <p:sp>
        <p:nvSpPr>
          <p:cNvPr id="7" name="Прямоугольник 6"/>
          <p:cNvSpPr/>
          <p:nvPr/>
        </p:nvSpPr>
        <p:spPr>
          <a:xfrm>
            <a:off x="207501" y="1094913"/>
            <a:ext cx="8936499" cy="4862870"/>
          </a:xfrm>
          <a:prstGeom prst="rect">
            <a:avLst/>
          </a:prstGeom>
        </p:spPr>
        <p:txBody>
          <a:bodyPr wrap="square">
            <a:spAutoFit/>
          </a:bodyPr>
          <a:lstStyle/>
          <a:p>
            <a:pPr algn="ctr"/>
            <a:r>
              <a:rPr lang="ru-RU" sz="2000" b="1" dirty="0" smtClean="0">
                <a:solidFill>
                  <a:srgbClr val="FFFFFF"/>
                </a:solidFill>
                <a:latin typeface="Times New Roman" panose="02020603050405020304" pitchFamily="18" charset="0"/>
                <a:cs typeface="Times New Roman" panose="02020603050405020304" pitchFamily="18" charset="0"/>
              </a:rPr>
              <a:t>Общая </a:t>
            </a:r>
            <a:r>
              <a:rPr lang="ru-RU" sz="2000" b="1" dirty="0">
                <a:solidFill>
                  <a:srgbClr val="FFFFFF"/>
                </a:solidFill>
                <a:latin typeface="Times New Roman" panose="02020603050405020304" pitchFamily="18" charset="0"/>
                <a:cs typeface="Times New Roman" panose="02020603050405020304" pitchFamily="18" charset="0"/>
              </a:rPr>
              <a:t>проблема </a:t>
            </a:r>
            <a:r>
              <a:rPr lang="ru-RU" sz="2000" b="1" dirty="0" smtClean="0">
                <a:solidFill>
                  <a:srgbClr val="FFFFFF"/>
                </a:solidFill>
                <a:latin typeface="Times New Roman" panose="02020603050405020304" pitchFamily="18" charset="0"/>
                <a:cs typeface="Times New Roman" panose="02020603050405020304" pitchFamily="18" charset="0"/>
              </a:rPr>
              <a:t>одоризации</a:t>
            </a:r>
            <a:r>
              <a:rPr lang="en-US" sz="2000" b="1" dirty="0" smtClean="0">
                <a:solidFill>
                  <a:srgbClr val="FFFFFF"/>
                </a:solidFill>
                <a:latin typeface="Times New Roman" panose="02020603050405020304" pitchFamily="18" charset="0"/>
                <a:cs typeface="Times New Roman" panose="02020603050405020304" pitchFamily="18" charset="0"/>
              </a:rPr>
              <a:t> </a:t>
            </a:r>
            <a:r>
              <a:rPr lang="ru-RU" sz="2000" b="1" dirty="0" smtClean="0">
                <a:solidFill>
                  <a:srgbClr val="FFFFFF"/>
                </a:solidFill>
                <a:latin typeface="Times New Roman" panose="02020603050405020304" pitchFamily="18" charset="0"/>
                <a:cs typeface="Times New Roman" panose="02020603050405020304" pitchFamily="18" charset="0"/>
              </a:rPr>
              <a:t>газа</a:t>
            </a:r>
            <a:endParaRPr lang="ru-RU" sz="2000" b="1" dirty="0"/>
          </a:p>
          <a:p>
            <a:pPr algn="just"/>
            <a:endParaRPr lang="ru-RU" sz="2000" b="1" dirty="0">
              <a:solidFill>
                <a:srgbClr val="FFFFFF"/>
              </a:solidFill>
              <a:latin typeface="Times New Roman" panose="02020603050405020304" pitchFamily="18" charset="0"/>
              <a:cs typeface="Times New Roman" panose="02020603050405020304" pitchFamily="18" charset="0"/>
            </a:endParaRPr>
          </a:p>
          <a:p>
            <a:pPr marL="457200" indent="-457200" algn="just">
              <a:buFont typeface="+mj-lt"/>
              <a:buAutoNum type="arabicPeriod"/>
            </a:pPr>
            <a:r>
              <a:rPr lang="ru-RU" sz="1800" dirty="0"/>
              <a:t>В соответствии СТО Газпром 2-2.3-1122-2017 «Газораспределительные станции. Правила эксплуатации» (раздел 7.6.6) норма вводимого в </a:t>
            </a:r>
            <a:r>
              <a:rPr lang="ru-RU" sz="1800" dirty="0" smtClean="0"/>
              <a:t>газ </a:t>
            </a:r>
            <a:r>
              <a:rPr lang="ru-RU" sz="1800" dirty="0" err="1" smtClean="0"/>
              <a:t>этилмеркаптана</a:t>
            </a:r>
            <a:r>
              <a:rPr lang="ru-RU" sz="1800" dirty="0" smtClean="0"/>
              <a:t> </a:t>
            </a:r>
            <a:r>
              <a:rPr lang="ru-RU" sz="1800" dirty="0"/>
              <a:t>должна составлять</a:t>
            </a:r>
            <a:br>
              <a:rPr lang="ru-RU" sz="1800" dirty="0"/>
            </a:br>
            <a:r>
              <a:rPr lang="ru-RU" sz="1800" dirty="0"/>
              <a:t>16 г (19,1 см3) на 1000 м3 газа  фактически на ГРС предприятий Группы «Газпром» используется одорант марок «СПМ» и «СПМ-1. Поэтому </a:t>
            </a:r>
            <a:r>
              <a:rPr lang="ru-RU" sz="1800" dirty="0" smtClean="0"/>
              <a:t>предложение инициировать изменение в </a:t>
            </a:r>
            <a:r>
              <a:rPr lang="ru-RU" sz="1800" dirty="0"/>
              <a:t>отраслевом стандарте необходимо прямо указать на возможность использования и установить норму одоризации именно для СПМ. Норма одоризации для СПМ должна быть подтверждена </a:t>
            </a:r>
            <a:r>
              <a:rPr lang="ru-RU" sz="1800" dirty="0" err="1"/>
              <a:t>ВНИИГАЗом</a:t>
            </a:r>
            <a:r>
              <a:rPr lang="ru-RU" sz="1800" dirty="0"/>
              <a:t>.</a:t>
            </a:r>
          </a:p>
          <a:p>
            <a:pPr marL="457200" indent="-457200" algn="just">
              <a:buFont typeface="+mj-lt"/>
              <a:buAutoNum type="arabicPeriod"/>
            </a:pPr>
            <a:r>
              <a:rPr lang="ru-RU" sz="1800" dirty="0"/>
              <a:t>В соответствии с ГОСТ Р 54983-2012 </a:t>
            </a:r>
            <a:r>
              <a:rPr lang="ru-RU" sz="1800" dirty="0" smtClean="0"/>
              <a:t>«Сети газораспределительные природного газа» </a:t>
            </a:r>
            <a:r>
              <a:rPr lang="ru-RU" sz="1800" dirty="0" smtClean="0"/>
              <a:t>(пункт </a:t>
            </a:r>
            <a:r>
              <a:rPr lang="ru-RU" sz="1800" dirty="0"/>
              <a:t>6.6.1</a:t>
            </a:r>
            <a:r>
              <a:rPr lang="ru-RU" sz="1800" dirty="0" smtClean="0"/>
              <a:t>) Интенсивность </a:t>
            </a:r>
            <a:r>
              <a:rPr lang="ru-RU" sz="1800" dirty="0"/>
              <a:t>запаха газа (</a:t>
            </a:r>
            <a:r>
              <a:rPr lang="ru-RU" sz="1800" dirty="0" err="1"/>
              <a:t>одоризация</a:t>
            </a:r>
            <a:r>
              <a:rPr lang="ru-RU" sz="1800" dirty="0"/>
              <a:t>) в пределах 3-4 баллов в конечных точках </a:t>
            </a:r>
            <a:r>
              <a:rPr lang="ru-RU" sz="1800" dirty="0" smtClean="0"/>
              <a:t>сети газораспределения </a:t>
            </a:r>
            <a:r>
              <a:rPr lang="ru-RU" sz="1800" dirty="0"/>
              <a:t>должна обеспечиваться газотранспортной </a:t>
            </a:r>
            <a:r>
              <a:rPr lang="ru-RU" sz="1800" dirty="0" smtClean="0"/>
              <a:t>организацией фактически добиться  показателей проблематично особенно при малых расходах </a:t>
            </a:r>
            <a:r>
              <a:rPr lang="ru-RU" sz="1800" dirty="0"/>
              <a:t>из-за разветвлённости сетей ГРО и неравномерности газопотребления в </a:t>
            </a:r>
            <a:r>
              <a:rPr lang="ru-RU" sz="1800" dirty="0" smtClean="0"/>
              <a:t>них. Поэтому предложение инициировать изменение в законодательном акте и указать за интенсивность запаха в сетях ГРО должен отвечать собственник сетей. Газотранспортные общества должны отвечать за интенсивность запаха в пределах границы эксплуатационной ответственности</a:t>
            </a:r>
            <a:endParaRPr lang="ru-RU" sz="1800" dirty="0"/>
          </a:p>
        </p:txBody>
      </p:sp>
      <p:sp>
        <p:nvSpPr>
          <p:cNvPr id="9" name="Прямоугольник 8"/>
          <p:cNvSpPr/>
          <p:nvPr/>
        </p:nvSpPr>
        <p:spPr>
          <a:xfrm>
            <a:off x="1917970" y="179673"/>
            <a:ext cx="7226030" cy="707886"/>
          </a:xfrm>
          <a:prstGeom prst="rect">
            <a:avLst/>
          </a:prstGeom>
        </p:spPr>
        <p:txBody>
          <a:bodyPr wrap="square">
            <a:spAutoFit/>
          </a:bodyPr>
          <a:lstStyle/>
          <a:p>
            <a:pPr marL="0" indent="0" eaLnBrk="1" hangingPunct="1">
              <a:buNone/>
            </a:pPr>
            <a:r>
              <a:rPr lang="ru-RU" sz="2000" b="1" dirty="0"/>
              <a:t>Предложения ООО «Газпром трансгаз Ухта» в проект Решения отраслевого совещания</a:t>
            </a:r>
            <a:endParaRPr lang="en-US" sz="2000" b="1" cap="all" dirty="0">
              <a:cs typeface="Arial" pitchFamily="34" charset="0"/>
            </a:endParaRPr>
          </a:p>
        </p:txBody>
      </p:sp>
    </p:spTree>
    <p:extLst>
      <p:ext uri="{BB962C8B-B14F-4D97-AF65-F5344CB8AC3E}">
        <p14:creationId xmlns:p14="http://schemas.microsoft.com/office/powerpoint/2010/main" val="2026048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sz="half" idx="4294967295"/>
          </p:nvPr>
        </p:nvSpPr>
        <p:spPr>
          <a:xfrm>
            <a:off x="1764198" y="1383168"/>
            <a:ext cx="7379802" cy="863600"/>
          </a:xfrm>
          <a:prstGeom prst="rect">
            <a:avLst/>
          </a:prstGeom>
        </p:spPr>
        <p:txBody>
          <a:bodyPr/>
          <a:lstStyle/>
          <a:p>
            <a:pPr marL="0" indent="0">
              <a:buFontTx/>
              <a:buNone/>
            </a:pPr>
            <a:r>
              <a:rPr lang="ru-RU" sz="4800" b="1" dirty="0" smtClean="0">
                <a:solidFill>
                  <a:srgbClr val="0071B9"/>
                </a:solidFill>
              </a:rPr>
              <a:t>СПАСИБО ЗА ВНИМАНИЕ!</a:t>
            </a:r>
          </a:p>
        </p:txBody>
      </p:sp>
      <p:sp>
        <p:nvSpPr>
          <p:cNvPr id="17411" name="Rectangle 12"/>
          <p:cNvSpPr>
            <a:spLocks noGrp="1" noChangeArrowheads="1"/>
          </p:cNvSpPr>
          <p:nvPr>
            <p:ph sz="half" idx="4294967295"/>
          </p:nvPr>
        </p:nvSpPr>
        <p:spPr>
          <a:xfrm>
            <a:off x="1999281" y="2661103"/>
            <a:ext cx="7228698" cy="2670175"/>
          </a:xfrm>
          <a:prstGeom prst="rect">
            <a:avLst/>
          </a:prstGeom>
        </p:spPr>
        <p:txBody>
          <a:bodyPr/>
          <a:lstStyle/>
          <a:p>
            <a:pPr>
              <a:lnSpc>
                <a:spcPct val="75000"/>
              </a:lnSpc>
              <a:spcBef>
                <a:spcPct val="5000"/>
              </a:spcBef>
              <a:spcAft>
                <a:spcPct val="5000"/>
              </a:spcAft>
              <a:buNone/>
            </a:pPr>
            <a:r>
              <a:rPr lang="ru-RU" sz="2000" b="0" dirty="0" smtClean="0">
                <a:solidFill>
                  <a:schemeClr val="bg1"/>
                </a:solidFill>
                <a:latin typeface="Arial Narrow" pitchFamily="34" charset="0"/>
              </a:rPr>
              <a:t>Виталий Михайлович Янчук</a:t>
            </a:r>
          </a:p>
          <a:p>
            <a:pPr>
              <a:lnSpc>
                <a:spcPct val="75000"/>
              </a:lnSpc>
              <a:spcBef>
                <a:spcPct val="5000"/>
              </a:spcBef>
              <a:spcAft>
                <a:spcPct val="5000"/>
              </a:spcAft>
              <a:buNone/>
            </a:pPr>
            <a:endParaRPr lang="ru-RU" sz="2000" b="0" dirty="0">
              <a:solidFill>
                <a:schemeClr val="bg1"/>
              </a:solidFill>
              <a:latin typeface="Arial Narrow" pitchFamily="34" charset="0"/>
            </a:endParaRPr>
          </a:p>
          <a:p>
            <a:pPr>
              <a:lnSpc>
                <a:spcPct val="75000"/>
              </a:lnSpc>
              <a:spcBef>
                <a:spcPct val="5000"/>
              </a:spcBef>
              <a:spcAft>
                <a:spcPct val="5000"/>
              </a:spcAft>
              <a:buNone/>
            </a:pPr>
            <a:r>
              <a:rPr lang="ru-RU" sz="2000" b="0" dirty="0" smtClean="0">
                <a:solidFill>
                  <a:schemeClr val="bg1"/>
                </a:solidFill>
                <a:latin typeface="Arial Narrow" pitchFamily="34" charset="0"/>
              </a:rPr>
              <a:t>Начальник производственного отела по эксплуатации ГРС</a:t>
            </a:r>
            <a:br>
              <a:rPr lang="ru-RU" sz="2000" b="0" dirty="0" smtClean="0">
                <a:solidFill>
                  <a:schemeClr val="bg1"/>
                </a:solidFill>
                <a:latin typeface="Arial Narrow" pitchFamily="34" charset="0"/>
              </a:rPr>
            </a:br>
            <a:endParaRPr lang="ru-RU" sz="2000" b="0" dirty="0" smtClean="0">
              <a:solidFill>
                <a:schemeClr val="bg1"/>
              </a:solidFill>
              <a:latin typeface="Arial Narrow" pitchFamily="34" charset="0"/>
            </a:endParaRPr>
          </a:p>
          <a:p>
            <a:pPr>
              <a:buNone/>
            </a:pPr>
            <a:r>
              <a:rPr lang="ru-RU" sz="2000" b="0" dirty="0" smtClean="0">
                <a:solidFill>
                  <a:schemeClr val="bg1"/>
                </a:solidFill>
                <a:latin typeface="Arial Narrow" pitchFamily="34" charset="0"/>
              </a:rPr>
              <a:t>тел. : (8216) 77-22-71 </a:t>
            </a:r>
          </a:p>
          <a:p>
            <a:pPr>
              <a:buNone/>
            </a:pPr>
            <a:r>
              <a:rPr lang="ru-RU" sz="2000" b="0" dirty="0" smtClean="0">
                <a:solidFill>
                  <a:schemeClr val="bg1"/>
                </a:solidFill>
                <a:latin typeface="Arial Narrow" pitchFamily="34" charset="0"/>
              </a:rPr>
              <a:t>е</a:t>
            </a:r>
            <a:r>
              <a:rPr lang="en-US" sz="2000" b="0" dirty="0" smtClean="0">
                <a:solidFill>
                  <a:schemeClr val="bg1"/>
                </a:solidFill>
                <a:latin typeface="Arial Narrow" pitchFamily="34" charset="0"/>
              </a:rPr>
              <a:t>-mail:</a:t>
            </a:r>
            <a:r>
              <a:rPr lang="ru-RU" sz="2000" b="0" dirty="0" smtClean="0">
                <a:solidFill>
                  <a:schemeClr val="bg1"/>
                </a:solidFill>
                <a:latin typeface="Arial Narrow" pitchFamily="34" charset="0"/>
              </a:rPr>
              <a:t> </a:t>
            </a:r>
            <a:r>
              <a:rPr lang="en-US" sz="2000" b="0" dirty="0">
                <a:solidFill>
                  <a:schemeClr val="bg1"/>
                </a:solidFill>
                <a:latin typeface="Arial Narrow" pitchFamily="34" charset="0"/>
              </a:rPr>
              <a:t>vianchuk@sgp.gazprom.ru </a:t>
            </a:r>
            <a:endParaRPr lang="ru-RU" sz="2000" b="0" dirty="0" smtClean="0">
              <a:solidFill>
                <a:schemeClr val="bg1"/>
              </a:solidFill>
              <a:latin typeface="Arial Narrow" pitchFamily="34" charset="0"/>
            </a:endParaRPr>
          </a:p>
          <a:p>
            <a:pPr marL="0" indent="0">
              <a:buFontTx/>
              <a:buNone/>
            </a:pPr>
            <a:endParaRPr lang="ru-RU" sz="2200" b="0" dirty="0" smtClean="0">
              <a:solidFill>
                <a:schemeClr val="bg1"/>
              </a:solidFill>
            </a:endParaRPr>
          </a:p>
        </p:txBody>
      </p:sp>
      <p:sp>
        <p:nvSpPr>
          <p:cNvPr id="6" name="Прямоугольник 5"/>
          <p:cNvSpPr/>
          <p:nvPr/>
        </p:nvSpPr>
        <p:spPr>
          <a:xfrm>
            <a:off x="1999281" y="6446705"/>
            <a:ext cx="7144720" cy="307777"/>
          </a:xfrm>
          <a:prstGeom prst="rect">
            <a:avLst/>
          </a:prstGeom>
          <a:ln>
            <a:noFill/>
          </a:ln>
        </p:spPr>
        <p:txBody>
          <a:bodyPr wrap="square">
            <a:spAutoFit/>
          </a:bodyPr>
          <a:lstStyle/>
          <a:p>
            <a:r>
              <a:rPr lang="ru-RU" sz="1400" dirty="0" smtClean="0">
                <a:ln w="18415" cmpd="sng">
                  <a:noFill/>
                  <a:prstDash val="solid"/>
                </a:ln>
                <a:solidFill>
                  <a:srgbClr val="FFFFFF"/>
                </a:solidFill>
              </a:rPr>
              <a:t>ПРИМЕНЕНИЕ НА ГРС ОДНОПОТОЧНЫХ ВИХРЕВЫХ ТРУБ ДЛЯ ДРОССЕЛИРОВАНИЯ ГАЗА</a:t>
            </a:r>
            <a:endParaRPr lang="ru-RU" sz="1400" dirty="0">
              <a:ln w="18415" cmpd="sng">
                <a:noFill/>
                <a:prstDash val="solid"/>
              </a:ln>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2875" y="6422932"/>
            <a:ext cx="1381125" cy="400110"/>
          </a:xfrm>
          <a:prstGeom prst="rect">
            <a:avLst/>
          </a:prstGeom>
          <a:noFill/>
        </p:spPr>
        <p:txBody>
          <a:bodyPr wrap="square" rtlCol="0">
            <a:spAutoFit/>
          </a:bodyPr>
          <a:lstStyle/>
          <a:p>
            <a:fld id="{3C92D97F-6950-461A-848A-7F6E0B299588}" type="slidenum">
              <a:rPr lang="ru-RU" sz="2000" smtClean="0"/>
              <a:t>4</a:t>
            </a:fld>
            <a:endParaRPr lang="ru-RU" sz="2000" dirty="0"/>
          </a:p>
        </p:txBody>
      </p:sp>
      <p:sp>
        <p:nvSpPr>
          <p:cNvPr id="6" name="Прямоугольник 5"/>
          <p:cNvSpPr/>
          <p:nvPr/>
        </p:nvSpPr>
        <p:spPr>
          <a:xfrm>
            <a:off x="1999281" y="6446705"/>
            <a:ext cx="7144720" cy="307777"/>
          </a:xfrm>
          <a:prstGeom prst="rect">
            <a:avLst/>
          </a:prstGeom>
          <a:ln>
            <a:noFill/>
          </a:ln>
        </p:spPr>
        <p:txBody>
          <a:bodyPr wrap="square">
            <a:spAutoFit/>
          </a:bodyPr>
          <a:lstStyle/>
          <a:p>
            <a:r>
              <a:rPr lang="ru-RU" sz="1400" dirty="0">
                <a:ln w="18415" cmpd="sng">
                  <a:noFill/>
                  <a:prstDash val="solid"/>
                </a:ln>
                <a:solidFill>
                  <a:srgbClr val="FFFFFF"/>
                </a:solidFill>
              </a:rPr>
              <a:t>РЕГУЛЯТОРЫ ДАВЛЕНИЯ И ОДОРИЗАТОРЫ НА </a:t>
            </a:r>
            <a:r>
              <a:rPr lang="ru-RU" sz="1400" dirty="0" smtClean="0">
                <a:ln w="18415" cmpd="sng">
                  <a:noFill/>
                  <a:prstDash val="solid"/>
                </a:ln>
                <a:solidFill>
                  <a:srgbClr val="FFFFFF"/>
                </a:solidFill>
              </a:rPr>
              <a:t>ГРС АНАЛИЗ </a:t>
            </a:r>
            <a:r>
              <a:rPr lang="ru-RU" sz="1400" dirty="0">
                <a:ln w="18415" cmpd="sng">
                  <a:noFill/>
                  <a:prstDash val="solid"/>
                </a:ln>
                <a:solidFill>
                  <a:srgbClr val="FFFFFF"/>
                </a:solidFill>
              </a:rPr>
              <a:t>НАДЕЖНОСТИ ЭКСПЛУАТАЦИИ </a:t>
            </a:r>
            <a:endParaRPr lang="ru-RU" sz="1400" dirty="0">
              <a:ln w="18415" cmpd="sng">
                <a:noFill/>
                <a:prstDash val="solid"/>
              </a:ln>
            </a:endParaRPr>
          </a:p>
        </p:txBody>
      </p:sp>
      <p:sp>
        <p:nvSpPr>
          <p:cNvPr id="8" name="Прямоугольник 7"/>
          <p:cNvSpPr/>
          <p:nvPr/>
        </p:nvSpPr>
        <p:spPr>
          <a:xfrm>
            <a:off x="1924050" y="315027"/>
            <a:ext cx="7134225" cy="707886"/>
          </a:xfrm>
          <a:prstGeom prst="rect">
            <a:avLst/>
          </a:prstGeom>
        </p:spPr>
        <p:txBody>
          <a:bodyPr wrap="square">
            <a:spAutoFit/>
          </a:bodyPr>
          <a:lstStyle/>
          <a:p>
            <a:pPr lvl="0" eaLnBrk="0" hangingPunct="0">
              <a:defRPr/>
            </a:pPr>
            <a:r>
              <a:rPr lang="ru-RU" sz="2000" b="1" kern="0" dirty="0" smtClean="0">
                <a:cs typeface="Times New Roman" pitchFamily="18" charset="0"/>
              </a:rPr>
              <a:t>ОСОБЕННОСТИ ЭКСПЛУАТАЦИИ И ТЕХНИЧЕСКОГО ОБСЛУЖИВАНИЯ РЕГУЛЯТОРА ДАВЛЕНИЯ ГАЗА РДО</a:t>
            </a:r>
            <a:endParaRPr lang="ru-RU" sz="2000" b="1" kern="0" dirty="0">
              <a:cs typeface="Times New Roman" pitchFamily="18" charset="0"/>
            </a:endParaRPr>
          </a:p>
        </p:txBody>
      </p:sp>
      <p:pic>
        <p:nvPicPr>
          <p:cNvPr id="2050" name="Picture 2" descr="D:\PF\grsy471\AppData\Local\Microsoft\Windows\Temporary Internet Files\Content.IE5\8X34676W\attachment.png"/>
          <p:cNvPicPr>
            <a:picLocks noChangeAspect="1" noChangeArrowheads="1"/>
          </p:cNvPicPr>
          <p:nvPr/>
        </p:nvPicPr>
        <p:blipFill rotWithShape="1">
          <a:blip r:embed="rId3">
            <a:extLst>
              <a:ext uri="{28A0092B-C50C-407E-A947-70E740481C1C}">
                <a14:useLocalDpi xmlns:a14="http://schemas.microsoft.com/office/drawing/2010/main" val="0"/>
              </a:ext>
            </a:extLst>
          </a:blip>
          <a:srcRect b="3370"/>
          <a:stretch/>
        </p:blipFill>
        <p:spPr bwMode="auto">
          <a:xfrm>
            <a:off x="1250728" y="1106794"/>
            <a:ext cx="7112209" cy="5193994"/>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0" y="1106794"/>
            <a:ext cx="3774373" cy="830997"/>
          </a:xfrm>
          <a:prstGeom prst="rect">
            <a:avLst/>
          </a:prstGeom>
          <a:solidFill>
            <a:srgbClr val="0071B9"/>
          </a:solidFill>
          <a:ln w="28575">
            <a:solidFill>
              <a:schemeClr val="bg1"/>
            </a:solidFill>
          </a:ln>
        </p:spPr>
        <p:txBody>
          <a:bodyPr wrap="square">
            <a:spAutoFit/>
          </a:bodyPr>
          <a:lstStyle/>
          <a:p>
            <a:r>
              <a:rPr lang="ru-RU" sz="2400" dirty="0" smtClean="0">
                <a:solidFill>
                  <a:srgbClr val="FFFFFF"/>
                </a:solidFill>
                <a:latin typeface="Times New Roman" panose="02020603050405020304" pitchFamily="18" charset="0"/>
                <a:cs typeface="Times New Roman" panose="02020603050405020304" pitchFamily="18" charset="0"/>
              </a:rPr>
              <a:t>РЕГУЛЯТОР ДАВЛЕНИЯ ГАЗА РДО</a:t>
            </a:r>
            <a:endParaRPr lang="ru-RU" sz="2000" dirty="0"/>
          </a:p>
        </p:txBody>
      </p:sp>
    </p:spTree>
    <p:extLst>
      <p:ext uri="{BB962C8B-B14F-4D97-AF65-F5344CB8AC3E}">
        <p14:creationId xmlns:p14="http://schemas.microsoft.com/office/powerpoint/2010/main" val="868760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Y:\03_GRS\NOARX\СЕМИНАРЫ_СОВЕЩАНИЯ_ДОКЛАДЫ\2017\Семинар ГРС Газпром\Егоров\Снимок.JPG"/>
          <p:cNvPicPr>
            <a:picLocks noChangeAspect="1" noChangeArrowheads="1"/>
          </p:cNvPicPr>
          <p:nvPr/>
        </p:nvPicPr>
        <p:blipFill rotWithShape="1">
          <a:blip r:embed="rId3">
            <a:extLst>
              <a:ext uri="{28A0092B-C50C-407E-A947-70E740481C1C}">
                <a14:useLocalDpi xmlns:a14="http://schemas.microsoft.com/office/drawing/2010/main" val="0"/>
              </a:ext>
            </a:extLst>
          </a:blip>
          <a:srcRect l="1981" t="1321" r="1485" b="21268"/>
          <a:stretch/>
        </p:blipFill>
        <p:spPr bwMode="auto">
          <a:xfrm>
            <a:off x="4024312" y="1114620"/>
            <a:ext cx="3714750" cy="401785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Y:\03_GRS\NOARX\СЕМИНАРЫ_СОВЕЩАНИЯ_ДОКЛАДЫ\2017\Семинар ГРС Газпром\Егоров\Фото006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995" r="2726" b="28665"/>
          <a:stretch/>
        </p:blipFill>
        <p:spPr bwMode="auto">
          <a:xfrm rot="5400000">
            <a:off x="-882339" y="1977713"/>
            <a:ext cx="5213065" cy="3448388"/>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42875" y="6422932"/>
            <a:ext cx="1381125" cy="400110"/>
          </a:xfrm>
          <a:prstGeom prst="rect">
            <a:avLst/>
          </a:prstGeom>
          <a:noFill/>
        </p:spPr>
        <p:txBody>
          <a:bodyPr wrap="square" rtlCol="0">
            <a:spAutoFit/>
          </a:bodyPr>
          <a:lstStyle/>
          <a:p>
            <a:fld id="{DA349EA8-D38D-44A8-9AD2-9C570498535C}" type="slidenum">
              <a:rPr lang="ru-RU" sz="2000" smtClean="0"/>
              <a:t>5</a:t>
            </a:fld>
            <a:endParaRPr lang="ru-RU" sz="2000" dirty="0"/>
          </a:p>
        </p:txBody>
      </p:sp>
      <p:sp>
        <p:nvSpPr>
          <p:cNvPr id="8" name="Прямоугольник 7"/>
          <p:cNvSpPr/>
          <p:nvPr/>
        </p:nvSpPr>
        <p:spPr>
          <a:xfrm>
            <a:off x="1999281" y="6446705"/>
            <a:ext cx="7144720" cy="307777"/>
          </a:xfrm>
          <a:prstGeom prst="rect">
            <a:avLst/>
          </a:prstGeom>
          <a:ln>
            <a:noFill/>
          </a:ln>
        </p:spPr>
        <p:txBody>
          <a:bodyPr wrap="square">
            <a:spAutoFit/>
          </a:bodyPr>
          <a:lstStyle/>
          <a:p>
            <a:r>
              <a:rPr lang="ru-RU" sz="1400" dirty="0">
                <a:ln w="18415" cmpd="sng">
                  <a:noFill/>
                  <a:prstDash val="solid"/>
                </a:ln>
                <a:solidFill>
                  <a:srgbClr val="FFFFFF"/>
                </a:solidFill>
              </a:rPr>
              <a:t>РЕГУЛЯТОРЫ ДАВЛЕНИЯ И ОДОРИЗАТОРЫ НА </a:t>
            </a:r>
            <a:r>
              <a:rPr lang="ru-RU" sz="1400" dirty="0" smtClean="0">
                <a:ln w="18415" cmpd="sng">
                  <a:noFill/>
                  <a:prstDash val="solid"/>
                </a:ln>
                <a:solidFill>
                  <a:srgbClr val="FFFFFF"/>
                </a:solidFill>
              </a:rPr>
              <a:t>ГРС АНАЛИЗ </a:t>
            </a:r>
            <a:r>
              <a:rPr lang="ru-RU" sz="1400" dirty="0">
                <a:ln w="18415" cmpd="sng">
                  <a:noFill/>
                  <a:prstDash val="solid"/>
                </a:ln>
                <a:solidFill>
                  <a:srgbClr val="FFFFFF"/>
                </a:solidFill>
              </a:rPr>
              <a:t>НАДЕЖНОСТИ ЭКСПЛУАТАЦИИ </a:t>
            </a:r>
            <a:endParaRPr lang="ru-RU" sz="1400" dirty="0">
              <a:ln w="18415" cmpd="sng">
                <a:noFill/>
                <a:prstDash val="solid"/>
              </a:ln>
            </a:endParaRPr>
          </a:p>
        </p:txBody>
      </p:sp>
      <p:sp>
        <p:nvSpPr>
          <p:cNvPr id="2" name="TextBox 1"/>
          <p:cNvSpPr txBox="1"/>
          <p:nvPr/>
        </p:nvSpPr>
        <p:spPr>
          <a:xfrm>
            <a:off x="3848100" y="5231222"/>
            <a:ext cx="4914900" cy="1077218"/>
          </a:xfrm>
          <a:prstGeom prst="rect">
            <a:avLst/>
          </a:prstGeom>
          <a:noFill/>
        </p:spPr>
        <p:txBody>
          <a:bodyPr wrap="square" numCol="2" rtlCol="0">
            <a:spAutoFit/>
          </a:bodyPr>
          <a:lstStyle/>
          <a:p>
            <a:pPr>
              <a:buAutoNum type="arabicPeriod"/>
            </a:pPr>
            <a:r>
              <a:rPr lang="ru-RU" sz="1600" dirty="0" smtClean="0">
                <a:solidFill>
                  <a:srgbClr val="0071B9"/>
                </a:solidFill>
              </a:rPr>
              <a:t>Клапан</a:t>
            </a:r>
          </a:p>
          <a:p>
            <a:pPr>
              <a:buAutoNum type="arabicPeriod"/>
            </a:pPr>
            <a:r>
              <a:rPr lang="ru-RU" sz="1600" dirty="0" smtClean="0">
                <a:solidFill>
                  <a:srgbClr val="0071B9"/>
                </a:solidFill>
              </a:rPr>
              <a:t>Распределитель</a:t>
            </a:r>
          </a:p>
          <a:p>
            <a:pPr>
              <a:buAutoNum type="arabicPeriod"/>
            </a:pPr>
            <a:r>
              <a:rPr lang="ru-RU" sz="1600" dirty="0" smtClean="0">
                <a:solidFill>
                  <a:srgbClr val="0071B9"/>
                </a:solidFill>
              </a:rPr>
              <a:t>Регулятор</a:t>
            </a:r>
          </a:p>
          <a:p>
            <a:pPr>
              <a:buAutoNum type="arabicPeriod"/>
            </a:pPr>
            <a:r>
              <a:rPr lang="ru-RU" sz="1600" dirty="0" smtClean="0">
                <a:solidFill>
                  <a:srgbClr val="0071B9"/>
                </a:solidFill>
              </a:rPr>
              <a:t>Манометр</a:t>
            </a:r>
          </a:p>
          <a:p>
            <a:pPr>
              <a:buAutoNum type="arabicPeriod"/>
            </a:pPr>
            <a:r>
              <a:rPr lang="ru-RU" sz="1600" dirty="0" smtClean="0">
                <a:solidFill>
                  <a:srgbClr val="0071B9"/>
                </a:solidFill>
              </a:rPr>
              <a:t>Вентиль</a:t>
            </a:r>
          </a:p>
          <a:p>
            <a:pPr>
              <a:buAutoNum type="arabicPeriod"/>
            </a:pPr>
            <a:r>
              <a:rPr lang="ru-RU" sz="1600" dirty="0" smtClean="0">
                <a:solidFill>
                  <a:srgbClr val="0071B9"/>
                </a:solidFill>
              </a:rPr>
              <a:t>Входной трубопровод</a:t>
            </a:r>
          </a:p>
          <a:p>
            <a:pPr>
              <a:buAutoNum type="arabicPeriod"/>
            </a:pPr>
            <a:r>
              <a:rPr lang="ru-RU" sz="1600" dirty="0" smtClean="0">
                <a:solidFill>
                  <a:srgbClr val="0071B9"/>
                </a:solidFill>
              </a:rPr>
              <a:t>Выходной трубопровод</a:t>
            </a:r>
          </a:p>
          <a:p>
            <a:pPr>
              <a:buAutoNum type="arabicPeriod"/>
            </a:pPr>
            <a:r>
              <a:rPr lang="ru-RU" sz="1600" dirty="0" smtClean="0">
                <a:solidFill>
                  <a:srgbClr val="0071B9"/>
                </a:solidFill>
              </a:rPr>
              <a:t>Стабилизирующий редуктор</a:t>
            </a:r>
            <a:endParaRPr lang="ru-RU" sz="1600" dirty="0">
              <a:solidFill>
                <a:srgbClr val="0071B9"/>
              </a:solidFill>
            </a:endParaRPr>
          </a:p>
        </p:txBody>
      </p:sp>
      <p:sp>
        <p:nvSpPr>
          <p:cNvPr id="10" name="Прямоугольник 9"/>
          <p:cNvSpPr/>
          <p:nvPr/>
        </p:nvSpPr>
        <p:spPr>
          <a:xfrm>
            <a:off x="1924050" y="315027"/>
            <a:ext cx="7134225" cy="707886"/>
          </a:xfrm>
          <a:prstGeom prst="rect">
            <a:avLst/>
          </a:prstGeom>
        </p:spPr>
        <p:txBody>
          <a:bodyPr wrap="square">
            <a:spAutoFit/>
          </a:bodyPr>
          <a:lstStyle/>
          <a:p>
            <a:pPr lvl="0" eaLnBrk="0" hangingPunct="0">
              <a:defRPr/>
            </a:pPr>
            <a:r>
              <a:rPr lang="ru-RU" sz="2000" b="1" kern="0" dirty="0" smtClean="0">
                <a:cs typeface="Times New Roman" pitchFamily="18" charset="0"/>
              </a:rPr>
              <a:t>ОСОБЕННОСТИ ЭКСПЛУАТАЦИИ И ТЕХНИЧЕСКОГО ОБСЛУЖИВАНИЯ РЕГУЛЯТОРА ДАВЛЕНИЯ ГАЗА РДО</a:t>
            </a:r>
            <a:endParaRPr lang="ru-RU" sz="2000" b="1" kern="0" dirty="0">
              <a:cs typeface="Times New Roman" pitchFamily="18" charset="0"/>
            </a:endParaRPr>
          </a:p>
        </p:txBody>
      </p:sp>
    </p:spTree>
    <p:extLst>
      <p:ext uri="{BB962C8B-B14F-4D97-AF65-F5344CB8AC3E}">
        <p14:creationId xmlns:p14="http://schemas.microsoft.com/office/powerpoint/2010/main" val="4206951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Текст 4"/>
          <p:cNvSpPr>
            <a:spLocks noGrp="1"/>
          </p:cNvSpPr>
          <p:nvPr>
            <p:ph type="body" sz="quarter" idx="4294967295"/>
          </p:nvPr>
        </p:nvSpPr>
        <p:spPr>
          <a:xfrm>
            <a:off x="4410075" y="5233487"/>
            <a:ext cx="4918075" cy="823172"/>
          </a:xfrm>
        </p:spPr>
        <p:txBody>
          <a:bodyPr/>
          <a:lstStyle/>
          <a:p>
            <a:pPr marL="0" indent="0" algn="ctr">
              <a:buNone/>
            </a:pPr>
            <a:r>
              <a:rPr lang="ru-RU" sz="1800" dirty="0" smtClean="0">
                <a:solidFill>
                  <a:srgbClr val="0071B9"/>
                </a:solidFill>
              </a:rPr>
              <a:t>После изменения схемы добились стабильной работы регулятора согласно настройкам</a:t>
            </a:r>
            <a:endParaRPr lang="ru-RU" sz="1800" dirty="0">
              <a:solidFill>
                <a:srgbClr val="0071B9"/>
              </a:solidFill>
            </a:endParaRPr>
          </a:p>
        </p:txBody>
      </p:sp>
      <p:sp>
        <p:nvSpPr>
          <p:cNvPr id="12" name="Текст 4"/>
          <p:cNvSpPr>
            <a:spLocks noGrp="1"/>
          </p:cNvSpPr>
          <p:nvPr>
            <p:ph type="body" sz="quarter" idx="4294967295"/>
          </p:nvPr>
        </p:nvSpPr>
        <p:spPr>
          <a:xfrm>
            <a:off x="43751" y="1112153"/>
            <a:ext cx="4410076" cy="834285"/>
          </a:xfrm>
        </p:spPr>
        <p:txBody>
          <a:bodyPr/>
          <a:lstStyle/>
          <a:p>
            <a:pPr marL="0" indent="0" algn="ctr">
              <a:buNone/>
            </a:pPr>
            <a:r>
              <a:rPr lang="ru-RU" sz="2000" dirty="0" smtClean="0">
                <a:solidFill>
                  <a:srgbClr val="0071B9"/>
                </a:solidFill>
              </a:rPr>
              <a:t>Принципиальная схема</a:t>
            </a:r>
          </a:p>
          <a:p>
            <a:pPr marL="0" indent="0" algn="ctr">
              <a:buNone/>
            </a:pPr>
            <a:r>
              <a:rPr lang="ru-RU" sz="2000" dirty="0" smtClean="0">
                <a:solidFill>
                  <a:srgbClr val="0071B9"/>
                </a:solidFill>
              </a:rPr>
              <a:t>в заводском исполнении:</a:t>
            </a:r>
            <a:endParaRPr lang="ru-RU" sz="2000" dirty="0">
              <a:solidFill>
                <a:srgbClr val="0071B9"/>
              </a:solidFill>
            </a:endParaRPr>
          </a:p>
        </p:txBody>
      </p:sp>
      <p:pic>
        <p:nvPicPr>
          <p:cNvPr id="2050" name="Picture 2" descr="Y:\03_GRS\NOARX\СЕМИНАРЫ_СОВЕЩАНИЯ_ДОКЛАДЫ\2017\Семинар ГРС Газпром\Егоров\БРМ\до.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594" r="20378" b="5150"/>
          <a:stretch/>
        </p:blipFill>
        <p:spPr bwMode="auto">
          <a:xfrm rot="5400000">
            <a:off x="691873" y="1351460"/>
            <a:ext cx="3134464" cy="45182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Y:\03_GRS\NOARX\СЕМИНАРЫ_СОВЕЩАНИЯ_ДОКЛАДЫ\2017\Семинар ГРС Газпром\Егоров\БРМ\после.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527" r="19753" b="4547"/>
          <a:stretch/>
        </p:blipFill>
        <p:spPr bwMode="auto">
          <a:xfrm rot="5400000">
            <a:off x="5332838" y="1371400"/>
            <a:ext cx="3143992" cy="447833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42875" y="6422932"/>
            <a:ext cx="1381125" cy="400110"/>
          </a:xfrm>
          <a:prstGeom prst="rect">
            <a:avLst/>
          </a:prstGeom>
          <a:noFill/>
        </p:spPr>
        <p:txBody>
          <a:bodyPr wrap="square" rtlCol="0">
            <a:spAutoFit/>
          </a:bodyPr>
          <a:lstStyle/>
          <a:p>
            <a:fld id="{983FC82B-5E2B-4EFE-B12E-8AD67CF5C37B}" type="slidenum">
              <a:rPr lang="ru-RU" sz="2000" smtClean="0"/>
              <a:t>6</a:t>
            </a:fld>
            <a:endParaRPr lang="ru-RU" sz="2000" dirty="0"/>
          </a:p>
        </p:txBody>
      </p:sp>
      <p:sp>
        <p:nvSpPr>
          <p:cNvPr id="9" name="Прямоугольник 8"/>
          <p:cNvSpPr/>
          <p:nvPr/>
        </p:nvSpPr>
        <p:spPr>
          <a:xfrm>
            <a:off x="1999281" y="6446705"/>
            <a:ext cx="7144720" cy="307777"/>
          </a:xfrm>
          <a:prstGeom prst="rect">
            <a:avLst/>
          </a:prstGeom>
          <a:ln>
            <a:noFill/>
          </a:ln>
        </p:spPr>
        <p:txBody>
          <a:bodyPr wrap="square">
            <a:spAutoFit/>
          </a:bodyPr>
          <a:lstStyle/>
          <a:p>
            <a:r>
              <a:rPr lang="ru-RU" sz="1400" dirty="0">
                <a:ln w="18415" cmpd="sng">
                  <a:noFill/>
                  <a:prstDash val="solid"/>
                </a:ln>
                <a:solidFill>
                  <a:srgbClr val="FFFFFF"/>
                </a:solidFill>
              </a:rPr>
              <a:t>РЕГУЛЯТОРЫ ДАВЛЕНИЯ И ОДОРИЗАТОРЫ НА </a:t>
            </a:r>
            <a:r>
              <a:rPr lang="ru-RU" sz="1400" dirty="0" smtClean="0">
                <a:ln w="18415" cmpd="sng">
                  <a:noFill/>
                  <a:prstDash val="solid"/>
                </a:ln>
                <a:solidFill>
                  <a:srgbClr val="FFFFFF"/>
                </a:solidFill>
              </a:rPr>
              <a:t>ГРС АНАЛИЗ </a:t>
            </a:r>
            <a:r>
              <a:rPr lang="ru-RU" sz="1400" dirty="0">
                <a:ln w="18415" cmpd="sng">
                  <a:noFill/>
                  <a:prstDash val="solid"/>
                </a:ln>
                <a:solidFill>
                  <a:srgbClr val="FFFFFF"/>
                </a:solidFill>
              </a:rPr>
              <a:t>НАДЕЖНОСТИ ЭКСПЛУАТАЦИИ </a:t>
            </a:r>
            <a:endParaRPr lang="ru-RU" sz="1400" dirty="0">
              <a:ln w="18415" cmpd="sng">
                <a:noFill/>
                <a:prstDash val="solid"/>
              </a:ln>
            </a:endParaRPr>
          </a:p>
        </p:txBody>
      </p:sp>
      <p:sp>
        <p:nvSpPr>
          <p:cNvPr id="10" name="Прямоугольник 9"/>
          <p:cNvSpPr/>
          <p:nvPr/>
        </p:nvSpPr>
        <p:spPr>
          <a:xfrm>
            <a:off x="1924050" y="315027"/>
            <a:ext cx="7134225" cy="707886"/>
          </a:xfrm>
          <a:prstGeom prst="rect">
            <a:avLst/>
          </a:prstGeom>
        </p:spPr>
        <p:txBody>
          <a:bodyPr wrap="square">
            <a:spAutoFit/>
          </a:bodyPr>
          <a:lstStyle/>
          <a:p>
            <a:pPr lvl="0" eaLnBrk="0" hangingPunct="0">
              <a:defRPr/>
            </a:pPr>
            <a:r>
              <a:rPr lang="ru-RU" sz="2000" b="1" kern="0" dirty="0" smtClean="0">
                <a:cs typeface="Times New Roman" pitchFamily="18" charset="0"/>
              </a:rPr>
              <a:t>ОСОБЕННОСТИ ЭКСПЛУАТАЦИИ И ТЕХНИЧЕСКОГО ОБСЛУЖИВАНИЯ РЕГУЛЯТОРА ДАВЛЕНИЯ ГАЗА РДО ТИПА БРМ</a:t>
            </a:r>
            <a:endParaRPr lang="ru-RU" sz="2000" b="1" kern="0" dirty="0">
              <a:cs typeface="Times New Roman" pitchFamily="18" charset="0"/>
            </a:endParaRPr>
          </a:p>
        </p:txBody>
      </p:sp>
      <p:sp>
        <p:nvSpPr>
          <p:cNvPr id="2" name="Прямоугольник 1"/>
          <p:cNvSpPr/>
          <p:nvPr/>
        </p:nvSpPr>
        <p:spPr>
          <a:xfrm>
            <a:off x="0" y="5320223"/>
            <a:ext cx="4497578" cy="646331"/>
          </a:xfrm>
          <a:prstGeom prst="rect">
            <a:avLst/>
          </a:prstGeom>
        </p:spPr>
        <p:txBody>
          <a:bodyPr wrap="square">
            <a:spAutoFit/>
          </a:bodyPr>
          <a:lstStyle/>
          <a:p>
            <a:pPr marL="0" indent="0" algn="ctr">
              <a:buNone/>
            </a:pPr>
            <a:r>
              <a:rPr lang="ru-RU" sz="1800" b="1" dirty="0" smtClean="0">
                <a:solidFill>
                  <a:srgbClr val="0071B9"/>
                </a:solidFill>
              </a:rPr>
              <a:t>При </a:t>
            </a:r>
            <a:r>
              <a:rPr lang="ru-RU" sz="1800" b="1" dirty="0">
                <a:solidFill>
                  <a:srgbClr val="0071B9"/>
                </a:solidFill>
              </a:rPr>
              <a:t>работе по данной схеме при изменении входного давления изменялось и выходное</a:t>
            </a:r>
          </a:p>
        </p:txBody>
      </p:sp>
      <p:sp>
        <p:nvSpPr>
          <p:cNvPr id="14" name="Текст 4"/>
          <p:cNvSpPr txBox="1">
            <a:spLocks/>
          </p:cNvSpPr>
          <p:nvPr/>
        </p:nvSpPr>
        <p:spPr bwMode="auto">
          <a:xfrm>
            <a:off x="4699796" y="1112153"/>
            <a:ext cx="4410076" cy="834285"/>
          </a:xfrm>
          <a:prstGeom prst="rect">
            <a:avLst/>
          </a:prstGeom>
          <a:noFill/>
          <a:ln w="9525">
            <a:noFill/>
            <a:miter lim="800000"/>
            <a:headEnd/>
            <a:tailEnd/>
          </a:ln>
        </p:spPr>
        <p:txBody>
          <a:bodyPr vert="horz" wrap="square" lIns="216000" tIns="0" rIns="216000" bIns="0" numCol="1" anchor="ctr" anchorCtr="0" compatLnSpc="1">
            <a:prstTxWarp prst="textNoShape">
              <a:avLst/>
            </a:prstTxWarp>
          </a:bodyPr>
          <a:lstStyle>
            <a:lvl1pPr marL="342900" indent="-342900" algn="l" rtl="0" eaLnBrk="0" fontAlgn="base" hangingPunct="0">
              <a:spcBef>
                <a:spcPct val="0"/>
              </a:spcBef>
              <a:spcAft>
                <a:spcPct val="0"/>
              </a:spcAft>
              <a:buChar char="•"/>
              <a:defRPr sz="2600" b="1">
                <a:solidFill>
                  <a:srgbClr val="003366"/>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buFontTx/>
              <a:buNone/>
            </a:pPr>
            <a:r>
              <a:rPr lang="ru-RU" sz="2000" kern="0" dirty="0" smtClean="0">
                <a:solidFill>
                  <a:srgbClr val="0071B9"/>
                </a:solidFill>
              </a:rPr>
              <a:t>Измененная схема</a:t>
            </a:r>
          </a:p>
          <a:p>
            <a:pPr marL="0" indent="0" algn="ctr">
              <a:buFontTx/>
              <a:buNone/>
            </a:pPr>
            <a:r>
              <a:rPr lang="ru-RU" sz="2000" kern="0" dirty="0" smtClean="0">
                <a:solidFill>
                  <a:srgbClr val="0071B9"/>
                </a:solidFill>
              </a:rPr>
              <a:t>в процессе эксплуатации:</a:t>
            </a:r>
            <a:endParaRPr lang="ru-RU" sz="2000" kern="0" dirty="0">
              <a:solidFill>
                <a:srgbClr val="0071B9"/>
              </a:solidFill>
            </a:endParaRPr>
          </a:p>
        </p:txBody>
      </p:sp>
    </p:spTree>
    <p:extLst>
      <p:ext uri="{BB962C8B-B14F-4D97-AF65-F5344CB8AC3E}">
        <p14:creationId xmlns:p14="http://schemas.microsoft.com/office/powerpoint/2010/main" val="2589243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5"/>
          <p:cNvSpPr>
            <a:spLocks noGrp="1"/>
          </p:cNvSpPr>
          <p:nvPr>
            <p:ph idx="1"/>
          </p:nvPr>
        </p:nvSpPr>
        <p:spPr>
          <a:xfrm>
            <a:off x="142875" y="1521059"/>
            <a:ext cx="9001126" cy="4039769"/>
          </a:xfrm>
        </p:spPr>
        <p:txBody>
          <a:bodyPr/>
          <a:lstStyle/>
          <a:p>
            <a:pPr lvl="0">
              <a:buNone/>
            </a:pPr>
            <a:r>
              <a:rPr lang="ru-RU" sz="2400" dirty="0" smtClean="0">
                <a:solidFill>
                  <a:srgbClr val="00B050"/>
                </a:solidFill>
              </a:rPr>
              <a:t>Основные преимущества:</a:t>
            </a:r>
            <a:endParaRPr lang="en-US" sz="2400" dirty="0" smtClean="0"/>
          </a:p>
          <a:p>
            <a:pPr lvl="0"/>
            <a:r>
              <a:rPr lang="ru-RU" sz="2400" dirty="0" smtClean="0">
                <a:solidFill>
                  <a:schemeClr val="bg1"/>
                </a:solidFill>
              </a:rPr>
              <a:t>Простота  ремонта и технического обслуживания. </a:t>
            </a:r>
          </a:p>
          <a:p>
            <a:pPr lvl="0"/>
            <a:r>
              <a:rPr lang="ru-RU" sz="2400" dirty="0" smtClean="0">
                <a:solidFill>
                  <a:schemeClr val="bg1"/>
                </a:solidFill>
              </a:rPr>
              <a:t>Эластичная манжета является «многоразовой». Возможность ее повторного использования при повреждении одной из сторон.</a:t>
            </a:r>
          </a:p>
          <a:p>
            <a:pPr lvl="0"/>
            <a:endParaRPr lang="ru-RU" sz="2400" dirty="0" smtClean="0">
              <a:solidFill>
                <a:srgbClr val="FF0000"/>
              </a:solidFill>
            </a:endParaRPr>
          </a:p>
          <a:p>
            <a:pPr lvl="0"/>
            <a:endParaRPr lang="ru-RU" sz="2400" dirty="0" smtClean="0">
              <a:solidFill>
                <a:srgbClr val="FF0000"/>
              </a:solidFill>
            </a:endParaRPr>
          </a:p>
          <a:p>
            <a:pPr lvl="0">
              <a:buNone/>
            </a:pPr>
            <a:r>
              <a:rPr lang="ru-RU" sz="2400" dirty="0" smtClean="0">
                <a:solidFill>
                  <a:srgbClr val="FF0000"/>
                </a:solidFill>
              </a:rPr>
              <a:t>Основные недостатки:</a:t>
            </a:r>
            <a:endParaRPr lang="ru-RU" sz="2400" dirty="0" smtClean="0">
              <a:solidFill>
                <a:schemeClr val="bg1"/>
              </a:solidFill>
              <a:latin typeface="Times New Roman" panose="02020603050405020304" pitchFamily="18" charset="0"/>
              <a:cs typeface="Times New Roman" panose="02020603050405020304" pitchFamily="18" charset="0"/>
            </a:endParaRPr>
          </a:p>
          <a:p>
            <a:pPr lvl="0"/>
            <a:r>
              <a:rPr lang="ru-RU" sz="2400" dirty="0" smtClean="0">
                <a:solidFill>
                  <a:schemeClr val="bg1"/>
                </a:solidFill>
              </a:rPr>
              <a:t>Зависимость величины выходного давления от входного при комплектации одним </a:t>
            </a:r>
            <a:r>
              <a:rPr lang="ru-RU" sz="2400" dirty="0" err="1" smtClean="0">
                <a:solidFill>
                  <a:schemeClr val="bg1"/>
                </a:solidFill>
              </a:rPr>
              <a:t>задатчиком</a:t>
            </a:r>
            <a:r>
              <a:rPr lang="ru-RU" sz="2400" dirty="0" smtClean="0">
                <a:solidFill>
                  <a:schemeClr val="bg1"/>
                </a:solidFill>
              </a:rPr>
              <a:t>.</a:t>
            </a:r>
          </a:p>
          <a:p>
            <a:endParaRPr lang="ru-RU" dirty="0"/>
          </a:p>
        </p:txBody>
      </p:sp>
      <p:sp>
        <p:nvSpPr>
          <p:cNvPr id="5" name="TextBox 4"/>
          <p:cNvSpPr txBox="1"/>
          <p:nvPr/>
        </p:nvSpPr>
        <p:spPr>
          <a:xfrm>
            <a:off x="142875" y="6422932"/>
            <a:ext cx="1381125" cy="400110"/>
          </a:xfrm>
          <a:prstGeom prst="rect">
            <a:avLst/>
          </a:prstGeom>
          <a:noFill/>
        </p:spPr>
        <p:txBody>
          <a:bodyPr wrap="square" rtlCol="0">
            <a:spAutoFit/>
          </a:bodyPr>
          <a:lstStyle/>
          <a:p>
            <a:fld id="{F5B18997-5879-491E-B599-1BA1773E823F}" type="slidenum">
              <a:rPr lang="ru-RU" sz="2000" smtClean="0"/>
              <a:t>7</a:t>
            </a:fld>
            <a:endParaRPr lang="ru-RU" sz="2000" dirty="0"/>
          </a:p>
        </p:txBody>
      </p:sp>
      <p:sp>
        <p:nvSpPr>
          <p:cNvPr id="8" name="Прямоугольник 7"/>
          <p:cNvSpPr/>
          <p:nvPr/>
        </p:nvSpPr>
        <p:spPr>
          <a:xfrm>
            <a:off x="1999281" y="6446705"/>
            <a:ext cx="7144720" cy="307777"/>
          </a:xfrm>
          <a:prstGeom prst="rect">
            <a:avLst/>
          </a:prstGeom>
          <a:ln>
            <a:noFill/>
          </a:ln>
        </p:spPr>
        <p:txBody>
          <a:bodyPr wrap="square">
            <a:spAutoFit/>
          </a:bodyPr>
          <a:lstStyle/>
          <a:p>
            <a:r>
              <a:rPr lang="ru-RU" sz="1400" dirty="0">
                <a:ln w="18415" cmpd="sng">
                  <a:noFill/>
                  <a:prstDash val="solid"/>
                </a:ln>
                <a:solidFill>
                  <a:srgbClr val="FFFFFF"/>
                </a:solidFill>
              </a:rPr>
              <a:t>РЕГУЛЯТОРЫ ДАВЛЕНИЯ И ОДОРИЗАТОРЫ НА </a:t>
            </a:r>
            <a:r>
              <a:rPr lang="ru-RU" sz="1400" dirty="0" smtClean="0">
                <a:ln w="18415" cmpd="sng">
                  <a:noFill/>
                  <a:prstDash val="solid"/>
                </a:ln>
                <a:solidFill>
                  <a:srgbClr val="FFFFFF"/>
                </a:solidFill>
              </a:rPr>
              <a:t>ГРС АНАЛИЗ </a:t>
            </a:r>
            <a:r>
              <a:rPr lang="ru-RU" sz="1400" dirty="0">
                <a:ln w="18415" cmpd="sng">
                  <a:noFill/>
                  <a:prstDash val="solid"/>
                </a:ln>
                <a:solidFill>
                  <a:srgbClr val="FFFFFF"/>
                </a:solidFill>
              </a:rPr>
              <a:t>НАДЕЖНОСТИ ЭКСПЛУАТАЦИИ </a:t>
            </a:r>
            <a:endParaRPr lang="ru-RU" sz="1400" dirty="0">
              <a:ln w="18415" cmpd="sng">
                <a:noFill/>
                <a:prstDash val="solid"/>
              </a:ln>
            </a:endParaRPr>
          </a:p>
        </p:txBody>
      </p:sp>
      <p:sp>
        <p:nvSpPr>
          <p:cNvPr id="10" name="Прямоугольник 9"/>
          <p:cNvSpPr/>
          <p:nvPr/>
        </p:nvSpPr>
        <p:spPr>
          <a:xfrm>
            <a:off x="1924050" y="315027"/>
            <a:ext cx="7134225" cy="707886"/>
          </a:xfrm>
          <a:prstGeom prst="rect">
            <a:avLst/>
          </a:prstGeom>
        </p:spPr>
        <p:txBody>
          <a:bodyPr wrap="square">
            <a:spAutoFit/>
          </a:bodyPr>
          <a:lstStyle/>
          <a:p>
            <a:pPr lvl="0" eaLnBrk="0" hangingPunct="0">
              <a:defRPr/>
            </a:pPr>
            <a:r>
              <a:rPr lang="ru-RU" sz="2000" b="1" kern="0" dirty="0" smtClean="0">
                <a:cs typeface="Times New Roman" pitchFamily="18" charset="0"/>
              </a:rPr>
              <a:t>ОСОБЕННОСТИ ЭКСПЛУАТАЦИИ И ТЕХНИЧЕСКОГО ОБСЛУЖИВАНИЯ РЕГУЛЯТОРА ДАВЛЕНИЯ ГАЗА РДО</a:t>
            </a:r>
            <a:endParaRPr lang="ru-RU" sz="2000" b="1" kern="0" dirty="0">
              <a:cs typeface="Times New Roman" pitchFamily="18" charset="0"/>
            </a:endParaRPr>
          </a:p>
        </p:txBody>
      </p:sp>
    </p:spTree>
    <p:extLst>
      <p:ext uri="{BB962C8B-B14F-4D97-AF65-F5344CB8AC3E}">
        <p14:creationId xmlns:p14="http://schemas.microsoft.com/office/powerpoint/2010/main" val="1927828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3"/>
          <p:cNvSpPr txBox="1">
            <a:spLocks noChangeArrowheads="1"/>
          </p:cNvSpPr>
          <p:nvPr/>
        </p:nvSpPr>
        <p:spPr bwMode="auto">
          <a:xfrm>
            <a:off x="204788" y="6362700"/>
            <a:ext cx="1487487" cy="476250"/>
          </a:xfrm>
          <a:prstGeom prst="rect">
            <a:avLst/>
          </a:prstGeom>
          <a:noFill/>
          <a:ln>
            <a:noFill/>
            <a:miter lim="800000"/>
            <a:headEnd/>
            <a:tailEnd/>
          </a:ln>
          <a:effectLst/>
          <a:extLst/>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2000" b="1" i="0" u="none" strike="noStrike" kern="1200" cap="none" spc="0" normalizeH="0" baseline="0" noProof="0" dirty="0" smtClean="0">
              <a:ln>
                <a:noFill/>
              </a:ln>
              <a:solidFill>
                <a:schemeClr val="bg1"/>
              </a:solidFill>
              <a:effectLst/>
              <a:uLnTx/>
              <a:uFillTx/>
              <a:latin typeface="Arial Narrow" pitchFamily="34" charset="0"/>
              <a:ea typeface="+mn-ea"/>
              <a:cs typeface="+mn-cs"/>
            </a:endParaRPr>
          </a:p>
        </p:txBody>
      </p:sp>
      <p:pic>
        <p:nvPicPr>
          <p:cNvPr id="8" name="Рисунок 2" descr="IMG_2362.JPG"/>
          <p:cNvPicPr>
            <a:picLocks noChangeAspect="1"/>
          </p:cNvPicPr>
          <p:nvPr/>
        </p:nvPicPr>
        <p:blipFill rotWithShape="1">
          <a:blip r:embed="rId3" cstate="print"/>
          <a:srcRect t="12273" r="10891" b="19858"/>
          <a:stretch/>
        </p:blipFill>
        <p:spPr bwMode="auto">
          <a:xfrm>
            <a:off x="-1" y="1082163"/>
            <a:ext cx="9144001" cy="5223387"/>
          </a:xfrm>
          <a:prstGeom prst="rect">
            <a:avLst/>
          </a:prstGeom>
          <a:noFill/>
          <a:ln w="9525">
            <a:noFill/>
            <a:miter lim="800000"/>
            <a:headEnd/>
            <a:tailEnd/>
          </a:ln>
        </p:spPr>
      </p:pic>
      <p:sp>
        <p:nvSpPr>
          <p:cNvPr id="9" name="Прямоугольник 8"/>
          <p:cNvSpPr/>
          <p:nvPr/>
        </p:nvSpPr>
        <p:spPr>
          <a:xfrm>
            <a:off x="10355" y="1196426"/>
            <a:ext cx="3554482" cy="830997"/>
          </a:xfrm>
          <a:prstGeom prst="rect">
            <a:avLst/>
          </a:prstGeom>
          <a:solidFill>
            <a:srgbClr val="0071B9"/>
          </a:solidFill>
          <a:ln w="28575">
            <a:solidFill>
              <a:schemeClr val="bg1"/>
            </a:solidFill>
            <a:miter lim="800000"/>
          </a:ln>
        </p:spPr>
        <p:txBody>
          <a:bodyPr wrap="square">
            <a:spAutoFit/>
          </a:bodyPr>
          <a:lstStyle/>
          <a:p>
            <a:r>
              <a:rPr lang="ru-RU" sz="2400" dirty="0" smtClean="0">
                <a:solidFill>
                  <a:srgbClr val="FFFFFF"/>
                </a:solidFill>
                <a:latin typeface="+mn-lt"/>
                <a:cs typeface="Times New Roman" panose="02020603050405020304" pitchFamily="18" charset="0"/>
              </a:rPr>
              <a:t>МОДУЛЬ РЕГУЛЯТОРОВ ДАВЛЕНИЯ ГАЗА </a:t>
            </a:r>
            <a:r>
              <a:rPr lang="ru-RU" sz="2400" dirty="0" smtClean="0">
                <a:latin typeface="+mn-lt"/>
              </a:rPr>
              <a:t>ЛОРД-150</a:t>
            </a:r>
            <a:endParaRPr lang="ru-RU" sz="2000" dirty="0">
              <a:latin typeface="+mn-lt"/>
            </a:endParaRPr>
          </a:p>
        </p:txBody>
      </p:sp>
      <p:sp>
        <p:nvSpPr>
          <p:cNvPr id="11" name="TextBox 10"/>
          <p:cNvSpPr txBox="1"/>
          <p:nvPr/>
        </p:nvSpPr>
        <p:spPr>
          <a:xfrm>
            <a:off x="142875" y="6422932"/>
            <a:ext cx="1381125" cy="400110"/>
          </a:xfrm>
          <a:prstGeom prst="rect">
            <a:avLst/>
          </a:prstGeom>
          <a:noFill/>
        </p:spPr>
        <p:txBody>
          <a:bodyPr wrap="square" rtlCol="0">
            <a:spAutoFit/>
          </a:bodyPr>
          <a:lstStyle/>
          <a:p>
            <a:fld id="{647256E4-5FAD-4EC4-BCB3-9DF9CA6AA342}" type="slidenum">
              <a:rPr lang="ru-RU" sz="2000" smtClean="0"/>
              <a:t>8</a:t>
            </a:fld>
            <a:endParaRPr lang="ru-RU" sz="2000" dirty="0"/>
          </a:p>
        </p:txBody>
      </p:sp>
      <p:sp>
        <p:nvSpPr>
          <p:cNvPr id="12" name="Прямоугольник 11"/>
          <p:cNvSpPr/>
          <p:nvPr/>
        </p:nvSpPr>
        <p:spPr>
          <a:xfrm>
            <a:off x="1999281" y="6446705"/>
            <a:ext cx="7144720" cy="307777"/>
          </a:xfrm>
          <a:prstGeom prst="rect">
            <a:avLst/>
          </a:prstGeom>
          <a:ln>
            <a:noFill/>
          </a:ln>
        </p:spPr>
        <p:txBody>
          <a:bodyPr wrap="square">
            <a:spAutoFit/>
          </a:bodyPr>
          <a:lstStyle/>
          <a:p>
            <a:r>
              <a:rPr lang="ru-RU" sz="1400" dirty="0">
                <a:ln w="18415" cmpd="sng">
                  <a:noFill/>
                  <a:prstDash val="solid"/>
                </a:ln>
                <a:solidFill>
                  <a:srgbClr val="FFFFFF"/>
                </a:solidFill>
              </a:rPr>
              <a:t>РЕГУЛЯТОРЫ ДАВЛЕНИЯ И ОДОРИЗАТОРЫ НА </a:t>
            </a:r>
            <a:r>
              <a:rPr lang="ru-RU" sz="1400" dirty="0" smtClean="0">
                <a:ln w="18415" cmpd="sng">
                  <a:noFill/>
                  <a:prstDash val="solid"/>
                </a:ln>
                <a:solidFill>
                  <a:srgbClr val="FFFFFF"/>
                </a:solidFill>
              </a:rPr>
              <a:t>ГРС АНАЛИЗ </a:t>
            </a:r>
            <a:r>
              <a:rPr lang="ru-RU" sz="1400" dirty="0">
                <a:ln w="18415" cmpd="sng">
                  <a:noFill/>
                  <a:prstDash val="solid"/>
                </a:ln>
                <a:solidFill>
                  <a:srgbClr val="FFFFFF"/>
                </a:solidFill>
              </a:rPr>
              <a:t>НАДЕЖНОСТИ ЭКСПЛУАТАЦИИ </a:t>
            </a:r>
            <a:endParaRPr lang="ru-RU" sz="1400" dirty="0">
              <a:ln w="18415" cmpd="sng">
                <a:noFill/>
                <a:prstDash val="solid"/>
              </a:ln>
            </a:endParaRPr>
          </a:p>
        </p:txBody>
      </p:sp>
      <p:sp>
        <p:nvSpPr>
          <p:cNvPr id="13" name="Прямоугольник 12"/>
          <p:cNvSpPr/>
          <p:nvPr/>
        </p:nvSpPr>
        <p:spPr>
          <a:xfrm>
            <a:off x="1924050" y="315027"/>
            <a:ext cx="7134225" cy="707886"/>
          </a:xfrm>
          <a:prstGeom prst="rect">
            <a:avLst/>
          </a:prstGeom>
        </p:spPr>
        <p:txBody>
          <a:bodyPr wrap="square">
            <a:spAutoFit/>
          </a:bodyPr>
          <a:lstStyle/>
          <a:p>
            <a:pPr lvl="0" eaLnBrk="0" hangingPunct="0">
              <a:defRPr/>
            </a:pPr>
            <a:r>
              <a:rPr lang="ru-RU" sz="2000" b="1" kern="0" dirty="0">
                <a:cs typeface="Times New Roman" pitchFamily="18" charset="0"/>
              </a:rPr>
              <a:t>ОСОБЕННОСТИ ЭКСПЛУАТАЦИИ И ТЕХНИЧЕСКОГО ОБСЛУЖИВАНИЯ РЕГУЛЯТОРА ДАВЛЕНИЯ ГАЗА </a:t>
            </a:r>
            <a:r>
              <a:rPr lang="ru-RU" sz="2000" b="1" kern="0" dirty="0" smtClean="0">
                <a:cs typeface="Times New Roman" pitchFamily="18" charset="0"/>
              </a:rPr>
              <a:t>ТИПА ЛОРД-150</a:t>
            </a:r>
            <a:endParaRPr lang="ru-RU" sz="2000" b="1" kern="0" dirty="0">
              <a:cs typeface="Times New Roman" pitchFamily="18" charset="0"/>
            </a:endParaRPr>
          </a:p>
        </p:txBody>
      </p:sp>
    </p:spTree>
    <p:extLst>
      <p:ext uri="{BB962C8B-B14F-4D97-AF65-F5344CB8AC3E}">
        <p14:creationId xmlns:p14="http://schemas.microsoft.com/office/powerpoint/2010/main" val="917722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3"/>
          <p:cNvSpPr txBox="1">
            <a:spLocks noChangeArrowheads="1"/>
          </p:cNvSpPr>
          <p:nvPr/>
        </p:nvSpPr>
        <p:spPr bwMode="auto">
          <a:xfrm>
            <a:off x="204788" y="6362700"/>
            <a:ext cx="1487487" cy="476250"/>
          </a:xfrm>
          <a:prstGeom prst="rect">
            <a:avLst/>
          </a:prstGeom>
          <a:noFill/>
          <a:ln>
            <a:noFill/>
            <a:miter lim="800000"/>
            <a:headEnd/>
            <a:tailEnd/>
          </a:ln>
          <a:effectLst/>
          <a:extLst/>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2000" b="1" i="0" u="none" strike="noStrike" kern="1200" cap="none" spc="0" normalizeH="0" baseline="0" noProof="0" dirty="0" smtClean="0">
              <a:ln>
                <a:noFill/>
              </a:ln>
              <a:solidFill>
                <a:schemeClr val="bg1"/>
              </a:solidFill>
              <a:effectLst/>
              <a:uLnTx/>
              <a:uFillTx/>
              <a:latin typeface="Arial Narrow" pitchFamily="34" charset="0"/>
              <a:ea typeface="+mn-ea"/>
              <a:cs typeface="+mn-cs"/>
            </a:endParaRPr>
          </a:p>
        </p:txBody>
      </p:sp>
      <p:pic>
        <p:nvPicPr>
          <p:cNvPr id="8" name="Рисунок 3" descr="IMG_2369.JPG"/>
          <p:cNvPicPr>
            <a:picLocks noChangeAspect="1"/>
          </p:cNvPicPr>
          <p:nvPr/>
        </p:nvPicPr>
        <p:blipFill rotWithShape="1">
          <a:blip r:embed="rId3" cstate="print"/>
          <a:srcRect l="903" t="4066" b="4189"/>
          <a:stretch/>
        </p:blipFill>
        <p:spPr bwMode="auto">
          <a:xfrm>
            <a:off x="7620" y="3389279"/>
            <a:ext cx="4495184" cy="2895600"/>
          </a:xfrm>
          <a:prstGeom prst="rect">
            <a:avLst/>
          </a:prstGeom>
          <a:noFill/>
          <a:ln w="38100">
            <a:solidFill>
              <a:schemeClr val="bg1"/>
            </a:solidFill>
            <a:miter lim="800000"/>
            <a:headEnd/>
            <a:tailEnd/>
          </a:ln>
        </p:spPr>
      </p:pic>
      <p:pic>
        <p:nvPicPr>
          <p:cNvPr id="9" name="Рисунок 1" descr="IMG_2383.JPG"/>
          <p:cNvPicPr>
            <a:picLocks noChangeAspect="1"/>
          </p:cNvPicPr>
          <p:nvPr/>
        </p:nvPicPr>
        <p:blipFill rotWithShape="1">
          <a:blip r:embed="rId4" cstate="print"/>
          <a:srcRect t="15760" b="456"/>
          <a:stretch/>
        </p:blipFill>
        <p:spPr bwMode="auto">
          <a:xfrm>
            <a:off x="4541044" y="1101441"/>
            <a:ext cx="4566443" cy="2683793"/>
          </a:xfrm>
          <a:prstGeom prst="rect">
            <a:avLst/>
          </a:prstGeom>
          <a:noFill/>
          <a:ln w="38100">
            <a:solidFill>
              <a:schemeClr val="bg1"/>
            </a:solidFill>
            <a:miter lim="800000"/>
            <a:headEnd/>
            <a:tailEnd/>
          </a:ln>
        </p:spPr>
      </p:pic>
      <p:sp>
        <p:nvSpPr>
          <p:cNvPr id="11" name="Прямоугольник 10"/>
          <p:cNvSpPr/>
          <p:nvPr/>
        </p:nvSpPr>
        <p:spPr>
          <a:xfrm>
            <a:off x="790310" y="2181866"/>
            <a:ext cx="2820059" cy="1323439"/>
          </a:xfrm>
          <a:prstGeom prst="rect">
            <a:avLst/>
          </a:prstGeom>
          <a:solidFill>
            <a:srgbClr val="0071B9"/>
          </a:solidFill>
          <a:ln w="28575">
            <a:solidFill>
              <a:schemeClr val="bg1"/>
            </a:solidFill>
            <a:bevel/>
          </a:ln>
        </p:spPr>
        <p:txBody>
          <a:bodyPr wrap="square">
            <a:spAutoFit/>
          </a:bodyPr>
          <a:lstStyle/>
          <a:p>
            <a:pPr algn="ctr"/>
            <a:r>
              <a:rPr lang="ru-RU" sz="2000" dirty="0" smtClean="0"/>
              <a:t>Модуль отсекатель-регулятор в сборе образует единый блок</a:t>
            </a:r>
          </a:p>
          <a:p>
            <a:pPr algn="ctr"/>
            <a:r>
              <a:rPr lang="ru-RU" sz="2000" dirty="0" smtClean="0"/>
              <a:t>Массой 242 кг</a:t>
            </a:r>
            <a:r>
              <a:rPr lang="ru-RU" sz="2000" dirty="0"/>
              <a:t>.</a:t>
            </a:r>
            <a:endParaRPr lang="ru-RU" sz="2000" dirty="0" smtClean="0"/>
          </a:p>
        </p:txBody>
      </p:sp>
      <p:sp>
        <p:nvSpPr>
          <p:cNvPr id="2" name="Прямоугольник 1"/>
          <p:cNvSpPr/>
          <p:nvPr/>
        </p:nvSpPr>
        <p:spPr>
          <a:xfrm>
            <a:off x="5571641" y="3618242"/>
            <a:ext cx="2820059" cy="1938992"/>
          </a:xfrm>
          <a:prstGeom prst="rect">
            <a:avLst/>
          </a:prstGeom>
          <a:solidFill>
            <a:srgbClr val="0071B9"/>
          </a:solidFill>
          <a:ln w="28575">
            <a:solidFill>
              <a:schemeClr val="bg1"/>
            </a:solidFill>
            <a:miter lim="800000"/>
          </a:ln>
        </p:spPr>
        <p:txBody>
          <a:bodyPr wrap="square">
            <a:spAutoFit/>
          </a:bodyPr>
          <a:lstStyle/>
          <a:p>
            <a:pPr algn="ctr"/>
            <a:r>
              <a:rPr lang="ru-RU" sz="2000" dirty="0"/>
              <a:t>Для демонтажа  оборудования </a:t>
            </a:r>
            <a:r>
              <a:rPr lang="ru-RU" sz="2000" dirty="0" smtClean="0"/>
              <a:t>в зале </a:t>
            </a:r>
            <a:r>
              <a:rPr lang="ru-RU" sz="2000" dirty="0"/>
              <a:t>редуцирования </a:t>
            </a:r>
            <a:r>
              <a:rPr lang="ru-RU" sz="2000" dirty="0" smtClean="0"/>
              <a:t>предусмотрена</a:t>
            </a:r>
          </a:p>
          <a:p>
            <a:pPr algn="ctr"/>
            <a:r>
              <a:rPr lang="ru-RU" sz="2000" dirty="0" smtClean="0"/>
              <a:t>кран-балка </a:t>
            </a:r>
            <a:r>
              <a:rPr lang="ru-RU" sz="2000" dirty="0"/>
              <a:t>мостового </a:t>
            </a:r>
            <a:r>
              <a:rPr lang="ru-RU" sz="2000" dirty="0" smtClean="0"/>
              <a:t>типа </a:t>
            </a:r>
            <a:r>
              <a:rPr lang="ru-RU" sz="2000" dirty="0"/>
              <a:t>грузоподъемностью </a:t>
            </a:r>
            <a:r>
              <a:rPr lang="ru-RU" sz="2000" dirty="0" smtClean="0"/>
              <a:t>1т.</a:t>
            </a:r>
            <a:endParaRPr lang="ru-RU" sz="2000" dirty="0"/>
          </a:p>
        </p:txBody>
      </p:sp>
      <p:sp>
        <p:nvSpPr>
          <p:cNvPr id="10" name="TextBox 9"/>
          <p:cNvSpPr txBox="1"/>
          <p:nvPr/>
        </p:nvSpPr>
        <p:spPr>
          <a:xfrm>
            <a:off x="142875" y="6422932"/>
            <a:ext cx="1381125" cy="400110"/>
          </a:xfrm>
          <a:prstGeom prst="rect">
            <a:avLst/>
          </a:prstGeom>
          <a:noFill/>
        </p:spPr>
        <p:txBody>
          <a:bodyPr wrap="square" rtlCol="0">
            <a:spAutoFit/>
          </a:bodyPr>
          <a:lstStyle/>
          <a:p>
            <a:fld id="{2A36AD64-D096-42B1-AE58-13BD3BFE916F}" type="slidenum">
              <a:rPr lang="ru-RU" sz="2000" smtClean="0"/>
              <a:t>9</a:t>
            </a:fld>
            <a:endParaRPr lang="ru-RU" sz="2000" dirty="0"/>
          </a:p>
        </p:txBody>
      </p:sp>
      <p:sp>
        <p:nvSpPr>
          <p:cNvPr id="12" name="Прямоугольник 11"/>
          <p:cNvSpPr/>
          <p:nvPr/>
        </p:nvSpPr>
        <p:spPr>
          <a:xfrm>
            <a:off x="1999281" y="6446705"/>
            <a:ext cx="7144720" cy="307777"/>
          </a:xfrm>
          <a:prstGeom prst="rect">
            <a:avLst/>
          </a:prstGeom>
          <a:ln>
            <a:noFill/>
          </a:ln>
        </p:spPr>
        <p:txBody>
          <a:bodyPr wrap="square">
            <a:spAutoFit/>
          </a:bodyPr>
          <a:lstStyle/>
          <a:p>
            <a:r>
              <a:rPr lang="ru-RU" sz="1400" dirty="0">
                <a:ln w="18415" cmpd="sng">
                  <a:noFill/>
                  <a:prstDash val="solid"/>
                </a:ln>
                <a:solidFill>
                  <a:srgbClr val="FFFFFF"/>
                </a:solidFill>
              </a:rPr>
              <a:t>РЕГУЛЯТОРЫ ДАВЛЕНИЯ И ОДОРИЗАТОРЫ НА </a:t>
            </a:r>
            <a:r>
              <a:rPr lang="ru-RU" sz="1400" dirty="0" smtClean="0">
                <a:ln w="18415" cmpd="sng">
                  <a:noFill/>
                  <a:prstDash val="solid"/>
                </a:ln>
                <a:solidFill>
                  <a:srgbClr val="FFFFFF"/>
                </a:solidFill>
              </a:rPr>
              <a:t>ГРС АНАЛИЗ </a:t>
            </a:r>
            <a:r>
              <a:rPr lang="ru-RU" sz="1400" dirty="0">
                <a:ln w="18415" cmpd="sng">
                  <a:noFill/>
                  <a:prstDash val="solid"/>
                </a:ln>
                <a:solidFill>
                  <a:srgbClr val="FFFFFF"/>
                </a:solidFill>
              </a:rPr>
              <a:t>НАДЕЖНОСТИ ЭКСПЛУАТАЦИИ </a:t>
            </a:r>
            <a:endParaRPr lang="ru-RU" sz="1400" dirty="0">
              <a:ln w="18415" cmpd="sng">
                <a:noFill/>
                <a:prstDash val="solid"/>
              </a:ln>
            </a:endParaRPr>
          </a:p>
        </p:txBody>
      </p:sp>
      <p:sp>
        <p:nvSpPr>
          <p:cNvPr id="13" name="Прямоугольник 12"/>
          <p:cNvSpPr/>
          <p:nvPr/>
        </p:nvSpPr>
        <p:spPr>
          <a:xfrm>
            <a:off x="1924050" y="315027"/>
            <a:ext cx="7134225" cy="707886"/>
          </a:xfrm>
          <a:prstGeom prst="rect">
            <a:avLst/>
          </a:prstGeom>
        </p:spPr>
        <p:txBody>
          <a:bodyPr wrap="square">
            <a:spAutoFit/>
          </a:bodyPr>
          <a:lstStyle/>
          <a:p>
            <a:pPr lvl="0" eaLnBrk="0" hangingPunct="0">
              <a:defRPr/>
            </a:pPr>
            <a:r>
              <a:rPr lang="ru-RU" sz="2000" b="1" kern="0" dirty="0">
                <a:cs typeface="Times New Roman" pitchFamily="18" charset="0"/>
              </a:rPr>
              <a:t>ОСОБЕННОСТИ ЭКСПЛУАТАЦИИ И ТЕХНИЧЕСКОГО ОБСЛУЖИВАНИЯ РЕГУЛЯТОРА ДАВЛЕНИЯ ГАЗА </a:t>
            </a:r>
            <a:r>
              <a:rPr lang="ru-RU" sz="2000" b="1" kern="0" dirty="0" smtClean="0">
                <a:cs typeface="Times New Roman" pitchFamily="18" charset="0"/>
              </a:rPr>
              <a:t>ТИПА ЛОРД-150</a:t>
            </a:r>
            <a:endParaRPr lang="ru-RU" sz="2000" b="1" kern="0" dirty="0">
              <a:cs typeface="Times New Roman" pitchFamily="18" charset="0"/>
            </a:endParaRPr>
          </a:p>
        </p:txBody>
      </p:sp>
    </p:spTree>
    <p:extLst>
      <p:ext uri="{BB962C8B-B14F-4D97-AF65-F5344CB8AC3E}">
        <p14:creationId xmlns:p14="http://schemas.microsoft.com/office/powerpoint/2010/main" val="102047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3_Специальное оформление">
  <a:themeElements>
    <a:clrScheme name="3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Специальное оформление">
      <a:majorFont>
        <a:latin typeface="Arial Narrow"/>
        <a:ea typeface=""/>
        <a:cs typeface=""/>
      </a:majorFont>
      <a:minorFont>
        <a:latin typeface="Arial Narrow"/>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3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Специальное оформлени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Специальное оформлени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Специальное оформлени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Специальное оформлени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Специальное оформлени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Специальное оформлени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Специальное оформлени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Специальное оформлени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Специальное оформлени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Специальное оформлени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Специальное оформлени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Специальное оформление">
  <a:themeElements>
    <a:clrScheme name="4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Специальное оформление">
      <a:majorFont>
        <a:latin typeface="Arial Narrow"/>
        <a:ea typeface=""/>
        <a:cs typeface=""/>
      </a:majorFont>
      <a:minorFont>
        <a:latin typeface="Arial Narrow"/>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4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Специальное оформлени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Специальное оформлени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Специальное оформлени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Специальное оформлени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Специальное оформлени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Специальное оформлени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Специальное оформлени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Специальное оформлени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Специальное оформлени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Специальное оформлени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Специальное оформлени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Специальное оформление">
  <a:themeElements>
    <a:clrScheme name="5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Специальное оформление">
      <a:majorFont>
        <a:latin typeface="Arial Narrow"/>
        <a:ea typeface=""/>
        <a:cs typeface=""/>
      </a:majorFont>
      <a:minorFont>
        <a:latin typeface="Arial Narrow"/>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5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Специальное оформлени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Специальное оформлени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Специальное оформлени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Специальное оформлени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Специальное оформлени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Специальное оформлени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Специальное оформлени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Специальное оформлени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Специальное оформлени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Специальное оформлени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Специальное оформлени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Специальное оформление">
  <a:themeElements>
    <a:clrScheme name="6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Специальное оформление">
      <a:majorFont>
        <a:latin typeface="Arial Narrow"/>
        <a:ea typeface=""/>
        <a:cs typeface=""/>
      </a:majorFont>
      <a:minorFont>
        <a:latin typeface="Arial Narrow"/>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6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Специальное оформлени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Специальное оформлени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Специальное оформлени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Специальное оформлени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Специальное оформлени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Специальное оформлени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Специальное оформлени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Специальное оформлени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Специальное оформлени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Специальное оформлени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Специальное оформлени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Специальное оформление">
  <a:themeElements>
    <a:clrScheme name="7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Специальное оформление">
      <a:majorFont>
        <a:latin typeface="Arial Narrow"/>
        <a:ea typeface=""/>
        <a:cs typeface=""/>
      </a:majorFont>
      <a:minorFont>
        <a:latin typeface="Arial Narrow"/>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7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Специальное оформлени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Специальное оформлени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Специальное оформлени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Специальное оформлени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Специальное оформлени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Специальное оформлени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Специальное оформлени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Специальное оформлени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Специальное оформлени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Специальное оформлени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Специальное оформлени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Специальное оформление">
  <a:themeElements>
    <a:clrScheme name="8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Специальное оформление">
      <a:majorFont>
        <a:latin typeface="Arial Narrow"/>
        <a:ea typeface=""/>
        <a:cs typeface=""/>
      </a:majorFont>
      <a:minorFont>
        <a:latin typeface="Arial Narrow"/>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8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Специальное оформлени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Специальное оформлени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Специальное оформлени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Специальное оформлени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Специальное оформлени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Специальное оформлени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Специальное оформлени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Специальное оформлени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Специальное оформлени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Специальное оформлени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Специальное оформлени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9_Специальное оформление">
  <a:themeElements>
    <a:clrScheme name="9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Специальное оформление">
      <a:majorFont>
        <a:latin typeface="Arial Narrow"/>
        <a:ea typeface=""/>
        <a:cs typeface=""/>
      </a:majorFont>
      <a:minorFont>
        <a:latin typeface="Arial Narrow"/>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9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Специальное оформлени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Специальное оформлени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Специальное оформлени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Специальное оформлени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Специальное оформлени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Специальное оформлени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Специальное оформлени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Специальное оформлени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Специальное оформлени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Специальное оформлени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Специальное оформлени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Специальное оформление">
  <a:themeElements>
    <a:clrScheme name="2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Специальное оформление">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2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Специальное оформлени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Специальное оформлени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Специальное оформлени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Специальное оформлени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Специальное оформлени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Специальное оформлени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Специальное оформлени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Специальное оформлени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Специальное оформлени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Специальное оформлени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Специальное оформлени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18143</TotalTime>
  <Words>3326</Words>
  <Application>Microsoft Office PowerPoint</Application>
  <PresentationFormat>Экран (4:3)</PresentationFormat>
  <Paragraphs>435</Paragraphs>
  <Slides>35</Slides>
  <Notes>35</Notes>
  <HiddenSlides>0</HiddenSlides>
  <MMClips>0</MMClips>
  <ScaleCrop>false</ScaleCrop>
  <HeadingPairs>
    <vt:vector size="4" baseType="variant">
      <vt:variant>
        <vt:lpstr>Тема</vt:lpstr>
      </vt:variant>
      <vt:variant>
        <vt:i4>8</vt:i4>
      </vt:variant>
      <vt:variant>
        <vt:lpstr>Заголовки слайдов</vt:lpstr>
      </vt:variant>
      <vt:variant>
        <vt:i4>35</vt:i4>
      </vt:variant>
    </vt:vector>
  </HeadingPairs>
  <TitlesOfParts>
    <vt:vector size="43" baseType="lpstr">
      <vt:lpstr>3_Специальное оформление</vt:lpstr>
      <vt:lpstr>4_Специальное оформление</vt:lpstr>
      <vt:lpstr>5_Специальное оформление</vt:lpstr>
      <vt:lpstr>6_Специальное оформление</vt:lpstr>
      <vt:lpstr>7_Специальное оформление</vt:lpstr>
      <vt:lpstr>8_Специальное оформление</vt:lpstr>
      <vt:lpstr>9_Специальное оформление</vt:lpstr>
      <vt:lpstr>2_Специальное оформление</vt:lpstr>
      <vt:lpstr>РЕГУЛЯТОРЫ ДАВЛЕНИЯ И ОДОРИЗАТОРЫ НА ГРС АНАЛИЗ НАДЕЖНОСТИ ЭКСПЛУАТАЦИИ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Typo Graphic Design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ОТЧЕТ  о результатах производственно-хозяйственной деятельности за 2012 год</dc:title>
  <dc:creator>Pirit</dc:creator>
  <cp:lastModifiedBy>gost</cp:lastModifiedBy>
  <cp:revision>1215</cp:revision>
  <cp:lastPrinted>2017-10-20T05:52:36Z</cp:lastPrinted>
  <dcterms:created xsi:type="dcterms:W3CDTF">2009-07-15T11:37:47Z</dcterms:created>
  <dcterms:modified xsi:type="dcterms:W3CDTF">2017-10-24T10:03:44Z</dcterms:modified>
</cp:coreProperties>
</file>