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0"/>
  </p:notesMasterIdLst>
  <p:sldIdLst>
    <p:sldId id="257" r:id="rId3"/>
    <p:sldId id="282" r:id="rId4"/>
    <p:sldId id="283" r:id="rId5"/>
    <p:sldId id="342" r:id="rId6"/>
    <p:sldId id="347" r:id="rId7"/>
    <p:sldId id="285" r:id="rId8"/>
    <p:sldId id="286" r:id="rId9"/>
    <p:sldId id="288" r:id="rId10"/>
    <p:sldId id="365" r:id="rId11"/>
    <p:sldId id="366" r:id="rId12"/>
    <p:sldId id="363" r:id="rId13"/>
    <p:sldId id="335" r:id="rId14"/>
    <p:sldId id="367" r:id="rId15"/>
    <p:sldId id="368" r:id="rId16"/>
    <p:sldId id="358" r:id="rId17"/>
    <p:sldId id="369" r:id="rId18"/>
    <p:sldId id="264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7" userDrawn="1">
          <p15:clr>
            <a:srgbClr val="A4A3A4"/>
          </p15:clr>
        </p15:guide>
        <p15:guide id="2" pos="36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620"/>
    <a:srgbClr val="8D197D"/>
    <a:srgbClr val="8465A8"/>
    <a:srgbClr val="FFC300"/>
    <a:srgbClr val="00B2F7"/>
    <a:srgbClr val="F9F5F9"/>
    <a:srgbClr val="F8F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7" autoAdjust="0"/>
    <p:restoredTop sz="93542" autoAdjust="0"/>
  </p:normalViewPr>
  <p:slideViewPr>
    <p:cSldViewPr snapToGrid="0">
      <p:cViewPr varScale="1">
        <p:scale>
          <a:sx n="78" d="100"/>
          <a:sy n="78" d="100"/>
        </p:scale>
        <p:origin x="1781" y="58"/>
      </p:cViewPr>
      <p:guideLst>
        <p:guide orient="horz" pos="867"/>
        <p:guide pos="36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4B458-7020-4C9F-8A79-3409CE09C966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E1A81-C6E5-492B-95C4-50D1E27CA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55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4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3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70F1A-7145-43E0-9A27-25C70C7CAD2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3703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8BC0F-0593-4119-91AA-08414EA82D7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938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4FD9E-93FC-49C0-8A1F-3230B147813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586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User\Мои документы\ямччсмячсимттт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192593"/>
            <a:ext cx="91440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Documents and Settings\User\Мои документы\лого(инжиниринг)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038" y="4505325"/>
            <a:ext cx="8761412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40088" y="6324604"/>
            <a:ext cx="2868612" cy="28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41472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ru-RU" sz="127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www.o3-group.ru</a:t>
            </a:r>
            <a:endParaRPr kumimoji="0" lang="ru-RU" altLang="ru-RU" sz="127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6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60945" y="162401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486401" y="632501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2787BC3-7EA6-42D1-B5E5-B0B7794CF2BB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328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362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1pPr>
            <a:lvl2pPr marL="414721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442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16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88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60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325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3046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765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1B27CC-7A23-4801-8DC1-E6C3830F50B2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801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 userDrawn="1">
            <p:extLst/>
          </p:nvPr>
        </p:nvGraphicFramePr>
        <p:xfrm>
          <a:off x="240599" y="6206528"/>
          <a:ext cx="8695199" cy="651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" name="CorelDRAW" r:id="rId3" imgW="10252404" imgH="731520" progId="CorelDraw.Graphic.17">
                  <p:embed/>
                </p:oleObj>
              </mc:Choice>
              <mc:Fallback>
                <p:oleObj name="CorelDRAW" r:id="rId3" imgW="10252404" imgH="731520" progId="CorelDraw.Graphic.17">
                  <p:embed/>
                  <p:pic>
                    <p:nvPicPr>
                      <p:cNvPr id="3" name="Объект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599" y="6206528"/>
                        <a:ext cx="8695199" cy="6514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 userDrawn="1">
            <p:extLst/>
          </p:nvPr>
        </p:nvGraphicFramePr>
        <p:xfrm>
          <a:off x="7952865" y="6274920"/>
          <a:ext cx="815893" cy="44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" name="CorelDRAW" r:id="rId5" imgW="9458803" imgH="4921169" progId="CorelDraw.Graphic.17">
                  <p:embed/>
                </p:oleObj>
              </mc:Choice>
              <mc:Fallback>
                <p:oleObj name="CorelDRAW" r:id="rId5" imgW="9458803" imgH="4921169" progId="CorelDraw.Graphic.17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52865" y="6274920"/>
                        <a:ext cx="815893" cy="44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6640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05">
          <p15:clr>
            <a:srgbClr val="FBAE40"/>
          </p15:clr>
        </p15:guide>
        <p15:guide id="2" pos="317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60070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9DB68FB-3F4D-43C7-9063-7BE7E00D5FDB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649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21" indent="0">
              <a:buNone/>
              <a:defRPr sz="1814" b="1"/>
            </a:lvl2pPr>
            <a:lvl3pPr marL="829442" indent="0">
              <a:buNone/>
              <a:defRPr sz="1633" b="1"/>
            </a:lvl3pPr>
            <a:lvl4pPr marL="1244162" indent="0">
              <a:buNone/>
              <a:defRPr sz="1451" b="1"/>
            </a:lvl4pPr>
            <a:lvl5pPr marL="1658883" indent="0">
              <a:buNone/>
              <a:defRPr sz="1451" b="1"/>
            </a:lvl5pPr>
            <a:lvl6pPr marL="2073603" indent="0">
              <a:buNone/>
              <a:defRPr sz="1451" b="1"/>
            </a:lvl6pPr>
            <a:lvl7pPr marL="2488325" indent="0">
              <a:buNone/>
              <a:defRPr sz="1451" b="1"/>
            </a:lvl7pPr>
            <a:lvl8pPr marL="2903046" indent="0">
              <a:buNone/>
              <a:defRPr sz="1451" b="1"/>
            </a:lvl8pPr>
            <a:lvl9pPr marL="3317765" indent="0">
              <a:buNone/>
              <a:defRPr sz="145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21" indent="0">
              <a:buNone/>
              <a:defRPr sz="1814" b="1"/>
            </a:lvl2pPr>
            <a:lvl3pPr marL="829442" indent="0">
              <a:buNone/>
              <a:defRPr sz="1633" b="1"/>
            </a:lvl3pPr>
            <a:lvl4pPr marL="1244162" indent="0">
              <a:buNone/>
              <a:defRPr sz="1451" b="1"/>
            </a:lvl4pPr>
            <a:lvl5pPr marL="1658883" indent="0">
              <a:buNone/>
              <a:defRPr sz="1451" b="1"/>
            </a:lvl5pPr>
            <a:lvl6pPr marL="2073603" indent="0">
              <a:buNone/>
              <a:defRPr sz="1451" b="1"/>
            </a:lvl6pPr>
            <a:lvl7pPr marL="2488325" indent="0">
              <a:buNone/>
              <a:defRPr sz="1451" b="1"/>
            </a:lvl7pPr>
            <a:lvl8pPr marL="2903046" indent="0">
              <a:buNone/>
              <a:defRPr sz="1451" b="1"/>
            </a:lvl8pPr>
            <a:lvl9pPr marL="3317765" indent="0">
              <a:buNone/>
              <a:defRPr sz="145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A34F79A-8045-45A6-B924-0B20EBAE7BDC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137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939881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90C3B2C-C773-45CC-A956-3613C8987817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341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Documents and Settings\User\Мои документы\ячмясчмячсиимт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7034" y="5814762"/>
            <a:ext cx="8674100" cy="1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11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19228-19FF-4B4A-B281-BBF7C206CB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2021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0"/>
            </a:lvl1pPr>
            <a:lvl2pPr marL="414721" indent="0">
              <a:buNone/>
              <a:defRPr sz="1089"/>
            </a:lvl2pPr>
            <a:lvl3pPr marL="829442" indent="0">
              <a:buNone/>
              <a:defRPr sz="907"/>
            </a:lvl3pPr>
            <a:lvl4pPr marL="1244162" indent="0">
              <a:buNone/>
              <a:defRPr sz="816"/>
            </a:lvl4pPr>
            <a:lvl5pPr marL="1658883" indent="0">
              <a:buNone/>
              <a:defRPr sz="816"/>
            </a:lvl5pPr>
            <a:lvl6pPr marL="2073603" indent="0">
              <a:buNone/>
              <a:defRPr sz="816"/>
            </a:lvl6pPr>
            <a:lvl7pPr marL="2488325" indent="0">
              <a:buNone/>
              <a:defRPr sz="816"/>
            </a:lvl7pPr>
            <a:lvl8pPr marL="2903046" indent="0">
              <a:buNone/>
              <a:defRPr sz="816"/>
            </a:lvl8pPr>
            <a:lvl9pPr marL="3317765" indent="0">
              <a:buNone/>
              <a:defRPr sz="81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96560" y="632501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CD21EB-E19F-4F70-9411-CFA871E8DAC9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51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903"/>
            </a:lvl1pPr>
            <a:lvl2pPr marL="414721" indent="0">
              <a:buNone/>
              <a:defRPr sz="2540"/>
            </a:lvl2pPr>
            <a:lvl3pPr marL="829442" indent="0">
              <a:buNone/>
              <a:defRPr sz="2177"/>
            </a:lvl3pPr>
            <a:lvl4pPr marL="1244162" indent="0">
              <a:buNone/>
              <a:defRPr sz="1814"/>
            </a:lvl4pPr>
            <a:lvl5pPr marL="1658883" indent="0">
              <a:buNone/>
              <a:defRPr sz="1814"/>
            </a:lvl5pPr>
            <a:lvl6pPr marL="2073603" indent="0">
              <a:buNone/>
              <a:defRPr sz="1814"/>
            </a:lvl6pPr>
            <a:lvl7pPr marL="2488325" indent="0">
              <a:buNone/>
              <a:defRPr sz="1814"/>
            </a:lvl7pPr>
            <a:lvl8pPr marL="2903046" indent="0">
              <a:buNone/>
              <a:defRPr sz="1814"/>
            </a:lvl8pPr>
            <a:lvl9pPr marL="3317765" indent="0">
              <a:buNone/>
              <a:defRPr sz="1814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0"/>
            </a:lvl1pPr>
            <a:lvl2pPr marL="414721" indent="0">
              <a:buNone/>
              <a:defRPr sz="1089"/>
            </a:lvl2pPr>
            <a:lvl3pPr marL="829442" indent="0">
              <a:buNone/>
              <a:defRPr sz="907"/>
            </a:lvl3pPr>
            <a:lvl4pPr marL="1244162" indent="0">
              <a:buNone/>
              <a:defRPr sz="816"/>
            </a:lvl4pPr>
            <a:lvl5pPr marL="1658883" indent="0">
              <a:buNone/>
              <a:defRPr sz="816"/>
            </a:lvl5pPr>
            <a:lvl6pPr marL="2073603" indent="0">
              <a:buNone/>
              <a:defRPr sz="816"/>
            </a:lvl6pPr>
            <a:lvl7pPr marL="2488325" indent="0">
              <a:buNone/>
              <a:defRPr sz="816"/>
            </a:lvl7pPr>
            <a:lvl8pPr marL="2903046" indent="0">
              <a:buNone/>
              <a:defRPr sz="816"/>
            </a:lvl8pPr>
            <a:lvl9pPr marL="3317765" indent="0">
              <a:buNone/>
              <a:defRPr sz="81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466CB2C-C6D8-46DE-A4F6-D884268FB99B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27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90808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FA0494D-D4C7-4355-91A7-D4227980F53A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690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dirty="0">
                <a:cs typeface="Arial" charset="0"/>
              </a:defRPr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1472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D5D07DD-DADC-4633-8E45-164E8695C2CA}" type="slidenum">
              <a:rPr kumimoji="1"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defTabSz="41472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ru-RU" alt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28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362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1pPr>
            <a:lvl2pPr marL="414721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442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16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88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60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325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3046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765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6A023-E554-4A7E-AD13-24854A79129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3247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5A104-6981-4C00-B9B5-92C28556854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1820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21" indent="0">
              <a:buNone/>
              <a:defRPr sz="1814" b="1"/>
            </a:lvl2pPr>
            <a:lvl3pPr marL="829442" indent="0">
              <a:buNone/>
              <a:defRPr sz="1633" b="1"/>
            </a:lvl3pPr>
            <a:lvl4pPr marL="1244162" indent="0">
              <a:buNone/>
              <a:defRPr sz="1451" b="1"/>
            </a:lvl4pPr>
            <a:lvl5pPr marL="1658883" indent="0">
              <a:buNone/>
              <a:defRPr sz="1451" b="1"/>
            </a:lvl5pPr>
            <a:lvl6pPr marL="2073603" indent="0">
              <a:buNone/>
              <a:defRPr sz="1451" b="1"/>
            </a:lvl6pPr>
            <a:lvl7pPr marL="2488325" indent="0">
              <a:buNone/>
              <a:defRPr sz="1451" b="1"/>
            </a:lvl7pPr>
            <a:lvl8pPr marL="2903046" indent="0">
              <a:buNone/>
              <a:defRPr sz="1451" b="1"/>
            </a:lvl8pPr>
            <a:lvl9pPr marL="3317765" indent="0">
              <a:buNone/>
              <a:defRPr sz="145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21" indent="0">
              <a:buNone/>
              <a:defRPr sz="1814" b="1"/>
            </a:lvl2pPr>
            <a:lvl3pPr marL="829442" indent="0">
              <a:buNone/>
              <a:defRPr sz="1633" b="1"/>
            </a:lvl3pPr>
            <a:lvl4pPr marL="1244162" indent="0">
              <a:buNone/>
              <a:defRPr sz="1451" b="1"/>
            </a:lvl4pPr>
            <a:lvl5pPr marL="1658883" indent="0">
              <a:buNone/>
              <a:defRPr sz="1451" b="1"/>
            </a:lvl5pPr>
            <a:lvl6pPr marL="2073603" indent="0">
              <a:buNone/>
              <a:defRPr sz="1451" b="1"/>
            </a:lvl6pPr>
            <a:lvl7pPr marL="2488325" indent="0">
              <a:buNone/>
              <a:defRPr sz="1451" b="1"/>
            </a:lvl7pPr>
            <a:lvl8pPr marL="2903046" indent="0">
              <a:buNone/>
              <a:defRPr sz="1451" b="1"/>
            </a:lvl8pPr>
            <a:lvl9pPr marL="3317765" indent="0">
              <a:buNone/>
              <a:defRPr sz="145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351E0-D47C-4C84-8AD4-769F84333D7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699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12AD1-9C3D-4B2F-BE83-61D4AF7C1FC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3299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63DE1-11E8-46B9-B94F-9EB8725E0E1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944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270"/>
            </a:lvl1pPr>
            <a:lvl2pPr marL="414721" indent="0">
              <a:buNone/>
              <a:defRPr sz="1089"/>
            </a:lvl2pPr>
            <a:lvl3pPr marL="829442" indent="0">
              <a:buNone/>
              <a:defRPr sz="907"/>
            </a:lvl3pPr>
            <a:lvl4pPr marL="1244162" indent="0">
              <a:buNone/>
              <a:defRPr sz="816"/>
            </a:lvl4pPr>
            <a:lvl5pPr marL="1658883" indent="0">
              <a:buNone/>
              <a:defRPr sz="816"/>
            </a:lvl5pPr>
            <a:lvl6pPr marL="2073603" indent="0">
              <a:buNone/>
              <a:defRPr sz="816"/>
            </a:lvl6pPr>
            <a:lvl7pPr marL="2488325" indent="0">
              <a:buNone/>
              <a:defRPr sz="816"/>
            </a:lvl7pPr>
            <a:lvl8pPr marL="2903046" indent="0">
              <a:buNone/>
              <a:defRPr sz="816"/>
            </a:lvl8pPr>
            <a:lvl9pPr marL="3317765" indent="0">
              <a:buNone/>
              <a:defRPr sz="81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82C27-5C39-4F80-971D-98D9F4B88ED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255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903"/>
            </a:lvl1pPr>
            <a:lvl2pPr marL="414721" indent="0">
              <a:buNone/>
              <a:defRPr sz="2540"/>
            </a:lvl2pPr>
            <a:lvl3pPr marL="829442" indent="0">
              <a:buNone/>
              <a:defRPr sz="2177"/>
            </a:lvl3pPr>
            <a:lvl4pPr marL="1244162" indent="0">
              <a:buNone/>
              <a:defRPr sz="1814"/>
            </a:lvl4pPr>
            <a:lvl5pPr marL="1658883" indent="0">
              <a:buNone/>
              <a:defRPr sz="1814"/>
            </a:lvl5pPr>
            <a:lvl6pPr marL="2073603" indent="0">
              <a:buNone/>
              <a:defRPr sz="1814"/>
            </a:lvl6pPr>
            <a:lvl7pPr marL="2488325" indent="0">
              <a:buNone/>
              <a:defRPr sz="1814"/>
            </a:lvl7pPr>
            <a:lvl8pPr marL="2903046" indent="0">
              <a:buNone/>
              <a:defRPr sz="1814"/>
            </a:lvl8pPr>
            <a:lvl9pPr marL="3317765" indent="0">
              <a:buNone/>
              <a:defRPr sz="1814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270"/>
            </a:lvl1pPr>
            <a:lvl2pPr marL="414721" indent="0">
              <a:buNone/>
              <a:defRPr sz="1089"/>
            </a:lvl2pPr>
            <a:lvl3pPr marL="829442" indent="0">
              <a:buNone/>
              <a:defRPr sz="907"/>
            </a:lvl3pPr>
            <a:lvl4pPr marL="1244162" indent="0">
              <a:buNone/>
              <a:defRPr sz="816"/>
            </a:lvl4pPr>
            <a:lvl5pPr marL="1658883" indent="0">
              <a:buNone/>
              <a:defRPr sz="816"/>
            </a:lvl5pPr>
            <a:lvl6pPr marL="2073603" indent="0">
              <a:buNone/>
              <a:defRPr sz="816"/>
            </a:lvl6pPr>
            <a:lvl7pPr marL="2488325" indent="0">
              <a:buNone/>
              <a:defRPr sz="816"/>
            </a:lvl7pPr>
            <a:lvl8pPr marL="2903046" indent="0">
              <a:buNone/>
              <a:defRPr sz="816"/>
            </a:lvl8pPr>
            <a:lvl9pPr marL="3317765" indent="0">
              <a:buNone/>
              <a:defRPr sz="81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4D46B-6294-4895-BBDA-D9DEB6BD33B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965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Образец заголовка</a:t>
            </a:r>
            <a:endParaRPr lang="ru-RU" alt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Образец текста</a:t>
            </a:r>
          </a:p>
          <a:p>
            <a:pPr lvl="1"/>
            <a:r>
              <a:rPr lang="en-US" altLang="ru-RU"/>
              <a:t>Второй уровень</a:t>
            </a:r>
          </a:p>
          <a:p>
            <a:pPr lvl="2"/>
            <a:r>
              <a:rPr lang="en-US" altLang="ru-RU"/>
              <a:t>Третий уровень</a:t>
            </a:r>
          </a:p>
          <a:p>
            <a:pPr lvl="3"/>
            <a:r>
              <a:rPr lang="en-US" altLang="ru-RU"/>
              <a:t>Четвертый уровень</a:t>
            </a:r>
          </a:p>
          <a:p>
            <a:pPr lvl="4"/>
            <a:r>
              <a:rPr lang="en-US" altLang="ru-RU"/>
              <a:t>Пятый уровень</a:t>
            </a:r>
            <a:endParaRPr lang="ru-RU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089">
                <a:solidFill>
                  <a:srgbClr val="898989"/>
                </a:solidFill>
              </a:defRPr>
            </a:lvl1pPr>
          </a:lstStyle>
          <a:p>
            <a:pPr defTabSz="414721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089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14721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089">
                <a:solidFill>
                  <a:srgbClr val="898989"/>
                </a:solidFill>
              </a:defRPr>
            </a:lvl1pPr>
          </a:lstStyle>
          <a:p>
            <a:pPr defTabSz="414721" fontAlgn="base">
              <a:spcBef>
                <a:spcPct val="0"/>
              </a:spcBef>
              <a:spcAft>
                <a:spcPct val="0"/>
              </a:spcAft>
              <a:defRPr/>
            </a:pPr>
            <a:fld id="{E01E02EC-89F6-421D-8683-AA1205507D31}" type="slidenum">
              <a:rPr lang="ru-RU" altLang="ru-RU" smtClean="0">
                <a:cs typeface="Arial" panose="020B0604020202020204" pitchFamily="34" charset="0"/>
              </a:rPr>
              <a:pPr defTabSz="414721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7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414721" rtl="0" eaLnBrk="1" fontAlgn="base" hangingPunct="1">
        <a:spcBef>
          <a:spcPct val="0"/>
        </a:spcBef>
        <a:spcAft>
          <a:spcPct val="0"/>
        </a:spcAft>
        <a:defRPr kumimoji="1" sz="3991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14721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829442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244162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658883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11041" indent="-311041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903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673921" indent="-25920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54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2pPr>
      <a:lvl3pPr marL="1036802" indent="-20736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177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3pPr>
      <a:lvl4pPr marL="1451522" indent="-20736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1814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4pPr>
      <a:lvl5pPr marL="1866244" indent="-20736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1814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5pPr>
      <a:lvl6pPr marL="2280964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684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406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5127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21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442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162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883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603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325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046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765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C:\Documents and Settings\User\Мои документы\ячмясчмячсиимт.png"/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4951" y="5776912"/>
            <a:ext cx="8674100" cy="102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Образец заголовка</a:t>
            </a:r>
            <a:endParaRPr lang="ru-RU" altLang="ru-RU"/>
          </a:p>
        </p:txBody>
      </p:sp>
      <p:pic>
        <p:nvPicPr>
          <p:cNvPr id="1028" name="Picture 5" descr="C:\Documents and Settings\User\Мои документы\чмясчмсчиии.png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2962" y="6353550"/>
            <a:ext cx="14779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21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ctr" defTabSz="414721" rtl="0" eaLnBrk="1" fontAlgn="base" hangingPunct="1">
        <a:spcBef>
          <a:spcPct val="0"/>
        </a:spcBef>
        <a:spcAft>
          <a:spcPct val="0"/>
        </a:spcAft>
        <a:defRPr kumimoji="1" sz="3991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2pPr>
      <a:lvl3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3pPr>
      <a:lvl4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4pPr>
      <a:lvl5pPr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5pPr>
      <a:lvl6pPr marL="414721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6pPr>
      <a:lvl7pPr marL="829442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7pPr>
      <a:lvl8pPr marL="1244162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8pPr>
      <a:lvl9pPr marL="1658883" algn="ctr" defTabSz="414721" rtl="0" eaLnBrk="1" fontAlgn="base" hangingPunct="1">
        <a:spcBef>
          <a:spcPct val="0"/>
        </a:spcBef>
        <a:spcAft>
          <a:spcPct val="0"/>
        </a:spcAft>
        <a:defRPr kumimoji="1" sz="3991">
          <a:solidFill>
            <a:schemeClr val="tx1"/>
          </a:solidFill>
          <a:latin typeface="Calibri" charset="0"/>
          <a:ea typeface="Arial" charset="0"/>
          <a:cs typeface="Arial" charset="0"/>
        </a:defRPr>
      </a:lvl9pPr>
    </p:titleStyle>
    <p:bodyStyle>
      <a:lvl1pPr marL="311041" indent="-311041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903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673921" indent="-25920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54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2pPr>
      <a:lvl3pPr marL="1036802" indent="-20736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177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3pPr>
      <a:lvl4pPr marL="1451522" indent="-20736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1814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4pPr>
      <a:lvl5pPr marL="1866244" indent="-207360" algn="l" defTabSz="414721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1814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5pPr>
      <a:lvl6pPr marL="2280964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684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406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5127" indent="-207360" algn="l" defTabSz="414721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21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442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162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883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603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325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046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765" algn="l" defTabSz="41472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3.wdp"/><Relationship Id="rId5" Type="http://schemas.openxmlformats.org/officeDocument/2006/relationships/image" Target="../media/image42.pn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microsoft.com/office/2007/relationships/hdphoto" Target="../media/hdphoto4.wdp"/><Relationship Id="rId7" Type="http://schemas.openxmlformats.org/officeDocument/2006/relationships/image" Target="../media/image49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8.jpeg"/><Relationship Id="rId5" Type="http://schemas.microsoft.com/office/2007/relationships/hdphoto" Target="../media/hdphoto5.wdp"/><Relationship Id="rId4" Type="http://schemas.openxmlformats.org/officeDocument/2006/relationships/image" Target="../media/image47.png"/><Relationship Id="rId9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0.pn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emf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12" Type="http://schemas.openxmlformats.org/officeDocument/2006/relationships/image" Target="../media/image34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png"/><Relationship Id="rId11" Type="http://schemas.openxmlformats.org/officeDocument/2006/relationships/image" Target="../media/image26.emf"/><Relationship Id="rId5" Type="http://schemas.openxmlformats.org/officeDocument/2006/relationships/image" Target="../media/image29.png"/><Relationship Id="rId10" Type="http://schemas.openxmlformats.org/officeDocument/2006/relationships/oleObject" Target="../embeddings/oleObject6.bin"/><Relationship Id="rId4" Type="http://schemas.openxmlformats.org/officeDocument/2006/relationships/image" Target="../media/image28.emf"/><Relationship Id="rId9" Type="http://schemas.openxmlformats.org/officeDocument/2006/relationships/image" Target="../media/image33.emf"/><Relationship Id="rId14" Type="http://schemas.openxmlformats.org/officeDocument/2006/relationships/image" Target="../media/image3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4125" y="3104877"/>
            <a:ext cx="6602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9452"/>
            <a:r>
              <a:rPr lang="ru-RU" sz="3000" kern="0" dirty="0">
                <a:solidFill>
                  <a:srgbClr val="006EC7"/>
                </a:solidFill>
              </a:rPr>
              <a:t>Материалы и Решения Группы О3</a:t>
            </a:r>
          </a:p>
          <a:p>
            <a:pPr defTabSz="829452"/>
            <a:r>
              <a:rPr lang="ru-RU" sz="3000" kern="0" dirty="0">
                <a:solidFill>
                  <a:srgbClr val="006EC7"/>
                </a:solidFill>
              </a:rPr>
              <a:t>для объектов нефтегазового сектора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" y="-3720"/>
            <a:ext cx="167573" cy="33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944" tIns="41472" rIns="82944" bIns="41472" numCol="1" anchor="ctr" anchorCtr="0" compatLnSpc="1">
            <a:prstTxWarp prst="textNoShape">
              <a:avLst/>
            </a:prstTxWarp>
            <a:spAutoFit/>
          </a:bodyPr>
          <a:lstStyle/>
          <a:p>
            <a:pPr defTabSz="829452"/>
            <a:endParaRPr lang="ru-RU" sz="1633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845415"/>
              </p:ext>
            </p:extLst>
          </p:nvPr>
        </p:nvGraphicFramePr>
        <p:xfrm>
          <a:off x="5746750" y="480071"/>
          <a:ext cx="2190191" cy="61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" name="CorelDRAW" r:id="rId3" imgW="1774591" imgH="496138" progId="CorelDraw.Graphic.17">
                  <p:embed/>
                </p:oleObj>
              </mc:Choice>
              <mc:Fallback>
                <p:oleObj name="CorelDRAW" r:id="rId3" imgW="1774591" imgH="496138" progId="CorelDraw.Graphic.17">
                  <p:embed/>
                  <p:pic>
                    <p:nvPicPr>
                      <p:cNvPr id="8" name="Объект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46750" y="480071"/>
                        <a:ext cx="2190191" cy="613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EE76721-DE92-4AF9-994B-61A8A6C1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61738" y="5560671"/>
            <a:ext cx="5454442" cy="1143000"/>
          </a:xfrm>
        </p:spPr>
        <p:txBody>
          <a:bodyPr/>
          <a:lstStyle/>
          <a:p>
            <a:r>
              <a:rPr lang="ru-RU" sz="2000" dirty="0">
                <a:solidFill>
                  <a:srgbClr val="0070C0"/>
                </a:solidFill>
              </a:rPr>
              <a:t>Леонид Белоцерковский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                      Коммерческий Директор, Группа О3</a:t>
            </a:r>
          </a:p>
        </p:txBody>
      </p:sp>
    </p:spTree>
    <p:extLst>
      <p:ext uri="{BB962C8B-B14F-4D97-AF65-F5344CB8AC3E}">
        <p14:creationId xmlns:p14="http://schemas.microsoft.com/office/powerpoint/2010/main" val="444359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5C977A8-C7BF-44F1-B1FE-B71CEBA528E4}"/>
              </a:ext>
            </a:extLst>
          </p:cNvPr>
          <p:cNvSpPr/>
          <p:nvPr/>
        </p:nvSpPr>
        <p:spPr>
          <a:xfrm>
            <a:off x="0" y="3620795"/>
            <a:ext cx="4211372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F385D43-3B9E-4B1E-8440-2D8D4A8C28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76961"/>
            <a:ext cx="4212000" cy="263144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E91019-6AA7-43D3-B38A-159B536443CE}"/>
              </a:ext>
            </a:extLst>
          </p:cNvPr>
          <p:cNvSpPr/>
          <p:nvPr/>
        </p:nvSpPr>
        <p:spPr>
          <a:xfrm>
            <a:off x="4808886" y="951348"/>
            <a:ext cx="4219574" cy="76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Структура теплообменного оборудования атмосферной перегонки сырой нефти комплекса ЭЛОУ-АВТ. «Омский НПЗ»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1A9864B-CFD9-4F8C-8FA3-B7D8DBE326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947581"/>
              </p:ext>
            </p:extLst>
          </p:nvPr>
        </p:nvGraphicFramePr>
        <p:xfrm>
          <a:off x="3466714" y="1664238"/>
          <a:ext cx="5415760" cy="3703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349726981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1923690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2017-2018 гг.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9972948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Металлоконструкции  ЭЛОУ-АВТ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9307010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Проектирование огнезащиты, поставка материалов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1433181"/>
                  </a:ext>
                </a:extLst>
              </a:tr>
              <a:tr h="261045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Площадь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покрытия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375 000 </a:t>
                      </a:r>
                      <a:r>
                        <a:rPr lang="ru-RU" altLang="ru-RU" sz="13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altLang="ru-RU" sz="1300" baseline="300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330035"/>
                  </a:ext>
                </a:extLst>
              </a:tr>
              <a:tr h="202421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ТРИОКОР ЦИНК 1700, ТРИОКОР МАСТИК 4500, ТРИОКОР ФИНИШ 5500, ТРИОТЕРМ 3500, ТРИОФЛЕЙМ EP 8800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3109784"/>
                  </a:ext>
                </a:extLst>
              </a:tr>
              <a:tr h="202421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ЗМК: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ЗАО «Завод модульных конструкций «МАГНУМ», ООО «Завод стальных конструкций», ОАО «</a:t>
                      </a:r>
                      <a:r>
                        <a:rPr lang="ru-RU" altLang="ru-RU" sz="1300" dirty="0" err="1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ОмЗМ</a:t>
                      </a:r>
                      <a:r>
                        <a:rPr lang="ru-RU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-МЕТАЛЛ», СОЮЗЛЕГКОНСТРУКЦИЯ АО «ЗОК»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005962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АО «Газпромнефть-ОНПЗ»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737421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Генподрядчик: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ПАО «Газпром автоматизация»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5335130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E930E32A-3F8B-49AE-B83F-EF4434F77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</a:t>
            </a:r>
            <a:r>
              <a:rPr lang="ru-RU" sz="2800" dirty="0" err="1">
                <a:solidFill>
                  <a:srgbClr val="0070C0"/>
                </a:solidFill>
                <a:latin typeface="+mn-lt"/>
              </a:rPr>
              <a:t>Нефтегаз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»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182221E-2545-42C3-BE36-EA887EE05C6F}"/>
              </a:ext>
            </a:extLst>
          </p:cNvPr>
          <p:cNvGrpSpPr/>
          <p:nvPr/>
        </p:nvGrpSpPr>
        <p:grpSpPr>
          <a:xfrm>
            <a:off x="2749169" y="1231337"/>
            <a:ext cx="1462831" cy="459023"/>
            <a:chOff x="2749169" y="1231337"/>
            <a:chExt cx="1462831" cy="459023"/>
          </a:xfrm>
        </p:grpSpPr>
        <p:sp>
          <p:nvSpPr>
            <p:cNvPr id="11" name="Пятиугольник 19">
              <a:extLst>
                <a:ext uri="{FF2B5EF4-FFF2-40B4-BE49-F238E27FC236}">
                  <a16:creationId xmlns:a16="http://schemas.microsoft.com/office/drawing/2014/main" id="{5FD84E53-97E5-4EB9-9A9D-18BE2BD921F6}"/>
                </a:ext>
              </a:extLst>
            </p:cNvPr>
            <p:cNvSpPr/>
            <p:nvPr/>
          </p:nvSpPr>
          <p:spPr>
            <a:xfrm rot="10800000">
              <a:off x="2749169" y="1231337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AE378E88-B09A-4A4B-9BE8-0CD80CE7C9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46688" y="1250586"/>
              <a:ext cx="949555" cy="409573"/>
            </a:xfrm>
            <a:prstGeom prst="rect">
              <a:avLst/>
            </a:prstGeom>
          </p:spPr>
        </p:pic>
      </p:grpSp>
      <p:pic>
        <p:nvPicPr>
          <p:cNvPr id="23554" name="Picture 2" descr="121585.jpg">
            <a:extLst>
              <a:ext uri="{FF2B5EF4-FFF2-40B4-BE49-F238E27FC236}">
                <a16:creationId xmlns:a16="http://schemas.microsoft.com/office/drawing/2014/main" id="{FDBE1BE0-D43A-4C94-9CA2-F34DA6916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862776"/>
            <a:ext cx="4211372" cy="263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74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36E65C5-8E98-4AA8-BA7D-B506D22F647A}"/>
              </a:ext>
            </a:extLst>
          </p:cNvPr>
          <p:cNvSpPr/>
          <p:nvPr/>
        </p:nvSpPr>
        <p:spPr>
          <a:xfrm>
            <a:off x="-8729" y="3627002"/>
            <a:ext cx="4211372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A859ED-A31A-40A5-ABB4-341472D64FC9}"/>
              </a:ext>
            </a:extLst>
          </p:cNvPr>
          <p:cNvSpPr/>
          <p:nvPr/>
        </p:nvSpPr>
        <p:spPr>
          <a:xfrm>
            <a:off x="4819542" y="763980"/>
            <a:ext cx="4219574" cy="988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Объекты общезаводского хозяйства. Электроустановки №1,№2,№3,№4,№5. «</a:t>
            </a:r>
            <a:r>
              <a:rPr lang="ru-RU" altLang="ru-RU" sz="14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ЗапСибНефтехим</a:t>
            </a: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05000"/>
              </a:lnSpc>
              <a:spcBef>
                <a:spcPct val="0"/>
              </a:spcBef>
            </a:pPr>
            <a:endParaRPr lang="ru-RU" sz="14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8BB75E5-E776-47DB-A40A-25C409F7EF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748061"/>
              </p:ext>
            </p:extLst>
          </p:nvPr>
        </p:nvGraphicFramePr>
        <p:xfrm>
          <a:off x="3339057" y="1531146"/>
          <a:ext cx="5415760" cy="518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349726981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1923690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2017-2018 гг.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9972948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Объекты  общезаводского хозяйства, электроустановки №1,№2,№3,№4,№5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9307010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Проектирование огнезащиты, поставка материалов, подготовка поверхности, нанесение антикоррозионных и огнезащитных  материалов, технический надзор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1433181"/>
                  </a:ext>
                </a:extLst>
              </a:tr>
              <a:tr h="261045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Площадь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покрытия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209 000</a:t>
                      </a:r>
                      <a:r>
                        <a:rPr lang="ru-RU" altLang="ru-RU" sz="13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altLang="ru-RU" sz="1300" baseline="300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330035"/>
                  </a:ext>
                </a:extLst>
              </a:tr>
              <a:tr h="261045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ТРИОКОР ЦИНК 1700, </a:t>
                      </a:r>
                      <a:r>
                        <a:rPr lang="ru-RU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ТРИОКОР МАСТИК 4500, ТРИОКОР ФИНИШ 5500, ТРИОФЛЕЙМ АК 7700, ТРИОФЛЕЙМ ЕР 8800</a:t>
                      </a:r>
                      <a:endParaRPr lang="en-US" altLang="ru-RU" sz="13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247604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cs typeface="Times New Roman" panose="02020603050405020304" pitchFamily="18" charset="0"/>
                        </a:rPr>
                        <a:t>ООО «</a:t>
                      </a:r>
                      <a:r>
                        <a:rPr lang="ru-RU" sz="1300" dirty="0" err="1">
                          <a:cs typeface="Times New Roman" panose="02020603050405020304" pitchFamily="18" charset="0"/>
                        </a:rPr>
                        <a:t>ЗапСибНефтехим</a:t>
                      </a:r>
                      <a:r>
                        <a:rPr lang="ru-RU" sz="1300" dirty="0">
                          <a:cs typeface="Times New Roman" panose="02020603050405020304" pitchFamily="18" charset="0"/>
                        </a:rPr>
                        <a:t>»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737421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Проектировщик: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cs typeface="Times New Roman" panose="02020603050405020304" pitchFamily="18" charset="0"/>
                        </a:rPr>
                        <a:t>АО «</a:t>
                      </a:r>
                      <a:r>
                        <a:rPr lang="ru-RU" sz="1300" dirty="0" err="1">
                          <a:cs typeface="Times New Roman" panose="02020603050405020304" pitchFamily="18" charset="0"/>
                        </a:rPr>
                        <a:t>НИПИгазпереработка</a:t>
                      </a:r>
                      <a:r>
                        <a:rPr lang="ru-RU" sz="1300" dirty="0">
                          <a:cs typeface="Times New Roman" panose="02020603050405020304" pitchFamily="18" charset="0"/>
                        </a:rPr>
                        <a:t>», ООО «Линде Инжиниринг Рус»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9583327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НИПИгазпереработка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ООО«Ренейссанс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Хэви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Индастриз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», </a:t>
                      </a:r>
                    </a:p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АК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Ямата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Эндюстрийел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Прожелер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Иншаат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Тааххют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ве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Тиджарет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А.Ш.»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3177496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Субподрядчик: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«О3-Инжиниринг»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3055767"/>
                  </a:ext>
                </a:extLst>
              </a:tr>
            </a:tbl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30B118-89E8-45AF-81C9-91ED0D105C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16000"/>
            <a:ext cx="4212000" cy="2626360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F14B893D-E796-48E1-85AB-B9ED3EFA2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</a:t>
            </a:r>
            <a:r>
              <a:rPr lang="ru-RU" sz="2800" dirty="0" err="1">
                <a:solidFill>
                  <a:srgbClr val="0070C0"/>
                </a:solidFill>
                <a:latin typeface="+mn-lt"/>
              </a:rPr>
              <a:t>Нефтегаз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9CF5B5-5F51-435F-B234-205BBBC594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779520"/>
            <a:ext cx="4196081" cy="2628000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034AD49-46C5-4B48-A52B-0C8E4635AB20}"/>
              </a:ext>
            </a:extLst>
          </p:cNvPr>
          <p:cNvGrpSpPr/>
          <p:nvPr/>
        </p:nvGrpSpPr>
        <p:grpSpPr>
          <a:xfrm>
            <a:off x="2733249" y="1174457"/>
            <a:ext cx="1462831" cy="459023"/>
            <a:chOff x="2733249" y="1174457"/>
            <a:chExt cx="1462831" cy="459023"/>
          </a:xfrm>
        </p:grpSpPr>
        <p:sp>
          <p:nvSpPr>
            <p:cNvPr id="9" name="Пятиугольник 19">
              <a:extLst>
                <a:ext uri="{FF2B5EF4-FFF2-40B4-BE49-F238E27FC236}">
                  <a16:creationId xmlns:a16="http://schemas.microsoft.com/office/drawing/2014/main" id="{EA3B98D9-2DEB-4232-B201-BA9C97946A32}"/>
                </a:ext>
              </a:extLst>
            </p:cNvPr>
            <p:cNvSpPr/>
            <p:nvPr/>
          </p:nvSpPr>
          <p:spPr>
            <a:xfrm rot="10800000">
              <a:off x="2733249" y="1174457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63CBD663-7C90-482D-A53D-C7A618752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16559" y="1258843"/>
              <a:ext cx="1157073" cy="293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9238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8C2B42-EBBD-4929-9FBC-5EA1D1D802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349" y="989297"/>
            <a:ext cx="4201847" cy="2629294"/>
          </a:xfrm>
          <a:prstGeom prst="rect">
            <a:avLst/>
          </a:prstGeom>
          <a:ln>
            <a:noFill/>
          </a:ln>
          <a:effectLst/>
        </p:spPr>
      </p:pic>
      <p:sp>
        <p:nvSpPr>
          <p:cNvPr id="66" name="Прямоугольник 65"/>
          <p:cNvSpPr/>
          <p:nvPr/>
        </p:nvSpPr>
        <p:spPr>
          <a:xfrm>
            <a:off x="-16349" y="3627002"/>
            <a:ext cx="4211372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14930"/>
              </p:ext>
            </p:extLst>
          </p:nvPr>
        </p:nvGraphicFramePr>
        <p:xfrm>
          <a:off x="3254299" y="1488189"/>
          <a:ext cx="5415760" cy="438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2097095567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55494748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2015-2018 гг.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914151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Здание укрытия технологической линии №1, электростанция, входные сооружения по подготовке газа, внешние модули резервуаров СПГ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515119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Проектирование огнезащиты, поставка материалов, подготовка поверхности, нанесение антикоррозионных и огнезащитных  материалов, технический надзор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40567"/>
                  </a:ext>
                </a:extLst>
              </a:tr>
              <a:tr h="344885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Площадь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покрытия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293 000 м</a:t>
                      </a:r>
                      <a:r>
                        <a:rPr lang="ru-RU" altLang="ru-RU" sz="1300" baseline="300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609964"/>
                  </a:ext>
                </a:extLst>
              </a:tr>
              <a:tr h="240878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ct val="0"/>
                        </a:spcBef>
                        <a:defRPr/>
                      </a:pPr>
                      <a:r>
                        <a:rPr lang="en-US" altLang="ru-RU" sz="1300" b="0" dirty="0">
                          <a:cs typeface="Times New Roman" panose="02020603050405020304" pitchFamily="18" charset="0"/>
                        </a:rPr>
                        <a:t>FIRETEX </a:t>
                      </a:r>
                      <a:r>
                        <a:rPr lang="ru-RU" altLang="ru-RU" sz="1300" b="0" dirty="0">
                          <a:cs typeface="Times New Roman" panose="02020603050405020304" pitchFamily="18" charset="0"/>
                        </a:rPr>
                        <a:t>М90/02, </a:t>
                      </a:r>
                      <a:r>
                        <a:rPr lang="en-US" altLang="ru-RU" sz="1300" b="0" dirty="0">
                          <a:cs typeface="Times New Roman" panose="02020603050405020304" pitchFamily="18" charset="0"/>
                        </a:rPr>
                        <a:t>FIRETEX FX8002 </a:t>
                      </a:r>
                      <a:r>
                        <a:rPr lang="ru-RU" altLang="ru-RU" sz="1300" b="0" dirty="0">
                          <a:cs typeface="Times New Roman" panose="02020603050405020304" pitchFamily="18" charset="0"/>
                        </a:rPr>
                        <a:t> </a:t>
                      </a:r>
                      <a:endParaRPr lang="en-US" altLang="ru-RU" sz="1300" b="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1941833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ОАО «Ямал СПГ»</a:t>
                      </a:r>
                      <a:endParaRPr lang="en-US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9246645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ЕРС-подрядчик: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300" dirty="0">
                          <a:cs typeface="Times New Roman" panose="02020603050405020304" pitchFamily="18" charset="0"/>
                        </a:rPr>
                        <a:t>Technip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8827870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 err="1">
                          <a:cs typeface="Times New Roman" panose="02020603050405020304" pitchFamily="18" charset="0"/>
                        </a:rPr>
                        <a:t>Подрядчи</a:t>
                      </a: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ООО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Велесстрой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,» АО «Трест 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Коксохиммонтаж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»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265221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Субподрядчик: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«О3-Инжиниринг»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7996444"/>
                  </a:ext>
                </a:extLst>
              </a:tr>
            </a:tbl>
          </a:graphicData>
        </a:graphic>
      </p:graphicFrame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</a:t>
            </a:r>
            <a:r>
              <a:rPr lang="ru-RU" sz="2800" dirty="0" err="1">
                <a:solidFill>
                  <a:srgbClr val="0070C0"/>
                </a:solidFill>
                <a:latin typeface="+mn-lt"/>
              </a:rPr>
              <a:t>Нефтегаз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38980" y="1067980"/>
            <a:ext cx="4219574" cy="309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Объекты инфраструктуры. «Ямал СПГ»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113" y="3768311"/>
            <a:ext cx="2127253" cy="1329239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E4E4B3D-8C0A-4CAE-8F0B-DE1866B663E9}"/>
              </a:ext>
            </a:extLst>
          </p:cNvPr>
          <p:cNvGrpSpPr/>
          <p:nvPr/>
        </p:nvGrpSpPr>
        <p:grpSpPr>
          <a:xfrm>
            <a:off x="2746920" y="1067981"/>
            <a:ext cx="1462831" cy="459023"/>
            <a:chOff x="2746920" y="1067981"/>
            <a:chExt cx="1462831" cy="459023"/>
          </a:xfrm>
        </p:grpSpPr>
        <p:sp>
          <p:nvSpPr>
            <p:cNvPr id="11" name="Пятиугольник 19">
              <a:extLst>
                <a:ext uri="{FF2B5EF4-FFF2-40B4-BE49-F238E27FC236}">
                  <a16:creationId xmlns:a16="http://schemas.microsoft.com/office/drawing/2014/main" id="{ED64EA1F-BBA2-49C0-B0ED-C500D95157BE}"/>
                </a:ext>
              </a:extLst>
            </p:cNvPr>
            <p:cNvSpPr/>
            <p:nvPr/>
          </p:nvSpPr>
          <p:spPr>
            <a:xfrm rot="10800000">
              <a:off x="2746920" y="1067981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2" name="Picture 2" descr="http://sever-press.ru/media/k2/items/cache/a43a0ee2129d0fdece9c68f81a1683a1_L.jpg">
              <a:extLst>
                <a:ext uri="{FF2B5EF4-FFF2-40B4-BE49-F238E27FC236}">
                  <a16:creationId xmlns:a16="http://schemas.microsoft.com/office/drawing/2014/main" id="{5E901221-7291-44E4-8DB6-45845F87B7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906762" y="1173316"/>
              <a:ext cx="1281106" cy="252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1B1B23F-E47C-48FF-A2AA-C05C9EF422F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400" y="3768312"/>
            <a:ext cx="2012013" cy="132923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8F4D65-41C0-4DEE-94FD-B5FEC433F64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" y="5165723"/>
            <a:ext cx="2092756" cy="13141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31E851A-6AA9-44E6-944F-17AF04B74C6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401" y="5163603"/>
            <a:ext cx="2001098" cy="131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01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0FD61F3-B2C2-4578-AFEF-82B4309AC423}"/>
              </a:ext>
            </a:extLst>
          </p:cNvPr>
          <p:cNvSpPr/>
          <p:nvPr/>
        </p:nvSpPr>
        <p:spPr>
          <a:xfrm>
            <a:off x="-6517" y="3676162"/>
            <a:ext cx="4176000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2" name="Picture 2" descr="http://m.bbgl.ru/upload/stations/e0d67b9d9f665a0c8ae3067ed3c28b10.jpg">
            <a:extLst>
              <a:ext uri="{FF2B5EF4-FFF2-40B4-BE49-F238E27FC236}">
                <a16:creationId xmlns:a16="http://schemas.microsoft.com/office/drawing/2014/main" id="{AB91CEE6-0D22-4A4A-BA79-D1005E7A7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832" y="994175"/>
            <a:ext cx="4185498" cy="278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583401"/>
              </p:ext>
            </p:extLst>
          </p:nvPr>
        </p:nvGraphicFramePr>
        <p:xfrm>
          <a:off x="3254299" y="1488189"/>
          <a:ext cx="5415760" cy="2819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2097095567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55494748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2015-2018 гг.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914151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Резервуары  хранения нефти, металлоконструкции жилых зданий, резервуары хранения воды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515119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Проектирование огнезащиты, поставка материалов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40567"/>
                  </a:ext>
                </a:extLst>
              </a:tr>
              <a:tr h="344885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Площадь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покрытия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8 000 м</a:t>
                      </a:r>
                      <a:r>
                        <a:rPr lang="ru-RU" altLang="ru-RU" sz="1300" baseline="300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609964"/>
                  </a:ext>
                </a:extLst>
              </a:tr>
              <a:tr h="240878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ct val="0"/>
                        </a:spcBef>
                        <a:defRPr/>
                      </a:pPr>
                      <a:r>
                        <a:rPr lang="ru-RU" altLang="ru-RU" sz="1300" b="0" dirty="0">
                          <a:cs typeface="Times New Roman" panose="02020603050405020304" pitchFamily="18" charset="0"/>
                        </a:rPr>
                        <a:t>ТРИОФЛЕЙМ ЕР 8800</a:t>
                      </a:r>
                      <a:endParaRPr lang="en-US" altLang="ru-RU" sz="1300" b="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1941833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Зарубежнефть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»</a:t>
                      </a:r>
                      <a:endParaRPr lang="en-US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9246645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Субподрядчик: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ООО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Зарубежнефтестроймонтаж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8827870"/>
                  </a:ext>
                </a:extLst>
              </a:tr>
            </a:tbl>
          </a:graphicData>
        </a:graphic>
      </p:graphicFrame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</a:t>
            </a:r>
            <a:r>
              <a:rPr lang="ru-RU" sz="2800" dirty="0" err="1">
                <a:solidFill>
                  <a:srgbClr val="0070C0"/>
                </a:solidFill>
                <a:latin typeface="+mn-lt"/>
              </a:rPr>
              <a:t>Нефтегаз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53889" y="922601"/>
            <a:ext cx="4425228" cy="53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Объекты третьей очереди обустройства </a:t>
            </a:r>
            <a:r>
              <a:rPr lang="ru-RU" altLang="ru-RU" sz="14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Харьягинского</a:t>
            </a: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 месторождения. АО «</a:t>
            </a:r>
            <a:r>
              <a:rPr lang="ru-RU" altLang="ru-RU" sz="14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Зарубежнефть</a:t>
            </a: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»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0329184-5B81-435E-84E5-6C7771612DEC}"/>
              </a:ext>
            </a:extLst>
          </p:cNvPr>
          <p:cNvGrpSpPr/>
          <p:nvPr/>
        </p:nvGrpSpPr>
        <p:grpSpPr>
          <a:xfrm>
            <a:off x="2746920" y="1067981"/>
            <a:ext cx="1462831" cy="459023"/>
            <a:chOff x="2746920" y="1067981"/>
            <a:chExt cx="1462831" cy="459023"/>
          </a:xfrm>
        </p:grpSpPr>
        <p:sp>
          <p:nvSpPr>
            <p:cNvPr id="11" name="Пятиугольник 19">
              <a:extLst>
                <a:ext uri="{FF2B5EF4-FFF2-40B4-BE49-F238E27FC236}">
                  <a16:creationId xmlns:a16="http://schemas.microsoft.com/office/drawing/2014/main" id="{ED64EA1F-BBA2-49C0-B0ED-C500D95157BE}"/>
                </a:ext>
              </a:extLst>
            </p:cNvPr>
            <p:cNvSpPr/>
            <p:nvPr/>
          </p:nvSpPr>
          <p:spPr>
            <a:xfrm rot="10800000">
              <a:off x="2746920" y="1067981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604" name="Picture 4" descr="Зарубежнефть">
              <a:extLst>
                <a:ext uri="{FF2B5EF4-FFF2-40B4-BE49-F238E27FC236}">
                  <a16:creationId xmlns:a16="http://schemas.microsoft.com/office/drawing/2014/main" id="{AAFAAD8B-1A52-4DB0-A8CB-7C30202CAB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332" y="1068316"/>
              <a:ext cx="982900" cy="458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09C802-F1E6-4C9A-A0AC-A3D3457A96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096" y="3905952"/>
            <a:ext cx="4190485" cy="247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9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3F03C45-D04C-4E4D-9CB1-66B1B3B049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681111"/>
              </p:ext>
            </p:extLst>
          </p:nvPr>
        </p:nvGraphicFramePr>
        <p:xfrm>
          <a:off x="3267230" y="1521491"/>
          <a:ext cx="541576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2097095567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55494748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2017-2018 гг.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914151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Резервуары Т2-Т4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515119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Монтаж  тепловой изоляции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40567"/>
                  </a:ext>
                </a:extLst>
              </a:tr>
              <a:tr h="240878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ct val="0"/>
                        </a:spcBef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Пеностекло</a:t>
                      </a:r>
                      <a:endParaRPr lang="en-US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1941833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ОАО «Ямал СПГ»</a:t>
                      </a:r>
                      <a:endParaRPr lang="en-US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9246645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ООО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Велесстрой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8827870"/>
                  </a:ext>
                </a:extLst>
              </a:tr>
              <a:tr h="135071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Субподрядчик: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«О3-Инжиниринг»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724238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5AA45D-CE3B-427A-AAC4-EDF118D9EC83}"/>
              </a:ext>
            </a:extLst>
          </p:cNvPr>
          <p:cNvSpPr/>
          <p:nvPr/>
        </p:nvSpPr>
        <p:spPr>
          <a:xfrm>
            <a:off x="4846320" y="934720"/>
            <a:ext cx="4145280" cy="53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Теплоизоляция трубопроводов конструкций внешних модулей резервуаров СПГ. Ямал СПГ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8E0A0B-BABC-4B98-89E5-8E00E71A1F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16000"/>
            <a:ext cx="4212456" cy="2628000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4CDC9450-4BB7-454A-A7C7-EB856CED6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</a:t>
            </a:r>
            <a:r>
              <a:rPr lang="ru-RU" sz="2800" dirty="0" err="1">
                <a:solidFill>
                  <a:srgbClr val="0070C0"/>
                </a:solidFill>
                <a:latin typeface="+mn-lt"/>
              </a:rPr>
              <a:t>Нефтегаз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5E6A6B-1ACE-4984-B0A1-D5FE554C10FE}"/>
              </a:ext>
            </a:extLst>
          </p:cNvPr>
          <p:cNvSpPr/>
          <p:nvPr/>
        </p:nvSpPr>
        <p:spPr>
          <a:xfrm>
            <a:off x="-1109" y="3562350"/>
            <a:ext cx="4216874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7547F2-8428-41B7-B806-C0145F39A9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8198"/>
            <a:ext cx="4212000" cy="2631117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42EA455-9D2D-42B4-9351-FF9399753561}"/>
              </a:ext>
            </a:extLst>
          </p:cNvPr>
          <p:cNvGrpSpPr/>
          <p:nvPr/>
        </p:nvGrpSpPr>
        <p:grpSpPr>
          <a:xfrm>
            <a:off x="2746920" y="1067981"/>
            <a:ext cx="1462831" cy="459023"/>
            <a:chOff x="2746920" y="1067981"/>
            <a:chExt cx="1462831" cy="459023"/>
          </a:xfrm>
        </p:grpSpPr>
        <p:sp>
          <p:nvSpPr>
            <p:cNvPr id="8" name="Пятиугольник 19">
              <a:extLst>
                <a:ext uri="{FF2B5EF4-FFF2-40B4-BE49-F238E27FC236}">
                  <a16:creationId xmlns:a16="http://schemas.microsoft.com/office/drawing/2014/main" id="{6C5659D8-9306-4D2F-A652-22A823BCB4CC}"/>
                </a:ext>
              </a:extLst>
            </p:cNvPr>
            <p:cNvSpPr/>
            <p:nvPr/>
          </p:nvSpPr>
          <p:spPr>
            <a:xfrm rot="10800000">
              <a:off x="2746920" y="1067981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1" name="Picture 2" descr="http://sever-press.ru/media/k2/items/cache/a43a0ee2129d0fdece9c68f81a1683a1_L.jpg">
              <a:extLst>
                <a:ext uri="{FF2B5EF4-FFF2-40B4-BE49-F238E27FC236}">
                  <a16:creationId xmlns:a16="http://schemas.microsoft.com/office/drawing/2014/main" id="{3C57909A-05C1-430F-A13C-E6B4FDD2D7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906762" y="1173316"/>
              <a:ext cx="1281106" cy="252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70532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EB7E46-3373-45EB-97DE-48B815CF67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50" y="1016000"/>
            <a:ext cx="4192872" cy="2655570"/>
          </a:xfrm>
          <a:prstGeom prst="rect">
            <a:avLst/>
          </a:prstGeom>
        </p:spPr>
      </p:pic>
      <p:sp>
        <p:nvSpPr>
          <p:cNvPr id="66" name="Прямоугольник 65"/>
          <p:cNvSpPr/>
          <p:nvPr/>
        </p:nvSpPr>
        <p:spPr>
          <a:xfrm>
            <a:off x="-16349" y="3653790"/>
            <a:ext cx="4211372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21723"/>
              </p:ext>
            </p:extLst>
          </p:nvPr>
        </p:nvGraphicFramePr>
        <p:xfrm>
          <a:off x="3267230" y="1713230"/>
          <a:ext cx="5415760" cy="2331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2097095567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55494748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2016-2018 гг.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914151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Трубы на эстакадах, трубопроводы, оборудование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515119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Поставка материалов, монтаж тепловой изоляции</a:t>
                      </a:r>
                      <a:endParaRPr lang="ru-RU" altLang="ru-RU" sz="1300" kern="12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40567"/>
                  </a:ext>
                </a:extLst>
              </a:tr>
              <a:tr h="240878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Маты из базальтового волокна, маты прошивные из базальтового волокна</a:t>
                      </a:r>
                      <a:endParaRPr lang="en-US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1941833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ОАО «Ямал СПГ»</a:t>
                      </a:r>
                      <a:endParaRPr lang="en-US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9246645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Субподрядчик: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«О3-Инжиниринг»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882787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841213" y="943364"/>
            <a:ext cx="4219574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Устройство теплоизоляции трубопроводов и оборудования на  газотурбинной  электростанции Ямал СПГ</a:t>
            </a:r>
          </a:p>
          <a:p>
            <a:pPr>
              <a:lnSpc>
                <a:spcPct val="105000"/>
              </a:lnSpc>
              <a:spcBef>
                <a:spcPct val="0"/>
              </a:spcBef>
            </a:pPr>
            <a:endParaRPr lang="ru-RU" altLang="ru-RU" sz="14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E0BEB589-CE1C-4082-9C37-96563DDE3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</a:t>
            </a:r>
            <a:r>
              <a:rPr lang="ru-RU" sz="2800" dirty="0" err="1">
                <a:solidFill>
                  <a:srgbClr val="0070C0"/>
                </a:solidFill>
                <a:latin typeface="+mn-lt"/>
              </a:rPr>
              <a:t>Нефтегаз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B5DC03-CF4A-4D8E-A261-F0F2D28C58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50" y="3770482"/>
            <a:ext cx="4211372" cy="2629294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7504347-8DFB-477A-96EE-82D4E9C717AA}"/>
              </a:ext>
            </a:extLst>
          </p:cNvPr>
          <p:cNvGrpSpPr/>
          <p:nvPr/>
        </p:nvGrpSpPr>
        <p:grpSpPr>
          <a:xfrm>
            <a:off x="2746920" y="1067981"/>
            <a:ext cx="1462831" cy="459023"/>
            <a:chOff x="2746920" y="1067981"/>
            <a:chExt cx="1462831" cy="459023"/>
          </a:xfrm>
        </p:grpSpPr>
        <p:sp>
          <p:nvSpPr>
            <p:cNvPr id="9" name="Пятиугольник 19">
              <a:extLst>
                <a:ext uri="{FF2B5EF4-FFF2-40B4-BE49-F238E27FC236}">
                  <a16:creationId xmlns:a16="http://schemas.microsoft.com/office/drawing/2014/main" id="{DD5D5C06-DB07-4077-AFD1-B8D8B14717CE}"/>
                </a:ext>
              </a:extLst>
            </p:cNvPr>
            <p:cNvSpPr/>
            <p:nvPr/>
          </p:nvSpPr>
          <p:spPr>
            <a:xfrm rot="10800000">
              <a:off x="2746920" y="1067981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0" name="Picture 2" descr="http://sever-press.ru/media/k2/items/cache/a43a0ee2129d0fdece9c68f81a1683a1_L.jpg">
              <a:extLst>
                <a:ext uri="{FF2B5EF4-FFF2-40B4-BE49-F238E27FC236}">
                  <a16:creationId xmlns:a16="http://schemas.microsoft.com/office/drawing/2014/main" id="{3EF49448-F475-427D-8031-491D5980CC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906762" y="1173316"/>
              <a:ext cx="1281106" cy="252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1628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-10881" y="3653790"/>
            <a:ext cx="4198283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642054"/>
              </p:ext>
            </p:extLst>
          </p:nvPr>
        </p:nvGraphicFramePr>
        <p:xfrm>
          <a:off x="3267230" y="1713230"/>
          <a:ext cx="5415760" cy="213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2097095567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55494748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2018 год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914151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Технологические трубопроводы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515119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Монтаж  тепловой изоляции,  покрытие поверхности теплоизоляции оцинкованной сталью</a:t>
                      </a:r>
                      <a:endParaRPr lang="ru-RU" altLang="ru-RU" sz="1300" kern="12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40567"/>
                  </a:ext>
                </a:extLst>
              </a:tr>
              <a:tr h="240878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Минеральная вата, пеностекло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1941833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 АО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ЕвроХим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-Северо-Запад»</a:t>
                      </a:r>
                      <a:endParaRPr lang="en-US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9246645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Субподрядчик: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«О3-Инжиниринг»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882787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826956" y="1149207"/>
            <a:ext cx="4219574" cy="318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Завод по производству аммиака</a:t>
            </a:r>
            <a:r>
              <a:rPr lang="en-US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 г. Кингисепп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E0BEB589-CE1C-4082-9C37-96563DDE3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«Нефтехимия»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01F89C-C1AD-4352-B854-9DBBB0A36B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880" y="1016000"/>
            <a:ext cx="4196080" cy="26599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3B7490-E821-4585-8D48-7520E88D65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80" y="3749125"/>
            <a:ext cx="4189375" cy="26549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AF004A3-433E-424F-846C-C792101EA812}"/>
              </a:ext>
            </a:extLst>
          </p:cNvPr>
          <p:cNvGrpSpPr/>
          <p:nvPr/>
        </p:nvGrpSpPr>
        <p:grpSpPr>
          <a:xfrm>
            <a:off x="2746920" y="1067981"/>
            <a:ext cx="1462831" cy="459023"/>
            <a:chOff x="2746920" y="1067981"/>
            <a:chExt cx="1462831" cy="459023"/>
          </a:xfrm>
        </p:grpSpPr>
        <p:sp>
          <p:nvSpPr>
            <p:cNvPr id="9" name="Пятиугольник 19">
              <a:extLst>
                <a:ext uri="{FF2B5EF4-FFF2-40B4-BE49-F238E27FC236}">
                  <a16:creationId xmlns:a16="http://schemas.microsoft.com/office/drawing/2014/main" id="{1EE5C650-BDEC-4A72-AC4E-EAFA4C924C91}"/>
                </a:ext>
              </a:extLst>
            </p:cNvPr>
            <p:cNvSpPr/>
            <p:nvPr/>
          </p:nvSpPr>
          <p:spPr>
            <a:xfrm rot="10800000">
              <a:off x="2746920" y="1067981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2530" name="Picture 2" descr="http://cnohim.com/upload/iblock/c37/%D0%95%D0%B2%D1%80%D0%BE%D1%85%D0%B8%D0%BC.jpg">
              <a:extLst>
                <a:ext uri="{FF2B5EF4-FFF2-40B4-BE49-F238E27FC236}">
                  <a16:creationId xmlns:a16="http://schemas.microsoft.com/office/drawing/2014/main" id="{0CDBF350-B3DE-4633-893D-53477CE319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9756" y="1099920"/>
              <a:ext cx="1234539" cy="411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91364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665929" y="4900734"/>
            <a:ext cx="3036851" cy="149319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447822">
              <a:lnSpc>
                <a:spcPct val="70000"/>
              </a:lnSpc>
              <a:spcBef>
                <a:spcPct val="20000"/>
              </a:spcBef>
              <a:defRPr/>
            </a:pPr>
            <a:r>
              <a:rPr kumimoji="0" lang="ru-RU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Компания ООО «ГРУППА О3»</a:t>
            </a:r>
          </a:p>
          <a:p>
            <a:pPr defTabSz="447822">
              <a:lnSpc>
                <a:spcPct val="70000"/>
              </a:lnSpc>
              <a:spcBef>
                <a:spcPct val="20000"/>
              </a:spcBef>
              <a:defRPr/>
            </a:pPr>
            <a:r>
              <a:rPr kumimoji="0" lang="ru-RU" altLang="ru-RU" sz="1600" kern="0" dirty="0">
                <a:solidFill>
                  <a:srgbClr val="006EC7"/>
                </a:solidFill>
                <a:cs typeface="Times New Roman" panose="02020603050405020304" pitchFamily="18" charset="0"/>
              </a:rPr>
              <a:t>Россия</a:t>
            </a:r>
            <a:r>
              <a:rPr kumimoji="0" lang="en-US" altLang="ru-RU" sz="1600" kern="0" dirty="0">
                <a:solidFill>
                  <a:srgbClr val="006EC7"/>
                </a:solidFill>
                <a:cs typeface="Times New Roman" panose="02020603050405020304" pitchFamily="18" charset="0"/>
              </a:rPr>
              <a:t>, </a:t>
            </a:r>
            <a:r>
              <a:rPr kumimoji="0" lang="ru-RU" altLang="ru-RU" sz="1600" kern="0" dirty="0">
                <a:solidFill>
                  <a:srgbClr val="006EC7"/>
                </a:solidFill>
                <a:cs typeface="Times New Roman" panose="02020603050405020304" pitchFamily="18" charset="0"/>
              </a:rPr>
              <a:t>121087, г. Москва, </a:t>
            </a:r>
          </a:p>
          <a:p>
            <a:pPr defTabSz="447822">
              <a:lnSpc>
                <a:spcPct val="70000"/>
              </a:lnSpc>
              <a:spcBef>
                <a:spcPct val="20000"/>
              </a:spcBef>
              <a:defRPr/>
            </a:pPr>
            <a:r>
              <a:rPr kumimoji="0" lang="ru-RU" altLang="ru-RU" sz="1600" kern="0" dirty="0">
                <a:solidFill>
                  <a:srgbClr val="006EC7"/>
                </a:solidFill>
                <a:cs typeface="Times New Roman" panose="02020603050405020304" pitchFamily="18" charset="0"/>
              </a:rPr>
              <a:t>ул. Барклая, д. 6, стр. 5</a:t>
            </a:r>
          </a:p>
          <a:p>
            <a:pPr defTabSz="447822">
              <a:lnSpc>
                <a:spcPct val="70000"/>
              </a:lnSpc>
              <a:spcBef>
                <a:spcPct val="20000"/>
              </a:spcBef>
              <a:defRPr/>
            </a:pPr>
            <a:r>
              <a:rPr kumimoji="0" lang="ru-RU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тел.:    </a:t>
            </a:r>
            <a:r>
              <a:rPr kumimoji="0" lang="en-US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+7 (495) 786-89-35</a:t>
            </a:r>
            <a:endParaRPr kumimoji="0" lang="ru-RU" altLang="ru-RU" sz="1600" kern="0" dirty="0">
              <a:solidFill>
                <a:srgbClr val="006EC7"/>
              </a:solidFill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defTabSz="447822">
              <a:lnSpc>
                <a:spcPct val="70000"/>
              </a:lnSpc>
              <a:spcBef>
                <a:spcPct val="20000"/>
              </a:spcBef>
              <a:defRPr/>
            </a:pPr>
            <a:r>
              <a:rPr kumimoji="0" lang="ru-RU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факс:</a:t>
            </a:r>
            <a:r>
              <a:rPr kumimoji="0" lang="en-US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1600" kern="0" dirty="0">
                <a:solidFill>
                  <a:srgbClr val="006EC7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+7 (495) 786-89-36</a:t>
            </a:r>
            <a:endParaRPr kumimoji="0" lang="en-US" altLang="ru-RU" sz="1600" kern="0" dirty="0">
              <a:solidFill>
                <a:srgbClr val="006EC7"/>
              </a:solidFill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defTabSz="447822">
              <a:lnSpc>
                <a:spcPct val="70000"/>
              </a:lnSpc>
              <a:spcBef>
                <a:spcPct val="20000"/>
              </a:spcBef>
              <a:defRPr/>
            </a:pPr>
            <a:r>
              <a:rPr kumimoji="0" lang="en-US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email:</a:t>
            </a:r>
            <a:r>
              <a:rPr kumimoji="0" lang="ru-RU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hello@o3-e.ru</a:t>
            </a:r>
            <a:endParaRPr kumimoji="0" lang="ru-RU" altLang="ru-RU" sz="1600" kern="0" dirty="0">
              <a:solidFill>
                <a:srgbClr val="006EC7"/>
              </a:solidFill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defTabSz="447822">
              <a:lnSpc>
                <a:spcPct val="70000"/>
              </a:lnSpc>
              <a:spcBef>
                <a:spcPct val="20000"/>
              </a:spcBef>
              <a:defRPr/>
            </a:pPr>
            <a:r>
              <a:rPr kumimoji="0" lang="en-US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web:  </a:t>
            </a:r>
            <a:r>
              <a:rPr kumimoji="0" lang="ru-RU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1600" kern="0" dirty="0">
                <a:solidFill>
                  <a:srgbClr val="006EC7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www.o3-group.ru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5746750" y="480071"/>
          <a:ext cx="2190191" cy="61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9" name="CorelDRAW" r:id="rId3" imgW="1774591" imgH="496138" progId="CorelDraw.Graphic.17">
                  <p:embed/>
                </p:oleObj>
              </mc:Choice>
              <mc:Fallback>
                <p:oleObj name="CorelDRAW" r:id="rId3" imgW="1774591" imgH="496138" progId="CorelDraw.Graphic.17">
                  <p:embed/>
                  <p:pic>
                    <p:nvPicPr>
                      <p:cNvPr id="8" name="Объект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46750" y="480071"/>
                        <a:ext cx="2190191" cy="613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Текст 2">
            <a:extLst>
              <a:ext uri="{FF2B5EF4-FFF2-40B4-BE49-F238E27FC236}">
                <a16:creationId xmlns:a16="http://schemas.microsoft.com/office/drawing/2014/main" id="{D96ADF3C-D5C4-4CE3-941D-7B7FC069402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71600" y="2906713"/>
            <a:ext cx="7772400" cy="87471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rgbClr val="0070C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65278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3A9A8F2-F8B4-4508-B682-B889DEAA4B03}"/>
              </a:ext>
            </a:extLst>
          </p:cNvPr>
          <p:cNvSpPr/>
          <p:nvPr/>
        </p:nvSpPr>
        <p:spPr>
          <a:xfrm>
            <a:off x="3268200" y="2951650"/>
            <a:ext cx="2792700" cy="1508105"/>
          </a:xfrm>
          <a:prstGeom prst="rect">
            <a:avLst/>
          </a:prstGeom>
          <a:solidFill>
            <a:srgbClr val="006EC7">
              <a:alpha val="18000"/>
            </a:srgbClr>
          </a:solidFill>
          <a:ln w="3175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79195C7-655D-43F7-BB5B-1202FE68D119}"/>
              </a:ext>
            </a:extLst>
          </p:cNvPr>
          <p:cNvSpPr/>
          <p:nvPr/>
        </p:nvSpPr>
        <p:spPr>
          <a:xfrm>
            <a:off x="6264097" y="2951650"/>
            <a:ext cx="2685561" cy="1508105"/>
          </a:xfrm>
          <a:prstGeom prst="rect">
            <a:avLst/>
          </a:prstGeom>
          <a:solidFill>
            <a:srgbClr val="006EC7">
              <a:alpha val="18000"/>
            </a:srgbClr>
          </a:solidFill>
          <a:ln w="3175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3D68FF7-ACFA-4E72-87F9-32FD5845E684}"/>
              </a:ext>
            </a:extLst>
          </p:cNvPr>
          <p:cNvSpPr/>
          <p:nvPr/>
        </p:nvSpPr>
        <p:spPr>
          <a:xfrm>
            <a:off x="275622" y="2961819"/>
            <a:ext cx="2792700" cy="1497936"/>
          </a:xfrm>
          <a:prstGeom prst="rect">
            <a:avLst/>
          </a:prstGeom>
          <a:solidFill>
            <a:srgbClr val="006EC7">
              <a:alpha val="18000"/>
            </a:srgbClr>
          </a:solidFill>
          <a:ln w="3175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0B46DDE-B853-410A-BFE8-142F4C701A50}"/>
              </a:ext>
            </a:extLst>
          </p:cNvPr>
          <p:cNvSpPr/>
          <p:nvPr/>
        </p:nvSpPr>
        <p:spPr>
          <a:xfrm>
            <a:off x="3268200" y="1534729"/>
            <a:ext cx="2792700" cy="877164"/>
          </a:xfrm>
          <a:prstGeom prst="rect">
            <a:avLst/>
          </a:prstGeom>
          <a:solidFill>
            <a:srgbClr val="006EC7">
              <a:alpha val="18000"/>
            </a:srgbClr>
          </a:solidFill>
          <a:ln w="3175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    </a:t>
            </a:r>
            <a:endParaRPr kumimoji="1" lang="ru-RU" sz="1500" kern="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TextBox 1"/>
          <p:cNvSpPr txBox="1">
            <a:spLocks noChangeArrowheads="1"/>
          </p:cNvSpPr>
          <p:nvPr/>
        </p:nvSpPr>
        <p:spPr bwMode="auto">
          <a:xfrm>
            <a:off x="174021" y="124361"/>
            <a:ext cx="83942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Структура Компании О3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ED5C646-3676-47DB-B857-E3759BCE04E7}"/>
              </a:ext>
            </a:extLst>
          </p:cNvPr>
          <p:cNvSpPr/>
          <p:nvPr/>
        </p:nvSpPr>
        <p:spPr>
          <a:xfrm>
            <a:off x="3352187" y="2951650"/>
            <a:ext cx="301745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EC7"/>
                </a:solidFill>
              </a:rPr>
              <a:t>О3-Инжиниринг</a:t>
            </a:r>
          </a:p>
          <a:p>
            <a:endParaRPr lang="ru-RU" sz="1400" b="1" dirty="0">
              <a:solidFill>
                <a:srgbClr val="006EC7"/>
              </a:solidFill>
            </a:endParaRPr>
          </a:p>
          <a:p>
            <a:r>
              <a:rPr lang="ru-RU" sz="1500" dirty="0">
                <a:solidFill>
                  <a:srgbClr val="006EC7"/>
                </a:solidFill>
              </a:rPr>
              <a:t>Проектирование и выполнение </a:t>
            </a:r>
          </a:p>
          <a:p>
            <a:r>
              <a:rPr lang="ru-RU" sz="1500" dirty="0">
                <a:solidFill>
                  <a:srgbClr val="006EC7"/>
                </a:solidFill>
              </a:rPr>
              <a:t>работ по  огнезащите, </a:t>
            </a:r>
          </a:p>
          <a:p>
            <a:r>
              <a:rPr lang="ru-RU" sz="1500" dirty="0">
                <a:solidFill>
                  <a:srgbClr val="006EC7"/>
                </a:solidFill>
              </a:rPr>
              <a:t>антикоррозионной защите </a:t>
            </a:r>
          </a:p>
          <a:p>
            <a:r>
              <a:rPr lang="ru-RU" sz="1500" dirty="0">
                <a:solidFill>
                  <a:srgbClr val="006EC7"/>
                </a:solidFill>
              </a:rPr>
              <a:t>и теплоизоляции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0AB7A1-0ACA-4652-9EEE-68C5CB47BEA5}"/>
              </a:ext>
            </a:extLst>
          </p:cNvPr>
          <p:cNvSpPr/>
          <p:nvPr/>
        </p:nvSpPr>
        <p:spPr>
          <a:xfrm>
            <a:off x="3546527" y="1631734"/>
            <a:ext cx="2309671" cy="877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0" dirty="0">
                <a:solidFill>
                  <a:srgbClr val="006EC7"/>
                </a:solidFill>
              </a:rPr>
              <a:t>Группа компаний О3</a:t>
            </a:r>
          </a:p>
          <a:p>
            <a:pPr algn="ctr"/>
            <a:r>
              <a:rPr lang="ru-RU" sz="1500" dirty="0">
                <a:solidFill>
                  <a:srgbClr val="006EC7"/>
                </a:solidFill>
              </a:rPr>
              <a:t>Управляющая компания</a:t>
            </a:r>
          </a:p>
          <a:p>
            <a:endParaRPr lang="ru-RU" b="1" dirty="0">
              <a:solidFill>
                <a:srgbClr val="006EC7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7B719F-B198-4B90-BBC5-62E8D5E9239E}"/>
              </a:ext>
            </a:extLst>
          </p:cNvPr>
          <p:cNvSpPr/>
          <p:nvPr/>
        </p:nvSpPr>
        <p:spPr>
          <a:xfrm>
            <a:off x="6369637" y="3001527"/>
            <a:ext cx="25026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EC7"/>
                </a:solidFill>
              </a:rPr>
              <a:t>О3-Инновация</a:t>
            </a:r>
          </a:p>
          <a:p>
            <a:endParaRPr lang="ru-RU" sz="1400" b="1" dirty="0">
              <a:solidFill>
                <a:srgbClr val="006EC7"/>
              </a:solidFill>
            </a:endParaRPr>
          </a:p>
          <a:p>
            <a:r>
              <a:rPr lang="ru-RU" sz="1500" dirty="0">
                <a:solidFill>
                  <a:srgbClr val="006EC7"/>
                </a:solidFill>
              </a:rPr>
              <a:t>НИОКР;</a:t>
            </a:r>
          </a:p>
          <a:p>
            <a:r>
              <a:rPr lang="ru-RU" sz="1500" dirty="0">
                <a:solidFill>
                  <a:srgbClr val="006EC7"/>
                </a:solidFill>
              </a:rPr>
              <a:t>Разработка и испытание  </a:t>
            </a:r>
          </a:p>
          <a:p>
            <a:r>
              <a:rPr lang="ru-RU" sz="1500" dirty="0">
                <a:solidFill>
                  <a:srgbClr val="006EC7"/>
                </a:solidFill>
              </a:rPr>
              <a:t>новых материалов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6B7B823-15BD-4554-A79E-58F8B5607BB4}"/>
              </a:ext>
            </a:extLst>
          </p:cNvPr>
          <p:cNvSpPr/>
          <p:nvPr/>
        </p:nvSpPr>
        <p:spPr>
          <a:xfrm>
            <a:off x="462975" y="3001527"/>
            <a:ext cx="2885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EC7"/>
                </a:solidFill>
              </a:rPr>
              <a:t>О3-Коутингс</a:t>
            </a:r>
          </a:p>
          <a:p>
            <a:endParaRPr lang="en-US" sz="1400" b="1" dirty="0">
              <a:solidFill>
                <a:srgbClr val="006EC7"/>
              </a:solidFill>
            </a:endParaRPr>
          </a:p>
          <a:p>
            <a:r>
              <a:rPr lang="ru-RU" sz="1500" dirty="0">
                <a:solidFill>
                  <a:srgbClr val="006EC7"/>
                </a:solidFill>
              </a:rPr>
              <a:t>Производство и продажа </a:t>
            </a:r>
          </a:p>
          <a:p>
            <a:r>
              <a:rPr lang="ru-RU" sz="1500" dirty="0">
                <a:solidFill>
                  <a:srgbClr val="006EC7"/>
                </a:solidFill>
              </a:rPr>
              <a:t>материалов для огнезащиты</a:t>
            </a:r>
          </a:p>
          <a:p>
            <a:r>
              <a:rPr lang="ru-RU" sz="1500" dirty="0">
                <a:solidFill>
                  <a:srgbClr val="006EC7"/>
                </a:solidFill>
              </a:rPr>
              <a:t>и антикоррозионной защиты</a:t>
            </a:r>
          </a:p>
        </p:txBody>
      </p:sp>
    </p:spTree>
    <p:extLst>
      <p:ext uri="{BB962C8B-B14F-4D97-AF65-F5344CB8AC3E}">
        <p14:creationId xmlns:p14="http://schemas.microsoft.com/office/powerpoint/2010/main" val="1328682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744" y="1384921"/>
            <a:ext cx="1717231" cy="11723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196" y="4236488"/>
            <a:ext cx="1863570" cy="11597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3039" y="1510589"/>
            <a:ext cx="1481726" cy="1081167"/>
          </a:xfrm>
          <a:prstGeom prst="rect">
            <a:avLst/>
          </a:prstGeom>
        </p:spPr>
      </p:pic>
      <p:sp>
        <p:nvSpPr>
          <p:cNvPr id="55" name="TextBox 1"/>
          <p:cNvSpPr txBox="1">
            <a:spLocks noChangeArrowheads="1"/>
          </p:cNvSpPr>
          <p:nvPr/>
        </p:nvSpPr>
        <p:spPr bwMode="auto">
          <a:xfrm>
            <a:off x="184531" y="87548"/>
            <a:ext cx="83942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Группа компаний О3 – сегодня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4186" y="1612668"/>
            <a:ext cx="1350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500 проектов</a:t>
            </a:r>
          </a:p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выполнено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14186" y="4350296"/>
            <a:ext cx="112883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городов  </a:t>
            </a:r>
          </a:p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присутствия</a:t>
            </a:r>
          </a:p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России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29320" y="4350296"/>
            <a:ext cx="1625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lang="ru-RU" sz="1400" b="1" kern="0" dirty="0">
                <a:solidFill>
                  <a:srgbClr val="006EC7"/>
                </a:solidFill>
                <a:latin typeface="Calibri"/>
              </a:rPr>
              <a:t>00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сотрудников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6EC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59886" y="1578238"/>
            <a:ext cx="175080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10 000 000 м</a:t>
            </a:r>
            <a:r>
              <a:rPr kumimoji="0" lang="ru-RU" sz="1400" b="1" i="0" u="none" strike="noStrike" kern="0" cap="none" spc="0" normalizeH="0" baseline="3000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металла защищено  </a:t>
            </a:r>
          </a:p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коррозии и огня 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940" y="1563314"/>
            <a:ext cx="1365468" cy="0"/>
          </a:xfrm>
          <a:prstGeom prst="line">
            <a:avLst/>
          </a:prstGeom>
          <a:ln w="12700">
            <a:solidFill>
              <a:srgbClr val="006EC7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8012981" y="1528754"/>
            <a:ext cx="1131670" cy="0"/>
          </a:xfrm>
          <a:prstGeom prst="line">
            <a:avLst/>
          </a:prstGeom>
          <a:ln w="12700">
            <a:solidFill>
              <a:srgbClr val="006EC7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-28842" y="5476186"/>
            <a:ext cx="1365467" cy="0"/>
          </a:xfrm>
          <a:prstGeom prst="line">
            <a:avLst/>
          </a:prstGeom>
          <a:ln w="12700">
            <a:solidFill>
              <a:srgbClr val="006EC7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7834564" y="5486175"/>
            <a:ext cx="1310087" cy="0"/>
          </a:xfrm>
          <a:prstGeom prst="line">
            <a:avLst/>
          </a:prstGeom>
          <a:ln w="12700">
            <a:solidFill>
              <a:srgbClr val="006EC7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1" name="Объект 50"/>
          <p:cNvGraphicFramePr>
            <a:graphicFrameLocks noChangeAspect="1"/>
          </p:cNvGraphicFramePr>
          <p:nvPr>
            <p:extLst/>
          </p:nvPr>
        </p:nvGraphicFramePr>
        <p:xfrm>
          <a:off x="3460196" y="3036213"/>
          <a:ext cx="2524724" cy="706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02" name="CorelDRAW" r:id="rId6" imgW="1774591" imgH="496138" progId="CorelDraw.Graphic.17">
                  <p:embed/>
                </p:oleObj>
              </mc:Choice>
              <mc:Fallback>
                <p:oleObj name="CorelDRAW" r:id="rId6" imgW="1774591" imgH="496138" progId="CorelDraw.Graphic.17">
                  <p:embed/>
                  <p:pic>
                    <p:nvPicPr>
                      <p:cNvPr id="51" name="Объект 5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60196" y="3036213"/>
                        <a:ext cx="2524724" cy="7068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56CE5FA-6FD5-4B74-B9EA-C78BC404D9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19951" y="4236488"/>
          <a:ext cx="1981392" cy="115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03" name="CorelDRAW" r:id="rId8" imgW="8126677" imgH="4744746" progId="CorelDraw.Graphic.18">
                  <p:embed/>
                </p:oleObj>
              </mc:Choice>
              <mc:Fallback>
                <p:oleObj name="CorelDRAW" r:id="rId8" imgW="8126677" imgH="4744746" progId="CorelDraw.Graphic.18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156CE5FA-6FD5-4B74-B9EA-C78BC404D9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19951" y="4236488"/>
                        <a:ext cx="1981392" cy="11569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8542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11FE663-6294-46FD-A982-58A1AA3628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778893" y="1911177"/>
            <a:ext cx="1971145" cy="165599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EBD0B1-1EE4-4DFF-AA21-58D2EE762A9C}"/>
              </a:ext>
            </a:extLst>
          </p:cNvPr>
          <p:cNvSpPr/>
          <p:nvPr/>
        </p:nvSpPr>
        <p:spPr>
          <a:xfrm rot="10800000">
            <a:off x="164232" y="1448195"/>
            <a:ext cx="1656000" cy="71086"/>
          </a:xfrm>
          <a:prstGeom prst="rect">
            <a:avLst/>
          </a:prstGeom>
          <a:solidFill>
            <a:srgbClr val="006E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FA93892-8129-43CF-B39A-3F97711C7CBA}"/>
              </a:ext>
            </a:extLst>
          </p:cNvPr>
          <p:cNvSpPr/>
          <p:nvPr/>
        </p:nvSpPr>
        <p:spPr>
          <a:xfrm rot="10800000">
            <a:off x="1857806" y="1444104"/>
            <a:ext cx="1656000" cy="71087"/>
          </a:xfrm>
          <a:prstGeom prst="rect">
            <a:avLst/>
          </a:prstGeom>
          <a:solidFill>
            <a:srgbClr val="20A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C37D00-540A-4E83-AED3-1F9466D85908}"/>
              </a:ext>
            </a:extLst>
          </p:cNvPr>
          <p:cNvSpPr/>
          <p:nvPr/>
        </p:nvSpPr>
        <p:spPr>
          <a:xfrm rot="10800000">
            <a:off x="3539490" y="1447596"/>
            <a:ext cx="1656000" cy="71087"/>
          </a:xfrm>
          <a:prstGeom prst="rect">
            <a:avLst/>
          </a:prstGeom>
          <a:solidFill>
            <a:srgbClr val="369E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339715-02C7-48DA-913B-073E6B70EF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5694" y="1754693"/>
            <a:ext cx="1634290" cy="197280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96F3E5D-6A0C-4A40-A10D-8C52E963D7D8}"/>
              </a:ext>
            </a:extLst>
          </p:cNvPr>
          <p:cNvCxnSpPr>
            <a:cxnSpLocks/>
          </p:cNvCxnSpPr>
          <p:nvPr/>
        </p:nvCxnSpPr>
        <p:spPr>
          <a:xfrm flipV="1">
            <a:off x="164961" y="1517338"/>
            <a:ext cx="0" cy="30089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5DCB094-BC70-40E2-8694-782AFBFF51A3}"/>
              </a:ext>
            </a:extLst>
          </p:cNvPr>
          <p:cNvCxnSpPr>
            <a:cxnSpLocks/>
          </p:cNvCxnSpPr>
          <p:nvPr/>
        </p:nvCxnSpPr>
        <p:spPr>
          <a:xfrm flipV="1">
            <a:off x="1847974" y="1503231"/>
            <a:ext cx="0" cy="284778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D46AAEC-C04F-4330-AA2C-156F41957591}"/>
              </a:ext>
            </a:extLst>
          </p:cNvPr>
          <p:cNvCxnSpPr>
            <a:cxnSpLocks/>
          </p:cNvCxnSpPr>
          <p:nvPr/>
        </p:nvCxnSpPr>
        <p:spPr>
          <a:xfrm flipV="1">
            <a:off x="3513806" y="1515194"/>
            <a:ext cx="0" cy="307589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85E3D05-061F-4C02-8018-AAFF24EBDE63}"/>
              </a:ext>
            </a:extLst>
          </p:cNvPr>
          <p:cNvCxnSpPr>
            <a:cxnSpLocks/>
          </p:cNvCxnSpPr>
          <p:nvPr/>
        </p:nvCxnSpPr>
        <p:spPr>
          <a:xfrm flipV="1">
            <a:off x="5195490" y="1503231"/>
            <a:ext cx="0" cy="274085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2825E9C-256E-43B3-A4D9-2D7E0B48A4A3}"/>
              </a:ext>
            </a:extLst>
          </p:cNvPr>
          <p:cNvSpPr/>
          <p:nvPr/>
        </p:nvSpPr>
        <p:spPr>
          <a:xfrm>
            <a:off x="1814018" y="4575365"/>
            <a:ext cx="172281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Нанесение </a:t>
            </a:r>
          </a:p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антикоррозионных</a:t>
            </a:r>
          </a:p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и огнезащитных</a:t>
            </a:r>
          </a:p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материалов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1926713-2FA7-4E84-8E1A-FF4CC2BA8E06}"/>
              </a:ext>
            </a:extLst>
          </p:cNvPr>
          <p:cNvSpPr/>
          <p:nvPr/>
        </p:nvSpPr>
        <p:spPr>
          <a:xfrm>
            <a:off x="3574078" y="4578893"/>
            <a:ext cx="1419707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Промышленная</a:t>
            </a:r>
          </a:p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теплоизоляция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7B521D94-BEAE-4295-BC4B-113AA23C3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232" y="208445"/>
            <a:ext cx="85101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829452"/>
            <a:r>
              <a:rPr lang="ru-RU" sz="2800" kern="0" dirty="0">
                <a:solidFill>
                  <a:srgbClr val="006EC7"/>
                </a:solidFill>
                <a:latin typeface="+mn-lt"/>
              </a:rPr>
              <a:t>Комплексные решения по антикоррозионной, огнезащите и теплоизоляции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2FD243D-7E5C-4E38-BE6E-F9E1E3A893F1}"/>
              </a:ext>
            </a:extLst>
          </p:cNvPr>
          <p:cNvSpPr/>
          <p:nvPr/>
        </p:nvSpPr>
        <p:spPr>
          <a:xfrm flipH="1">
            <a:off x="120760" y="4582132"/>
            <a:ext cx="150732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Проектирование</a:t>
            </a:r>
          </a:p>
          <a:p>
            <a:pPr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 огнезащиты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C4539AE-5D9D-4AB3-9681-EBE94141092F}"/>
              </a:ext>
            </a:extLst>
          </p:cNvPr>
          <p:cNvSpPr/>
          <p:nvPr/>
        </p:nvSpPr>
        <p:spPr>
          <a:xfrm>
            <a:off x="5218380" y="4581461"/>
            <a:ext cx="1419707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Поставка материалов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EC67116-7B47-4D9B-96A1-EB2FF28C2E3A}"/>
              </a:ext>
            </a:extLst>
          </p:cNvPr>
          <p:cNvSpPr/>
          <p:nvPr/>
        </p:nvSpPr>
        <p:spPr>
          <a:xfrm>
            <a:off x="6877838" y="4581930"/>
            <a:ext cx="1643482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0070C0"/>
                </a:solidFill>
                <a:cs typeface="Calibri"/>
              </a:rPr>
              <a:t>Инспекционный контроль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AA657EE2-EBC0-401A-9399-BE34400ADB59}"/>
              </a:ext>
            </a:extLst>
          </p:cNvPr>
          <p:cNvSpPr/>
          <p:nvPr/>
        </p:nvSpPr>
        <p:spPr>
          <a:xfrm rot="10800000">
            <a:off x="5232805" y="1448057"/>
            <a:ext cx="1656000" cy="71087"/>
          </a:xfrm>
          <a:prstGeom prst="rect">
            <a:avLst/>
          </a:prstGeom>
          <a:solidFill>
            <a:srgbClr val="8D19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2A92623-4996-4C22-9B08-188861E8B1D6}"/>
              </a:ext>
            </a:extLst>
          </p:cNvPr>
          <p:cNvSpPr/>
          <p:nvPr/>
        </p:nvSpPr>
        <p:spPr>
          <a:xfrm rot="10800000">
            <a:off x="6923957" y="1444104"/>
            <a:ext cx="1656000" cy="71087"/>
          </a:xfrm>
          <a:prstGeom prst="rect">
            <a:avLst/>
          </a:prstGeom>
          <a:solidFill>
            <a:srgbClr val="E766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656C949-606E-436B-93E2-27C931FE0F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7459" y="2120456"/>
            <a:ext cx="1656000" cy="1972800"/>
          </a:xfrm>
          <a:prstGeom prst="rect">
            <a:avLst/>
          </a:prstGeom>
        </p:spPr>
      </p:pic>
      <p:pic>
        <p:nvPicPr>
          <p:cNvPr id="22530" name="Picture 2" descr="Фото O3 Company.">
            <a:extLst>
              <a:ext uri="{FF2B5EF4-FFF2-40B4-BE49-F238E27FC236}">
                <a16:creationId xmlns:a16="http://schemas.microsoft.com/office/drawing/2014/main" id="{F3BACA5C-772F-44F6-BB39-BEC196699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32804" y="2098821"/>
            <a:ext cx="1655992" cy="2131883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://vitjur.ru/uploads/image/ozmkbd.jpg">
            <a:extLst>
              <a:ext uri="{FF2B5EF4-FFF2-40B4-BE49-F238E27FC236}">
                <a16:creationId xmlns:a16="http://schemas.microsoft.com/office/drawing/2014/main" id="{E84CA80B-F263-4B17-806A-32B9227AE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V="1">
            <a:off x="182410" y="1800834"/>
            <a:ext cx="1647914" cy="1972800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EFD09361-CFD8-4C9B-AB24-833B9DEB6B22}"/>
              </a:ext>
            </a:extLst>
          </p:cNvPr>
          <p:cNvCxnSpPr>
            <a:cxnSpLocks/>
          </p:cNvCxnSpPr>
          <p:nvPr/>
        </p:nvCxnSpPr>
        <p:spPr>
          <a:xfrm flipV="1">
            <a:off x="6923957" y="1515194"/>
            <a:ext cx="0" cy="301108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9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C367AE7-D823-4F2B-9B43-C1423F22CA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838" y="4571479"/>
            <a:ext cx="2025445" cy="145739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5816" y="957257"/>
            <a:ext cx="399783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Разработка отечественных защитных материалов: </a:t>
            </a:r>
            <a:r>
              <a:rPr lang="ru-RU" sz="1400" kern="0" dirty="0"/>
              <a:t>полимерных и композиционных;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  <a:p>
            <a:pPr marL="285750" marR="0" lvl="0" indent="-285750" algn="just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5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Огнезащитные составы для различных сценариев пожара (углеводородный и целлюлозный), адаптированных для эксплуатации в условиях Российского климата;</a:t>
            </a:r>
          </a:p>
          <a:p>
            <a:pPr marL="285750" marR="0" lvl="0" indent="-285750" algn="just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5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Методики контроля и оценки долговечности комплексных систем покрытий;</a:t>
            </a:r>
          </a:p>
          <a:p>
            <a:pPr marL="285750" marR="0" lvl="0" indent="-285750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5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Полимерные материалы, в том числе связующее для композитов.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F557D0-B2A3-47ED-AFB4-714FED590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117" y="247167"/>
            <a:ext cx="7993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789865"/>
            <a:r>
              <a:rPr lang="ru-RU" sz="2800" kern="0" dirty="0">
                <a:solidFill>
                  <a:srgbClr val="006EC7"/>
                </a:solidFill>
                <a:latin typeface="Calibri"/>
              </a:rPr>
              <a:t>Компетенции О3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E03CF32-862A-4CDB-865B-9F05A9537099}"/>
              </a:ext>
            </a:extLst>
          </p:cNvPr>
          <p:cNvSpPr/>
          <p:nvPr/>
        </p:nvSpPr>
        <p:spPr>
          <a:xfrm>
            <a:off x="394117" y="776748"/>
            <a:ext cx="28039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>
                <a:solidFill>
                  <a:srgbClr val="006EC7"/>
                </a:solidFill>
              </a:rPr>
              <a:t>НИОКР центр О3 в ИЦ «Сколково»</a:t>
            </a:r>
            <a:endParaRPr lang="ru-RU" sz="14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0A08114-5CC3-4EB8-A9BC-C53AD9BC8D83}"/>
              </a:ext>
            </a:extLst>
          </p:cNvPr>
          <p:cNvSpPr/>
          <p:nvPr/>
        </p:nvSpPr>
        <p:spPr>
          <a:xfrm>
            <a:off x="4845906" y="770387"/>
            <a:ext cx="38331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>
                <a:solidFill>
                  <a:srgbClr val="006EC7"/>
                </a:solidFill>
              </a:rPr>
              <a:t>Отдел проектирования, Конструкторский отдел</a:t>
            </a:r>
            <a:endParaRPr lang="ru-RU" sz="1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46545AE-6470-4B0D-A1DA-4CD65CD90751}"/>
              </a:ext>
            </a:extLst>
          </p:cNvPr>
          <p:cNvSpPr/>
          <p:nvPr/>
        </p:nvSpPr>
        <p:spPr>
          <a:xfrm>
            <a:off x="4572000" y="1195483"/>
            <a:ext cx="446298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Разработка  проектов огнезащиты (ПОЗ) строительных конструкций зданий и сооружений;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Расчётный  выбор средств огнезащиты;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Расчет  площади подлежащей покрытию огнезащитными составами;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Расчет  расхода огнезащитных составов;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Разработка  проекта производства работ (ППР);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Консультационная  поддержка Заказчика на всех этапах проектирования и строительства объектов;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Авторский  и технический надзор;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r>
              <a:rPr lang="ru-RU" sz="1400" kern="0" dirty="0"/>
              <a:t>Сопровождение  в органах </a:t>
            </a:r>
            <a:r>
              <a:rPr lang="ru-RU" sz="1400" kern="0" dirty="0" err="1"/>
              <a:t>госэкспертизы</a:t>
            </a:r>
            <a:r>
              <a:rPr lang="ru-RU" sz="1400" kern="0" dirty="0"/>
              <a:t>, технадзора и утверждении у Заказчика ПОЗ;</a:t>
            </a:r>
          </a:p>
          <a:p>
            <a:pPr marL="285750" lvl="0" indent="-285750" defTabSz="829452">
              <a:buFont typeface="Arial" panose="020B0604020202020204" pitchFamily="34" charset="0"/>
              <a:buChar char="•"/>
              <a:defRPr/>
            </a:pPr>
            <a:endParaRPr lang="ru-RU" sz="500" kern="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A533686-3C83-415C-8B34-5665BB292D7D}"/>
              </a:ext>
            </a:extLst>
          </p:cNvPr>
          <p:cNvSpPr/>
          <p:nvPr/>
        </p:nvSpPr>
        <p:spPr>
          <a:xfrm>
            <a:off x="4974947" y="5082230"/>
            <a:ext cx="169950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829452">
              <a:defRPr/>
            </a:pPr>
            <a:r>
              <a:rPr lang="ru-RU" sz="1400" b="1" kern="0" dirty="0">
                <a:solidFill>
                  <a:srgbClr val="006EC7"/>
                </a:solidFill>
              </a:rPr>
              <a:t> 12</a:t>
            </a:r>
            <a:endParaRPr lang="en-US" sz="1400" b="1" kern="0" dirty="0">
              <a:solidFill>
                <a:srgbClr val="006EC7"/>
              </a:solidFill>
            </a:endParaRPr>
          </a:p>
          <a:p>
            <a:pPr lvl="0" algn="just" defTabSz="829452">
              <a:defRPr/>
            </a:pPr>
            <a:r>
              <a:rPr lang="ru-RU" sz="1400" b="1" kern="0" dirty="0">
                <a:solidFill>
                  <a:srgbClr val="006EC7"/>
                </a:solidFill>
              </a:rPr>
              <a:t> </a:t>
            </a:r>
            <a:r>
              <a:rPr lang="ru-RU" sz="1400" kern="0" dirty="0"/>
              <a:t>Инженеров </a:t>
            </a:r>
          </a:p>
          <a:p>
            <a:pPr lvl="0" algn="just" defTabSz="829452">
              <a:defRPr/>
            </a:pPr>
            <a:r>
              <a:rPr lang="ru-RU" sz="1400" kern="0" dirty="0"/>
              <a:t> проектировщиков </a:t>
            </a:r>
            <a:r>
              <a:rPr lang="ru-RU" sz="1400" b="1" kern="0" dirty="0">
                <a:solidFill>
                  <a:srgbClr val="006EC7"/>
                </a:solidFill>
              </a:rPr>
              <a:t>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CCA1ACE-A686-497C-9A4C-ED907DE9D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6716" y="4593436"/>
            <a:ext cx="2025445" cy="1457395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3A683AE-DA36-4D22-AFB9-8860DB42E432}"/>
              </a:ext>
            </a:extLst>
          </p:cNvPr>
          <p:cNvSpPr/>
          <p:nvPr/>
        </p:nvSpPr>
        <p:spPr>
          <a:xfrm>
            <a:off x="2497283" y="5038566"/>
            <a:ext cx="1260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29452">
              <a:defRPr/>
            </a:pPr>
            <a:r>
              <a:rPr lang="ru-RU" sz="1400" b="1" kern="0" dirty="0">
                <a:solidFill>
                  <a:srgbClr val="006EC7"/>
                </a:solidFill>
              </a:rPr>
              <a:t>20 </a:t>
            </a:r>
          </a:p>
          <a:p>
            <a:pPr lvl="0" defTabSz="829452">
              <a:defRPr/>
            </a:pPr>
            <a:r>
              <a:rPr lang="ru-RU" sz="1400" kern="0" dirty="0"/>
              <a:t>Сотрудников </a:t>
            </a:r>
            <a:r>
              <a:rPr lang="ru-RU" sz="1400" b="1" kern="0" dirty="0">
                <a:solidFill>
                  <a:srgbClr val="006EC7"/>
                </a:solidFill>
              </a:rPr>
              <a:t>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348C523-D46D-4948-92E8-2223951B96C8}"/>
              </a:ext>
            </a:extLst>
          </p:cNvPr>
          <p:cNvSpPr/>
          <p:nvPr/>
        </p:nvSpPr>
        <p:spPr>
          <a:xfrm rot="10800000">
            <a:off x="470484" y="4568569"/>
            <a:ext cx="2026800" cy="71086"/>
          </a:xfrm>
          <a:prstGeom prst="rect">
            <a:avLst/>
          </a:prstGeom>
          <a:solidFill>
            <a:srgbClr val="006E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1A364594-7E7C-4DAF-A21D-2242E00CF1DD}"/>
              </a:ext>
            </a:extLst>
          </p:cNvPr>
          <p:cNvCxnSpPr>
            <a:cxnSpLocks/>
          </p:cNvCxnSpPr>
          <p:nvPr/>
        </p:nvCxnSpPr>
        <p:spPr>
          <a:xfrm flipV="1">
            <a:off x="470484" y="4130172"/>
            <a:ext cx="0" cy="22319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2E1F2DD-234E-4845-87CC-AEA9FE4EE60F}"/>
              </a:ext>
            </a:extLst>
          </p:cNvPr>
          <p:cNvSpPr/>
          <p:nvPr/>
        </p:nvSpPr>
        <p:spPr>
          <a:xfrm rot="10800000">
            <a:off x="6634749" y="4588706"/>
            <a:ext cx="2026800" cy="71086"/>
          </a:xfrm>
          <a:prstGeom prst="rect">
            <a:avLst/>
          </a:prstGeom>
          <a:solidFill>
            <a:srgbClr val="006E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368AFA0-A810-4377-A5C6-AB597B1BB343}"/>
              </a:ext>
            </a:extLst>
          </p:cNvPr>
          <p:cNvCxnSpPr>
            <a:cxnSpLocks/>
          </p:cNvCxnSpPr>
          <p:nvPr/>
        </p:nvCxnSpPr>
        <p:spPr>
          <a:xfrm flipV="1">
            <a:off x="8661549" y="4130214"/>
            <a:ext cx="0" cy="22319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309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5000">
        <p159:morph option="byWord"/>
      </p:transition>
    </mc:Choice>
    <mc:Fallback xmlns=""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D528455-5747-4BB2-B2FC-A2EBD0AC6503}"/>
              </a:ext>
            </a:extLst>
          </p:cNvPr>
          <p:cNvGrpSpPr/>
          <p:nvPr/>
        </p:nvGrpSpPr>
        <p:grpSpPr>
          <a:xfrm>
            <a:off x="101600" y="1431597"/>
            <a:ext cx="4623704" cy="2650499"/>
            <a:chOff x="-3395270" y="3337781"/>
            <a:chExt cx="6438545" cy="3690841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0" y="4423566"/>
              <a:ext cx="1635840" cy="0"/>
            </a:xfrm>
            <a:prstGeom prst="line">
              <a:avLst/>
            </a:prstGeom>
            <a:ln w="12700">
              <a:solidFill>
                <a:srgbClr val="006EC7"/>
              </a:solidFill>
              <a:headEnd type="none" w="med" len="med"/>
              <a:tailEnd type="oval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60C6535-5EDB-4137-B4B9-66F71C33F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395270" y="4879844"/>
              <a:ext cx="2743206" cy="1978156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634D0DED-1F51-48E2-A113-9227795F3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684377" y="3654812"/>
              <a:ext cx="2567553" cy="3300731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D3ED211D-0D4A-4393-8748-AADA2953D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266" y="3337781"/>
              <a:ext cx="2871009" cy="3690841"/>
            </a:xfrm>
            <a:prstGeom prst="rect">
              <a:avLst/>
            </a:prstGeom>
          </p:spPr>
        </p:pic>
      </p:grpSp>
      <p:sp>
        <p:nvSpPr>
          <p:cNvPr id="55" name="TextBox 1"/>
          <p:cNvSpPr txBox="1">
            <a:spLocks noChangeArrowheads="1"/>
          </p:cNvSpPr>
          <p:nvPr/>
        </p:nvSpPr>
        <p:spPr bwMode="auto">
          <a:xfrm>
            <a:off x="101600" y="256901"/>
            <a:ext cx="83942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829452"/>
            <a:r>
              <a:rPr lang="ru-RU" sz="2800" kern="0" dirty="0">
                <a:solidFill>
                  <a:srgbClr val="0070C0"/>
                </a:solidFill>
                <a:latin typeface="+mn-lt"/>
              </a:rPr>
              <a:t>Решения в области защиты от коррозии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25304" y="1179480"/>
            <a:ext cx="433608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452"/>
            <a:r>
              <a:rPr lang="ru-RU" sz="1400" kern="0" dirty="0">
                <a:solidFill>
                  <a:srgbClr val="006EC7"/>
                </a:solidFill>
              </a:rPr>
              <a:t>       Антикоррозионные материалы ТРИОКОР™</a:t>
            </a:r>
          </a:p>
          <a:p>
            <a:pPr defTabSz="829452"/>
            <a:endParaRPr lang="ru-RU" sz="1400" kern="0" dirty="0">
              <a:solidFill>
                <a:sysClr val="windowText" lastClr="000000"/>
              </a:solidFill>
            </a:endParaRPr>
          </a:p>
          <a:p>
            <a:pPr marL="259204" indent="-259204" defTabSz="829452"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ysClr val="windowText" lastClr="000000"/>
                </a:solidFill>
              </a:rPr>
              <a:t>Обеспечивают длительную защиту даже в самых сложных условиях эксплуатации на объектах инфраструктурного, промышленно-гражданского и транспортного строительства, объектах энергетики и нефтегазового сектора;</a:t>
            </a:r>
          </a:p>
          <a:p>
            <a:pPr defTabSz="829452"/>
            <a:endParaRPr lang="ru-RU" sz="1400" kern="0" dirty="0">
              <a:solidFill>
                <a:sysClr val="windowText" lastClr="000000"/>
              </a:solidFill>
            </a:endParaRPr>
          </a:p>
          <a:p>
            <a:pPr marL="259204" indent="-259204" defTabSz="829452"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ysClr val="windowText" lastClr="000000"/>
                </a:solidFill>
              </a:rPr>
              <a:t>Материалы ТРИОКОР™ прошли независимые испытания и сертифицированы российскими отраслевыми институтами.</a:t>
            </a:r>
          </a:p>
          <a:p>
            <a:pPr defTabSz="829452"/>
            <a:endParaRPr lang="ru-RU" sz="1400" kern="0" dirty="0">
              <a:solidFill>
                <a:sysClr val="windowText" lastClr="000000"/>
              </a:solidFill>
            </a:endParaRPr>
          </a:p>
          <a:p>
            <a:pPr marL="259204" indent="-259204" defTabSz="829452"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ysClr val="windowText" lastClr="000000"/>
                </a:solidFill>
              </a:rPr>
              <a:t>Входят в перечень рекомендуемых к применению при строительстве объектов нефтехимии и нефтепереработки: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ПАО «НК «Роснефть»;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ПАО «СИБУР» (ООО «</a:t>
            </a:r>
            <a:r>
              <a:rPr lang="ru-RU" sz="1400" kern="0" dirty="0" err="1">
                <a:solidFill>
                  <a:sysClr val="windowText" lastClr="000000"/>
                </a:solidFill>
              </a:rPr>
              <a:t>ЗапСибНефтехим</a:t>
            </a:r>
            <a:r>
              <a:rPr lang="ru-RU" sz="1400" kern="0" dirty="0">
                <a:solidFill>
                  <a:sysClr val="windowText" lastClr="000000"/>
                </a:solidFill>
              </a:rPr>
              <a:t>»);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ПАО «Газпром нефть»</a:t>
            </a:r>
          </a:p>
          <a:p>
            <a:pPr marL="259204" indent="-259204" defTabSz="829452">
              <a:buFont typeface="Arial" panose="020B0604020202020204" pitchFamily="34" charset="0"/>
              <a:buChar char="•"/>
            </a:pPr>
            <a:endParaRPr lang="ru-RU" sz="1400" kern="0" dirty="0">
              <a:solidFill>
                <a:sysClr val="windowText" lastClr="000000"/>
              </a:solidFill>
            </a:endParaRPr>
          </a:p>
          <a:p>
            <a:pPr marL="285750" indent="-285750" defTabSz="829452"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ysClr val="windowText" lastClr="000000"/>
                </a:solidFill>
              </a:rPr>
              <a:t>По заключению климатических испытаний: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 ООО НПО «ЛКП-Хотьково-Тест» (срок службы более 20 лет);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АО ЦНИИС (срок службы 25 лет); 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ЗАО «ЦНИИПСК им. Мельникова» (срок службы не менее 19 лет).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8386560" y="1071325"/>
            <a:ext cx="757440" cy="0"/>
          </a:xfrm>
          <a:prstGeom prst="line">
            <a:avLst/>
          </a:prstGeom>
          <a:ln w="12700">
            <a:solidFill>
              <a:srgbClr val="006EC7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70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92C9D58-E7F9-48CA-BCDE-DCA48DC237B9}"/>
              </a:ext>
            </a:extLst>
          </p:cNvPr>
          <p:cNvGrpSpPr/>
          <p:nvPr/>
        </p:nvGrpSpPr>
        <p:grpSpPr>
          <a:xfrm>
            <a:off x="154545" y="1616780"/>
            <a:ext cx="4513806" cy="2509174"/>
            <a:chOff x="-3336530" y="2418137"/>
            <a:chExt cx="6343972" cy="3526543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0" y="4423566"/>
              <a:ext cx="1635840" cy="0"/>
            </a:xfrm>
            <a:prstGeom prst="line">
              <a:avLst/>
            </a:prstGeom>
            <a:ln w="12700">
              <a:solidFill>
                <a:srgbClr val="006EC7"/>
              </a:solidFill>
              <a:headEnd type="none" w="med" len="med"/>
              <a:tailEnd type="oval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729502E0-A2DD-41EB-97C2-54FAD0A8E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336530" y="2939973"/>
              <a:ext cx="2255491" cy="2899558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9297D5CE-81DF-4DE4-8D30-1CE48520D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64557" y="2667322"/>
              <a:ext cx="2467578" cy="3172207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98A6856-E8DD-46D1-8D6C-24C027EAB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236" y="2418137"/>
              <a:ext cx="2743206" cy="3526543"/>
            </a:xfrm>
            <a:prstGeom prst="rect">
              <a:avLst/>
            </a:prstGeom>
          </p:spPr>
        </p:pic>
      </p:grpSp>
      <p:cxnSp>
        <p:nvCxnSpPr>
          <p:cNvPr id="3" name="Прямая соединительная линия 2"/>
          <p:cNvCxnSpPr/>
          <p:nvPr/>
        </p:nvCxnSpPr>
        <p:spPr>
          <a:xfrm flipH="1">
            <a:off x="8386560" y="678043"/>
            <a:ext cx="757440" cy="0"/>
          </a:xfrm>
          <a:prstGeom prst="line">
            <a:avLst/>
          </a:prstGeom>
          <a:ln w="12700">
            <a:solidFill>
              <a:srgbClr val="006EC7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54545" y="231310"/>
            <a:ext cx="83942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829452"/>
            <a:r>
              <a:rPr lang="ru-RU" sz="2800" kern="0" dirty="0">
                <a:solidFill>
                  <a:srgbClr val="0070C0"/>
                </a:solidFill>
                <a:latin typeface="+mn-lt"/>
              </a:rPr>
              <a:t>Решения в области огнезащиты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0A21717-49FA-4CD6-95E0-2C098E1BD4AA}"/>
              </a:ext>
            </a:extLst>
          </p:cNvPr>
          <p:cNvSpPr/>
          <p:nvPr/>
        </p:nvSpPr>
        <p:spPr>
          <a:xfrm>
            <a:off x="4649619" y="794262"/>
            <a:ext cx="432118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6EC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Огнезащитные материалы ТРИОФЛЕЙМ™</a:t>
            </a:r>
          </a:p>
          <a:p>
            <a:pPr marL="0" marR="0" lvl="0" indent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6EC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59204" indent="-259204" defTabSz="829452">
              <a:buFont typeface="Arial" panose="020B0604020202020204" pitchFamily="34" charset="0"/>
              <a:buChar char="•"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Повышают собственный предел огнестойкости металлоконструкций в условиях </a:t>
            </a:r>
            <a:r>
              <a:rPr lang="ru-RU" sz="1400" kern="0" dirty="0">
                <a:solidFill>
                  <a:sysClr val="windowText" lastClr="000000"/>
                </a:solidFill>
              </a:rPr>
              <a:t>целлюлозного пожара (ФЗ №123-ФЗ от 22.07.2008г., ст. 136, ст. 150, метод испытаний по ГОСТ 53295-2009) 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углеводородного пожаров (</a:t>
            </a:r>
            <a:r>
              <a:rPr lang="ru-RU" sz="1400" kern="0" dirty="0">
                <a:solidFill>
                  <a:sysClr val="windowText" lastClr="000000"/>
                </a:solidFill>
              </a:rPr>
              <a:t>ГОСТ Р ЕН 1363-2-2015);</a:t>
            </a:r>
          </a:p>
          <a:p>
            <a:pPr defTabSz="829452"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59204" lvl="0" indent="-259204" defTabSz="829452">
              <a:buFont typeface="Arial" panose="020B0604020202020204" pitchFamily="34" charset="0"/>
              <a:buChar char="•"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линейке представлены как материалы на органической основе, так и экологически безопасные водные составы; как вспучивающиеся составы, так и конструктивная огнезащита, </a:t>
            </a:r>
            <a:r>
              <a:rPr lang="ru-RU" sz="1400" kern="0" dirty="0">
                <a:solidFill>
                  <a:sysClr val="windowText" lastClr="000000"/>
                </a:solidFill>
              </a:rPr>
              <a:t>соответствующая ГОСТ 30247.0 до R90, R120 и R150</a:t>
            </a:r>
          </a:p>
          <a:p>
            <a:pPr lvl="0" defTabSz="829452">
              <a:defRPr/>
            </a:pPr>
            <a:endParaRPr lang="ru-RU" sz="1400" kern="0" dirty="0">
              <a:solidFill>
                <a:sysClr val="windowText" lastClr="000000"/>
              </a:solidFill>
            </a:endParaRPr>
          </a:p>
          <a:p>
            <a:pPr marL="259204" indent="-259204" defTabSz="829452"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ysClr val="windowText" lastClr="000000"/>
                </a:solidFill>
              </a:rPr>
              <a:t>Входят в перечень рекомендуемых к применению при строительстве объектов нефтехимии и нефтепереработки: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ПАО «НК «Роснефть»;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ПАО «СИБУР» (ООО «</a:t>
            </a:r>
            <a:r>
              <a:rPr lang="ru-RU" sz="1400" kern="0" dirty="0" err="1">
                <a:solidFill>
                  <a:sysClr val="windowText" lastClr="000000"/>
                </a:solidFill>
              </a:rPr>
              <a:t>ЗапСибНефтехим</a:t>
            </a:r>
            <a:r>
              <a:rPr lang="ru-RU" sz="1400" kern="0" dirty="0">
                <a:solidFill>
                  <a:sysClr val="windowText" lastClr="000000"/>
                </a:solidFill>
              </a:rPr>
              <a:t>»);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ПАО «Газпром нефть»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8294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indent="-285750" defTabSz="829452">
              <a:buFont typeface="Arial" panose="020B0604020202020204" pitchFamily="34" charset="0"/>
              <a:buChar char="•"/>
            </a:pPr>
            <a:r>
              <a:rPr lang="ru-RU" sz="1400" kern="0" dirty="0">
                <a:solidFill>
                  <a:sysClr val="windowText" lastClr="000000"/>
                </a:solidFill>
              </a:rPr>
              <a:t>По заключению климатических испытаний: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 ООО НПО «ЛКП-Хотьково-Тест» (срок службы 15 лет);</a:t>
            </a:r>
          </a:p>
          <a:p>
            <a:pPr marL="342900" indent="-342900" defTabSz="829452">
              <a:buFont typeface="Wingdings" panose="05000000000000000000" pitchFamily="2" charset="2"/>
              <a:buChar char="ü"/>
            </a:pPr>
            <a:r>
              <a:rPr lang="ru-RU" sz="1400" kern="0" dirty="0">
                <a:solidFill>
                  <a:sysClr val="windowText" lastClr="000000"/>
                </a:solidFill>
              </a:rPr>
              <a:t>АО ЦНИИС (срок службы более  15 лет); </a:t>
            </a:r>
          </a:p>
        </p:txBody>
      </p:sp>
    </p:spTree>
    <p:extLst>
      <p:ext uri="{BB962C8B-B14F-4D97-AF65-F5344CB8AC3E}">
        <p14:creationId xmlns:p14="http://schemas.microsoft.com/office/powerpoint/2010/main" val="3148890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1">
            <a:extLst>
              <a:ext uri="{FF2B5EF4-FFF2-40B4-BE49-F238E27FC236}">
                <a16:creationId xmlns:a16="http://schemas.microsoft.com/office/drawing/2014/main" id="{0F2B1DC2-2927-4008-888D-CB022022C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46" y="96365"/>
            <a:ext cx="48217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0" defTabSz="829452">
              <a:defRPr/>
            </a:pPr>
            <a:r>
              <a:rPr lang="ru-RU" sz="2800" kern="0" dirty="0">
                <a:solidFill>
                  <a:srgbClr val="0070C0"/>
                </a:solidFill>
                <a:latin typeface="+mj-lt"/>
              </a:rPr>
              <a:t>Огнезащита ТРИОФЛЕЙМ</a:t>
            </a:r>
            <a:r>
              <a:rPr lang="ru-RU" sz="2800" dirty="0">
                <a:solidFill>
                  <a:srgbClr val="0070C0"/>
                </a:solidFill>
                <a:latin typeface="+mj-lt"/>
              </a:rPr>
              <a:t>™</a:t>
            </a:r>
            <a:endParaRPr lang="ru-RU" sz="2800" kern="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0" name="Прямоугольник 149">
            <a:extLst>
              <a:ext uri="{FF2B5EF4-FFF2-40B4-BE49-F238E27FC236}">
                <a16:creationId xmlns:a16="http://schemas.microsoft.com/office/drawing/2014/main" id="{4325FB04-3B72-42CF-8580-2D9E4FF41ABF}"/>
              </a:ext>
            </a:extLst>
          </p:cNvPr>
          <p:cNvSpPr/>
          <p:nvPr/>
        </p:nvSpPr>
        <p:spPr>
          <a:xfrm>
            <a:off x="5720215" y="4392846"/>
            <a:ext cx="1475937" cy="678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70" dirty="0"/>
              <a:t>Для </a:t>
            </a:r>
          </a:p>
          <a:p>
            <a:r>
              <a:rPr lang="ru-RU" sz="1270" dirty="0"/>
              <a:t>целлюлозного</a:t>
            </a:r>
          </a:p>
          <a:p>
            <a:r>
              <a:rPr lang="ru-RU" sz="1270" dirty="0"/>
              <a:t>пожара</a:t>
            </a:r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D308B3FC-A667-429C-9A22-26010CAA1877}"/>
              </a:ext>
            </a:extLst>
          </p:cNvPr>
          <p:cNvSpPr/>
          <p:nvPr/>
        </p:nvSpPr>
        <p:spPr>
          <a:xfrm>
            <a:off x="7244617" y="1082534"/>
            <a:ext cx="1777989" cy="427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Диапазон температур эксплуатации покрытия</a:t>
            </a:r>
          </a:p>
        </p:txBody>
      </p: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9190D8F1-A208-4D94-9F3D-768351FE5757}"/>
              </a:ext>
            </a:extLst>
          </p:cNvPr>
          <p:cNvSpPr/>
          <p:nvPr/>
        </p:nvSpPr>
        <p:spPr>
          <a:xfrm>
            <a:off x="7244617" y="1699098"/>
            <a:ext cx="1640623" cy="427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Толщина мокрой пленки за 1 проход</a:t>
            </a:r>
          </a:p>
        </p:txBody>
      </p:sp>
      <p:sp>
        <p:nvSpPr>
          <p:cNvPr id="167" name="Прямоугольник 166">
            <a:extLst>
              <a:ext uri="{FF2B5EF4-FFF2-40B4-BE49-F238E27FC236}">
                <a16:creationId xmlns:a16="http://schemas.microsoft.com/office/drawing/2014/main" id="{F516787C-5218-47D9-AB1B-36FB3725DCB2}"/>
              </a:ext>
            </a:extLst>
          </p:cNvPr>
          <p:cNvSpPr/>
          <p:nvPr/>
        </p:nvSpPr>
        <p:spPr>
          <a:xfrm>
            <a:off x="7244617" y="2382561"/>
            <a:ext cx="1640623" cy="2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Химически стойкое</a:t>
            </a:r>
          </a:p>
        </p:txBody>
      </p:sp>
      <p:sp>
        <p:nvSpPr>
          <p:cNvPr id="168" name="Прямоугольник 167">
            <a:extLst>
              <a:ext uri="{FF2B5EF4-FFF2-40B4-BE49-F238E27FC236}">
                <a16:creationId xmlns:a16="http://schemas.microsoft.com/office/drawing/2014/main" id="{E74D1D5B-477C-442C-8CBB-6396AEBAC3F0}"/>
              </a:ext>
            </a:extLst>
          </p:cNvPr>
          <p:cNvSpPr/>
          <p:nvPr/>
        </p:nvSpPr>
        <p:spPr>
          <a:xfrm>
            <a:off x="7263422" y="2840996"/>
            <a:ext cx="1640623" cy="2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98 % сухой остаток</a:t>
            </a:r>
          </a:p>
        </p:txBody>
      </p:sp>
      <p:sp>
        <p:nvSpPr>
          <p:cNvPr id="169" name="Прямоугольник 168">
            <a:extLst>
              <a:ext uri="{FF2B5EF4-FFF2-40B4-BE49-F238E27FC236}">
                <a16:creationId xmlns:a16="http://schemas.microsoft.com/office/drawing/2014/main" id="{E2492362-0BF3-4A3C-BBFB-E1E0D0EB35E5}"/>
              </a:ext>
            </a:extLst>
          </p:cNvPr>
          <p:cNvSpPr/>
          <p:nvPr/>
        </p:nvSpPr>
        <p:spPr>
          <a:xfrm>
            <a:off x="7263422" y="3265799"/>
            <a:ext cx="1640623" cy="2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Экологичное</a:t>
            </a:r>
          </a:p>
        </p:txBody>
      </p:sp>
      <p:sp>
        <p:nvSpPr>
          <p:cNvPr id="170" name="Прямоугольник 169">
            <a:extLst>
              <a:ext uri="{FF2B5EF4-FFF2-40B4-BE49-F238E27FC236}">
                <a16:creationId xmlns:a16="http://schemas.microsoft.com/office/drawing/2014/main" id="{7D440245-DBBF-408B-A7D9-26DDACD37C6D}"/>
              </a:ext>
            </a:extLst>
          </p:cNvPr>
          <p:cNvSpPr/>
          <p:nvPr/>
        </p:nvSpPr>
        <p:spPr>
          <a:xfrm>
            <a:off x="7287093" y="3797957"/>
            <a:ext cx="1640623" cy="2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На водной основе</a:t>
            </a: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FD4CE1C3-78AB-4A47-B668-D6919890C30D}"/>
              </a:ext>
            </a:extLst>
          </p:cNvPr>
          <p:cNvSpPr/>
          <p:nvPr/>
        </p:nvSpPr>
        <p:spPr>
          <a:xfrm>
            <a:off x="7263421" y="4258712"/>
            <a:ext cx="1640623" cy="427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89" dirty="0"/>
              <a:t>Для внутренних помещений</a:t>
            </a:r>
          </a:p>
        </p:txBody>
      </p:sp>
      <p:pic>
        <p:nvPicPr>
          <p:cNvPr id="172" name="Рисунок 171">
            <a:extLst>
              <a:ext uri="{FF2B5EF4-FFF2-40B4-BE49-F238E27FC236}">
                <a16:creationId xmlns:a16="http://schemas.microsoft.com/office/drawing/2014/main" id="{82236288-76EA-44FC-9342-3B9BB2DB70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8257" y="1063104"/>
            <a:ext cx="422008" cy="401287"/>
          </a:xfrm>
          <a:prstGeom prst="rect">
            <a:avLst/>
          </a:prstGeom>
        </p:spPr>
      </p:pic>
      <p:pic>
        <p:nvPicPr>
          <p:cNvPr id="173" name="Рисунок 172">
            <a:extLst>
              <a:ext uri="{FF2B5EF4-FFF2-40B4-BE49-F238E27FC236}">
                <a16:creationId xmlns:a16="http://schemas.microsoft.com/office/drawing/2014/main" id="{96824ED5-5841-4131-BD7D-44E28CC5C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798" y="1696071"/>
            <a:ext cx="601624" cy="374922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3D4045FC-413C-4D79-A198-83E59A1AF6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654" y="2314557"/>
            <a:ext cx="471611" cy="434702"/>
          </a:xfrm>
          <a:prstGeom prst="rect">
            <a:avLst/>
          </a:prstGeom>
        </p:spPr>
      </p:pic>
      <p:sp>
        <p:nvSpPr>
          <p:cNvPr id="175" name="Скругленный прямоугольник 88">
            <a:extLst>
              <a:ext uri="{FF2B5EF4-FFF2-40B4-BE49-F238E27FC236}">
                <a16:creationId xmlns:a16="http://schemas.microsoft.com/office/drawing/2014/main" id="{B5FD8EDE-4614-4AFF-AE17-9B7096C5863C}"/>
              </a:ext>
            </a:extLst>
          </p:cNvPr>
          <p:cNvSpPr/>
          <p:nvPr/>
        </p:nvSpPr>
        <p:spPr>
          <a:xfrm>
            <a:off x="6598109" y="2828590"/>
            <a:ext cx="686320" cy="287596"/>
          </a:xfrm>
          <a:prstGeom prst="round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1089" b="1" dirty="0">
                <a:solidFill>
                  <a:srgbClr val="005DA5"/>
                </a:solidFill>
              </a:rPr>
              <a:t>98 </a:t>
            </a:r>
            <a:r>
              <a:rPr lang="en-US" sz="1089" b="1" dirty="0">
                <a:solidFill>
                  <a:srgbClr val="005DA5"/>
                </a:solidFill>
              </a:rPr>
              <a:t>% </a:t>
            </a:r>
            <a:r>
              <a:rPr lang="ru-RU" sz="1089" b="1" dirty="0">
                <a:solidFill>
                  <a:srgbClr val="005DA5"/>
                </a:solidFill>
              </a:rPr>
              <a:t>СО</a:t>
            </a:r>
          </a:p>
        </p:txBody>
      </p:sp>
      <p:pic>
        <p:nvPicPr>
          <p:cNvPr id="176" name="Рисунок 175">
            <a:extLst>
              <a:ext uri="{FF2B5EF4-FFF2-40B4-BE49-F238E27FC236}">
                <a16:creationId xmlns:a16="http://schemas.microsoft.com/office/drawing/2014/main" id="{C04C0561-61D3-4E56-958A-65D8DBD6BF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529" y="3218791"/>
            <a:ext cx="584564" cy="442598"/>
          </a:xfrm>
          <a:prstGeom prst="rect">
            <a:avLst/>
          </a:prstGeom>
        </p:spPr>
      </p:pic>
      <p:pic>
        <p:nvPicPr>
          <p:cNvPr id="177" name="Рисунок 176">
            <a:extLst>
              <a:ext uri="{FF2B5EF4-FFF2-40B4-BE49-F238E27FC236}">
                <a16:creationId xmlns:a16="http://schemas.microsoft.com/office/drawing/2014/main" id="{817EA80C-4174-49D7-A2CD-FA4507728D5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956" y="3756987"/>
            <a:ext cx="453097" cy="353262"/>
          </a:xfrm>
          <a:prstGeom prst="rect">
            <a:avLst/>
          </a:prstGeom>
        </p:spPr>
      </p:pic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5CFD21B1-0540-4951-B444-F757773DBB7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579">
            <a:off x="6706004" y="4237896"/>
            <a:ext cx="440049" cy="338186"/>
          </a:xfrm>
          <a:prstGeom prst="rect">
            <a:avLst/>
          </a:prstGeom>
        </p:spPr>
      </p:pic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FC4A7A5F-ACB8-420F-A8AC-930F60633466}"/>
              </a:ext>
            </a:extLst>
          </p:cNvPr>
          <p:cNvGrpSpPr/>
          <p:nvPr/>
        </p:nvGrpSpPr>
        <p:grpSpPr>
          <a:xfrm>
            <a:off x="17841" y="708061"/>
            <a:ext cx="6226418" cy="5801300"/>
            <a:chOff x="17841" y="708061"/>
            <a:chExt cx="6226418" cy="5801300"/>
          </a:xfrm>
        </p:grpSpPr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05AD28BE-F86E-46DF-8202-40B71FF23187}"/>
                </a:ext>
              </a:extLst>
            </p:cNvPr>
            <p:cNvSpPr/>
            <p:nvPr/>
          </p:nvSpPr>
          <p:spPr>
            <a:xfrm>
              <a:off x="1047209" y="1089000"/>
              <a:ext cx="4680000" cy="468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>
              <a:extLst>
                <a:ext uri="{FF2B5EF4-FFF2-40B4-BE49-F238E27FC236}">
                  <a16:creationId xmlns:a16="http://schemas.microsoft.com/office/drawing/2014/main" id="{449B8E39-9136-4E18-ABC9-171B17FC2042}"/>
                </a:ext>
              </a:extLst>
            </p:cNvPr>
            <p:cNvSpPr/>
            <p:nvPr/>
          </p:nvSpPr>
          <p:spPr>
            <a:xfrm>
              <a:off x="1235427" y="1301661"/>
              <a:ext cx="4269918" cy="4269918"/>
            </a:xfrm>
            <a:prstGeom prst="ellipse">
              <a:avLst/>
            </a:prstGeom>
            <a:solidFill>
              <a:schemeClr val="bg1"/>
            </a:solidFill>
            <a:ln w="317500">
              <a:solidFill>
                <a:srgbClr val="F9F5F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" name="Прямая соединительная линия 3"/>
            <p:cNvCxnSpPr>
              <a:cxnSpLocks/>
            </p:cNvCxnSpPr>
            <p:nvPr/>
          </p:nvCxnSpPr>
          <p:spPr>
            <a:xfrm flipV="1">
              <a:off x="3808112" y="1630142"/>
              <a:ext cx="993323" cy="1054993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>
              <a:cxnSpLocks/>
              <a:endCxn id="23" idx="0"/>
            </p:cNvCxnSpPr>
            <p:nvPr/>
          </p:nvCxnSpPr>
          <p:spPr>
            <a:xfrm flipH="1" flipV="1">
              <a:off x="3992753" y="3523497"/>
              <a:ext cx="1522753" cy="715050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я соединительная линия 95"/>
            <p:cNvCxnSpPr>
              <a:cxnSpLocks/>
            </p:cNvCxnSpPr>
            <p:nvPr/>
          </p:nvCxnSpPr>
          <p:spPr>
            <a:xfrm>
              <a:off x="1914236" y="1677443"/>
              <a:ext cx="991141" cy="937483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>
              <a:cxnSpLocks/>
            </p:cNvCxnSpPr>
            <p:nvPr/>
          </p:nvCxnSpPr>
          <p:spPr>
            <a:xfrm flipV="1">
              <a:off x="1159075" y="3622681"/>
              <a:ext cx="1365297" cy="394808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>
              <a:extLst>
                <a:ext uri="{FF2B5EF4-FFF2-40B4-BE49-F238E27FC236}">
                  <a16:creationId xmlns:a16="http://schemas.microsoft.com/office/drawing/2014/main" id="{B927BB94-EC0A-4BFE-A3BE-12F3D0262B1A}"/>
                </a:ext>
              </a:extLst>
            </p:cNvPr>
            <p:cNvCxnSpPr>
              <a:cxnSpLocks/>
            </p:cNvCxnSpPr>
            <p:nvPr/>
          </p:nvCxnSpPr>
          <p:spPr>
            <a:xfrm>
              <a:off x="3301038" y="4150583"/>
              <a:ext cx="0" cy="1576302"/>
            </a:xfrm>
            <a:prstGeom prst="line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CE532186-19FC-48C6-B724-C2C63C3F0EE4}"/>
                </a:ext>
              </a:extLst>
            </p:cNvPr>
            <p:cNvGrpSpPr/>
            <p:nvPr/>
          </p:nvGrpSpPr>
          <p:grpSpPr>
            <a:xfrm>
              <a:off x="2498638" y="2513717"/>
              <a:ext cx="1753656" cy="1724874"/>
              <a:chOff x="2714230" y="2595691"/>
              <a:chExt cx="1753656" cy="1724874"/>
            </a:xfrm>
          </p:grpSpPr>
          <p:sp>
            <p:nvSpPr>
              <p:cNvPr id="22" name="Арка 21">
                <a:extLst>
                  <a:ext uri="{FF2B5EF4-FFF2-40B4-BE49-F238E27FC236}">
                    <a16:creationId xmlns:a16="http://schemas.microsoft.com/office/drawing/2014/main" id="{B08A1A64-C5D3-4D82-BE15-66C45E624D6C}"/>
                  </a:ext>
                </a:extLst>
              </p:cNvPr>
              <p:cNvSpPr/>
              <p:nvPr/>
            </p:nvSpPr>
            <p:spPr>
              <a:xfrm rot="16653462">
                <a:off x="2926179" y="2778638"/>
                <a:ext cx="1358585" cy="1358585"/>
              </a:xfrm>
              <a:prstGeom prst="blockArc">
                <a:avLst>
                  <a:gd name="adj1" fmla="val 9973231"/>
                  <a:gd name="adj2" fmla="val 5653677"/>
                  <a:gd name="adj3" fmla="val 9717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Арка 22">
                <a:extLst>
                  <a:ext uri="{FF2B5EF4-FFF2-40B4-BE49-F238E27FC236}">
                    <a16:creationId xmlns:a16="http://schemas.microsoft.com/office/drawing/2014/main" id="{C6CE221A-5615-43DE-BC99-F9F1FF15587D}"/>
                  </a:ext>
                </a:extLst>
              </p:cNvPr>
              <p:cNvSpPr/>
              <p:nvPr/>
            </p:nvSpPr>
            <p:spPr>
              <a:xfrm rot="5898703">
                <a:off x="2926179" y="2791339"/>
                <a:ext cx="1358585" cy="1358585"/>
              </a:xfrm>
              <a:prstGeom prst="blockArc">
                <a:avLst>
                  <a:gd name="adj1" fmla="val 16457735"/>
                  <a:gd name="adj2" fmla="val 3953461"/>
                  <a:gd name="adj3" fmla="val 905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Арка 4">
                <a:extLst>
                  <a:ext uri="{FF2B5EF4-FFF2-40B4-BE49-F238E27FC236}">
                    <a16:creationId xmlns:a16="http://schemas.microsoft.com/office/drawing/2014/main" id="{6065D199-767C-4BDF-86D0-D3DF758DB152}"/>
                  </a:ext>
                </a:extLst>
              </p:cNvPr>
              <p:cNvSpPr/>
              <p:nvPr/>
            </p:nvSpPr>
            <p:spPr>
              <a:xfrm rot="818497">
                <a:off x="2743056" y="2595691"/>
                <a:ext cx="1724830" cy="1724830"/>
              </a:xfrm>
              <a:prstGeom prst="blockArc">
                <a:avLst>
                  <a:gd name="adj1" fmla="val 13363670"/>
                  <a:gd name="adj2" fmla="val 5069206"/>
                  <a:gd name="adj3" fmla="val 8380"/>
                </a:avLst>
              </a:prstGeom>
              <a:solidFill>
                <a:srgbClr val="00B2F7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Арка 23">
                <a:extLst>
                  <a:ext uri="{FF2B5EF4-FFF2-40B4-BE49-F238E27FC236}">
                    <a16:creationId xmlns:a16="http://schemas.microsoft.com/office/drawing/2014/main" id="{017B6149-1B61-4049-B022-272FD1D1BB80}"/>
                  </a:ext>
                </a:extLst>
              </p:cNvPr>
              <p:cNvSpPr/>
              <p:nvPr/>
            </p:nvSpPr>
            <p:spPr>
              <a:xfrm rot="9491369">
                <a:off x="2714230" y="2615216"/>
                <a:ext cx="1705349" cy="1705349"/>
              </a:xfrm>
              <a:prstGeom prst="blockArc">
                <a:avLst>
                  <a:gd name="adj1" fmla="val 17706648"/>
                  <a:gd name="adj2" fmla="val 4860142"/>
                  <a:gd name="adj3" fmla="val 8541"/>
                </a:avLst>
              </a:prstGeom>
              <a:solidFill>
                <a:srgbClr val="8465A8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Овал 14">
                <a:extLst>
                  <a:ext uri="{FF2B5EF4-FFF2-40B4-BE49-F238E27FC236}">
                    <a16:creationId xmlns:a16="http://schemas.microsoft.com/office/drawing/2014/main" id="{CC44F35B-1FAD-411F-AA97-39125DED848C}"/>
                  </a:ext>
                </a:extLst>
              </p:cNvPr>
              <p:cNvSpPr/>
              <p:nvPr/>
            </p:nvSpPr>
            <p:spPr>
              <a:xfrm>
                <a:off x="3101494" y="2962507"/>
                <a:ext cx="1008000" cy="1008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2" name="Группа 121">
              <a:extLst>
                <a:ext uri="{FF2B5EF4-FFF2-40B4-BE49-F238E27FC236}">
                  <a16:creationId xmlns:a16="http://schemas.microsoft.com/office/drawing/2014/main" id="{1D29E287-26DB-4144-A3EE-58861CC9FA93}"/>
                </a:ext>
              </a:extLst>
            </p:cNvPr>
            <p:cNvGrpSpPr/>
            <p:nvPr/>
          </p:nvGrpSpPr>
          <p:grpSpPr>
            <a:xfrm>
              <a:off x="4509215" y="2016990"/>
              <a:ext cx="655277" cy="509197"/>
              <a:chOff x="8030838" y="4202893"/>
              <a:chExt cx="722398" cy="561354"/>
            </a:xfrm>
          </p:grpSpPr>
          <p:pic>
            <p:nvPicPr>
              <p:cNvPr id="123" name="Рисунок 122">
                <a:extLst>
                  <a:ext uri="{FF2B5EF4-FFF2-40B4-BE49-F238E27FC236}">
                    <a16:creationId xmlns:a16="http://schemas.microsoft.com/office/drawing/2014/main" id="{37AE4C2F-2EED-4868-80FA-714B15A177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30838" y="4202893"/>
                <a:ext cx="722398" cy="561354"/>
              </a:xfrm>
              <a:prstGeom prst="rect">
                <a:avLst/>
              </a:prstGeom>
            </p:spPr>
          </p:pic>
          <p:sp>
            <p:nvSpPr>
              <p:cNvPr id="124" name="Прямоугольник 123">
                <a:extLst>
                  <a:ext uri="{FF2B5EF4-FFF2-40B4-BE49-F238E27FC236}">
                    <a16:creationId xmlns:a16="http://schemas.microsoft.com/office/drawing/2014/main" id="{C85B761D-35A3-40DC-98E2-618A779F8DE0}"/>
                  </a:ext>
                </a:extLst>
              </p:cNvPr>
              <p:cNvSpPr/>
              <p:nvPr/>
            </p:nvSpPr>
            <p:spPr>
              <a:xfrm rot="153612">
                <a:off x="8154708" y="4348731"/>
                <a:ext cx="435086" cy="271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14721">
                  <a:defRPr/>
                </a:pPr>
                <a:r>
                  <a:rPr lang="en-US" sz="998" b="1" dirty="0">
                    <a:solidFill>
                      <a:schemeClr val="bg1"/>
                    </a:solidFill>
                  </a:rPr>
                  <a:t>H</a:t>
                </a:r>
                <a:r>
                  <a:rPr lang="en-US" sz="998" b="1" baseline="-25000" dirty="0">
                    <a:solidFill>
                      <a:schemeClr val="bg1"/>
                    </a:solidFill>
                  </a:rPr>
                  <a:t>2</a:t>
                </a:r>
                <a:r>
                  <a:rPr lang="en-US" sz="998" b="1" dirty="0">
                    <a:solidFill>
                      <a:schemeClr val="bg1"/>
                    </a:solidFill>
                  </a:rPr>
                  <a:t>O</a:t>
                </a:r>
                <a:endParaRPr lang="ru-RU" sz="998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5" name="Группа 124">
              <a:extLst>
                <a:ext uri="{FF2B5EF4-FFF2-40B4-BE49-F238E27FC236}">
                  <a16:creationId xmlns:a16="http://schemas.microsoft.com/office/drawing/2014/main" id="{EA08EE63-A311-4201-BBBA-2E5FE3DBBF01}"/>
                </a:ext>
              </a:extLst>
            </p:cNvPr>
            <p:cNvGrpSpPr/>
            <p:nvPr/>
          </p:nvGrpSpPr>
          <p:grpSpPr>
            <a:xfrm>
              <a:off x="2444988" y="1492471"/>
              <a:ext cx="706359" cy="572168"/>
              <a:chOff x="729066" y="1643731"/>
              <a:chExt cx="921117" cy="773685"/>
            </a:xfrm>
          </p:grpSpPr>
          <p:sp>
            <p:nvSpPr>
              <p:cNvPr id="126" name="Прямоугольник 125">
                <a:extLst>
                  <a:ext uri="{FF2B5EF4-FFF2-40B4-BE49-F238E27FC236}">
                    <a16:creationId xmlns:a16="http://schemas.microsoft.com/office/drawing/2014/main" id="{88C1E5CC-1E2E-4781-986E-94B181E189A4}"/>
                  </a:ext>
                </a:extLst>
              </p:cNvPr>
              <p:cNvSpPr/>
              <p:nvPr/>
            </p:nvSpPr>
            <p:spPr>
              <a:xfrm>
                <a:off x="734182" y="2084909"/>
                <a:ext cx="916001" cy="332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14721">
                  <a:defRPr/>
                </a:pPr>
                <a:r>
                  <a:rPr lang="ru-RU" sz="998" dirty="0"/>
                  <a:t>2</a:t>
                </a:r>
                <a:r>
                  <a:rPr lang="en-US" sz="998" dirty="0"/>
                  <a:t>000 </a:t>
                </a:r>
                <a:r>
                  <a:rPr lang="ru-RU" sz="998" dirty="0"/>
                  <a:t>мкм</a:t>
                </a:r>
              </a:p>
            </p:txBody>
          </p:sp>
          <p:pic>
            <p:nvPicPr>
              <p:cNvPr id="127" name="Рисунок 126">
                <a:extLst>
                  <a:ext uri="{FF2B5EF4-FFF2-40B4-BE49-F238E27FC236}">
                    <a16:creationId xmlns:a16="http://schemas.microsoft.com/office/drawing/2014/main" id="{29C2EB64-FCB1-4918-AC93-CB899943E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9066" y="1643731"/>
                <a:ext cx="870325" cy="472875"/>
              </a:xfrm>
              <a:prstGeom prst="rect">
                <a:avLst/>
              </a:prstGeom>
            </p:spPr>
          </p:pic>
        </p:grpSp>
        <p:grpSp>
          <p:nvGrpSpPr>
            <p:cNvPr id="128" name="Группа 127">
              <a:extLst>
                <a:ext uri="{FF2B5EF4-FFF2-40B4-BE49-F238E27FC236}">
                  <a16:creationId xmlns:a16="http://schemas.microsoft.com/office/drawing/2014/main" id="{5C80DD0D-3D4D-4BD1-9322-296B43DE608E}"/>
                </a:ext>
              </a:extLst>
            </p:cNvPr>
            <p:cNvGrpSpPr/>
            <p:nvPr/>
          </p:nvGrpSpPr>
          <p:grpSpPr>
            <a:xfrm>
              <a:off x="4196644" y="4601479"/>
              <a:ext cx="571064" cy="553520"/>
              <a:chOff x="663660" y="5351955"/>
              <a:chExt cx="713738" cy="691811"/>
            </a:xfrm>
          </p:grpSpPr>
          <p:graphicFrame>
            <p:nvGraphicFramePr>
              <p:cNvPr id="129" name="Объект 128">
                <a:extLst>
                  <a:ext uri="{FF2B5EF4-FFF2-40B4-BE49-F238E27FC236}">
                    <a16:creationId xmlns:a16="http://schemas.microsoft.com/office/drawing/2014/main" id="{697700D7-45C8-447C-87A3-C7F97BF53D42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979677" y="5351955"/>
              <a:ext cx="397721" cy="33445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7" name="CorelDRAW" r:id="rId10" imgW="640723" imgH="582576" progId="CorelDraw.Graphic.17">
                      <p:embed/>
                    </p:oleObj>
                  </mc:Choice>
                  <mc:Fallback>
                    <p:oleObj name="CorelDRAW" r:id="rId10" imgW="640723" imgH="582576" progId="CorelDraw.Graphic.17">
                      <p:embed/>
                      <p:pic>
                        <p:nvPicPr>
                          <p:cNvPr id="59" name="Объект 58"/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979677" y="5351955"/>
                            <a:ext cx="397721" cy="33445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0" name="Полилиния 59">
                <a:extLst>
                  <a:ext uri="{FF2B5EF4-FFF2-40B4-BE49-F238E27FC236}">
                    <a16:creationId xmlns:a16="http://schemas.microsoft.com/office/drawing/2014/main" id="{010A977A-BD07-4E64-A611-3025E02D29A7}"/>
                  </a:ext>
                </a:extLst>
              </p:cNvPr>
              <p:cNvSpPr/>
              <p:nvPr/>
            </p:nvSpPr>
            <p:spPr>
              <a:xfrm rot="21307920">
                <a:off x="850815" y="5698875"/>
                <a:ext cx="299849" cy="144058"/>
              </a:xfrm>
              <a:custGeom>
                <a:avLst/>
                <a:gdLst>
                  <a:gd name="connsiteX0" fmla="*/ 0 w 501650"/>
                  <a:gd name="connsiteY0" fmla="*/ 0 h 260350"/>
                  <a:gd name="connsiteX1" fmla="*/ 234950 w 501650"/>
                  <a:gd name="connsiteY1" fmla="*/ 260350 h 260350"/>
                  <a:gd name="connsiteX2" fmla="*/ 501650 w 501650"/>
                  <a:gd name="connsiteY2" fmla="*/ 31750 h 26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1650" h="260350">
                    <a:moveTo>
                      <a:pt x="0" y="0"/>
                    </a:moveTo>
                    <a:lnTo>
                      <a:pt x="234950" y="260350"/>
                    </a:lnTo>
                    <a:lnTo>
                      <a:pt x="501650" y="31750"/>
                    </a:lnTo>
                  </a:path>
                </a:pathLst>
              </a:custGeom>
              <a:noFill/>
              <a:ln w="19050">
                <a:solidFill>
                  <a:srgbClr val="005DA5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33"/>
              </a:p>
            </p:txBody>
          </p:sp>
          <p:sp>
            <p:nvSpPr>
              <p:cNvPr id="131" name="Полилиния 60">
                <a:extLst>
                  <a:ext uri="{FF2B5EF4-FFF2-40B4-BE49-F238E27FC236}">
                    <a16:creationId xmlns:a16="http://schemas.microsoft.com/office/drawing/2014/main" id="{7FE9E4A4-AEA9-4905-B33A-301FB7548C26}"/>
                  </a:ext>
                </a:extLst>
              </p:cNvPr>
              <p:cNvSpPr/>
              <p:nvPr/>
            </p:nvSpPr>
            <p:spPr>
              <a:xfrm rot="21307920">
                <a:off x="721625" y="5648766"/>
                <a:ext cx="565120" cy="271503"/>
              </a:xfrm>
              <a:custGeom>
                <a:avLst/>
                <a:gdLst>
                  <a:gd name="connsiteX0" fmla="*/ 0 w 501650"/>
                  <a:gd name="connsiteY0" fmla="*/ 0 h 260350"/>
                  <a:gd name="connsiteX1" fmla="*/ 234950 w 501650"/>
                  <a:gd name="connsiteY1" fmla="*/ 260350 h 260350"/>
                  <a:gd name="connsiteX2" fmla="*/ 501650 w 501650"/>
                  <a:gd name="connsiteY2" fmla="*/ 31750 h 26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1650" h="260350">
                    <a:moveTo>
                      <a:pt x="0" y="0"/>
                    </a:moveTo>
                    <a:lnTo>
                      <a:pt x="234950" y="260350"/>
                    </a:lnTo>
                    <a:lnTo>
                      <a:pt x="501650" y="31750"/>
                    </a:lnTo>
                  </a:path>
                </a:pathLst>
              </a:custGeom>
              <a:noFill/>
              <a:ln w="19050">
                <a:solidFill>
                  <a:srgbClr val="005DA5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33"/>
              </a:p>
            </p:txBody>
          </p:sp>
          <p:sp>
            <p:nvSpPr>
              <p:cNvPr id="132" name="Скругленный прямоугольник 61">
                <a:extLst>
                  <a:ext uri="{FF2B5EF4-FFF2-40B4-BE49-F238E27FC236}">
                    <a16:creationId xmlns:a16="http://schemas.microsoft.com/office/drawing/2014/main" id="{02FD2E94-DB9A-43F1-9FA4-98A167862ED5}"/>
                  </a:ext>
                </a:extLst>
              </p:cNvPr>
              <p:cNvSpPr/>
              <p:nvPr/>
            </p:nvSpPr>
            <p:spPr>
              <a:xfrm>
                <a:off x="663660" y="5971766"/>
                <a:ext cx="648000" cy="72000"/>
              </a:xfrm>
              <a:prstGeom prst="roundRect">
                <a:avLst/>
              </a:prstGeom>
              <a:solidFill>
                <a:srgbClr val="005DA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33"/>
              </a:p>
            </p:txBody>
          </p:sp>
        </p:grpSp>
        <p:grpSp>
          <p:nvGrpSpPr>
            <p:cNvPr id="133" name="Группа 132">
              <a:extLst>
                <a:ext uri="{FF2B5EF4-FFF2-40B4-BE49-F238E27FC236}">
                  <a16:creationId xmlns:a16="http://schemas.microsoft.com/office/drawing/2014/main" id="{81F4DFDB-6B06-4A74-B44A-D4F25A37BCA3}"/>
                </a:ext>
              </a:extLst>
            </p:cNvPr>
            <p:cNvGrpSpPr/>
            <p:nvPr/>
          </p:nvGrpSpPr>
          <p:grpSpPr>
            <a:xfrm>
              <a:off x="5023281" y="2762712"/>
              <a:ext cx="562120" cy="410730"/>
              <a:chOff x="3938893" y="736536"/>
              <a:chExt cx="785532" cy="563201"/>
            </a:xfrm>
          </p:grpSpPr>
          <p:pic>
            <p:nvPicPr>
              <p:cNvPr id="134" name="Рисунок 133">
                <a:extLst>
                  <a:ext uri="{FF2B5EF4-FFF2-40B4-BE49-F238E27FC236}">
                    <a16:creationId xmlns:a16="http://schemas.microsoft.com/office/drawing/2014/main" id="{C19A80B0-EF90-4EA3-B7C8-E74FA7770C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332842">
                <a:off x="3938893" y="736536"/>
                <a:ext cx="785532" cy="563201"/>
              </a:xfrm>
              <a:prstGeom prst="rect">
                <a:avLst/>
              </a:prstGeom>
            </p:spPr>
          </p:pic>
          <p:pic>
            <p:nvPicPr>
              <p:cNvPr id="135" name="Рисунок 134">
                <a:extLst>
                  <a:ext uri="{FF2B5EF4-FFF2-40B4-BE49-F238E27FC236}">
                    <a16:creationId xmlns:a16="http://schemas.microsoft.com/office/drawing/2014/main" id="{D266BBB0-F3D8-4278-9CFF-0F3B99636E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6007" y="928646"/>
                <a:ext cx="427555" cy="304108"/>
              </a:xfrm>
              <a:prstGeom prst="rect">
                <a:avLst/>
              </a:prstGeom>
            </p:spPr>
          </p:pic>
        </p:grpSp>
        <p:grpSp>
          <p:nvGrpSpPr>
            <p:cNvPr id="136" name="Группа 135">
              <a:extLst>
                <a:ext uri="{FF2B5EF4-FFF2-40B4-BE49-F238E27FC236}">
                  <a16:creationId xmlns:a16="http://schemas.microsoft.com/office/drawing/2014/main" id="{DC120FF5-6216-4DF6-A821-39F4E4EBCE59}"/>
                </a:ext>
              </a:extLst>
            </p:cNvPr>
            <p:cNvGrpSpPr/>
            <p:nvPr/>
          </p:nvGrpSpPr>
          <p:grpSpPr>
            <a:xfrm>
              <a:off x="1057244" y="3146428"/>
              <a:ext cx="829073" cy="611254"/>
              <a:chOff x="695523" y="1236205"/>
              <a:chExt cx="1043974" cy="636356"/>
            </a:xfrm>
          </p:grpSpPr>
          <p:sp>
            <p:nvSpPr>
              <p:cNvPr id="137" name="Прямоугольник 136">
                <a:extLst>
                  <a:ext uri="{FF2B5EF4-FFF2-40B4-BE49-F238E27FC236}">
                    <a16:creationId xmlns:a16="http://schemas.microsoft.com/office/drawing/2014/main" id="{FDC7BC23-48CD-4E85-914A-F9EBA715547A}"/>
                  </a:ext>
                </a:extLst>
              </p:cNvPr>
              <p:cNvSpPr/>
              <p:nvPr/>
            </p:nvSpPr>
            <p:spPr>
              <a:xfrm>
                <a:off x="695523" y="1631114"/>
                <a:ext cx="1043974" cy="241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14721">
                  <a:defRPr/>
                </a:pPr>
                <a:r>
                  <a:rPr lang="ru-RU" sz="907" dirty="0"/>
                  <a:t>-40°С ÷ +70°С</a:t>
                </a:r>
              </a:p>
            </p:txBody>
          </p:sp>
          <p:pic>
            <p:nvPicPr>
              <p:cNvPr id="138" name="Рисунок 137">
                <a:extLst>
                  <a:ext uri="{FF2B5EF4-FFF2-40B4-BE49-F238E27FC236}">
                    <a16:creationId xmlns:a16="http://schemas.microsoft.com/office/drawing/2014/main" id="{24F59743-0BED-4CC6-96A2-9255E42F2F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2336" y="1236205"/>
                <a:ext cx="531396" cy="417766"/>
              </a:xfrm>
              <a:prstGeom prst="rect">
                <a:avLst/>
              </a:prstGeom>
            </p:spPr>
          </p:pic>
        </p:grpSp>
        <p:grpSp>
          <p:nvGrpSpPr>
            <p:cNvPr id="139" name="Группа 138">
              <a:extLst>
                <a:ext uri="{FF2B5EF4-FFF2-40B4-BE49-F238E27FC236}">
                  <a16:creationId xmlns:a16="http://schemas.microsoft.com/office/drawing/2014/main" id="{EDC29D80-0A2B-4F22-92A2-D6876D2782C1}"/>
                </a:ext>
              </a:extLst>
            </p:cNvPr>
            <p:cNvGrpSpPr/>
            <p:nvPr/>
          </p:nvGrpSpPr>
          <p:grpSpPr>
            <a:xfrm>
              <a:off x="3567449" y="1471593"/>
              <a:ext cx="829073" cy="611254"/>
              <a:chOff x="695523" y="1236205"/>
              <a:chExt cx="1043974" cy="636356"/>
            </a:xfrm>
          </p:grpSpPr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54951DA8-34CA-4280-BDE7-A45344EC2723}"/>
                  </a:ext>
                </a:extLst>
              </p:cNvPr>
              <p:cNvSpPr/>
              <p:nvPr/>
            </p:nvSpPr>
            <p:spPr>
              <a:xfrm>
                <a:off x="695523" y="1631114"/>
                <a:ext cx="1043974" cy="241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14721">
                  <a:defRPr/>
                </a:pPr>
                <a:r>
                  <a:rPr lang="ru-RU" sz="907" dirty="0"/>
                  <a:t>-40°С ÷ +70°С</a:t>
                </a:r>
              </a:p>
            </p:txBody>
          </p:sp>
          <p:pic>
            <p:nvPicPr>
              <p:cNvPr id="141" name="Рисунок 140">
                <a:extLst>
                  <a:ext uri="{FF2B5EF4-FFF2-40B4-BE49-F238E27FC236}">
                    <a16:creationId xmlns:a16="http://schemas.microsoft.com/office/drawing/2014/main" id="{687A7BE6-D7C8-4AA5-A67A-28241326F9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2336" y="1236205"/>
                <a:ext cx="531396" cy="417766"/>
              </a:xfrm>
              <a:prstGeom prst="rect">
                <a:avLst/>
              </a:prstGeom>
            </p:spPr>
          </p:pic>
        </p:grpSp>
        <p:sp>
          <p:nvSpPr>
            <p:cNvPr id="145" name="Прямоугольник 144">
              <a:extLst>
                <a:ext uri="{FF2B5EF4-FFF2-40B4-BE49-F238E27FC236}">
                  <a16:creationId xmlns:a16="http://schemas.microsoft.com/office/drawing/2014/main" id="{10FD678F-678E-4D1B-91EA-7695D7626350}"/>
                </a:ext>
              </a:extLst>
            </p:cNvPr>
            <p:cNvSpPr/>
            <p:nvPr/>
          </p:nvSpPr>
          <p:spPr>
            <a:xfrm>
              <a:off x="3630239" y="2718875"/>
              <a:ext cx="2022499" cy="427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89" b="1" dirty="0"/>
                <a:t>ТРИОФЛЕЙМ</a:t>
              </a:r>
              <a:r>
                <a:rPr lang="ru-RU" sz="1089" b="1" dirty="0">
                  <a:latin typeface="+mj-lt"/>
                  <a:cs typeface="Times New Roman" panose="02020603050405020304" pitchFamily="18" charset="0"/>
                </a:rPr>
                <a:t>™</a:t>
              </a:r>
              <a:r>
                <a:rPr lang="ru-RU" sz="1089" b="1" dirty="0"/>
                <a:t> </a:t>
              </a:r>
              <a:br>
                <a:rPr lang="ru-RU" sz="1089" b="1" dirty="0"/>
              </a:br>
              <a:r>
                <a:rPr lang="ru-RU" sz="1089" b="1" dirty="0"/>
                <a:t>АК 7000</a:t>
              </a:r>
            </a:p>
          </p:txBody>
        </p:sp>
        <p:sp>
          <p:nvSpPr>
            <p:cNvPr id="146" name="Прямоугольник 145">
              <a:extLst>
                <a:ext uri="{FF2B5EF4-FFF2-40B4-BE49-F238E27FC236}">
                  <a16:creationId xmlns:a16="http://schemas.microsoft.com/office/drawing/2014/main" id="{1F0565D3-CC8E-4BFF-A32E-D68788B878A0}"/>
                </a:ext>
              </a:extLst>
            </p:cNvPr>
            <p:cNvSpPr/>
            <p:nvPr/>
          </p:nvSpPr>
          <p:spPr>
            <a:xfrm flipH="1">
              <a:off x="3119758" y="4220612"/>
              <a:ext cx="2022499" cy="427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89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ТРИОФЛЕЙМ</a:t>
              </a:r>
              <a:r>
                <a:rPr lang="ru-RU" sz="108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Times New Roman" panose="02020603050405020304" pitchFamily="18" charset="0"/>
                </a:rPr>
                <a:t>™</a:t>
              </a:r>
              <a:br>
                <a:rPr lang="ru-RU" sz="1089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en-US" sz="1089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EP 8800</a:t>
              </a:r>
              <a:endParaRPr lang="ru-RU" sz="1089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7" name="Прямоугольник 146">
              <a:extLst>
                <a:ext uri="{FF2B5EF4-FFF2-40B4-BE49-F238E27FC236}">
                  <a16:creationId xmlns:a16="http://schemas.microsoft.com/office/drawing/2014/main" id="{69F43FC9-02AA-4706-AF5A-4EAFB0FCA258}"/>
                </a:ext>
              </a:extLst>
            </p:cNvPr>
            <p:cNvSpPr/>
            <p:nvPr/>
          </p:nvSpPr>
          <p:spPr>
            <a:xfrm>
              <a:off x="1413508" y="4050504"/>
              <a:ext cx="1467299" cy="762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89" b="1" dirty="0"/>
                <a:t>ТРИОТЕРМ™ 3500</a:t>
              </a:r>
            </a:p>
            <a:p>
              <a:pPr algn="ctr"/>
              <a:r>
                <a:rPr lang="ru-RU" sz="1089" b="1" dirty="0"/>
                <a:t>+</a:t>
              </a:r>
            </a:p>
            <a:p>
              <a:pPr algn="ctr"/>
              <a:r>
                <a:rPr lang="ru-RU" sz="1089" b="1" dirty="0"/>
                <a:t>ТРИОФЛЕЙМ™ ЕР 8800</a:t>
              </a:r>
              <a:endParaRPr lang="en-US" sz="1089" b="1" dirty="0"/>
            </a:p>
          </p:txBody>
        </p:sp>
        <p:sp>
          <p:nvSpPr>
            <p:cNvPr id="148" name="Прямоугольник 147">
              <a:extLst>
                <a:ext uri="{FF2B5EF4-FFF2-40B4-BE49-F238E27FC236}">
                  <a16:creationId xmlns:a16="http://schemas.microsoft.com/office/drawing/2014/main" id="{F51653DB-108B-486B-A6B3-77F45376D2C2}"/>
                </a:ext>
              </a:extLst>
            </p:cNvPr>
            <p:cNvSpPr/>
            <p:nvPr/>
          </p:nvSpPr>
          <p:spPr>
            <a:xfrm flipH="1">
              <a:off x="2779945" y="2101055"/>
              <a:ext cx="1394837" cy="427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89" b="1" dirty="0"/>
                <a:t>ТРИОФЛЕЙМ</a:t>
              </a:r>
              <a:r>
                <a:rPr lang="ru-RU" sz="1089" b="1" dirty="0">
                  <a:latin typeface="+mj-lt"/>
                  <a:cs typeface="Times New Roman" panose="02020603050405020304" pitchFamily="18" charset="0"/>
                </a:rPr>
                <a:t>™</a:t>
              </a:r>
              <a:r>
                <a:rPr lang="ru-RU" sz="1089" b="1" dirty="0"/>
                <a:t> </a:t>
              </a:r>
              <a:br>
                <a:rPr lang="ru-RU" sz="1089" b="1" dirty="0"/>
              </a:br>
              <a:r>
                <a:rPr lang="ru-RU" sz="1089" b="1" dirty="0"/>
                <a:t>АК 7</a:t>
              </a:r>
              <a:r>
                <a:rPr lang="en-US" sz="1089" b="1" dirty="0"/>
                <a:t>7</a:t>
              </a:r>
              <a:r>
                <a:rPr lang="ru-RU" sz="1089" b="1" dirty="0"/>
                <a:t>00</a:t>
              </a:r>
            </a:p>
          </p:txBody>
        </p:sp>
        <p:sp>
          <p:nvSpPr>
            <p:cNvPr id="149" name="Прямоугольник 148">
              <a:extLst>
                <a:ext uri="{FF2B5EF4-FFF2-40B4-BE49-F238E27FC236}">
                  <a16:creationId xmlns:a16="http://schemas.microsoft.com/office/drawing/2014/main" id="{76F5A9C5-626D-4B93-AA8E-E6D407C3C12C}"/>
                </a:ext>
              </a:extLst>
            </p:cNvPr>
            <p:cNvSpPr/>
            <p:nvPr/>
          </p:nvSpPr>
          <p:spPr>
            <a:xfrm>
              <a:off x="4160234" y="708061"/>
              <a:ext cx="2084025" cy="4832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70" dirty="0">
                  <a:solidFill>
                    <a:srgbClr val="005DA5"/>
                  </a:solidFill>
                </a:rPr>
                <a:t>ТРИОКОР™</a:t>
              </a:r>
              <a:r>
                <a:rPr lang="en-US" sz="1270" dirty="0">
                  <a:solidFill>
                    <a:srgbClr val="005DA5"/>
                  </a:solidFill>
                </a:rPr>
                <a:t> </a:t>
              </a:r>
              <a:r>
                <a:rPr lang="ru-RU" sz="1270" dirty="0">
                  <a:solidFill>
                    <a:srgbClr val="005DA5"/>
                  </a:solidFill>
                </a:rPr>
                <a:t>ФИНИШ 5100</a:t>
              </a:r>
              <a:endParaRPr lang="en-US" sz="1270" dirty="0">
                <a:solidFill>
                  <a:srgbClr val="005DA5"/>
                </a:solidFill>
              </a:endParaRPr>
            </a:p>
            <a:p>
              <a:r>
                <a:rPr lang="ru-RU" sz="1270" dirty="0">
                  <a:solidFill>
                    <a:srgbClr val="005DA5"/>
                  </a:solidFill>
                </a:rPr>
                <a:t>ТРИОКОР™</a:t>
              </a:r>
              <a:r>
                <a:rPr lang="en-US" sz="1270" dirty="0">
                  <a:solidFill>
                    <a:srgbClr val="005DA5"/>
                  </a:solidFill>
                </a:rPr>
                <a:t> </a:t>
              </a:r>
              <a:r>
                <a:rPr lang="ru-RU" sz="1270" dirty="0">
                  <a:solidFill>
                    <a:srgbClr val="005DA5"/>
                  </a:solidFill>
                </a:rPr>
                <a:t>ФИНИШ 5500</a:t>
              </a: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2A8D6B68-50F2-4329-9E3A-BF48591A9AFD}"/>
                </a:ext>
              </a:extLst>
            </p:cNvPr>
            <p:cNvSpPr/>
            <p:nvPr/>
          </p:nvSpPr>
          <p:spPr>
            <a:xfrm>
              <a:off x="17841" y="4330068"/>
              <a:ext cx="1445133" cy="874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70" dirty="0"/>
                <a:t>Конструктивная</a:t>
              </a:r>
            </a:p>
            <a:p>
              <a:r>
                <a:rPr lang="ru-RU" sz="1270" dirty="0"/>
                <a:t>огнезащита</a:t>
              </a:r>
            </a:p>
            <a:p>
              <a:r>
                <a:rPr lang="ru-RU" sz="1270" dirty="0"/>
                <a:t>для ПТМ менее 5,8 мм </a:t>
              </a:r>
            </a:p>
          </p:txBody>
        </p:sp>
        <p:cxnSp>
          <p:nvCxnSpPr>
            <p:cNvPr id="152" name="Прямая соединительная линия 151">
              <a:extLst>
                <a:ext uri="{FF2B5EF4-FFF2-40B4-BE49-F238E27FC236}">
                  <a16:creationId xmlns:a16="http://schemas.microsoft.com/office/drawing/2014/main" id="{016D0F19-D54F-4E9F-BC9F-80CF808C867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61016" y="3450311"/>
              <a:ext cx="1758465" cy="828858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oval" w="med" len="med"/>
              <a:tail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1607EB92-4352-40A7-9883-125FB0FDC5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2480" y="3709661"/>
              <a:ext cx="1981739" cy="57440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oval" w="med" len="med"/>
              <a:tail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Прямая соединительная линия 154">
              <a:extLst>
                <a:ext uri="{FF2B5EF4-FFF2-40B4-BE49-F238E27FC236}">
                  <a16:creationId xmlns:a16="http://schemas.microsoft.com/office/drawing/2014/main" id="{DE3B2C40-1F60-4841-923D-49AC8E897AD8}"/>
                </a:ext>
              </a:extLst>
            </p:cNvPr>
            <p:cNvCxnSpPr/>
            <p:nvPr/>
          </p:nvCxnSpPr>
          <p:spPr>
            <a:xfrm flipH="1" flipV="1">
              <a:off x="3407994" y="1025866"/>
              <a:ext cx="670845" cy="598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oval" w="med" len="med"/>
              <a:tail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Прямоугольник 155">
              <a:extLst>
                <a:ext uri="{FF2B5EF4-FFF2-40B4-BE49-F238E27FC236}">
                  <a16:creationId xmlns:a16="http://schemas.microsoft.com/office/drawing/2014/main" id="{24AF8CD1-E343-4C63-9A4E-853F09C5207E}"/>
                </a:ext>
              </a:extLst>
            </p:cNvPr>
            <p:cNvSpPr/>
            <p:nvPr/>
          </p:nvSpPr>
          <p:spPr>
            <a:xfrm>
              <a:off x="2368469" y="2968066"/>
              <a:ext cx="2022499" cy="762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89" dirty="0">
                  <a:solidFill>
                    <a:schemeClr val="bg1"/>
                  </a:solidFill>
                </a:rPr>
                <a:t>ТРИОКОР</a:t>
              </a:r>
            </a:p>
            <a:p>
              <a:pPr algn="ctr"/>
              <a:r>
                <a:rPr lang="ru-RU" sz="1089" dirty="0">
                  <a:solidFill>
                    <a:schemeClr val="bg1"/>
                  </a:solidFill>
                </a:rPr>
                <a:t> ПРАЙМЕР 1100/</a:t>
              </a:r>
            </a:p>
            <a:p>
              <a:pPr algn="ctr"/>
              <a:r>
                <a:rPr lang="ru-RU" sz="1089" dirty="0">
                  <a:solidFill>
                    <a:schemeClr val="bg1"/>
                  </a:solidFill>
                </a:rPr>
                <a:t>ТРИОКОР </a:t>
              </a:r>
            </a:p>
            <a:p>
              <a:pPr algn="ctr"/>
              <a:r>
                <a:rPr lang="ru-RU" sz="1089" dirty="0">
                  <a:solidFill>
                    <a:schemeClr val="bg1"/>
                  </a:solidFill>
                </a:rPr>
                <a:t>МАСТИК 4500</a:t>
              </a:r>
            </a:p>
          </p:txBody>
        </p:sp>
        <p:sp>
          <p:nvSpPr>
            <p:cNvPr id="157" name="Скругленный прямоугольник 30">
              <a:extLst>
                <a:ext uri="{FF2B5EF4-FFF2-40B4-BE49-F238E27FC236}">
                  <a16:creationId xmlns:a16="http://schemas.microsoft.com/office/drawing/2014/main" id="{AD4D4F20-FC34-485E-98EC-38A45654B6DB}"/>
                </a:ext>
              </a:extLst>
            </p:cNvPr>
            <p:cNvSpPr/>
            <p:nvPr/>
          </p:nvSpPr>
          <p:spPr>
            <a:xfrm>
              <a:off x="4622302" y="4261008"/>
              <a:ext cx="686320" cy="287596"/>
            </a:xfrm>
            <a:prstGeom prst="round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089" b="1" dirty="0">
                  <a:solidFill>
                    <a:srgbClr val="005DA5"/>
                  </a:solidFill>
                </a:rPr>
                <a:t>98 </a:t>
              </a:r>
              <a:r>
                <a:rPr lang="en-US" sz="1089" b="1" dirty="0">
                  <a:solidFill>
                    <a:srgbClr val="005DA5"/>
                  </a:solidFill>
                </a:rPr>
                <a:t>% </a:t>
              </a:r>
              <a:r>
                <a:rPr lang="ru-RU" sz="1089" b="1" dirty="0">
                  <a:solidFill>
                    <a:srgbClr val="005DA5"/>
                  </a:solidFill>
                </a:rPr>
                <a:t>СО</a:t>
              </a:r>
            </a:p>
          </p:txBody>
        </p:sp>
        <p:sp>
          <p:nvSpPr>
            <p:cNvPr id="158" name="Прямоугольник 157">
              <a:extLst>
                <a:ext uri="{FF2B5EF4-FFF2-40B4-BE49-F238E27FC236}">
                  <a16:creationId xmlns:a16="http://schemas.microsoft.com/office/drawing/2014/main" id="{74F754CA-E62F-434D-B33A-8A09FB7F349A}"/>
                </a:ext>
              </a:extLst>
            </p:cNvPr>
            <p:cNvSpPr/>
            <p:nvPr/>
          </p:nvSpPr>
          <p:spPr>
            <a:xfrm>
              <a:off x="1200662" y="2497797"/>
              <a:ext cx="1467299" cy="762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89" b="1" dirty="0"/>
                <a:t>ТРИОТЕРМ™ 3700</a:t>
              </a:r>
            </a:p>
            <a:p>
              <a:pPr algn="ctr"/>
              <a:r>
                <a:rPr lang="ru-RU" sz="1089" b="1" dirty="0"/>
                <a:t>+</a:t>
              </a:r>
            </a:p>
            <a:p>
              <a:pPr algn="ctr"/>
              <a:r>
                <a:rPr lang="ru-RU" sz="1089" b="1" dirty="0"/>
                <a:t>ТРИОФЛЕЙМ™ </a:t>
              </a:r>
            </a:p>
            <a:p>
              <a:pPr algn="ctr"/>
              <a:r>
                <a:rPr lang="ru-RU" sz="1089" b="1" dirty="0"/>
                <a:t>АК 7700</a:t>
              </a:r>
              <a:endParaRPr lang="en-US" sz="1089" b="1" dirty="0"/>
            </a:p>
          </p:txBody>
        </p:sp>
        <p:sp>
          <p:nvSpPr>
            <p:cNvPr id="159" name="Прямоугольник 158">
              <a:extLst>
                <a:ext uri="{FF2B5EF4-FFF2-40B4-BE49-F238E27FC236}">
                  <a16:creationId xmlns:a16="http://schemas.microsoft.com/office/drawing/2014/main" id="{D0BA2FD1-DF36-443E-916C-CACC1A47F186}"/>
                </a:ext>
              </a:extLst>
            </p:cNvPr>
            <p:cNvSpPr/>
            <p:nvPr/>
          </p:nvSpPr>
          <p:spPr>
            <a:xfrm>
              <a:off x="443290" y="1367999"/>
              <a:ext cx="1445133" cy="4832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70" dirty="0"/>
                <a:t>Вспучивающиеся покрытия</a:t>
              </a:r>
            </a:p>
          </p:txBody>
        </p: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15B59BE1-B398-4159-87B8-CDAC3FE67DAF}"/>
                </a:ext>
              </a:extLst>
            </p:cNvPr>
            <p:cNvCxnSpPr>
              <a:cxnSpLocks/>
            </p:cNvCxnSpPr>
            <p:nvPr/>
          </p:nvCxnSpPr>
          <p:spPr>
            <a:xfrm>
              <a:off x="1752478" y="1373059"/>
              <a:ext cx="1231981" cy="1221309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oval" w="med" len="med"/>
              <a:tail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Группа 118">
              <a:extLst>
                <a:ext uri="{FF2B5EF4-FFF2-40B4-BE49-F238E27FC236}">
                  <a16:creationId xmlns:a16="http://schemas.microsoft.com/office/drawing/2014/main" id="{1F0E61A7-4B11-4565-873D-9BFE3C181CDA}"/>
                </a:ext>
              </a:extLst>
            </p:cNvPr>
            <p:cNvGrpSpPr/>
            <p:nvPr/>
          </p:nvGrpSpPr>
          <p:grpSpPr>
            <a:xfrm>
              <a:off x="4893909" y="3477650"/>
              <a:ext cx="779860" cy="393465"/>
              <a:chOff x="2621322" y="1348725"/>
              <a:chExt cx="933690" cy="436830"/>
            </a:xfrm>
          </p:grpSpPr>
          <p:pic>
            <p:nvPicPr>
              <p:cNvPr id="120" name="Рисунок 119">
                <a:extLst>
                  <a:ext uri="{FF2B5EF4-FFF2-40B4-BE49-F238E27FC236}">
                    <a16:creationId xmlns:a16="http://schemas.microsoft.com/office/drawing/2014/main" id="{592C80CE-56C3-4549-AD73-70F22D29DF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21322" y="1348725"/>
                <a:ext cx="483934" cy="382669"/>
              </a:xfrm>
              <a:prstGeom prst="rect">
                <a:avLst/>
              </a:prstGeom>
            </p:spPr>
          </p:pic>
          <p:sp>
            <p:nvSpPr>
              <p:cNvPr id="121" name="Прямоугольник 120">
                <a:extLst>
                  <a:ext uri="{FF2B5EF4-FFF2-40B4-BE49-F238E27FC236}">
                    <a16:creationId xmlns:a16="http://schemas.microsoft.com/office/drawing/2014/main" id="{9B46F374-DB6A-49CE-8452-68CF95CE68BF}"/>
                  </a:ext>
                </a:extLst>
              </p:cNvPr>
              <p:cNvSpPr/>
              <p:nvPr/>
            </p:nvSpPr>
            <p:spPr>
              <a:xfrm rot="19552441">
                <a:off x="2694826" y="1543662"/>
                <a:ext cx="860186" cy="2418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14721">
                  <a:defRPr/>
                </a:pPr>
                <a:r>
                  <a:rPr lang="en-US" sz="816" b="1" dirty="0">
                    <a:solidFill>
                      <a:srgbClr val="60AA45"/>
                    </a:solidFill>
                  </a:rPr>
                  <a:t>Eco-Friendly</a:t>
                </a:r>
                <a:endParaRPr lang="ru-RU" sz="816" b="1" dirty="0">
                  <a:solidFill>
                    <a:srgbClr val="60AA45"/>
                  </a:solidFill>
                </a:endParaRPr>
              </a:p>
            </p:txBody>
          </p:sp>
        </p:grp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3A6BDA78-5949-4870-8237-D8B9186A099D}"/>
                </a:ext>
              </a:extLst>
            </p:cNvPr>
            <p:cNvSpPr/>
            <p:nvPr/>
          </p:nvSpPr>
          <p:spPr>
            <a:xfrm>
              <a:off x="3489710" y="6026152"/>
              <a:ext cx="1802516" cy="4832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70" dirty="0"/>
                <a:t>Для углеводородного</a:t>
              </a:r>
            </a:p>
            <a:p>
              <a:r>
                <a:rPr lang="ru-RU" sz="1270" dirty="0"/>
                <a:t>пожара</a:t>
              </a:r>
            </a:p>
          </p:txBody>
        </p: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41CCF938-BB3F-42CD-A941-EFDC6203A7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4027" y="3996861"/>
              <a:ext cx="10447" cy="2042126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oval" w="med" len="med"/>
              <a:tail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Группа 141">
              <a:extLst>
                <a:ext uri="{FF2B5EF4-FFF2-40B4-BE49-F238E27FC236}">
                  <a16:creationId xmlns:a16="http://schemas.microsoft.com/office/drawing/2014/main" id="{0A78F835-F890-4A4D-9425-50B7263D62F2}"/>
                </a:ext>
              </a:extLst>
            </p:cNvPr>
            <p:cNvGrpSpPr/>
            <p:nvPr/>
          </p:nvGrpSpPr>
          <p:grpSpPr>
            <a:xfrm>
              <a:off x="2438067" y="4874876"/>
              <a:ext cx="829073" cy="611254"/>
              <a:chOff x="695523" y="1236205"/>
              <a:chExt cx="1043974" cy="636356"/>
            </a:xfrm>
          </p:grpSpPr>
          <p:sp>
            <p:nvSpPr>
              <p:cNvPr id="143" name="Прямоугольник 142">
                <a:extLst>
                  <a:ext uri="{FF2B5EF4-FFF2-40B4-BE49-F238E27FC236}">
                    <a16:creationId xmlns:a16="http://schemas.microsoft.com/office/drawing/2014/main" id="{1E843566-735C-4A79-ADF5-08675B27A7C7}"/>
                  </a:ext>
                </a:extLst>
              </p:cNvPr>
              <p:cNvSpPr/>
              <p:nvPr/>
            </p:nvSpPr>
            <p:spPr>
              <a:xfrm>
                <a:off x="695523" y="1631114"/>
                <a:ext cx="1043974" cy="241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14721">
                  <a:defRPr/>
                </a:pPr>
                <a:r>
                  <a:rPr lang="ru-RU" sz="907" dirty="0"/>
                  <a:t>-60°С ÷ +70°С</a:t>
                </a:r>
              </a:p>
            </p:txBody>
          </p:sp>
          <p:pic>
            <p:nvPicPr>
              <p:cNvPr id="144" name="Рисунок 143">
                <a:extLst>
                  <a:ext uri="{FF2B5EF4-FFF2-40B4-BE49-F238E27FC236}">
                    <a16:creationId xmlns:a16="http://schemas.microsoft.com/office/drawing/2014/main" id="{28E510C2-5167-47B7-97D6-62A040A287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2336" y="1236205"/>
                <a:ext cx="531396" cy="417766"/>
              </a:xfrm>
              <a:prstGeom prst="rect">
                <a:avLst/>
              </a:prstGeom>
            </p:spPr>
          </p:pic>
        </p:grpSp>
        <p:grpSp>
          <p:nvGrpSpPr>
            <p:cNvPr id="179" name="Группа 178">
              <a:extLst>
                <a:ext uri="{FF2B5EF4-FFF2-40B4-BE49-F238E27FC236}">
                  <a16:creationId xmlns:a16="http://schemas.microsoft.com/office/drawing/2014/main" id="{35CF4249-EF22-42E7-9194-4A96AE37DC6E}"/>
                </a:ext>
              </a:extLst>
            </p:cNvPr>
            <p:cNvGrpSpPr/>
            <p:nvPr/>
          </p:nvGrpSpPr>
          <p:grpSpPr>
            <a:xfrm>
              <a:off x="3452179" y="4875295"/>
              <a:ext cx="829073" cy="611254"/>
              <a:chOff x="695523" y="1236205"/>
              <a:chExt cx="1043974" cy="636356"/>
            </a:xfrm>
          </p:grpSpPr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64D2BA32-F07A-4B6A-951A-6CBA342CD46C}"/>
                  </a:ext>
                </a:extLst>
              </p:cNvPr>
              <p:cNvSpPr/>
              <p:nvPr/>
            </p:nvSpPr>
            <p:spPr>
              <a:xfrm>
                <a:off x="695523" y="1631114"/>
                <a:ext cx="1043974" cy="241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14721">
                  <a:defRPr/>
                </a:pPr>
                <a:r>
                  <a:rPr lang="ru-RU" sz="907" dirty="0"/>
                  <a:t>-60°С ÷ +70°С</a:t>
                </a:r>
              </a:p>
            </p:txBody>
          </p:sp>
          <p:pic>
            <p:nvPicPr>
              <p:cNvPr id="181" name="Рисунок 180">
                <a:extLst>
                  <a:ext uri="{FF2B5EF4-FFF2-40B4-BE49-F238E27FC236}">
                    <a16:creationId xmlns:a16="http://schemas.microsoft.com/office/drawing/2014/main" id="{21251773-3C38-42F0-8A51-6C8714837E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2336" y="1236205"/>
                <a:ext cx="531396" cy="41776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16733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DB03F4-1F95-417E-9949-A6627408B9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469" y="992511"/>
            <a:ext cx="4211372" cy="263143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70B9EE5-F54C-44F6-8FED-7805D6258E96}"/>
              </a:ext>
            </a:extLst>
          </p:cNvPr>
          <p:cNvSpPr/>
          <p:nvPr/>
        </p:nvSpPr>
        <p:spPr>
          <a:xfrm>
            <a:off x="-8729" y="3627002"/>
            <a:ext cx="4211372" cy="241981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E91019-6AA7-43D3-B38A-159B536443CE}"/>
              </a:ext>
            </a:extLst>
          </p:cNvPr>
          <p:cNvSpPr/>
          <p:nvPr/>
        </p:nvSpPr>
        <p:spPr>
          <a:xfrm>
            <a:off x="4808886" y="951348"/>
            <a:ext cx="4219574" cy="54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Комбинированная установка переработки нефти ЕВРО + (КУПН). «Московский НПЗ»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1A9864B-CFD9-4F8C-8FA3-B7D8DBE326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522074"/>
              </p:ext>
            </p:extLst>
          </p:nvPr>
        </p:nvGraphicFramePr>
        <p:xfrm>
          <a:off x="3466714" y="1530672"/>
          <a:ext cx="5415760" cy="438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6363">
                  <a:extLst>
                    <a:ext uri="{9D8B030D-6E8A-4147-A177-3AD203B41FA5}">
                      <a16:colId xmlns:a16="http://schemas.microsoft.com/office/drawing/2014/main" val="349726981"/>
                    </a:ext>
                  </a:extLst>
                </a:gridCol>
                <a:gridCol w="3159397">
                  <a:extLst>
                    <a:ext uri="{9D8B030D-6E8A-4147-A177-3AD203B41FA5}">
                      <a16:colId xmlns:a16="http://schemas.microsoft.com/office/drawing/2014/main" val="11923690"/>
                    </a:ext>
                  </a:extLst>
                </a:gridCol>
              </a:tblGrid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Период: </a:t>
                      </a:r>
                      <a:endParaRPr lang="en-US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2017-2018 гг.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9972948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Объекты: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Металлоконструкции   РП-307, РП-308, эстакады КУПН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9307010"/>
                  </a:ext>
                </a:extLst>
              </a:tr>
              <a:tr h="242704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Перечень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работ: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Проектирование огнезащиты, поставка материалов, подготовка поверхности, нанесение антикоррозионных и огнезащитных  материалов, технический надзор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1433181"/>
                  </a:ext>
                </a:extLst>
              </a:tr>
              <a:tr h="261045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Площадь </a:t>
                      </a:r>
                    </a:p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покрытия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350 000 </a:t>
                      </a:r>
                      <a:r>
                        <a:rPr lang="ru-RU" altLang="ru-RU" sz="13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altLang="ru-RU" sz="1300" baseline="30000" dirty="0"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330035"/>
                  </a:ext>
                </a:extLst>
              </a:tr>
              <a:tr h="202421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Материалы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ТРИОКОР МАСТИК 4500, ТРИОКОР ФИНИШ 5500, </a:t>
                      </a:r>
                      <a:r>
                        <a:rPr lang="en-US" altLang="ru-RU" sz="1300" dirty="0" err="1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Firetex</a:t>
                      </a:r>
                      <a:r>
                        <a:rPr lang="en-US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 8002, </a:t>
                      </a:r>
                      <a:r>
                        <a:rPr lang="en-US" altLang="ru-RU" sz="1300" dirty="0" err="1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Firetex</a:t>
                      </a:r>
                      <a:r>
                        <a:rPr lang="en-US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 8002 CV, </a:t>
                      </a:r>
                      <a:r>
                        <a:rPr lang="ru-RU" altLang="ru-RU" sz="13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ТРИОФЛЕЙМ АК 7700, ТРИОФЛЕЙМ КОНСТРУКТИВ АК 7111</a:t>
                      </a:r>
                      <a:endParaRPr lang="en-US" altLang="ru-RU" sz="13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3109784"/>
                  </a:ext>
                </a:extLst>
              </a:tr>
              <a:tr h="208493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 Заказчик</a:t>
                      </a:r>
                      <a:r>
                        <a:rPr lang="en-US" altLang="ru-RU" sz="1300" b="1" dirty="0">
                          <a:cs typeface="Times New Roman" panose="02020603050405020304" pitchFamily="18" charset="0"/>
                        </a:rPr>
                        <a:t>: </a:t>
                      </a:r>
                      <a:endParaRPr lang="ru-RU" altLang="ru-RU" sz="1300" b="1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АО «Газпромнефть-МНПЗ»</a:t>
                      </a:r>
                      <a:endParaRPr lang="en-US" altLang="ru-RU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737421"/>
                  </a:ext>
                </a:extLst>
              </a:tr>
              <a:tr h="257126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300" b="1" dirty="0" err="1">
                          <a:cs typeface="Times New Roman" panose="02020603050405020304" pitchFamily="18" charset="0"/>
                        </a:rPr>
                        <a:t>EPCm</a:t>
                      </a: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-подрядчик: 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300" dirty="0" err="1">
                          <a:cs typeface="Times New Roman" panose="02020603050405020304" pitchFamily="18" charset="0"/>
                        </a:rPr>
                        <a:t>Tecnimont</a:t>
                      </a:r>
                      <a:r>
                        <a:rPr lang="en-US" altLang="ru-RU" sz="1300" dirty="0">
                          <a:cs typeface="Times New Roman" panose="02020603050405020304" pitchFamily="18" charset="0"/>
                        </a:rPr>
                        <a:t> S.p.A.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8649075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Подрядчик:</a:t>
                      </a:r>
                      <a:endParaRPr lang="ru-RU" altLang="ru-RU" sz="1300" dirty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</a:t>
                      </a:r>
                      <a:r>
                        <a:rPr lang="ru-RU" altLang="ru-RU" sz="1300" dirty="0" err="1">
                          <a:cs typeface="Times New Roman" panose="02020603050405020304" pitchFamily="18" charset="0"/>
                        </a:rPr>
                        <a:t>Промфинстрой</a:t>
                      </a: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5335130"/>
                  </a:ext>
                </a:extLst>
              </a:tr>
              <a:tr h="230929">
                <a:tc>
                  <a:txBody>
                    <a:bodyPr/>
                    <a:lstStyle/>
                    <a:p>
                      <a:pPr marL="0" marR="0" lvl="0" indent="0" algn="r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dirty="0">
                          <a:cs typeface="Times New Roman" panose="02020603050405020304" pitchFamily="18" charset="0"/>
                        </a:rPr>
                        <a:t>Субподрядчик: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353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dirty="0">
                          <a:cs typeface="Times New Roman" panose="02020603050405020304" pitchFamily="18" charset="0"/>
                        </a:rPr>
                        <a:t>АО «О3-Инжиниринг»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3177496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9EEFF1-A014-4F25-B298-5C89E590C6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3705" y="3784222"/>
            <a:ext cx="2014425" cy="2351953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E930E32A-3F8B-49AE-B83F-EF4434F77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73" y="247306"/>
            <a:ext cx="6234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kumimoji="1" sz="2400">
                <a:solidFill>
                  <a:srgbClr val="005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dirty="0">
                <a:solidFill>
                  <a:srgbClr val="0070C0"/>
                </a:solidFill>
                <a:latin typeface="+mn-lt"/>
              </a:rPr>
              <a:t>Текущие проекты. «</a:t>
            </a:r>
            <a:r>
              <a:rPr lang="ru-RU" sz="2800" dirty="0" err="1">
                <a:solidFill>
                  <a:srgbClr val="0070C0"/>
                </a:solidFill>
                <a:latin typeface="+mn-lt"/>
              </a:rPr>
              <a:t>Нефтегаз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»</a:t>
            </a:r>
          </a:p>
        </p:txBody>
      </p:sp>
      <p:pic>
        <p:nvPicPr>
          <p:cNvPr id="7172" name="Picture 4" descr="http://www.promstroi-group.ru/img/projects/psg_mnpz/psg_mnpz_2017_10_02.jpg">
            <a:extLst>
              <a:ext uri="{FF2B5EF4-FFF2-40B4-BE49-F238E27FC236}">
                <a16:creationId xmlns:a16="http://schemas.microsoft.com/office/drawing/2014/main" id="{1205FA14-6744-41E5-8031-9A0A956F0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780990"/>
            <a:ext cx="2142836" cy="235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8D8C1AE-938F-44FE-A1A8-428EEBC5313F}"/>
              </a:ext>
            </a:extLst>
          </p:cNvPr>
          <p:cNvGrpSpPr/>
          <p:nvPr/>
        </p:nvGrpSpPr>
        <p:grpSpPr>
          <a:xfrm>
            <a:off x="2735299" y="1170377"/>
            <a:ext cx="1462831" cy="459023"/>
            <a:chOff x="2735299" y="1170377"/>
            <a:chExt cx="1462831" cy="459023"/>
          </a:xfrm>
        </p:grpSpPr>
        <p:sp>
          <p:nvSpPr>
            <p:cNvPr id="11" name="Пятиугольник 19">
              <a:extLst>
                <a:ext uri="{FF2B5EF4-FFF2-40B4-BE49-F238E27FC236}">
                  <a16:creationId xmlns:a16="http://schemas.microsoft.com/office/drawing/2014/main" id="{5FD84E53-97E5-4EB9-9A9D-18BE2BD921F6}"/>
                </a:ext>
              </a:extLst>
            </p:cNvPr>
            <p:cNvSpPr/>
            <p:nvPr/>
          </p:nvSpPr>
          <p:spPr>
            <a:xfrm rot="10800000">
              <a:off x="2735299" y="1170377"/>
              <a:ext cx="1462831" cy="459023"/>
            </a:xfrm>
            <a:prstGeom prst="homePlate">
              <a:avLst>
                <a:gd name="adj" fmla="val 4298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AE378E88-B09A-4A4B-9BE8-0CD80CE7C9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32818" y="1189626"/>
              <a:ext cx="949555" cy="4095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13110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групп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 группа" id="{88F8B206-2AD4-415D-90D6-EF1DE543E0A4}" vid="{5EF8EEBA-2A51-4ED0-BD4D-8542FC4702A5}"/>
    </a:ext>
  </a:extLst>
</a:theme>
</file>

<file path=ppt/theme/theme2.xml><?xml version="1.0" encoding="utf-8"?>
<a:theme xmlns:a="http://schemas.openxmlformats.org/drawingml/2006/main" name="6_Презентация17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11187</TotalTime>
  <Words>1420</Words>
  <Application>Microsoft Office PowerPoint</Application>
  <PresentationFormat>Экран (4:3)</PresentationFormat>
  <Paragraphs>316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Тема группа</vt:lpstr>
      <vt:lpstr>6_Презентация17</vt:lpstr>
      <vt:lpstr>CorelDRAW</vt:lpstr>
      <vt:lpstr>Леонид Белоцерковский                       Коммерческий Директор, Группа О3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Харисова Гульназ Рауфовна</dc:creator>
  <cp:lastModifiedBy>Харисова Гульназ Рауфовна</cp:lastModifiedBy>
  <cp:revision>253</cp:revision>
  <cp:lastPrinted>2018-04-05T12:17:14Z</cp:lastPrinted>
  <dcterms:created xsi:type="dcterms:W3CDTF">2016-10-07T07:20:55Z</dcterms:created>
  <dcterms:modified xsi:type="dcterms:W3CDTF">2018-05-14T08:22:42Z</dcterms:modified>
</cp:coreProperties>
</file>