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7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8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9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10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11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theme/theme12.xml" ContentType="application/vnd.openxmlformats-officedocument.theme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theme/theme13.xml" ContentType="application/vnd.openxmlformats-officedocument.theme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theme/theme14.xml" ContentType="application/vnd.openxmlformats-officedocument.theme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15.xml" ContentType="application/vnd.openxmlformats-officedocument.theme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6.xml" ContentType="application/vnd.openxmlformats-officedocument.theme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theme/theme17.xml" ContentType="application/vnd.openxmlformats-officedocument.theme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theme/theme18.xml" ContentType="application/vnd.openxmlformats-officedocument.theme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theme/theme19.xml" ContentType="application/vnd.openxmlformats-officedocument.theme+xml"/>
  <Override PartName="/ppt/theme/theme20.xml" ContentType="application/vnd.openxmlformats-officedocument.theme+xml"/>
  <Override PartName="/ppt/theme/theme21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5" r:id="rId1"/>
    <p:sldMasterId id="2147483658" r:id="rId2"/>
    <p:sldMasterId id="2147483659" r:id="rId3"/>
    <p:sldMasterId id="2147483660" r:id="rId4"/>
    <p:sldMasterId id="2147483661" r:id="rId5"/>
    <p:sldMasterId id="2147483662" r:id="rId6"/>
    <p:sldMasterId id="2147483663" r:id="rId7"/>
    <p:sldMasterId id="2147483655" r:id="rId8"/>
    <p:sldMasterId id="2147483757" r:id="rId9"/>
    <p:sldMasterId id="2147483770" r:id="rId10"/>
    <p:sldMasterId id="2147483783" r:id="rId11"/>
    <p:sldMasterId id="2147483796" r:id="rId12"/>
    <p:sldMasterId id="2147483809" r:id="rId13"/>
    <p:sldMasterId id="2147483822" r:id="rId14"/>
    <p:sldMasterId id="2147483825" r:id="rId15"/>
    <p:sldMasterId id="2147483828" r:id="rId16"/>
    <p:sldMasterId id="2147483841" r:id="rId17"/>
    <p:sldMasterId id="2147483846" r:id="rId18"/>
    <p:sldMasterId id="2147483854" r:id="rId19"/>
  </p:sldMasterIdLst>
  <p:notesMasterIdLst>
    <p:notesMasterId r:id="rId41"/>
  </p:notesMasterIdLst>
  <p:handoutMasterIdLst>
    <p:handoutMasterId r:id="rId42"/>
  </p:handoutMasterIdLst>
  <p:sldIdLst>
    <p:sldId id="515" r:id="rId20"/>
    <p:sldId id="561" r:id="rId21"/>
    <p:sldId id="581" r:id="rId22"/>
    <p:sldId id="582" r:id="rId23"/>
    <p:sldId id="573" r:id="rId24"/>
    <p:sldId id="583" r:id="rId25"/>
    <p:sldId id="571" r:id="rId26"/>
    <p:sldId id="562" r:id="rId27"/>
    <p:sldId id="580" r:id="rId28"/>
    <p:sldId id="584" r:id="rId29"/>
    <p:sldId id="585" r:id="rId30"/>
    <p:sldId id="586" r:id="rId31"/>
    <p:sldId id="587" r:id="rId32"/>
    <p:sldId id="588" r:id="rId33"/>
    <p:sldId id="590" r:id="rId34"/>
    <p:sldId id="591" r:id="rId35"/>
    <p:sldId id="592" r:id="rId36"/>
    <p:sldId id="593" r:id="rId37"/>
    <p:sldId id="594" r:id="rId38"/>
    <p:sldId id="595" r:id="rId39"/>
    <p:sldId id="596" r:id="rId40"/>
  </p:sldIdLst>
  <p:sldSz cx="12192000" cy="6858000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700" kern="1200">
        <a:solidFill>
          <a:schemeClr val="bg1"/>
        </a:solidFill>
        <a:latin typeface="Arial Narrow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700" kern="1200">
        <a:solidFill>
          <a:schemeClr val="bg1"/>
        </a:solidFill>
        <a:latin typeface="Arial Narrow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700" kern="1200">
        <a:solidFill>
          <a:schemeClr val="bg1"/>
        </a:solidFill>
        <a:latin typeface="Arial Narrow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700" kern="1200">
        <a:solidFill>
          <a:schemeClr val="bg1"/>
        </a:solidFill>
        <a:latin typeface="Arial Narrow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700" kern="1200">
        <a:solidFill>
          <a:schemeClr val="bg1"/>
        </a:solidFill>
        <a:latin typeface="Arial Narrow" pitchFamily="34" charset="0"/>
        <a:ea typeface="+mn-ea"/>
        <a:cs typeface="Arial" charset="0"/>
      </a:defRPr>
    </a:lvl5pPr>
    <a:lvl6pPr marL="2286000" algn="l" defTabSz="914400" rtl="0" eaLnBrk="1" latinLnBrk="0" hangingPunct="1">
      <a:defRPr sz="1700" kern="1200">
        <a:solidFill>
          <a:schemeClr val="bg1"/>
        </a:solidFill>
        <a:latin typeface="Arial Narrow" pitchFamily="34" charset="0"/>
        <a:ea typeface="+mn-ea"/>
        <a:cs typeface="Arial" charset="0"/>
      </a:defRPr>
    </a:lvl6pPr>
    <a:lvl7pPr marL="2743200" algn="l" defTabSz="914400" rtl="0" eaLnBrk="1" latinLnBrk="0" hangingPunct="1">
      <a:defRPr sz="1700" kern="1200">
        <a:solidFill>
          <a:schemeClr val="bg1"/>
        </a:solidFill>
        <a:latin typeface="Arial Narrow" pitchFamily="34" charset="0"/>
        <a:ea typeface="+mn-ea"/>
        <a:cs typeface="Arial" charset="0"/>
      </a:defRPr>
    </a:lvl7pPr>
    <a:lvl8pPr marL="3200400" algn="l" defTabSz="914400" rtl="0" eaLnBrk="1" latinLnBrk="0" hangingPunct="1">
      <a:defRPr sz="1700" kern="1200">
        <a:solidFill>
          <a:schemeClr val="bg1"/>
        </a:solidFill>
        <a:latin typeface="Arial Narrow" pitchFamily="34" charset="0"/>
        <a:ea typeface="+mn-ea"/>
        <a:cs typeface="Arial" charset="0"/>
      </a:defRPr>
    </a:lvl8pPr>
    <a:lvl9pPr marL="3657600" algn="l" defTabSz="914400" rtl="0" eaLnBrk="1" latinLnBrk="0" hangingPunct="1">
      <a:defRPr sz="1700" kern="1200">
        <a:solidFill>
          <a:schemeClr val="bg1"/>
        </a:solidFill>
        <a:latin typeface="Arial Narrow" pitchFamily="34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FFCCCC"/>
    <a:srgbClr val="9999FF"/>
    <a:srgbClr val="E923E9"/>
    <a:srgbClr val="336699"/>
    <a:srgbClr val="FFCC99"/>
    <a:srgbClr val="FFCC00"/>
    <a:srgbClr val="99CCFF"/>
    <a:srgbClr val="000066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204" autoAdjust="0"/>
    <p:restoredTop sz="94656" autoAdjust="0"/>
  </p:normalViewPr>
  <p:slideViewPr>
    <p:cSldViewPr snapToGrid="0">
      <p:cViewPr>
        <p:scale>
          <a:sx n="120" d="100"/>
          <a:sy n="120" d="100"/>
        </p:scale>
        <p:origin x="426" y="31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7.xml"/><Relationship Id="rId39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2.xml"/><Relationship Id="rId34" Type="http://schemas.openxmlformats.org/officeDocument/2006/relationships/slide" Target="slides/slide15.xml"/><Relationship Id="rId42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6.xml"/><Relationship Id="rId33" Type="http://schemas.openxmlformats.org/officeDocument/2006/relationships/slide" Target="slides/slide14.xml"/><Relationship Id="rId38" Type="http://schemas.openxmlformats.org/officeDocument/2006/relationships/slide" Target="slides/slide19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1.xml"/><Relationship Id="rId29" Type="http://schemas.openxmlformats.org/officeDocument/2006/relationships/slide" Target="slides/slide10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5.xml"/><Relationship Id="rId32" Type="http://schemas.openxmlformats.org/officeDocument/2006/relationships/slide" Target="slides/slide13.xml"/><Relationship Id="rId37" Type="http://schemas.openxmlformats.org/officeDocument/2006/relationships/slide" Target="slides/slide18.xml"/><Relationship Id="rId40" Type="http://schemas.openxmlformats.org/officeDocument/2006/relationships/slide" Target="slides/slide21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4.xml"/><Relationship Id="rId28" Type="http://schemas.openxmlformats.org/officeDocument/2006/relationships/slide" Target="slides/slide9.xml"/><Relationship Id="rId36" Type="http://schemas.openxmlformats.org/officeDocument/2006/relationships/slide" Target="slides/slide17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2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3.xml"/><Relationship Id="rId27" Type="http://schemas.openxmlformats.org/officeDocument/2006/relationships/slide" Target="slides/slide8.xml"/><Relationship Id="rId30" Type="http://schemas.openxmlformats.org/officeDocument/2006/relationships/slide" Target="slides/slide11.xml"/><Relationship Id="rId35" Type="http://schemas.openxmlformats.org/officeDocument/2006/relationships/slide" Target="slides/slide16.xml"/><Relationship Id="rId43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zajcev\AppData\Local\Microsoft\Windows\Temporary%20Internet%20Files\Content.Outlook\IB6NDCUN\&#1051;&#1080;&#1089;&#1090;%20Microsoft%20Excel%20(2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invertIfNegative val="0"/>
          <c:dLbls>
            <c:dLbl>
              <c:idx val="0"/>
              <c:layout>
                <c:manualLayout>
                  <c:x val="2.190164007931153E-2"/>
                  <c:y val="-0.3668098434241591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 smtClean="0">
                        <a:latin typeface="Arial Narrow" pitchFamily="34" charset="0"/>
                      </a:rPr>
                      <a:t>43,7</a:t>
                    </a:r>
                    <a:r>
                      <a:rPr lang="ru-RU" sz="1200" dirty="0" smtClean="0">
                        <a:latin typeface="Arial Narrow" pitchFamily="34" charset="0"/>
                      </a:rPr>
                      <a:t> т.</a:t>
                    </a:r>
                    <a:endParaRPr lang="en-US" sz="1200" dirty="0">
                      <a:latin typeface="Arial Narrow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4920013744572554E-2"/>
                  <c:y val="-7.0320014626817418E-2"/>
                </c:manualLayout>
              </c:layout>
              <c:tx>
                <c:rich>
                  <a:bodyPr/>
                  <a:lstStyle/>
                  <a:p>
                    <a:pPr algn="ctr" rtl="0">
                      <a:defRPr lang="en-US" sz="1200" b="1" i="0" u="none" strike="noStrike" kern="1200" baseline="0" dirty="0">
                        <a:solidFill>
                          <a:prstClr val="black"/>
                        </a:solidFill>
                        <a:latin typeface="Arial Narrow" pitchFamily="34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200" b="1" i="0" u="none" strike="noStrike" kern="1200" baseline="0" dirty="0" smtClean="0">
                        <a:solidFill>
                          <a:prstClr val="black"/>
                        </a:solidFill>
                        <a:latin typeface="Arial Narrow" pitchFamily="34" charset="0"/>
                        <a:ea typeface="+mn-ea"/>
                        <a:cs typeface="Times New Roman" panose="02020603050405020304" pitchFamily="18" charset="0"/>
                      </a:rPr>
                      <a:t>3,6</a:t>
                    </a:r>
                    <a:r>
                      <a:rPr lang="ru-RU" sz="1200" b="1" i="0" u="none" strike="noStrike" kern="1200" baseline="0" dirty="0" smtClean="0">
                        <a:solidFill>
                          <a:prstClr val="black"/>
                        </a:solidFill>
                        <a:latin typeface="Arial Narrow" pitchFamily="34" charset="0"/>
                        <a:ea typeface="+mn-ea"/>
                        <a:cs typeface="Times New Roman" panose="02020603050405020304" pitchFamily="18" charset="0"/>
                      </a:rPr>
                      <a:t> т.</a:t>
                    </a:r>
                    <a:endParaRPr lang="en-US" sz="1200" b="1" i="0" u="none" strike="noStrike" kern="1200" baseline="0" dirty="0">
                      <a:solidFill>
                        <a:prstClr val="black"/>
                      </a:solidFill>
                      <a:latin typeface="Arial Narrow" pitchFamily="34" charset="0"/>
                      <a:ea typeface="+mn-ea"/>
                      <a:cs typeface="Times New Roman" panose="02020603050405020304" pitchFamily="18" charset="0"/>
                    </a:endParaRPr>
                  </a:p>
                </c:rich>
              </c:tx>
              <c:spPr>
                <a:solidFill>
                  <a:srgbClr val="FF0000"/>
                </a:solidFill>
              </c:sp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rgbClr val="FF0000"/>
              </a:solidFill>
            </c:spPr>
            <c:txPr>
              <a:bodyPr/>
              <a:lstStyle/>
              <a:p>
                <a:pPr>
                  <a:defRPr sz="12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Лист1!$D$10:$D$11</c:f>
              <c:numCache>
                <c:formatCode>General</c:formatCode>
                <c:ptCount val="2"/>
                <c:pt idx="0">
                  <c:v>43.7</c:v>
                </c:pt>
                <c:pt idx="1">
                  <c:v>3.6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14818048"/>
        <c:axId val="115950336"/>
        <c:axId val="0"/>
      </c:bar3DChart>
      <c:catAx>
        <c:axId val="11481804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115950336"/>
        <c:crosses val="autoZero"/>
        <c:auto val="1"/>
        <c:lblAlgn val="ctr"/>
        <c:lblOffset val="100"/>
        <c:noMultiLvlLbl val="0"/>
      </c:catAx>
      <c:valAx>
        <c:axId val="1159503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11481804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invertIfNegative val="0"/>
          <c:dLbls>
            <c:dLbl>
              <c:idx val="0"/>
              <c:layout>
                <c:manualLayout>
                  <c:x val="1.4608744464685373E-2"/>
                  <c:y val="-0.3715454369030982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7318839107110472E-2"/>
                  <c:y val="-7.68086347408352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rgbClr val="FF0000"/>
              </a:solidFill>
            </c:spPr>
            <c:txPr>
              <a:bodyPr/>
              <a:lstStyle/>
              <a:p>
                <a:pPr>
                  <a:defRPr sz="14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Лист1!$D$10:$D$11</c:f>
              <c:numCache>
                <c:formatCode>General</c:formatCode>
                <c:ptCount val="2"/>
                <c:pt idx="0">
                  <c:v>1.88</c:v>
                </c:pt>
                <c:pt idx="1">
                  <c:v>0.155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15900800"/>
        <c:axId val="115903488"/>
        <c:axId val="0"/>
      </c:bar3DChart>
      <c:catAx>
        <c:axId val="11590080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115903488"/>
        <c:crosses val="autoZero"/>
        <c:auto val="1"/>
        <c:lblAlgn val="ctr"/>
        <c:lblOffset val="100"/>
        <c:noMultiLvlLbl val="0"/>
      </c:catAx>
      <c:valAx>
        <c:axId val="1159034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11590080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6576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185" tIns="45095" rIns="90185" bIns="45095" numCol="1" anchor="t" anchorCtr="0" compatLnSpc="1">
            <a:prstTxWarp prst="textNoShape">
              <a:avLst/>
            </a:prstTxWarp>
          </a:bodyPr>
          <a:lstStyle>
            <a:lvl1pPr defTabSz="899679">
              <a:defRPr sz="11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101" y="1"/>
            <a:ext cx="2944958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185" tIns="45095" rIns="90185" bIns="45095" numCol="1" anchor="t" anchorCtr="0" compatLnSpc="1">
            <a:prstTxWarp prst="textNoShape">
              <a:avLst/>
            </a:prstTxWarp>
          </a:bodyPr>
          <a:lstStyle>
            <a:lvl1pPr algn="r" defTabSz="899679">
              <a:defRPr sz="11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402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253"/>
            <a:ext cx="2946576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185" tIns="45095" rIns="90185" bIns="45095" numCol="1" anchor="b" anchorCtr="0" compatLnSpc="1">
            <a:prstTxWarp prst="textNoShape">
              <a:avLst/>
            </a:prstTxWarp>
          </a:bodyPr>
          <a:lstStyle>
            <a:lvl1pPr defTabSz="899679">
              <a:defRPr sz="11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402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101" y="9428253"/>
            <a:ext cx="2944958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185" tIns="45095" rIns="90185" bIns="45095" numCol="1" anchor="b" anchorCtr="0" compatLnSpc="1">
            <a:prstTxWarp prst="textNoShape">
              <a:avLst/>
            </a:prstTxWarp>
          </a:bodyPr>
          <a:lstStyle>
            <a:lvl1pPr algn="r" defTabSz="899679">
              <a:defRPr sz="11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83D882AD-D5D0-4D6E-AB15-1CCC316F64A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65977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6576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18" tIns="47563" rIns="95118" bIns="47563" numCol="1" anchor="t" anchorCtr="0" compatLnSpc="1">
            <a:prstTxWarp prst="textNoShape">
              <a:avLst/>
            </a:prstTxWarp>
          </a:bodyPr>
          <a:lstStyle>
            <a:lvl1pPr defTabSz="951525"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101" y="1"/>
            <a:ext cx="2944958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18" tIns="47563" rIns="95118" bIns="47563" numCol="1" anchor="t" anchorCtr="0" compatLnSpc="1">
            <a:prstTxWarp prst="textNoShape">
              <a:avLst/>
            </a:prstTxWarp>
          </a:bodyPr>
          <a:lstStyle>
            <a:lvl1pPr algn="r" defTabSz="951525"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229" y="4715722"/>
            <a:ext cx="5435225" cy="446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18" tIns="47563" rIns="95118" bIns="4756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253"/>
            <a:ext cx="2946576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18" tIns="47563" rIns="95118" bIns="47563" numCol="1" anchor="b" anchorCtr="0" compatLnSpc="1">
            <a:prstTxWarp prst="textNoShape">
              <a:avLst/>
            </a:prstTxWarp>
          </a:bodyPr>
          <a:lstStyle>
            <a:lvl1pPr defTabSz="951525"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101" y="9428253"/>
            <a:ext cx="2944958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18" tIns="47563" rIns="95118" bIns="47563" numCol="1" anchor="b" anchorCtr="0" compatLnSpc="1">
            <a:prstTxWarp prst="textNoShape">
              <a:avLst/>
            </a:prstTxWarp>
          </a:bodyPr>
          <a:lstStyle>
            <a:lvl1pPr algn="r" defTabSz="951525"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31ED8991-FF2B-44A2-89E5-AFAF562FEEC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68076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&lt;#&gt;</a:t>
            </a:r>
            <a:endParaRPr lang="ru-RU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&lt;#&gt;</a:t>
            </a:r>
            <a:endParaRPr lang="ru-RU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541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753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96400" y="1"/>
            <a:ext cx="2895600" cy="61261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"/>
            <a:ext cx="8483600" cy="61261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187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330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987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096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80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0" y="1535114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870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440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757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3"/>
            <a:ext cx="3048000" cy="26082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3"/>
            <a:ext cx="8940800" cy="26082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&lt;#&gt;</a:t>
            </a:r>
            <a:endParaRPr lang="ru-RU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815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491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628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96400" y="1"/>
            <a:ext cx="2895600" cy="61261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"/>
            <a:ext cx="8483600" cy="61261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616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6646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166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879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113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0" y="1535114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760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514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8667" y="1"/>
            <a:ext cx="9313333" cy="100965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0" y="1079502"/>
            <a:ext cx="5994400" cy="15287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079502"/>
            <a:ext cx="5994400" cy="15287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&lt;#&gt;</a:t>
            </a:r>
            <a:endParaRPr lang="ru-RU" dirty="0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340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382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15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69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96400" y="1"/>
            <a:ext cx="2895600" cy="61261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"/>
            <a:ext cx="8483600" cy="61261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669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&lt;#&gt;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80359337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&lt;#&gt;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66248992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&lt;#&gt;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60669425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79502"/>
            <a:ext cx="59944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079502"/>
            <a:ext cx="59944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&lt;#&gt;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654653093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0" y="1535114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&lt;#&gt;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23976747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39FEB9-3993-4FBB-B378-027E768C152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&lt;#&gt;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313234174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&lt;#&gt;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233919302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&lt;#&gt;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4238505801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&lt;#&gt;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423615769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&lt;#&gt;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228318314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3"/>
            <a:ext cx="3048000" cy="26082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3"/>
            <a:ext cx="8940800" cy="26082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&lt;#&gt;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2710060242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8667" y="1"/>
            <a:ext cx="9313333" cy="100965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0" y="1079502"/>
            <a:ext cx="5994400" cy="15287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079502"/>
            <a:ext cx="5994400" cy="15287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&lt;#&gt;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51207458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&lt;#&gt;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572349726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&lt;#&gt;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088312456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&lt;#&gt;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7939617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8674B1-2F56-452B-A458-73BE95CE6A5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79502"/>
            <a:ext cx="59944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079502"/>
            <a:ext cx="59944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&lt;#&gt;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27237248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0" y="1535114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&lt;#&gt;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07120014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&lt;#&gt;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533678374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&lt;#&gt;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750989756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&lt;#&gt;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929609469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&lt;#&gt;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589859089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&lt;#&gt;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945565983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3"/>
            <a:ext cx="3048000" cy="26082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3"/>
            <a:ext cx="8940800" cy="26082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&lt;#&gt;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410530468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8667" y="1"/>
            <a:ext cx="9313333" cy="100965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0" y="1079502"/>
            <a:ext cx="5994400" cy="15287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079502"/>
            <a:ext cx="5994400" cy="15287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&lt;#&gt;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96018848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01" y="186267"/>
            <a:ext cx="9017000" cy="1143000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 sz="24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9401" y="1600201"/>
            <a:ext cx="11620500" cy="400110"/>
          </a:xfrm>
        </p:spPr>
        <p:txBody>
          <a:bodyPr lIns="0" tIns="0" rIns="0" bIns="0">
            <a:spAutoFit/>
          </a:bodyPr>
          <a:lstStyle>
            <a:lvl1pPr>
              <a:buNone/>
              <a:defRPr sz="2600" b="0"/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5" name="Rectangle 13"/>
          <p:cNvSpPr txBox="1">
            <a:spLocks noChangeArrowheads="1"/>
          </p:cNvSpPr>
          <p:nvPr userDrawn="1"/>
        </p:nvSpPr>
        <p:spPr bwMode="auto">
          <a:xfrm>
            <a:off x="2895601" y="6210302"/>
            <a:ext cx="8989484" cy="635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lvl1pPr>
              <a:defRPr sz="2000"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 smtClean="0">
                <a:solidFill>
                  <a:prstClr val="white"/>
                </a:solidFill>
              </a:rPr>
              <a:t>Об итогах работы дочерних обществ и организаций ПАО «Газпром» в осенне-зимний период 2015</a:t>
            </a:r>
            <a:r>
              <a:rPr lang="en-US" sz="1100" dirty="0" smtClean="0">
                <a:solidFill>
                  <a:prstClr val="white"/>
                </a:solidFill>
              </a:rPr>
              <a:t>/</a:t>
            </a:r>
            <a:r>
              <a:rPr lang="ru-RU" sz="1100" dirty="0" smtClean="0">
                <a:solidFill>
                  <a:prstClr val="white"/>
                </a:solidFill>
              </a:rPr>
              <a:t>2016 г.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 smtClean="0">
                <a:solidFill>
                  <a:prstClr val="white"/>
                </a:solidFill>
              </a:rPr>
              <a:t>и мерах, необходимых для обеспечения бесперебойного газоснабжения потребителей в предстоящий зимний период</a:t>
            </a:r>
          </a:p>
        </p:txBody>
      </p:sp>
    </p:spTree>
    <p:extLst>
      <p:ext uri="{BB962C8B-B14F-4D97-AF65-F5344CB8AC3E}">
        <p14:creationId xmlns:p14="http://schemas.microsoft.com/office/powerpoint/2010/main" val="11500948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C80AE6-F638-4B69-B37D-4B5F201E09E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01" y="186267"/>
            <a:ext cx="9017000" cy="1143000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 sz="24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9401" y="1600201"/>
            <a:ext cx="11620500" cy="400110"/>
          </a:xfrm>
        </p:spPr>
        <p:txBody>
          <a:bodyPr lIns="0" tIns="0" rIns="0" bIns="0">
            <a:spAutoFit/>
          </a:bodyPr>
          <a:lstStyle>
            <a:lvl1pPr>
              <a:buNone/>
              <a:defRPr sz="2600" b="0"/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5128691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01" y="186267"/>
            <a:ext cx="9017000" cy="1143000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 sz="24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9401" y="1600201"/>
            <a:ext cx="11620500" cy="400110"/>
          </a:xfrm>
        </p:spPr>
        <p:txBody>
          <a:bodyPr lIns="0" tIns="0" rIns="0" bIns="0">
            <a:spAutoFit/>
          </a:bodyPr>
          <a:lstStyle>
            <a:lvl1pPr>
              <a:buNone/>
              <a:defRPr sz="2600" b="0"/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5" name="Rectangle 13"/>
          <p:cNvSpPr txBox="1">
            <a:spLocks noChangeArrowheads="1"/>
          </p:cNvSpPr>
          <p:nvPr userDrawn="1"/>
        </p:nvSpPr>
        <p:spPr bwMode="auto">
          <a:xfrm>
            <a:off x="2895601" y="6210301"/>
            <a:ext cx="8989484" cy="635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lvl1pPr>
              <a:defRPr sz="2000"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 smtClean="0">
                <a:solidFill>
                  <a:prstClr val="white"/>
                </a:solidFill>
              </a:rPr>
              <a:t>Об итогах работы дочерних обществ и организаций ПАО «Газпром» в осенне-зимний период 2015</a:t>
            </a:r>
            <a:r>
              <a:rPr lang="en-US" sz="1100" dirty="0" smtClean="0">
                <a:solidFill>
                  <a:prstClr val="white"/>
                </a:solidFill>
              </a:rPr>
              <a:t>/</a:t>
            </a:r>
            <a:r>
              <a:rPr lang="ru-RU" sz="1100" dirty="0" smtClean="0">
                <a:solidFill>
                  <a:prstClr val="white"/>
                </a:solidFill>
              </a:rPr>
              <a:t>2016 г.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 smtClean="0">
                <a:solidFill>
                  <a:prstClr val="white"/>
                </a:solidFill>
              </a:rPr>
              <a:t>и мерах, необходимых для обеспечения бесперебойного газоснабжения потребителей в предстоящий зимний период</a:t>
            </a:r>
          </a:p>
        </p:txBody>
      </p:sp>
    </p:spTree>
    <p:extLst>
      <p:ext uri="{BB962C8B-B14F-4D97-AF65-F5344CB8AC3E}">
        <p14:creationId xmlns:p14="http://schemas.microsoft.com/office/powerpoint/2010/main" val="310665690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01" y="186267"/>
            <a:ext cx="9017000" cy="1143000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 sz="24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9401" y="1600201"/>
            <a:ext cx="11620500" cy="400110"/>
          </a:xfrm>
        </p:spPr>
        <p:txBody>
          <a:bodyPr lIns="0" tIns="0" rIns="0" bIns="0">
            <a:spAutoFit/>
          </a:bodyPr>
          <a:lstStyle>
            <a:lvl1pPr>
              <a:buNone/>
              <a:defRPr sz="2600" b="0"/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773841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&lt;#&gt;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2670040475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&lt;#&gt;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88424494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&lt;#&gt;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89179677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79501"/>
            <a:ext cx="59944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079501"/>
            <a:ext cx="59944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&lt;#&gt;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276742214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&lt;#&gt;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206931655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&lt;#&gt;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2533270748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&lt;#&gt;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24907161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79502"/>
            <a:ext cx="59944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079502"/>
            <a:ext cx="59944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0B5C0C-526C-42E7-9897-7021E91F795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&lt;#&gt;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213808301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&lt;#&gt;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164496415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&lt;#&gt;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4171028938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1"/>
            <a:ext cx="3048000" cy="26082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1"/>
            <a:ext cx="8940800" cy="26082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&lt;#&gt;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269669778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8667" y="0"/>
            <a:ext cx="9313333" cy="10096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0" y="1079501"/>
            <a:ext cx="5994400" cy="15287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079501"/>
            <a:ext cx="5994400" cy="15287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&lt;#&gt;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4186172307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>
            <a:spLocks noGrp="1"/>
          </p:cNvSpPr>
          <p:nvPr>
            <p:ph idx="10" hasCustomPrompt="1"/>
          </p:nvPr>
        </p:nvSpPr>
        <p:spPr>
          <a:xfrm>
            <a:off x="2887134" y="6342621"/>
            <a:ext cx="9394909" cy="410369"/>
          </a:xfrm>
        </p:spPr>
        <p:txBody>
          <a:bodyPr wrap="square" lIns="0" tIns="0" rIns="0" bIns="0">
            <a:spAutoFit/>
          </a:bodyPr>
          <a:lstStyle>
            <a:lvl1pPr>
              <a:buNone/>
              <a:defRPr sz="2667" b="0">
                <a:solidFill>
                  <a:schemeClr val="bg1"/>
                </a:solidFill>
              </a:defRPr>
            </a:lvl1pPr>
            <a:lvl2pPr>
              <a:buNone/>
              <a:defRPr sz="2667"/>
            </a:lvl2pPr>
            <a:lvl3pPr>
              <a:buNone/>
              <a:defRPr sz="2667"/>
            </a:lvl3pPr>
            <a:lvl4pPr>
              <a:buNone/>
              <a:defRPr sz="2667"/>
            </a:lvl4pPr>
            <a:lvl5pPr>
              <a:buNone/>
              <a:defRPr sz="2667"/>
            </a:lvl5pPr>
          </a:lstStyle>
          <a:p>
            <a:pPr lvl="0"/>
            <a:r>
              <a:rPr lang="ru-RU" dirty="0" smtClean="0"/>
              <a:t>НАЗВАНИЕ МЕРОПРИЯТИЯ</a:t>
            </a: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2868085" y="1600201"/>
            <a:ext cx="9031815" cy="4415851"/>
          </a:xfrm>
        </p:spPr>
        <p:txBody>
          <a:bodyPr lIns="0" tIns="0" rIns="0" bIns="0">
            <a:noAutofit/>
          </a:bodyPr>
          <a:lstStyle>
            <a:lvl1pPr>
              <a:buNone/>
              <a:defRPr sz="3467" b="0"/>
            </a:lvl1pPr>
            <a:lvl2pPr>
              <a:buNone/>
              <a:defRPr sz="2667"/>
            </a:lvl2pPr>
            <a:lvl3pPr>
              <a:buNone/>
              <a:defRPr sz="2667"/>
            </a:lvl3pPr>
            <a:lvl4pPr>
              <a:buNone/>
              <a:defRPr sz="2667"/>
            </a:lvl4pPr>
            <a:lvl5pPr>
              <a:buNone/>
              <a:defRPr sz="2667"/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51739952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 hasCustomPrompt="1"/>
          </p:nvPr>
        </p:nvSpPr>
        <p:spPr>
          <a:xfrm>
            <a:off x="2887134" y="1600201"/>
            <a:ext cx="9012765" cy="4415851"/>
          </a:xfrm>
        </p:spPr>
        <p:txBody>
          <a:bodyPr lIns="0" tIns="0" rIns="0" bIns="0">
            <a:noAutofit/>
          </a:bodyPr>
          <a:lstStyle>
            <a:lvl1pPr>
              <a:buNone/>
              <a:defRPr sz="3467" b="0"/>
            </a:lvl1pPr>
            <a:lvl2pPr>
              <a:buNone/>
              <a:defRPr sz="2667"/>
            </a:lvl2pPr>
            <a:lvl3pPr>
              <a:buNone/>
              <a:defRPr sz="2667"/>
            </a:lvl3pPr>
            <a:lvl4pPr>
              <a:buNone/>
              <a:defRPr sz="2667"/>
            </a:lvl4pPr>
            <a:lvl5pPr>
              <a:buNone/>
              <a:defRPr sz="2667"/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4" name="Содержимое 2"/>
          <p:cNvSpPr>
            <a:spLocks noGrp="1"/>
          </p:cNvSpPr>
          <p:nvPr>
            <p:ph idx="10" hasCustomPrompt="1"/>
          </p:nvPr>
        </p:nvSpPr>
        <p:spPr>
          <a:xfrm>
            <a:off x="2887134" y="6342621"/>
            <a:ext cx="9394909" cy="410369"/>
          </a:xfrm>
        </p:spPr>
        <p:txBody>
          <a:bodyPr wrap="square" lIns="0" tIns="0" rIns="0" bIns="0">
            <a:spAutoFit/>
          </a:bodyPr>
          <a:lstStyle>
            <a:lvl1pPr>
              <a:buNone/>
              <a:defRPr sz="2667" b="0">
                <a:solidFill>
                  <a:schemeClr val="bg1"/>
                </a:solidFill>
              </a:defRPr>
            </a:lvl1pPr>
            <a:lvl2pPr>
              <a:buNone/>
              <a:defRPr sz="2667"/>
            </a:lvl2pPr>
            <a:lvl3pPr>
              <a:buNone/>
              <a:defRPr sz="2667"/>
            </a:lvl3pPr>
            <a:lvl4pPr>
              <a:buNone/>
              <a:defRPr sz="2667"/>
            </a:lvl4pPr>
            <a:lvl5pPr>
              <a:buNone/>
              <a:defRPr sz="2667"/>
            </a:lvl5pPr>
          </a:lstStyle>
          <a:p>
            <a:pPr lvl="0"/>
            <a:r>
              <a:rPr lang="ru-RU" dirty="0" smtClean="0"/>
              <a:t>НАЗВАНИЕ МЕПОПРИЯТИЯ</a:t>
            </a:r>
          </a:p>
        </p:txBody>
      </p:sp>
    </p:spTree>
    <p:extLst>
      <p:ext uri="{BB962C8B-B14F-4D97-AF65-F5344CB8AC3E}">
        <p14:creationId xmlns:p14="http://schemas.microsoft.com/office/powerpoint/2010/main" val="3318967555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01" y="201600"/>
            <a:ext cx="9029699" cy="11430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0" hasCustomPrompt="1"/>
          </p:nvPr>
        </p:nvSpPr>
        <p:spPr>
          <a:xfrm>
            <a:off x="2858645" y="6342621"/>
            <a:ext cx="9423399" cy="410369"/>
          </a:xfrm>
        </p:spPr>
        <p:txBody>
          <a:bodyPr wrap="square" lIns="0" tIns="0" rIns="0" bIns="0">
            <a:spAutoFit/>
          </a:bodyPr>
          <a:lstStyle>
            <a:lvl1pPr>
              <a:buNone/>
              <a:defRPr sz="2667" b="0">
                <a:solidFill>
                  <a:schemeClr val="bg1"/>
                </a:solidFill>
              </a:defRPr>
            </a:lvl1pPr>
            <a:lvl2pPr>
              <a:buNone/>
              <a:defRPr sz="2667"/>
            </a:lvl2pPr>
            <a:lvl3pPr>
              <a:buNone/>
              <a:defRPr sz="2667"/>
            </a:lvl3pPr>
            <a:lvl4pPr>
              <a:buNone/>
              <a:defRPr sz="2667"/>
            </a:lvl4pPr>
            <a:lvl5pPr>
              <a:buNone/>
              <a:defRPr sz="2667"/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009480433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3454164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01" y="201600"/>
            <a:ext cx="9017000" cy="11430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9399" y="1600201"/>
            <a:ext cx="11620500" cy="533480"/>
          </a:xfrm>
        </p:spPr>
        <p:txBody>
          <a:bodyPr lIns="0" tIns="0" rIns="0" bIns="0">
            <a:spAutoFit/>
          </a:bodyPr>
          <a:lstStyle>
            <a:lvl1pPr>
              <a:buNone/>
              <a:defRPr sz="3500" b="0"/>
            </a:lvl1pPr>
            <a:lvl2pPr>
              <a:buNone/>
              <a:defRPr sz="2700"/>
            </a:lvl2pPr>
            <a:lvl3pPr>
              <a:buNone/>
              <a:defRPr sz="2700"/>
            </a:lvl3pPr>
            <a:lvl4pPr>
              <a:buNone/>
              <a:defRPr sz="2700"/>
            </a:lvl4pPr>
            <a:lvl5pPr>
              <a:buNone/>
              <a:defRPr sz="2700"/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Содержимое 2"/>
          <p:cNvSpPr>
            <a:spLocks noGrp="1"/>
          </p:cNvSpPr>
          <p:nvPr>
            <p:ph idx="10" hasCustomPrompt="1"/>
          </p:nvPr>
        </p:nvSpPr>
        <p:spPr>
          <a:xfrm>
            <a:off x="2887134" y="6340057"/>
            <a:ext cx="9394909" cy="415498"/>
          </a:xfrm>
        </p:spPr>
        <p:txBody>
          <a:bodyPr wrap="square" lIns="0" tIns="0" rIns="0" bIns="0">
            <a:spAutoFit/>
          </a:bodyPr>
          <a:lstStyle>
            <a:lvl1pPr>
              <a:buNone/>
              <a:defRPr sz="2700" b="0">
                <a:solidFill>
                  <a:schemeClr val="bg1"/>
                </a:solidFill>
              </a:defRPr>
            </a:lvl1pPr>
            <a:lvl2pPr>
              <a:buNone/>
              <a:defRPr sz="2700"/>
            </a:lvl2pPr>
            <a:lvl3pPr>
              <a:buNone/>
              <a:defRPr sz="2700"/>
            </a:lvl3pPr>
            <a:lvl4pPr>
              <a:buNone/>
              <a:defRPr sz="2700"/>
            </a:lvl4pPr>
            <a:lvl5pPr>
              <a:buNone/>
              <a:defRPr sz="2700"/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7103409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0" y="1535114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3A7069-1C21-4544-A791-4F304628D84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01" y="201600"/>
            <a:ext cx="9017000" cy="11430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9399" y="1600201"/>
            <a:ext cx="11620500" cy="533480"/>
          </a:xfrm>
        </p:spPr>
        <p:txBody>
          <a:bodyPr lIns="0" tIns="0" rIns="0" bIns="0">
            <a:spAutoFit/>
          </a:bodyPr>
          <a:lstStyle>
            <a:lvl1pPr>
              <a:buNone/>
              <a:defRPr sz="3467" b="0"/>
            </a:lvl1pPr>
            <a:lvl2pPr>
              <a:buNone/>
              <a:defRPr sz="2667"/>
            </a:lvl2pPr>
            <a:lvl3pPr>
              <a:buNone/>
              <a:defRPr sz="2667"/>
            </a:lvl3pPr>
            <a:lvl4pPr>
              <a:buNone/>
              <a:defRPr sz="2667"/>
            </a:lvl4pPr>
            <a:lvl5pPr>
              <a:buNone/>
              <a:defRPr sz="2667"/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4" name="Содержимое 2"/>
          <p:cNvSpPr>
            <a:spLocks noGrp="1"/>
          </p:cNvSpPr>
          <p:nvPr>
            <p:ph idx="10" hasCustomPrompt="1"/>
          </p:nvPr>
        </p:nvSpPr>
        <p:spPr>
          <a:xfrm>
            <a:off x="2887134" y="6342621"/>
            <a:ext cx="9394909" cy="410369"/>
          </a:xfrm>
        </p:spPr>
        <p:txBody>
          <a:bodyPr wrap="square" lIns="0" tIns="0" rIns="0" bIns="0">
            <a:spAutoFit/>
          </a:bodyPr>
          <a:lstStyle>
            <a:lvl1pPr>
              <a:buNone/>
              <a:defRPr sz="2667" b="0">
                <a:solidFill>
                  <a:schemeClr val="bg1"/>
                </a:solidFill>
              </a:defRPr>
            </a:lvl1pPr>
            <a:lvl2pPr>
              <a:buNone/>
              <a:defRPr sz="2667"/>
            </a:lvl2pPr>
            <a:lvl3pPr>
              <a:buNone/>
              <a:defRPr sz="2667"/>
            </a:lvl3pPr>
            <a:lvl4pPr>
              <a:buNone/>
              <a:defRPr sz="2667"/>
            </a:lvl4pPr>
            <a:lvl5pPr>
              <a:buNone/>
              <a:defRPr sz="2667"/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2528602904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01" y="201600"/>
            <a:ext cx="9017000" cy="11430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9399" y="1600201"/>
            <a:ext cx="11620500" cy="533480"/>
          </a:xfrm>
        </p:spPr>
        <p:txBody>
          <a:bodyPr lIns="0" tIns="0" rIns="0" bIns="0">
            <a:spAutoFit/>
          </a:bodyPr>
          <a:lstStyle>
            <a:lvl1pPr>
              <a:buNone/>
              <a:defRPr sz="3467" b="0"/>
            </a:lvl1pPr>
            <a:lvl2pPr>
              <a:buNone/>
              <a:defRPr sz="2667"/>
            </a:lvl2pPr>
            <a:lvl3pPr>
              <a:buNone/>
              <a:defRPr sz="2667"/>
            </a:lvl3pPr>
            <a:lvl4pPr>
              <a:buNone/>
              <a:defRPr sz="2667"/>
            </a:lvl4pPr>
            <a:lvl5pPr>
              <a:buNone/>
              <a:defRPr sz="2667"/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4" name="Содержимое 2"/>
          <p:cNvSpPr>
            <a:spLocks noGrp="1"/>
          </p:cNvSpPr>
          <p:nvPr>
            <p:ph idx="10" hasCustomPrompt="1"/>
          </p:nvPr>
        </p:nvSpPr>
        <p:spPr>
          <a:xfrm>
            <a:off x="2887134" y="6342621"/>
            <a:ext cx="9394909" cy="410369"/>
          </a:xfrm>
        </p:spPr>
        <p:txBody>
          <a:bodyPr wrap="square" lIns="0" tIns="0" rIns="0" bIns="0">
            <a:spAutoFit/>
          </a:bodyPr>
          <a:lstStyle>
            <a:lvl1pPr>
              <a:buNone/>
              <a:defRPr sz="2667" b="0">
                <a:solidFill>
                  <a:schemeClr val="bg1"/>
                </a:solidFill>
              </a:defRPr>
            </a:lvl1pPr>
            <a:lvl2pPr>
              <a:buNone/>
              <a:defRPr sz="2667"/>
            </a:lvl2pPr>
            <a:lvl3pPr>
              <a:buNone/>
              <a:defRPr sz="2667"/>
            </a:lvl3pPr>
            <a:lvl4pPr>
              <a:buNone/>
              <a:defRPr sz="2667"/>
            </a:lvl4pPr>
            <a:lvl5pPr>
              <a:buNone/>
              <a:defRPr sz="2667"/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738276089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01" y="201600"/>
            <a:ext cx="9029699" cy="11430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0" hasCustomPrompt="1"/>
          </p:nvPr>
        </p:nvSpPr>
        <p:spPr>
          <a:xfrm>
            <a:off x="2887134" y="6342621"/>
            <a:ext cx="9394909" cy="410369"/>
          </a:xfrm>
        </p:spPr>
        <p:txBody>
          <a:bodyPr wrap="square" lIns="0" tIns="0" rIns="0" bIns="0">
            <a:spAutoFit/>
          </a:bodyPr>
          <a:lstStyle>
            <a:lvl1pPr>
              <a:buNone/>
              <a:defRPr sz="2667" b="0">
                <a:solidFill>
                  <a:schemeClr val="bg1"/>
                </a:solidFill>
              </a:defRPr>
            </a:lvl1pPr>
            <a:lvl2pPr>
              <a:buNone/>
              <a:defRPr sz="2667"/>
            </a:lvl2pPr>
            <a:lvl3pPr>
              <a:buNone/>
              <a:defRPr sz="2667"/>
            </a:lvl3pPr>
            <a:lvl4pPr>
              <a:buNone/>
              <a:defRPr sz="2667"/>
            </a:lvl4pPr>
            <a:lvl5pPr>
              <a:buNone/>
              <a:defRPr sz="2667"/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2852854953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7354064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&lt;#&gt;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583077721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01" y="201600"/>
            <a:ext cx="9017000" cy="11430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9399" y="1600201"/>
            <a:ext cx="11620500" cy="533480"/>
          </a:xfrm>
        </p:spPr>
        <p:txBody>
          <a:bodyPr lIns="0" tIns="0" rIns="0" bIns="0">
            <a:spAutoFit/>
          </a:bodyPr>
          <a:lstStyle>
            <a:lvl1pPr>
              <a:buNone/>
              <a:defRPr sz="3467" b="0"/>
            </a:lvl1pPr>
            <a:lvl2pPr>
              <a:buNone/>
              <a:defRPr sz="2667"/>
            </a:lvl2pPr>
            <a:lvl3pPr>
              <a:buNone/>
              <a:defRPr sz="2667"/>
            </a:lvl3pPr>
            <a:lvl4pPr>
              <a:buNone/>
              <a:defRPr sz="2667"/>
            </a:lvl4pPr>
            <a:lvl5pPr>
              <a:buNone/>
              <a:defRPr sz="2667"/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4" name="Содержимое 2"/>
          <p:cNvSpPr>
            <a:spLocks noGrp="1"/>
          </p:cNvSpPr>
          <p:nvPr>
            <p:ph idx="10" hasCustomPrompt="1"/>
          </p:nvPr>
        </p:nvSpPr>
        <p:spPr>
          <a:xfrm>
            <a:off x="2887134" y="6342621"/>
            <a:ext cx="9394909" cy="410369"/>
          </a:xfrm>
        </p:spPr>
        <p:txBody>
          <a:bodyPr wrap="square" lIns="0" tIns="0" rIns="0" bIns="0">
            <a:spAutoFit/>
          </a:bodyPr>
          <a:lstStyle>
            <a:lvl1pPr>
              <a:buNone/>
              <a:defRPr sz="2667" b="0">
                <a:solidFill>
                  <a:schemeClr val="bg1"/>
                </a:solidFill>
              </a:defRPr>
            </a:lvl1pPr>
            <a:lvl2pPr>
              <a:buNone/>
              <a:defRPr sz="2667"/>
            </a:lvl2pPr>
            <a:lvl3pPr>
              <a:buNone/>
              <a:defRPr sz="2667"/>
            </a:lvl3pPr>
            <a:lvl4pPr>
              <a:buNone/>
              <a:defRPr sz="2667"/>
            </a:lvl4pPr>
            <a:lvl5pPr>
              <a:buNone/>
              <a:defRPr sz="2667"/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2005147581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01" y="201600"/>
            <a:ext cx="9017000" cy="11430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9399" y="1600201"/>
            <a:ext cx="11620500" cy="533480"/>
          </a:xfrm>
        </p:spPr>
        <p:txBody>
          <a:bodyPr lIns="0" tIns="0" rIns="0" bIns="0">
            <a:spAutoFit/>
          </a:bodyPr>
          <a:lstStyle>
            <a:lvl1pPr>
              <a:buNone/>
              <a:defRPr sz="3467" b="0"/>
            </a:lvl1pPr>
            <a:lvl2pPr>
              <a:buNone/>
              <a:defRPr sz="2667"/>
            </a:lvl2pPr>
            <a:lvl3pPr>
              <a:buNone/>
              <a:defRPr sz="2667"/>
            </a:lvl3pPr>
            <a:lvl4pPr>
              <a:buNone/>
              <a:defRPr sz="2667"/>
            </a:lvl4pPr>
            <a:lvl5pPr>
              <a:buNone/>
              <a:defRPr sz="2667"/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4" name="Содержимое 2"/>
          <p:cNvSpPr>
            <a:spLocks noGrp="1"/>
          </p:cNvSpPr>
          <p:nvPr>
            <p:ph idx="10" hasCustomPrompt="1"/>
          </p:nvPr>
        </p:nvSpPr>
        <p:spPr>
          <a:xfrm>
            <a:off x="2887134" y="6342621"/>
            <a:ext cx="9394909" cy="410369"/>
          </a:xfrm>
        </p:spPr>
        <p:txBody>
          <a:bodyPr wrap="square" lIns="0" tIns="0" rIns="0" bIns="0">
            <a:spAutoFit/>
          </a:bodyPr>
          <a:lstStyle>
            <a:lvl1pPr>
              <a:buNone/>
              <a:defRPr sz="2667" b="0">
                <a:solidFill>
                  <a:schemeClr val="bg1"/>
                </a:solidFill>
              </a:defRPr>
            </a:lvl1pPr>
            <a:lvl2pPr>
              <a:buNone/>
              <a:defRPr sz="2667"/>
            </a:lvl2pPr>
            <a:lvl3pPr>
              <a:buNone/>
              <a:defRPr sz="2667"/>
            </a:lvl3pPr>
            <a:lvl4pPr>
              <a:buNone/>
              <a:defRPr sz="2667"/>
            </a:lvl4pPr>
            <a:lvl5pPr>
              <a:buNone/>
              <a:defRPr sz="2667"/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704478946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01" y="201600"/>
            <a:ext cx="9029699" cy="11430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0" hasCustomPrompt="1"/>
          </p:nvPr>
        </p:nvSpPr>
        <p:spPr>
          <a:xfrm>
            <a:off x="2887134" y="6342621"/>
            <a:ext cx="9394909" cy="410369"/>
          </a:xfrm>
        </p:spPr>
        <p:txBody>
          <a:bodyPr wrap="square" lIns="0" tIns="0" rIns="0" bIns="0">
            <a:spAutoFit/>
          </a:bodyPr>
          <a:lstStyle>
            <a:lvl1pPr>
              <a:buNone/>
              <a:defRPr sz="2667" b="0">
                <a:solidFill>
                  <a:schemeClr val="bg1"/>
                </a:solidFill>
              </a:defRPr>
            </a:lvl1pPr>
            <a:lvl2pPr>
              <a:buNone/>
              <a:defRPr sz="2667"/>
            </a:lvl2pPr>
            <a:lvl3pPr>
              <a:buNone/>
              <a:defRPr sz="2667"/>
            </a:lvl3pPr>
            <a:lvl4pPr>
              <a:buNone/>
              <a:defRPr sz="2667"/>
            </a:lvl4pPr>
            <a:lvl5pPr>
              <a:buNone/>
              <a:defRPr sz="2667"/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674307666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1239195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&lt;#&gt;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2712935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A465B1-FE0F-49D1-861E-5B2CD07227F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B0F95A-3D24-4F59-9FDB-B15C46AF1F5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&lt;#&gt;</a:t>
            </a:r>
            <a:endParaRPr lang="ru-RU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D507B0-4A88-417A-B87A-64FCFB92BBB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C63153-3DB2-47FE-91D2-BCA7790197D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395ED3-85F3-4FDA-BFFD-E27A3A322E9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3"/>
            <a:ext cx="3048000" cy="26082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3"/>
            <a:ext cx="8940800" cy="26082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46BE6-EFAD-4F29-A06C-E2E3299C9EE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88C638-BC19-49F6-AB56-AB500E34711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64BE47-C44C-4B7D-A4E2-1A2A40621DC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E902A8-8918-4C4C-BD4D-C729AB9B072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79502"/>
            <a:ext cx="59944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079502"/>
            <a:ext cx="59944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1CC5C4-B11D-4228-8963-A804D766359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0" y="1535114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EE9AC8-5EF2-40EE-A114-E69798D631A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A7B414-383B-440C-B3C0-9ED97262448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&lt;#&gt;</a:t>
            </a:r>
            <a:endParaRPr lang="ru-RU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4C9C32-7226-44ED-B199-D3D0BAD866B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0BF2D8-2860-4FD8-9813-58580A93F0A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939DBB-444F-4B89-A7E2-7824D332597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7A6AA3-8340-4B2D-9235-ED8178AA4C3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3"/>
            <a:ext cx="3048000" cy="26082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3"/>
            <a:ext cx="8940800" cy="26082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D08BF1-C6A9-4037-9CAA-2E74DD2A15A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8667" y="1"/>
            <a:ext cx="9313333" cy="100965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0" y="1079502"/>
            <a:ext cx="5994400" cy="15287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6197600" y="1079502"/>
            <a:ext cx="5994400" cy="1528763"/>
          </a:xfrm>
        </p:spPr>
        <p:txBody>
          <a:bodyPr/>
          <a:lstStyle/>
          <a:p>
            <a:pPr lvl="0"/>
            <a:endParaRPr lang="ru-RU" noProof="0" dirty="0" smtClean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3F6C0-2327-4F00-80B8-CBF77B98F65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8667" y="1"/>
            <a:ext cx="9313333" cy="100965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0" y="1079502"/>
            <a:ext cx="5994400" cy="15287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079501"/>
            <a:ext cx="5994400" cy="6873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1919291"/>
            <a:ext cx="5994400" cy="6889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5DF8C1-4E5C-408D-AB0A-A9B8A6A9481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1D6989-3194-40EA-9CB0-5E8DCB0DDC1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6B3F02-A266-41ED-B3DF-5C27C41280B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9BE850-6A42-4B2B-83E2-7229DE38769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79502"/>
            <a:ext cx="59944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079502"/>
            <a:ext cx="59944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&lt;#&gt;</a:t>
            </a:r>
            <a:endParaRPr lang="ru-RU" dirty="0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79501"/>
            <a:ext cx="5994400" cy="1079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079501"/>
            <a:ext cx="5994400" cy="1079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C2FC0D-E1CD-4A27-BE9D-75EAA418E62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0" y="1535114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843A48-CF53-49DE-A96B-E4D752F543E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15A859-84A6-424B-9076-EBA56D83FCA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6ED1AD-6DA9-48D0-B853-0E50AFBEC71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685DC9-471A-4800-A900-C48F3E919D9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C969B-AEF6-4753-9251-B2613B86B14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FD86AE-B0FA-4DF1-803A-167C57BD1F3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0"/>
            <a:ext cx="3048000" cy="2159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8940800" cy="2159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B0EDC0-BBB8-4E3C-A44A-ECB2DFC96F2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B90466-09AF-40E8-A3BC-B5C4842B0C2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760229-CDE9-4D0E-A43F-A947FB79AA9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0" y="1535114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&lt;#&gt;</a:t>
            </a:r>
            <a:endParaRPr lang="ru-RU" dirty="0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6D5493-05A3-41DB-B8A2-2ED11DCD4E9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" y="1082675"/>
            <a:ext cx="1189567" cy="52260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392769" y="1082675"/>
            <a:ext cx="1189567" cy="52260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DB9EC5-3B39-4177-B879-FD1A30EF136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0" y="1535114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F96BCA-8154-4639-B51B-25A9B116322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8DE417-326B-4E01-B7E0-15836BBF53B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124CCE-6CF3-427B-8874-FE6A4AB6ED8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7DA9E4-83AD-4424-9EA9-68DFEC6C3D2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95DA49-63B7-4C4D-9585-69A12CD4C09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5A22AB-C717-4FCE-AD4E-394AC6F48FC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1"/>
            <a:ext cx="3048000" cy="63087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1"/>
            <a:ext cx="8940800" cy="63087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E76418-D534-4AB3-8D3D-E7C01A40722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BFF063-2091-4047-884B-AD7576D392B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&lt;#&gt;</a:t>
            </a:r>
            <a:endParaRPr lang="ru-RU" dirty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507B3A-6558-4418-947C-09619D10017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45969-D86D-475D-9267-F88EEBE7071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" y="1100138"/>
            <a:ext cx="1936751" cy="52260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139950" y="1100138"/>
            <a:ext cx="1938867" cy="52260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00D4A7-E23E-495B-BDB5-5BBF34F033E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0" y="1535114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28355-C533-4BC1-A523-96469C48FA5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77EE39-25C4-4EB4-8B9C-06A65D4A43D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FD9671-3D6B-4849-BE86-161A8B8B4AF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D838ED-3F7E-479E-AEAC-170A57D9A44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7871A6-ECA9-476D-8302-89260A5012F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2C8452-4A85-43F5-81DC-7F6769C0EC9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1"/>
            <a:ext cx="3048000" cy="63261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1"/>
            <a:ext cx="8940800" cy="63261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E92B51-67FD-4986-AE09-EACC09B4A3F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&lt;#&gt;</a:t>
            </a:r>
            <a:endParaRPr lang="ru-RU" dirty="0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0" y="1535114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&lt;#&gt;</a:t>
            </a:r>
            <a:endParaRPr lang="ru-RU" dirty="0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96400" y="1"/>
            <a:ext cx="2895600" cy="61261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"/>
            <a:ext cx="8483600" cy="61261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0" y="1535114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&lt;#&gt;</a:t>
            </a:r>
            <a:endParaRPr lang="ru-RU" dirty="0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16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279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519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26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0" y="1535114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5534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431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37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521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0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1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20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5.xml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118.xml"/><Relationship Id="rId10" Type="http://schemas.openxmlformats.org/officeDocument/2006/relationships/slideLayout" Target="../slideLayouts/slideLayout123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2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127.xml"/><Relationship Id="rId7" Type="http://schemas.openxmlformats.org/officeDocument/2006/relationships/slideLayout" Target="../slideLayouts/slideLayout131.xml"/><Relationship Id="rId12" Type="http://schemas.openxmlformats.org/officeDocument/2006/relationships/slideLayout" Target="../slideLayouts/slideLayout136.xml"/><Relationship Id="rId2" Type="http://schemas.openxmlformats.org/officeDocument/2006/relationships/slideLayout" Target="../slideLayouts/slideLayout126.xm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5" Type="http://schemas.openxmlformats.org/officeDocument/2006/relationships/slideLayout" Target="../slideLayouts/slideLayout129.xml"/><Relationship Id="rId10" Type="http://schemas.openxmlformats.org/officeDocument/2006/relationships/slideLayout" Target="../slideLayouts/slideLayout134.xm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image" Target="../media/image1.jpe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4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39.xml"/><Relationship Id="rId7" Type="http://schemas.openxmlformats.org/officeDocument/2006/relationships/slideLayout" Target="../slideLayouts/slideLayout143.xml"/><Relationship Id="rId12" Type="http://schemas.openxmlformats.org/officeDocument/2006/relationships/slideLayout" Target="../slideLayouts/slideLayout148.xml"/><Relationship Id="rId2" Type="http://schemas.openxmlformats.org/officeDocument/2006/relationships/slideLayout" Target="../slideLayouts/slideLayout138.xml"/><Relationship Id="rId1" Type="http://schemas.openxmlformats.org/officeDocument/2006/relationships/slideLayout" Target="../slideLayouts/slideLayout137.xml"/><Relationship Id="rId6" Type="http://schemas.openxmlformats.org/officeDocument/2006/relationships/slideLayout" Target="../slideLayouts/slideLayout142.xml"/><Relationship Id="rId11" Type="http://schemas.openxmlformats.org/officeDocument/2006/relationships/slideLayout" Target="../slideLayouts/slideLayout147.xml"/><Relationship Id="rId5" Type="http://schemas.openxmlformats.org/officeDocument/2006/relationships/slideLayout" Target="../slideLayouts/slideLayout141.xml"/><Relationship Id="rId10" Type="http://schemas.openxmlformats.org/officeDocument/2006/relationships/slideLayout" Target="../slideLayouts/slideLayout146.xml"/><Relationship Id="rId4" Type="http://schemas.openxmlformats.org/officeDocument/2006/relationships/slideLayout" Target="../slideLayouts/slideLayout140.xml"/><Relationship Id="rId9" Type="http://schemas.openxmlformats.org/officeDocument/2006/relationships/slideLayout" Target="../slideLayouts/slideLayout145.xml"/><Relationship Id="rId14" Type="http://schemas.openxmlformats.org/officeDocument/2006/relationships/image" Target="../media/image1.jpeg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theme" Target="../theme/theme14.xml"/><Relationship Id="rId2" Type="http://schemas.openxmlformats.org/officeDocument/2006/relationships/slideLayout" Target="../slideLayouts/slideLayout150.xml"/><Relationship Id="rId1" Type="http://schemas.openxmlformats.org/officeDocument/2006/relationships/slideLayout" Target="../slideLayouts/slideLayout149.xml"/><Relationship Id="rId4" Type="http://schemas.openxmlformats.org/officeDocument/2006/relationships/image" Target="../media/image3.wmf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theme" Target="../theme/theme15.xml"/><Relationship Id="rId2" Type="http://schemas.openxmlformats.org/officeDocument/2006/relationships/slideLayout" Target="../slideLayouts/slideLayout152.xml"/><Relationship Id="rId1" Type="http://schemas.openxmlformats.org/officeDocument/2006/relationships/slideLayout" Target="../slideLayouts/slideLayout151.xml"/><Relationship Id="rId4" Type="http://schemas.openxmlformats.org/officeDocument/2006/relationships/image" Target="../media/image3.wmf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0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55.xml"/><Relationship Id="rId7" Type="http://schemas.openxmlformats.org/officeDocument/2006/relationships/slideLayout" Target="../slideLayouts/slideLayout159.xml"/><Relationship Id="rId12" Type="http://schemas.openxmlformats.org/officeDocument/2006/relationships/slideLayout" Target="../slideLayouts/slideLayout164.xml"/><Relationship Id="rId2" Type="http://schemas.openxmlformats.org/officeDocument/2006/relationships/slideLayout" Target="../slideLayouts/slideLayout154.xml"/><Relationship Id="rId1" Type="http://schemas.openxmlformats.org/officeDocument/2006/relationships/slideLayout" Target="../slideLayouts/slideLayout153.xml"/><Relationship Id="rId6" Type="http://schemas.openxmlformats.org/officeDocument/2006/relationships/slideLayout" Target="../slideLayouts/slideLayout158.xml"/><Relationship Id="rId11" Type="http://schemas.openxmlformats.org/officeDocument/2006/relationships/slideLayout" Target="../slideLayouts/slideLayout163.xml"/><Relationship Id="rId5" Type="http://schemas.openxmlformats.org/officeDocument/2006/relationships/slideLayout" Target="../slideLayouts/slideLayout157.xml"/><Relationship Id="rId10" Type="http://schemas.openxmlformats.org/officeDocument/2006/relationships/slideLayout" Target="../slideLayouts/slideLayout162.xml"/><Relationship Id="rId4" Type="http://schemas.openxmlformats.org/officeDocument/2006/relationships/slideLayout" Target="../slideLayouts/slideLayout156.xml"/><Relationship Id="rId9" Type="http://schemas.openxmlformats.org/officeDocument/2006/relationships/slideLayout" Target="../slideLayouts/slideLayout161.xml"/><Relationship Id="rId14" Type="http://schemas.openxmlformats.org/officeDocument/2006/relationships/image" Target="../media/image1.jpeg"/></Relationships>
</file>

<file path=ppt/slideMasters/_rels/slideMaster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7.xml"/><Relationship Id="rId7" Type="http://schemas.openxmlformats.org/officeDocument/2006/relationships/image" Target="../media/image4.emf"/><Relationship Id="rId2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65.xml"/><Relationship Id="rId6" Type="http://schemas.openxmlformats.org/officeDocument/2006/relationships/theme" Target="../theme/theme17.xml"/><Relationship Id="rId5" Type="http://schemas.openxmlformats.org/officeDocument/2006/relationships/slideLayout" Target="../slideLayouts/slideLayout169.xml"/><Relationship Id="rId4" Type="http://schemas.openxmlformats.org/officeDocument/2006/relationships/slideLayout" Target="../slideLayouts/slideLayout168.xml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2.xml"/><Relationship Id="rId7" Type="http://schemas.openxmlformats.org/officeDocument/2006/relationships/image" Target="../media/image4.emf"/><Relationship Id="rId2" Type="http://schemas.openxmlformats.org/officeDocument/2006/relationships/slideLayout" Target="../slideLayouts/slideLayout171.xml"/><Relationship Id="rId1" Type="http://schemas.openxmlformats.org/officeDocument/2006/relationships/slideLayout" Target="../slideLayouts/slideLayout170.xml"/><Relationship Id="rId6" Type="http://schemas.openxmlformats.org/officeDocument/2006/relationships/theme" Target="../theme/theme18.xml"/><Relationship Id="rId5" Type="http://schemas.openxmlformats.org/officeDocument/2006/relationships/slideLayout" Target="../slideLayouts/slideLayout174.xml"/><Relationship Id="rId4" Type="http://schemas.openxmlformats.org/officeDocument/2006/relationships/slideLayout" Target="../slideLayouts/slideLayout173.xml"/></Relationships>
</file>

<file path=ppt/slideMasters/_rels/slideMaster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7.xml"/><Relationship Id="rId7" Type="http://schemas.openxmlformats.org/officeDocument/2006/relationships/image" Target="../media/image4.emf"/><Relationship Id="rId2" Type="http://schemas.openxmlformats.org/officeDocument/2006/relationships/slideLayout" Target="../slideLayouts/slideLayout176.xml"/><Relationship Id="rId1" Type="http://schemas.openxmlformats.org/officeDocument/2006/relationships/slideLayout" Target="../slideLayouts/slideLayout175.xml"/><Relationship Id="rId6" Type="http://schemas.openxmlformats.org/officeDocument/2006/relationships/theme" Target="../theme/theme19.xml"/><Relationship Id="rId5" Type="http://schemas.openxmlformats.org/officeDocument/2006/relationships/slideLayout" Target="../slideLayouts/slideLayout179.xml"/><Relationship Id="rId4" Type="http://schemas.openxmlformats.org/officeDocument/2006/relationships/slideLayout" Target="../slideLayouts/slideLayout17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2"/>
            <a:ext cx="12192000" cy="152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6147" name="Group 3"/>
          <p:cNvGrpSpPr>
            <a:grpSpLocks/>
          </p:cNvGrpSpPr>
          <p:nvPr/>
        </p:nvGrpSpPr>
        <p:grpSpPr bwMode="auto">
          <a:xfrm>
            <a:off x="0" y="6318251"/>
            <a:ext cx="12192000" cy="539751"/>
            <a:chOff x="0" y="3974"/>
            <a:chExt cx="5760" cy="340"/>
          </a:xfrm>
        </p:grpSpPr>
        <p:sp>
          <p:nvSpPr>
            <p:cNvPr id="399364" name="Rectangle 4"/>
            <p:cNvSpPr>
              <a:spLocks noChangeArrowheads="1"/>
            </p:cNvSpPr>
            <p:nvPr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 sz="1700" dirty="0">
                <a:cs typeface="+mn-cs"/>
              </a:endParaRPr>
            </a:p>
          </p:txBody>
        </p:sp>
        <p:sp>
          <p:nvSpPr>
            <p:cNvPr id="399365" name="Rectangle 5"/>
            <p:cNvSpPr>
              <a:spLocks noChangeArrowheads="1"/>
            </p:cNvSpPr>
            <p:nvPr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 sz="1700" dirty="0">
                <a:cs typeface="+mn-cs"/>
              </a:endParaRPr>
            </a:p>
          </p:txBody>
        </p:sp>
        <p:sp>
          <p:nvSpPr>
            <p:cNvPr id="399366" name="Line 6"/>
            <p:cNvSpPr>
              <a:spLocks noChangeShapeType="1"/>
            </p:cNvSpPr>
            <p:nvPr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defRPr/>
              </a:pPr>
              <a:endParaRPr lang="ru-RU" sz="1700" dirty="0">
                <a:cs typeface="+mn-cs"/>
              </a:endParaRPr>
            </a:p>
          </p:txBody>
        </p:sp>
      </p:grpSp>
      <p:sp>
        <p:nvSpPr>
          <p:cNvPr id="399368" name="Rectangle 8"/>
          <p:cNvSpPr>
            <a:spLocks noChangeArrowheads="1"/>
          </p:cNvSpPr>
          <p:nvPr/>
        </p:nvSpPr>
        <p:spPr bwMode="auto">
          <a:xfrm>
            <a:off x="2590800" y="1"/>
            <a:ext cx="96012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 sz="1700" dirty="0">
              <a:cs typeface="+mn-cs"/>
            </a:endParaRPr>
          </a:p>
        </p:txBody>
      </p:sp>
      <p:sp>
        <p:nvSpPr>
          <p:cNvPr id="399369" name="Line 9"/>
          <p:cNvSpPr>
            <a:spLocks noChangeShapeType="1"/>
          </p:cNvSpPr>
          <p:nvPr/>
        </p:nvSpPr>
        <p:spPr bwMode="auto">
          <a:xfrm>
            <a:off x="2582333" y="1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 sz="1700" dirty="0">
              <a:cs typeface="+mn-cs"/>
            </a:endParaRPr>
          </a:p>
        </p:txBody>
      </p:sp>
      <p:sp>
        <p:nvSpPr>
          <p:cNvPr id="6150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878667" y="1"/>
            <a:ext cx="9313333" cy="1009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9937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73054" y="6362701"/>
            <a:ext cx="1983316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&lt;#&gt;</a:t>
            </a:r>
            <a:endParaRPr lang="ru-RU" dirty="0"/>
          </a:p>
        </p:txBody>
      </p:sp>
      <p:sp>
        <p:nvSpPr>
          <p:cNvPr id="39937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59617" y="6362701"/>
            <a:ext cx="9025467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>
                <a:cs typeface="+mn-cs"/>
              </a:defRPr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  <p:sp>
        <p:nvSpPr>
          <p:cNvPr id="399374" name="Line 14"/>
          <p:cNvSpPr>
            <a:spLocks noChangeShapeType="1"/>
          </p:cNvSpPr>
          <p:nvPr/>
        </p:nvSpPr>
        <p:spPr bwMode="auto">
          <a:xfrm>
            <a:off x="0" y="6315075"/>
            <a:ext cx="12192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 sz="1700" dirty="0">
              <a:cs typeface="+mn-cs"/>
            </a:endParaRPr>
          </a:p>
        </p:txBody>
      </p:sp>
      <p:sp>
        <p:nvSpPr>
          <p:cNvPr id="399375" name="Line 15"/>
          <p:cNvSpPr>
            <a:spLocks noChangeShapeType="1"/>
          </p:cNvSpPr>
          <p:nvPr/>
        </p:nvSpPr>
        <p:spPr bwMode="auto">
          <a:xfrm>
            <a:off x="0" y="1079500"/>
            <a:ext cx="12192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 sz="1700" dirty="0">
              <a:cs typeface="+mn-cs"/>
            </a:endParaRPr>
          </a:p>
        </p:txBody>
      </p:sp>
      <p:pic>
        <p:nvPicPr>
          <p:cNvPr id="6155" name="Picture 17" descr="рус лого для презентации"/>
          <p:cNvPicPr>
            <a:picLocks noChangeAspect="1" noChangeArrowheads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-25399" y="-15874"/>
            <a:ext cx="2580217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endParaRPr lang="ru-RU" sz="1700" dirty="0">
              <a:solidFill>
                <a:srgbClr val="FFFFFF"/>
              </a:solidFill>
              <a:cs typeface="+mn-cs"/>
            </a:endParaRPr>
          </a:p>
        </p:txBody>
      </p:sp>
      <p:grpSp>
        <p:nvGrpSpPr>
          <p:cNvPr id="7171" name="Group 4"/>
          <p:cNvGrpSpPr>
            <a:grpSpLocks/>
          </p:cNvGrpSpPr>
          <p:nvPr/>
        </p:nvGrpSpPr>
        <p:grpSpPr bwMode="auto">
          <a:xfrm>
            <a:off x="0" y="6318251"/>
            <a:ext cx="12192000" cy="539751"/>
            <a:chOff x="0" y="3974"/>
            <a:chExt cx="5760" cy="340"/>
          </a:xfrm>
        </p:grpSpPr>
        <p:sp>
          <p:nvSpPr>
            <p:cNvPr id="7181" name="Rectangle 5"/>
            <p:cNvSpPr>
              <a:spLocks noChangeArrowheads="1"/>
            </p:cNvSpPr>
            <p:nvPr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/>
            <a:p>
              <a:endParaRPr lang="ru-RU" sz="1700" dirty="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182" name="Rectangle 6"/>
            <p:cNvSpPr>
              <a:spLocks noChangeArrowheads="1"/>
            </p:cNvSpPr>
            <p:nvPr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/>
            <a:p>
              <a:endParaRPr lang="ru-RU" sz="1700" dirty="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183" name="Line 7"/>
            <p:cNvSpPr>
              <a:spLocks noChangeShapeType="1"/>
            </p:cNvSpPr>
            <p:nvPr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 sz="1700" dirty="0">
                <a:solidFill>
                  <a:srgbClr val="FFFFFF"/>
                </a:solidFill>
                <a:cs typeface="+mn-cs"/>
              </a:endParaRPr>
            </a:p>
          </p:txBody>
        </p:sp>
      </p:grpSp>
      <p:sp>
        <p:nvSpPr>
          <p:cNvPr id="7172" name="Rectangle 8"/>
          <p:cNvSpPr>
            <a:spLocks noChangeArrowheads="1"/>
          </p:cNvSpPr>
          <p:nvPr/>
        </p:nvSpPr>
        <p:spPr bwMode="auto">
          <a:xfrm>
            <a:off x="0" y="1"/>
            <a:ext cx="2582333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endParaRPr lang="ru-RU" sz="1700" dirty="0">
              <a:solidFill>
                <a:srgbClr val="FFFFFF"/>
              </a:solidFill>
              <a:cs typeface="+mn-cs"/>
            </a:endParaRPr>
          </a:p>
        </p:txBody>
      </p:sp>
      <p:sp>
        <p:nvSpPr>
          <p:cNvPr id="7173" name="Rectangle 9"/>
          <p:cNvSpPr>
            <a:spLocks noChangeArrowheads="1"/>
          </p:cNvSpPr>
          <p:nvPr/>
        </p:nvSpPr>
        <p:spPr bwMode="auto">
          <a:xfrm>
            <a:off x="2590800" y="1"/>
            <a:ext cx="96012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endParaRPr lang="ru-RU" sz="1700" dirty="0">
              <a:solidFill>
                <a:srgbClr val="FFFFFF"/>
              </a:solidFill>
              <a:cs typeface="+mn-cs"/>
            </a:endParaRPr>
          </a:p>
        </p:txBody>
      </p:sp>
      <p:sp>
        <p:nvSpPr>
          <p:cNvPr id="7174" name="Line 10"/>
          <p:cNvSpPr>
            <a:spLocks noChangeShapeType="1"/>
          </p:cNvSpPr>
          <p:nvPr/>
        </p:nvSpPr>
        <p:spPr bwMode="auto">
          <a:xfrm>
            <a:off x="2582333" y="1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 sz="1700" dirty="0">
              <a:solidFill>
                <a:srgbClr val="FFFFFF"/>
              </a:solidFill>
              <a:cs typeface="+mn-cs"/>
            </a:endParaRPr>
          </a:p>
        </p:txBody>
      </p:sp>
      <p:sp>
        <p:nvSpPr>
          <p:cNvPr id="7175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2878667" y="1"/>
            <a:ext cx="9313333" cy="1009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67629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59617" y="6362701"/>
            <a:ext cx="9025467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/>
            </a:lvl1pPr>
          </a:lstStyle>
          <a:p>
            <a:pPr>
              <a:defRPr/>
            </a:pPr>
            <a:endParaRPr lang="ru-RU" dirty="0">
              <a:solidFill>
                <a:srgbClr val="FFFFFF"/>
              </a:solidFill>
              <a:cs typeface="+mn-cs"/>
            </a:endParaRPr>
          </a:p>
        </p:txBody>
      </p:sp>
      <p:sp>
        <p:nvSpPr>
          <p:cNvPr id="7177" name="Rectangle 14"/>
          <p:cNvSpPr>
            <a:spLocks noChangeArrowheads="1"/>
          </p:cNvSpPr>
          <p:nvPr/>
        </p:nvSpPr>
        <p:spPr bwMode="auto">
          <a:xfrm>
            <a:off x="1007533" y="7605713"/>
            <a:ext cx="5471584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endParaRPr lang="ru-RU" sz="1700" dirty="0">
              <a:solidFill>
                <a:srgbClr val="FFFFFF"/>
              </a:solidFill>
              <a:cs typeface="+mn-cs"/>
            </a:endParaRPr>
          </a:p>
        </p:txBody>
      </p:sp>
      <p:sp>
        <p:nvSpPr>
          <p:cNvPr id="7178" name="Line 16"/>
          <p:cNvSpPr>
            <a:spLocks noChangeShapeType="1"/>
          </p:cNvSpPr>
          <p:nvPr/>
        </p:nvSpPr>
        <p:spPr bwMode="auto">
          <a:xfrm>
            <a:off x="0" y="6315075"/>
            <a:ext cx="12192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 sz="1700" dirty="0">
              <a:solidFill>
                <a:srgbClr val="FFFFFF"/>
              </a:solidFill>
              <a:cs typeface="+mn-cs"/>
            </a:endParaRPr>
          </a:p>
        </p:txBody>
      </p:sp>
      <p:sp>
        <p:nvSpPr>
          <p:cNvPr id="7179" name="Line 17"/>
          <p:cNvSpPr>
            <a:spLocks noChangeShapeType="1"/>
          </p:cNvSpPr>
          <p:nvPr/>
        </p:nvSpPr>
        <p:spPr bwMode="auto">
          <a:xfrm>
            <a:off x="0" y="1079500"/>
            <a:ext cx="12192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 sz="1700" dirty="0">
              <a:solidFill>
                <a:srgbClr val="FFFFFF"/>
              </a:solidFill>
              <a:cs typeface="+mn-cs"/>
            </a:endParaRPr>
          </a:p>
        </p:txBody>
      </p:sp>
      <p:pic>
        <p:nvPicPr>
          <p:cNvPr id="7180" name="Picture 19" descr="рус лого для презентации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" y="-6349"/>
            <a:ext cx="2580217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3407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endParaRPr lang="ru-RU" sz="1700" dirty="0">
              <a:solidFill>
                <a:srgbClr val="FFFFFF"/>
              </a:solidFill>
              <a:cs typeface="+mn-cs"/>
            </a:endParaRPr>
          </a:p>
        </p:txBody>
      </p:sp>
      <p:grpSp>
        <p:nvGrpSpPr>
          <p:cNvPr id="7171" name="Group 4"/>
          <p:cNvGrpSpPr>
            <a:grpSpLocks/>
          </p:cNvGrpSpPr>
          <p:nvPr/>
        </p:nvGrpSpPr>
        <p:grpSpPr bwMode="auto">
          <a:xfrm>
            <a:off x="0" y="6318251"/>
            <a:ext cx="12192000" cy="539751"/>
            <a:chOff x="0" y="3974"/>
            <a:chExt cx="5760" cy="340"/>
          </a:xfrm>
        </p:grpSpPr>
        <p:sp>
          <p:nvSpPr>
            <p:cNvPr id="7181" name="Rectangle 5"/>
            <p:cNvSpPr>
              <a:spLocks noChangeArrowheads="1"/>
            </p:cNvSpPr>
            <p:nvPr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/>
            <a:p>
              <a:endParaRPr lang="ru-RU" sz="1700" dirty="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182" name="Rectangle 6"/>
            <p:cNvSpPr>
              <a:spLocks noChangeArrowheads="1"/>
            </p:cNvSpPr>
            <p:nvPr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/>
            <a:p>
              <a:endParaRPr lang="ru-RU" sz="1700" dirty="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183" name="Line 7"/>
            <p:cNvSpPr>
              <a:spLocks noChangeShapeType="1"/>
            </p:cNvSpPr>
            <p:nvPr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 sz="1700" dirty="0">
                <a:solidFill>
                  <a:srgbClr val="FFFFFF"/>
                </a:solidFill>
                <a:cs typeface="+mn-cs"/>
              </a:endParaRPr>
            </a:p>
          </p:txBody>
        </p:sp>
      </p:grpSp>
      <p:sp>
        <p:nvSpPr>
          <p:cNvPr id="7172" name="Rectangle 8"/>
          <p:cNvSpPr>
            <a:spLocks noChangeArrowheads="1"/>
          </p:cNvSpPr>
          <p:nvPr/>
        </p:nvSpPr>
        <p:spPr bwMode="auto">
          <a:xfrm>
            <a:off x="0" y="1"/>
            <a:ext cx="2582333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endParaRPr lang="ru-RU" sz="1700" dirty="0">
              <a:solidFill>
                <a:srgbClr val="FFFFFF"/>
              </a:solidFill>
              <a:cs typeface="+mn-cs"/>
            </a:endParaRPr>
          </a:p>
        </p:txBody>
      </p:sp>
      <p:sp>
        <p:nvSpPr>
          <p:cNvPr id="7173" name="Rectangle 9"/>
          <p:cNvSpPr>
            <a:spLocks noChangeArrowheads="1"/>
          </p:cNvSpPr>
          <p:nvPr/>
        </p:nvSpPr>
        <p:spPr bwMode="auto">
          <a:xfrm>
            <a:off x="2590800" y="1"/>
            <a:ext cx="96012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endParaRPr lang="ru-RU" sz="1700" dirty="0">
              <a:solidFill>
                <a:srgbClr val="FFFFFF"/>
              </a:solidFill>
              <a:cs typeface="+mn-cs"/>
            </a:endParaRPr>
          </a:p>
        </p:txBody>
      </p:sp>
      <p:sp>
        <p:nvSpPr>
          <p:cNvPr id="7174" name="Line 10"/>
          <p:cNvSpPr>
            <a:spLocks noChangeShapeType="1"/>
          </p:cNvSpPr>
          <p:nvPr/>
        </p:nvSpPr>
        <p:spPr bwMode="auto">
          <a:xfrm>
            <a:off x="2582333" y="1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 sz="1700" dirty="0">
              <a:solidFill>
                <a:srgbClr val="FFFFFF"/>
              </a:solidFill>
              <a:cs typeface="+mn-cs"/>
            </a:endParaRPr>
          </a:p>
        </p:txBody>
      </p:sp>
      <p:sp>
        <p:nvSpPr>
          <p:cNvPr id="7175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2878667" y="1"/>
            <a:ext cx="9313333" cy="1009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67629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59617" y="6362701"/>
            <a:ext cx="9025467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/>
            </a:lvl1pPr>
          </a:lstStyle>
          <a:p>
            <a:pPr>
              <a:defRPr/>
            </a:pPr>
            <a:endParaRPr lang="ru-RU" dirty="0">
              <a:solidFill>
                <a:srgbClr val="FFFFFF"/>
              </a:solidFill>
              <a:cs typeface="+mn-cs"/>
            </a:endParaRPr>
          </a:p>
        </p:txBody>
      </p:sp>
      <p:sp>
        <p:nvSpPr>
          <p:cNvPr id="7177" name="Rectangle 14"/>
          <p:cNvSpPr>
            <a:spLocks noChangeArrowheads="1"/>
          </p:cNvSpPr>
          <p:nvPr/>
        </p:nvSpPr>
        <p:spPr bwMode="auto">
          <a:xfrm>
            <a:off x="1007533" y="7605713"/>
            <a:ext cx="5471584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endParaRPr lang="ru-RU" sz="1700" dirty="0">
              <a:solidFill>
                <a:srgbClr val="FFFFFF"/>
              </a:solidFill>
              <a:cs typeface="+mn-cs"/>
            </a:endParaRPr>
          </a:p>
        </p:txBody>
      </p:sp>
      <p:sp>
        <p:nvSpPr>
          <p:cNvPr id="7178" name="Line 16"/>
          <p:cNvSpPr>
            <a:spLocks noChangeShapeType="1"/>
          </p:cNvSpPr>
          <p:nvPr/>
        </p:nvSpPr>
        <p:spPr bwMode="auto">
          <a:xfrm>
            <a:off x="0" y="6315075"/>
            <a:ext cx="12192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 sz="1700" dirty="0">
              <a:solidFill>
                <a:srgbClr val="FFFFFF"/>
              </a:solidFill>
              <a:cs typeface="+mn-cs"/>
            </a:endParaRPr>
          </a:p>
        </p:txBody>
      </p:sp>
      <p:sp>
        <p:nvSpPr>
          <p:cNvPr id="7179" name="Line 17"/>
          <p:cNvSpPr>
            <a:spLocks noChangeShapeType="1"/>
          </p:cNvSpPr>
          <p:nvPr/>
        </p:nvSpPr>
        <p:spPr bwMode="auto">
          <a:xfrm>
            <a:off x="0" y="1079500"/>
            <a:ext cx="12192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 sz="1700" dirty="0">
              <a:solidFill>
                <a:srgbClr val="FFFFFF"/>
              </a:solidFill>
              <a:cs typeface="+mn-cs"/>
            </a:endParaRPr>
          </a:p>
        </p:txBody>
      </p:sp>
      <p:pic>
        <p:nvPicPr>
          <p:cNvPr id="7180" name="Picture 19" descr="рус лого для презентации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" y="-6349"/>
            <a:ext cx="2580217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9469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2"/>
            <a:ext cx="12192000" cy="152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6147" name="Group 3"/>
          <p:cNvGrpSpPr>
            <a:grpSpLocks/>
          </p:cNvGrpSpPr>
          <p:nvPr/>
        </p:nvGrpSpPr>
        <p:grpSpPr bwMode="auto">
          <a:xfrm>
            <a:off x="0" y="6318251"/>
            <a:ext cx="12192000" cy="539751"/>
            <a:chOff x="0" y="3974"/>
            <a:chExt cx="5760" cy="340"/>
          </a:xfrm>
        </p:grpSpPr>
        <p:sp>
          <p:nvSpPr>
            <p:cNvPr id="399364" name="Rectangle 4"/>
            <p:cNvSpPr>
              <a:spLocks noChangeArrowheads="1"/>
            </p:cNvSpPr>
            <p:nvPr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 sz="1700" dirty="0">
                <a:solidFill>
                  <a:srgbClr val="FFFFFF"/>
                </a:solidFill>
              </a:endParaRPr>
            </a:p>
          </p:txBody>
        </p:sp>
        <p:sp>
          <p:nvSpPr>
            <p:cNvPr id="399365" name="Rectangle 5"/>
            <p:cNvSpPr>
              <a:spLocks noChangeArrowheads="1"/>
            </p:cNvSpPr>
            <p:nvPr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 sz="1700" dirty="0">
                <a:solidFill>
                  <a:srgbClr val="FFFFFF"/>
                </a:solidFill>
              </a:endParaRPr>
            </a:p>
          </p:txBody>
        </p:sp>
        <p:sp>
          <p:nvSpPr>
            <p:cNvPr id="399366" name="Line 6"/>
            <p:cNvSpPr>
              <a:spLocks noChangeShapeType="1"/>
            </p:cNvSpPr>
            <p:nvPr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defRPr/>
              </a:pPr>
              <a:endParaRPr lang="ru-RU" sz="1700" dirty="0">
                <a:solidFill>
                  <a:srgbClr val="FFFFFF"/>
                </a:solidFill>
              </a:endParaRPr>
            </a:p>
          </p:txBody>
        </p:sp>
      </p:grpSp>
      <p:sp>
        <p:nvSpPr>
          <p:cNvPr id="399368" name="Rectangle 8"/>
          <p:cNvSpPr>
            <a:spLocks noChangeArrowheads="1"/>
          </p:cNvSpPr>
          <p:nvPr/>
        </p:nvSpPr>
        <p:spPr bwMode="auto">
          <a:xfrm>
            <a:off x="2590800" y="1"/>
            <a:ext cx="96012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 sz="1700" dirty="0">
              <a:solidFill>
                <a:srgbClr val="FFFFFF"/>
              </a:solidFill>
            </a:endParaRPr>
          </a:p>
        </p:txBody>
      </p:sp>
      <p:sp>
        <p:nvSpPr>
          <p:cNvPr id="399369" name="Line 9"/>
          <p:cNvSpPr>
            <a:spLocks noChangeShapeType="1"/>
          </p:cNvSpPr>
          <p:nvPr/>
        </p:nvSpPr>
        <p:spPr bwMode="auto">
          <a:xfrm>
            <a:off x="2582333" y="1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 sz="1700" dirty="0">
              <a:solidFill>
                <a:srgbClr val="FFFFFF"/>
              </a:solidFill>
            </a:endParaRPr>
          </a:p>
        </p:txBody>
      </p:sp>
      <p:sp>
        <p:nvSpPr>
          <p:cNvPr id="6150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878667" y="1"/>
            <a:ext cx="9313333" cy="1009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9937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73054" y="6362701"/>
            <a:ext cx="1983316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cs typeface="+mn-cs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&lt;#&gt;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39937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59617" y="6362701"/>
            <a:ext cx="9025467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>
                <a:cs typeface="+mn-cs"/>
              </a:defRPr>
            </a:lvl1pPr>
          </a:lstStyle>
          <a:p>
            <a:pPr>
              <a:defRPr/>
            </a:pPr>
            <a:r>
              <a:rPr lang="ru-RU" dirty="0">
                <a:solidFill>
                  <a:srgbClr val="FFFFFF"/>
                </a:solidFill>
              </a:rPr>
              <a:t>НАЗВАНИЕ ПРЕЗЕНТАЦИИ</a:t>
            </a:r>
          </a:p>
        </p:txBody>
      </p:sp>
      <p:sp>
        <p:nvSpPr>
          <p:cNvPr id="399374" name="Line 14"/>
          <p:cNvSpPr>
            <a:spLocks noChangeShapeType="1"/>
          </p:cNvSpPr>
          <p:nvPr/>
        </p:nvSpPr>
        <p:spPr bwMode="auto">
          <a:xfrm>
            <a:off x="0" y="6315075"/>
            <a:ext cx="12192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 sz="1700" dirty="0">
              <a:solidFill>
                <a:srgbClr val="FFFFFF"/>
              </a:solidFill>
            </a:endParaRPr>
          </a:p>
        </p:txBody>
      </p:sp>
      <p:sp>
        <p:nvSpPr>
          <p:cNvPr id="399375" name="Line 15"/>
          <p:cNvSpPr>
            <a:spLocks noChangeShapeType="1"/>
          </p:cNvSpPr>
          <p:nvPr/>
        </p:nvSpPr>
        <p:spPr bwMode="auto">
          <a:xfrm>
            <a:off x="0" y="1079500"/>
            <a:ext cx="12192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 sz="1700" dirty="0">
              <a:solidFill>
                <a:srgbClr val="FFFFFF"/>
              </a:solidFill>
            </a:endParaRPr>
          </a:p>
        </p:txBody>
      </p:sp>
      <p:pic>
        <p:nvPicPr>
          <p:cNvPr id="6155" name="Picture 17" descr="рус лого для презентации"/>
          <p:cNvPicPr>
            <a:picLocks noChangeAspect="1" noChangeArrowheads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-25399" y="-15874"/>
            <a:ext cx="2580217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23058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2"/>
            <a:ext cx="12192000" cy="152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6147" name="Group 3"/>
          <p:cNvGrpSpPr>
            <a:grpSpLocks/>
          </p:cNvGrpSpPr>
          <p:nvPr/>
        </p:nvGrpSpPr>
        <p:grpSpPr bwMode="auto">
          <a:xfrm>
            <a:off x="0" y="6318251"/>
            <a:ext cx="12192000" cy="539751"/>
            <a:chOff x="0" y="3974"/>
            <a:chExt cx="5760" cy="340"/>
          </a:xfrm>
        </p:grpSpPr>
        <p:sp>
          <p:nvSpPr>
            <p:cNvPr id="399364" name="Rectangle 4"/>
            <p:cNvSpPr>
              <a:spLocks noChangeArrowheads="1"/>
            </p:cNvSpPr>
            <p:nvPr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 sz="1700" dirty="0">
                <a:solidFill>
                  <a:srgbClr val="FFFFFF"/>
                </a:solidFill>
              </a:endParaRPr>
            </a:p>
          </p:txBody>
        </p:sp>
        <p:sp>
          <p:nvSpPr>
            <p:cNvPr id="399365" name="Rectangle 5"/>
            <p:cNvSpPr>
              <a:spLocks noChangeArrowheads="1"/>
            </p:cNvSpPr>
            <p:nvPr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 sz="1700" dirty="0">
                <a:solidFill>
                  <a:srgbClr val="FFFFFF"/>
                </a:solidFill>
              </a:endParaRPr>
            </a:p>
          </p:txBody>
        </p:sp>
        <p:sp>
          <p:nvSpPr>
            <p:cNvPr id="399366" name="Line 6"/>
            <p:cNvSpPr>
              <a:spLocks noChangeShapeType="1"/>
            </p:cNvSpPr>
            <p:nvPr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defRPr/>
              </a:pPr>
              <a:endParaRPr lang="ru-RU" sz="1700" dirty="0">
                <a:solidFill>
                  <a:srgbClr val="FFFFFF"/>
                </a:solidFill>
              </a:endParaRPr>
            </a:p>
          </p:txBody>
        </p:sp>
      </p:grpSp>
      <p:sp>
        <p:nvSpPr>
          <p:cNvPr id="399368" name="Rectangle 8"/>
          <p:cNvSpPr>
            <a:spLocks noChangeArrowheads="1"/>
          </p:cNvSpPr>
          <p:nvPr/>
        </p:nvSpPr>
        <p:spPr bwMode="auto">
          <a:xfrm>
            <a:off x="2590800" y="1"/>
            <a:ext cx="96012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 sz="1700" dirty="0">
              <a:solidFill>
                <a:srgbClr val="FFFFFF"/>
              </a:solidFill>
            </a:endParaRPr>
          </a:p>
        </p:txBody>
      </p:sp>
      <p:sp>
        <p:nvSpPr>
          <p:cNvPr id="399369" name="Line 9"/>
          <p:cNvSpPr>
            <a:spLocks noChangeShapeType="1"/>
          </p:cNvSpPr>
          <p:nvPr/>
        </p:nvSpPr>
        <p:spPr bwMode="auto">
          <a:xfrm>
            <a:off x="2582333" y="1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 sz="1700" dirty="0">
              <a:solidFill>
                <a:srgbClr val="FFFFFF"/>
              </a:solidFill>
            </a:endParaRPr>
          </a:p>
        </p:txBody>
      </p:sp>
      <p:sp>
        <p:nvSpPr>
          <p:cNvPr id="6150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878667" y="1"/>
            <a:ext cx="9313333" cy="1009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9937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73054" y="6362701"/>
            <a:ext cx="1983316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cs typeface="+mn-cs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&lt;#&gt;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39937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59617" y="6362701"/>
            <a:ext cx="9025467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>
                <a:cs typeface="+mn-cs"/>
              </a:defRPr>
            </a:lvl1pPr>
          </a:lstStyle>
          <a:p>
            <a:pPr>
              <a:defRPr/>
            </a:pPr>
            <a:r>
              <a:rPr lang="ru-RU" dirty="0">
                <a:solidFill>
                  <a:srgbClr val="FFFFFF"/>
                </a:solidFill>
              </a:rPr>
              <a:t>НАЗВАНИЕ ПРЕЗЕНТАЦИИ</a:t>
            </a:r>
          </a:p>
        </p:txBody>
      </p:sp>
      <p:sp>
        <p:nvSpPr>
          <p:cNvPr id="399374" name="Line 14"/>
          <p:cNvSpPr>
            <a:spLocks noChangeShapeType="1"/>
          </p:cNvSpPr>
          <p:nvPr/>
        </p:nvSpPr>
        <p:spPr bwMode="auto">
          <a:xfrm>
            <a:off x="0" y="6315075"/>
            <a:ext cx="12192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 sz="1700" dirty="0">
              <a:solidFill>
                <a:srgbClr val="FFFFFF"/>
              </a:solidFill>
            </a:endParaRPr>
          </a:p>
        </p:txBody>
      </p:sp>
      <p:sp>
        <p:nvSpPr>
          <p:cNvPr id="399375" name="Line 15"/>
          <p:cNvSpPr>
            <a:spLocks noChangeShapeType="1"/>
          </p:cNvSpPr>
          <p:nvPr/>
        </p:nvSpPr>
        <p:spPr bwMode="auto">
          <a:xfrm>
            <a:off x="0" y="1079500"/>
            <a:ext cx="12192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 sz="1700" dirty="0">
              <a:solidFill>
                <a:srgbClr val="FFFFFF"/>
              </a:solidFill>
            </a:endParaRPr>
          </a:p>
        </p:txBody>
      </p:sp>
      <p:pic>
        <p:nvPicPr>
          <p:cNvPr id="6155" name="Picture 17" descr="рус лого для презентации"/>
          <p:cNvPicPr>
            <a:picLocks noChangeAspect="1" noChangeArrowheads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-25399" y="-15874"/>
            <a:ext cx="2580217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29238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821" r:id="rId12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9"/>
          <p:cNvSpPr>
            <a:spLocks noChangeArrowheads="1"/>
          </p:cNvSpPr>
          <p:nvPr userDrawn="1"/>
        </p:nvSpPr>
        <p:spPr bwMode="auto">
          <a:xfrm>
            <a:off x="2590800" y="2"/>
            <a:ext cx="9601200" cy="1439333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sz="18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Rectangle 8"/>
          <p:cNvSpPr>
            <a:spLocks noChangeArrowheads="1"/>
          </p:cNvSpPr>
          <p:nvPr userDrawn="1"/>
        </p:nvSpPr>
        <p:spPr bwMode="auto">
          <a:xfrm>
            <a:off x="0" y="2"/>
            <a:ext cx="2582333" cy="1439333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sz="18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7" name="Line 10"/>
          <p:cNvSpPr>
            <a:spLocks noChangeShapeType="1"/>
          </p:cNvSpPr>
          <p:nvPr userDrawn="1"/>
        </p:nvSpPr>
        <p:spPr bwMode="auto">
          <a:xfrm>
            <a:off x="2582333" y="2"/>
            <a:ext cx="0" cy="1439333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sz="18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1" name="Line 17"/>
          <p:cNvSpPr>
            <a:spLocks noChangeShapeType="1"/>
          </p:cNvSpPr>
          <p:nvPr userDrawn="1"/>
        </p:nvSpPr>
        <p:spPr bwMode="auto">
          <a:xfrm>
            <a:off x="0" y="1439333"/>
            <a:ext cx="12192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sz="18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9400" y="1600204"/>
            <a:ext cx="11303000" cy="41036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pic>
        <p:nvPicPr>
          <p:cNvPr id="23" name="Рисунок 22" descr="GP W 300.wmf"/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>
            <a:off x="234953" y="254000"/>
            <a:ext cx="2067479" cy="993600"/>
          </a:xfrm>
          <a:prstGeom prst="rect">
            <a:avLst/>
          </a:prstGeom>
        </p:spPr>
      </p:pic>
      <p:grpSp>
        <p:nvGrpSpPr>
          <p:cNvPr id="25" name="Group 4"/>
          <p:cNvGrpSpPr>
            <a:grpSpLocks/>
          </p:cNvGrpSpPr>
          <p:nvPr userDrawn="1"/>
        </p:nvGrpSpPr>
        <p:grpSpPr bwMode="auto">
          <a:xfrm>
            <a:off x="0" y="6163734"/>
            <a:ext cx="12192000" cy="719668"/>
            <a:chOff x="0" y="3974"/>
            <a:chExt cx="5760" cy="340"/>
          </a:xfrm>
        </p:grpSpPr>
        <p:sp>
          <p:nvSpPr>
            <p:cNvPr id="26" name="Rectangle 5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ru-RU" sz="1800" dirty="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7" name="Rectangle 6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ru-RU" sz="1800" dirty="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8" name="Line 7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ru-RU" sz="1800" dirty="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  <p:sp>
        <p:nvSpPr>
          <p:cNvPr id="29" name="Line 16"/>
          <p:cNvSpPr>
            <a:spLocks noChangeShapeType="1"/>
          </p:cNvSpPr>
          <p:nvPr userDrawn="1"/>
        </p:nvSpPr>
        <p:spPr bwMode="auto">
          <a:xfrm>
            <a:off x="0" y="6159499"/>
            <a:ext cx="12192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sz="18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0" name="Номер слайда 3"/>
          <p:cNvSpPr txBox="1">
            <a:spLocks/>
          </p:cNvSpPr>
          <p:nvPr userDrawn="1"/>
        </p:nvSpPr>
        <p:spPr>
          <a:xfrm>
            <a:off x="279402" y="6265335"/>
            <a:ext cx="1976969" cy="635001"/>
          </a:xfrm>
          <a:prstGeom prst="rect">
            <a:avLst/>
          </a:prstGeom>
        </p:spPr>
        <p:txBody>
          <a:bodyPr vert="horz" lIns="0" tIns="0" rIns="0" bIns="0"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E4274F02-7521-4F9B-A76E-13D583AC38B1}" type="slidenum">
              <a:rPr lang="ru-RU" sz="2000" b="1" smtClean="0">
                <a:solidFill>
                  <a:prstClr val="white"/>
                </a:solidFill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2000" b="1" dirty="0" smtClean="0">
              <a:solidFill>
                <a:prstClr val="white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3491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</p:sldLayoutIdLst>
  <p:txStyles>
    <p:titleStyle>
      <a:lvl1pPr algn="l" defTabSz="914400" rtl="0" eaLnBrk="1" latinLnBrk="0" hangingPunct="1">
        <a:spcBef>
          <a:spcPct val="0"/>
        </a:spcBef>
        <a:buNone/>
        <a:defRPr kumimoji="0" lang="ru-RU" sz="2600" b="0" i="0" u="none" strike="noStrike" kern="1200" cap="none" spc="0" normalizeH="0" baseline="0" noProof="0" dirty="0" smtClean="0">
          <a:ln>
            <a:noFill/>
          </a:ln>
          <a:solidFill>
            <a:schemeClr val="bg1"/>
          </a:solidFill>
          <a:effectLst/>
          <a:uLnTx/>
          <a:uFillTx/>
          <a:latin typeface="Arial Narrow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b="0" kern="1200">
          <a:solidFill>
            <a:srgbClr val="003366"/>
          </a:solidFill>
          <a:latin typeface="Arial Narrow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None/>
        <a:defRPr sz="2600" kern="1200">
          <a:solidFill>
            <a:schemeClr val="bg1"/>
          </a:solidFill>
          <a:latin typeface="Arial Narrow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2600" kern="1200">
          <a:solidFill>
            <a:schemeClr val="bg1"/>
          </a:solidFill>
          <a:latin typeface="Arial Narrow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2600" kern="1200">
          <a:solidFill>
            <a:schemeClr val="bg1"/>
          </a:solidFill>
          <a:latin typeface="Arial Narrow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2600" kern="1200">
          <a:solidFill>
            <a:schemeClr val="bg1"/>
          </a:solidFill>
          <a:latin typeface="Arial Narrow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9"/>
          <p:cNvSpPr>
            <a:spLocks noChangeArrowheads="1"/>
          </p:cNvSpPr>
          <p:nvPr userDrawn="1"/>
        </p:nvSpPr>
        <p:spPr bwMode="auto">
          <a:xfrm>
            <a:off x="2590800" y="2"/>
            <a:ext cx="9601200" cy="1439333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sz="18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Rectangle 8"/>
          <p:cNvSpPr>
            <a:spLocks noChangeArrowheads="1"/>
          </p:cNvSpPr>
          <p:nvPr userDrawn="1"/>
        </p:nvSpPr>
        <p:spPr bwMode="auto">
          <a:xfrm>
            <a:off x="0" y="2"/>
            <a:ext cx="2582333" cy="1439333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sz="18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7" name="Line 10"/>
          <p:cNvSpPr>
            <a:spLocks noChangeShapeType="1"/>
          </p:cNvSpPr>
          <p:nvPr userDrawn="1"/>
        </p:nvSpPr>
        <p:spPr bwMode="auto">
          <a:xfrm>
            <a:off x="2582333" y="2"/>
            <a:ext cx="0" cy="1439333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sz="18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1" name="Line 17"/>
          <p:cNvSpPr>
            <a:spLocks noChangeShapeType="1"/>
          </p:cNvSpPr>
          <p:nvPr userDrawn="1"/>
        </p:nvSpPr>
        <p:spPr bwMode="auto">
          <a:xfrm>
            <a:off x="0" y="1439333"/>
            <a:ext cx="12192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sz="18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9400" y="1600203"/>
            <a:ext cx="11303000" cy="41036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pic>
        <p:nvPicPr>
          <p:cNvPr id="23" name="Рисунок 22" descr="GP W 300.wmf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234953" y="254000"/>
            <a:ext cx="2067479" cy="993600"/>
          </a:xfrm>
          <a:prstGeom prst="rect">
            <a:avLst/>
          </a:prstGeom>
        </p:spPr>
      </p:pic>
      <p:grpSp>
        <p:nvGrpSpPr>
          <p:cNvPr id="25" name="Group 4"/>
          <p:cNvGrpSpPr>
            <a:grpSpLocks/>
          </p:cNvGrpSpPr>
          <p:nvPr userDrawn="1"/>
        </p:nvGrpSpPr>
        <p:grpSpPr bwMode="auto">
          <a:xfrm>
            <a:off x="0" y="6163733"/>
            <a:ext cx="12192000" cy="719668"/>
            <a:chOff x="0" y="3974"/>
            <a:chExt cx="5760" cy="340"/>
          </a:xfrm>
        </p:grpSpPr>
        <p:sp>
          <p:nvSpPr>
            <p:cNvPr id="26" name="Rectangle 5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ru-RU" sz="1800" dirty="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7" name="Rectangle 6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ru-RU" sz="1800" dirty="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8" name="Line 7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ru-RU" sz="1800" dirty="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  <p:sp>
        <p:nvSpPr>
          <p:cNvPr id="29" name="Line 16"/>
          <p:cNvSpPr>
            <a:spLocks noChangeShapeType="1"/>
          </p:cNvSpPr>
          <p:nvPr userDrawn="1"/>
        </p:nvSpPr>
        <p:spPr bwMode="auto">
          <a:xfrm>
            <a:off x="0" y="6159499"/>
            <a:ext cx="12192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sz="18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0" name="Номер слайда 3"/>
          <p:cNvSpPr txBox="1">
            <a:spLocks/>
          </p:cNvSpPr>
          <p:nvPr userDrawn="1"/>
        </p:nvSpPr>
        <p:spPr>
          <a:xfrm>
            <a:off x="279402" y="6265334"/>
            <a:ext cx="1976969" cy="635001"/>
          </a:xfrm>
          <a:prstGeom prst="rect">
            <a:avLst/>
          </a:prstGeom>
        </p:spPr>
        <p:txBody>
          <a:bodyPr vert="horz" lIns="0" tIns="0" rIns="0" bIns="0"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E4274F02-7521-4F9B-A76E-13D583AC38B1}" type="slidenum">
              <a:rPr lang="ru-RU" sz="2000" b="1" smtClean="0">
                <a:solidFill>
                  <a:prstClr val="white"/>
                </a:solidFill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2000" b="1" dirty="0" smtClean="0">
              <a:solidFill>
                <a:prstClr val="white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3086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</p:sldLayoutIdLst>
  <p:txStyles>
    <p:titleStyle>
      <a:lvl1pPr algn="l" defTabSz="914400" rtl="0" eaLnBrk="1" latinLnBrk="0" hangingPunct="1">
        <a:spcBef>
          <a:spcPct val="0"/>
        </a:spcBef>
        <a:buNone/>
        <a:defRPr kumimoji="0" lang="ru-RU" sz="2600" b="0" i="0" u="none" strike="noStrike" kern="1200" cap="none" spc="0" normalizeH="0" baseline="0" noProof="0" dirty="0" smtClean="0">
          <a:ln>
            <a:noFill/>
          </a:ln>
          <a:solidFill>
            <a:schemeClr val="bg1"/>
          </a:solidFill>
          <a:effectLst/>
          <a:uLnTx/>
          <a:uFillTx/>
          <a:latin typeface="Arial Narrow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b="0" kern="1200">
          <a:solidFill>
            <a:srgbClr val="003366"/>
          </a:solidFill>
          <a:latin typeface="Arial Narrow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None/>
        <a:defRPr sz="2600" kern="1200">
          <a:solidFill>
            <a:schemeClr val="bg1"/>
          </a:solidFill>
          <a:latin typeface="Arial Narrow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2600" kern="1200">
          <a:solidFill>
            <a:schemeClr val="bg1"/>
          </a:solidFill>
          <a:latin typeface="Arial Narrow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2600" kern="1200">
          <a:solidFill>
            <a:schemeClr val="bg1"/>
          </a:solidFill>
          <a:latin typeface="Arial Narrow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2600" kern="1200">
          <a:solidFill>
            <a:schemeClr val="bg1"/>
          </a:solidFill>
          <a:latin typeface="Arial Narrow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1"/>
            <a:ext cx="12192000" cy="152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6147" name="Group 3"/>
          <p:cNvGrpSpPr>
            <a:grpSpLocks/>
          </p:cNvGrpSpPr>
          <p:nvPr/>
        </p:nvGrpSpPr>
        <p:grpSpPr bwMode="auto">
          <a:xfrm>
            <a:off x="0" y="6318250"/>
            <a:ext cx="12192000" cy="539750"/>
            <a:chOff x="0" y="3974"/>
            <a:chExt cx="5760" cy="340"/>
          </a:xfrm>
        </p:grpSpPr>
        <p:sp>
          <p:nvSpPr>
            <p:cNvPr id="399364" name="Rectangle 4"/>
            <p:cNvSpPr>
              <a:spLocks noChangeArrowheads="1"/>
            </p:cNvSpPr>
            <p:nvPr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 sz="1700" dirty="0">
                <a:solidFill>
                  <a:srgbClr val="FFFFFF"/>
                </a:solidFill>
              </a:endParaRPr>
            </a:p>
          </p:txBody>
        </p:sp>
        <p:sp>
          <p:nvSpPr>
            <p:cNvPr id="399365" name="Rectangle 5"/>
            <p:cNvSpPr>
              <a:spLocks noChangeArrowheads="1"/>
            </p:cNvSpPr>
            <p:nvPr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 sz="1700" dirty="0">
                <a:solidFill>
                  <a:srgbClr val="FFFFFF"/>
                </a:solidFill>
              </a:endParaRPr>
            </a:p>
          </p:txBody>
        </p:sp>
        <p:sp>
          <p:nvSpPr>
            <p:cNvPr id="399366" name="Line 6"/>
            <p:cNvSpPr>
              <a:spLocks noChangeShapeType="1"/>
            </p:cNvSpPr>
            <p:nvPr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defRPr/>
              </a:pPr>
              <a:endParaRPr lang="ru-RU" sz="1700" dirty="0">
                <a:solidFill>
                  <a:srgbClr val="FFFFFF"/>
                </a:solidFill>
              </a:endParaRPr>
            </a:p>
          </p:txBody>
        </p:sp>
      </p:grpSp>
      <p:sp>
        <p:nvSpPr>
          <p:cNvPr id="399368" name="Rectangle 8"/>
          <p:cNvSpPr>
            <a:spLocks noChangeArrowheads="1"/>
          </p:cNvSpPr>
          <p:nvPr/>
        </p:nvSpPr>
        <p:spPr bwMode="auto">
          <a:xfrm>
            <a:off x="2590800" y="0"/>
            <a:ext cx="96012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 sz="1700" dirty="0">
              <a:solidFill>
                <a:srgbClr val="FFFFFF"/>
              </a:solidFill>
            </a:endParaRPr>
          </a:p>
        </p:txBody>
      </p:sp>
      <p:sp>
        <p:nvSpPr>
          <p:cNvPr id="399369" name="Line 9"/>
          <p:cNvSpPr>
            <a:spLocks noChangeShapeType="1"/>
          </p:cNvSpPr>
          <p:nvPr/>
        </p:nvSpPr>
        <p:spPr bwMode="auto">
          <a:xfrm>
            <a:off x="2582333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 sz="1700" dirty="0">
              <a:solidFill>
                <a:srgbClr val="FFFFFF"/>
              </a:solidFill>
            </a:endParaRPr>
          </a:p>
        </p:txBody>
      </p:sp>
      <p:sp>
        <p:nvSpPr>
          <p:cNvPr id="6150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878667" y="0"/>
            <a:ext cx="9313333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9937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73051" y="6362700"/>
            <a:ext cx="1983316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cs typeface="+mn-cs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&lt;#&gt;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39937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59617" y="6362700"/>
            <a:ext cx="902546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>
                <a:cs typeface="+mn-cs"/>
              </a:defRPr>
            </a:lvl1pPr>
          </a:lstStyle>
          <a:p>
            <a:pPr>
              <a:defRPr/>
            </a:pPr>
            <a:r>
              <a:rPr lang="ru-RU" dirty="0">
                <a:solidFill>
                  <a:srgbClr val="FFFFFF"/>
                </a:solidFill>
              </a:rPr>
              <a:t>НАЗВАНИЕ ПРЕЗЕНТАЦИИ</a:t>
            </a:r>
          </a:p>
        </p:txBody>
      </p:sp>
      <p:sp>
        <p:nvSpPr>
          <p:cNvPr id="399374" name="Line 14"/>
          <p:cNvSpPr>
            <a:spLocks noChangeShapeType="1"/>
          </p:cNvSpPr>
          <p:nvPr/>
        </p:nvSpPr>
        <p:spPr bwMode="auto">
          <a:xfrm>
            <a:off x="0" y="6315075"/>
            <a:ext cx="12192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 sz="1700" dirty="0">
              <a:solidFill>
                <a:srgbClr val="FFFFFF"/>
              </a:solidFill>
            </a:endParaRPr>
          </a:p>
        </p:txBody>
      </p:sp>
      <p:sp>
        <p:nvSpPr>
          <p:cNvPr id="399375" name="Line 15"/>
          <p:cNvSpPr>
            <a:spLocks noChangeShapeType="1"/>
          </p:cNvSpPr>
          <p:nvPr/>
        </p:nvSpPr>
        <p:spPr bwMode="auto">
          <a:xfrm>
            <a:off x="0" y="1079500"/>
            <a:ext cx="12192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 sz="1700" dirty="0">
              <a:solidFill>
                <a:srgbClr val="FFFFFF"/>
              </a:solidFill>
            </a:endParaRPr>
          </a:p>
        </p:txBody>
      </p:sp>
      <p:pic>
        <p:nvPicPr>
          <p:cNvPr id="6155" name="Picture 17" descr="рус лого для презентации"/>
          <p:cNvPicPr>
            <a:picLocks noChangeAspect="1" noChangeArrowheads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-25399" y="-15875"/>
            <a:ext cx="2580217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32815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 sz="2267" dirty="0"/>
          </a:p>
        </p:txBody>
      </p:sp>
      <p:sp>
        <p:nvSpPr>
          <p:cNvPr id="16" name="Rectangle 9"/>
          <p:cNvSpPr>
            <a:spLocks noChangeArrowheads="1"/>
          </p:cNvSpPr>
          <p:nvPr userDrawn="1"/>
        </p:nvSpPr>
        <p:spPr bwMode="auto">
          <a:xfrm>
            <a:off x="2590800" y="2"/>
            <a:ext cx="9601200" cy="1439333"/>
          </a:xfrm>
          <a:prstGeom prst="rect">
            <a:avLst/>
          </a:prstGeom>
          <a:solidFill>
            <a:srgbClr val="3399FF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marL="0" algn="l" defTabSz="1219170" rtl="0" eaLnBrk="1" latinLnBrk="0" hangingPunct="1"/>
            <a:endParaRPr lang="ru-RU" sz="2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5"/>
          <p:cNvSpPr>
            <a:spLocks noChangeArrowheads="1"/>
          </p:cNvSpPr>
          <p:nvPr userDrawn="1"/>
        </p:nvSpPr>
        <p:spPr bwMode="auto">
          <a:xfrm>
            <a:off x="0" y="6163733"/>
            <a:ext cx="2582333" cy="719668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 sz="2267" dirty="0"/>
          </a:p>
        </p:txBody>
      </p:sp>
      <p:sp>
        <p:nvSpPr>
          <p:cNvPr id="13" name="Rectangle 6"/>
          <p:cNvSpPr>
            <a:spLocks noChangeArrowheads="1"/>
          </p:cNvSpPr>
          <p:nvPr userDrawn="1"/>
        </p:nvSpPr>
        <p:spPr bwMode="auto">
          <a:xfrm>
            <a:off x="0" y="6163733"/>
            <a:ext cx="12192000" cy="719668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 sz="2267" dirty="0"/>
          </a:p>
        </p:txBody>
      </p:sp>
      <p:sp>
        <p:nvSpPr>
          <p:cNvPr id="15" name="Rectangle 8"/>
          <p:cNvSpPr>
            <a:spLocks noChangeArrowheads="1"/>
          </p:cNvSpPr>
          <p:nvPr userDrawn="1"/>
        </p:nvSpPr>
        <p:spPr bwMode="auto">
          <a:xfrm>
            <a:off x="0" y="2"/>
            <a:ext cx="2582333" cy="1439333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 sz="2267" dirty="0"/>
          </a:p>
        </p:txBody>
      </p:sp>
      <p:sp>
        <p:nvSpPr>
          <p:cNvPr id="17" name="Line 10"/>
          <p:cNvSpPr>
            <a:spLocks noChangeShapeType="1"/>
          </p:cNvSpPr>
          <p:nvPr userDrawn="1"/>
        </p:nvSpPr>
        <p:spPr bwMode="auto">
          <a:xfrm>
            <a:off x="2582333" y="2"/>
            <a:ext cx="0" cy="1439333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2267" dirty="0"/>
          </a:p>
        </p:txBody>
      </p:sp>
      <p:sp>
        <p:nvSpPr>
          <p:cNvPr id="20" name="Line 16"/>
          <p:cNvSpPr>
            <a:spLocks noChangeShapeType="1"/>
          </p:cNvSpPr>
          <p:nvPr userDrawn="1"/>
        </p:nvSpPr>
        <p:spPr bwMode="auto">
          <a:xfrm>
            <a:off x="0" y="6159499"/>
            <a:ext cx="12192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2267" dirty="0"/>
          </a:p>
        </p:txBody>
      </p:sp>
      <p:sp>
        <p:nvSpPr>
          <p:cNvPr id="21" name="Line 17"/>
          <p:cNvSpPr>
            <a:spLocks noChangeShapeType="1"/>
          </p:cNvSpPr>
          <p:nvPr userDrawn="1"/>
        </p:nvSpPr>
        <p:spPr bwMode="auto">
          <a:xfrm>
            <a:off x="0" y="1439333"/>
            <a:ext cx="12192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2267" dirty="0"/>
          </a:p>
        </p:txBody>
      </p:sp>
      <p:sp>
        <p:nvSpPr>
          <p:cNvPr id="3" name="Текст 2"/>
          <p:cNvSpPr>
            <a:spLocks noGrp="1"/>
          </p:cNvSpPr>
          <p:nvPr userDrawn="1">
            <p:ph type="body" idx="1"/>
          </p:nvPr>
        </p:nvSpPr>
        <p:spPr>
          <a:xfrm>
            <a:off x="2887133" y="1600201"/>
            <a:ext cx="9025467" cy="444583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pPr lvl="0"/>
            <a:r>
              <a:rPr lang="ru-RU" dirty="0" smtClean="0"/>
              <a:t>НАЗВАНИЕ ПРЕЗЕНТАЦИИ</a:t>
            </a:r>
          </a:p>
        </p:txBody>
      </p:sp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9017" y="152401"/>
            <a:ext cx="2030633" cy="1100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74363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52" r:id="rId5"/>
  </p:sldLayoutIdLst>
  <p:txStyles>
    <p:titleStyle>
      <a:lvl1pPr algn="l" defTabSz="1219170" rtl="0" eaLnBrk="1" latinLnBrk="0" hangingPunct="1">
        <a:spcBef>
          <a:spcPct val="0"/>
        </a:spcBef>
        <a:buNone/>
        <a:defRPr kumimoji="0" lang="ru-RU" sz="3467" b="0" i="0" u="none" strike="noStrike" kern="1200" cap="none" spc="0" normalizeH="0" baseline="0" noProof="0" dirty="0" smtClean="0">
          <a:ln>
            <a:noFill/>
          </a:ln>
          <a:solidFill>
            <a:schemeClr val="bg1"/>
          </a:solidFill>
          <a:effectLst/>
          <a:uLnTx/>
          <a:uFillTx/>
          <a:latin typeface="Arial Narrow" pitchFamily="34" charset="0"/>
          <a:ea typeface="+mj-ea"/>
          <a:cs typeface="+mj-cs"/>
        </a:defRPr>
      </a:lvl1pPr>
    </p:titleStyle>
    <p:bodyStyle>
      <a:lvl1pPr marL="0" indent="0" algn="l" defTabSz="1219170" rtl="0" eaLnBrk="1" latinLnBrk="0" hangingPunct="1">
        <a:spcBef>
          <a:spcPct val="20000"/>
        </a:spcBef>
        <a:buFont typeface="Arial" pitchFamily="34" charset="0"/>
        <a:buNone/>
        <a:defRPr sz="3467" b="0" kern="1200" baseline="0">
          <a:solidFill>
            <a:schemeClr val="bg1"/>
          </a:solidFill>
          <a:latin typeface="Arial Narrow" pitchFamily="34" charset="0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None/>
        <a:defRPr sz="2667" kern="1200">
          <a:solidFill>
            <a:schemeClr val="bg1"/>
          </a:solidFill>
          <a:latin typeface="Arial Narrow" pitchFamily="34" charset="0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None/>
        <a:defRPr sz="2667" kern="1200">
          <a:solidFill>
            <a:schemeClr val="bg1"/>
          </a:solidFill>
          <a:latin typeface="Arial Narrow" pitchFamily="34" charset="0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None/>
        <a:defRPr sz="2667" kern="1200">
          <a:solidFill>
            <a:schemeClr val="bg1"/>
          </a:solidFill>
          <a:latin typeface="Arial Narrow" pitchFamily="34" charset="0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None/>
        <a:defRPr sz="2667" kern="1200">
          <a:solidFill>
            <a:schemeClr val="bg1"/>
          </a:solidFill>
          <a:latin typeface="Arial Narrow" pitchFamily="34" charset="0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 userDrawn="1"/>
        </p:nvGrpSpPr>
        <p:grpSpPr bwMode="auto">
          <a:xfrm>
            <a:off x="0" y="6163733"/>
            <a:ext cx="12192000" cy="719668"/>
            <a:chOff x="0" y="3974"/>
            <a:chExt cx="5760" cy="340"/>
          </a:xfrm>
        </p:grpSpPr>
        <p:sp>
          <p:nvSpPr>
            <p:cNvPr id="12" name="Rectangle 5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endParaRPr lang="ru-RU" sz="2267" dirty="0"/>
            </a:p>
          </p:txBody>
        </p:sp>
        <p:sp>
          <p:nvSpPr>
            <p:cNvPr id="13" name="Rectangle 6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endParaRPr lang="ru-RU" sz="2267" dirty="0"/>
            </a:p>
          </p:txBody>
        </p:sp>
        <p:sp>
          <p:nvSpPr>
            <p:cNvPr id="14" name="Line 7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endParaRPr lang="ru-RU" sz="2267" dirty="0"/>
            </a:p>
          </p:txBody>
        </p:sp>
      </p:grpSp>
      <p:sp>
        <p:nvSpPr>
          <p:cNvPr id="16" name="Rectangle 9"/>
          <p:cNvSpPr>
            <a:spLocks noChangeArrowheads="1"/>
          </p:cNvSpPr>
          <p:nvPr userDrawn="1"/>
        </p:nvSpPr>
        <p:spPr bwMode="auto">
          <a:xfrm>
            <a:off x="2590800" y="2"/>
            <a:ext cx="9601200" cy="1439333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 sz="2267" dirty="0"/>
          </a:p>
        </p:txBody>
      </p:sp>
      <p:sp>
        <p:nvSpPr>
          <p:cNvPr id="15" name="Rectangle 8"/>
          <p:cNvSpPr>
            <a:spLocks noChangeArrowheads="1"/>
          </p:cNvSpPr>
          <p:nvPr userDrawn="1"/>
        </p:nvSpPr>
        <p:spPr bwMode="auto">
          <a:xfrm>
            <a:off x="0" y="2"/>
            <a:ext cx="2582333" cy="1439333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 sz="2267" dirty="0"/>
          </a:p>
        </p:txBody>
      </p:sp>
      <p:sp>
        <p:nvSpPr>
          <p:cNvPr id="17" name="Line 10"/>
          <p:cNvSpPr>
            <a:spLocks noChangeShapeType="1"/>
          </p:cNvSpPr>
          <p:nvPr userDrawn="1"/>
        </p:nvSpPr>
        <p:spPr bwMode="auto">
          <a:xfrm>
            <a:off x="2582333" y="2"/>
            <a:ext cx="0" cy="1439333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2267" dirty="0"/>
          </a:p>
        </p:txBody>
      </p:sp>
      <p:sp>
        <p:nvSpPr>
          <p:cNvPr id="20" name="Line 16"/>
          <p:cNvSpPr>
            <a:spLocks noChangeShapeType="1"/>
          </p:cNvSpPr>
          <p:nvPr userDrawn="1"/>
        </p:nvSpPr>
        <p:spPr bwMode="auto">
          <a:xfrm>
            <a:off x="0" y="6159499"/>
            <a:ext cx="12192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2267" dirty="0"/>
          </a:p>
        </p:txBody>
      </p:sp>
      <p:sp>
        <p:nvSpPr>
          <p:cNvPr id="21" name="Line 17"/>
          <p:cNvSpPr>
            <a:spLocks noChangeShapeType="1"/>
          </p:cNvSpPr>
          <p:nvPr userDrawn="1"/>
        </p:nvSpPr>
        <p:spPr bwMode="auto">
          <a:xfrm>
            <a:off x="0" y="1439333"/>
            <a:ext cx="12192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2267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9400" y="1600201"/>
            <a:ext cx="11303000" cy="533480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18" name="Номер слайда 3"/>
          <p:cNvSpPr txBox="1">
            <a:spLocks/>
          </p:cNvSpPr>
          <p:nvPr userDrawn="1"/>
        </p:nvSpPr>
        <p:spPr>
          <a:xfrm>
            <a:off x="279401" y="6223000"/>
            <a:ext cx="1976969" cy="635001"/>
          </a:xfrm>
          <a:prstGeom prst="rect">
            <a:avLst/>
          </a:prstGeom>
        </p:spPr>
        <p:txBody>
          <a:bodyPr vert="horz" lIns="0" tIns="0" rIns="0" bIns="0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274F02-7521-4F9B-A76E-13D583AC38B1}" type="slidenum">
              <a:rPr kumimoji="0" lang="ru-RU" sz="2667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667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9017" y="152401"/>
            <a:ext cx="2030633" cy="1100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09158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</p:sldLayoutIdLst>
  <p:txStyles>
    <p:titleStyle>
      <a:lvl1pPr algn="l" defTabSz="1219170" rtl="0" eaLnBrk="1" latinLnBrk="0" hangingPunct="1">
        <a:spcBef>
          <a:spcPct val="0"/>
        </a:spcBef>
        <a:buNone/>
        <a:defRPr kumimoji="0" lang="ru-RU" sz="3467" b="0" i="0" u="none" strike="noStrike" kern="1200" cap="none" spc="0" normalizeH="0" baseline="0" noProof="0" dirty="0" smtClean="0">
          <a:ln>
            <a:noFill/>
          </a:ln>
          <a:solidFill>
            <a:schemeClr val="bg1"/>
          </a:solidFill>
          <a:effectLst/>
          <a:uLnTx/>
          <a:uFillTx/>
          <a:latin typeface="Arial Narrow" pitchFamily="34" charset="0"/>
          <a:ea typeface="+mj-ea"/>
          <a:cs typeface="+mj-cs"/>
        </a:defRPr>
      </a:lvl1pPr>
    </p:titleStyle>
    <p:bodyStyle>
      <a:lvl1pPr marL="0" indent="0" algn="l" defTabSz="1219170" rtl="0" eaLnBrk="1" latinLnBrk="0" hangingPunct="1">
        <a:spcBef>
          <a:spcPct val="20000"/>
        </a:spcBef>
        <a:buFont typeface="Arial" pitchFamily="34" charset="0"/>
        <a:buNone/>
        <a:defRPr sz="3467" b="0" kern="1200">
          <a:solidFill>
            <a:srgbClr val="003366"/>
          </a:solidFill>
          <a:latin typeface="Arial Narrow" pitchFamily="34" charset="0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None/>
        <a:defRPr sz="3467" kern="1200">
          <a:solidFill>
            <a:schemeClr val="bg1"/>
          </a:solidFill>
          <a:latin typeface="Arial Narrow" pitchFamily="34" charset="0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None/>
        <a:defRPr sz="3467" kern="1200">
          <a:solidFill>
            <a:schemeClr val="bg1"/>
          </a:solidFill>
          <a:latin typeface="Arial Narrow" pitchFamily="34" charset="0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None/>
        <a:defRPr sz="3467" kern="1200">
          <a:solidFill>
            <a:schemeClr val="bg1"/>
          </a:solidFill>
          <a:latin typeface="Arial Narrow" pitchFamily="34" charset="0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None/>
        <a:defRPr sz="3467" kern="1200">
          <a:solidFill>
            <a:schemeClr val="bg1"/>
          </a:solidFill>
          <a:latin typeface="Arial Narrow" pitchFamily="34" charset="0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 userDrawn="1"/>
        </p:nvGrpSpPr>
        <p:grpSpPr bwMode="auto">
          <a:xfrm>
            <a:off x="0" y="6163733"/>
            <a:ext cx="12192000" cy="719668"/>
            <a:chOff x="0" y="3974"/>
            <a:chExt cx="5760" cy="340"/>
          </a:xfrm>
        </p:grpSpPr>
        <p:sp>
          <p:nvSpPr>
            <p:cNvPr id="12" name="Rectangle 5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endParaRPr lang="ru-RU" sz="2267" dirty="0">
                <a:solidFill>
                  <a:prstClr val="white"/>
                </a:solidFill>
              </a:endParaRPr>
            </a:p>
          </p:txBody>
        </p:sp>
        <p:sp>
          <p:nvSpPr>
            <p:cNvPr id="13" name="Rectangle 6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endParaRPr lang="ru-RU" sz="2267" dirty="0">
                <a:solidFill>
                  <a:prstClr val="white"/>
                </a:solidFill>
              </a:endParaRPr>
            </a:p>
          </p:txBody>
        </p:sp>
        <p:sp>
          <p:nvSpPr>
            <p:cNvPr id="14" name="Line 7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endParaRPr lang="ru-RU" sz="2267" dirty="0">
                <a:solidFill>
                  <a:prstClr val="white"/>
                </a:solidFill>
              </a:endParaRPr>
            </a:p>
          </p:txBody>
        </p:sp>
      </p:grpSp>
      <p:sp>
        <p:nvSpPr>
          <p:cNvPr id="16" name="Rectangle 9"/>
          <p:cNvSpPr>
            <a:spLocks noChangeArrowheads="1"/>
          </p:cNvSpPr>
          <p:nvPr userDrawn="1"/>
        </p:nvSpPr>
        <p:spPr bwMode="auto">
          <a:xfrm>
            <a:off x="2590800" y="2"/>
            <a:ext cx="9601200" cy="1439333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 sz="2267" dirty="0">
              <a:solidFill>
                <a:prstClr val="white"/>
              </a:solidFill>
            </a:endParaRPr>
          </a:p>
        </p:txBody>
      </p:sp>
      <p:sp>
        <p:nvSpPr>
          <p:cNvPr id="15" name="Rectangle 8"/>
          <p:cNvSpPr>
            <a:spLocks noChangeArrowheads="1"/>
          </p:cNvSpPr>
          <p:nvPr userDrawn="1"/>
        </p:nvSpPr>
        <p:spPr bwMode="auto">
          <a:xfrm>
            <a:off x="0" y="2"/>
            <a:ext cx="2582333" cy="1439333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 sz="2267" dirty="0">
              <a:solidFill>
                <a:prstClr val="white"/>
              </a:solidFill>
            </a:endParaRPr>
          </a:p>
        </p:txBody>
      </p:sp>
      <p:sp>
        <p:nvSpPr>
          <p:cNvPr id="17" name="Line 10"/>
          <p:cNvSpPr>
            <a:spLocks noChangeShapeType="1"/>
          </p:cNvSpPr>
          <p:nvPr userDrawn="1"/>
        </p:nvSpPr>
        <p:spPr bwMode="auto">
          <a:xfrm>
            <a:off x="2582333" y="2"/>
            <a:ext cx="0" cy="1439333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2267" dirty="0">
              <a:solidFill>
                <a:prstClr val="white"/>
              </a:solidFill>
            </a:endParaRPr>
          </a:p>
        </p:txBody>
      </p:sp>
      <p:sp>
        <p:nvSpPr>
          <p:cNvPr id="20" name="Line 16"/>
          <p:cNvSpPr>
            <a:spLocks noChangeShapeType="1"/>
          </p:cNvSpPr>
          <p:nvPr userDrawn="1"/>
        </p:nvSpPr>
        <p:spPr bwMode="auto">
          <a:xfrm>
            <a:off x="0" y="6159499"/>
            <a:ext cx="12192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2267" dirty="0">
              <a:solidFill>
                <a:prstClr val="white"/>
              </a:solidFill>
            </a:endParaRPr>
          </a:p>
        </p:txBody>
      </p:sp>
      <p:sp>
        <p:nvSpPr>
          <p:cNvPr id="21" name="Line 17"/>
          <p:cNvSpPr>
            <a:spLocks noChangeShapeType="1"/>
          </p:cNvSpPr>
          <p:nvPr userDrawn="1"/>
        </p:nvSpPr>
        <p:spPr bwMode="auto">
          <a:xfrm>
            <a:off x="0" y="1439333"/>
            <a:ext cx="12192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 sz="2267" dirty="0">
              <a:solidFill>
                <a:prstClr val="white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9400" y="1600201"/>
            <a:ext cx="11303000" cy="533480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18" name="Номер слайда 3"/>
          <p:cNvSpPr txBox="1">
            <a:spLocks/>
          </p:cNvSpPr>
          <p:nvPr userDrawn="1"/>
        </p:nvSpPr>
        <p:spPr>
          <a:xfrm>
            <a:off x="279401" y="6223000"/>
            <a:ext cx="1976969" cy="635001"/>
          </a:xfrm>
          <a:prstGeom prst="rect">
            <a:avLst/>
          </a:prstGeom>
        </p:spPr>
        <p:txBody>
          <a:bodyPr vert="horz" lIns="0" tIns="0" rIns="0" bIns="0" rtlCol="0" anchor="ctr"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  <a:defRPr/>
            </a:pPr>
            <a:fld id="{E4274F02-7521-4F9B-A76E-13D583AC38B1}" type="slidenum">
              <a:rPr lang="ru-RU" sz="2667" b="1" smtClean="0">
                <a:solidFill>
                  <a:prstClr val="white"/>
                </a:solidFill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2667" b="1" dirty="0" smtClean="0">
              <a:solidFill>
                <a:prstClr val="white"/>
              </a:solidFill>
            </a:endParaRPr>
          </a:p>
        </p:txBody>
      </p:sp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9017" y="152401"/>
            <a:ext cx="2030633" cy="1100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35267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</p:sldLayoutIdLst>
  <p:txStyles>
    <p:titleStyle>
      <a:lvl1pPr algn="l" defTabSz="1219170" rtl="0" eaLnBrk="1" latinLnBrk="0" hangingPunct="1">
        <a:spcBef>
          <a:spcPct val="0"/>
        </a:spcBef>
        <a:buNone/>
        <a:defRPr kumimoji="0" lang="ru-RU" sz="3467" b="0" i="0" u="none" strike="noStrike" kern="1200" cap="none" spc="0" normalizeH="0" baseline="0" noProof="0" dirty="0" smtClean="0">
          <a:ln>
            <a:noFill/>
          </a:ln>
          <a:solidFill>
            <a:schemeClr val="bg1"/>
          </a:solidFill>
          <a:effectLst/>
          <a:uLnTx/>
          <a:uFillTx/>
          <a:latin typeface="Arial Narrow" pitchFamily="34" charset="0"/>
          <a:ea typeface="+mj-ea"/>
          <a:cs typeface="+mj-cs"/>
        </a:defRPr>
      </a:lvl1pPr>
    </p:titleStyle>
    <p:bodyStyle>
      <a:lvl1pPr marL="0" indent="0" algn="l" defTabSz="1219170" rtl="0" eaLnBrk="1" latinLnBrk="0" hangingPunct="1">
        <a:spcBef>
          <a:spcPct val="20000"/>
        </a:spcBef>
        <a:buFont typeface="Arial" pitchFamily="34" charset="0"/>
        <a:buNone/>
        <a:defRPr sz="3467" b="0" kern="1200">
          <a:solidFill>
            <a:srgbClr val="003366"/>
          </a:solidFill>
          <a:latin typeface="Arial Narrow" pitchFamily="34" charset="0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None/>
        <a:defRPr sz="3467" kern="1200">
          <a:solidFill>
            <a:schemeClr val="bg1"/>
          </a:solidFill>
          <a:latin typeface="Arial Narrow" pitchFamily="34" charset="0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None/>
        <a:defRPr sz="3467" kern="1200">
          <a:solidFill>
            <a:schemeClr val="bg1"/>
          </a:solidFill>
          <a:latin typeface="Arial Narrow" pitchFamily="34" charset="0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None/>
        <a:defRPr sz="3467" kern="1200">
          <a:solidFill>
            <a:schemeClr val="bg1"/>
          </a:solidFill>
          <a:latin typeface="Arial Narrow" pitchFamily="34" charset="0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None/>
        <a:defRPr sz="3467" kern="1200">
          <a:solidFill>
            <a:schemeClr val="bg1"/>
          </a:solidFill>
          <a:latin typeface="Arial Narrow" pitchFamily="34" charset="0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2"/>
            <a:ext cx="12192000" cy="152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9332" name="Rectangle 20"/>
          <p:cNvSpPr>
            <a:spLocks noChangeArrowheads="1"/>
          </p:cNvSpPr>
          <p:nvPr/>
        </p:nvSpPr>
        <p:spPr bwMode="auto">
          <a:xfrm>
            <a:off x="2586570" y="2606677"/>
            <a:ext cx="9605433" cy="3713163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 sz="1700" dirty="0">
              <a:cs typeface="+mn-cs"/>
            </a:endParaRPr>
          </a:p>
        </p:txBody>
      </p:sp>
      <p:grpSp>
        <p:nvGrpSpPr>
          <p:cNvPr id="7172" name="Group 3"/>
          <p:cNvGrpSpPr>
            <a:grpSpLocks/>
          </p:cNvGrpSpPr>
          <p:nvPr/>
        </p:nvGrpSpPr>
        <p:grpSpPr bwMode="auto">
          <a:xfrm>
            <a:off x="0" y="6318251"/>
            <a:ext cx="12192000" cy="539751"/>
            <a:chOff x="0" y="3974"/>
            <a:chExt cx="5760" cy="340"/>
          </a:xfrm>
        </p:grpSpPr>
        <p:sp>
          <p:nvSpPr>
            <p:cNvPr id="269316" name="Rectangle 4"/>
            <p:cNvSpPr>
              <a:spLocks noChangeArrowheads="1"/>
            </p:cNvSpPr>
            <p:nvPr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 sz="1700" dirty="0">
                <a:cs typeface="+mn-cs"/>
              </a:endParaRPr>
            </a:p>
          </p:txBody>
        </p:sp>
        <p:sp>
          <p:nvSpPr>
            <p:cNvPr id="269317" name="Rectangle 5"/>
            <p:cNvSpPr>
              <a:spLocks noChangeArrowheads="1"/>
            </p:cNvSpPr>
            <p:nvPr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 sz="1700" dirty="0">
                <a:cs typeface="+mn-cs"/>
              </a:endParaRPr>
            </a:p>
          </p:txBody>
        </p:sp>
        <p:sp>
          <p:nvSpPr>
            <p:cNvPr id="269318" name="Line 6"/>
            <p:cNvSpPr>
              <a:spLocks noChangeShapeType="1"/>
            </p:cNvSpPr>
            <p:nvPr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defRPr/>
              </a:pPr>
              <a:endParaRPr lang="ru-RU" sz="1700" dirty="0">
                <a:cs typeface="+mn-cs"/>
              </a:endParaRPr>
            </a:p>
          </p:txBody>
        </p:sp>
      </p:grpSp>
      <p:sp>
        <p:nvSpPr>
          <p:cNvPr id="269319" name="Rectangle 7"/>
          <p:cNvSpPr>
            <a:spLocks noChangeArrowheads="1"/>
          </p:cNvSpPr>
          <p:nvPr/>
        </p:nvSpPr>
        <p:spPr bwMode="auto">
          <a:xfrm>
            <a:off x="0" y="1"/>
            <a:ext cx="2582333" cy="10795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 sz="1700" dirty="0">
              <a:cs typeface="+mn-cs"/>
            </a:endParaRPr>
          </a:p>
        </p:txBody>
      </p:sp>
      <p:sp>
        <p:nvSpPr>
          <p:cNvPr id="269320" name="Rectangle 8"/>
          <p:cNvSpPr>
            <a:spLocks noChangeArrowheads="1"/>
          </p:cNvSpPr>
          <p:nvPr/>
        </p:nvSpPr>
        <p:spPr bwMode="auto">
          <a:xfrm>
            <a:off x="2590800" y="1"/>
            <a:ext cx="96012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 sz="1700" dirty="0">
              <a:cs typeface="+mn-cs"/>
            </a:endParaRPr>
          </a:p>
        </p:txBody>
      </p:sp>
      <p:sp>
        <p:nvSpPr>
          <p:cNvPr id="269321" name="Line 9"/>
          <p:cNvSpPr>
            <a:spLocks noChangeShapeType="1"/>
          </p:cNvSpPr>
          <p:nvPr/>
        </p:nvSpPr>
        <p:spPr bwMode="auto">
          <a:xfrm>
            <a:off x="2582333" y="1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 sz="1700" dirty="0">
              <a:cs typeface="+mn-cs"/>
            </a:endParaRPr>
          </a:p>
        </p:txBody>
      </p:sp>
      <p:sp>
        <p:nvSpPr>
          <p:cNvPr id="7176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2878667" y="1"/>
            <a:ext cx="9313333" cy="1009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6932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73054" y="6362701"/>
            <a:ext cx="1983316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cs typeface="+mn-cs"/>
              </a:defRPr>
            </a:lvl1pPr>
          </a:lstStyle>
          <a:p>
            <a:pPr>
              <a:defRPr/>
            </a:pPr>
            <a:fld id="{63E714A6-C383-4468-931C-A986D10AE40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69326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59617" y="6362701"/>
            <a:ext cx="9025467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>
                <a:cs typeface="+mn-cs"/>
              </a:defRPr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  <p:sp>
        <p:nvSpPr>
          <p:cNvPr id="269333" name="Line 21"/>
          <p:cNvSpPr>
            <a:spLocks noChangeShapeType="1"/>
          </p:cNvSpPr>
          <p:nvPr/>
        </p:nvSpPr>
        <p:spPr bwMode="auto">
          <a:xfrm>
            <a:off x="0" y="6315075"/>
            <a:ext cx="12192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 sz="1700" dirty="0">
              <a:cs typeface="+mn-cs"/>
            </a:endParaRPr>
          </a:p>
        </p:txBody>
      </p:sp>
      <p:sp>
        <p:nvSpPr>
          <p:cNvPr id="269334" name="Line 22"/>
          <p:cNvSpPr>
            <a:spLocks noChangeShapeType="1"/>
          </p:cNvSpPr>
          <p:nvPr/>
        </p:nvSpPr>
        <p:spPr bwMode="auto">
          <a:xfrm>
            <a:off x="0" y="1079500"/>
            <a:ext cx="12192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 sz="1700" dirty="0">
              <a:cs typeface="+mn-cs"/>
            </a:endParaRPr>
          </a:p>
        </p:txBody>
      </p:sp>
      <p:pic>
        <p:nvPicPr>
          <p:cNvPr id="7181" name="Picture 24" descr="рус лого для презентации"/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-12699" y="-9525"/>
            <a:ext cx="2580217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2"/>
            <a:ext cx="12192000" cy="152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70355" name="Rectangle 19"/>
          <p:cNvSpPr>
            <a:spLocks noChangeArrowheads="1"/>
          </p:cNvSpPr>
          <p:nvPr/>
        </p:nvSpPr>
        <p:spPr bwMode="auto">
          <a:xfrm>
            <a:off x="0" y="2605089"/>
            <a:ext cx="12192000" cy="3713163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 sz="1700" dirty="0">
              <a:cs typeface="+mn-cs"/>
            </a:endParaRPr>
          </a:p>
        </p:txBody>
      </p:sp>
      <p:grpSp>
        <p:nvGrpSpPr>
          <p:cNvPr id="8196" name="Group 3"/>
          <p:cNvGrpSpPr>
            <a:grpSpLocks/>
          </p:cNvGrpSpPr>
          <p:nvPr/>
        </p:nvGrpSpPr>
        <p:grpSpPr bwMode="auto">
          <a:xfrm>
            <a:off x="0" y="6318251"/>
            <a:ext cx="12192000" cy="539751"/>
            <a:chOff x="0" y="3974"/>
            <a:chExt cx="5760" cy="340"/>
          </a:xfrm>
        </p:grpSpPr>
        <p:sp>
          <p:nvSpPr>
            <p:cNvPr id="270340" name="Rectangle 4"/>
            <p:cNvSpPr>
              <a:spLocks noChangeArrowheads="1"/>
            </p:cNvSpPr>
            <p:nvPr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 sz="1700" dirty="0">
                <a:cs typeface="+mn-cs"/>
              </a:endParaRPr>
            </a:p>
          </p:txBody>
        </p:sp>
        <p:sp>
          <p:nvSpPr>
            <p:cNvPr id="270341" name="Rectangle 5"/>
            <p:cNvSpPr>
              <a:spLocks noChangeArrowheads="1"/>
            </p:cNvSpPr>
            <p:nvPr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 sz="1700" dirty="0">
                <a:cs typeface="+mn-cs"/>
              </a:endParaRPr>
            </a:p>
          </p:txBody>
        </p:sp>
        <p:sp>
          <p:nvSpPr>
            <p:cNvPr id="270342" name="Line 6"/>
            <p:cNvSpPr>
              <a:spLocks noChangeShapeType="1"/>
            </p:cNvSpPr>
            <p:nvPr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defRPr/>
              </a:pPr>
              <a:endParaRPr lang="ru-RU" sz="1700" dirty="0">
                <a:cs typeface="+mn-cs"/>
              </a:endParaRPr>
            </a:p>
          </p:txBody>
        </p:sp>
      </p:grpSp>
      <p:sp>
        <p:nvSpPr>
          <p:cNvPr id="270344" name="Rectangle 8"/>
          <p:cNvSpPr>
            <a:spLocks noChangeArrowheads="1"/>
          </p:cNvSpPr>
          <p:nvPr/>
        </p:nvSpPr>
        <p:spPr bwMode="auto">
          <a:xfrm>
            <a:off x="2590800" y="1"/>
            <a:ext cx="96012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 sz="1700" dirty="0">
              <a:cs typeface="+mn-cs"/>
            </a:endParaRPr>
          </a:p>
        </p:txBody>
      </p:sp>
      <p:sp>
        <p:nvSpPr>
          <p:cNvPr id="270345" name="Line 9"/>
          <p:cNvSpPr>
            <a:spLocks noChangeShapeType="1"/>
          </p:cNvSpPr>
          <p:nvPr/>
        </p:nvSpPr>
        <p:spPr bwMode="auto">
          <a:xfrm>
            <a:off x="2582333" y="1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 sz="1700" dirty="0">
              <a:cs typeface="+mn-cs"/>
            </a:endParaRPr>
          </a:p>
        </p:txBody>
      </p:sp>
      <p:sp>
        <p:nvSpPr>
          <p:cNvPr id="8199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2878667" y="1"/>
            <a:ext cx="9313333" cy="1009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7034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73054" y="6362701"/>
            <a:ext cx="1983316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cs typeface="+mn-cs"/>
              </a:defRPr>
            </a:lvl1pPr>
          </a:lstStyle>
          <a:p>
            <a:pPr>
              <a:defRPr/>
            </a:pPr>
            <a:fld id="{17ED3C8F-9418-4BF5-82E3-9BF2C6E0C42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70350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59617" y="6362701"/>
            <a:ext cx="9025467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>
                <a:cs typeface="+mn-cs"/>
              </a:defRPr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  <p:sp>
        <p:nvSpPr>
          <p:cNvPr id="270351" name="Rectangle 15"/>
          <p:cNvSpPr>
            <a:spLocks noChangeArrowheads="1"/>
          </p:cNvSpPr>
          <p:nvPr/>
        </p:nvSpPr>
        <p:spPr bwMode="auto">
          <a:xfrm>
            <a:off x="1007533" y="7605713"/>
            <a:ext cx="5471584" cy="43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 sz="1700" dirty="0">
              <a:cs typeface="+mn-cs"/>
            </a:endParaRPr>
          </a:p>
        </p:txBody>
      </p:sp>
      <p:sp>
        <p:nvSpPr>
          <p:cNvPr id="270356" name="Line 20"/>
          <p:cNvSpPr>
            <a:spLocks noChangeShapeType="1"/>
          </p:cNvSpPr>
          <p:nvPr/>
        </p:nvSpPr>
        <p:spPr bwMode="auto">
          <a:xfrm>
            <a:off x="0" y="6315075"/>
            <a:ext cx="12192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 sz="1700" dirty="0">
              <a:cs typeface="+mn-cs"/>
            </a:endParaRPr>
          </a:p>
        </p:txBody>
      </p:sp>
      <p:sp>
        <p:nvSpPr>
          <p:cNvPr id="270357" name="Line 21"/>
          <p:cNvSpPr>
            <a:spLocks noChangeShapeType="1"/>
          </p:cNvSpPr>
          <p:nvPr/>
        </p:nvSpPr>
        <p:spPr bwMode="auto">
          <a:xfrm>
            <a:off x="0" y="1079500"/>
            <a:ext cx="12192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 sz="1700" dirty="0">
              <a:cs typeface="+mn-cs"/>
            </a:endParaRPr>
          </a:p>
        </p:txBody>
      </p:sp>
      <p:pic>
        <p:nvPicPr>
          <p:cNvPr id="8205" name="Picture 24" descr="рус лого для презентации"/>
          <p:cNvPicPr>
            <a:picLocks noChangeAspect="1" noChangeArrowheads="1"/>
          </p:cNvPicPr>
          <p:nvPr/>
        </p:nvPicPr>
        <p:blipFill>
          <a:blip r:embed="rId15" cstate="email"/>
          <a:srcRect/>
          <a:stretch>
            <a:fillRect/>
          </a:stretch>
        </p:blipFill>
        <p:spPr bwMode="auto">
          <a:xfrm>
            <a:off x="-38098" y="1"/>
            <a:ext cx="2580217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1"/>
            <a:ext cx="121920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71383" name="Rectangle 23"/>
          <p:cNvSpPr>
            <a:spLocks noChangeArrowheads="1"/>
          </p:cNvSpPr>
          <p:nvPr/>
        </p:nvSpPr>
        <p:spPr bwMode="auto">
          <a:xfrm>
            <a:off x="0" y="2159002"/>
            <a:ext cx="12192000" cy="4160839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 sz="1700" dirty="0">
              <a:cs typeface="+mn-cs"/>
            </a:endParaRPr>
          </a:p>
        </p:txBody>
      </p:sp>
      <p:grpSp>
        <p:nvGrpSpPr>
          <p:cNvPr id="9220" name="Group 3"/>
          <p:cNvGrpSpPr>
            <a:grpSpLocks/>
          </p:cNvGrpSpPr>
          <p:nvPr/>
        </p:nvGrpSpPr>
        <p:grpSpPr bwMode="auto">
          <a:xfrm>
            <a:off x="0" y="6318251"/>
            <a:ext cx="12192000" cy="539751"/>
            <a:chOff x="0" y="3974"/>
            <a:chExt cx="5760" cy="340"/>
          </a:xfrm>
        </p:grpSpPr>
        <p:sp>
          <p:nvSpPr>
            <p:cNvPr id="271364" name="Rectangle 4"/>
            <p:cNvSpPr>
              <a:spLocks noChangeArrowheads="1"/>
            </p:cNvSpPr>
            <p:nvPr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 sz="1700" dirty="0">
                <a:cs typeface="+mn-cs"/>
              </a:endParaRPr>
            </a:p>
          </p:txBody>
        </p:sp>
        <p:sp>
          <p:nvSpPr>
            <p:cNvPr id="271365" name="Rectangle 5"/>
            <p:cNvSpPr>
              <a:spLocks noChangeArrowheads="1"/>
            </p:cNvSpPr>
            <p:nvPr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 sz="1700" dirty="0">
                <a:cs typeface="+mn-cs"/>
              </a:endParaRPr>
            </a:p>
          </p:txBody>
        </p:sp>
        <p:sp>
          <p:nvSpPr>
            <p:cNvPr id="271366" name="Line 6"/>
            <p:cNvSpPr>
              <a:spLocks noChangeShapeType="1"/>
            </p:cNvSpPr>
            <p:nvPr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defRPr/>
              </a:pPr>
              <a:endParaRPr lang="ru-RU" sz="1700" dirty="0">
                <a:cs typeface="+mn-cs"/>
              </a:endParaRPr>
            </a:p>
          </p:txBody>
        </p:sp>
      </p:grpSp>
      <p:sp>
        <p:nvSpPr>
          <p:cNvPr id="271368" name="Rectangle 8"/>
          <p:cNvSpPr>
            <a:spLocks noChangeArrowheads="1"/>
          </p:cNvSpPr>
          <p:nvPr/>
        </p:nvSpPr>
        <p:spPr bwMode="auto">
          <a:xfrm>
            <a:off x="2590800" y="1"/>
            <a:ext cx="96012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 sz="1700" dirty="0">
              <a:cs typeface="+mn-cs"/>
            </a:endParaRPr>
          </a:p>
        </p:txBody>
      </p:sp>
      <p:sp>
        <p:nvSpPr>
          <p:cNvPr id="271369" name="Line 9"/>
          <p:cNvSpPr>
            <a:spLocks noChangeShapeType="1"/>
          </p:cNvSpPr>
          <p:nvPr/>
        </p:nvSpPr>
        <p:spPr bwMode="auto">
          <a:xfrm>
            <a:off x="2582333" y="1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 sz="1700" dirty="0">
              <a:cs typeface="+mn-cs"/>
            </a:endParaRPr>
          </a:p>
        </p:txBody>
      </p:sp>
      <p:sp>
        <p:nvSpPr>
          <p:cNvPr id="9223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2878667" y="1"/>
            <a:ext cx="9313333" cy="1009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7137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73054" y="6362701"/>
            <a:ext cx="1983316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cs typeface="+mn-cs"/>
              </a:defRPr>
            </a:lvl1pPr>
          </a:lstStyle>
          <a:p>
            <a:pPr>
              <a:defRPr/>
            </a:pPr>
            <a:fld id="{1499CCC9-7A51-42A3-8679-899F84402A1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71374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59617" y="6362701"/>
            <a:ext cx="9025467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>
                <a:cs typeface="+mn-cs"/>
              </a:defRPr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  <p:sp>
        <p:nvSpPr>
          <p:cNvPr id="271375" name="Rectangle 15"/>
          <p:cNvSpPr>
            <a:spLocks noChangeArrowheads="1"/>
          </p:cNvSpPr>
          <p:nvPr/>
        </p:nvSpPr>
        <p:spPr bwMode="auto">
          <a:xfrm>
            <a:off x="1007533" y="7605713"/>
            <a:ext cx="5471584" cy="43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 sz="1700" dirty="0">
              <a:cs typeface="+mn-cs"/>
            </a:endParaRPr>
          </a:p>
        </p:txBody>
      </p:sp>
      <p:sp>
        <p:nvSpPr>
          <p:cNvPr id="271384" name="Line 24"/>
          <p:cNvSpPr>
            <a:spLocks noChangeShapeType="1"/>
          </p:cNvSpPr>
          <p:nvPr/>
        </p:nvSpPr>
        <p:spPr bwMode="auto">
          <a:xfrm>
            <a:off x="0" y="6315075"/>
            <a:ext cx="12192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 sz="1700" dirty="0">
              <a:cs typeface="+mn-cs"/>
            </a:endParaRPr>
          </a:p>
        </p:txBody>
      </p:sp>
      <p:sp>
        <p:nvSpPr>
          <p:cNvPr id="271385" name="Line 25"/>
          <p:cNvSpPr>
            <a:spLocks noChangeShapeType="1"/>
          </p:cNvSpPr>
          <p:nvPr/>
        </p:nvSpPr>
        <p:spPr bwMode="auto">
          <a:xfrm>
            <a:off x="0" y="1079500"/>
            <a:ext cx="12192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 sz="1700" dirty="0">
              <a:cs typeface="+mn-cs"/>
            </a:endParaRPr>
          </a:p>
        </p:txBody>
      </p:sp>
      <p:pic>
        <p:nvPicPr>
          <p:cNvPr id="9229" name="Picture 27" descr="рус лого для презентации"/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-12699" y="-6349"/>
            <a:ext cx="2580217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2"/>
          <p:cNvSpPr>
            <a:spLocks noChangeArrowheads="1"/>
          </p:cNvSpPr>
          <p:nvPr/>
        </p:nvSpPr>
        <p:spPr bwMode="auto">
          <a:xfrm>
            <a:off x="2580221" y="1077914"/>
            <a:ext cx="9611783" cy="5262563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 sz="1700" dirty="0">
              <a:cs typeface="+mn-cs"/>
            </a:endParaRPr>
          </a:p>
        </p:txBody>
      </p:sp>
      <p:grpSp>
        <p:nvGrpSpPr>
          <p:cNvPr id="10243" name="Group 3"/>
          <p:cNvGrpSpPr>
            <a:grpSpLocks/>
          </p:cNvGrpSpPr>
          <p:nvPr/>
        </p:nvGrpSpPr>
        <p:grpSpPr bwMode="auto">
          <a:xfrm>
            <a:off x="0" y="6318251"/>
            <a:ext cx="12192000" cy="539751"/>
            <a:chOff x="0" y="3974"/>
            <a:chExt cx="5760" cy="340"/>
          </a:xfrm>
        </p:grpSpPr>
        <p:sp>
          <p:nvSpPr>
            <p:cNvPr id="272388" name="Rectangle 4"/>
            <p:cNvSpPr>
              <a:spLocks noChangeArrowheads="1"/>
            </p:cNvSpPr>
            <p:nvPr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 sz="1700" dirty="0">
                <a:cs typeface="+mn-cs"/>
              </a:endParaRPr>
            </a:p>
          </p:txBody>
        </p:sp>
        <p:sp>
          <p:nvSpPr>
            <p:cNvPr id="272389" name="Rectangle 5"/>
            <p:cNvSpPr>
              <a:spLocks noChangeArrowheads="1"/>
            </p:cNvSpPr>
            <p:nvPr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 sz="1700" dirty="0">
                <a:cs typeface="+mn-cs"/>
              </a:endParaRPr>
            </a:p>
          </p:txBody>
        </p:sp>
        <p:sp>
          <p:nvSpPr>
            <p:cNvPr id="272390" name="Line 6"/>
            <p:cNvSpPr>
              <a:spLocks noChangeShapeType="1"/>
            </p:cNvSpPr>
            <p:nvPr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defRPr/>
              </a:pPr>
              <a:endParaRPr lang="ru-RU" sz="1700" dirty="0">
                <a:cs typeface="+mn-cs"/>
              </a:endParaRPr>
            </a:p>
          </p:txBody>
        </p:sp>
      </p:grpSp>
      <p:sp>
        <p:nvSpPr>
          <p:cNvPr id="272392" name="Rectangle 8"/>
          <p:cNvSpPr>
            <a:spLocks noChangeArrowheads="1"/>
          </p:cNvSpPr>
          <p:nvPr/>
        </p:nvSpPr>
        <p:spPr bwMode="auto">
          <a:xfrm>
            <a:off x="2590800" y="1"/>
            <a:ext cx="96012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 sz="1700" dirty="0">
              <a:cs typeface="+mn-cs"/>
            </a:endParaRPr>
          </a:p>
        </p:txBody>
      </p:sp>
      <p:sp>
        <p:nvSpPr>
          <p:cNvPr id="272393" name="Line 9"/>
          <p:cNvSpPr>
            <a:spLocks noChangeShapeType="1"/>
          </p:cNvSpPr>
          <p:nvPr/>
        </p:nvSpPr>
        <p:spPr bwMode="auto">
          <a:xfrm>
            <a:off x="2582333" y="1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 sz="1700" dirty="0">
              <a:cs typeface="+mn-cs"/>
            </a:endParaRPr>
          </a:p>
        </p:txBody>
      </p:sp>
      <p:sp>
        <p:nvSpPr>
          <p:cNvPr id="10246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2878667" y="1"/>
            <a:ext cx="9313333" cy="1009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47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82675"/>
            <a:ext cx="2582333" cy="5226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</a:t>
            </a:r>
          </a:p>
          <a:p>
            <a:pPr lvl="0"/>
            <a:r>
              <a:rPr lang="ru-RU" smtClean="0"/>
              <a:t>текста</a:t>
            </a:r>
          </a:p>
        </p:txBody>
      </p:sp>
      <p:sp>
        <p:nvSpPr>
          <p:cNvPr id="27239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73054" y="6362701"/>
            <a:ext cx="1983316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cs typeface="+mn-cs"/>
              </a:defRPr>
            </a:lvl1pPr>
          </a:lstStyle>
          <a:p>
            <a:pPr>
              <a:defRPr/>
            </a:pPr>
            <a:fld id="{9D175A83-A88B-4583-8775-B826FCC76C6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72398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59617" y="6362701"/>
            <a:ext cx="9025467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>
                <a:cs typeface="+mn-cs"/>
              </a:defRPr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  <p:sp>
        <p:nvSpPr>
          <p:cNvPr id="272399" name="Rectangle 15"/>
          <p:cNvSpPr>
            <a:spLocks noChangeArrowheads="1"/>
          </p:cNvSpPr>
          <p:nvPr/>
        </p:nvSpPr>
        <p:spPr bwMode="auto">
          <a:xfrm>
            <a:off x="1007533" y="7605713"/>
            <a:ext cx="5471584" cy="43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 sz="1700" dirty="0">
              <a:cs typeface="+mn-cs"/>
            </a:endParaRPr>
          </a:p>
        </p:txBody>
      </p:sp>
      <p:sp>
        <p:nvSpPr>
          <p:cNvPr id="272401" name="Line 17"/>
          <p:cNvSpPr>
            <a:spLocks noChangeShapeType="1"/>
          </p:cNvSpPr>
          <p:nvPr/>
        </p:nvSpPr>
        <p:spPr bwMode="auto">
          <a:xfrm>
            <a:off x="0" y="6315075"/>
            <a:ext cx="12192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 sz="1700" dirty="0">
              <a:cs typeface="+mn-cs"/>
            </a:endParaRPr>
          </a:p>
        </p:txBody>
      </p:sp>
      <p:sp>
        <p:nvSpPr>
          <p:cNvPr id="272402" name="Line 18"/>
          <p:cNvSpPr>
            <a:spLocks noChangeShapeType="1"/>
          </p:cNvSpPr>
          <p:nvPr/>
        </p:nvSpPr>
        <p:spPr bwMode="auto">
          <a:xfrm>
            <a:off x="0" y="1079500"/>
            <a:ext cx="12192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 sz="1700" dirty="0">
              <a:cs typeface="+mn-cs"/>
            </a:endParaRPr>
          </a:p>
        </p:txBody>
      </p:sp>
      <p:pic>
        <p:nvPicPr>
          <p:cNvPr id="10253" name="Picture 21" descr="рус лого для презентации"/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-12699" y="-6349"/>
            <a:ext cx="2580217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2"/>
          <p:cNvSpPr>
            <a:spLocks noChangeArrowheads="1"/>
          </p:cNvSpPr>
          <p:nvPr/>
        </p:nvSpPr>
        <p:spPr bwMode="auto">
          <a:xfrm>
            <a:off x="4076702" y="1087438"/>
            <a:ext cx="8115300" cy="5251451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 sz="1700" dirty="0">
              <a:cs typeface="+mn-cs"/>
            </a:endParaRPr>
          </a:p>
        </p:txBody>
      </p:sp>
      <p:grpSp>
        <p:nvGrpSpPr>
          <p:cNvPr id="11267" name="Group 3"/>
          <p:cNvGrpSpPr>
            <a:grpSpLocks/>
          </p:cNvGrpSpPr>
          <p:nvPr/>
        </p:nvGrpSpPr>
        <p:grpSpPr bwMode="auto">
          <a:xfrm>
            <a:off x="0" y="6318251"/>
            <a:ext cx="12192000" cy="539751"/>
            <a:chOff x="0" y="3974"/>
            <a:chExt cx="5760" cy="340"/>
          </a:xfrm>
        </p:grpSpPr>
        <p:sp>
          <p:nvSpPr>
            <p:cNvPr id="275460" name="Rectangle 4"/>
            <p:cNvSpPr>
              <a:spLocks noChangeArrowheads="1"/>
            </p:cNvSpPr>
            <p:nvPr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 sz="1700" dirty="0">
                <a:cs typeface="+mn-cs"/>
              </a:endParaRPr>
            </a:p>
          </p:txBody>
        </p:sp>
        <p:sp>
          <p:nvSpPr>
            <p:cNvPr id="275461" name="Rectangle 5"/>
            <p:cNvSpPr>
              <a:spLocks noChangeArrowheads="1"/>
            </p:cNvSpPr>
            <p:nvPr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 sz="1700" dirty="0">
                <a:cs typeface="+mn-cs"/>
              </a:endParaRPr>
            </a:p>
          </p:txBody>
        </p:sp>
        <p:sp>
          <p:nvSpPr>
            <p:cNvPr id="275462" name="Line 6"/>
            <p:cNvSpPr>
              <a:spLocks noChangeShapeType="1"/>
            </p:cNvSpPr>
            <p:nvPr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defRPr/>
              </a:pPr>
              <a:endParaRPr lang="ru-RU" sz="1700" dirty="0">
                <a:cs typeface="+mn-cs"/>
              </a:endParaRPr>
            </a:p>
          </p:txBody>
        </p:sp>
      </p:grpSp>
      <p:sp>
        <p:nvSpPr>
          <p:cNvPr id="275464" name="Rectangle 8"/>
          <p:cNvSpPr>
            <a:spLocks noChangeArrowheads="1"/>
          </p:cNvSpPr>
          <p:nvPr/>
        </p:nvSpPr>
        <p:spPr bwMode="auto">
          <a:xfrm>
            <a:off x="2590800" y="1"/>
            <a:ext cx="96012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 sz="1700" dirty="0">
              <a:cs typeface="+mn-cs"/>
            </a:endParaRPr>
          </a:p>
        </p:txBody>
      </p:sp>
      <p:sp>
        <p:nvSpPr>
          <p:cNvPr id="275465" name="Line 9"/>
          <p:cNvSpPr>
            <a:spLocks noChangeShapeType="1"/>
          </p:cNvSpPr>
          <p:nvPr/>
        </p:nvSpPr>
        <p:spPr bwMode="auto">
          <a:xfrm>
            <a:off x="2582333" y="1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 sz="1700" dirty="0">
              <a:cs typeface="+mn-cs"/>
            </a:endParaRPr>
          </a:p>
        </p:txBody>
      </p:sp>
      <p:sp>
        <p:nvSpPr>
          <p:cNvPr id="11270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878667" y="1"/>
            <a:ext cx="9313333" cy="1009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1271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" y="1100138"/>
            <a:ext cx="4078817" cy="5226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</a:t>
            </a:r>
          </a:p>
          <a:p>
            <a:pPr lvl="0"/>
            <a:r>
              <a:rPr lang="ru-RU" smtClean="0"/>
              <a:t>текста</a:t>
            </a:r>
          </a:p>
        </p:txBody>
      </p:sp>
      <p:sp>
        <p:nvSpPr>
          <p:cNvPr id="275468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73054" y="6362701"/>
            <a:ext cx="1983316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cs typeface="+mn-cs"/>
              </a:defRPr>
            </a:lvl1pPr>
          </a:lstStyle>
          <a:p>
            <a:pPr>
              <a:defRPr/>
            </a:pPr>
            <a:fld id="{1A3DC8BB-350F-44FD-858B-41791C27A71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75469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59617" y="6362701"/>
            <a:ext cx="9025467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>
                <a:cs typeface="+mn-cs"/>
              </a:defRPr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  <p:sp>
        <p:nvSpPr>
          <p:cNvPr id="275470" name="Rectangle 14"/>
          <p:cNvSpPr>
            <a:spLocks noChangeArrowheads="1"/>
          </p:cNvSpPr>
          <p:nvPr/>
        </p:nvSpPr>
        <p:spPr bwMode="auto">
          <a:xfrm>
            <a:off x="1007533" y="7605713"/>
            <a:ext cx="5471584" cy="43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 sz="1700" dirty="0">
              <a:cs typeface="+mn-cs"/>
            </a:endParaRPr>
          </a:p>
        </p:txBody>
      </p:sp>
      <p:sp>
        <p:nvSpPr>
          <p:cNvPr id="275472" name="Line 16"/>
          <p:cNvSpPr>
            <a:spLocks noChangeShapeType="1"/>
          </p:cNvSpPr>
          <p:nvPr/>
        </p:nvSpPr>
        <p:spPr bwMode="auto">
          <a:xfrm>
            <a:off x="0" y="6315075"/>
            <a:ext cx="12192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 sz="1700" dirty="0">
              <a:cs typeface="+mn-cs"/>
            </a:endParaRPr>
          </a:p>
        </p:txBody>
      </p:sp>
      <p:sp>
        <p:nvSpPr>
          <p:cNvPr id="275473" name="Line 17"/>
          <p:cNvSpPr>
            <a:spLocks noChangeShapeType="1"/>
          </p:cNvSpPr>
          <p:nvPr/>
        </p:nvSpPr>
        <p:spPr bwMode="auto">
          <a:xfrm>
            <a:off x="0" y="1079500"/>
            <a:ext cx="12192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 sz="1700" dirty="0">
              <a:cs typeface="+mn-cs"/>
            </a:endParaRPr>
          </a:p>
        </p:txBody>
      </p:sp>
      <p:pic>
        <p:nvPicPr>
          <p:cNvPr id="11277" name="Picture 20" descr="рус лого для презентации"/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-12699" y="-15874"/>
            <a:ext cx="2580217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19" name="Rectangle 3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 sz="1700" dirty="0">
              <a:cs typeface="+mn-cs"/>
            </a:endParaRPr>
          </a:p>
        </p:txBody>
      </p:sp>
      <p:grpSp>
        <p:nvGrpSpPr>
          <p:cNvPr id="12291" name="Group 4"/>
          <p:cNvGrpSpPr>
            <a:grpSpLocks/>
          </p:cNvGrpSpPr>
          <p:nvPr/>
        </p:nvGrpSpPr>
        <p:grpSpPr bwMode="auto">
          <a:xfrm>
            <a:off x="0" y="6318251"/>
            <a:ext cx="12192000" cy="539751"/>
            <a:chOff x="0" y="3974"/>
            <a:chExt cx="5760" cy="340"/>
          </a:xfrm>
        </p:grpSpPr>
        <p:sp>
          <p:nvSpPr>
            <p:cNvPr id="367621" name="Rectangle 5"/>
            <p:cNvSpPr>
              <a:spLocks noChangeArrowheads="1"/>
            </p:cNvSpPr>
            <p:nvPr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 sz="1700" dirty="0">
                <a:cs typeface="+mn-cs"/>
              </a:endParaRPr>
            </a:p>
          </p:txBody>
        </p:sp>
        <p:sp>
          <p:nvSpPr>
            <p:cNvPr id="367622" name="Rectangle 6"/>
            <p:cNvSpPr>
              <a:spLocks noChangeArrowheads="1"/>
            </p:cNvSpPr>
            <p:nvPr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 sz="1700" dirty="0">
                <a:cs typeface="+mn-cs"/>
              </a:endParaRPr>
            </a:p>
          </p:txBody>
        </p:sp>
        <p:sp>
          <p:nvSpPr>
            <p:cNvPr id="367623" name="Line 7"/>
            <p:cNvSpPr>
              <a:spLocks noChangeShapeType="1"/>
            </p:cNvSpPr>
            <p:nvPr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defRPr/>
              </a:pPr>
              <a:endParaRPr lang="ru-RU" sz="1700" dirty="0">
                <a:cs typeface="+mn-cs"/>
              </a:endParaRPr>
            </a:p>
          </p:txBody>
        </p:sp>
      </p:grpSp>
      <p:sp>
        <p:nvSpPr>
          <p:cNvPr id="367624" name="Rectangle 8"/>
          <p:cNvSpPr>
            <a:spLocks noChangeArrowheads="1"/>
          </p:cNvSpPr>
          <p:nvPr/>
        </p:nvSpPr>
        <p:spPr bwMode="auto">
          <a:xfrm>
            <a:off x="0" y="1"/>
            <a:ext cx="2582333" cy="10795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 sz="1700" dirty="0">
              <a:cs typeface="+mn-cs"/>
            </a:endParaRPr>
          </a:p>
        </p:txBody>
      </p:sp>
      <p:sp>
        <p:nvSpPr>
          <p:cNvPr id="367625" name="Rectangle 9"/>
          <p:cNvSpPr>
            <a:spLocks noChangeArrowheads="1"/>
          </p:cNvSpPr>
          <p:nvPr/>
        </p:nvSpPr>
        <p:spPr bwMode="auto">
          <a:xfrm>
            <a:off x="2590800" y="1"/>
            <a:ext cx="96012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 sz="1700" dirty="0">
              <a:cs typeface="+mn-cs"/>
            </a:endParaRPr>
          </a:p>
        </p:txBody>
      </p:sp>
      <p:sp>
        <p:nvSpPr>
          <p:cNvPr id="367626" name="Line 10"/>
          <p:cNvSpPr>
            <a:spLocks noChangeShapeType="1"/>
          </p:cNvSpPr>
          <p:nvPr/>
        </p:nvSpPr>
        <p:spPr bwMode="auto">
          <a:xfrm>
            <a:off x="2582333" y="1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 sz="1700" dirty="0">
              <a:cs typeface="+mn-cs"/>
            </a:endParaRPr>
          </a:p>
        </p:txBody>
      </p:sp>
      <p:sp>
        <p:nvSpPr>
          <p:cNvPr id="12295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2878667" y="1"/>
            <a:ext cx="9313333" cy="1009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67629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59617" y="6362701"/>
            <a:ext cx="9025467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>
                <a:cs typeface="+mn-cs"/>
              </a:defRPr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  <p:sp>
        <p:nvSpPr>
          <p:cNvPr id="367630" name="Rectangle 14"/>
          <p:cNvSpPr>
            <a:spLocks noChangeArrowheads="1"/>
          </p:cNvSpPr>
          <p:nvPr/>
        </p:nvSpPr>
        <p:spPr bwMode="auto">
          <a:xfrm>
            <a:off x="1007533" y="7605713"/>
            <a:ext cx="5471584" cy="43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 sz="1700" dirty="0">
              <a:cs typeface="+mn-cs"/>
            </a:endParaRPr>
          </a:p>
        </p:txBody>
      </p:sp>
      <p:sp>
        <p:nvSpPr>
          <p:cNvPr id="367632" name="Line 16"/>
          <p:cNvSpPr>
            <a:spLocks noChangeShapeType="1"/>
          </p:cNvSpPr>
          <p:nvPr/>
        </p:nvSpPr>
        <p:spPr bwMode="auto">
          <a:xfrm>
            <a:off x="0" y="6315075"/>
            <a:ext cx="12192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 sz="1700" dirty="0">
              <a:cs typeface="+mn-cs"/>
            </a:endParaRPr>
          </a:p>
        </p:txBody>
      </p:sp>
      <p:sp>
        <p:nvSpPr>
          <p:cNvPr id="367633" name="Line 17"/>
          <p:cNvSpPr>
            <a:spLocks noChangeShapeType="1"/>
          </p:cNvSpPr>
          <p:nvPr/>
        </p:nvSpPr>
        <p:spPr bwMode="auto">
          <a:xfrm>
            <a:off x="0" y="1079500"/>
            <a:ext cx="12192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 sz="1700" dirty="0">
              <a:cs typeface="+mn-cs"/>
            </a:endParaRPr>
          </a:p>
        </p:txBody>
      </p:sp>
      <p:pic>
        <p:nvPicPr>
          <p:cNvPr id="12300" name="Picture 19" descr="рус лого для презентации"/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2" y="-6349"/>
            <a:ext cx="2580217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117"/>
          <p:cNvGrpSpPr>
            <a:grpSpLocks/>
          </p:cNvGrpSpPr>
          <p:nvPr/>
        </p:nvGrpSpPr>
        <p:grpSpPr bwMode="auto">
          <a:xfrm>
            <a:off x="-12699" y="-6350"/>
            <a:ext cx="12204700" cy="6864351"/>
            <a:chOff x="-6" y="-4"/>
            <a:chExt cx="5766" cy="4324"/>
          </a:xfrm>
        </p:grpSpPr>
        <p:sp>
          <p:nvSpPr>
            <p:cNvPr id="171038" name="Rectangle 30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solidFill>
              <a:srgbClr val="0066CC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 sz="1700" dirty="0">
                <a:cs typeface="+mn-cs"/>
              </a:endParaRPr>
            </a:p>
          </p:txBody>
        </p:sp>
        <p:sp>
          <p:nvSpPr>
            <p:cNvPr id="171017" name="Rectangle 9"/>
            <p:cNvSpPr>
              <a:spLocks noChangeArrowheads="1"/>
            </p:cNvSpPr>
            <p:nvPr/>
          </p:nvSpPr>
          <p:spPr bwMode="auto">
            <a:xfrm>
              <a:off x="0" y="3977"/>
              <a:ext cx="5760" cy="343"/>
            </a:xfrm>
            <a:prstGeom prst="rect">
              <a:avLst/>
            </a:prstGeom>
            <a:solidFill>
              <a:srgbClr val="003366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 sz="1700" dirty="0">
                <a:cs typeface="+mn-cs"/>
              </a:endParaRPr>
            </a:p>
          </p:txBody>
        </p:sp>
        <p:grpSp>
          <p:nvGrpSpPr>
            <p:cNvPr id="13317" name="Group 36"/>
            <p:cNvGrpSpPr>
              <a:grpSpLocks/>
            </p:cNvGrpSpPr>
            <p:nvPr/>
          </p:nvGrpSpPr>
          <p:grpSpPr bwMode="auto">
            <a:xfrm>
              <a:off x="0" y="0"/>
              <a:ext cx="5760" cy="680"/>
              <a:chOff x="0" y="0"/>
              <a:chExt cx="5760" cy="680"/>
            </a:xfrm>
          </p:grpSpPr>
          <p:sp>
            <p:nvSpPr>
              <p:cNvPr id="171021" name="Rectangle 13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220" cy="680"/>
              </a:xfrm>
              <a:prstGeom prst="rect">
                <a:avLst/>
              </a:prstGeom>
              <a:solidFill>
                <a:srgbClr val="0066CC"/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 algn="ctr">
                  <a:defRPr/>
                </a:pPr>
                <a:endParaRPr lang="ru-RU" sz="1700" dirty="0">
                  <a:cs typeface="+mn-cs"/>
                </a:endParaRPr>
              </a:p>
            </p:txBody>
          </p:sp>
          <p:sp>
            <p:nvSpPr>
              <p:cNvPr id="171022" name="Rectangle 14"/>
              <p:cNvSpPr>
                <a:spLocks noChangeArrowheads="1"/>
              </p:cNvSpPr>
              <p:nvPr/>
            </p:nvSpPr>
            <p:spPr bwMode="auto">
              <a:xfrm>
                <a:off x="1224" y="0"/>
                <a:ext cx="4536" cy="680"/>
              </a:xfrm>
              <a:prstGeom prst="rect">
                <a:avLst/>
              </a:prstGeom>
              <a:solidFill>
                <a:srgbClr val="3399FF"/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/>
              <a:lstStyle/>
              <a:p>
                <a:pPr>
                  <a:defRPr/>
                </a:pPr>
                <a:endParaRPr lang="ru-RU" sz="1700" dirty="0">
                  <a:cs typeface="+mn-cs"/>
                </a:endParaRPr>
              </a:p>
            </p:txBody>
          </p:sp>
        </p:grpSp>
        <p:sp>
          <p:nvSpPr>
            <p:cNvPr id="171023" name="Line 15"/>
            <p:cNvSpPr>
              <a:spLocks noChangeShapeType="1"/>
            </p:cNvSpPr>
            <p:nvPr/>
          </p:nvSpPr>
          <p:spPr bwMode="auto">
            <a:xfrm>
              <a:off x="1220" y="0"/>
              <a:ext cx="0" cy="68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defRPr/>
              </a:pPr>
              <a:endParaRPr lang="ru-RU" sz="1700" dirty="0">
                <a:cs typeface="+mn-cs"/>
              </a:endParaRPr>
            </a:p>
          </p:txBody>
        </p:sp>
        <p:sp>
          <p:nvSpPr>
            <p:cNvPr id="171041" name="Line 33"/>
            <p:cNvSpPr>
              <a:spLocks noChangeShapeType="1"/>
            </p:cNvSpPr>
            <p:nvPr/>
          </p:nvSpPr>
          <p:spPr bwMode="auto">
            <a:xfrm>
              <a:off x="0" y="680"/>
              <a:ext cx="5760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defRPr/>
              </a:pPr>
              <a:endParaRPr lang="ru-RU" sz="1700" dirty="0">
                <a:cs typeface="+mn-cs"/>
              </a:endParaRPr>
            </a:p>
          </p:txBody>
        </p:sp>
        <p:sp>
          <p:nvSpPr>
            <p:cNvPr id="171042" name="Line 34"/>
            <p:cNvSpPr>
              <a:spLocks noChangeShapeType="1"/>
            </p:cNvSpPr>
            <p:nvPr/>
          </p:nvSpPr>
          <p:spPr bwMode="auto">
            <a:xfrm>
              <a:off x="0" y="3978"/>
              <a:ext cx="5760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defRPr/>
              </a:pPr>
              <a:endParaRPr lang="ru-RU" sz="1700" dirty="0">
                <a:cs typeface="+mn-cs"/>
              </a:endParaRPr>
            </a:p>
          </p:txBody>
        </p:sp>
        <p:pic>
          <p:nvPicPr>
            <p:cNvPr id="13321" name="Picture 116" descr="рус лого для презентации"/>
            <p:cNvPicPr>
              <a:picLocks noChangeAspect="1" noChangeArrowheads="1"/>
            </p:cNvPicPr>
            <p:nvPr/>
          </p:nvPicPr>
          <p:blipFill>
            <a:blip r:embed="rId13" cstate="email"/>
            <a:srcRect/>
            <a:stretch>
              <a:fillRect/>
            </a:stretch>
          </p:blipFill>
          <p:spPr bwMode="auto">
            <a:xfrm>
              <a:off x="-6" y="-4"/>
              <a:ext cx="1219" cy="6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endParaRPr lang="ru-RU" sz="1700" dirty="0">
              <a:solidFill>
                <a:srgbClr val="FFFFFF"/>
              </a:solidFill>
              <a:cs typeface="+mn-cs"/>
            </a:endParaRPr>
          </a:p>
        </p:txBody>
      </p:sp>
      <p:grpSp>
        <p:nvGrpSpPr>
          <p:cNvPr id="7171" name="Group 4"/>
          <p:cNvGrpSpPr>
            <a:grpSpLocks/>
          </p:cNvGrpSpPr>
          <p:nvPr/>
        </p:nvGrpSpPr>
        <p:grpSpPr bwMode="auto">
          <a:xfrm>
            <a:off x="0" y="6318251"/>
            <a:ext cx="12192000" cy="539751"/>
            <a:chOff x="0" y="3974"/>
            <a:chExt cx="5760" cy="340"/>
          </a:xfrm>
        </p:grpSpPr>
        <p:sp>
          <p:nvSpPr>
            <p:cNvPr id="7181" name="Rectangle 5"/>
            <p:cNvSpPr>
              <a:spLocks noChangeArrowheads="1"/>
            </p:cNvSpPr>
            <p:nvPr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/>
            <a:p>
              <a:endParaRPr lang="ru-RU" sz="1700" dirty="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182" name="Rectangle 6"/>
            <p:cNvSpPr>
              <a:spLocks noChangeArrowheads="1"/>
            </p:cNvSpPr>
            <p:nvPr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/>
            <a:p>
              <a:endParaRPr lang="ru-RU" sz="1700" dirty="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183" name="Line 7"/>
            <p:cNvSpPr>
              <a:spLocks noChangeShapeType="1"/>
            </p:cNvSpPr>
            <p:nvPr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 sz="1700" dirty="0">
                <a:solidFill>
                  <a:srgbClr val="FFFFFF"/>
                </a:solidFill>
                <a:cs typeface="+mn-cs"/>
              </a:endParaRPr>
            </a:p>
          </p:txBody>
        </p:sp>
      </p:grpSp>
      <p:sp>
        <p:nvSpPr>
          <p:cNvPr id="7172" name="Rectangle 8"/>
          <p:cNvSpPr>
            <a:spLocks noChangeArrowheads="1"/>
          </p:cNvSpPr>
          <p:nvPr/>
        </p:nvSpPr>
        <p:spPr bwMode="auto">
          <a:xfrm>
            <a:off x="0" y="1"/>
            <a:ext cx="2582333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endParaRPr lang="ru-RU" sz="1700" dirty="0">
              <a:solidFill>
                <a:srgbClr val="FFFFFF"/>
              </a:solidFill>
              <a:cs typeface="+mn-cs"/>
            </a:endParaRPr>
          </a:p>
        </p:txBody>
      </p:sp>
      <p:sp>
        <p:nvSpPr>
          <p:cNvPr id="7173" name="Rectangle 9"/>
          <p:cNvSpPr>
            <a:spLocks noChangeArrowheads="1"/>
          </p:cNvSpPr>
          <p:nvPr/>
        </p:nvSpPr>
        <p:spPr bwMode="auto">
          <a:xfrm>
            <a:off x="2590800" y="1"/>
            <a:ext cx="96012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endParaRPr lang="ru-RU" sz="1700" dirty="0">
              <a:solidFill>
                <a:srgbClr val="FFFFFF"/>
              </a:solidFill>
              <a:cs typeface="+mn-cs"/>
            </a:endParaRPr>
          </a:p>
        </p:txBody>
      </p:sp>
      <p:sp>
        <p:nvSpPr>
          <p:cNvPr id="7174" name="Line 10"/>
          <p:cNvSpPr>
            <a:spLocks noChangeShapeType="1"/>
          </p:cNvSpPr>
          <p:nvPr/>
        </p:nvSpPr>
        <p:spPr bwMode="auto">
          <a:xfrm>
            <a:off x="2582333" y="1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 sz="1700" dirty="0">
              <a:solidFill>
                <a:srgbClr val="FFFFFF"/>
              </a:solidFill>
              <a:cs typeface="+mn-cs"/>
            </a:endParaRPr>
          </a:p>
        </p:txBody>
      </p:sp>
      <p:sp>
        <p:nvSpPr>
          <p:cNvPr id="7175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2878667" y="1"/>
            <a:ext cx="9313333" cy="1009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67629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59617" y="6362701"/>
            <a:ext cx="9025467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/>
            </a:lvl1pPr>
          </a:lstStyle>
          <a:p>
            <a:pPr>
              <a:defRPr/>
            </a:pPr>
            <a:endParaRPr lang="ru-RU" dirty="0">
              <a:solidFill>
                <a:srgbClr val="FFFFFF"/>
              </a:solidFill>
              <a:cs typeface="+mn-cs"/>
            </a:endParaRPr>
          </a:p>
        </p:txBody>
      </p:sp>
      <p:sp>
        <p:nvSpPr>
          <p:cNvPr id="7177" name="Rectangle 14"/>
          <p:cNvSpPr>
            <a:spLocks noChangeArrowheads="1"/>
          </p:cNvSpPr>
          <p:nvPr/>
        </p:nvSpPr>
        <p:spPr bwMode="auto">
          <a:xfrm>
            <a:off x="1007533" y="7605713"/>
            <a:ext cx="5471584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endParaRPr lang="ru-RU" sz="1700" dirty="0">
              <a:solidFill>
                <a:srgbClr val="FFFFFF"/>
              </a:solidFill>
              <a:cs typeface="+mn-cs"/>
            </a:endParaRPr>
          </a:p>
        </p:txBody>
      </p:sp>
      <p:sp>
        <p:nvSpPr>
          <p:cNvPr id="7178" name="Line 16"/>
          <p:cNvSpPr>
            <a:spLocks noChangeShapeType="1"/>
          </p:cNvSpPr>
          <p:nvPr/>
        </p:nvSpPr>
        <p:spPr bwMode="auto">
          <a:xfrm>
            <a:off x="0" y="6315075"/>
            <a:ext cx="12192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 sz="1700" dirty="0">
              <a:solidFill>
                <a:srgbClr val="FFFFFF"/>
              </a:solidFill>
              <a:cs typeface="+mn-cs"/>
            </a:endParaRPr>
          </a:p>
        </p:txBody>
      </p:sp>
      <p:sp>
        <p:nvSpPr>
          <p:cNvPr id="7179" name="Line 17"/>
          <p:cNvSpPr>
            <a:spLocks noChangeShapeType="1"/>
          </p:cNvSpPr>
          <p:nvPr/>
        </p:nvSpPr>
        <p:spPr bwMode="auto">
          <a:xfrm>
            <a:off x="0" y="1079500"/>
            <a:ext cx="12192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 sz="1700" dirty="0">
              <a:solidFill>
                <a:srgbClr val="FFFFFF"/>
              </a:solidFill>
              <a:cs typeface="+mn-cs"/>
            </a:endParaRPr>
          </a:p>
        </p:txBody>
      </p:sp>
      <p:pic>
        <p:nvPicPr>
          <p:cNvPr id="7180" name="Picture 19" descr="рус лого для презентации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" y="-6349"/>
            <a:ext cx="2580217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334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7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74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7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7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7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7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7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7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7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74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219700" y="4584306"/>
            <a:ext cx="66929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начальника УЭМГ, </a:t>
            </a:r>
            <a:r>
              <a:rPr lang="ru-RU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ГРСиЗК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начальник ПО ЗК   -  А.Н. Зайцев </a:t>
            </a:r>
          </a:p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Генеральный директор ООО 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«Системы связи и телемеханики»  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 Л.И. Богданов</a:t>
            </a: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07067" y="1770531"/>
            <a:ext cx="1040553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 измерительный </a:t>
            </a:r>
          </a:p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параметров станции катодной защиты на базе серийного многофункционального прибора учета  электроэнергии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BINOM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 интеграцией в существующую систему АИИСКУЭ ПАО «Газпром»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4079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3" name="Прямоугольник 9"/>
          <p:cNvSpPr txBox="1"/>
          <p:nvPr/>
        </p:nvSpPr>
        <p:spPr>
          <a:xfrm>
            <a:off x="2619127" y="6202739"/>
            <a:ext cx="9572874" cy="6151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800">
                <a:solidFill>
                  <a:schemeClr val="accent3">
                    <a:lumOff val="44000"/>
                  </a:schemeClr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Комплект измерительный параметров станции катодной защиты</a:t>
            </a:r>
            <a:br/>
            <a:r>
              <a:t>ООО «Газпром трансгаз Санкт-Петербург» в 2019 году</a:t>
            </a:r>
          </a:p>
        </p:txBody>
      </p:sp>
      <p:sp>
        <p:nvSpPr>
          <p:cNvPr id="3044" name="Прямоугольник 3"/>
          <p:cNvSpPr txBox="1"/>
          <p:nvPr/>
        </p:nvSpPr>
        <p:spPr>
          <a:xfrm>
            <a:off x="2828678" y="405527"/>
            <a:ext cx="8803149" cy="7642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2400">
                <a:solidFill>
                  <a:schemeClr val="accent3">
                    <a:lumOff val="44000"/>
                  </a:schemeClr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РЕШЕНИЯ ПО РАЗМЕЩЕНИЮ ОБОРУДОВАНИЯ И КОМПЛЕКТНОСТЬ </a:t>
            </a:r>
          </a:p>
        </p:txBody>
      </p:sp>
      <p:graphicFrame>
        <p:nvGraphicFramePr>
          <p:cNvPr id="3045" name="Таблица 4"/>
          <p:cNvGraphicFramePr/>
          <p:nvPr/>
        </p:nvGraphicFramePr>
        <p:xfrm>
          <a:off x="7405562" y="2171781"/>
          <a:ext cx="4408157" cy="3098960"/>
        </p:xfrm>
        <a:graphic>
          <a:graphicData uri="http://schemas.openxmlformats.org/drawingml/2006/table">
            <a:tbl>
              <a:tblPr bandRow="1"/>
              <a:tblGrid>
                <a:gridCol w="3634796"/>
                <a:gridCol w="773361"/>
              </a:tblGrid>
              <a:tr h="338233">
                <a:tc>
                  <a:txBody>
                    <a:bodyPr/>
                    <a:lstStyle/>
                    <a:p>
                      <a:pPr algn="ctr" defTabSz="1219169">
                        <a:defRPr sz="1800"/>
                      </a:pPr>
                      <a:r>
                        <a:rPr sz="1400" b="1" dirty="0" err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Наименование</a:t>
                      </a:r>
                      <a:endParaRPr sz="1400" b="1" dirty="0">
                        <a:solidFill>
                          <a:srgbClr val="1F497D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5720" marR="45720" anchor="ctr" horzOverflow="overflow">
                    <a:solidFill>
                      <a:srgbClr val="CEE2EA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1219169">
                        <a:defRPr sz="1800"/>
                      </a:pPr>
                      <a:r>
                        <a:rPr sz="1400" b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Кол-во</a:t>
                      </a:r>
                    </a:p>
                  </a:txBody>
                  <a:tcPr marL="45720" marR="45720" anchor="ctr" horzOverflow="overflow">
                    <a:solidFill>
                      <a:srgbClr val="CEE2EA"/>
                    </a:solidFill>
                  </a:tcPr>
                </a:tc>
              </a:tr>
              <a:tr h="574996">
                <a:tc>
                  <a:txBody>
                    <a:bodyPr/>
                    <a:lstStyle/>
                    <a:p>
                      <a:pPr defTabSz="1219169">
                        <a:defRPr sz="1800"/>
                      </a:pPr>
                      <a:r>
                        <a:rPr sz="1400" b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Счетчик-измеритель с аккумуляторным блоком ПКЭ BINOM337s U3.220 I3.5 S16</a:t>
                      </a:r>
                    </a:p>
                  </a:txBody>
                  <a:tcPr marL="45720" marR="45720" anchor="ctr" horzOverflow="overflow">
                    <a:solidFill>
                      <a:srgbClr val="E8F1F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1219169">
                        <a:defRPr sz="1800"/>
                      </a:pPr>
                      <a:r>
                        <a:rPr sz="1400" b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</a:p>
                  </a:txBody>
                  <a:tcPr marL="45720" marR="45720" anchor="ctr" horzOverflow="overflow">
                    <a:solidFill>
                      <a:srgbClr val="E8F1F5"/>
                    </a:solidFill>
                  </a:tcPr>
                </a:tc>
              </a:tr>
              <a:tr h="574996">
                <a:tc>
                  <a:txBody>
                    <a:bodyPr/>
                    <a:lstStyle/>
                    <a:p>
                      <a:pPr defTabSz="1219169">
                        <a:defRPr sz="1800"/>
                      </a:pPr>
                      <a:r>
                        <a:rPr sz="1400" b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Блок расширения нормированных измерений TE305N8</a:t>
                      </a:r>
                    </a:p>
                  </a:txBody>
                  <a:tcPr marL="45720" marR="45720" anchor="ctr" horzOverflow="overflow">
                    <a:solidFill>
                      <a:srgbClr val="CEE2EA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1219169">
                        <a:defRPr sz="1800"/>
                      </a:pPr>
                      <a:r>
                        <a:rPr sz="1400" b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</a:p>
                  </a:txBody>
                  <a:tcPr marL="45720" marR="45720" anchor="ctr" horzOverflow="overflow">
                    <a:solidFill>
                      <a:srgbClr val="CEE2EA"/>
                    </a:solidFill>
                  </a:tcPr>
                </a:tc>
              </a:tr>
              <a:tr h="811759">
                <a:tc>
                  <a:txBody>
                    <a:bodyPr/>
                    <a:lstStyle/>
                    <a:p>
                      <a:pPr defTabSz="1219169">
                        <a:defRPr sz="1800"/>
                      </a:pPr>
                      <a:r>
                        <a:rPr sz="1400" b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Устройство синхронизации времени DF02 с функцией передачи данных по GSM/GPRS каналам</a:t>
                      </a:r>
                    </a:p>
                  </a:txBody>
                  <a:tcPr marL="45720" marR="45720" anchor="ctr" horzOverflow="overflow">
                    <a:solidFill>
                      <a:srgbClr val="E8F1F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1219169">
                        <a:defRPr sz="1800"/>
                      </a:pPr>
                      <a:r>
                        <a:rPr sz="1400" b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</a:p>
                  </a:txBody>
                  <a:tcPr marL="45720" marR="45720" anchor="ctr" horzOverflow="overflow">
                    <a:solidFill>
                      <a:srgbClr val="E8F1F5"/>
                    </a:solidFill>
                  </a:tcPr>
                </a:tc>
              </a:tr>
              <a:tr h="399488">
                <a:tc>
                  <a:txBody>
                    <a:bodyPr/>
                    <a:lstStyle/>
                    <a:p>
                      <a:pPr defTabSz="1219169">
                        <a:defRPr sz="1400" b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r>
                        <a:t>Антенна GSM/GPRS</a:t>
                      </a:r>
                    </a:p>
                  </a:txBody>
                  <a:tcPr marL="45720" marR="45720" anchor="ctr" horzOverflow="overflow">
                    <a:solidFill>
                      <a:srgbClr val="CEE2EA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1219169">
                        <a:defRPr sz="1800"/>
                      </a:pPr>
                      <a:r>
                        <a:rPr sz="1400" b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</a:p>
                  </a:txBody>
                  <a:tcPr marL="45720" marR="45720" anchor="ctr" horzOverflow="overflow">
                    <a:solidFill>
                      <a:srgbClr val="CEE2EA"/>
                    </a:solidFill>
                  </a:tcPr>
                </a:tc>
              </a:tr>
              <a:tr h="399488">
                <a:tc>
                  <a:txBody>
                    <a:bodyPr/>
                    <a:lstStyle/>
                    <a:p>
                      <a:pPr defTabSz="1219169">
                        <a:defRPr sz="1800"/>
                      </a:pPr>
                      <a:r>
                        <a:rPr sz="1400" b="1" dirty="0" err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Трансформатор</a:t>
                      </a:r>
                      <a:r>
                        <a:rPr sz="1400" b="1" dirty="0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sz="1400" b="1" dirty="0" err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тока</a:t>
                      </a:r>
                      <a:endParaRPr sz="1400" b="1" dirty="0">
                        <a:solidFill>
                          <a:srgbClr val="1F497D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5720" marR="45720" anchor="ctr" horzOverflow="overflow">
                    <a:solidFill>
                      <a:srgbClr val="E8F1F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1219169">
                        <a:defRPr sz="1800"/>
                      </a:pPr>
                      <a:r>
                        <a:rPr sz="1400" b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</a:p>
                  </a:txBody>
                  <a:tcPr marL="45720" marR="45720" anchor="ctr" horzOverflow="overflow">
                    <a:solidFill>
                      <a:srgbClr val="E8F1F5"/>
                    </a:solidFill>
                  </a:tcPr>
                </a:tc>
              </a:tr>
            </a:tbl>
          </a:graphicData>
        </a:graphic>
      </p:graphicFrame>
      <p:pic>
        <p:nvPicPr>
          <p:cNvPr id="3046" name="Рисунок 5" descr="Рисунок 5"/>
          <p:cNvPicPr>
            <a:picLocks noChangeAspect="1"/>
          </p:cNvPicPr>
          <p:nvPr/>
        </p:nvPicPr>
        <p:blipFill>
          <a:blip r:embed="rId2">
            <a:extLst/>
          </a:blip>
          <a:srcRect l="13254" t="9831" r="12446" b="9363"/>
          <a:stretch>
            <a:fillRect/>
          </a:stretch>
        </p:blipFill>
        <p:spPr>
          <a:xfrm>
            <a:off x="132219" y="1596216"/>
            <a:ext cx="3106281" cy="43761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047" name="TextBox 6"/>
          <p:cNvSpPr txBox="1"/>
          <p:nvPr/>
        </p:nvSpPr>
        <p:spPr>
          <a:xfrm>
            <a:off x="3310830" y="2203756"/>
            <a:ext cx="3976573" cy="33152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marL="342900" indent="-342900">
              <a:lnSpc>
                <a:spcPct val="120000"/>
              </a:lnSpc>
              <a:buSzPct val="100000"/>
              <a:buAutoNum type="arabicPeriod"/>
              <a:defRPr sz="15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 err="1"/>
              <a:t>Оборудование</a:t>
            </a:r>
            <a:r>
              <a:rPr dirty="0"/>
              <a:t> КИ </a:t>
            </a:r>
            <a:r>
              <a:rPr dirty="0" err="1"/>
              <a:t>размещается</a:t>
            </a:r>
            <a:r>
              <a:rPr dirty="0"/>
              <a:t> в </a:t>
            </a:r>
            <a:r>
              <a:rPr dirty="0" err="1"/>
              <a:t>навесном</a:t>
            </a:r>
            <a:r>
              <a:rPr dirty="0"/>
              <a:t> </a:t>
            </a:r>
            <a:r>
              <a:rPr dirty="0" err="1"/>
              <a:t>шкафу</a:t>
            </a:r>
            <a:r>
              <a:rPr dirty="0"/>
              <a:t> с </a:t>
            </a:r>
            <a:r>
              <a:rPr dirty="0" err="1"/>
              <a:t>габаритными</a:t>
            </a:r>
            <a:r>
              <a:rPr dirty="0"/>
              <a:t> </a:t>
            </a:r>
            <a:r>
              <a:rPr dirty="0" err="1"/>
              <a:t>размерами</a:t>
            </a:r>
            <a:r>
              <a:rPr dirty="0"/>
              <a:t> 600х400х200;</a:t>
            </a:r>
            <a:endParaRPr dirty="0">
              <a:solidFill>
                <a:schemeClr val="accent3">
                  <a:lumOff val="44000"/>
                </a:schemeClr>
              </a:solidFill>
            </a:endParaRPr>
          </a:p>
          <a:p>
            <a:pPr marL="342900" indent="-342900">
              <a:lnSpc>
                <a:spcPct val="120000"/>
              </a:lnSpc>
              <a:buSzPct val="100000"/>
              <a:buAutoNum type="arabicPeriod"/>
              <a:defRPr sz="15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/>
              <a:t>В </a:t>
            </a:r>
            <a:r>
              <a:rPr dirty="0" err="1"/>
              <a:t>соответствии</a:t>
            </a:r>
            <a:r>
              <a:rPr dirty="0"/>
              <a:t> с </a:t>
            </a:r>
            <a:r>
              <a:rPr dirty="0" err="1"/>
              <a:t>международным</a:t>
            </a:r>
            <a:r>
              <a:rPr dirty="0"/>
              <a:t> </a:t>
            </a:r>
            <a:r>
              <a:rPr dirty="0" err="1"/>
              <a:t>стандартом</a:t>
            </a:r>
            <a:r>
              <a:rPr dirty="0"/>
              <a:t> IEC 60529 (DIN 40050, ГОСТ 14254-96) КИ </a:t>
            </a:r>
            <a:r>
              <a:rPr dirty="0" err="1"/>
              <a:t>по</a:t>
            </a:r>
            <a:r>
              <a:rPr dirty="0"/>
              <a:t> </a:t>
            </a:r>
            <a:r>
              <a:rPr dirty="0" err="1"/>
              <a:t>воздействию</a:t>
            </a:r>
            <a:r>
              <a:rPr dirty="0"/>
              <a:t> </a:t>
            </a:r>
            <a:r>
              <a:rPr dirty="0" err="1"/>
              <a:t>внешней</a:t>
            </a:r>
            <a:r>
              <a:rPr dirty="0"/>
              <a:t> </a:t>
            </a:r>
            <a:r>
              <a:rPr dirty="0" err="1"/>
              <a:t>среды</a:t>
            </a:r>
            <a:r>
              <a:rPr dirty="0"/>
              <a:t> (</a:t>
            </a:r>
            <a:r>
              <a:rPr dirty="0" err="1"/>
              <a:t>проникновение</a:t>
            </a:r>
            <a:r>
              <a:rPr dirty="0"/>
              <a:t> </a:t>
            </a:r>
            <a:r>
              <a:rPr dirty="0" err="1"/>
              <a:t>посторонних</a:t>
            </a:r>
            <a:r>
              <a:rPr dirty="0"/>
              <a:t> </a:t>
            </a:r>
            <a:r>
              <a:rPr dirty="0" err="1"/>
              <a:t>объектов</a:t>
            </a:r>
            <a:r>
              <a:rPr dirty="0"/>
              <a:t>, </a:t>
            </a:r>
            <a:r>
              <a:rPr dirty="0" err="1"/>
              <a:t>пыли</a:t>
            </a:r>
            <a:r>
              <a:rPr dirty="0"/>
              <a:t>, </a:t>
            </a:r>
            <a:r>
              <a:rPr dirty="0" err="1"/>
              <a:t>воды</a:t>
            </a:r>
            <a:r>
              <a:rPr dirty="0"/>
              <a:t>) </a:t>
            </a:r>
            <a:r>
              <a:rPr dirty="0" err="1"/>
              <a:t>имеет</a:t>
            </a:r>
            <a:r>
              <a:rPr dirty="0"/>
              <a:t> </a:t>
            </a:r>
            <a:r>
              <a:rPr dirty="0" err="1"/>
              <a:t>степень</a:t>
            </a:r>
            <a:r>
              <a:rPr dirty="0"/>
              <a:t> </a:t>
            </a:r>
            <a:r>
              <a:rPr dirty="0" err="1"/>
              <a:t>защиты</a:t>
            </a:r>
            <a:r>
              <a:rPr dirty="0"/>
              <a:t> – IP 65;</a:t>
            </a:r>
            <a:endParaRPr dirty="0">
              <a:solidFill>
                <a:schemeClr val="accent3">
                  <a:lumOff val="44000"/>
                </a:schemeClr>
              </a:solidFill>
            </a:endParaRPr>
          </a:p>
          <a:p>
            <a:pPr marL="342900" indent="-342900">
              <a:lnSpc>
                <a:spcPct val="120000"/>
              </a:lnSpc>
              <a:buSzPct val="100000"/>
              <a:buAutoNum type="arabicPeriod"/>
              <a:defRPr sz="15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/>
              <a:t>КИ </a:t>
            </a:r>
            <a:r>
              <a:rPr dirty="0" err="1"/>
              <a:t>может</a:t>
            </a:r>
            <a:r>
              <a:rPr dirty="0"/>
              <a:t> </a:t>
            </a:r>
            <a:r>
              <a:rPr dirty="0" err="1"/>
              <a:t>размещаться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СКЗ </a:t>
            </a:r>
            <a:r>
              <a:rPr dirty="0" err="1"/>
              <a:t>или</a:t>
            </a:r>
            <a:r>
              <a:rPr dirty="0"/>
              <a:t> </a:t>
            </a:r>
            <a:r>
              <a:rPr dirty="0" err="1"/>
              <a:t>непосредственно</a:t>
            </a:r>
            <a:r>
              <a:rPr dirty="0"/>
              <a:t> </a:t>
            </a:r>
            <a:r>
              <a:rPr dirty="0" err="1"/>
              <a:t>рядом</a:t>
            </a:r>
            <a:r>
              <a:rPr dirty="0"/>
              <a:t> (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стойке</a:t>
            </a:r>
            <a:r>
              <a:rPr dirty="0"/>
              <a:t>,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опоре</a:t>
            </a:r>
            <a:r>
              <a:rPr dirty="0"/>
              <a:t>).</a:t>
            </a:r>
            <a:endParaRPr dirty="0">
              <a:solidFill>
                <a:schemeClr val="accent3">
                  <a:lumOff val="44000"/>
                </a:schemeClr>
              </a:solidFill>
            </a:endParaRPr>
          </a:p>
        </p:txBody>
      </p:sp>
      <p:sp>
        <p:nvSpPr>
          <p:cNvPr id="3048" name="TextBox 8"/>
          <p:cNvSpPr txBox="1"/>
          <p:nvPr/>
        </p:nvSpPr>
        <p:spPr>
          <a:xfrm>
            <a:off x="7715807" y="1661529"/>
            <a:ext cx="3036558" cy="3484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18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Комплектность</a:t>
            </a:r>
            <a:r>
              <a:rPr b="0"/>
              <a:t> </a:t>
            </a:r>
          </a:p>
        </p:txBody>
      </p:sp>
      <p:sp>
        <p:nvSpPr>
          <p:cNvPr id="3049" name="TextBox 10"/>
          <p:cNvSpPr txBox="1"/>
          <p:nvPr/>
        </p:nvSpPr>
        <p:spPr>
          <a:xfrm>
            <a:off x="3522884" y="1688047"/>
            <a:ext cx="3314144" cy="3484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18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Размещение и компоновка </a:t>
            </a:r>
          </a:p>
        </p:txBody>
      </p:sp>
    </p:spTree>
    <p:extLst>
      <p:ext uri="{BB962C8B-B14F-4D97-AF65-F5344CB8AC3E}">
        <p14:creationId xmlns:p14="http://schemas.microsoft.com/office/powerpoint/2010/main" val="386906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2" name="Прямоугольник 9"/>
          <p:cNvSpPr txBox="1"/>
          <p:nvPr/>
        </p:nvSpPr>
        <p:spPr>
          <a:xfrm>
            <a:off x="2619127" y="6202739"/>
            <a:ext cx="9572874" cy="6151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800">
                <a:solidFill>
                  <a:schemeClr val="accent3">
                    <a:lumOff val="44000"/>
                  </a:schemeClr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Комплект измерительный параметров станции катодной защиты</a:t>
            </a:r>
            <a:br/>
            <a:r>
              <a:t>ООО «Газпром трансгаз Санкт-Петербург» в 2019 году</a:t>
            </a:r>
          </a:p>
        </p:txBody>
      </p:sp>
      <p:sp>
        <p:nvSpPr>
          <p:cNvPr id="3053" name="Прямоугольник 4"/>
          <p:cNvSpPr txBox="1"/>
          <p:nvPr/>
        </p:nvSpPr>
        <p:spPr>
          <a:xfrm>
            <a:off x="2755199" y="446886"/>
            <a:ext cx="9124427" cy="421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2400">
                <a:solidFill>
                  <a:schemeClr val="accent3">
                    <a:lumOff val="44000"/>
                  </a:schemeClr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ОСНОВНЫЕ ТЕХНИЧЕСКИЕ ДАННЫЕ </a:t>
            </a:r>
          </a:p>
        </p:txBody>
      </p:sp>
      <p:graphicFrame>
        <p:nvGraphicFramePr>
          <p:cNvPr id="3054" name="Таблица 5"/>
          <p:cNvGraphicFramePr/>
          <p:nvPr>
            <p:extLst>
              <p:ext uri="{D42A27DB-BD31-4B8C-83A1-F6EECF244321}">
                <p14:modId xmlns:p14="http://schemas.microsoft.com/office/powerpoint/2010/main" val="3980614930"/>
              </p:ext>
            </p:extLst>
          </p:nvPr>
        </p:nvGraphicFramePr>
        <p:xfrm>
          <a:off x="492407" y="1512370"/>
          <a:ext cx="11160000" cy="4389120"/>
        </p:xfrm>
        <a:graphic>
          <a:graphicData uri="http://schemas.openxmlformats.org/drawingml/2006/table">
            <a:tbl>
              <a:tblPr bandRow="1"/>
              <a:tblGrid>
                <a:gridCol w="2992349"/>
                <a:gridCol w="391651"/>
                <a:gridCol w="5652000"/>
                <a:gridCol w="2124000"/>
              </a:tblGrid>
              <a:tr h="252000">
                <a:tc gridSpan="3">
                  <a:txBody>
                    <a:bodyPr/>
                    <a:lstStyle/>
                    <a:p>
                      <a:pPr defTabSz="1219169">
                        <a:defRPr sz="1800"/>
                      </a:pPr>
                      <a:r>
                        <a:rPr sz="1200" b="1" dirty="0" err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Варианты</a:t>
                      </a:r>
                      <a:r>
                        <a:rPr sz="1200" b="1" dirty="0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sz="1200" b="1" dirty="0" err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исполнения</a:t>
                      </a:r>
                      <a:r>
                        <a:rPr sz="1200" b="1" dirty="0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sz="1200" b="1" dirty="0" err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счетчиков-измерителей</a:t>
                      </a:r>
                      <a:r>
                        <a:rPr sz="1200" b="1" dirty="0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ПКЭ BINOM3</a:t>
                      </a:r>
                    </a:p>
                  </a:txBody>
                  <a:tcPr marL="45720" marR="45720" anchor="ctr" horzOverflow="overflow">
                    <a:solidFill>
                      <a:srgbClr val="CEE2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defTabSz="1219169">
                        <a:defRPr sz="1800"/>
                      </a:pPr>
                      <a:r>
                        <a:rPr sz="1200" b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BINOM337</a:t>
                      </a:r>
                    </a:p>
                  </a:txBody>
                  <a:tcPr marL="45720" marR="45720" anchor="ctr" horzOverflow="overflow">
                    <a:solidFill>
                      <a:srgbClr val="CEE2EA"/>
                    </a:solidFill>
                  </a:tcPr>
                </a:tc>
              </a:tr>
              <a:tr h="252000">
                <a:tc gridSpan="3">
                  <a:txBody>
                    <a:bodyPr/>
                    <a:lstStyle/>
                    <a:p>
                      <a:pPr defTabSz="1219169">
                        <a:defRPr sz="1800"/>
                      </a:pPr>
                      <a:r>
                        <a:rPr sz="1200" b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Количество входов нормированных ТИ, шт.</a:t>
                      </a:r>
                    </a:p>
                  </a:txBody>
                  <a:tcPr marL="45720" marR="45720" anchor="ctr" horzOverflow="overflow">
                    <a:solidFill>
                      <a:srgbClr val="E8F1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defTabSz="1219169">
                        <a:defRPr sz="1800"/>
                      </a:pPr>
                      <a:r>
                        <a:rPr sz="1200" b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</a:t>
                      </a:r>
                    </a:p>
                  </a:txBody>
                  <a:tcPr marL="45720" marR="45720" anchor="ctr" horzOverflow="overflow">
                    <a:solidFill>
                      <a:srgbClr val="E8F1F5"/>
                    </a:solidFill>
                  </a:tcPr>
                </a:tc>
              </a:tr>
              <a:tr h="252000">
                <a:tc gridSpan="3">
                  <a:txBody>
                    <a:bodyPr/>
                    <a:lstStyle/>
                    <a:p>
                      <a:pPr defTabSz="1219169">
                        <a:defRPr sz="1800"/>
                      </a:pPr>
                      <a:r>
                        <a:rPr sz="1200" b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Параметры выходного тока датчиков, мА</a:t>
                      </a:r>
                    </a:p>
                  </a:txBody>
                  <a:tcPr marL="45720" marR="45720" anchor="ctr" horzOverflow="overflow">
                    <a:solidFill>
                      <a:srgbClr val="CEE2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defTabSz="1219169">
                        <a:defRPr sz="1800"/>
                      </a:pPr>
                      <a:r>
                        <a:rPr sz="1200" b="1" dirty="0" err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от</a:t>
                      </a:r>
                      <a:r>
                        <a:rPr sz="1200" b="1" dirty="0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-5 </a:t>
                      </a:r>
                      <a:r>
                        <a:rPr sz="1200" b="1" dirty="0" err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до</a:t>
                      </a:r>
                      <a:r>
                        <a:rPr sz="1200" b="1" dirty="0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+20</a:t>
                      </a:r>
                    </a:p>
                  </a:txBody>
                  <a:tcPr marL="45720" marR="45720" anchor="ctr" horzOverflow="overflow">
                    <a:solidFill>
                      <a:srgbClr val="CEE2EA"/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defTabSz="1219169">
                        <a:defRPr sz="1800"/>
                      </a:pPr>
                      <a:r>
                        <a:rPr sz="1200" b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Номинальные параметры СКЗ:</a:t>
                      </a:r>
                    </a:p>
                  </a:txBody>
                  <a:tcPr marL="45720" marR="45720" anchor="ctr" horzOverflow="overflow">
                    <a:solidFill>
                      <a:srgbClr val="E8F1F5"/>
                    </a:solidFill>
                  </a:tcPr>
                </a:tc>
                <a:tc gridSpan="2">
                  <a:txBody>
                    <a:bodyPr/>
                    <a:lstStyle/>
                    <a:p>
                      <a:pPr defTabSz="1219169">
                        <a:defRPr sz="1800"/>
                      </a:pPr>
                      <a:r>
                        <a:rPr sz="1200" b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номинальный выходной ток, А</a:t>
                      </a:r>
                    </a:p>
                  </a:txBody>
                  <a:tcPr marL="45720" marR="45720" anchor="ctr" horzOverflow="overflow">
                    <a:solidFill>
                      <a:srgbClr val="E8F1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defTabSz="1219169">
                        <a:defRPr sz="1800"/>
                      </a:pPr>
                      <a:r>
                        <a:rPr sz="1200" b="1" dirty="0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20, 25, 42, 63, 100</a:t>
                      </a:r>
                    </a:p>
                  </a:txBody>
                  <a:tcPr marL="45720" marR="45720" anchor="ctr" horzOverflow="overflow">
                    <a:solidFill>
                      <a:srgbClr val="E8F1F5"/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defTabSz="1219169">
                        <a:defRPr sz="1200" b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endParaRPr/>
                    </a:p>
                  </a:txBody>
                  <a:tcPr marL="45720" marR="45720" anchor="ctr" horzOverflow="overflow">
                    <a:solidFill>
                      <a:srgbClr val="CEE2EA"/>
                    </a:solidFill>
                  </a:tcPr>
                </a:tc>
                <a:tc gridSpan="2">
                  <a:txBody>
                    <a:bodyPr/>
                    <a:lstStyle/>
                    <a:p>
                      <a:pPr defTabSz="1219169">
                        <a:defRPr sz="1800"/>
                      </a:pPr>
                      <a:r>
                        <a:rPr sz="1200" b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номинальное выходное напряжение, В</a:t>
                      </a:r>
                    </a:p>
                  </a:txBody>
                  <a:tcPr marL="45720" marR="45720" anchor="ctr" horzOverflow="overflow">
                    <a:solidFill>
                      <a:srgbClr val="CEE2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defTabSz="1219169">
                        <a:defRPr sz="1800"/>
                      </a:pPr>
                      <a:r>
                        <a:rPr sz="1200" b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12, 24, 48</a:t>
                      </a:r>
                    </a:p>
                  </a:txBody>
                  <a:tcPr marL="45720" marR="45720" anchor="ctr" horzOverflow="overflow">
                    <a:solidFill>
                      <a:srgbClr val="CEE2EA"/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defTabSz="1219169">
                        <a:defRPr sz="1200" b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endParaRPr/>
                    </a:p>
                  </a:txBody>
                  <a:tcPr marL="45720" marR="45720" anchor="ctr" horzOverflow="overflow">
                    <a:solidFill>
                      <a:srgbClr val="E8F1F5"/>
                    </a:solidFill>
                  </a:tcPr>
                </a:tc>
                <a:tc gridSpan="2">
                  <a:txBody>
                    <a:bodyPr/>
                    <a:lstStyle/>
                    <a:p>
                      <a:pPr defTabSz="1219169">
                        <a:defRPr sz="1800"/>
                      </a:pPr>
                      <a:r>
                        <a:rPr sz="1200" b="1" dirty="0" err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защитный</a:t>
                      </a:r>
                      <a:r>
                        <a:rPr sz="1200" b="1" dirty="0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sz="1200" b="1" dirty="0" err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потенциал</a:t>
                      </a:r>
                      <a:r>
                        <a:rPr sz="1200" b="1" dirty="0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sz="1200" b="1" dirty="0" err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сооружения</a:t>
                      </a:r>
                      <a:r>
                        <a:rPr sz="1200" b="1" dirty="0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, В</a:t>
                      </a:r>
                    </a:p>
                  </a:txBody>
                  <a:tcPr marL="45720" marR="45720" anchor="ctr" horzOverflow="overflow">
                    <a:solidFill>
                      <a:srgbClr val="E8F1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defTabSz="1219169">
                        <a:defRPr sz="1800"/>
                      </a:pPr>
                      <a:r>
                        <a:rPr lang="ru-RU" sz="1200" b="1" dirty="0" smtClean="0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-5  - +5</a:t>
                      </a:r>
                      <a:endParaRPr sz="1200" b="1" dirty="0">
                        <a:solidFill>
                          <a:srgbClr val="1F497D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5720" marR="45720" anchor="ctr" horzOverflow="overflow">
                    <a:solidFill>
                      <a:srgbClr val="E8F1F5"/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defTabSz="1219169">
                        <a:defRPr sz="1800"/>
                      </a:pPr>
                      <a:r>
                        <a:rPr sz="1200" b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Класс точности:</a:t>
                      </a:r>
                    </a:p>
                  </a:txBody>
                  <a:tcPr marL="45720" marR="45720" anchor="ctr" horzOverflow="overflow">
                    <a:solidFill>
                      <a:srgbClr val="CEE2EA"/>
                    </a:solidFill>
                  </a:tcPr>
                </a:tc>
                <a:tc gridSpan="2">
                  <a:txBody>
                    <a:bodyPr/>
                    <a:lstStyle/>
                    <a:p>
                      <a:pPr defTabSz="1219169">
                        <a:defRPr sz="1800"/>
                      </a:pPr>
                      <a:r>
                        <a:rPr sz="1200" b="1" dirty="0" err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измерений</a:t>
                      </a:r>
                      <a:r>
                        <a:rPr sz="1200" b="1" dirty="0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sz="1200" b="1" dirty="0" err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параметров</a:t>
                      </a:r>
                      <a:r>
                        <a:rPr sz="1200" b="1" dirty="0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sz="1200" b="1" dirty="0" err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постоянного</a:t>
                      </a:r>
                      <a:r>
                        <a:rPr sz="1200" b="1" dirty="0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sz="1200" b="1" dirty="0" err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тока</a:t>
                      </a:r>
                      <a:r>
                        <a:rPr sz="1200" b="1" dirty="0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(ТИ</a:t>
                      </a:r>
                      <a:r>
                        <a:rPr sz="1200" b="1" dirty="0" smtClean="0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)</a:t>
                      </a:r>
                      <a:endParaRPr sz="1200" b="1" dirty="0">
                        <a:solidFill>
                          <a:srgbClr val="1F497D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5720" marR="45720" anchor="ctr" horzOverflow="overflow">
                    <a:solidFill>
                      <a:srgbClr val="CEE2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defTabSz="1219169">
                        <a:defRPr sz="1800"/>
                      </a:pPr>
                      <a:r>
                        <a:rPr sz="1200" b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0,2</a:t>
                      </a:r>
                    </a:p>
                  </a:txBody>
                  <a:tcPr marL="45720" marR="45720" anchor="ctr" horzOverflow="overflow">
                    <a:solidFill>
                      <a:srgbClr val="CEE2EA"/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defTabSz="1219169">
                        <a:defRPr sz="1200" b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endParaRPr/>
                    </a:p>
                  </a:txBody>
                  <a:tcPr marL="45720" marR="45720" anchor="ctr" horzOverflow="overflow">
                    <a:solidFill>
                      <a:srgbClr val="E8F1F5"/>
                    </a:solidFill>
                  </a:tcPr>
                </a:tc>
                <a:tc gridSpan="2">
                  <a:txBody>
                    <a:bodyPr/>
                    <a:lstStyle/>
                    <a:p>
                      <a:pPr defTabSz="1219169">
                        <a:defRPr sz="1800"/>
                      </a:pPr>
                      <a:r>
                        <a:rPr sz="1200" b="1" dirty="0" err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измерения</a:t>
                      </a:r>
                      <a:r>
                        <a:rPr sz="1200" b="1" dirty="0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sz="1200" b="1" dirty="0" err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основных</a:t>
                      </a:r>
                      <a:r>
                        <a:rPr sz="1200" b="1" dirty="0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sz="1200" b="1" dirty="0" err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параметров</a:t>
                      </a:r>
                      <a:r>
                        <a:rPr sz="1200" b="1" dirty="0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sz="1200" b="1" dirty="0" err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сети</a:t>
                      </a:r>
                      <a:r>
                        <a:rPr sz="1200" b="1" dirty="0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sz="1200" b="1" dirty="0" err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по</a:t>
                      </a:r>
                      <a:r>
                        <a:rPr sz="1200" b="1" dirty="0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sz="1200" b="1" dirty="0" err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активной</a:t>
                      </a:r>
                      <a:r>
                        <a:rPr sz="1200" b="1" dirty="0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sz="1200" b="1" dirty="0" err="1" smtClean="0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энергии</a:t>
                      </a:r>
                      <a:endParaRPr sz="1200" b="1" dirty="0">
                        <a:solidFill>
                          <a:srgbClr val="1F497D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5720" marR="45720" anchor="ctr" horzOverflow="overflow">
                    <a:solidFill>
                      <a:srgbClr val="E8F1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defTabSz="1219169">
                        <a:defRPr sz="1800"/>
                      </a:pPr>
                      <a:r>
                        <a:rPr sz="1200" b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0,2S</a:t>
                      </a:r>
                    </a:p>
                  </a:txBody>
                  <a:tcPr marL="45720" marR="45720" anchor="ctr" horzOverflow="overflow">
                    <a:solidFill>
                      <a:srgbClr val="E8F1F5"/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defTabSz="1219169">
                        <a:defRPr sz="1200" b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endParaRPr/>
                    </a:p>
                  </a:txBody>
                  <a:tcPr marL="45720" marR="45720" anchor="ctr" horzOverflow="overflow">
                    <a:solidFill>
                      <a:srgbClr val="CEE2EA"/>
                    </a:solidFill>
                  </a:tcPr>
                </a:tc>
                <a:tc gridSpan="2">
                  <a:txBody>
                    <a:bodyPr/>
                    <a:lstStyle/>
                    <a:p>
                      <a:pPr defTabSz="1219169">
                        <a:defRPr sz="1800"/>
                      </a:pPr>
                      <a:r>
                        <a:rPr sz="1200" b="1" dirty="0" err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измерения</a:t>
                      </a:r>
                      <a:r>
                        <a:rPr sz="1200" b="1" dirty="0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sz="1200" b="1" dirty="0" err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основных</a:t>
                      </a:r>
                      <a:r>
                        <a:rPr sz="1200" b="1" dirty="0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sz="1200" b="1" dirty="0" err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параметров</a:t>
                      </a:r>
                      <a:r>
                        <a:rPr sz="1200" b="1" dirty="0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sz="1200" b="1" dirty="0" err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сети</a:t>
                      </a:r>
                      <a:r>
                        <a:rPr sz="1200" b="1" dirty="0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sz="1200" b="1" dirty="0" err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по</a:t>
                      </a:r>
                      <a:r>
                        <a:rPr sz="1200" b="1" dirty="0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sz="1200" b="1" dirty="0" err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реактивной</a:t>
                      </a:r>
                      <a:r>
                        <a:rPr sz="1200" b="1" dirty="0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sz="1200" b="1" dirty="0" err="1" smtClean="0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энергии</a:t>
                      </a:r>
                      <a:r>
                        <a:rPr sz="1200" b="1" dirty="0" smtClean="0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endParaRPr sz="1200" b="1" dirty="0">
                        <a:solidFill>
                          <a:srgbClr val="1F497D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5720" marR="45720" anchor="ctr" horzOverflow="overflow">
                    <a:solidFill>
                      <a:srgbClr val="CEE2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defTabSz="1219169">
                        <a:defRPr sz="1800"/>
                      </a:pPr>
                      <a:r>
                        <a:rPr sz="1200" b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0,5</a:t>
                      </a:r>
                    </a:p>
                  </a:txBody>
                  <a:tcPr marL="45720" marR="45720" anchor="ctr" horzOverflow="overflow">
                    <a:solidFill>
                      <a:srgbClr val="CEE2EA"/>
                    </a:solidFill>
                  </a:tcPr>
                </a:tc>
              </a:tr>
              <a:tr h="252000">
                <a:tc gridSpan="3">
                  <a:txBody>
                    <a:bodyPr/>
                    <a:lstStyle/>
                    <a:p>
                      <a:pPr defTabSz="1219169">
                        <a:defRPr sz="1800"/>
                      </a:pPr>
                      <a:r>
                        <a:rPr sz="1200" b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Номинальные напряжения измерения основных параметров сети, В</a:t>
                      </a:r>
                    </a:p>
                  </a:txBody>
                  <a:tcPr marL="45720" marR="45720" anchor="ctr" horzOverflow="overflow">
                    <a:solidFill>
                      <a:srgbClr val="E8F1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defTabSz="1219169">
                        <a:defRPr sz="1800"/>
                      </a:pPr>
                      <a:r>
                        <a:rPr sz="1200" b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220/380</a:t>
                      </a:r>
                    </a:p>
                  </a:txBody>
                  <a:tcPr marL="45720" marR="45720" anchor="ctr" horzOverflow="overflow">
                    <a:solidFill>
                      <a:srgbClr val="E8F1F5"/>
                    </a:solidFill>
                  </a:tcPr>
                </a:tc>
              </a:tr>
              <a:tr h="252000">
                <a:tc gridSpan="3">
                  <a:txBody>
                    <a:bodyPr/>
                    <a:lstStyle/>
                    <a:p>
                      <a:pPr defTabSz="1219169">
                        <a:defRPr sz="1800"/>
                      </a:pPr>
                      <a:r>
                        <a:rPr sz="1200" b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Номинальные токи (в зависимости от типа исполнения), А</a:t>
                      </a:r>
                    </a:p>
                  </a:txBody>
                  <a:tcPr marL="45720" marR="45720" anchor="ctr" horzOverflow="overflow">
                    <a:solidFill>
                      <a:srgbClr val="CEE2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defTabSz="1219169">
                        <a:defRPr sz="1800"/>
                      </a:pPr>
                      <a:r>
                        <a:rPr sz="1200" b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1, 5</a:t>
                      </a:r>
                    </a:p>
                  </a:txBody>
                  <a:tcPr marL="45720" marR="45720" anchor="ctr" horzOverflow="overflow">
                    <a:solidFill>
                      <a:srgbClr val="CEE2EA"/>
                    </a:solidFill>
                  </a:tcPr>
                </a:tc>
              </a:tr>
              <a:tr h="252000">
                <a:tc gridSpan="3">
                  <a:txBody>
                    <a:bodyPr/>
                    <a:lstStyle/>
                    <a:p>
                      <a:pPr defTabSz="1219169">
                        <a:defRPr sz="1800"/>
                      </a:pPr>
                      <a:r>
                        <a:rPr sz="1200" b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Предел допускаемой абсолютной погрешности хода внутренних часов, не более, с/сутки</a:t>
                      </a:r>
                    </a:p>
                  </a:txBody>
                  <a:tcPr marL="45720" marR="45720" anchor="ctr" horzOverflow="overflow">
                    <a:solidFill>
                      <a:srgbClr val="E8F1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defTabSz="1219169">
                        <a:defRPr sz="1800"/>
                      </a:pPr>
                      <a:r>
                        <a:rPr sz="1200" b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± 0,5</a:t>
                      </a:r>
                    </a:p>
                  </a:txBody>
                  <a:tcPr marL="45720" marR="45720" anchor="ctr" horzOverflow="overflow">
                    <a:solidFill>
                      <a:srgbClr val="E8F1F5"/>
                    </a:solidFill>
                  </a:tcPr>
                </a:tc>
              </a:tr>
              <a:tr h="252000">
                <a:tc gridSpan="2">
                  <a:txBody>
                    <a:bodyPr/>
                    <a:lstStyle/>
                    <a:p>
                      <a:pPr defTabSz="1219169">
                        <a:defRPr sz="1800"/>
                      </a:pPr>
                      <a:r>
                        <a:rPr sz="1200" b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Электропитание:</a:t>
                      </a:r>
                    </a:p>
                  </a:txBody>
                  <a:tcPr marL="45720" marR="45720" anchor="ctr" horzOverflow="overflow">
                    <a:solidFill>
                      <a:srgbClr val="CEE2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defTabSz="1219169">
                        <a:defRPr sz="1800"/>
                      </a:pPr>
                      <a:r>
                        <a:rPr sz="1200" b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основное питание, класс ACx, В</a:t>
                      </a:r>
                    </a:p>
                  </a:txBody>
                  <a:tcPr marL="45720" marR="45720" anchor="ctr" horzOverflow="overflow">
                    <a:solidFill>
                      <a:srgbClr val="CEE2EA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1219169">
                        <a:defRPr sz="1800"/>
                      </a:pPr>
                      <a:r>
                        <a:rPr sz="1200" b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~ 90-265</a:t>
                      </a:r>
                    </a:p>
                  </a:txBody>
                  <a:tcPr marL="45720" marR="45720" anchor="ctr" horzOverflow="overflow">
                    <a:solidFill>
                      <a:srgbClr val="CEE2EA"/>
                    </a:solidFill>
                  </a:tcPr>
                </a:tc>
              </a:tr>
              <a:tr h="252000">
                <a:tc gridSpan="2">
                  <a:txBody>
                    <a:bodyPr/>
                    <a:lstStyle/>
                    <a:p>
                      <a:pPr defTabSz="1219169">
                        <a:defRPr sz="1200" b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endParaRPr/>
                    </a:p>
                  </a:txBody>
                  <a:tcPr marL="45720" marR="45720" anchor="ctr" horzOverflow="overflow">
                    <a:solidFill>
                      <a:srgbClr val="E8F1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defTabSz="1219169">
                        <a:defRPr sz="1800"/>
                      </a:pPr>
                      <a:r>
                        <a:rPr sz="1200" b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основное питание, класс DCx, В</a:t>
                      </a:r>
                    </a:p>
                  </a:txBody>
                  <a:tcPr marL="45720" marR="45720" anchor="ctr" horzOverflow="overflow">
                    <a:solidFill>
                      <a:srgbClr val="E8F1F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1219169">
                        <a:defRPr sz="1800"/>
                      </a:pPr>
                      <a:r>
                        <a:rPr sz="1200" b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= 125-350</a:t>
                      </a:r>
                    </a:p>
                  </a:txBody>
                  <a:tcPr marL="45720" marR="45720" anchor="ctr" horzOverflow="overflow">
                    <a:solidFill>
                      <a:srgbClr val="E8F1F5"/>
                    </a:solidFill>
                  </a:tcPr>
                </a:tc>
              </a:tr>
              <a:tr h="252000">
                <a:tc gridSpan="3">
                  <a:txBody>
                    <a:bodyPr/>
                    <a:lstStyle/>
                    <a:p>
                      <a:pPr defTabSz="1219169">
                        <a:defRPr sz="1800"/>
                      </a:pPr>
                      <a:r>
                        <a:rPr sz="1200" b="1" dirty="0" err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Время</a:t>
                      </a:r>
                      <a:r>
                        <a:rPr sz="1200" b="1" dirty="0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sz="1200" b="1" dirty="0" err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работы</a:t>
                      </a:r>
                      <a:r>
                        <a:rPr sz="1200" b="1" dirty="0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sz="1200" b="1" dirty="0" err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от</a:t>
                      </a:r>
                      <a:r>
                        <a:rPr sz="1200" b="1" dirty="0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sz="1200" b="1" dirty="0" err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встроенного</a:t>
                      </a:r>
                      <a:r>
                        <a:rPr sz="1200" b="1" dirty="0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sz="1200" b="1" dirty="0" err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источника</a:t>
                      </a:r>
                      <a:r>
                        <a:rPr sz="1200" b="1" dirty="0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sz="1200" b="1" dirty="0" err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автономного</a:t>
                      </a:r>
                      <a:r>
                        <a:rPr sz="1200" b="1" dirty="0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sz="1200" b="1" dirty="0" err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питания</a:t>
                      </a:r>
                      <a:r>
                        <a:rPr sz="1200" b="1" dirty="0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, </a:t>
                      </a:r>
                      <a:r>
                        <a:rPr sz="1200" b="1" dirty="0" err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мин</a:t>
                      </a:r>
                      <a:endParaRPr sz="1200" b="1" dirty="0">
                        <a:solidFill>
                          <a:srgbClr val="1F497D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5720" marR="45720" anchor="ctr" horzOverflow="overflow">
                    <a:solidFill>
                      <a:srgbClr val="CEE2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defTabSz="1219169">
                        <a:defRPr sz="1800"/>
                      </a:pPr>
                      <a:r>
                        <a:rPr sz="1200" b="1" dirty="0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30</a:t>
                      </a:r>
                    </a:p>
                  </a:txBody>
                  <a:tcPr marL="45720" marR="45720" anchor="ctr" horzOverflow="overflow">
                    <a:solidFill>
                      <a:srgbClr val="CEE2EA"/>
                    </a:solidFill>
                  </a:tcPr>
                </a:tc>
              </a:tr>
              <a:tr h="252000">
                <a:tc gridSpan="3">
                  <a:txBody>
                    <a:bodyPr/>
                    <a:lstStyle/>
                    <a:p>
                      <a:pPr defTabSz="1219169">
                        <a:defRPr sz="1800"/>
                      </a:pPr>
                      <a:r>
                        <a:rPr sz="1200" b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Рабочий диапазон температур, °С</a:t>
                      </a:r>
                    </a:p>
                  </a:txBody>
                  <a:tcPr marL="45720" marR="45720" anchor="ctr" horzOverflow="overflow">
                    <a:solidFill>
                      <a:srgbClr val="E8F1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defTabSz="1219169">
                        <a:defRPr sz="1800"/>
                      </a:pPr>
                      <a:r>
                        <a:rPr sz="1200" b="1" dirty="0" err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от</a:t>
                      </a:r>
                      <a:r>
                        <a:rPr sz="1200" b="1" dirty="0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-40 </a:t>
                      </a:r>
                      <a:r>
                        <a:rPr sz="1200" b="1" dirty="0" err="1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до</a:t>
                      </a:r>
                      <a:r>
                        <a:rPr sz="1200" b="1" dirty="0">
                          <a:solidFill>
                            <a:srgbClr val="1F497D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+45</a:t>
                      </a:r>
                    </a:p>
                  </a:txBody>
                  <a:tcPr marL="45720" marR="45720" anchor="ctr" horzOverflow="overflow">
                    <a:solidFill>
                      <a:srgbClr val="E8F1F5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241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7" name="Прямоугольник 9"/>
          <p:cNvSpPr txBox="1"/>
          <p:nvPr/>
        </p:nvSpPr>
        <p:spPr>
          <a:xfrm>
            <a:off x="2619127" y="6202739"/>
            <a:ext cx="9572874" cy="6151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800">
                <a:solidFill>
                  <a:schemeClr val="accent3">
                    <a:lumOff val="44000"/>
                  </a:schemeClr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Комплект измерительный параметров станции катодной защиты</a:t>
            </a:r>
            <a:br/>
            <a:r>
              <a:t>ООО «Газпром трансгаз Санкт-Петербург» в 2019 году</a:t>
            </a:r>
          </a:p>
        </p:txBody>
      </p:sp>
      <p:sp>
        <p:nvSpPr>
          <p:cNvPr id="3058" name="Прямоугольник 4"/>
          <p:cNvSpPr txBox="1"/>
          <p:nvPr/>
        </p:nvSpPr>
        <p:spPr>
          <a:xfrm>
            <a:off x="2670281" y="504118"/>
            <a:ext cx="9223279" cy="4213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2400">
                <a:solidFill>
                  <a:schemeClr val="accent3">
                    <a:lumOff val="44000"/>
                  </a:schemeClr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ОСНОВНЫЕ ТЕХНИЧЕСКИЕ ДАННЫЕ</a:t>
            </a:r>
          </a:p>
        </p:txBody>
      </p:sp>
      <p:pic>
        <p:nvPicPr>
          <p:cNvPr id="3059" name="Рисунок 5" descr="Рисунок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8152" y="2088670"/>
            <a:ext cx="4190252" cy="3986314"/>
          </a:xfrm>
          <a:prstGeom prst="rect">
            <a:avLst/>
          </a:prstGeom>
          <a:ln w="12700">
            <a:miter lim="400000"/>
          </a:ln>
        </p:spPr>
      </p:pic>
      <p:sp>
        <p:nvSpPr>
          <p:cNvPr id="3060" name="TextBox 6"/>
          <p:cNvSpPr txBox="1"/>
          <p:nvPr/>
        </p:nvSpPr>
        <p:spPr>
          <a:xfrm>
            <a:off x="338150" y="1508300"/>
            <a:ext cx="11176031" cy="5294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just">
              <a:lnSpc>
                <a:spcPct val="120000"/>
              </a:lnSpc>
              <a:defRPr sz="14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Главным элементом КИ является счетчик-измеритель показателей качества электрической энергии многофункциональный серии BINOM3, который обеспечивает полный контроль за состоянием основных параметров станции катодной защиты</a:t>
            </a:r>
          </a:p>
        </p:txBody>
      </p:sp>
      <p:sp>
        <p:nvSpPr>
          <p:cNvPr id="3061" name="TextBox 7"/>
          <p:cNvSpPr txBox="1"/>
          <p:nvPr/>
        </p:nvSpPr>
        <p:spPr>
          <a:xfrm>
            <a:off x="8888545" y="4885085"/>
            <a:ext cx="3103430" cy="9573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120000"/>
              </a:lnSpc>
              <a:defRPr sz="12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Для сбора данных нормированных измерений от СКЗ применяется блок расширения нормированных измерений TE305N8. </a:t>
            </a:r>
          </a:p>
        </p:txBody>
      </p:sp>
      <p:pic>
        <p:nvPicPr>
          <p:cNvPr id="3062" name="Рисунок 8" descr="Рисунок 8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593704" y="2211134"/>
            <a:ext cx="3113882" cy="2552146"/>
          </a:xfrm>
          <a:prstGeom prst="rect">
            <a:avLst/>
          </a:prstGeom>
          <a:ln w="12700">
            <a:miter lim="400000"/>
          </a:ln>
        </p:spPr>
      </p:pic>
      <p:pic>
        <p:nvPicPr>
          <p:cNvPr id="3063" name="Рисунок 10" descr="Рисунок 10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792434" y="2300941"/>
            <a:ext cx="3551466" cy="2141150"/>
          </a:xfrm>
          <a:prstGeom prst="rect">
            <a:avLst/>
          </a:prstGeom>
          <a:ln w="12700">
            <a:miter lim="400000"/>
          </a:ln>
        </p:spPr>
      </p:pic>
      <p:sp>
        <p:nvSpPr>
          <p:cNvPr id="3064" name="TextBox 11"/>
          <p:cNvSpPr txBox="1"/>
          <p:nvPr/>
        </p:nvSpPr>
        <p:spPr>
          <a:xfrm>
            <a:off x="4678788" y="4507839"/>
            <a:ext cx="3778759" cy="16392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algn="just">
              <a:lnSpc>
                <a:spcPct val="120000"/>
              </a:lnSpc>
              <a:defRPr sz="12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Для передачи данных в АИИСКУЭ предлагается использовать устройство синхронизации времени DF02 с функцией передачи данных по GSM/GPRS каналам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>
              <a:lnSpc>
                <a:spcPct val="120000"/>
              </a:lnSpc>
              <a:defRPr sz="12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Способы  синхронизации: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180975" indent="-180975">
              <a:lnSpc>
                <a:spcPct val="120000"/>
              </a:lnSpc>
              <a:buSzPct val="100000"/>
              <a:buFont typeface="Arial"/>
              <a:buChar char="•"/>
              <a:defRPr sz="12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ГЛОНАСС/GPS:  NMEA  1083/1PPS, 5 мкс</a:t>
            </a:r>
          </a:p>
          <a:p>
            <a:pPr marL="92075" indent="-92075">
              <a:lnSpc>
                <a:spcPct val="120000"/>
              </a:lnSpc>
              <a:defRPr sz="12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В перспективе: IEC 1588</a:t>
            </a:r>
          </a:p>
        </p:txBody>
      </p:sp>
    </p:spTree>
    <p:extLst>
      <p:ext uri="{BB962C8B-B14F-4D97-AF65-F5344CB8AC3E}">
        <p14:creationId xmlns:p14="http://schemas.microsoft.com/office/powerpoint/2010/main" val="3527150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7" name="Прямоугольник 9"/>
          <p:cNvSpPr txBox="1"/>
          <p:nvPr/>
        </p:nvSpPr>
        <p:spPr>
          <a:xfrm>
            <a:off x="2619127" y="6202739"/>
            <a:ext cx="9572874" cy="6151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800">
                <a:solidFill>
                  <a:schemeClr val="accent3">
                    <a:lumOff val="44000"/>
                  </a:schemeClr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Комплект измерительный параметров станции катодной защиты</a:t>
            </a:r>
            <a:br/>
            <a:r>
              <a:t>ООО «Газпром трансгаз Санкт-Петербург» в 2019 году</a:t>
            </a:r>
          </a:p>
        </p:txBody>
      </p:sp>
      <p:sp>
        <p:nvSpPr>
          <p:cNvPr id="3068" name="Прямоугольник 4"/>
          <p:cNvSpPr txBox="1"/>
          <p:nvPr/>
        </p:nvSpPr>
        <p:spPr>
          <a:xfrm>
            <a:off x="2918484" y="446886"/>
            <a:ext cx="8119631" cy="421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2400">
                <a:solidFill>
                  <a:schemeClr val="accent3">
                    <a:lumOff val="44000"/>
                  </a:schemeClr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ОСНОВНЫЕ ФУНКЦИИКИ</a:t>
            </a:r>
          </a:p>
        </p:txBody>
      </p:sp>
      <p:sp>
        <p:nvSpPr>
          <p:cNvPr id="3069" name="TextBox 5"/>
          <p:cNvSpPr txBox="1"/>
          <p:nvPr/>
        </p:nvSpPr>
        <p:spPr>
          <a:xfrm>
            <a:off x="6972300" y="1559934"/>
            <a:ext cx="5138781" cy="4113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16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КИ выполняет следующие функции: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>
              <a:defRPr sz="14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361950" indent="-184150">
              <a:lnSpc>
                <a:spcPct val="120000"/>
              </a:lnSpc>
              <a:buSzPct val="100000"/>
              <a:buChar char="▪"/>
              <a:defRPr sz="13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Передача в систему АИИСКУЭ нормированных выходных параметров выпрямителя СКЗ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361950" indent="-184150">
              <a:lnSpc>
                <a:spcPct val="120000"/>
              </a:lnSpc>
              <a:buSzPct val="100000"/>
              <a:buChar char="▪"/>
              <a:defRPr sz="13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361950" indent="-184150">
              <a:lnSpc>
                <a:spcPct val="120000"/>
              </a:lnSpc>
              <a:buSzPct val="100000"/>
              <a:buChar char="▪"/>
              <a:defRPr sz="13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Измеряет параметры сети и качество электрической энергии</a:t>
            </a:r>
          </a:p>
          <a:p>
            <a:pPr marL="361950" indent="-184150">
              <a:lnSpc>
                <a:spcPct val="120000"/>
              </a:lnSpc>
              <a:buSzPct val="100000"/>
              <a:buChar char="▪"/>
              <a:defRPr sz="13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marL="361950" indent="-184150">
              <a:lnSpc>
                <a:spcPct val="120000"/>
              </a:lnSpc>
              <a:buSzPct val="100000"/>
              <a:buChar char="▪"/>
              <a:defRPr sz="13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Телесигнализация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361950" indent="-184150">
              <a:lnSpc>
                <a:spcPct val="120000"/>
              </a:lnSpc>
              <a:buSzPct val="100000"/>
              <a:buChar char="▪"/>
              <a:defRPr sz="13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361950" indent="-184150">
              <a:lnSpc>
                <a:spcPct val="120000"/>
              </a:lnSpc>
              <a:buSzPct val="100000"/>
              <a:buChar char="▪"/>
              <a:defRPr sz="13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Регистрирует аварийные события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361950" indent="-184150">
              <a:lnSpc>
                <a:spcPct val="120000"/>
              </a:lnSpc>
              <a:buSzPct val="100000"/>
              <a:buChar char="▪"/>
              <a:defRPr sz="13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361950" indent="-184150">
              <a:lnSpc>
                <a:spcPct val="120000"/>
              </a:lnSpc>
              <a:buSzPct val="100000"/>
              <a:buChar char="▪"/>
              <a:defRPr sz="13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Счетчик электрической энергии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361950" indent="-184150">
              <a:lnSpc>
                <a:spcPct val="120000"/>
              </a:lnSpc>
              <a:buSzPct val="100000"/>
              <a:buChar char="▪"/>
              <a:defRPr sz="13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361950" indent="-184150">
              <a:lnSpc>
                <a:spcPct val="120000"/>
              </a:lnSpc>
              <a:buSzPct val="100000"/>
              <a:buChar char="▪"/>
              <a:defRPr sz="13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АРМ присоединения с встроенными средствами предоставления информации 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361950" indent="-184150">
              <a:lnSpc>
                <a:spcPct val="120000"/>
              </a:lnSpc>
              <a:buSzPct val="100000"/>
              <a:buChar char="▪"/>
              <a:defRPr sz="13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361950" indent="-184150">
              <a:lnSpc>
                <a:spcPct val="120000"/>
              </a:lnSpc>
              <a:buSzPct val="100000"/>
              <a:buChar char="▪"/>
              <a:defRPr sz="13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Архиватор всех контролируемых и измеряемых параметров</a:t>
            </a:r>
          </a:p>
        </p:txBody>
      </p:sp>
      <p:pic>
        <p:nvPicPr>
          <p:cNvPr id="3070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5475" y="1571624"/>
            <a:ext cx="6680625" cy="442132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74093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Прямоугольник 9"/>
          <p:cNvSpPr txBox="1"/>
          <p:nvPr/>
        </p:nvSpPr>
        <p:spPr>
          <a:xfrm>
            <a:off x="2619127" y="6202739"/>
            <a:ext cx="9572874" cy="6151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800">
                <a:solidFill>
                  <a:schemeClr val="accent3">
                    <a:lumOff val="44000"/>
                  </a:schemeClr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Комплект измерительный параметров станции катодной защиты</a:t>
            </a:r>
            <a:br/>
            <a:r>
              <a:t>ООО «Газпром трансгаз Санкт-Петербург» в 2019 году</a:t>
            </a:r>
          </a:p>
        </p:txBody>
      </p:sp>
      <p:sp>
        <p:nvSpPr>
          <p:cNvPr id="3074" name="Прямоугольник 4"/>
          <p:cNvSpPr txBox="1"/>
          <p:nvPr/>
        </p:nvSpPr>
        <p:spPr>
          <a:xfrm>
            <a:off x="2828678" y="216053"/>
            <a:ext cx="8972798" cy="7642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400">
                <a:solidFill>
                  <a:schemeClr val="accent3">
                    <a:lumOff val="44000"/>
                  </a:schemeClr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ОСНОВНЫЕ ФУНКЦИИ И ХАРАКТЕРИСТИКИ </a:t>
            </a:r>
          </a:p>
          <a:p>
            <a:pPr algn="ctr">
              <a:defRPr sz="2400">
                <a:solidFill>
                  <a:schemeClr val="accent3">
                    <a:lumOff val="44000"/>
                  </a:schemeClr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ЭЛЕМЕНТОВ КИ</a:t>
            </a:r>
          </a:p>
        </p:txBody>
      </p:sp>
      <p:sp>
        <p:nvSpPr>
          <p:cNvPr id="3075" name="TextBox 13"/>
          <p:cNvSpPr txBox="1"/>
          <p:nvPr/>
        </p:nvSpPr>
        <p:spPr>
          <a:xfrm>
            <a:off x="85723" y="1543743"/>
            <a:ext cx="3705228" cy="4398303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lnSpc>
                <a:spcPct val="120000"/>
              </a:lnSpc>
              <a:defRPr sz="14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Контроллер нормированных измерений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algn="ctr">
              <a:lnSpc>
                <a:spcPct val="120000"/>
              </a:lnSpc>
              <a:defRPr sz="14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(выходных параметров выпрямителя СКЗ)</a:t>
            </a:r>
          </a:p>
          <a:p>
            <a:pPr marL="177800" indent="-177800">
              <a:lnSpc>
                <a:spcPct val="120000"/>
              </a:lnSpc>
              <a:defRPr sz="13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  <a:p>
            <a:pPr marL="180975" indent="-180975">
              <a:lnSpc>
                <a:spcPct val="120000"/>
              </a:lnSpc>
              <a:buSzPct val="100000"/>
              <a:buAutoNum type="arabicPeriod"/>
              <a:defRPr sz="12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Функция измерений и контроля параметров выпрямителя станции катодной защиты  реализуется  с помощью блока расширения нормированных измерений TE305N8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180975" indent="-180975">
              <a:lnSpc>
                <a:spcPct val="120000"/>
              </a:lnSpc>
              <a:buSzPct val="100000"/>
              <a:buAutoNum type="arabicPeriod"/>
              <a:defRPr sz="12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Блок предназначен для измерения следующих выходных параметров выпрямителя станции катодной защиты: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447675" indent="-180975">
              <a:lnSpc>
                <a:spcPct val="120000"/>
              </a:lnSpc>
              <a:buSzPct val="100000"/>
              <a:buChar char="▪"/>
              <a:defRPr sz="12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выходного тока выпрямителя;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447675" indent="-180975">
              <a:lnSpc>
                <a:spcPct val="120000"/>
              </a:lnSpc>
              <a:buSzPct val="100000"/>
              <a:buChar char="▪"/>
              <a:defRPr sz="12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выходного напряжения выпрямителя;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447675" indent="-180975">
              <a:lnSpc>
                <a:spcPct val="120000"/>
              </a:lnSpc>
              <a:buSzPct val="100000"/>
              <a:buChar char="▪"/>
              <a:defRPr sz="12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защитного потенциала сооружения.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180975" indent="-180975">
              <a:lnSpc>
                <a:spcPct val="120000"/>
              </a:lnSpc>
              <a:buSzPct val="100000"/>
              <a:buAutoNum type="arabicPeriod" startAt="3"/>
              <a:defRPr sz="12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Характеристики:</a:t>
            </a:r>
          </a:p>
          <a:p>
            <a:pPr marL="447675" indent="-180975">
              <a:lnSpc>
                <a:spcPct val="120000"/>
              </a:lnSpc>
              <a:buSzPct val="100000"/>
              <a:buChar char="▪"/>
              <a:defRPr sz="12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8 (ТИТ) нормированных измерений;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447675" indent="-180975">
              <a:lnSpc>
                <a:spcPct val="120000"/>
              </a:lnSpc>
              <a:buSzPct val="100000"/>
              <a:buChar char="▪"/>
              <a:defRPr sz="12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входной диапазон тока нормированных  измерений от -5 до +20мА;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447675" indent="-180975">
              <a:lnSpc>
                <a:spcPct val="120000"/>
              </a:lnSpc>
              <a:buSzPct val="100000"/>
              <a:buChar char="▪"/>
              <a:defRPr sz="12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период опроса - 1 с;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447675" indent="-180975">
              <a:lnSpc>
                <a:spcPct val="120000"/>
              </a:lnSpc>
              <a:buSzPct val="100000"/>
              <a:buChar char="▪"/>
              <a:defRPr sz="12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класс точности - 0,2.</a:t>
            </a:r>
          </a:p>
        </p:txBody>
      </p:sp>
      <p:pic>
        <p:nvPicPr>
          <p:cNvPr id="3076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82569" y="1519237"/>
            <a:ext cx="8231645" cy="444341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411777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5" name="Прямоугольник 9"/>
          <p:cNvSpPr txBox="1"/>
          <p:nvPr/>
        </p:nvSpPr>
        <p:spPr>
          <a:xfrm>
            <a:off x="2619127" y="6202739"/>
            <a:ext cx="9572874" cy="6151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800">
                <a:solidFill>
                  <a:schemeClr val="accent3">
                    <a:lumOff val="44000"/>
                  </a:schemeClr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Комплект измерительный параметров станции катодной защиты</a:t>
            </a:r>
            <a:br/>
            <a:r>
              <a:t>ООО «Газпром трансгаз Санкт-Петербург» в 2019 году</a:t>
            </a:r>
          </a:p>
        </p:txBody>
      </p:sp>
      <p:sp>
        <p:nvSpPr>
          <p:cNvPr id="3086" name="TextBox 13"/>
          <p:cNvSpPr txBox="1"/>
          <p:nvPr/>
        </p:nvSpPr>
        <p:spPr>
          <a:xfrm>
            <a:off x="104775" y="1628775"/>
            <a:ext cx="3695700" cy="4199361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spcBef>
                <a:spcPts val="600"/>
              </a:spcBef>
              <a:defRPr sz="14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Контроллер телесигнализации                                                        (параметров телесигнализации       выпрямителя СКЗ)</a:t>
            </a:r>
          </a:p>
          <a:p>
            <a:pPr marL="177800" indent="-177800">
              <a:lnSpc>
                <a:spcPct val="120000"/>
              </a:lnSpc>
              <a:defRPr sz="1100">
                <a:solidFill>
                  <a:srgbClr val="2E4D87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  <a:p>
            <a:pPr marL="180975" indent="-180975">
              <a:lnSpc>
                <a:spcPct val="120000"/>
              </a:lnSpc>
              <a:buSzPct val="100000"/>
              <a:buAutoNum type="arabicPeriod"/>
              <a:defRPr sz="13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Объем собираемой телесигнализации                 включает в себя: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361950" indent="-180975">
              <a:lnSpc>
                <a:spcPct val="120000"/>
              </a:lnSpc>
              <a:buSzPct val="100000"/>
              <a:buChar char="▪"/>
              <a:defRPr sz="13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Открытие двери комплекта  измерительного параметров СКЗ;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361950" indent="-180975">
              <a:lnSpc>
                <a:spcPct val="120000"/>
              </a:lnSpc>
              <a:buSzPct val="100000"/>
              <a:buChar char="▪"/>
              <a:defRPr sz="13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Открытие двери шкафа СКЗ;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361950" indent="-180975">
              <a:lnSpc>
                <a:spcPct val="120000"/>
              </a:lnSpc>
              <a:buSzPct val="100000"/>
              <a:buChar char="▪"/>
              <a:defRPr sz="13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Наличие питающей сети СКЗ;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361950" indent="-180975">
              <a:lnSpc>
                <a:spcPct val="120000"/>
              </a:lnSpc>
              <a:buSzPct val="100000"/>
              <a:buChar char="▪"/>
              <a:defRPr sz="13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Неисправность СКЗ;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361950" indent="-180975">
              <a:lnSpc>
                <a:spcPct val="120000"/>
              </a:lnSpc>
              <a:buSzPct val="100000"/>
              <a:buChar char="▪"/>
              <a:defRPr sz="13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Наличие питания BINOM3 от сети 220В.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180975" indent="-180975">
              <a:lnSpc>
                <a:spcPct val="120000"/>
              </a:lnSpc>
              <a:buSzPct val="100000"/>
              <a:buAutoNum type="arabicPeriod" startAt="2"/>
              <a:defRPr sz="13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Характеристики: </a:t>
            </a:r>
          </a:p>
          <a:p>
            <a:pPr marL="361950" indent="-180975">
              <a:lnSpc>
                <a:spcPct val="120000"/>
              </a:lnSpc>
              <a:buSzPct val="100000"/>
              <a:buChar char="▪"/>
              <a:defRPr sz="13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15 дискретных входов ТС, +24 В;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361950" indent="-180975">
              <a:lnSpc>
                <a:spcPct val="120000"/>
              </a:lnSpc>
              <a:buSzPct val="100000"/>
              <a:buChar char="▪"/>
              <a:defRPr sz="13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период опроса - 100 мкс;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361950" indent="-180975">
              <a:lnSpc>
                <a:spcPct val="120000"/>
              </a:lnSpc>
              <a:buSzPct val="100000"/>
              <a:buChar char="▪"/>
              <a:defRPr sz="13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точность привязки отсчетов ТС к       единому времени - 1 мкс.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361950" indent="-180975">
              <a:lnSpc>
                <a:spcPct val="120000"/>
              </a:lnSpc>
              <a:buSzPct val="100000"/>
              <a:buChar char="▪"/>
              <a:defRPr sz="6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87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70323" y="1604962"/>
            <a:ext cx="8231645" cy="4443414"/>
          </a:xfrm>
          <a:prstGeom prst="rect">
            <a:avLst/>
          </a:prstGeom>
          <a:ln w="12700">
            <a:miter lim="400000"/>
          </a:ln>
        </p:spPr>
      </p:pic>
      <p:sp>
        <p:nvSpPr>
          <p:cNvPr id="3088" name="Прямоугольник 8"/>
          <p:cNvSpPr txBox="1"/>
          <p:nvPr/>
        </p:nvSpPr>
        <p:spPr>
          <a:xfrm>
            <a:off x="2828678" y="216053"/>
            <a:ext cx="8972798" cy="7642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400">
                <a:solidFill>
                  <a:schemeClr val="accent3">
                    <a:lumOff val="44000"/>
                  </a:schemeClr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ОСНОВНЫЕ ФУНКЦИИ И ХАРАКТЕРИСТИКИ </a:t>
            </a:r>
          </a:p>
          <a:p>
            <a:pPr algn="ctr">
              <a:defRPr sz="2400">
                <a:solidFill>
                  <a:schemeClr val="accent3">
                    <a:lumOff val="44000"/>
                  </a:schemeClr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ЭЛЕМЕНТОВ КИ</a:t>
            </a:r>
          </a:p>
        </p:txBody>
      </p:sp>
    </p:spTree>
    <p:extLst>
      <p:ext uri="{BB962C8B-B14F-4D97-AF65-F5344CB8AC3E}">
        <p14:creationId xmlns:p14="http://schemas.microsoft.com/office/powerpoint/2010/main" val="3953943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1" name="Прямоугольник 9"/>
          <p:cNvSpPr txBox="1"/>
          <p:nvPr/>
        </p:nvSpPr>
        <p:spPr>
          <a:xfrm>
            <a:off x="2619127" y="6202739"/>
            <a:ext cx="9572874" cy="6151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800">
                <a:solidFill>
                  <a:schemeClr val="accent3">
                    <a:lumOff val="44000"/>
                  </a:schemeClr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Комплект измерительный параметров станции катодной защиты</a:t>
            </a:r>
            <a:br/>
            <a:r>
              <a:t>ООО «Газпром трансгаз Санкт-Петербург» в 2019 году</a:t>
            </a:r>
          </a:p>
        </p:txBody>
      </p:sp>
      <p:sp>
        <p:nvSpPr>
          <p:cNvPr id="3092" name="TextBox 5"/>
          <p:cNvSpPr txBox="1"/>
          <p:nvPr/>
        </p:nvSpPr>
        <p:spPr>
          <a:xfrm>
            <a:off x="167507" y="1438275"/>
            <a:ext cx="6060766" cy="3045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lnSpc>
                <a:spcPct val="120000"/>
              </a:lnSpc>
              <a:defRPr sz="14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 err="1"/>
              <a:t>Измерительный</a:t>
            </a:r>
            <a:r>
              <a:rPr dirty="0"/>
              <a:t> </a:t>
            </a:r>
            <a:r>
              <a:rPr dirty="0" err="1"/>
              <a:t>преобразователь</a:t>
            </a:r>
            <a:r>
              <a:rPr dirty="0"/>
              <a:t> </a:t>
            </a:r>
            <a:r>
              <a:rPr dirty="0" err="1"/>
              <a:t>параметров</a:t>
            </a:r>
            <a:r>
              <a:rPr dirty="0"/>
              <a:t> </a:t>
            </a:r>
            <a:r>
              <a:rPr dirty="0" err="1"/>
              <a:t>сети</a:t>
            </a:r>
            <a:endParaRPr dirty="0">
              <a:solidFill>
                <a:schemeClr val="accent3">
                  <a:lumOff val="44000"/>
                </a:schemeClr>
              </a:solidFill>
            </a:endParaRPr>
          </a:p>
          <a:p>
            <a:pPr algn="ctr">
              <a:lnSpc>
                <a:spcPct val="120000"/>
              </a:lnSpc>
              <a:defRPr sz="6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dirty="0">
              <a:solidFill>
                <a:schemeClr val="accent3">
                  <a:lumOff val="44000"/>
                </a:schemeClr>
              </a:solidFill>
            </a:endParaRPr>
          </a:p>
          <a:p>
            <a:pPr algn="just">
              <a:lnSpc>
                <a:spcPct val="120000"/>
              </a:lnSpc>
              <a:defRPr sz="13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 err="1"/>
              <a:t>Функцию</a:t>
            </a:r>
            <a:r>
              <a:rPr dirty="0"/>
              <a:t> </a:t>
            </a:r>
            <a:r>
              <a:rPr dirty="0" err="1"/>
              <a:t>измерительного</a:t>
            </a:r>
            <a:r>
              <a:rPr dirty="0"/>
              <a:t> </a:t>
            </a:r>
            <a:r>
              <a:rPr dirty="0" err="1"/>
              <a:t>преобразователя</a:t>
            </a:r>
            <a:r>
              <a:rPr dirty="0"/>
              <a:t> </a:t>
            </a:r>
            <a:r>
              <a:rPr dirty="0" err="1"/>
              <a:t>параметров</a:t>
            </a:r>
            <a:r>
              <a:rPr dirty="0"/>
              <a:t> </a:t>
            </a:r>
            <a:r>
              <a:rPr dirty="0" err="1"/>
              <a:t>сети</a:t>
            </a:r>
            <a:r>
              <a:rPr dirty="0"/>
              <a:t> в КИ </a:t>
            </a:r>
            <a:r>
              <a:rPr dirty="0" err="1"/>
              <a:t>выполняет</a:t>
            </a:r>
            <a:r>
              <a:rPr dirty="0"/>
              <a:t> </a:t>
            </a:r>
            <a:r>
              <a:rPr dirty="0" err="1"/>
              <a:t>счетчик-измеритель</a:t>
            </a:r>
            <a:r>
              <a:rPr dirty="0"/>
              <a:t> ПКЭ BINOM3, </a:t>
            </a:r>
            <a:r>
              <a:rPr dirty="0" err="1"/>
              <a:t>который</a:t>
            </a:r>
            <a:r>
              <a:rPr dirty="0"/>
              <a:t> </a:t>
            </a:r>
            <a:r>
              <a:rPr dirty="0" err="1"/>
              <a:t>является</a:t>
            </a:r>
            <a:r>
              <a:rPr dirty="0"/>
              <a:t> </a:t>
            </a:r>
            <a:r>
              <a:rPr dirty="0" err="1"/>
              <a:t>высокоточным</a:t>
            </a:r>
            <a:r>
              <a:rPr dirty="0"/>
              <a:t>, </a:t>
            </a:r>
            <a:r>
              <a:rPr dirty="0" err="1"/>
              <a:t>быстродействующим</a:t>
            </a:r>
            <a:r>
              <a:rPr dirty="0"/>
              <a:t> </a:t>
            </a:r>
            <a:r>
              <a:rPr dirty="0" err="1"/>
              <a:t>измерительным</a:t>
            </a:r>
            <a:r>
              <a:rPr dirty="0"/>
              <a:t> </a:t>
            </a:r>
            <a:r>
              <a:rPr dirty="0" err="1"/>
              <a:t>преобразователем</a:t>
            </a:r>
            <a:r>
              <a:rPr dirty="0"/>
              <a:t> </a:t>
            </a:r>
            <a:r>
              <a:rPr dirty="0" err="1"/>
              <a:t>полного</a:t>
            </a:r>
            <a:r>
              <a:rPr dirty="0"/>
              <a:t> </a:t>
            </a:r>
            <a:r>
              <a:rPr dirty="0" err="1"/>
              <a:t>перечня</a:t>
            </a:r>
            <a:r>
              <a:rPr dirty="0"/>
              <a:t> </a:t>
            </a:r>
            <a:r>
              <a:rPr dirty="0" err="1"/>
              <a:t>электрических</a:t>
            </a:r>
            <a:r>
              <a:rPr dirty="0"/>
              <a:t> </a:t>
            </a:r>
            <a:r>
              <a:rPr dirty="0" err="1"/>
              <a:t>величин</a:t>
            </a:r>
            <a:r>
              <a:rPr dirty="0"/>
              <a:t>, </a:t>
            </a:r>
            <a:r>
              <a:rPr dirty="0" err="1"/>
              <a:t>необходимых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оперативного</a:t>
            </a:r>
            <a:r>
              <a:rPr dirty="0"/>
              <a:t> </a:t>
            </a:r>
            <a:r>
              <a:rPr dirty="0" err="1"/>
              <a:t>контроля</a:t>
            </a:r>
            <a:r>
              <a:rPr dirty="0"/>
              <a:t> </a:t>
            </a:r>
            <a:r>
              <a:rPr dirty="0" err="1"/>
              <a:t>параметров</a:t>
            </a:r>
            <a:r>
              <a:rPr dirty="0"/>
              <a:t> </a:t>
            </a:r>
            <a:r>
              <a:rPr dirty="0" err="1"/>
              <a:t>режима</a:t>
            </a:r>
            <a:r>
              <a:rPr dirty="0"/>
              <a:t> </a:t>
            </a:r>
            <a:r>
              <a:rPr dirty="0" err="1"/>
              <a:t>электрического</a:t>
            </a:r>
            <a:r>
              <a:rPr dirty="0"/>
              <a:t> </a:t>
            </a:r>
            <a:r>
              <a:rPr dirty="0" err="1"/>
              <a:t>присоединения</a:t>
            </a:r>
            <a:r>
              <a:rPr dirty="0"/>
              <a:t> и </a:t>
            </a:r>
            <a:r>
              <a:rPr dirty="0" err="1"/>
              <a:t>различных</a:t>
            </a:r>
            <a:r>
              <a:rPr dirty="0"/>
              <a:t> </a:t>
            </a:r>
            <a:r>
              <a:rPr dirty="0" err="1"/>
              <a:t>аналитических</a:t>
            </a:r>
            <a:r>
              <a:rPr dirty="0"/>
              <a:t> </a:t>
            </a:r>
            <a:r>
              <a:rPr dirty="0" err="1"/>
              <a:t>задач</a:t>
            </a:r>
            <a:r>
              <a:rPr dirty="0"/>
              <a:t>.</a:t>
            </a:r>
          </a:p>
          <a:p>
            <a:pPr marL="266700" indent="-266700" algn="just">
              <a:lnSpc>
                <a:spcPct val="120000"/>
              </a:lnSpc>
              <a:buSzPct val="100000"/>
              <a:buChar char="▪"/>
              <a:defRPr sz="13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 err="1"/>
              <a:t>Номинальный</a:t>
            </a:r>
            <a:r>
              <a:rPr dirty="0"/>
              <a:t> </a:t>
            </a:r>
            <a:r>
              <a:rPr dirty="0" err="1"/>
              <a:t>ток</a:t>
            </a:r>
            <a:r>
              <a:rPr dirty="0"/>
              <a:t> 1 А, 5 А </a:t>
            </a:r>
            <a:endParaRPr dirty="0">
              <a:solidFill>
                <a:schemeClr val="accent3">
                  <a:lumOff val="44000"/>
                </a:schemeClr>
              </a:solidFill>
            </a:endParaRPr>
          </a:p>
          <a:p>
            <a:pPr marL="266700" indent="-266700" algn="just">
              <a:lnSpc>
                <a:spcPct val="120000"/>
              </a:lnSpc>
              <a:buSzPct val="100000"/>
              <a:buChar char="▪"/>
              <a:defRPr sz="13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 err="1"/>
              <a:t>Номинальное</a:t>
            </a:r>
            <a:r>
              <a:rPr dirty="0"/>
              <a:t> </a:t>
            </a:r>
            <a:r>
              <a:rPr dirty="0" err="1"/>
              <a:t>напряжение</a:t>
            </a:r>
            <a:r>
              <a:rPr dirty="0"/>
              <a:t> 220/380 В </a:t>
            </a:r>
          </a:p>
          <a:p>
            <a:pPr marL="266700" indent="-266700" algn="just">
              <a:lnSpc>
                <a:spcPct val="120000"/>
              </a:lnSpc>
              <a:buSzPct val="100000"/>
              <a:buChar char="▪"/>
              <a:defRPr sz="13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 err="1"/>
              <a:t>Диапазон</a:t>
            </a:r>
            <a:r>
              <a:rPr dirty="0"/>
              <a:t> </a:t>
            </a:r>
            <a:r>
              <a:rPr dirty="0" err="1"/>
              <a:t>измерений</a:t>
            </a:r>
            <a:r>
              <a:rPr dirty="0"/>
              <a:t> с </a:t>
            </a:r>
            <a:r>
              <a:rPr dirty="0" err="1"/>
              <a:t>сохранением</a:t>
            </a:r>
            <a:r>
              <a:rPr dirty="0"/>
              <a:t> </a:t>
            </a:r>
            <a:r>
              <a:rPr dirty="0" err="1"/>
              <a:t>точности</a:t>
            </a:r>
            <a:r>
              <a:rPr dirty="0"/>
              <a:t> 2Uн, 2Iн </a:t>
            </a:r>
          </a:p>
          <a:p>
            <a:pPr marL="266700" indent="-266700" algn="just">
              <a:lnSpc>
                <a:spcPct val="120000"/>
              </a:lnSpc>
              <a:buSzPct val="100000"/>
              <a:buChar char="▪"/>
              <a:defRPr sz="13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 err="1"/>
              <a:t>Период</a:t>
            </a:r>
            <a:r>
              <a:rPr dirty="0"/>
              <a:t> </a:t>
            </a:r>
            <a:r>
              <a:rPr dirty="0" err="1"/>
              <a:t>измерений</a:t>
            </a:r>
            <a:r>
              <a:rPr dirty="0"/>
              <a:t> </a:t>
            </a:r>
            <a:r>
              <a:rPr dirty="0" err="1"/>
              <a:t>среднеквадратических</a:t>
            </a:r>
            <a:r>
              <a:rPr dirty="0"/>
              <a:t> </a:t>
            </a:r>
            <a:r>
              <a:rPr dirty="0" err="1"/>
              <a:t>значений</a:t>
            </a:r>
            <a:r>
              <a:rPr dirty="0"/>
              <a:t>  200 </a:t>
            </a:r>
            <a:r>
              <a:rPr dirty="0" err="1"/>
              <a:t>мс</a:t>
            </a:r>
            <a:r>
              <a:rPr dirty="0"/>
              <a:t>)</a:t>
            </a:r>
            <a:endParaRPr dirty="0">
              <a:solidFill>
                <a:schemeClr val="accent3">
                  <a:lumOff val="44000"/>
                </a:schemeClr>
              </a:solidFill>
            </a:endParaRPr>
          </a:p>
          <a:p>
            <a:pPr marL="266700" indent="-266700" algn="just">
              <a:lnSpc>
                <a:spcPct val="120000"/>
              </a:lnSpc>
              <a:buSzPct val="100000"/>
              <a:buChar char="▪"/>
              <a:defRPr sz="13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 err="1"/>
              <a:t>Векторная</a:t>
            </a:r>
            <a:r>
              <a:rPr dirty="0"/>
              <a:t> </a:t>
            </a:r>
            <a:r>
              <a:rPr dirty="0" err="1"/>
              <a:t>диаграмма</a:t>
            </a:r>
            <a:r>
              <a:rPr dirty="0"/>
              <a:t> </a:t>
            </a:r>
            <a:r>
              <a:rPr dirty="0" err="1"/>
              <a:t>токов</a:t>
            </a:r>
            <a:r>
              <a:rPr dirty="0"/>
              <a:t>, </a:t>
            </a:r>
            <a:r>
              <a:rPr dirty="0" err="1"/>
              <a:t>напряжений</a:t>
            </a:r>
            <a:r>
              <a:rPr dirty="0"/>
              <a:t>, </a:t>
            </a:r>
            <a:r>
              <a:rPr dirty="0" err="1"/>
              <a:t>мощности</a:t>
            </a:r>
            <a:r>
              <a:rPr dirty="0"/>
              <a:t> </a:t>
            </a:r>
            <a:endParaRPr dirty="0">
              <a:solidFill>
                <a:schemeClr val="accent3">
                  <a:lumOff val="44000"/>
                </a:schemeClr>
              </a:solidFill>
            </a:endParaRPr>
          </a:p>
          <a:p>
            <a:pPr marL="266700" indent="-266700" algn="just">
              <a:lnSpc>
                <a:spcPct val="120000"/>
              </a:lnSpc>
              <a:buSzPct val="100000"/>
              <a:buChar char="▪"/>
              <a:defRPr sz="13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 err="1"/>
              <a:t>Контроль</a:t>
            </a:r>
            <a:r>
              <a:rPr dirty="0"/>
              <a:t> </a:t>
            </a:r>
            <a:r>
              <a:rPr dirty="0" err="1"/>
              <a:t>выхода</a:t>
            </a:r>
            <a:r>
              <a:rPr dirty="0"/>
              <a:t> </a:t>
            </a:r>
            <a:r>
              <a:rPr dirty="0" err="1"/>
              <a:t>за</a:t>
            </a:r>
            <a:r>
              <a:rPr dirty="0"/>
              <a:t>  </a:t>
            </a:r>
            <a:r>
              <a:rPr dirty="0" err="1"/>
              <a:t>пороговые</a:t>
            </a:r>
            <a:r>
              <a:rPr dirty="0"/>
              <a:t> </a:t>
            </a:r>
            <a:r>
              <a:rPr dirty="0" err="1"/>
              <a:t>значения</a:t>
            </a:r>
            <a:endParaRPr dirty="0"/>
          </a:p>
        </p:txBody>
      </p:sp>
      <p:sp>
        <p:nvSpPr>
          <p:cNvPr id="3093" name="TextBox 8"/>
          <p:cNvSpPr txBox="1"/>
          <p:nvPr/>
        </p:nvSpPr>
        <p:spPr>
          <a:xfrm>
            <a:off x="66674" y="5011565"/>
            <a:ext cx="3881865" cy="10149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marL="180975" indent="-180975">
              <a:lnSpc>
                <a:spcPct val="120000"/>
              </a:lnSpc>
              <a:buSzPct val="100000"/>
              <a:buChar char="▪"/>
              <a:defRPr sz="13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Встроенный Web-сервер (работа и конфигурирование)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180975" indent="-180975">
              <a:lnSpc>
                <a:spcPct val="120000"/>
              </a:lnSpc>
              <a:buSzPct val="100000"/>
              <a:buChar char="▪"/>
              <a:defRPr sz="13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Встроенная карта памяти MicroSD, 4 Гб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180975" indent="-180975">
              <a:lnSpc>
                <a:spcPct val="120000"/>
              </a:lnSpc>
              <a:buSzPct val="100000"/>
              <a:buChar char="▪"/>
              <a:defRPr sz="13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Разграничение прав доступа</a:t>
            </a:r>
          </a:p>
        </p:txBody>
      </p:sp>
      <p:sp>
        <p:nvSpPr>
          <p:cNvPr id="3094" name="TextBox 10"/>
          <p:cNvSpPr txBox="1"/>
          <p:nvPr/>
        </p:nvSpPr>
        <p:spPr>
          <a:xfrm>
            <a:off x="3333751" y="5016746"/>
            <a:ext cx="4410075" cy="10149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marL="180975" indent="-180975">
              <a:lnSpc>
                <a:spcPct val="120000"/>
              </a:lnSpc>
              <a:buSzPct val="100000"/>
              <a:buChar char="▪"/>
              <a:defRPr sz="1300" b="1">
                <a:solidFill>
                  <a:srgbClr val="2E4D87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Хранение в 1 Гб: 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447675" indent="-180975">
              <a:lnSpc>
                <a:spcPct val="120000"/>
              </a:lnSpc>
              <a:buSzPct val="100000"/>
              <a:buFont typeface="Arial"/>
              <a:buChar char="•"/>
              <a:defRPr sz="1300" b="1">
                <a:solidFill>
                  <a:srgbClr val="2E4D87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до осциллограмм 41,5 мин. 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447675" indent="-180975">
              <a:lnSpc>
                <a:spcPct val="120000"/>
              </a:lnSpc>
              <a:buSzPct val="100000"/>
              <a:buFont typeface="Arial"/>
              <a:buChar char="•"/>
              <a:defRPr sz="1300" b="1">
                <a:solidFill>
                  <a:srgbClr val="2E4D87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до 16 000 000 дискретных и аналоговых событий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447675" indent="-180975">
              <a:lnSpc>
                <a:spcPct val="120000"/>
              </a:lnSpc>
              <a:buSzPct val="100000"/>
              <a:buFont typeface="Arial"/>
              <a:buChar char="•"/>
              <a:defRPr sz="1300" b="1">
                <a:solidFill>
                  <a:srgbClr val="2E4D87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до 45 625 протоколов испытаний электроэнергии</a:t>
            </a:r>
          </a:p>
        </p:txBody>
      </p:sp>
      <p:sp>
        <p:nvSpPr>
          <p:cNvPr id="3095" name="TextBox 11"/>
          <p:cNvSpPr txBox="1"/>
          <p:nvPr/>
        </p:nvSpPr>
        <p:spPr>
          <a:xfrm>
            <a:off x="7647213" y="5012135"/>
            <a:ext cx="4659088" cy="10149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marL="180975" indent="-180975">
              <a:lnSpc>
                <a:spcPct val="120000"/>
              </a:lnSpc>
              <a:buSzPct val="100000"/>
              <a:buChar char="▪"/>
              <a:defRPr sz="1300" b="1">
                <a:solidFill>
                  <a:srgbClr val="2E4D87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Схема присоединения, векторная графика SVG</a:t>
            </a:r>
          </a:p>
          <a:p>
            <a:pPr marL="180975" indent="-180975">
              <a:lnSpc>
                <a:spcPct val="120000"/>
              </a:lnSpc>
              <a:buSzPct val="100000"/>
              <a:buChar char="▪"/>
              <a:defRPr sz="1300" b="1">
                <a:solidFill>
                  <a:srgbClr val="2E4D87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Гистограммы, таблицы, графики, осциллограммы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180975" indent="-180975">
              <a:lnSpc>
                <a:spcPct val="120000"/>
              </a:lnSpc>
              <a:buSzPct val="100000"/>
              <a:buChar char="▪"/>
              <a:defRPr sz="1300" b="1">
                <a:solidFill>
                  <a:srgbClr val="2E4D87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Встроенные протоколы, отчеты, печать из браузера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180975" indent="-180975">
              <a:lnSpc>
                <a:spcPct val="120000"/>
              </a:lnSpc>
              <a:buSzPct val="100000"/>
              <a:buChar char="▪"/>
              <a:defRPr sz="1300" b="1">
                <a:solidFill>
                  <a:srgbClr val="2E4D87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Формат сохранения на диск пользователя - *.xls, *.pdf</a:t>
            </a:r>
          </a:p>
        </p:txBody>
      </p:sp>
      <p:pic>
        <p:nvPicPr>
          <p:cNvPr id="3096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259698" y="1536700"/>
            <a:ext cx="5760852" cy="2997200"/>
          </a:xfrm>
          <a:prstGeom prst="rect">
            <a:avLst/>
          </a:prstGeom>
          <a:ln w="12700">
            <a:miter lim="400000"/>
          </a:ln>
        </p:spPr>
      </p:pic>
      <p:sp>
        <p:nvSpPr>
          <p:cNvPr id="3097" name="TextBox 14"/>
          <p:cNvSpPr txBox="1"/>
          <p:nvPr/>
        </p:nvSpPr>
        <p:spPr>
          <a:xfrm>
            <a:off x="1" y="4740521"/>
            <a:ext cx="12192001" cy="287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marL="266700" indent="-266700" algn="ctr">
              <a:lnSpc>
                <a:spcPct val="120000"/>
              </a:lnSpc>
              <a:defRPr sz="14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АРМ присоединения</a:t>
            </a:r>
          </a:p>
        </p:txBody>
      </p:sp>
      <p:sp>
        <p:nvSpPr>
          <p:cNvPr id="3098" name="Прямоугольник 15"/>
          <p:cNvSpPr txBox="1"/>
          <p:nvPr/>
        </p:nvSpPr>
        <p:spPr>
          <a:xfrm>
            <a:off x="2828678" y="216053"/>
            <a:ext cx="8972798" cy="7642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400">
                <a:solidFill>
                  <a:schemeClr val="accent3">
                    <a:lumOff val="44000"/>
                  </a:schemeClr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ОСНОВНЫЕ ФУНКЦИИ И ХАРАКТЕРИСТИКИ </a:t>
            </a:r>
          </a:p>
          <a:p>
            <a:pPr algn="ctr">
              <a:defRPr sz="2400">
                <a:solidFill>
                  <a:schemeClr val="accent3">
                    <a:lumOff val="44000"/>
                  </a:schemeClr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ЭЛЕМЕНТОВ КИ</a:t>
            </a:r>
          </a:p>
        </p:txBody>
      </p:sp>
    </p:spTree>
    <p:extLst>
      <p:ext uri="{BB962C8B-B14F-4D97-AF65-F5344CB8AC3E}">
        <p14:creationId xmlns:p14="http://schemas.microsoft.com/office/powerpoint/2010/main" val="2604792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1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019676" y="1530349"/>
            <a:ext cx="6986589" cy="4588163"/>
          </a:xfrm>
          <a:prstGeom prst="rect">
            <a:avLst/>
          </a:prstGeom>
          <a:ln w="12700">
            <a:miter lim="400000"/>
          </a:ln>
        </p:spPr>
      </p:pic>
      <p:sp>
        <p:nvSpPr>
          <p:cNvPr id="3102" name="Прямоугольник 9"/>
          <p:cNvSpPr txBox="1"/>
          <p:nvPr/>
        </p:nvSpPr>
        <p:spPr>
          <a:xfrm>
            <a:off x="2619127" y="6202739"/>
            <a:ext cx="9572874" cy="6151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800">
                <a:solidFill>
                  <a:schemeClr val="accent3">
                    <a:lumOff val="44000"/>
                  </a:schemeClr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Комплект измерительный параметров станции катодной защиты</a:t>
            </a:r>
            <a:br/>
            <a:r>
              <a:t>ООО «Газпром трансгаз Санкт-Петербург» в 2019 году</a:t>
            </a:r>
          </a:p>
        </p:txBody>
      </p:sp>
      <p:sp>
        <p:nvSpPr>
          <p:cNvPr id="3103" name="Текст 6"/>
          <p:cNvSpPr txBox="1"/>
          <p:nvPr/>
        </p:nvSpPr>
        <p:spPr>
          <a:xfrm>
            <a:off x="377409" y="1471219"/>
            <a:ext cx="7263495" cy="46316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lnSpc>
                <a:spcPct val="120000"/>
              </a:lnSpc>
              <a:defRPr sz="14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Счетчик электрической энергии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algn="ctr">
              <a:lnSpc>
                <a:spcPct val="120000"/>
              </a:lnSpc>
              <a:defRPr sz="6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>
              <a:lnSpc>
                <a:spcPct val="120000"/>
              </a:lnSpc>
              <a:defRPr sz="12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Функционал счетчика-измерителя ПКЭ BINOM3 позволяет использовать его как многотарифный, многоканальный, двухпрофильный счетчик для организации достоверного коммерческого и технического учета электрической энергии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>
              <a:lnSpc>
                <a:spcPct val="120000"/>
              </a:lnSpc>
              <a:defRPr sz="12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>
              <a:lnSpc>
                <a:spcPct val="120000"/>
              </a:lnSpc>
              <a:defRPr sz="12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ГОСТ 31818.11, ГОСТ 31819.22, ГОСТ 31819.23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>
              <a:lnSpc>
                <a:spcPct val="120000"/>
              </a:lnSpc>
              <a:defRPr sz="12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180975" indent="-180975">
              <a:lnSpc>
                <a:spcPct val="120000"/>
              </a:lnSpc>
              <a:buSzPct val="100000"/>
              <a:buChar char="▪"/>
              <a:defRPr sz="12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Класс точности: 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361950" indent="-180975">
              <a:lnSpc>
                <a:spcPct val="120000"/>
              </a:lnSpc>
              <a:buSzPct val="100000"/>
              <a:buFont typeface="Arial"/>
              <a:buChar char="•"/>
              <a:defRPr sz="12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по активной энергии 0,2S 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361950" indent="-180975">
              <a:lnSpc>
                <a:spcPct val="120000"/>
              </a:lnSpc>
              <a:buSzPct val="100000"/>
              <a:buFont typeface="Arial"/>
              <a:buChar char="•"/>
              <a:defRPr sz="12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по реактивной энергии 0,5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180975" indent="-180975">
              <a:lnSpc>
                <a:spcPct val="120000"/>
              </a:lnSpc>
              <a:buSzPct val="100000"/>
              <a:buChar char="▪"/>
              <a:defRPr sz="12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Учет в 4 квадрантах по 16 каналам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180975" indent="-180975">
              <a:lnSpc>
                <a:spcPct val="120000"/>
              </a:lnSpc>
              <a:buSzPct val="100000"/>
              <a:buChar char="▪"/>
              <a:defRPr sz="12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Учет 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361950" indent="-180975">
              <a:lnSpc>
                <a:spcPct val="120000"/>
              </a:lnSpc>
              <a:buSzPct val="100000"/>
              <a:buFont typeface="Arial"/>
              <a:buChar char="•"/>
              <a:defRPr sz="12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энергии основной частоты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361950" indent="-180975">
              <a:lnSpc>
                <a:spcPct val="120000"/>
              </a:lnSpc>
              <a:buSzPct val="100000"/>
              <a:buFont typeface="Arial"/>
              <a:buChar char="•"/>
              <a:defRPr sz="12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энергии прямой последовательности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361950" indent="-180975">
              <a:lnSpc>
                <a:spcPct val="120000"/>
              </a:lnSpc>
              <a:buSzPct val="100000"/>
              <a:buFont typeface="Arial"/>
              <a:buChar char="•"/>
              <a:defRPr sz="12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энергии потерь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180975" indent="-180975">
              <a:lnSpc>
                <a:spcPct val="120000"/>
              </a:lnSpc>
              <a:buSzPct val="100000"/>
              <a:buChar char="▪"/>
              <a:defRPr sz="12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Два профиля учета: 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361950" indent="-180975">
              <a:lnSpc>
                <a:spcPct val="120000"/>
              </a:lnSpc>
              <a:buSzPct val="100000"/>
              <a:buFont typeface="Arial"/>
              <a:buChar char="•"/>
              <a:defRPr sz="12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Коммерческий - хранение 49 мес. (30 мин) 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361950" indent="-180975">
              <a:lnSpc>
                <a:spcPct val="120000"/>
              </a:lnSpc>
              <a:buSzPct val="100000"/>
              <a:buFont typeface="Arial"/>
              <a:buChar char="•"/>
              <a:defRPr sz="12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Технический - хранение 99 суток (3 мин) 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>
              <a:defRPr sz="1100">
                <a:solidFill>
                  <a:srgbClr val="2E4D87"/>
                </a:solidFill>
              </a:defRPr>
            </a:pP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>
              <a:defRPr sz="1300" b="1">
                <a:solidFill>
                  <a:srgbClr val="E46C0A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	</a:t>
            </a:r>
          </a:p>
        </p:txBody>
      </p:sp>
      <p:sp>
        <p:nvSpPr>
          <p:cNvPr id="3104" name="Текст 6"/>
          <p:cNvSpPr txBox="1"/>
          <p:nvPr/>
        </p:nvSpPr>
        <p:spPr>
          <a:xfrm>
            <a:off x="3695701" y="3147618"/>
            <a:ext cx="3981451" cy="9638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marL="180975" indent="-180975">
              <a:lnSpc>
                <a:spcPct val="120000"/>
              </a:lnSpc>
              <a:buSzPct val="100000"/>
              <a:buChar char="▪"/>
              <a:defRPr sz="12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Учет по 4 тарифным зонам, 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180975" indent="-180975">
              <a:lnSpc>
                <a:spcPct val="120000"/>
              </a:lnSpc>
              <a:buSzPct val="100000"/>
              <a:buChar char="▪"/>
              <a:defRPr sz="12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Учет за сутки/месяц - хранение 9 лет 10 мес. 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180975" indent="-180975">
              <a:lnSpc>
                <a:spcPct val="120000"/>
              </a:lnSpc>
              <a:buSzPct val="100000"/>
              <a:buChar char="▪"/>
              <a:defRPr sz="12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Журнал событий о состоянии СИ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180975" indent="-180975">
              <a:lnSpc>
                <a:spcPct val="120000"/>
              </a:lnSpc>
              <a:buSzPct val="100000"/>
              <a:buChar char="▪"/>
              <a:defRPr sz="12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Формирование макетов  80020, 80030 (XML)</a:t>
            </a:r>
            <a:r>
              <a:rPr sz="1300">
                <a:solidFill>
                  <a:srgbClr val="E46C0A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</a:p>
        </p:txBody>
      </p:sp>
      <p:sp>
        <p:nvSpPr>
          <p:cNvPr id="3105" name="Прямоугольник 12"/>
          <p:cNvSpPr txBox="1"/>
          <p:nvPr/>
        </p:nvSpPr>
        <p:spPr>
          <a:xfrm>
            <a:off x="2828678" y="216053"/>
            <a:ext cx="8972798" cy="7642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400">
                <a:solidFill>
                  <a:schemeClr val="accent3">
                    <a:lumOff val="44000"/>
                  </a:schemeClr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ОСНОВНЫЕ ФУНКЦИИ И ХАРАКТЕРИСТИКИ </a:t>
            </a:r>
          </a:p>
          <a:p>
            <a:pPr algn="ctr">
              <a:defRPr sz="2400">
                <a:solidFill>
                  <a:schemeClr val="accent3">
                    <a:lumOff val="44000"/>
                  </a:schemeClr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ЭЛЕМЕНТОВ КИ</a:t>
            </a:r>
          </a:p>
        </p:txBody>
      </p:sp>
    </p:spTree>
    <p:extLst>
      <p:ext uri="{BB962C8B-B14F-4D97-AF65-F5344CB8AC3E}">
        <p14:creationId xmlns:p14="http://schemas.microsoft.com/office/powerpoint/2010/main" val="192990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8" name="Прямоугольник 9"/>
          <p:cNvSpPr txBox="1"/>
          <p:nvPr/>
        </p:nvSpPr>
        <p:spPr>
          <a:xfrm>
            <a:off x="2619127" y="6202739"/>
            <a:ext cx="9572874" cy="6151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800">
                <a:solidFill>
                  <a:schemeClr val="accent3">
                    <a:lumOff val="44000"/>
                  </a:schemeClr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Комплект измерительный параметров станции катодной защиты</a:t>
            </a:r>
            <a:br/>
            <a:r>
              <a:t>ООО «Газпром трансгаз Санкт-Петербург» в 2019 году</a:t>
            </a:r>
          </a:p>
        </p:txBody>
      </p:sp>
      <p:sp>
        <p:nvSpPr>
          <p:cNvPr id="3109" name="Текст 6"/>
          <p:cNvSpPr txBox="1"/>
          <p:nvPr/>
        </p:nvSpPr>
        <p:spPr>
          <a:xfrm>
            <a:off x="148809" y="1518843"/>
            <a:ext cx="4080292" cy="39434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14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Измеритель и анализатор показателей  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algn="ctr">
              <a:defRPr sz="14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качества электрической энергии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algn="ctr">
              <a:defRPr sz="14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>
              <a:lnSpc>
                <a:spcPct val="120000"/>
              </a:lnSpc>
              <a:defRPr sz="11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ГОСТ Р 8.655,  ГОСТ Р 51317.4.15,  ГОСТ 32144,  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>
              <a:lnSpc>
                <a:spcPct val="120000"/>
              </a:lnSpc>
              <a:defRPr sz="11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ГОСТ 33073, ГОСТ 30804.4.30 (класс А),  </a:t>
            </a:r>
          </a:p>
          <a:p>
            <a:pPr>
              <a:lnSpc>
                <a:spcPct val="120000"/>
              </a:lnSpc>
              <a:defRPr sz="11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ГОСТ 30804.4.7 (класс I) , 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177800" indent="-177800">
              <a:lnSpc>
                <a:spcPct val="120000"/>
              </a:lnSpc>
              <a:buSzPct val="100000"/>
              <a:buChar char="▪"/>
              <a:defRPr sz="11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Измерение 50 гармоник и  интергармоник тока и напряжения,  мощности гармоник; 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177800" indent="-177800">
              <a:lnSpc>
                <a:spcPct val="120000"/>
              </a:lnSpc>
              <a:buSzPct val="100000"/>
              <a:buChar char="▪"/>
              <a:defRPr sz="11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Статистическая обработка ПКЭ;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177800" indent="-177800">
              <a:lnSpc>
                <a:spcPct val="120000"/>
              </a:lnSpc>
              <a:buSzPct val="100000"/>
              <a:buChar char="▪"/>
              <a:defRPr sz="11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Настраиваемые интервалы усреднения  и периода анализа;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177800" indent="-177800">
              <a:lnSpc>
                <a:spcPct val="120000"/>
              </a:lnSpc>
              <a:buSzPct val="100000"/>
              <a:buChar char="▪"/>
              <a:defRPr sz="11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Нормативные значения ПКЭ в заводской конфигурации;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177800" indent="-177800">
              <a:lnSpc>
                <a:spcPct val="120000"/>
              </a:lnSpc>
              <a:buSzPct val="100000"/>
              <a:buChar char="▪"/>
              <a:defRPr sz="11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Возможность изменять  нормативные значения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177800" indent="-177800">
              <a:lnSpc>
                <a:spcPct val="120000"/>
              </a:lnSpc>
              <a:buSzPct val="100000"/>
              <a:buChar char="▪"/>
              <a:defRPr sz="11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Согласованное (опорное) напряжение, отличное от  номинального;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177800" indent="-177800">
              <a:lnSpc>
                <a:spcPct val="120000"/>
              </a:lnSpc>
              <a:buSzPct val="100000"/>
              <a:buChar char="▪"/>
              <a:defRPr sz="11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Формирует  Протокол  испытаний электроэнергии по ГОСТ 32144, ГОСТ 33073;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177800" indent="-177800">
              <a:lnSpc>
                <a:spcPct val="120000"/>
              </a:lnSpc>
              <a:buSzPct val="100000"/>
              <a:buChar char="▪"/>
              <a:defRPr sz="11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Регистрация провалов, прерываний, перенапряжений;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177800" indent="-177800">
              <a:lnSpc>
                <a:spcPct val="120000"/>
              </a:lnSpc>
              <a:buSzPct val="100000"/>
              <a:buChar char="▪"/>
              <a:defRPr sz="11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Отправка SMS-уведомлений аварийных режимов СКЗ;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177800" indent="-177800">
              <a:lnSpc>
                <a:spcPct val="120000"/>
              </a:lnSpc>
              <a:buSzPct val="100000"/>
              <a:buChar char="▪"/>
              <a:defRPr sz="11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Выбор схемы (трехпроводная, четырехпроводная).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177800" indent="-177800">
              <a:lnSpc>
                <a:spcPct val="120000"/>
              </a:lnSpc>
              <a:buSzPct val="100000"/>
              <a:buChar char="▪"/>
              <a:defRPr sz="11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>
              <a:solidFill>
                <a:schemeClr val="accent3">
                  <a:lumOff val="44000"/>
                </a:schemeClr>
              </a:solidFill>
            </a:endParaRPr>
          </a:p>
        </p:txBody>
      </p:sp>
      <p:pic>
        <p:nvPicPr>
          <p:cNvPr id="3110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266160" y="1652588"/>
            <a:ext cx="7771855" cy="4303713"/>
          </a:xfrm>
          <a:prstGeom prst="rect">
            <a:avLst/>
          </a:prstGeom>
          <a:ln w="12700">
            <a:miter lim="400000"/>
          </a:ln>
        </p:spPr>
      </p:pic>
      <p:sp>
        <p:nvSpPr>
          <p:cNvPr id="3111" name="Прямоугольник 11"/>
          <p:cNvSpPr txBox="1"/>
          <p:nvPr/>
        </p:nvSpPr>
        <p:spPr>
          <a:xfrm>
            <a:off x="2828678" y="216053"/>
            <a:ext cx="8972798" cy="7642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400">
                <a:solidFill>
                  <a:schemeClr val="accent3">
                    <a:lumOff val="44000"/>
                  </a:schemeClr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ОСНОВНЫЕ ФУНКЦИИ И ХАРАКТЕРИСТИКИ </a:t>
            </a:r>
          </a:p>
          <a:p>
            <a:pPr algn="ctr">
              <a:defRPr sz="2400">
                <a:solidFill>
                  <a:schemeClr val="accent3">
                    <a:lumOff val="44000"/>
                  </a:schemeClr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ЭЛЕМЕНТОВ КИ</a:t>
            </a:r>
          </a:p>
        </p:txBody>
      </p:sp>
    </p:spTree>
    <p:extLst>
      <p:ext uri="{BB962C8B-B14F-4D97-AF65-F5344CB8AC3E}">
        <p14:creationId xmlns:p14="http://schemas.microsoft.com/office/powerpoint/2010/main" val="3846596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4" name="Прямоугольник 9"/>
          <p:cNvSpPr txBox="1"/>
          <p:nvPr/>
        </p:nvSpPr>
        <p:spPr>
          <a:xfrm>
            <a:off x="2619127" y="6202739"/>
            <a:ext cx="9572874" cy="6151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800">
                <a:solidFill>
                  <a:schemeClr val="accent3">
                    <a:lumOff val="44000"/>
                  </a:schemeClr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Комплект измерительный параметров станции катодной защиты</a:t>
            </a:r>
            <a:br/>
            <a:r>
              <a:t>ООО «Газпром трансгаз Санкт-Петербург» в 2019 году</a:t>
            </a:r>
          </a:p>
        </p:txBody>
      </p:sp>
      <p:sp>
        <p:nvSpPr>
          <p:cNvPr id="3115" name="Прямоугольник 8"/>
          <p:cNvSpPr txBox="1"/>
          <p:nvPr/>
        </p:nvSpPr>
        <p:spPr>
          <a:xfrm>
            <a:off x="5467349" y="4800051"/>
            <a:ext cx="6312329" cy="12573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120000"/>
              </a:lnSpc>
              <a:defRPr sz="13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Регистратор: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177800" indent="-177800">
              <a:lnSpc>
                <a:spcPct val="120000"/>
              </a:lnSpc>
              <a:buSzPct val="100000"/>
              <a:buChar char="▪"/>
              <a:defRPr sz="13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провалов, прерываний, перенапряжений, 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177800" indent="-177800">
              <a:lnSpc>
                <a:spcPct val="120000"/>
              </a:lnSpc>
              <a:buSzPct val="100000"/>
              <a:buChar char="▪"/>
              <a:defRPr sz="13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срабатываний КА, контактов РЗА, устройств ПА, 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177800" indent="-177800">
              <a:lnSpc>
                <a:spcPct val="120000"/>
              </a:lnSpc>
              <a:buSzPct val="100000"/>
              <a:buChar char="▪"/>
              <a:defRPr sz="13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нарушений пороговых значений по току, частоте, 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177800" indent="-177800">
              <a:lnSpc>
                <a:spcPct val="120000"/>
              </a:lnSpc>
              <a:buSzPct val="100000"/>
              <a:buChar char="▪"/>
              <a:defRPr sz="13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напряжению и др.</a:t>
            </a:r>
          </a:p>
        </p:txBody>
      </p:sp>
      <p:sp>
        <p:nvSpPr>
          <p:cNvPr id="3116" name="Текст 6"/>
          <p:cNvSpPr txBox="1"/>
          <p:nvPr/>
        </p:nvSpPr>
        <p:spPr>
          <a:xfrm>
            <a:off x="148810" y="1489382"/>
            <a:ext cx="5413792" cy="2819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lnSpc>
                <a:spcPct val="120000"/>
              </a:lnSpc>
              <a:defRPr sz="14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Регистратор аварийных событий</a:t>
            </a:r>
          </a:p>
          <a:p>
            <a:pPr marL="180975" indent="-180975">
              <a:lnSpc>
                <a:spcPct val="120000"/>
              </a:lnSpc>
              <a:defRPr sz="13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Осциллограф: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180975" indent="-180975">
              <a:lnSpc>
                <a:spcPct val="120000"/>
              </a:lnSpc>
              <a:buSzPct val="100000"/>
              <a:buChar char="▪"/>
              <a:defRPr sz="13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Период записи мгновенных значений U и I – 31,25 мкс 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180975" indent="-180975">
              <a:lnSpc>
                <a:spcPct val="120000"/>
              </a:lnSpc>
              <a:buSzPct val="100000"/>
              <a:buChar char="▪"/>
              <a:defRPr sz="13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Точность привязки отсчетов к единому времени –  1 мкс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180975" indent="-180975">
              <a:lnSpc>
                <a:spcPct val="120000"/>
              </a:lnSpc>
              <a:buSzPct val="100000"/>
              <a:buChar char="▪"/>
              <a:defRPr sz="13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Длительность предыстории – 60 с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180975" indent="-180975">
              <a:lnSpc>
                <a:spcPct val="120000"/>
              </a:lnSpc>
              <a:buSzPct val="100000"/>
              <a:buChar char="▪"/>
              <a:defRPr sz="13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Длительность осциллограммы – 120 с 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180975" indent="-180975">
              <a:lnSpc>
                <a:spcPct val="120000"/>
              </a:lnSpc>
              <a:buSzPct val="100000"/>
              <a:buChar char="▪"/>
              <a:defRPr sz="13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Количество осциллограмм – до 1000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180975" indent="-180975">
              <a:lnSpc>
                <a:spcPct val="120000"/>
              </a:lnSpc>
              <a:buSzPct val="100000"/>
              <a:buChar char="▪"/>
              <a:defRPr sz="13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Запуск по событиям 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180975" indent="-180975">
              <a:lnSpc>
                <a:spcPct val="120000"/>
              </a:lnSpc>
              <a:buSzPct val="100000"/>
              <a:buChar char="▪"/>
              <a:defRPr sz="13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Формат сохранения на диск пользователя – COMTRADE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>
              <a:defRPr sz="1400" b="1">
                <a:solidFill>
                  <a:srgbClr val="E46C0A"/>
                </a:solidFill>
              </a:defRPr>
            </a:pP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>
              <a:defRPr sz="1100">
                <a:solidFill>
                  <a:srgbClr val="2E4D87"/>
                </a:solidFill>
              </a:defRPr>
            </a:pP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>
              <a:defRPr sz="1300" b="1">
                <a:solidFill>
                  <a:srgbClr val="E46C0A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	</a:t>
            </a:r>
          </a:p>
        </p:txBody>
      </p:sp>
      <p:pic>
        <p:nvPicPr>
          <p:cNvPr id="3117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438775" y="1485900"/>
            <a:ext cx="6470650" cy="33480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118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65148" y="3727448"/>
            <a:ext cx="4530726" cy="2394744"/>
          </a:xfrm>
          <a:prstGeom prst="rect">
            <a:avLst/>
          </a:prstGeom>
          <a:ln w="12700">
            <a:miter lim="400000"/>
          </a:ln>
        </p:spPr>
      </p:pic>
      <p:sp>
        <p:nvSpPr>
          <p:cNvPr id="3119" name="Прямоугольник 11"/>
          <p:cNvSpPr txBox="1"/>
          <p:nvPr/>
        </p:nvSpPr>
        <p:spPr>
          <a:xfrm>
            <a:off x="2828678" y="216053"/>
            <a:ext cx="8972798" cy="7642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400">
                <a:solidFill>
                  <a:schemeClr val="accent3">
                    <a:lumOff val="44000"/>
                  </a:schemeClr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ОСНОВНЫЕ ФУНКЦИИ И ХАРАКТЕРИСТИКИ </a:t>
            </a:r>
          </a:p>
          <a:p>
            <a:pPr algn="ctr">
              <a:defRPr sz="2400">
                <a:solidFill>
                  <a:schemeClr val="accent3">
                    <a:lumOff val="44000"/>
                  </a:schemeClr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ЭЛЕМЕНТОВ КИ</a:t>
            </a:r>
          </a:p>
        </p:txBody>
      </p:sp>
    </p:spTree>
    <p:extLst>
      <p:ext uri="{BB962C8B-B14F-4D97-AF65-F5344CB8AC3E}">
        <p14:creationId xmlns:p14="http://schemas.microsoft.com/office/powerpoint/2010/main" val="2131425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619128" y="6202740"/>
            <a:ext cx="9572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 измерительный параметров станции катодной защиты</a:t>
            </a:r>
            <a:b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ООО 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«Газпром трансгаз 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Санкт-Петербург» в 2019 году</a:t>
            </a: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28678" y="405528"/>
            <a:ext cx="91491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ЗАДАЧИ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59955" y="1948368"/>
            <a:ext cx="10670651" cy="1518701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 eaLnBrk="0" hangingPunct="0">
              <a:spcBef>
                <a:spcPts val="0"/>
              </a:spcBef>
              <a:defRPr/>
            </a:pP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создания </a:t>
            </a:r>
            <a:r>
              <a:rPr lang="ru-RU" sz="1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Комплекта измерительного параметров станции катодной защиты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(далее - КИ): 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надежности транспорта газа за счёт реализации оперативного дистанционного контроля параметров СКЗ 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оптимальном уровне 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финансирования и 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затрат на эксплуатацию средств ЭХЗ. </a:t>
            </a:r>
            <a:endParaRPr lang="ru-RU" sz="1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88395" y="3886311"/>
            <a:ext cx="10813773" cy="196795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eaLnBrk="0" hangingPunct="0">
              <a:spcBef>
                <a:spcPts val="0"/>
              </a:spcBef>
              <a:defRPr/>
            </a:pP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342900" indent="-342900" eaLnBrk="0" hangingPunct="0">
              <a:spcBef>
                <a:spcPts val="0"/>
              </a:spcBef>
              <a:buAutoNum type="arabicPeriod"/>
              <a:defRPr/>
            </a:pP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еализация «Комплекса мероприятий по совершенствованию и оптимизации производственно-хозяйственной деятельности газотранспортных дочерних обществ и ООО «Газпром ПХГ»;</a:t>
            </a:r>
          </a:p>
          <a:p>
            <a:pPr marL="342900" indent="-342900" eaLnBrk="0" hangingPunct="0">
              <a:spcBef>
                <a:spcPts val="0"/>
              </a:spcBef>
              <a:buAutoNum type="arabicPeriod"/>
              <a:defRPr/>
            </a:pP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птимизация затрат на эксплуатацию средств ЭХЗ;</a:t>
            </a:r>
          </a:p>
          <a:p>
            <a:pPr marL="342900" indent="-342900" eaLnBrk="0" hangingPunct="0">
              <a:spcBef>
                <a:spcPts val="0"/>
              </a:spcBef>
              <a:buAutoNum type="arabicPeriod"/>
              <a:defRPr/>
            </a:pP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окращение затрат на энергоресурсы.</a:t>
            </a:r>
            <a:endParaRPr lang="ru-RU" sz="1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482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2" name="Прямоугольник 9"/>
          <p:cNvSpPr txBox="1"/>
          <p:nvPr/>
        </p:nvSpPr>
        <p:spPr>
          <a:xfrm>
            <a:off x="2619127" y="6202739"/>
            <a:ext cx="9572874" cy="6151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800">
                <a:solidFill>
                  <a:schemeClr val="accent3">
                    <a:lumOff val="44000"/>
                  </a:schemeClr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Комплект измерительный параметров станции катодной защиты</a:t>
            </a:r>
            <a:br/>
            <a:r>
              <a:t>ООО «Газпром трансгаз Санкт-Петербург» в 2019 году</a:t>
            </a:r>
          </a:p>
        </p:txBody>
      </p:sp>
      <p:pic>
        <p:nvPicPr>
          <p:cNvPr id="3123" name="Picture 8" descr="Picture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494362" y="1559514"/>
            <a:ext cx="7311612" cy="4517606"/>
          </a:xfrm>
          <a:prstGeom prst="rect">
            <a:avLst/>
          </a:prstGeom>
          <a:ln w="12700">
            <a:miter lim="400000"/>
          </a:ln>
        </p:spPr>
      </p:pic>
      <p:sp>
        <p:nvSpPr>
          <p:cNvPr id="3124" name="Текст 6"/>
          <p:cNvSpPr txBox="1"/>
          <p:nvPr/>
        </p:nvSpPr>
        <p:spPr>
          <a:xfrm>
            <a:off x="148811" y="1518843"/>
            <a:ext cx="4147143" cy="47363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lnSpc>
                <a:spcPct val="120000"/>
              </a:lnSpc>
              <a:defRPr sz="14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Измеритель и анализатор показателей  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algn="ctr">
              <a:lnSpc>
                <a:spcPct val="120000"/>
              </a:lnSpc>
              <a:defRPr sz="14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качества электрической энергии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algn="ctr">
              <a:lnSpc>
                <a:spcPct val="120000"/>
              </a:lnSpc>
              <a:defRPr sz="6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marL="180975" indent="-180975" algn="just">
              <a:lnSpc>
                <a:spcPct val="120000"/>
              </a:lnSpc>
              <a:buSzPct val="100000"/>
              <a:buAutoNum type="arabicPeriod"/>
              <a:defRPr sz="13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Статистическая обработка результатов измерений ПКЭ осуществляется в течение периода наблюдений, который согласно ГОСТ 32144-2013 составляет 1 (одну) неделю, а согласно ГОСТ 33073-2014 может составлять 1 сутки, период наблюдения может быть изменен пользователем в конфигурационных настройках прибора. </a:t>
            </a:r>
          </a:p>
          <a:p>
            <a:pPr marL="180975" indent="-180975" algn="just">
              <a:lnSpc>
                <a:spcPct val="120000"/>
              </a:lnSpc>
              <a:buSzPct val="100000"/>
              <a:buAutoNum type="arabicPeriod"/>
              <a:defRPr sz="1300" b="1">
                <a:solidFill>
                  <a:srgbClr val="1F497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Результаты непрерывного контроля ПКЭ оформляются в виде </a:t>
            </a:r>
            <a:r>
              <a:rPr i="1"/>
              <a:t>Протокола испытаний электрической энергии на  соответствие показателей качества электроэнергии требованиям ГОСТ 32144-2013 в электрических сетях</a:t>
            </a:r>
            <a:r>
              <a:t>. Протокол формируется автоматически с заданной периодичностью (сутки, неделя) в стандартной форме (по ГОСТ 33073-2014) и хранится на карте памяти прибора.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</p:txBody>
      </p:sp>
      <p:sp>
        <p:nvSpPr>
          <p:cNvPr id="3125" name="Прямоугольник 6"/>
          <p:cNvSpPr txBox="1"/>
          <p:nvPr/>
        </p:nvSpPr>
        <p:spPr>
          <a:xfrm>
            <a:off x="2828678" y="216053"/>
            <a:ext cx="8972798" cy="7642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400">
                <a:solidFill>
                  <a:schemeClr val="accent3">
                    <a:lumOff val="44000"/>
                  </a:schemeClr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ОСНОВНЫЕ ФУНКЦИИ И ХАРАКТЕРИСТИКИ </a:t>
            </a:r>
          </a:p>
          <a:p>
            <a:pPr algn="ctr">
              <a:defRPr sz="2400">
                <a:solidFill>
                  <a:schemeClr val="accent3">
                    <a:lumOff val="44000"/>
                  </a:schemeClr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ЭЛЕМЕНТОВ КИ</a:t>
            </a:r>
          </a:p>
        </p:txBody>
      </p:sp>
    </p:spTree>
    <p:extLst>
      <p:ext uri="{BB962C8B-B14F-4D97-AF65-F5344CB8AC3E}">
        <p14:creationId xmlns:p14="http://schemas.microsoft.com/office/powerpoint/2010/main" val="3487132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8" name="Прямоугольник 9"/>
          <p:cNvSpPr txBox="1"/>
          <p:nvPr/>
        </p:nvSpPr>
        <p:spPr>
          <a:xfrm>
            <a:off x="2619127" y="6202739"/>
            <a:ext cx="9572874" cy="6151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800">
                <a:solidFill>
                  <a:schemeClr val="accent3">
                    <a:lumOff val="44000"/>
                  </a:schemeClr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Комплект измерительный параметров станции катодной защиты</a:t>
            </a:r>
            <a:br/>
            <a:r>
              <a:t>ООО «Газпром трансгаз Санкт-Петербург» в 2019 году</a:t>
            </a:r>
          </a:p>
        </p:txBody>
      </p:sp>
      <p:sp>
        <p:nvSpPr>
          <p:cNvPr id="3129" name="Заголовок 4"/>
          <p:cNvSpPr txBox="1"/>
          <p:nvPr/>
        </p:nvSpPr>
        <p:spPr>
          <a:xfrm>
            <a:off x="2737081" y="3351977"/>
            <a:ext cx="7232306" cy="7640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defRPr sz="4800" b="1">
                <a:solidFill>
                  <a:srgbClr val="2E4D87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Спасибо за внимание!</a:t>
            </a:r>
          </a:p>
        </p:txBody>
      </p:sp>
      <p:sp>
        <p:nvSpPr>
          <p:cNvPr id="3130" name="TextBox 4"/>
          <p:cNvSpPr txBox="1"/>
          <p:nvPr/>
        </p:nvSpPr>
        <p:spPr>
          <a:xfrm>
            <a:off x="5563508" y="4803380"/>
            <a:ext cx="6285592" cy="11485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defTabSz="1219169">
              <a:defRPr sz="1800">
                <a:solidFill>
                  <a:srgbClr val="1F497D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Заместитель начальника УЭМГ, ГРСиЗК -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defTabSz="1219169">
              <a:defRPr sz="1800">
                <a:solidFill>
                  <a:srgbClr val="1F497D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начальник ПО ЗК   -  А.Н. Зайцев 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defTabSz="1219169">
              <a:defRPr sz="1800">
                <a:solidFill>
                  <a:srgbClr val="1F497D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Генеральный директор ООО «ССТ»  -  Л.И. Богданов 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 defTabSz="1219169">
              <a:defRPr sz="1800">
                <a:solidFill>
                  <a:srgbClr val="1F497D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(тел. +7 (921) 937 7564)</a:t>
            </a:r>
          </a:p>
        </p:txBody>
      </p:sp>
    </p:spTree>
    <p:extLst>
      <p:ext uri="{BB962C8B-B14F-4D97-AF65-F5344CB8AC3E}">
        <p14:creationId xmlns:p14="http://schemas.microsoft.com/office/powerpoint/2010/main" val="700175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619128" y="6202740"/>
            <a:ext cx="9572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 измерительный параметров станции катодной защиты</a:t>
            </a:r>
            <a:b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ООО 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«Газпром трансгаз 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Санкт-Петербург» в 2019 году</a:t>
            </a: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28678" y="405528"/>
            <a:ext cx="91491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91707" y="1645836"/>
            <a:ext cx="11136702" cy="4442604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 eaLnBrk="0" hangingPunct="0">
              <a:spcBef>
                <a:spcPts val="0"/>
              </a:spcBef>
              <a:defRPr/>
            </a:pP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 КИ позволит: </a:t>
            </a:r>
          </a:p>
          <a:p>
            <a:pPr marL="342900" lvl="1" indent="-342900" algn="just" eaLnBrk="0" hangingPunct="0">
              <a:spcBef>
                <a:spcPts val="0"/>
              </a:spcBef>
              <a:defRPr/>
            </a:pPr>
            <a:endParaRPr lang="ru-RU" sz="1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1" indent="-342900" algn="just" eaLnBrk="0" hangingPunct="0">
              <a:spcBef>
                <a:spcPts val="0"/>
              </a:spcBef>
              <a:defRPr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дистанционный контроль (ДК) 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УКЗ 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минимальными экономическими 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затратами на 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базе счетчика 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BINOM3, 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используя </a:t>
            </a:r>
            <a:r>
              <a:rPr lang="ru-RU" sz="1800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существующую систему АИИСКУЭ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ПАО «Газпром» (ООО «Газпром </a:t>
            </a:r>
            <a:r>
              <a:rPr lang="ru-RU" sz="1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энерго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»);</a:t>
            </a:r>
          </a:p>
          <a:p>
            <a:pPr marL="342900" lvl="1" indent="-342900" algn="just" eaLnBrk="0" hangingPunct="0">
              <a:spcBef>
                <a:spcPts val="0"/>
              </a:spcBef>
              <a:defRPr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реализовать требования ГОСТ 51164-98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части обеспечения 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ДК;</a:t>
            </a:r>
          </a:p>
          <a:p>
            <a:pPr marL="342900" lvl="1" indent="-342900" algn="just" eaLnBrk="0" hangingPunct="0">
              <a:spcBef>
                <a:spcPts val="0"/>
              </a:spcBef>
              <a:defRPr/>
            </a:pPr>
            <a:endParaRPr lang="ru-RU" sz="9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1" indent="-342900" algn="just" eaLnBrk="0" hangingPunct="0">
              <a:spcBef>
                <a:spcPts val="0"/>
              </a:spcBef>
              <a:defRPr/>
            </a:pP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снизить эксплуатационные затраты 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проверку работы УКЗ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lvl="1" indent="-342900" algn="just" eaLnBrk="0" hangingPunct="0">
              <a:spcBef>
                <a:spcPts val="0"/>
              </a:spcBef>
              <a:defRPr/>
            </a:pPr>
            <a:endParaRPr lang="ru-RU" sz="9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1" indent="-342900" algn="just" eaLnBrk="0" hangingPunct="0">
              <a:spcBef>
                <a:spcPts val="0"/>
              </a:spcBef>
              <a:defRPr/>
            </a:pP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снизить количество простоев СКЗ 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счёт:</a:t>
            </a:r>
          </a:p>
          <a:p>
            <a:pPr marL="342900" lvl="1" indent="-342900" algn="just" eaLnBrk="0" hangingPunct="0">
              <a:spcBef>
                <a:spcPts val="0"/>
              </a:spcBef>
              <a:buFontTx/>
              <a:buChar char="-"/>
              <a:defRPr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получения в реальном времени информации об исчезновении питающего напряжения СКЗ (</a:t>
            </a:r>
            <a:r>
              <a:rPr lang="ru-RU" sz="1800" b="1" u="sng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счётчик имеет встроенный аккумулятор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marL="342900" lvl="1" indent="-342900" algn="just" eaLnBrk="0" hangingPunct="0">
              <a:spcBef>
                <a:spcPts val="0"/>
              </a:spcBef>
              <a:buFontTx/>
              <a:buChar char="-"/>
              <a:defRPr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оперативного принятия корректирующих мероприятий по обеспечению электроснабжением УКЗ от аварийного источника питания (передвижной ЭС),  </a:t>
            </a:r>
          </a:p>
          <a:p>
            <a:pPr marL="342900" lvl="1" indent="-342900" algn="just" eaLnBrk="0" hangingPunct="0">
              <a:spcBef>
                <a:spcPts val="0"/>
              </a:spcBef>
              <a:buFontTx/>
              <a:buChar char="-"/>
              <a:defRPr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ведения претензионной работы с РЭС;</a:t>
            </a:r>
          </a:p>
          <a:p>
            <a:pPr marL="342900" indent="-342900" algn="just" eaLnBrk="0" hangingPunct="0">
              <a:spcBef>
                <a:spcPts val="0"/>
              </a:spcBef>
              <a:defRPr/>
            </a:pPr>
            <a:endParaRPr lang="ru-RU" sz="1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532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619128" y="6202740"/>
            <a:ext cx="9572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 измерительный параметров станции катодной защиты</a:t>
            </a:r>
            <a:b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ООО 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«Газпром трансгаз 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Санкт-Петербург» в 2019 году</a:t>
            </a: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28678" y="405528"/>
            <a:ext cx="91491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59958" y="1577060"/>
            <a:ext cx="11076167" cy="4383794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 eaLnBrk="0" hangingPunct="0">
              <a:spcBef>
                <a:spcPts val="0"/>
              </a:spcBef>
              <a:defRPr/>
            </a:pP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 КИ позволит: </a:t>
            </a:r>
          </a:p>
          <a:p>
            <a:pPr marL="342900" indent="-342900" algn="ctr" eaLnBrk="0" hangingPunct="0">
              <a:spcBef>
                <a:spcPts val="0"/>
              </a:spcBef>
              <a:defRPr/>
            </a:pPr>
            <a:endParaRPr lang="ru-RU" sz="1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1" indent="-342900" algn="just" eaLnBrk="0" hangingPunct="0">
              <a:spcBef>
                <a:spcPts val="0"/>
              </a:spcBef>
              <a:defRPr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исполнить поручение Решений комиссии ПАО «Газпром» по 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результатам ПХД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1" indent="-342900" algn="just" eaLnBrk="0" hangingPunct="0">
              <a:spcBef>
                <a:spcPts val="0"/>
              </a:spcBef>
              <a:defRPr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реализовать Мероприятия 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повышению надежности электроснабжения 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оборудования ЭХЗ на 2018-2020 гг.;</a:t>
            </a:r>
          </a:p>
          <a:p>
            <a:pPr marL="342900" lvl="1" indent="-342900" algn="just" eaLnBrk="0" hangingPunct="0">
              <a:spcBef>
                <a:spcPts val="0"/>
              </a:spcBef>
              <a:defRPr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непрерывное измерение входных и выходных параметров УКЗ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скз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</a:t>
            </a:r>
            <a:r>
              <a:rPr lang="ru-RU" sz="1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скз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</a:t>
            </a:r>
            <a:r>
              <a:rPr lang="en-US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</a:t>
            </a:r>
            <a:r>
              <a:rPr lang="ru-RU" sz="1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зп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включая 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 электрической энергии 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(далее – ПКЭ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формирование архива измерений;</a:t>
            </a:r>
          </a:p>
          <a:p>
            <a:pPr marL="342900" lvl="1" indent="-342900" algn="just" eaLnBrk="0" hangingPunct="0">
              <a:spcBef>
                <a:spcPts val="0"/>
              </a:spcBef>
              <a:defRPr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объединение в счетчике BINOM3 технического и коммерческого узла учета 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электрической энергии 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(КУУЭЭ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(возможность исключения отдельного КУУЭЭ);</a:t>
            </a:r>
          </a:p>
          <a:p>
            <a:pPr marL="342900" lvl="1" indent="-342900" algn="just" eaLnBrk="0" hangingPunct="0">
              <a:spcBef>
                <a:spcPts val="0"/>
              </a:spcBef>
              <a:defRPr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оптимизировать режимы работы УКЗ 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увеличение срока службы энергетического и технологического оборудования за счет анализа архива 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измерений.</a:t>
            </a:r>
            <a:endParaRPr lang="ru-RU" sz="1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eaLnBrk="0" hangingPunct="0">
              <a:spcBef>
                <a:spcPts val="0"/>
              </a:spcBef>
              <a:defRPr/>
            </a:pPr>
            <a:endParaRPr lang="ru-RU" sz="1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7800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619128" y="6202740"/>
            <a:ext cx="9572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 измерительный параметров станции катодной защиты</a:t>
            </a:r>
            <a:b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ООО 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«Газпром трансгаз 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Санкт-Петербург» в 2019 году</a:t>
            </a: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30664" y="438805"/>
            <a:ext cx="90338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ДК С ИСПОЛЬЗОВАНИЕМ АИИСКУЭ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33380" y="1526650"/>
            <a:ext cx="596947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Информационный обмен с оборудованием системы предполагает три способа передачи информации в систему верхнего уровня (АИИСКУЭ ПАО «Газпром»):</a:t>
            </a:r>
          </a:p>
          <a:p>
            <a:pPr algn="ctr"/>
            <a:endParaRPr lang="ru-RU" sz="14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Оперативный </a:t>
            </a: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оповещение </a:t>
            </a:r>
            <a:r>
              <a:rPr lang="ru-RU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режиме реального </a:t>
            </a: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времени оперативного </a:t>
            </a:r>
            <a:r>
              <a:rPr lang="ru-RU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персонала </a:t>
            </a: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СЗК SMS-сообщением по GSM-каналу при возникновении аварийно-предупредительной сигнализации.</a:t>
            </a:r>
          </a:p>
          <a:p>
            <a:pPr marL="228600" indent="-228600" algn="just">
              <a:buFont typeface="+mj-lt"/>
              <a:buAutoNum type="arabicPeriod"/>
            </a:pPr>
            <a:endParaRPr lang="ru-RU" sz="14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Непрерывный</a:t>
            </a: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передача по GPRS-каналу следующих параметров:</a:t>
            </a:r>
          </a:p>
          <a:p>
            <a:pPr marL="444500" indent="-177800" algn="just">
              <a:buFont typeface="Wingdings" pitchFamily="2" charset="2"/>
              <a:buChar char="§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выходных параметров выпрямителя СКЗ,</a:t>
            </a:r>
          </a:p>
          <a:p>
            <a:pPr marL="444500" indent="-177800" algn="just">
              <a:buFont typeface="Wingdings" pitchFamily="2" charset="2"/>
              <a:buChar char="§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данных учета электроэнергии,</a:t>
            </a:r>
          </a:p>
          <a:p>
            <a:pPr marL="444500" indent="-177800" algn="just">
              <a:buFont typeface="Wingdings" pitchFamily="2" charset="2"/>
              <a:buChar char="§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основных параметров питающей сети на вводе СКЗ,</a:t>
            </a:r>
          </a:p>
          <a:p>
            <a:pPr marL="444500" indent="-177800" algn="just">
              <a:buFont typeface="Wingdings" pitchFamily="2" charset="2"/>
              <a:buChar char="§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качества электроэнергии;</a:t>
            </a:r>
          </a:p>
          <a:p>
            <a:pPr algn="just"/>
            <a:endParaRPr lang="ru-RU" sz="14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 algn="just">
              <a:buFont typeface="+mj-lt"/>
              <a:buAutoNum type="arabicPeriod" startAt="3"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</a:t>
            </a: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подключение к Комплекту измерительному параметров СКЗ с помощью  переносного АРМ для скачивания архива событий, осциллограмм, Протоколов параметров качества электроэнергии и др.</a:t>
            </a:r>
            <a:endParaRPr lang="ru-RU" sz="1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64" y="1439185"/>
            <a:ext cx="5685181" cy="4635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вал 5"/>
          <p:cNvSpPr/>
          <p:nvPr/>
        </p:nvSpPr>
        <p:spPr>
          <a:xfrm>
            <a:off x="3918857" y="5176157"/>
            <a:ext cx="1232807" cy="973184"/>
          </a:xfrm>
          <a:prstGeom prst="ellipse">
            <a:avLst/>
          </a:prstGeom>
          <a:solidFill>
            <a:schemeClr val="accent6">
              <a:lumMod val="20000"/>
              <a:lumOff val="80000"/>
              <a:alpha val="4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/>
          </a:p>
        </p:txBody>
      </p:sp>
      <p:sp>
        <p:nvSpPr>
          <p:cNvPr id="7" name="TextBox 6"/>
          <p:cNvSpPr txBox="1"/>
          <p:nvPr/>
        </p:nvSpPr>
        <p:spPr>
          <a:xfrm>
            <a:off x="4678587" y="5750884"/>
            <a:ext cx="2889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8" name="Овал 7"/>
          <p:cNvSpPr/>
          <p:nvPr/>
        </p:nvSpPr>
        <p:spPr>
          <a:xfrm>
            <a:off x="2619128" y="4327784"/>
            <a:ext cx="882923" cy="743138"/>
          </a:xfrm>
          <a:prstGeom prst="ellipse">
            <a:avLst/>
          </a:prstGeom>
          <a:solidFill>
            <a:schemeClr val="accent6">
              <a:lumMod val="20000"/>
              <a:lumOff val="80000"/>
              <a:alpha val="4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/>
          </a:p>
        </p:txBody>
      </p:sp>
      <p:sp>
        <p:nvSpPr>
          <p:cNvPr id="9" name="TextBox 8"/>
          <p:cNvSpPr txBox="1"/>
          <p:nvPr/>
        </p:nvSpPr>
        <p:spPr>
          <a:xfrm>
            <a:off x="2986018" y="4730282"/>
            <a:ext cx="2889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</a:rPr>
              <a:t>1</a:t>
            </a:r>
            <a:endParaRPr lang="ru-RU" sz="1400" b="1" dirty="0">
              <a:solidFill>
                <a:srgbClr val="FF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445781" y="2319419"/>
            <a:ext cx="904192" cy="728615"/>
          </a:xfrm>
          <a:prstGeom prst="ellipse">
            <a:avLst/>
          </a:prstGeom>
          <a:solidFill>
            <a:schemeClr val="accent6">
              <a:lumMod val="20000"/>
              <a:lumOff val="80000"/>
              <a:alpha val="4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/>
          </a:p>
        </p:txBody>
      </p:sp>
      <p:sp>
        <p:nvSpPr>
          <p:cNvPr id="14" name="TextBox 13"/>
          <p:cNvSpPr txBox="1"/>
          <p:nvPr/>
        </p:nvSpPr>
        <p:spPr>
          <a:xfrm>
            <a:off x="3896830" y="2683726"/>
            <a:ext cx="2119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</a:rPr>
              <a:t>2</a:t>
            </a:r>
            <a:endParaRPr lang="ru-RU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482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619128" y="6202740"/>
            <a:ext cx="9572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 измерительный параметров станции катодной защиты</a:t>
            </a:r>
            <a:b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ООО 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«Газпром трансгаз 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Санкт-Петербург» в 2019 году</a:t>
            </a: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30664" y="438805"/>
            <a:ext cx="9033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НЕДОСТАТКИ ПРИМЕНЕНИЯ ЭЛЕКТРОСЧЕТЧИКА Меркурий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203.2Т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GBO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33378" y="1832173"/>
            <a:ext cx="5969479" cy="3754874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На </a:t>
            </a:r>
            <a:r>
              <a:rPr lang="ru-RU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данный момент в ООО «Газпром </a:t>
            </a:r>
            <a:r>
              <a:rPr lang="ru-RU" sz="14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трансгаз</a:t>
            </a:r>
            <a:r>
              <a:rPr lang="ru-RU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Санкт-Петербург» уже реализована передача в систему АИИСКУЭ и далее на рабочее место в службу ЗК ЛПУМГ и зам. нач. ПОЗК сигнала об исчезновении питающего напряжения УКЗ на базе электросчетчика Меркурий 203.2Т.</a:t>
            </a:r>
            <a:r>
              <a:rPr lang="en-US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GBO </a:t>
            </a:r>
            <a:endParaRPr lang="ru-RU" sz="1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недостатки применения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электросчетчика Меркурий </a:t>
            </a:r>
            <a:r>
              <a:rPr lang="ru-RU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203.2Т.</a:t>
            </a:r>
            <a:r>
              <a:rPr lang="en-US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GBO</a:t>
            </a: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just">
              <a:buFontTx/>
              <a:buChar char="-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сигнал об исчезновении питающего напряжения приходит постфактум, уже после подачи напряжения, из-за отсутствия в счетчике аккумулятора;</a:t>
            </a:r>
          </a:p>
          <a:p>
            <a:pPr algn="just"/>
            <a:endParaRPr lang="ru-RU" sz="14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силу функциональных особенностей электросчетчика </a:t>
            </a:r>
            <a:r>
              <a:rPr lang="ru-RU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Меркурий 203.2Т.</a:t>
            </a:r>
            <a:r>
              <a:rPr lang="en-US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GBO</a:t>
            </a: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удалось реализовать ДК входных и выходных параметров </a:t>
            </a: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СКЗ</a:t>
            </a: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архива событий и показателей качества электрической энергии. </a:t>
            </a:r>
          </a:p>
        </p:txBody>
      </p:sp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538" y="1439186"/>
            <a:ext cx="5752687" cy="4648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1616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619128" y="6202740"/>
            <a:ext cx="9572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 измерительный параметров станции катодной защиты</a:t>
            </a:r>
            <a:b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ООО 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«Газпром трансгаз 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Санкт-Петербург» в 2019 году</a:t>
            </a: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82735" y="530972"/>
            <a:ext cx="80717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ПРОЕКТА ТЕХНИЧЕСКОГО ЗАДАНИЯ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8947" y="992685"/>
            <a:ext cx="3385403" cy="53128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9719" y="1415910"/>
            <a:ext cx="3095626" cy="46515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9437" y="1226762"/>
            <a:ext cx="2749073" cy="44940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55234"/>
            <a:ext cx="3230335" cy="43831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98133" y="4474070"/>
            <a:ext cx="2676525" cy="7386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60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sz="1400" dirty="0"/>
              <a:t>Согласование ПАО «Газпром» использования сети передачи данных АСКУЭ </a:t>
            </a:r>
          </a:p>
        </p:txBody>
      </p:sp>
      <p:sp>
        <p:nvSpPr>
          <p:cNvPr id="11" name="Стрелка вправо 10"/>
          <p:cNvSpPr/>
          <p:nvPr/>
        </p:nvSpPr>
        <p:spPr>
          <a:xfrm>
            <a:off x="4599214" y="992685"/>
            <a:ext cx="4368574" cy="611386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Arial" charset="0"/>
              </a:rPr>
              <a:t>          Формирование          </a:t>
            </a:r>
            <a:r>
              <a:rPr lang="ru-RU" sz="14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Arial" charset="0"/>
              </a:rPr>
              <a:t>и </a:t>
            </a:r>
            <a:r>
              <a:rPr lang="ru-RU" sz="14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Arial" charset="0"/>
              </a:rPr>
              <a:t>           согласование       ТЗ</a:t>
            </a:r>
            <a:endParaRPr lang="ru-RU" sz="1400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482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619128" y="6202740"/>
            <a:ext cx="9572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 измерительный параметров станции катодной защиты</a:t>
            </a:r>
            <a:b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ООО 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«Газпром трансгаз 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Санкт-Петербург» в 2019 году</a:t>
            </a: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73019" y="383031"/>
            <a:ext cx="90338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ДОСТИГАЕМЫЙ ЭФФЕКТ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4426329"/>
              </p:ext>
            </p:extLst>
          </p:nvPr>
        </p:nvGraphicFramePr>
        <p:xfrm>
          <a:off x="288444" y="1613948"/>
          <a:ext cx="11518383" cy="4120102"/>
        </p:xfrm>
        <a:graphic>
          <a:graphicData uri="http://schemas.openxmlformats.org/drawingml/2006/table">
            <a:tbl>
              <a:tblPr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{7DF18680-E054-41AD-8BC1-D1AEF772440D}</a:tableStyleId>
              </a:tblPr>
              <a:tblGrid>
                <a:gridCol w="518846"/>
                <a:gridCol w="10999537"/>
              </a:tblGrid>
              <a:tr h="55211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Контроль в реальном времени режимов работы СКЗ по защитному потенциалу, напряжению и току СКЗ, а также по наличию питания СКЗ.</a:t>
                      </a:r>
                      <a:endParaRPr lang="ru-RU" sz="14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5211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Возможность оперативного реагирования  эксплуатирующего персонала при изменении режимов работы  СКЗ  (резкое изменения защитного потенциала, нештатная работа СКЗ).</a:t>
                      </a:r>
                      <a:endParaRPr lang="ru-RU" sz="14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5211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Ведение претензионной работы с электроснабжающими организациями по нарушению Договорных обязательств в части </a:t>
                      </a:r>
                      <a:r>
                        <a:rPr lang="ru-RU" sz="1400" b="1" baseline="0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соблюдения перерывов в работе  внешнего электроснабжения. </a:t>
                      </a:r>
                      <a:endParaRPr lang="ru-RU" sz="14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5211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Снижение эксплуатационных затрат за счет уменьшения количества выездов на проверку работы установок ЭХЗ (экономия ГСМ</a:t>
                      </a:r>
                      <a:r>
                        <a:rPr lang="ru-RU" sz="1400" b="1" baseline="0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эксплуатации автотранспорта).</a:t>
                      </a:r>
                      <a:endParaRPr lang="ru-RU" sz="14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5211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режимов работы СКЗ с использованием архивных данных и возможность принятия эксплуатирующей организацией корректирующих мероприятий по режимам работы СКЗ.</a:t>
                      </a:r>
                      <a:endParaRPr lang="ru-RU" sz="14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409868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графика режимов работы СКЗ.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409868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Уменьшение времени простоев УКЗ.</a:t>
                      </a:r>
                      <a:endParaRPr lang="ru-RU" sz="14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39816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Расширение функционала  уже существующей системы АИИСКУЭ ПАО «Газпром»  для обеспечение ДК средств ЭХЗ.</a:t>
                      </a:r>
                      <a:endParaRPr lang="ru-RU" sz="14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2482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619128" y="6202740"/>
            <a:ext cx="9572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 измерительный параметров станции катодной защиты</a:t>
            </a:r>
            <a:b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ООО 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«Газпром трансгаз 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Санкт-Петербург» в 2019 году</a:t>
            </a: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82735" y="530972"/>
            <a:ext cx="80717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ЭКСПЛУАТАЦИОННЫХ ЗАТРАТ ЗА СЧЕТ УМЕНЬШЕНИЯ КОЛИЧЕСТВА ВЫЕЗДОВ НА ПРОВЕРКУ РАБОТЫ УКЗ 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124324" y="1177303"/>
            <a:ext cx="3000375" cy="5025437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just" eaLnBrk="0" hangingPunct="0">
              <a:spcBef>
                <a:spcPts val="0"/>
              </a:spcBef>
              <a:defRPr/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Times New Roman" panose="02020603050405020304" pitchFamily="18" charset="0"/>
              </a:rPr>
              <a:t>Использование дистанционного контроля средств ЭХЗ (УКЗ) позволит сократить количество посещений объектов в 12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Times New Roman" panose="02020603050405020304" pitchFamily="18" charset="0"/>
              </a:rPr>
              <a:t>раз</a:t>
            </a:r>
          </a:p>
          <a:p>
            <a:pPr marL="0" lvl="1" algn="just" eaLnBrk="0" hangingPunct="0">
              <a:spcBef>
                <a:spcPts val="0"/>
              </a:spcBef>
              <a:defRPr/>
            </a:pP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Times New Roman" panose="02020603050405020304" pitchFamily="18" charset="0"/>
              </a:rPr>
              <a:t>(2 раза в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Times New Roman" panose="02020603050405020304" pitchFamily="18" charset="0"/>
              </a:rPr>
              <a:t>год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Times New Roman" panose="02020603050405020304" pitchFamily="18" charset="0"/>
              </a:rPr>
              <a:t>вместо 24 раз в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Times New Roman" panose="02020603050405020304" pitchFamily="18" charset="0"/>
              </a:rPr>
              <a:t>год при периодичности 2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Times New Roman" panose="02020603050405020304" pitchFamily="18" charset="0"/>
              </a:rPr>
              <a:t>раза в месяц) и, соответственно, </a:t>
            </a:r>
            <a:r>
              <a:rPr lang="ru-RU" sz="1400" b="1" dirty="0">
                <a:solidFill>
                  <a:srgbClr val="C00000"/>
                </a:solidFill>
                <a:latin typeface="Arial Narrow" pitchFamily="34" charset="0"/>
                <a:cs typeface="Times New Roman" panose="02020603050405020304" pitchFamily="18" charset="0"/>
              </a:rPr>
              <a:t>сократить:</a:t>
            </a:r>
          </a:p>
          <a:p>
            <a:pPr marL="0" lvl="1" algn="just" eaLnBrk="0" hangingPunct="0">
              <a:spcBef>
                <a:spcPts val="0"/>
              </a:spcBef>
              <a:defRPr/>
            </a:pPr>
            <a:endParaRPr lang="ru-RU" sz="1400" b="1" dirty="0">
              <a:solidFill>
                <a:srgbClr val="C00000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marL="0" lvl="1" algn="just" eaLnBrk="0" hangingPunct="0">
              <a:spcBef>
                <a:spcPts val="0"/>
              </a:spcBef>
              <a:defRPr/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Times New Roman" panose="02020603050405020304" pitchFamily="18" charset="0"/>
              </a:rPr>
              <a:t>1. </a:t>
            </a:r>
            <a:r>
              <a:rPr lang="ru-RU" sz="1400" b="1" dirty="0">
                <a:solidFill>
                  <a:srgbClr val="0000CC"/>
                </a:solidFill>
                <a:latin typeface="Arial Narrow" pitchFamily="34" charset="0"/>
                <a:cs typeface="Times New Roman" panose="02020603050405020304" pitchFamily="18" charset="0"/>
              </a:rPr>
              <a:t>пробег а/м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Times New Roman" panose="02020603050405020304" pitchFamily="18" charset="0"/>
              </a:rPr>
              <a:t>(с 230 тыс. км до 19,1 тыс. км.),  т. о.  снижается износ  а/транспорта. </a:t>
            </a:r>
          </a:p>
          <a:p>
            <a:pPr marL="0" lvl="1" algn="just" eaLnBrk="0" hangingPunct="0">
              <a:spcBef>
                <a:spcPts val="0"/>
              </a:spcBef>
              <a:defRPr/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Times New Roman" panose="02020603050405020304" pitchFamily="18" charset="0"/>
              </a:rPr>
              <a:t>2. </a:t>
            </a:r>
            <a:r>
              <a:rPr lang="ru-RU" sz="1400" b="1" dirty="0">
                <a:solidFill>
                  <a:srgbClr val="0000CC"/>
                </a:solidFill>
                <a:latin typeface="Arial Narrow" pitchFamily="34" charset="0"/>
                <a:cs typeface="Times New Roman" panose="02020603050405020304" pitchFamily="18" charset="0"/>
              </a:rPr>
              <a:t>расход топлива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Times New Roman" panose="02020603050405020304" pitchFamily="18" charset="0"/>
              </a:rPr>
              <a:t>с 43,7 т. до 3,6т. </a:t>
            </a:r>
            <a:r>
              <a:rPr lang="ru-RU" sz="1400" b="1" i="1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Times New Roman" panose="02020603050405020304" pitchFamily="18" charset="0"/>
              </a:rPr>
              <a:t>(В пересчете на топливо для а/м УАЗ со средним расходом бензина АИ-92 19 литров на 100 км) </a:t>
            </a:r>
          </a:p>
          <a:p>
            <a:pPr marL="0" lvl="1" algn="just" eaLnBrk="0" hangingPunct="0">
              <a:spcBef>
                <a:spcPts val="0"/>
              </a:spcBef>
              <a:defRPr/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Times New Roman" panose="02020603050405020304" pitchFamily="18" charset="0"/>
              </a:rPr>
              <a:t>3. </a:t>
            </a:r>
            <a:r>
              <a:rPr lang="ru-RU" sz="1400" b="1" dirty="0">
                <a:solidFill>
                  <a:srgbClr val="0000CC"/>
                </a:solidFill>
                <a:latin typeface="Arial Narrow" pitchFamily="34" charset="0"/>
                <a:cs typeface="Times New Roman" panose="02020603050405020304" pitchFamily="18" charset="0"/>
              </a:rPr>
              <a:t>Затраты финансовые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Times New Roman" panose="02020603050405020304" pitchFamily="18" charset="0"/>
              </a:rPr>
              <a:t>:  с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Times New Roman" panose="02020603050405020304" pitchFamily="18" charset="0"/>
              </a:rPr>
              <a:t>1,88 млн.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Times New Roman" panose="02020603050405020304" pitchFamily="18" charset="0"/>
              </a:rPr>
              <a:t>рублей до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Times New Roman" panose="02020603050405020304" pitchFamily="18" charset="0"/>
              </a:rPr>
              <a:t>155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Times New Roman" panose="02020603050405020304" pitchFamily="18" charset="0"/>
              </a:rPr>
              <a:t>тыс. рублей.  (Из расчета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Times New Roman" panose="02020603050405020304" pitchFamily="18" charset="0"/>
              </a:rPr>
              <a:t>43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Times New Roman" panose="02020603050405020304" pitchFamily="18" charset="0"/>
              </a:rPr>
              <a:t>руб./л)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496" y="1486893"/>
            <a:ext cx="3755580" cy="4611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7405562" y="5181768"/>
            <a:ext cx="1862261" cy="500932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just" eaLnBrk="0" hangingPunct="0">
              <a:spcBef>
                <a:spcPts val="0"/>
              </a:spcBef>
              <a:defRPr/>
            </a:pP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Экономия топлива в 12 раз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9942871"/>
              </p:ext>
            </p:extLst>
          </p:nvPr>
        </p:nvGraphicFramePr>
        <p:xfrm>
          <a:off x="7124699" y="1749285"/>
          <a:ext cx="2319461" cy="35035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Скругленный прямоугольник 8"/>
          <p:cNvSpPr/>
          <p:nvPr/>
        </p:nvSpPr>
        <p:spPr>
          <a:xfrm>
            <a:off x="9879745" y="5175058"/>
            <a:ext cx="1862261" cy="500932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just" eaLnBrk="0" hangingPunct="0">
              <a:spcBef>
                <a:spcPts val="0"/>
              </a:spcBef>
              <a:defRPr/>
            </a:pP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Экономия средств в 12 раз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2550661"/>
              </p:ext>
            </p:extLst>
          </p:nvPr>
        </p:nvGraphicFramePr>
        <p:xfrm>
          <a:off x="9506861" y="1582310"/>
          <a:ext cx="2608027" cy="36894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84715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 рус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1_Специальное оформление">
  <a:themeElements>
    <a:clrScheme name="9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9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9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2_Специальное оформление">
  <a:themeElements>
    <a:clrScheme name="9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9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9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_шаблон рус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2_шаблон рус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3_шаблон рус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Специальное оформление">
  <a:themeElements>
    <a:clrScheme name="4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4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4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Специальное оформление">
  <a:themeElements>
    <a:clrScheme name="5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5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5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6_Специальное оформление">
  <a:themeElements>
    <a:clrScheme name="6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6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6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7_Специальное оформление">
  <a:themeElements>
    <a:clrScheme name="7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7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7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8_Специальное оформление">
  <a:themeElements>
    <a:clrScheme name="8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8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8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9_Специальное оформление">
  <a:themeElements>
    <a:clrScheme name="9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9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9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2_Специальное оформление">
  <a:themeElements>
    <a:clrScheme name="2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2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0_Специальное оформление">
  <a:themeElements>
    <a:clrScheme name="9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9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9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рус</Template>
  <TotalTime>36445</TotalTime>
  <Words>2162</Words>
  <Application>Microsoft Office PowerPoint</Application>
  <PresentationFormat>Произвольный</PresentationFormat>
  <Paragraphs>309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19</vt:i4>
      </vt:variant>
      <vt:variant>
        <vt:lpstr>Заголовки слайдов</vt:lpstr>
      </vt:variant>
      <vt:variant>
        <vt:i4>21</vt:i4>
      </vt:variant>
    </vt:vector>
  </HeadingPairs>
  <TitlesOfParts>
    <vt:vector size="40" baseType="lpstr">
      <vt:lpstr>шаблон рус</vt:lpstr>
      <vt:lpstr>4_Специальное оформление</vt:lpstr>
      <vt:lpstr>5_Специальное оформление</vt:lpstr>
      <vt:lpstr>6_Специальное оформление</vt:lpstr>
      <vt:lpstr>7_Специальное оформление</vt:lpstr>
      <vt:lpstr>8_Специальное оформление</vt:lpstr>
      <vt:lpstr>9_Специальное оформление</vt:lpstr>
      <vt:lpstr>2_Специальное оформление</vt:lpstr>
      <vt:lpstr>10_Специальное оформление</vt:lpstr>
      <vt:lpstr>11_Специальное оформление</vt:lpstr>
      <vt:lpstr>12_Специальное оформление</vt:lpstr>
      <vt:lpstr>1_шаблон рус</vt:lpstr>
      <vt:lpstr>2_шаблон рус</vt:lpstr>
      <vt:lpstr>1_Тема Office</vt:lpstr>
      <vt:lpstr>2_Тема Office</vt:lpstr>
      <vt:lpstr>3_шаблон рус</vt:lpstr>
      <vt:lpstr>5_Тема Office</vt:lpstr>
      <vt:lpstr>3_Тема Office</vt:lpstr>
      <vt:lpstr>4_Тема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Gazprom transgaz SPb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EZabelin@spb.ltg.gazprom.ru</dc:creator>
  <cp:lastModifiedBy>Alexandr</cp:lastModifiedBy>
  <cp:revision>1274</cp:revision>
  <cp:lastPrinted>2019-05-17T10:36:01Z</cp:lastPrinted>
  <dcterms:created xsi:type="dcterms:W3CDTF">2013-04-10T06:33:16Z</dcterms:created>
  <dcterms:modified xsi:type="dcterms:W3CDTF">2019-05-26T10:12:10Z</dcterms:modified>
</cp:coreProperties>
</file>