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70" r:id="rId10"/>
    <p:sldId id="284" r:id="rId11"/>
    <p:sldId id="285" r:id="rId12"/>
    <p:sldId id="286" r:id="rId13"/>
    <p:sldId id="287" r:id="rId14"/>
    <p:sldId id="278" r:id="rId15"/>
    <p:sldId id="279" r:id="rId16"/>
    <p:sldId id="288" r:id="rId17"/>
    <p:sldId id="282" r:id="rId18"/>
    <p:sldId id="281" r:id="rId19"/>
    <p:sldId id="283" r:id="rId20"/>
    <p:sldId id="289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F0E4-5A73-4E53-8A25-4552528375E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910E-5EC9-4A01-A674-1EED0871D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0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ЗАО Трубопроводные системы и технологии выпускает специальное оборудование для защиты трубопроводов от воздействия наведенных переменных токов</a:t>
            </a:r>
            <a:r>
              <a:rPr lang="ru-RU" baseline="0" dirty="0" smtClean="0"/>
              <a:t> УЗТ.</a:t>
            </a:r>
            <a:r>
              <a:rPr lang="ru-RU" altLang="ru-RU" dirty="0" smtClean="0"/>
              <a:t> Устройство</a:t>
            </a:r>
            <a:r>
              <a:rPr lang="ru-RU" altLang="ru-RU" baseline="0" dirty="0" smtClean="0"/>
              <a:t> позволяет отводить наведенные токи в землю посредством протяженного заземлителя.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390E-1C30-42C1-B713-70040E0DD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4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Устройство имеет исполнение как в отдельном ящике так и может</a:t>
            </a:r>
            <a:r>
              <a:rPr lang="ru-RU" baseline="0" dirty="0" smtClean="0"/>
              <a:t> находится в стойке КИП.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390E-1C30-42C1-B713-70040E0DDB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6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Заземлитель УЗТ представляет из себя комбинацию</a:t>
            </a:r>
            <a:r>
              <a:rPr lang="ru-RU" baseline="0" dirty="0" smtClean="0"/>
              <a:t> вертикальных и горизонтальных заземлителей, выполненных из нержавеющей стали.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390E-1C30-42C1-B713-70040E0DDB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9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aseline="0" dirty="0" smtClean="0"/>
              <a:t>Заземлитель УЗТ устанавливает в охранной зоне трубопровода, что позволяет избежать отвода земель, также заземлитель может устанавливаться непосредственно в траншею трубопровода, что позволяет избежать лишних земляных работ.</a:t>
            </a:r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26C0BB-AA11-4D55-B027-6EE547B91B8E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6102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случае УЗТ также устанавливаются на концах сближения по одному или несколько штук.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390E-1C30-42C1-B713-70040E0DDB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9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390E-1C30-42C1-B713-70040E0DDB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3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390E-1C30-42C1-B713-70040E0DDB6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6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На слайде представлен результат коррозионного воздействия переменного тока на трубопроводе с защитным потенциалом -3,5 В.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7B4E55-5AE2-4BB6-A881-F97C8E2EE46C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6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986-DCC4-4508-8356-6204A6CE94A4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5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3869-DC51-48F5-B8BB-1188CD6843B5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6140-DF4B-48C4-B51F-8CA9173A792F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5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98C-7EE3-493B-91FE-1F71E33B72C0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4F4-B9F2-4475-BA7F-647B26E0ACCD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05C0-1E86-4F12-81AD-4B340E660494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9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FEE4-0706-4D93-B6CC-EBD1E660CCF2}" type="datetime1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E3FC-CB91-46E4-A713-4F8E65040862}" type="datetime1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23DD-6429-4E3A-99D9-CCE3BF799D48}" type="datetime1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88A7-6B75-4A28-9794-1987C921AD71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7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E01B-A6B4-47EB-851C-08FEBECEAEC7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2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0280-502C-4197-92A3-5FBC76942A91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B6E6-7A5D-4D6A-AAE3-DE1268BD5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2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64697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/>
                </a:solidFill>
              </a:rPr>
              <a:t>Защита трубопроводов от опасного воздействия наведенного переменного тока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4543"/>
            <a:ext cx="9144000" cy="1655762"/>
          </a:xfrm>
        </p:spPr>
        <p:txBody>
          <a:bodyPr/>
          <a:lstStyle/>
          <a:p>
            <a:r>
              <a:rPr lang="ru-RU" dirty="0" smtClean="0"/>
              <a:t>Яблучанский Павел Анатольевич</a:t>
            </a:r>
            <a:endParaRPr lang="en-US" dirty="0" smtClean="0"/>
          </a:p>
          <a:p>
            <a:r>
              <a:rPr lang="ru-RU" dirty="0" smtClean="0"/>
              <a:t>Ведущий инженер</a:t>
            </a:r>
          </a:p>
          <a:p>
            <a:r>
              <a:rPr lang="ru-RU" dirty="0" smtClean="0"/>
              <a:t>ЗАО Трубопроводные системы и технологии</a:t>
            </a:r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04" y="425066"/>
            <a:ext cx="3856836" cy="11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1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/>
          <p:nvPr/>
        </p:nvSpPr>
        <p:spPr>
          <a:xfrm>
            <a:off x="10921800" y="632078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2296" name="Рисунок 1" descr="DSC0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68261" cy="68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4"/>
          <p:cNvSpPr>
            <a:spLocks noChangeArrowheads="1"/>
          </p:cNvSpPr>
          <p:nvPr/>
        </p:nvSpPr>
        <p:spPr bwMode="auto">
          <a:xfrm>
            <a:off x="6755510" y="415263"/>
            <a:ext cx="5332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Устройство 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защиты трубопровода от воздействия переменного тока </a:t>
            </a:r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УЗТ)</a:t>
            </a:r>
            <a:endParaRPr lang="ru-RU" altLang="ru-RU" sz="2400" dirty="0">
              <a:latin typeface="+mn-lt"/>
            </a:endParaRPr>
          </a:p>
        </p:txBody>
      </p:sp>
      <p:sp>
        <p:nvSpPr>
          <p:cNvPr id="12293" name="Rectangle 62"/>
          <p:cNvSpPr>
            <a:spLocks noChangeArrowheads="1"/>
          </p:cNvSpPr>
          <p:nvPr/>
        </p:nvSpPr>
        <p:spPr bwMode="auto">
          <a:xfrm>
            <a:off x="6678499" y="4021105"/>
            <a:ext cx="5122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УЗТ предназначено для отведения переменного тока, наведенного в трубопроводе в результате электромагнитного воздействия ЛЭП и других источников переменного тока</a:t>
            </a:r>
            <a:r>
              <a:rPr lang="ru-RU" alt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67" y="1864943"/>
            <a:ext cx="5304237" cy="16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F969-FF44-437C-B46D-89177B6C8664}" type="slidenum">
              <a:rPr lang="ru-RU" sz="2000" b="1" smtClean="0"/>
              <a:t>10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515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/>
          <p:nvPr/>
        </p:nvSpPr>
        <p:spPr>
          <a:xfrm>
            <a:off x="10921800" y="632078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291" name="Rectangle 54"/>
          <p:cNvSpPr>
            <a:spLocks noChangeArrowheads="1"/>
          </p:cNvSpPr>
          <p:nvPr/>
        </p:nvSpPr>
        <p:spPr bwMode="auto">
          <a:xfrm>
            <a:off x="2333625" y="270872"/>
            <a:ext cx="8648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Устройство 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защиты трубопровода от воздействия переменного тока </a:t>
            </a:r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УЗТ)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21895"/>
            <a:ext cx="3718925" cy="5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65495" y="2103816"/>
            <a:ext cx="50891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lnSpc>
                <a:spcPct val="150000"/>
              </a:lnSpc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УЗТ:</a:t>
            </a:r>
          </a:p>
          <a:p>
            <a:pPr indent="0" algn="just">
              <a:lnSpc>
                <a:spcPct val="150000"/>
              </a:lnSpc>
            </a:pPr>
            <a:endParaRPr lang="ru-RU" alt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1400" dirty="0" smtClean="0">
                <a:cs typeface="Times New Roman" panose="02020603050405020304" pitchFamily="18" charset="0"/>
              </a:rPr>
              <a:t>Не оказывает влияния на защитный потенциал трубопровода</a:t>
            </a:r>
          </a:p>
          <a:p>
            <a:pPr indent="0" algn="just"/>
            <a:endParaRPr lang="ru-RU" altLang="ru-RU" sz="1400" dirty="0" smtClean="0"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1400" dirty="0" smtClean="0">
                <a:cs typeface="Times New Roman" panose="02020603050405020304" pitchFamily="18" charset="0"/>
              </a:rPr>
              <a:t>Имеет частотный фильтр и не сбрасывает переменный ток кроме 50 Гц, что позволяет выполнять электрометрические измерения на трубопроводе</a:t>
            </a:r>
          </a:p>
          <a:p>
            <a:pPr indent="0" algn="just"/>
            <a:endParaRPr lang="ru-RU" altLang="ru-RU" sz="1400" dirty="0" smtClean="0"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1400" dirty="0" smtClean="0">
                <a:cs typeface="Times New Roman" panose="02020603050405020304" pitchFamily="18" charset="0"/>
              </a:rPr>
              <a:t>Имеет исполнение в стойке КИП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indent="0" algn="just"/>
            <a:endParaRPr lang="ru-RU" altLang="ru-RU" sz="1400" dirty="0"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1400" dirty="0" smtClean="0">
                <a:cs typeface="Times New Roman" panose="02020603050405020304" pitchFamily="18" charset="0"/>
              </a:rPr>
              <a:t>Может быть интегрирован в систему коррозионного мониторинга.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0236" t="2678" r="10174" b="3459"/>
          <a:stretch/>
        </p:blipFill>
        <p:spPr>
          <a:xfrm>
            <a:off x="3856951" y="921895"/>
            <a:ext cx="2798682" cy="593610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F969-FF44-437C-B46D-89177B6C8664}" type="slidenum">
              <a:rPr lang="ru-RU" sz="2000" b="1" smtClean="0"/>
              <a:t>11</a:t>
            </a:fld>
            <a:endParaRPr lang="ru-RU" sz="2000" b="1" dirty="0"/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/>
          <p:nvPr/>
        </p:nvSpPr>
        <p:spPr>
          <a:xfrm>
            <a:off x="11011741" y="6273904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00541" y="6273904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8BAA77-6DC4-4D24-A716-96841F3B1164}" type="slidenum">
              <a:rPr lang="ru-RU" altLang="ru-RU" sz="2000" b="1" smtClean="0">
                <a:solidFill>
                  <a:srgbClr val="898989"/>
                </a:solidFill>
              </a:rPr>
              <a:pPr/>
              <a:t>12</a:t>
            </a:fld>
            <a:endParaRPr lang="ru-RU" altLang="ru-RU" sz="2000" b="1" dirty="0" smtClean="0">
              <a:solidFill>
                <a:srgbClr val="898989"/>
              </a:solidFill>
            </a:endParaRP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509665" y="1360566"/>
            <a:ext cx="1129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555555"/>
                </a:solidFill>
                <a:latin typeface="Verdana" panose="020B0604030504040204" pitchFamily="34" charset="0"/>
              </a:rPr>
              <a:t>В общем случае заземляющее </a:t>
            </a:r>
            <a:r>
              <a:rPr lang="ru-RU" altLang="ru-RU" sz="1600" dirty="0" smtClean="0">
                <a:solidFill>
                  <a:srgbClr val="555555"/>
                </a:solidFill>
                <a:latin typeface="Verdana" panose="020B0604030504040204" pitchFamily="34" charset="0"/>
              </a:rPr>
              <a:t>устройство УЗТ </a:t>
            </a:r>
            <a:r>
              <a:rPr lang="ru-RU" altLang="ru-RU" sz="1600" dirty="0">
                <a:solidFill>
                  <a:srgbClr val="555555"/>
                </a:solidFill>
                <a:latin typeface="Verdana" panose="020B0604030504040204" pitchFamily="34" charset="0"/>
              </a:rPr>
              <a:t>может состоять из горизонтальных заземлителей, вертикальных заземлителей или их </a:t>
            </a:r>
            <a:r>
              <a:rPr lang="ru-RU" altLang="ru-RU" sz="1600" dirty="0" smtClean="0">
                <a:solidFill>
                  <a:srgbClr val="555555"/>
                </a:solidFill>
                <a:latin typeface="Verdana" panose="020B0604030504040204" pitchFamily="34" charset="0"/>
              </a:rPr>
              <a:t>комбинации</a:t>
            </a:r>
            <a:r>
              <a:rPr lang="ru-RU" altLang="ru-RU" sz="1600" dirty="0">
                <a:solidFill>
                  <a:srgbClr val="555555"/>
                </a:solidFill>
                <a:latin typeface="Verdana" panose="020B0604030504040204" pitchFamily="34" charset="0"/>
              </a:rPr>
              <a:t>,</a:t>
            </a:r>
            <a:r>
              <a:rPr lang="ru-RU" altLang="ru-RU" sz="1600" dirty="0" smtClean="0">
                <a:solidFill>
                  <a:srgbClr val="555555"/>
                </a:solidFill>
                <a:latin typeface="Verdana" panose="020B0604030504040204" pitchFamily="34" charset="0"/>
              </a:rPr>
              <a:t> изготовленных </a:t>
            </a:r>
            <a:r>
              <a:rPr lang="ru-RU" altLang="ru-RU" sz="1600" dirty="0">
                <a:solidFill>
                  <a:srgbClr val="555555"/>
                </a:solidFill>
                <a:latin typeface="Verdana" panose="020B0604030504040204" pitchFamily="34" charset="0"/>
              </a:rPr>
              <a:t>из нержавеющей </a:t>
            </a:r>
            <a:r>
              <a:rPr lang="ru-RU" altLang="ru-RU" sz="1600" dirty="0" smtClean="0">
                <a:solidFill>
                  <a:srgbClr val="555555"/>
                </a:solidFill>
                <a:latin typeface="Verdana" panose="020B0604030504040204" pitchFamily="34" charset="0"/>
              </a:rPr>
              <a:t>стали</a:t>
            </a:r>
            <a:endParaRPr lang="ru-RU" alt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6" y="2013704"/>
            <a:ext cx="5693168" cy="3712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584" y="2013704"/>
            <a:ext cx="5693170" cy="3712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34424" y="466023"/>
            <a:ext cx="1188328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cs typeface="Times New Roman" pitchFamily="18" charset="0"/>
              </a:rPr>
              <a:t>Заземлитель УЗТ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5"/>
          <a:stretch>
            <a:fillRect/>
          </a:stretch>
        </p:blipFill>
        <p:spPr bwMode="auto">
          <a:xfrm>
            <a:off x="6445770" y="374331"/>
            <a:ext cx="5319687" cy="64836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0921800" y="632078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1800" y="6356350"/>
            <a:ext cx="43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2625AC-4999-47F5-AD5C-E965D71838C9}" type="slidenum">
              <a:rPr lang="ru-RU" altLang="ru-RU" sz="1600" b="1">
                <a:solidFill>
                  <a:schemeClr val="bg2">
                    <a:lumMod val="50000"/>
                  </a:schemeClr>
                </a:solidFill>
              </a:rPr>
              <a:pPr/>
              <a:t>13</a:t>
            </a:fld>
            <a:endParaRPr lang="ru-RU" alt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2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5" t="11975" r="24478" b="12723"/>
          <a:stretch>
            <a:fillRect/>
          </a:stretch>
        </p:blipFill>
        <p:spPr bwMode="auto">
          <a:xfrm>
            <a:off x="1025020" y="291691"/>
            <a:ext cx="5537797" cy="58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944053" y="6014123"/>
            <a:ext cx="68283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cs typeface="Times New Roman" panose="02020603050405020304" pitchFamily="18" charset="0"/>
              </a:rPr>
              <a:t>Схема подключения защитного заземляющего устройства к трубопроводу для  снижения опасного влияния ЛЭП, в котором электроды заземления подключены к трубопроводу через устройство защиты трубопровода (УЗТ).</a:t>
            </a:r>
            <a:endParaRPr lang="ru-RU" altLang="ru-RU" sz="3200" dirty="0"/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13"/>
          <p:cNvSpPr/>
          <p:nvPr/>
        </p:nvSpPr>
        <p:spPr>
          <a:xfrm>
            <a:off x="10921800" y="632078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06238" y="4217631"/>
            <a:ext cx="3196681" cy="7141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/>
                </a:solidFill>
              </a:rPr>
              <a:t>Трубопровод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055" y="4542926"/>
            <a:ext cx="10800000" cy="92712"/>
          </a:xfrm>
          <a:prstGeom prst="rect">
            <a:avLst/>
          </a:prstGeom>
          <a:gradFill rotWithShape="1">
            <a:gsLst>
              <a:gs pos="0">
                <a:srgbClr val="0D0D0D"/>
              </a:gs>
              <a:gs pos="50000">
                <a:srgbClr val="4472C4"/>
              </a:gs>
              <a:gs pos="100000">
                <a:srgbClr val="0D0D0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21719" y="3907206"/>
            <a:ext cx="5207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004189" y="1808334"/>
            <a:ext cx="530869" cy="210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750868" y="1612468"/>
            <a:ext cx="561331" cy="22906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4156821" y="1852538"/>
            <a:ext cx="4008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Типовые схемы подключения УЗТ</a:t>
            </a:r>
            <a:endParaRPr lang="ru-RU" altLang="ru-RU" sz="2000" dirty="0">
              <a:latin typeface="+mn-lt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328586" y="2775177"/>
            <a:ext cx="1193649" cy="7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FF0000"/>
                </a:solidFill>
              </a:rPr>
              <a:t>ВЛ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9018785" y="2891819"/>
            <a:ext cx="3056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92D050"/>
                </a:solidFill>
              </a:rPr>
              <a:t>Плотность переменного тока утечки через возможные дефекты в покрытии</a:t>
            </a:r>
            <a:endParaRPr lang="ru-RU" altLang="ru-RU" dirty="0">
              <a:solidFill>
                <a:srgbClr val="92D05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408039" y="3848532"/>
            <a:ext cx="925071" cy="1374694"/>
            <a:chOff x="5385294" y="2947944"/>
            <a:chExt cx="925071" cy="1374694"/>
          </a:xfrm>
        </p:grpSpPr>
        <p:sp>
          <p:nvSpPr>
            <p:cNvPr id="19" name="AutoShape 3"/>
            <p:cNvSpPr>
              <a:spLocks noChangeShapeType="1"/>
            </p:cNvSpPr>
            <p:nvPr/>
          </p:nvSpPr>
          <p:spPr bwMode="auto">
            <a:xfrm flipV="1">
              <a:off x="5395067" y="3994994"/>
              <a:ext cx="900000" cy="2961"/>
            </a:xfrm>
            <a:prstGeom prst="straightConnector1">
              <a:avLst/>
            </a:prstGeom>
            <a:ln w="127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7"/>
            <p:cNvSpPr>
              <a:spLocks noChangeShapeType="1"/>
            </p:cNvSpPr>
            <p:nvPr/>
          </p:nvSpPr>
          <p:spPr bwMode="auto">
            <a:xfrm flipH="1" flipV="1">
              <a:off x="5851720" y="3626201"/>
              <a:ext cx="635" cy="371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5720261" y="3282361"/>
              <a:ext cx="132095" cy="374925"/>
              <a:chOff x="3252" y="4689"/>
              <a:chExt cx="208" cy="591"/>
            </a:xfrm>
          </p:grpSpPr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3252" y="4752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3253" y="4689"/>
                <a:ext cx="57" cy="5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AutoShape 11"/>
              <p:cNvSpPr>
                <a:spLocks noChangeShapeType="1"/>
              </p:cNvSpPr>
              <p:nvPr/>
            </p:nvSpPr>
            <p:spPr bwMode="auto">
              <a:xfrm>
                <a:off x="3267" y="5149"/>
                <a:ext cx="0" cy="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AutoShape 12"/>
              <p:cNvSpPr>
                <a:spLocks noChangeShapeType="1"/>
              </p:cNvSpPr>
              <p:nvPr/>
            </p:nvSpPr>
            <p:spPr bwMode="auto">
              <a:xfrm>
                <a:off x="3300" y="5156"/>
                <a:ext cx="0" cy="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AutoShape 13"/>
              <p:cNvSpPr>
                <a:spLocks noChangeShapeType="1"/>
              </p:cNvSpPr>
              <p:nvPr/>
            </p:nvSpPr>
            <p:spPr bwMode="auto">
              <a:xfrm flipV="1">
                <a:off x="3303" y="5220"/>
                <a:ext cx="15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5479386" y="2947944"/>
              <a:ext cx="708668" cy="28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УЗТ</a:t>
              </a:r>
              <a:endPara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85294" y="3987615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701709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996040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10365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3104496" y="3856964"/>
            <a:ext cx="951474" cy="1366262"/>
            <a:chOff x="5385294" y="2956376"/>
            <a:chExt cx="951474" cy="1366262"/>
          </a:xfrm>
        </p:grpSpPr>
        <p:sp>
          <p:nvSpPr>
            <p:cNvPr id="33" name="AutoShape 3"/>
            <p:cNvSpPr>
              <a:spLocks noChangeShapeType="1"/>
            </p:cNvSpPr>
            <p:nvPr/>
          </p:nvSpPr>
          <p:spPr bwMode="auto">
            <a:xfrm flipV="1">
              <a:off x="5395067" y="3994994"/>
              <a:ext cx="900000" cy="2961"/>
            </a:xfrm>
            <a:prstGeom prst="straightConnector1">
              <a:avLst/>
            </a:prstGeom>
            <a:ln w="127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ShapeType="1"/>
            </p:cNvSpPr>
            <p:nvPr/>
          </p:nvSpPr>
          <p:spPr bwMode="auto">
            <a:xfrm flipH="1" flipV="1">
              <a:off x="5851720" y="3626201"/>
              <a:ext cx="635" cy="371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5720261" y="3282361"/>
              <a:ext cx="132095" cy="374925"/>
              <a:chOff x="3252" y="4689"/>
              <a:chExt cx="208" cy="591"/>
            </a:xfrm>
          </p:grpSpPr>
          <p:sp>
            <p:nvSpPr>
              <p:cNvPr id="41" name="Rectangle 9"/>
              <p:cNvSpPr>
                <a:spLocks noChangeArrowheads="1"/>
              </p:cNvSpPr>
              <p:nvPr/>
            </p:nvSpPr>
            <p:spPr bwMode="auto">
              <a:xfrm>
                <a:off x="3252" y="4752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Rectangle 10"/>
              <p:cNvSpPr>
                <a:spLocks noChangeArrowheads="1"/>
              </p:cNvSpPr>
              <p:nvPr/>
            </p:nvSpPr>
            <p:spPr bwMode="auto">
              <a:xfrm>
                <a:off x="3253" y="4689"/>
                <a:ext cx="57" cy="5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AutoShape 11"/>
              <p:cNvSpPr>
                <a:spLocks noChangeShapeType="1"/>
              </p:cNvSpPr>
              <p:nvPr/>
            </p:nvSpPr>
            <p:spPr bwMode="auto">
              <a:xfrm>
                <a:off x="3267" y="5149"/>
                <a:ext cx="0" cy="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AutoShape 12"/>
              <p:cNvSpPr>
                <a:spLocks noChangeShapeType="1"/>
              </p:cNvSpPr>
              <p:nvPr/>
            </p:nvSpPr>
            <p:spPr bwMode="auto">
              <a:xfrm>
                <a:off x="3300" y="5156"/>
                <a:ext cx="0" cy="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AutoShape 13"/>
              <p:cNvSpPr>
                <a:spLocks noChangeShapeType="1"/>
              </p:cNvSpPr>
              <p:nvPr/>
            </p:nvSpPr>
            <p:spPr bwMode="auto">
              <a:xfrm flipV="1">
                <a:off x="3303" y="5220"/>
                <a:ext cx="15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514296" y="2956376"/>
              <a:ext cx="822472" cy="25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УЗТ</a:t>
              </a:r>
              <a:endPara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385294" y="3987615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701709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996040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310365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-1733349" y="2779101"/>
            <a:ext cx="6846026" cy="2193297"/>
            <a:chOff x="518079" y="1332428"/>
            <a:chExt cx="6846026" cy="273938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18079" y="1332428"/>
              <a:ext cx="5235021" cy="2602765"/>
              <a:chOff x="863323" y="-2214435"/>
              <a:chExt cx="5943211" cy="6938757"/>
            </a:xfrm>
          </p:grpSpPr>
          <p:sp>
            <p:nvSpPr>
              <p:cNvPr id="49" name="Дуга 48"/>
              <p:cNvSpPr/>
              <p:nvPr/>
            </p:nvSpPr>
            <p:spPr>
              <a:xfrm rot="5400000">
                <a:off x="863323" y="-2214435"/>
                <a:ext cx="5581316" cy="5581316"/>
              </a:xfrm>
              <a:prstGeom prst="arc">
                <a:avLst>
                  <a:gd name="adj1" fmla="val 17037392"/>
                  <a:gd name="adj2" fmla="val 0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Дуга 49"/>
              <p:cNvSpPr/>
              <p:nvPr/>
            </p:nvSpPr>
            <p:spPr>
              <a:xfrm>
                <a:off x="5374842" y="2219947"/>
                <a:ext cx="1431692" cy="2504375"/>
              </a:xfrm>
              <a:prstGeom prst="arc">
                <a:avLst>
                  <a:gd name="adj1" fmla="val 14817134"/>
                  <a:gd name="adj2" fmla="val 21078685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Дуга 47"/>
            <p:cNvSpPr/>
            <p:nvPr/>
          </p:nvSpPr>
          <p:spPr>
            <a:xfrm flipH="1">
              <a:off x="5658338" y="2995789"/>
              <a:ext cx="1705767" cy="1076021"/>
            </a:xfrm>
            <a:prstGeom prst="arc">
              <a:avLst>
                <a:gd name="adj1" fmla="val 15466361"/>
                <a:gd name="adj2" fmla="val 20886080"/>
              </a:avLst>
            </a:prstGeom>
            <a:ln w="254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 flipH="1">
            <a:off x="7128549" y="2804167"/>
            <a:ext cx="6846026" cy="2193297"/>
            <a:chOff x="518079" y="1332428"/>
            <a:chExt cx="6846026" cy="273938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518079" y="1332428"/>
              <a:ext cx="5235021" cy="2602765"/>
              <a:chOff x="863323" y="-2214435"/>
              <a:chExt cx="5943211" cy="6938757"/>
            </a:xfrm>
          </p:grpSpPr>
          <p:sp>
            <p:nvSpPr>
              <p:cNvPr id="54" name="Дуга 53"/>
              <p:cNvSpPr/>
              <p:nvPr/>
            </p:nvSpPr>
            <p:spPr>
              <a:xfrm rot="5400000">
                <a:off x="863323" y="-2214435"/>
                <a:ext cx="5581316" cy="5581316"/>
              </a:xfrm>
              <a:prstGeom prst="arc">
                <a:avLst>
                  <a:gd name="adj1" fmla="val 17037392"/>
                  <a:gd name="adj2" fmla="val 0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уга 54"/>
              <p:cNvSpPr/>
              <p:nvPr/>
            </p:nvSpPr>
            <p:spPr>
              <a:xfrm>
                <a:off x="5374842" y="2219947"/>
                <a:ext cx="1431692" cy="2504375"/>
              </a:xfrm>
              <a:prstGeom prst="arc">
                <a:avLst>
                  <a:gd name="adj1" fmla="val 14817134"/>
                  <a:gd name="adj2" fmla="val 21078685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Дуга 52"/>
            <p:cNvSpPr/>
            <p:nvPr/>
          </p:nvSpPr>
          <p:spPr>
            <a:xfrm flipH="1">
              <a:off x="5658338" y="2995789"/>
              <a:ext cx="1705767" cy="1076021"/>
            </a:xfrm>
            <a:prstGeom prst="arc">
              <a:avLst>
                <a:gd name="adj1" fmla="val 15466361"/>
                <a:gd name="adj2" fmla="val 20886080"/>
              </a:avLst>
            </a:prstGeom>
            <a:ln w="254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Дуга 55"/>
          <p:cNvSpPr/>
          <p:nvPr/>
        </p:nvSpPr>
        <p:spPr>
          <a:xfrm rot="5400000">
            <a:off x="5119596" y="1184160"/>
            <a:ext cx="1676234" cy="4916249"/>
          </a:xfrm>
          <a:prstGeom prst="arc">
            <a:avLst>
              <a:gd name="adj1" fmla="val 17037392"/>
              <a:gd name="adj2" fmla="val 0"/>
            </a:avLst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6200000" flipH="1">
            <a:off x="5512033" y="1184160"/>
            <a:ext cx="1676234" cy="4916249"/>
          </a:xfrm>
          <a:prstGeom prst="arc">
            <a:avLst>
              <a:gd name="adj1" fmla="val 17037392"/>
              <a:gd name="adj2" fmla="val 0"/>
            </a:avLst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F969-FF44-437C-B46D-89177B6C8664}" type="slidenum">
              <a:rPr lang="ru-RU" sz="2000" b="1" smtClean="0"/>
              <a:t>14</a:t>
            </a:fld>
            <a:endParaRPr lang="ru-RU" sz="2000" b="1" dirty="0"/>
          </a:p>
        </p:txBody>
      </p:sp>
      <p:pic>
        <p:nvPicPr>
          <p:cNvPr id="5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13"/>
          <p:cNvSpPr/>
          <p:nvPr/>
        </p:nvSpPr>
        <p:spPr>
          <a:xfrm>
            <a:off x="10921800" y="632078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3273" y="4275893"/>
            <a:ext cx="3196681" cy="7141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/>
                </a:solidFill>
              </a:rPr>
              <a:t>Трубопровод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3274" y="4601188"/>
            <a:ext cx="9701726" cy="79423"/>
          </a:xfrm>
          <a:prstGeom prst="rect">
            <a:avLst/>
          </a:prstGeom>
          <a:gradFill rotWithShape="1">
            <a:gsLst>
              <a:gs pos="0">
                <a:srgbClr val="0D0D0D"/>
              </a:gs>
              <a:gs pos="50000">
                <a:srgbClr val="4472C4"/>
              </a:gs>
              <a:gs pos="100000">
                <a:srgbClr val="0D0D0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53469" y="3965468"/>
            <a:ext cx="5207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022680" y="1859580"/>
            <a:ext cx="530869" cy="210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755819" y="1683039"/>
            <a:ext cx="561331" cy="22906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4264872" y="1803595"/>
            <a:ext cx="4008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Типовые схемы подключения УЗТ</a:t>
            </a:r>
            <a:endParaRPr lang="ru-RU" altLang="ru-RU" sz="2000" dirty="0">
              <a:latin typeface="+mn-lt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425160" y="3028822"/>
            <a:ext cx="1193649" cy="7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FF0000"/>
                </a:solidFill>
              </a:rPr>
              <a:t>ВЛ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9317150" y="2677919"/>
            <a:ext cx="3056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92D050"/>
                </a:solidFill>
              </a:rPr>
              <a:t>Плотность переменного тока утечки через возможные дефекты в покрытии</a:t>
            </a:r>
            <a:endParaRPr lang="ru-RU" altLang="ru-RU" dirty="0">
              <a:solidFill>
                <a:srgbClr val="92D05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126071" y="3878370"/>
            <a:ext cx="925071" cy="1403118"/>
            <a:chOff x="5385294" y="2919520"/>
            <a:chExt cx="925071" cy="1403118"/>
          </a:xfrm>
        </p:grpSpPr>
        <p:sp>
          <p:nvSpPr>
            <p:cNvPr id="19" name="AutoShape 3"/>
            <p:cNvSpPr>
              <a:spLocks noChangeShapeType="1"/>
            </p:cNvSpPr>
            <p:nvPr/>
          </p:nvSpPr>
          <p:spPr bwMode="auto">
            <a:xfrm flipV="1">
              <a:off x="5395067" y="3994994"/>
              <a:ext cx="900000" cy="2961"/>
            </a:xfrm>
            <a:prstGeom prst="straightConnector1">
              <a:avLst/>
            </a:prstGeom>
            <a:ln w="127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7"/>
            <p:cNvSpPr>
              <a:spLocks noChangeShapeType="1"/>
            </p:cNvSpPr>
            <p:nvPr/>
          </p:nvSpPr>
          <p:spPr bwMode="auto">
            <a:xfrm flipH="1" flipV="1">
              <a:off x="5851720" y="3626201"/>
              <a:ext cx="635" cy="371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5720261" y="3282361"/>
              <a:ext cx="132095" cy="374925"/>
              <a:chOff x="3252" y="4689"/>
              <a:chExt cx="208" cy="591"/>
            </a:xfrm>
          </p:grpSpPr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3252" y="4752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3253" y="4689"/>
                <a:ext cx="57" cy="5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AutoShape 11"/>
              <p:cNvSpPr>
                <a:spLocks noChangeShapeType="1"/>
              </p:cNvSpPr>
              <p:nvPr/>
            </p:nvSpPr>
            <p:spPr bwMode="auto">
              <a:xfrm>
                <a:off x="3267" y="5149"/>
                <a:ext cx="0" cy="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AutoShape 12"/>
              <p:cNvSpPr>
                <a:spLocks noChangeShapeType="1"/>
              </p:cNvSpPr>
              <p:nvPr/>
            </p:nvSpPr>
            <p:spPr bwMode="auto">
              <a:xfrm>
                <a:off x="3300" y="5156"/>
                <a:ext cx="0" cy="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AutoShape 13"/>
              <p:cNvSpPr>
                <a:spLocks noChangeShapeType="1"/>
              </p:cNvSpPr>
              <p:nvPr/>
            </p:nvSpPr>
            <p:spPr bwMode="auto">
              <a:xfrm flipV="1">
                <a:off x="3303" y="5220"/>
                <a:ext cx="15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5518681" y="2919520"/>
              <a:ext cx="615484" cy="29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УЗТ</a:t>
              </a:r>
              <a:endPara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85294" y="3987615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701709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996040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10365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2450186" y="3857604"/>
            <a:ext cx="1269773" cy="1423884"/>
            <a:chOff x="5385294" y="2898754"/>
            <a:chExt cx="1269773" cy="1423884"/>
          </a:xfrm>
        </p:grpSpPr>
        <p:sp>
          <p:nvSpPr>
            <p:cNvPr id="33" name="AutoShape 3"/>
            <p:cNvSpPr>
              <a:spLocks noChangeShapeType="1"/>
            </p:cNvSpPr>
            <p:nvPr/>
          </p:nvSpPr>
          <p:spPr bwMode="auto">
            <a:xfrm flipV="1">
              <a:off x="5395067" y="3994994"/>
              <a:ext cx="1260000" cy="2961"/>
            </a:xfrm>
            <a:prstGeom prst="straightConnector1">
              <a:avLst/>
            </a:prstGeom>
            <a:ln w="127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ShapeType="1"/>
            </p:cNvSpPr>
            <p:nvPr/>
          </p:nvSpPr>
          <p:spPr bwMode="auto">
            <a:xfrm flipH="1" flipV="1">
              <a:off x="5851720" y="3626201"/>
              <a:ext cx="635" cy="371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5720261" y="3282361"/>
              <a:ext cx="132095" cy="374925"/>
              <a:chOff x="3252" y="4689"/>
              <a:chExt cx="208" cy="591"/>
            </a:xfrm>
          </p:grpSpPr>
          <p:sp>
            <p:nvSpPr>
              <p:cNvPr id="41" name="Rectangle 9"/>
              <p:cNvSpPr>
                <a:spLocks noChangeArrowheads="1"/>
              </p:cNvSpPr>
              <p:nvPr/>
            </p:nvSpPr>
            <p:spPr bwMode="auto">
              <a:xfrm>
                <a:off x="3252" y="4752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Rectangle 10"/>
              <p:cNvSpPr>
                <a:spLocks noChangeArrowheads="1"/>
              </p:cNvSpPr>
              <p:nvPr/>
            </p:nvSpPr>
            <p:spPr bwMode="auto">
              <a:xfrm>
                <a:off x="3253" y="4689"/>
                <a:ext cx="57" cy="5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AutoShape 11"/>
              <p:cNvSpPr>
                <a:spLocks noChangeShapeType="1"/>
              </p:cNvSpPr>
              <p:nvPr/>
            </p:nvSpPr>
            <p:spPr bwMode="auto">
              <a:xfrm>
                <a:off x="3267" y="5149"/>
                <a:ext cx="0" cy="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AutoShape 12"/>
              <p:cNvSpPr>
                <a:spLocks noChangeShapeType="1"/>
              </p:cNvSpPr>
              <p:nvPr/>
            </p:nvSpPr>
            <p:spPr bwMode="auto">
              <a:xfrm>
                <a:off x="3300" y="5156"/>
                <a:ext cx="0" cy="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AutoShape 13"/>
              <p:cNvSpPr>
                <a:spLocks noChangeShapeType="1"/>
              </p:cNvSpPr>
              <p:nvPr/>
            </p:nvSpPr>
            <p:spPr bwMode="auto">
              <a:xfrm flipV="1">
                <a:off x="3303" y="5220"/>
                <a:ext cx="15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521931" y="2898754"/>
              <a:ext cx="859315" cy="27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УЗТ</a:t>
              </a:r>
              <a:endPara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385294" y="3987615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701709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996040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310365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-1701599" y="2837363"/>
            <a:ext cx="6846026" cy="2193297"/>
            <a:chOff x="518079" y="1332428"/>
            <a:chExt cx="6846026" cy="273938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18079" y="1332428"/>
              <a:ext cx="5235021" cy="2602765"/>
              <a:chOff x="863323" y="-2214435"/>
              <a:chExt cx="5943211" cy="6938757"/>
            </a:xfrm>
          </p:grpSpPr>
          <p:sp>
            <p:nvSpPr>
              <p:cNvPr id="49" name="Дуга 48"/>
              <p:cNvSpPr/>
              <p:nvPr/>
            </p:nvSpPr>
            <p:spPr>
              <a:xfrm rot="5400000">
                <a:off x="863323" y="-2214435"/>
                <a:ext cx="5581316" cy="5581316"/>
              </a:xfrm>
              <a:prstGeom prst="arc">
                <a:avLst>
                  <a:gd name="adj1" fmla="val 17037392"/>
                  <a:gd name="adj2" fmla="val 0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Дуга 49"/>
              <p:cNvSpPr/>
              <p:nvPr/>
            </p:nvSpPr>
            <p:spPr>
              <a:xfrm>
                <a:off x="5374842" y="2219947"/>
                <a:ext cx="1431692" cy="2504375"/>
              </a:xfrm>
              <a:prstGeom prst="arc">
                <a:avLst>
                  <a:gd name="adj1" fmla="val 14817134"/>
                  <a:gd name="adj2" fmla="val 21078685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Дуга 47"/>
            <p:cNvSpPr/>
            <p:nvPr/>
          </p:nvSpPr>
          <p:spPr>
            <a:xfrm flipH="1">
              <a:off x="5658338" y="2995789"/>
              <a:ext cx="1705767" cy="1076021"/>
            </a:xfrm>
            <a:prstGeom prst="arc">
              <a:avLst>
                <a:gd name="adj1" fmla="val 15466361"/>
                <a:gd name="adj2" fmla="val 20886080"/>
              </a:avLst>
            </a:prstGeom>
            <a:ln w="254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 flipH="1">
            <a:off x="7160299" y="2862429"/>
            <a:ext cx="6846026" cy="2193297"/>
            <a:chOff x="518079" y="1332428"/>
            <a:chExt cx="6846026" cy="273938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518079" y="1332428"/>
              <a:ext cx="5235021" cy="2602765"/>
              <a:chOff x="863323" y="-2214435"/>
              <a:chExt cx="5943211" cy="6938757"/>
            </a:xfrm>
          </p:grpSpPr>
          <p:sp>
            <p:nvSpPr>
              <p:cNvPr id="54" name="Дуга 53"/>
              <p:cNvSpPr/>
              <p:nvPr/>
            </p:nvSpPr>
            <p:spPr>
              <a:xfrm rot="5400000">
                <a:off x="863323" y="-2214435"/>
                <a:ext cx="5581316" cy="5581316"/>
              </a:xfrm>
              <a:prstGeom prst="arc">
                <a:avLst>
                  <a:gd name="adj1" fmla="val 17037392"/>
                  <a:gd name="adj2" fmla="val 0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уга 54"/>
              <p:cNvSpPr/>
              <p:nvPr/>
            </p:nvSpPr>
            <p:spPr>
              <a:xfrm>
                <a:off x="5374842" y="2219947"/>
                <a:ext cx="1431692" cy="2504375"/>
              </a:xfrm>
              <a:prstGeom prst="arc">
                <a:avLst>
                  <a:gd name="adj1" fmla="val 14817134"/>
                  <a:gd name="adj2" fmla="val 21078685"/>
                </a:avLst>
              </a:prstGeom>
              <a:ln w="254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Дуга 52"/>
            <p:cNvSpPr/>
            <p:nvPr/>
          </p:nvSpPr>
          <p:spPr>
            <a:xfrm flipH="1">
              <a:off x="5658338" y="2995789"/>
              <a:ext cx="1705767" cy="1076021"/>
            </a:xfrm>
            <a:prstGeom prst="arc">
              <a:avLst>
                <a:gd name="adj1" fmla="val 15466361"/>
                <a:gd name="adj2" fmla="val 20886080"/>
              </a:avLst>
            </a:prstGeom>
            <a:ln w="254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Дуга 55"/>
          <p:cNvSpPr/>
          <p:nvPr/>
        </p:nvSpPr>
        <p:spPr>
          <a:xfrm rot="5400000">
            <a:off x="5151346" y="1242422"/>
            <a:ext cx="1676234" cy="4916249"/>
          </a:xfrm>
          <a:prstGeom prst="arc">
            <a:avLst>
              <a:gd name="adj1" fmla="val 17037392"/>
              <a:gd name="adj2" fmla="val 0"/>
            </a:avLst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6200000" flipH="1">
            <a:off x="5543783" y="1242422"/>
            <a:ext cx="1676234" cy="4916249"/>
          </a:xfrm>
          <a:prstGeom prst="arc">
            <a:avLst>
              <a:gd name="adj1" fmla="val 17037392"/>
              <a:gd name="adj2" fmla="val 0"/>
            </a:avLst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3701938" y="3902162"/>
            <a:ext cx="925071" cy="1379326"/>
            <a:chOff x="5385294" y="2943312"/>
            <a:chExt cx="925071" cy="1379326"/>
          </a:xfrm>
        </p:grpSpPr>
        <p:sp>
          <p:nvSpPr>
            <p:cNvPr id="59" name="AutoShape 3"/>
            <p:cNvSpPr>
              <a:spLocks noChangeShapeType="1"/>
            </p:cNvSpPr>
            <p:nvPr/>
          </p:nvSpPr>
          <p:spPr bwMode="auto">
            <a:xfrm flipV="1">
              <a:off x="5395067" y="3994994"/>
              <a:ext cx="900000" cy="2961"/>
            </a:xfrm>
            <a:prstGeom prst="straightConnector1">
              <a:avLst/>
            </a:prstGeom>
            <a:ln w="127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7"/>
            <p:cNvSpPr>
              <a:spLocks noChangeShapeType="1"/>
            </p:cNvSpPr>
            <p:nvPr/>
          </p:nvSpPr>
          <p:spPr bwMode="auto">
            <a:xfrm flipH="1" flipV="1">
              <a:off x="5851720" y="3626201"/>
              <a:ext cx="635" cy="371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5720261" y="3282361"/>
              <a:ext cx="132095" cy="374925"/>
              <a:chOff x="3252" y="4689"/>
              <a:chExt cx="208" cy="591"/>
            </a:xfrm>
          </p:grpSpPr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252" y="4752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253" y="4689"/>
                <a:ext cx="57" cy="5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AutoShape 11"/>
              <p:cNvSpPr>
                <a:spLocks noChangeShapeType="1"/>
              </p:cNvSpPr>
              <p:nvPr/>
            </p:nvSpPr>
            <p:spPr bwMode="auto">
              <a:xfrm>
                <a:off x="3267" y="5149"/>
                <a:ext cx="0" cy="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AutoShape 12"/>
              <p:cNvSpPr>
                <a:spLocks noChangeShapeType="1"/>
              </p:cNvSpPr>
              <p:nvPr/>
            </p:nvSpPr>
            <p:spPr bwMode="auto">
              <a:xfrm>
                <a:off x="3300" y="5156"/>
                <a:ext cx="0" cy="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AutoShape 13"/>
              <p:cNvSpPr>
                <a:spLocks noChangeShapeType="1"/>
              </p:cNvSpPr>
              <p:nvPr/>
            </p:nvSpPr>
            <p:spPr bwMode="auto">
              <a:xfrm flipV="1">
                <a:off x="3303" y="5220"/>
                <a:ext cx="15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5475158" y="2943312"/>
              <a:ext cx="654689" cy="30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УЗТ</a:t>
              </a:r>
              <a:endPara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5385294" y="3987615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701709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996040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310365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7806913" y="3879444"/>
            <a:ext cx="1341773" cy="1402044"/>
            <a:chOff x="5385294" y="2920594"/>
            <a:chExt cx="1341773" cy="1402044"/>
          </a:xfrm>
        </p:grpSpPr>
        <p:sp>
          <p:nvSpPr>
            <p:cNvPr id="73" name="AutoShape 3"/>
            <p:cNvSpPr>
              <a:spLocks noChangeShapeType="1"/>
            </p:cNvSpPr>
            <p:nvPr/>
          </p:nvSpPr>
          <p:spPr bwMode="auto">
            <a:xfrm flipV="1">
              <a:off x="5395067" y="3994994"/>
              <a:ext cx="1332000" cy="2961"/>
            </a:xfrm>
            <a:prstGeom prst="straightConnector1">
              <a:avLst/>
            </a:prstGeom>
            <a:ln w="127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AutoShape 7"/>
            <p:cNvSpPr>
              <a:spLocks noChangeShapeType="1"/>
            </p:cNvSpPr>
            <p:nvPr/>
          </p:nvSpPr>
          <p:spPr bwMode="auto">
            <a:xfrm flipH="1" flipV="1">
              <a:off x="5851720" y="3626201"/>
              <a:ext cx="635" cy="371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5" name="Group 8"/>
            <p:cNvGrpSpPr>
              <a:grpSpLocks/>
            </p:cNvGrpSpPr>
            <p:nvPr/>
          </p:nvGrpSpPr>
          <p:grpSpPr bwMode="auto">
            <a:xfrm>
              <a:off x="5720261" y="3282361"/>
              <a:ext cx="132095" cy="374925"/>
              <a:chOff x="3252" y="4689"/>
              <a:chExt cx="208" cy="591"/>
            </a:xfrm>
          </p:grpSpPr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3252" y="4752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Rectangle 10"/>
              <p:cNvSpPr>
                <a:spLocks noChangeArrowheads="1"/>
              </p:cNvSpPr>
              <p:nvPr/>
            </p:nvSpPr>
            <p:spPr bwMode="auto">
              <a:xfrm>
                <a:off x="3253" y="4689"/>
                <a:ext cx="57" cy="5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AutoShape 11"/>
              <p:cNvSpPr>
                <a:spLocks noChangeShapeType="1"/>
              </p:cNvSpPr>
              <p:nvPr/>
            </p:nvSpPr>
            <p:spPr bwMode="auto">
              <a:xfrm>
                <a:off x="3267" y="5149"/>
                <a:ext cx="0" cy="1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AutoShape 12"/>
              <p:cNvSpPr>
                <a:spLocks noChangeShapeType="1"/>
              </p:cNvSpPr>
              <p:nvPr/>
            </p:nvSpPr>
            <p:spPr bwMode="auto">
              <a:xfrm>
                <a:off x="3300" y="5156"/>
                <a:ext cx="0" cy="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AutoShape 13"/>
              <p:cNvSpPr>
                <a:spLocks noChangeShapeType="1"/>
              </p:cNvSpPr>
              <p:nvPr/>
            </p:nvSpPr>
            <p:spPr bwMode="auto">
              <a:xfrm flipV="1">
                <a:off x="3303" y="5220"/>
                <a:ext cx="15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5466909" y="2920594"/>
              <a:ext cx="695233" cy="39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УЗТ</a:t>
              </a:r>
              <a:endPara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385294" y="3987615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5701709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5996040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6348465" y="3994994"/>
              <a:ext cx="0" cy="3276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F969-FF44-437C-B46D-89177B6C8664}" type="slidenum">
              <a:rPr lang="ru-RU" sz="2000" b="1" smtClean="0"/>
              <a:t>15</a:t>
            </a:fld>
            <a:endParaRPr lang="ru-RU" sz="2000" b="1" dirty="0"/>
          </a:p>
        </p:txBody>
      </p:sp>
      <p:pic>
        <p:nvPicPr>
          <p:cNvPr id="8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F969-FF44-437C-B46D-89177B6C8664}" type="slidenum">
              <a:rPr lang="ru-RU" sz="2000" b="1" smtClean="0"/>
              <a:pPr/>
              <a:t>16</a:t>
            </a:fld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5798" y="700260"/>
            <a:ext cx="11002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поляризующий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 катодной защиты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ПЭКЗ</a:t>
            </a:r>
            <a:endParaRPr lang="ru-RU" sz="3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5618" y="2411018"/>
            <a:ext cx="5283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себя маломощную станцию катодной защиты мощностью до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 с возможностью исполнения в стойке контрольно-измерительного пункта с питанием от автономных источников энергии, позволяющий обеспечивать заданные параметры защиты участка при минимальных затратах;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8" y="1054203"/>
            <a:ext cx="3812494" cy="54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050" y="1699818"/>
            <a:ext cx="703810" cy="47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F969-FF44-437C-B46D-89177B6C8664}" type="slidenum">
              <a:rPr lang="ru-RU" sz="2000" b="1" smtClean="0"/>
              <a:pPr/>
              <a:t>17</a:t>
            </a:fld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0857" y="3737448"/>
            <a:ext cx="1091474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 rot="5400000">
            <a:off x="2726024" y="3563159"/>
            <a:ext cx="202176" cy="348578"/>
            <a:chOff x="6784257" y="4198035"/>
            <a:chExt cx="353962" cy="610278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6784258" y="4503174"/>
              <a:ext cx="353961" cy="305139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6784257" y="4198035"/>
              <a:ext cx="353961" cy="305139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 rot="5400000">
            <a:off x="10062805" y="3563160"/>
            <a:ext cx="202174" cy="348576"/>
            <a:chOff x="6784257" y="4198035"/>
            <a:chExt cx="353962" cy="610278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6784258" y="4503174"/>
              <a:ext cx="353961" cy="305139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6784257" y="4198035"/>
              <a:ext cx="353961" cy="305139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5400000">
            <a:off x="5769108" y="3563160"/>
            <a:ext cx="202174" cy="348576"/>
            <a:chOff x="6784257" y="4198035"/>
            <a:chExt cx="353962" cy="610278"/>
          </a:xfrm>
        </p:grpSpPr>
        <p:sp>
          <p:nvSpPr>
            <p:cNvPr id="43" name="Равнобедренный треугольник 42"/>
            <p:cNvSpPr/>
            <p:nvPr/>
          </p:nvSpPr>
          <p:spPr>
            <a:xfrm>
              <a:off x="6784258" y="4503174"/>
              <a:ext cx="353961" cy="305139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 rot="10800000">
              <a:off x="6784257" y="4198035"/>
              <a:ext cx="353961" cy="305139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0" name="Прямая со стрелкой 59"/>
          <p:cNvCxnSpPr/>
          <p:nvPr/>
        </p:nvCxnSpPr>
        <p:spPr>
          <a:xfrm flipV="1">
            <a:off x="870857" y="4063961"/>
            <a:ext cx="0" cy="2438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69900" y="6197561"/>
            <a:ext cx="113157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8946" y="3976961"/>
            <a:ext cx="67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-U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1473972" y="6172817"/>
            <a:ext cx="67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9900" y="5722574"/>
            <a:ext cx="11315700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087001" y="5598734"/>
            <a:ext cx="0" cy="59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341001" y="5598734"/>
            <a:ext cx="0" cy="59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607701" y="5665211"/>
            <a:ext cx="0" cy="53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888689" y="5672712"/>
            <a:ext cx="0" cy="524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139506" y="5648671"/>
            <a:ext cx="0" cy="54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404392" y="5598734"/>
            <a:ext cx="0" cy="59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652823" y="5562561"/>
            <a:ext cx="0" cy="63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914256" y="5639720"/>
            <a:ext cx="0" cy="55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195244" y="5672712"/>
            <a:ext cx="0" cy="52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457181" y="5672712"/>
            <a:ext cx="0" cy="52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690543" y="5665211"/>
            <a:ext cx="0" cy="53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947718" y="5631056"/>
            <a:ext cx="0" cy="56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33468" y="5562561"/>
            <a:ext cx="0" cy="63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9693" y="5631056"/>
            <a:ext cx="0" cy="56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776393" y="5665211"/>
            <a:ext cx="0" cy="53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090718" y="5656290"/>
            <a:ext cx="0" cy="54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395518" y="5598734"/>
            <a:ext cx="0" cy="59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758843" y="5518111"/>
            <a:ext cx="0" cy="67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127750" y="5598734"/>
            <a:ext cx="0" cy="59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6527800" y="5656290"/>
            <a:ext cx="0" cy="54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6908800" y="5631056"/>
            <a:ext cx="0" cy="56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270750" y="5631056"/>
            <a:ext cx="0" cy="56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651750" y="5562561"/>
            <a:ext cx="0" cy="63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8004175" y="5460961"/>
            <a:ext cx="0" cy="736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8404225" y="5656290"/>
            <a:ext cx="0" cy="54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8813800" y="5672712"/>
            <a:ext cx="0" cy="52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9199566" y="5648671"/>
            <a:ext cx="0" cy="54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543900" y="5598734"/>
            <a:ext cx="0" cy="59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9897972" y="5460961"/>
            <a:ext cx="0" cy="736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0266405" y="5648671"/>
            <a:ext cx="0" cy="54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0675980" y="5672712"/>
            <a:ext cx="0" cy="52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1047455" y="5656290"/>
            <a:ext cx="0" cy="54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1370372" y="5631056"/>
            <a:ext cx="0" cy="56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11660884" y="5441911"/>
            <a:ext cx="0" cy="774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825579" y="2512370"/>
            <a:ext cx="820198" cy="966748"/>
            <a:chOff x="10639961" y="1497414"/>
            <a:chExt cx="1259617" cy="1484677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75" name="Группа 74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77" name="Прямоугольный треугольник 76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ый треугольник 107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9" name="Группа 108"/>
          <p:cNvGrpSpPr/>
          <p:nvPr/>
        </p:nvGrpSpPr>
        <p:grpSpPr>
          <a:xfrm>
            <a:off x="2196291" y="2521131"/>
            <a:ext cx="820198" cy="966748"/>
            <a:chOff x="10639961" y="1497414"/>
            <a:chExt cx="1259617" cy="1484677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112" name="Группа 111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113" name="Прямоугольный треугольник 112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рямоугольный треугольник 113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5" name="Группа 114"/>
          <p:cNvGrpSpPr/>
          <p:nvPr/>
        </p:nvGrpSpPr>
        <p:grpSpPr>
          <a:xfrm>
            <a:off x="3834127" y="2496333"/>
            <a:ext cx="820198" cy="966748"/>
            <a:chOff x="10639961" y="1497414"/>
            <a:chExt cx="1259617" cy="1484677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118" name="Группа 117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119" name="Прямоугольный треугольник 118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рямоугольный треугольник 119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1" name="Группа 120"/>
          <p:cNvGrpSpPr/>
          <p:nvPr/>
        </p:nvGrpSpPr>
        <p:grpSpPr>
          <a:xfrm>
            <a:off x="5220210" y="2513854"/>
            <a:ext cx="820198" cy="966748"/>
            <a:chOff x="10639961" y="1497414"/>
            <a:chExt cx="1259617" cy="1484677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124" name="Группа 123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125" name="Прямоугольный треугольник 124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рямоугольный треугольник 125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/>
          <p:cNvGrpSpPr/>
          <p:nvPr/>
        </p:nvGrpSpPr>
        <p:grpSpPr>
          <a:xfrm>
            <a:off x="7582881" y="2492565"/>
            <a:ext cx="820198" cy="966748"/>
            <a:chOff x="10639961" y="1497414"/>
            <a:chExt cx="1259617" cy="1484677"/>
          </a:xfrm>
        </p:grpSpPr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130" name="Группа 129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131" name="Прямоугольный треугольник 130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рямоугольный треугольник 131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3" name="Группа 132"/>
          <p:cNvGrpSpPr/>
          <p:nvPr/>
        </p:nvGrpSpPr>
        <p:grpSpPr>
          <a:xfrm>
            <a:off x="9451771" y="2492565"/>
            <a:ext cx="820198" cy="966748"/>
            <a:chOff x="10639961" y="1497414"/>
            <a:chExt cx="1259617" cy="1484677"/>
          </a:xfrm>
        </p:grpSpPr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136" name="Группа 135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137" name="Прямоугольный треугольник 136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рямоугольный треугольник 138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0" name="Группа 139"/>
          <p:cNvGrpSpPr/>
          <p:nvPr/>
        </p:nvGrpSpPr>
        <p:grpSpPr>
          <a:xfrm>
            <a:off x="11278799" y="2492565"/>
            <a:ext cx="820198" cy="966748"/>
            <a:chOff x="10639961" y="1497414"/>
            <a:chExt cx="1259617" cy="1484677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 flipV="1">
              <a:off x="11246540" y="2369575"/>
              <a:ext cx="0" cy="612516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10639961" y="1497414"/>
              <a:ext cx="1259617" cy="56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ПЭКЗ</a:t>
              </a:r>
              <a:endParaRPr lang="ru-RU" b="1" dirty="0"/>
            </a:p>
          </p:txBody>
        </p:sp>
        <p:grpSp>
          <p:nvGrpSpPr>
            <p:cNvPr id="143" name="Группа 142"/>
            <p:cNvGrpSpPr/>
            <p:nvPr/>
          </p:nvGrpSpPr>
          <p:grpSpPr>
            <a:xfrm rot="5400000">
              <a:off x="11111301" y="2115988"/>
              <a:ext cx="252089" cy="252090"/>
              <a:chOff x="6479625" y="5442236"/>
              <a:chExt cx="252089" cy="252090"/>
            </a:xfrm>
          </p:grpSpPr>
          <p:sp>
            <p:nvSpPr>
              <p:cNvPr id="144" name="Прямоугольный треугольник 143"/>
              <p:cNvSpPr/>
              <p:nvPr/>
            </p:nvSpPr>
            <p:spPr>
              <a:xfrm>
                <a:off x="6479628" y="5442236"/>
                <a:ext cx="252086" cy="25209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рямоугольный треугольник 144"/>
              <p:cNvSpPr/>
              <p:nvPr/>
            </p:nvSpPr>
            <p:spPr>
              <a:xfrm rot="10800000">
                <a:off x="6479625" y="5442236"/>
                <a:ext cx="252087" cy="252082"/>
              </a:xfrm>
              <a:prstGeom prst="rt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6" name="Дуга 145"/>
          <p:cNvSpPr/>
          <p:nvPr/>
        </p:nvSpPr>
        <p:spPr>
          <a:xfrm rot="10800000">
            <a:off x="1249954" y="5283000"/>
            <a:ext cx="1194317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469900" y="5054554"/>
            <a:ext cx="11315700" cy="0"/>
          </a:xfrm>
          <a:prstGeom prst="line">
            <a:avLst/>
          </a:prstGeom>
          <a:ln w="12700">
            <a:solidFill>
              <a:schemeClr val="accent6"/>
            </a:solidFill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Дуга 147"/>
          <p:cNvSpPr/>
          <p:nvPr/>
        </p:nvSpPr>
        <p:spPr>
          <a:xfrm rot="10800000" flipH="1">
            <a:off x="-1054646" y="5292033"/>
            <a:ext cx="2321567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Дуга 150"/>
          <p:cNvSpPr/>
          <p:nvPr/>
        </p:nvSpPr>
        <p:spPr>
          <a:xfrm rot="10800000" flipH="1">
            <a:off x="1044085" y="5284146"/>
            <a:ext cx="1563918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Дуга 151"/>
          <p:cNvSpPr/>
          <p:nvPr/>
        </p:nvSpPr>
        <p:spPr>
          <a:xfrm rot="10800000">
            <a:off x="2616332" y="5286614"/>
            <a:ext cx="1671935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Дуга 152"/>
          <p:cNvSpPr/>
          <p:nvPr/>
        </p:nvSpPr>
        <p:spPr>
          <a:xfrm rot="10800000" flipH="1">
            <a:off x="2611491" y="5297287"/>
            <a:ext cx="1676777" cy="367923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Дуга 153"/>
          <p:cNvSpPr/>
          <p:nvPr/>
        </p:nvSpPr>
        <p:spPr>
          <a:xfrm rot="10800000">
            <a:off x="4288270" y="5266766"/>
            <a:ext cx="1194317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Дуга 154"/>
          <p:cNvSpPr/>
          <p:nvPr/>
        </p:nvSpPr>
        <p:spPr>
          <a:xfrm rot="10800000" flipH="1">
            <a:off x="4091927" y="5263149"/>
            <a:ext cx="1563918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Дуга 155"/>
          <p:cNvSpPr/>
          <p:nvPr/>
        </p:nvSpPr>
        <p:spPr>
          <a:xfrm rot="10800000">
            <a:off x="5659623" y="5257113"/>
            <a:ext cx="2421053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Дуга 156"/>
          <p:cNvSpPr/>
          <p:nvPr/>
        </p:nvSpPr>
        <p:spPr>
          <a:xfrm rot="10800000" flipH="1">
            <a:off x="5572554" y="5253622"/>
            <a:ext cx="2474174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Дуга 157"/>
          <p:cNvSpPr/>
          <p:nvPr/>
        </p:nvSpPr>
        <p:spPr>
          <a:xfrm rot="10800000">
            <a:off x="8050505" y="5262573"/>
            <a:ext cx="2085004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Дуга 158"/>
          <p:cNvSpPr/>
          <p:nvPr/>
        </p:nvSpPr>
        <p:spPr>
          <a:xfrm rot="10800000" flipH="1">
            <a:off x="8265179" y="5268863"/>
            <a:ext cx="1634342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Дуга 159"/>
          <p:cNvSpPr/>
          <p:nvPr/>
        </p:nvSpPr>
        <p:spPr>
          <a:xfrm rot="10800000">
            <a:off x="9896424" y="5270192"/>
            <a:ext cx="1901671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Дуга 160"/>
          <p:cNvSpPr/>
          <p:nvPr/>
        </p:nvSpPr>
        <p:spPr>
          <a:xfrm rot="10800000" flipH="1">
            <a:off x="10025824" y="5276483"/>
            <a:ext cx="1634342" cy="38609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04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116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907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769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985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084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Стойка с ПЭК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022" y="3074045"/>
            <a:ext cx="98322" cy="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Прямоугольник 161"/>
          <p:cNvSpPr/>
          <p:nvPr/>
        </p:nvSpPr>
        <p:spPr>
          <a:xfrm>
            <a:off x="586819" y="179024"/>
            <a:ext cx="10504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поляризующий элемент катодной защиты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ПЭКЗ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9" name="Группа 148"/>
          <p:cNvGrpSpPr/>
          <p:nvPr/>
        </p:nvGrpSpPr>
        <p:grpSpPr>
          <a:xfrm>
            <a:off x="1174750" y="818055"/>
            <a:ext cx="10109200" cy="1051187"/>
            <a:chOff x="3708400" y="1955431"/>
            <a:chExt cx="10109200" cy="1051187"/>
          </a:xfrm>
        </p:grpSpPr>
        <p:cxnSp>
          <p:nvCxnSpPr>
            <p:cNvPr id="164" name="Прямая соединительная линия 163"/>
            <p:cNvCxnSpPr/>
            <p:nvPr/>
          </p:nvCxnSpPr>
          <p:spPr>
            <a:xfrm>
              <a:off x="4023369" y="3006618"/>
              <a:ext cx="95377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H="1" flipV="1">
              <a:off x="3708400" y="2054126"/>
              <a:ext cx="314969" cy="9450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flipV="1">
              <a:off x="13561069" y="1955431"/>
              <a:ext cx="256531" cy="10437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>
              <a:spLocks noChangeArrowheads="1"/>
            </p:cNvSpPr>
            <p:nvPr/>
          </p:nvSpPr>
          <p:spPr bwMode="auto">
            <a:xfrm>
              <a:off x="4023369" y="2622975"/>
              <a:ext cx="1619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rgbClr val="FF0000"/>
                  </a:solidFill>
                </a:rPr>
                <a:t>ВЛ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8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047" y="3684236"/>
            <a:ext cx="10454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БЛАГОДАРЮ ЗА ВНИМАНИЕ</a:t>
            </a:r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!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92" y="364124"/>
            <a:ext cx="5069408" cy="15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1800" b="1" smtClean="0"/>
              <a:t>18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1037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3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658" t="26021" r="17250" b="6860"/>
          <a:stretch/>
        </p:blipFill>
        <p:spPr>
          <a:xfrm>
            <a:off x="996950" y="966578"/>
            <a:ext cx="10080000" cy="584659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3813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001000" y="2659559"/>
            <a:ext cx="396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4400" b="1" dirty="0">
                <a:solidFill>
                  <a:schemeClr val="bg1"/>
                </a:solidFill>
              </a:rPr>
              <a:t>U</a:t>
            </a:r>
            <a:r>
              <a:rPr lang="ru-RU" altLang="ru-RU" sz="4400" b="1" dirty="0" err="1">
                <a:solidFill>
                  <a:schemeClr val="bg1"/>
                </a:solidFill>
              </a:rPr>
              <a:t>защ</a:t>
            </a:r>
            <a:r>
              <a:rPr lang="ru-RU" altLang="ru-RU" sz="4400" b="1" dirty="0">
                <a:solidFill>
                  <a:schemeClr val="bg1"/>
                </a:solidFill>
              </a:rPr>
              <a:t> = -3,5 В</a:t>
            </a:r>
            <a:endParaRPr lang="ru-RU" altLang="ru-RU" sz="4400" b="1" baseline="30000" dirty="0">
              <a:solidFill>
                <a:schemeClr val="bg1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0922000" y="6321425"/>
            <a:ext cx="4318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830E50-35EF-4EF5-B477-DAE009C1A133}" type="slidenum">
              <a:rPr lang="ru-RU" altLang="ru-RU">
                <a:solidFill>
                  <a:srgbClr val="898989"/>
                </a:solidFill>
              </a:rPr>
              <a:pPr/>
              <a:t>20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03" y="365125"/>
            <a:ext cx="8613194" cy="63009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8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42" t="25027" r="17092" b="7070"/>
          <a:stretch/>
        </p:blipFill>
        <p:spPr>
          <a:xfrm>
            <a:off x="992500" y="966866"/>
            <a:ext cx="10080000" cy="5872084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3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188770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Зарегистрированные случаи отказов трубопроводов по причинам коррозии под воздействием переменного тока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Gummow</a:t>
            </a:r>
            <a:r>
              <a:rPr lang="en-US" sz="2400" dirty="0" smtClean="0"/>
              <a:t>, R.A., Wakelin, R.G., </a:t>
            </a:r>
            <a:r>
              <a:rPr lang="en-US" sz="2400" dirty="0" err="1" smtClean="0"/>
              <a:t>Segall</a:t>
            </a:r>
            <a:r>
              <a:rPr lang="en-US" sz="2400" dirty="0" smtClean="0"/>
              <a:t>, S.M. AC Corrosion – A New Challenge to Pipeline Integrity, CORROSION 1998, Houston, NACE International, 1998.</a:t>
            </a:r>
          </a:p>
          <a:p>
            <a:r>
              <a:rPr lang="en-US" sz="2400" dirty="0" err="1" smtClean="0"/>
              <a:t>Stalder</a:t>
            </a:r>
            <a:r>
              <a:rPr lang="en-US" sz="2400" dirty="0" smtClean="0"/>
              <a:t> F. Pipelines failures. Materials Science Forum, vol.247, 1997. -P.139-146.</a:t>
            </a:r>
          </a:p>
          <a:p>
            <a:r>
              <a:rPr lang="en-US" sz="2400" dirty="0" smtClean="0"/>
              <a:t>Hanson H.R. Smart J. AC corrosion in a pipeline located in a HVAC utility corridor, CORROSION NACE 2004, paper no. 4209, 2004.</a:t>
            </a:r>
          </a:p>
          <a:p>
            <a:r>
              <a:rPr lang="en-US" sz="2400" dirty="0" smtClean="0"/>
              <a:t>Wakelin R.G., </a:t>
            </a:r>
            <a:r>
              <a:rPr lang="en-US" sz="2400" dirty="0" err="1" smtClean="0"/>
              <a:t>Gummow</a:t>
            </a:r>
            <a:r>
              <a:rPr lang="en-US" sz="2400" dirty="0" smtClean="0"/>
              <a:t> R.A., </a:t>
            </a:r>
            <a:r>
              <a:rPr lang="en-US" sz="2400" dirty="0" err="1" smtClean="0"/>
              <a:t>Segall</a:t>
            </a:r>
            <a:r>
              <a:rPr lang="en-US" sz="2400" dirty="0" smtClean="0"/>
              <a:t> S.M. AC corrosion. Case histories, tests procedures and mitigation. Corrosion 98, NACE, paper n°565, 1998.</a:t>
            </a:r>
          </a:p>
          <a:p>
            <a:r>
              <a:rPr lang="en-US" sz="2400" dirty="0" err="1" smtClean="0"/>
              <a:t>Ragault</a:t>
            </a:r>
            <a:r>
              <a:rPr lang="en-US" sz="2400" dirty="0" smtClean="0"/>
              <a:t> I. AC corrosion induced by V.H.V electrical lines on polyethylene coated steel gas pipelines, CORROSION/98, NACE International, San Diego, CA, USA, paper 98557, 1998.</a:t>
            </a:r>
            <a:endParaRPr lang="ru-RU" sz="2400" dirty="0" smtClean="0"/>
          </a:p>
          <a:p>
            <a:r>
              <a:rPr lang="en-US" sz="2400" dirty="0" err="1" smtClean="0"/>
              <a:t>Prinz</a:t>
            </a:r>
            <a:r>
              <a:rPr lang="en-US" sz="2400" dirty="0" smtClean="0"/>
              <a:t> W. AC induced </a:t>
            </a:r>
            <a:r>
              <a:rPr lang="en-US" sz="2400" dirty="0" err="1" smtClean="0"/>
              <a:t>corrsion</a:t>
            </a:r>
            <a:r>
              <a:rPr lang="en-US" sz="2400" dirty="0" smtClean="0"/>
              <a:t> on </a:t>
            </a:r>
            <a:r>
              <a:rPr lang="en-US" sz="2400" dirty="0" err="1" smtClean="0"/>
              <a:t>cathodically</a:t>
            </a:r>
            <a:r>
              <a:rPr lang="en-US" sz="2400" dirty="0" smtClean="0"/>
              <a:t> protected pipelines. UK Corrosion 92, vol.1, 1992.</a:t>
            </a:r>
          </a:p>
          <a:p>
            <a:endParaRPr lang="en-US" sz="2400" dirty="0" smtClean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366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8" y="3745639"/>
            <a:ext cx="10849382" cy="2589805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21305" y="1447431"/>
            <a:ext cx="11520000" cy="2099569"/>
            <a:chOff x="2754955" y="1955431"/>
            <a:chExt cx="11520000" cy="2099569"/>
          </a:xfrm>
        </p:grpSpPr>
        <p:sp>
          <p:nvSpPr>
            <p:cNvPr id="8" name="TextBox 7"/>
            <p:cNvSpPr txBox="1"/>
            <p:nvPr/>
          </p:nvSpPr>
          <p:spPr>
            <a:xfrm>
              <a:off x="3865884" y="3340879"/>
              <a:ext cx="3196681" cy="714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accent5"/>
                  </a:solidFill>
                </a:rPr>
                <a:t>Трубопровод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754955" y="3190946"/>
              <a:ext cx="11520000" cy="92712"/>
            </a:xfrm>
            <a:prstGeom prst="rect">
              <a:avLst/>
            </a:prstGeom>
            <a:gradFill rotWithShape="1">
              <a:gsLst>
                <a:gs pos="0">
                  <a:srgbClr val="0D0D0D"/>
                </a:gs>
                <a:gs pos="50000">
                  <a:srgbClr val="4472C4"/>
                </a:gs>
                <a:gs pos="100000">
                  <a:srgbClr val="0D0D0D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23369" y="3006618"/>
              <a:ext cx="95377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3708400" y="2054126"/>
              <a:ext cx="314969" cy="9450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3561069" y="1955431"/>
              <a:ext cx="256531" cy="10437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023369" y="2622975"/>
              <a:ext cx="1619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rgbClr val="FF0000"/>
                  </a:solidFill>
                </a:rPr>
                <a:t>ВЛ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5</a:t>
            </a:fld>
            <a:endParaRPr lang="ru-RU" sz="2000" b="1" dirty="0"/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5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1305" y="1447431"/>
            <a:ext cx="11520000" cy="2099569"/>
            <a:chOff x="2754955" y="1955431"/>
            <a:chExt cx="11520000" cy="2099569"/>
          </a:xfrm>
        </p:grpSpPr>
        <p:sp>
          <p:nvSpPr>
            <p:cNvPr id="6" name="TextBox 5"/>
            <p:cNvSpPr txBox="1"/>
            <p:nvPr/>
          </p:nvSpPr>
          <p:spPr>
            <a:xfrm>
              <a:off x="3865884" y="3340879"/>
              <a:ext cx="3196681" cy="714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accent5"/>
                  </a:solidFill>
                </a:rPr>
                <a:t>Трубопровод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754955" y="3190946"/>
              <a:ext cx="11520000" cy="92712"/>
            </a:xfrm>
            <a:prstGeom prst="rect">
              <a:avLst/>
            </a:prstGeom>
            <a:gradFill rotWithShape="1">
              <a:gsLst>
                <a:gs pos="0">
                  <a:srgbClr val="0D0D0D"/>
                </a:gs>
                <a:gs pos="50000">
                  <a:srgbClr val="4472C4"/>
                </a:gs>
                <a:gs pos="100000">
                  <a:srgbClr val="0D0D0D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023369" y="3006618"/>
              <a:ext cx="95377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3708400" y="2054126"/>
              <a:ext cx="314969" cy="9450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3561069" y="1955431"/>
              <a:ext cx="256531" cy="10437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023369" y="2622975"/>
              <a:ext cx="1619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rgbClr val="FF0000"/>
                  </a:solidFill>
                </a:rPr>
                <a:t>ВЛ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9" y="3988794"/>
            <a:ext cx="10836000" cy="259711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6</a:t>
            </a:fld>
            <a:endParaRPr lang="ru-RU" sz="2000" b="1" dirty="0"/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5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34" y="4049683"/>
            <a:ext cx="10836000" cy="249834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21305" y="1447431"/>
            <a:ext cx="11520000" cy="2099569"/>
            <a:chOff x="2754955" y="1955431"/>
            <a:chExt cx="11520000" cy="2099569"/>
          </a:xfrm>
        </p:grpSpPr>
        <p:sp>
          <p:nvSpPr>
            <p:cNvPr id="6" name="TextBox 5"/>
            <p:cNvSpPr txBox="1"/>
            <p:nvPr/>
          </p:nvSpPr>
          <p:spPr>
            <a:xfrm>
              <a:off x="3865884" y="3340879"/>
              <a:ext cx="3196681" cy="714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accent5"/>
                  </a:solidFill>
                </a:rPr>
                <a:t>Трубопровод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754955" y="3190946"/>
              <a:ext cx="11520000" cy="92712"/>
            </a:xfrm>
            <a:prstGeom prst="rect">
              <a:avLst/>
            </a:prstGeom>
            <a:gradFill rotWithShape="1">
              <a:gsLst>
                <a:gs pos="0">
                  <a:srgbClr val="0D0D0D"/>
                </a:gs>
                <a:gs pos="50000">
                  <a:srgbClr val="4472C4"/>
                </a:gs>
                <a:gs pos="100000">
                  <a:srgbClr val="0D0D0D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023369" y="3006618"/>
              <a:ext cx="95377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3708400" y="2054126"/>
              <a:ext cx="314969" cy="9450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3561069" y="1955431"/>
              <a:ext cx="256531" cy="10437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023369" y="2622975"/>
              <a:ext cx="1619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rgbClr val="FF0000"/>
                  </a:solidFill>
                </a:rPr>
                <a:t>ВЛ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7</a:t>
            </a:fld>
            <a:endParaRPr lang="ru-RU" sz="2000" b="1"/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9" y="3956682"/>
            <a:ext cx="10805486" cy="2589805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221305" y="1447431"/>
            <a:ext cx="11520000" cy="2099569"/>
            <a:chOff x="2754955" y="1955431"/>
            <a:chExt cx="11520000" cy="2099569"/>
          </a:xfrm>
        </p:grpSpPr>
        <p:sp>
          <p:nvSpPr>
            <p:cNvPr id="7" name="TextBox 6"/>
            <p:cNvSpPr txBox="1"/>
            <p:nvPr/>
          </p:nvSpPr>
          <p:spPr>
            <a:xfrm>
              <a:off x="3865884" y="3340879"/>
              <a:ext cx="3196681" cy="714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accent5"/>
                  </a:solidFill>
                </a:rPr>
                <a:t>Трубопровод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754955" y="3190946"/>
              <a:ext cx="11520000" cy="92712"/>
            </a:xfrm>
            <a:prstGeom prst="rect">
              <a:avLst/>
            </a:prstGeom>
            <a:gradFill rotWithShape="1">
              <a:gsLst>
                <a:gs pos="0">
                  <a:srgbClr val="0D0D0D"/>
                </a:gs>
                <a:gs pos="50000">
                  <a:srgbClr val="4472C4"/>
                </a:gs>
                <a:gs pos="100000">
                  <a:srgbClr val="0D0D0D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023369" y="3006618"/>
              <a:ext cx="95377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3708400" y="2054126"/>
              <a:ext cx="314969" cy="9450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3561069" y="1955431"/>
              <a:ext cx="256531" cy="10437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023369" y="2622975"/>
              <a:ext cx="1619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rgbClr val="FF0000"/>
                  </a:solidFill>
                </a:rPr>
                <a:t>ВЛ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8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8033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4727" r="2034"/>
          <a:stretch/>
        </p:blipFill>
        <p:spPr>
          <a:xfrm>
            <a:off x="1300453" y="4229099"/>
            <a:ext cx="10580397" cy="1996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328" b="74553"/>
          <a:stretch/>
        </p:blipFill>
        <p:spPr>
          <a:xfrm>
            <a:off x="1300453" y="2536825"/>
            <a:ext cx="10548647" cy="2010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3013630"/>
            <a:ext cx="94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r>
              <a:rPr lang="en-US" sz="4000" baseline="-25000" dirty="0" smtClean="0"/>
              <a:t>DC</a:t>
            </a:r>
            <a:endParaRPr lang="ru-RU" sz="4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50850" y="4769404"/>
            <a:ext cx="94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D36F85"/>
                </a:solidFill>
              </a:rPr>
              <a:t>j</a:t>
            </a:r>
            <a:r>
              <a:rPr lang="en-US" sz="4000" baseline="-25000" dirty="0" err="1" smtClean="0">
                <a:solidFill>
                  <a:srgbClr val="D36F85"/>
                </a:solidFill>
              </a:rPr>
              <a:t>AC</a:t>
            </a:r>
            <a:endParaRPr lang="ru-RU" sz="4000" baseline="-25000" dirty="0">
              <a:solidFill>
                <a:srgbClr val="D36F85"/>
              </a:solidFill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64398"/>
            <a:ext cx="1955322" cy="6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89000" y="1676828"/>
            <a:ext cx="10515600" cy="681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Lars </a:t>
            </a:r>
            <a:r>
              <a:rPr lang="en-US" sz="2000" dirty="0" err="1"/>
              <a:t>Vendelbo</a:t>
            </a:r>
            <a:r>
              <a:rPr lang="en-US" sz="2000" dirty="0"/>
              <a:t> Nielsen, Andreas Junker (</a:t>
            </a:r>
            <a:r>
              <a:rPr lang="en-US" sz="2000" dirty="0" err="1"/>
              <a:t>MetriCorr</a:t>
            </a:r>
            <a:r>
              <a:rPr lang="en-US" sz="2000" dirty="0"/>
              <a:t>, USA),Casey Heinrich (Dominion Energy, USA),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careful balance of AC and CP, World Pipelines, January, 2018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6E6-7A5D-4D6A-AAE3-DE1268BD5B0D}" type="slidenum">
              <a:rPr lang="ru-RU" sz="2000" b="1" smtClean="0"/>
              <a:t>9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41479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606</Words>
  <Application>Microsoft Office PowerPoint</Application>
  <PresentationFormat>Широкоэкранный</PresentationFormat>
  <Paragraphs>101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Тема Office</vt:lpstr>
      <vt:lpstr>Защита трубопроводов от опасного воздействия наведенного переменного тока</vt:lpstr>
      <vt:lpstr>Презентация PowerPoint</vt:lpstr>
      <vt:lpstr>Презентация PowerPoint</vt:lpstr>
      <vt:lpstr>Зарегистрированные случаи отказов трубопроводов по причинам коррозии под воздействием переменного 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трубопроводов от опасного воздействия наведенного переменного тока</dc:title>
  <dc:creator>Павел Яблучанский</dc:creator>
  <cp:lastModifiedBy>Павел Яблучанский</cp:lastModifiedBy>
  <cp:revision>12</cp:revision>
  <dcterms:created xsi:type="dcterms:W3CDTF">2018-05-23T16:55:18Z</dcterms:created>
  <dcterms:modified xsi:type="dcterms:W3CDTF">2018-05-23T18:44:22Z</dcterms:modified>
</cp:coreProperties>
</file>