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2"/>
  </p:notesMasterIdLst>
  <p:sldIdLst>
    <p:sldId id="256" r:id="rId2"/>
    <p:sldId id="689" r:id="rId3"/>
    <p:sldId id="692" r:id="rId4"/>
    <p:sldId id="261" r:id="rId5"/>
    <p:sldId id="264" r:id="rId6"/>
    <p:sldId id="720" r:id="rId7"/>
    <p:sldId id="721" r:id="rId8"/>
    <p:sldId id="722" r:id="rId9"/>
    <p:sldId id="269" r:id="rId10"/>
    <p:sldId id="268" r:id="rId11"/>
    <p:sldId id="693" r:id="rId12"/>
    <p:sldId id="260" r:id="rId13"/>
    <p:sldId id="257" r:id="rId14"/>
    <p:sldId id="266" r:id="rId15"/>
    <p:sldId id="659" r:id="rId16"/>
    <p:sldId id="718" r:id="rId17"/>
    <p:sldId id="512" r:id="rId18"/>
    <p:sldId id="271" r:id="rId19"/>
    <p:sldId id="459" r:id="rId20"/>
    <p:sldId id="460" r:id="rId21"/>
    <p:sldId id="461" r:id="rId22"/>
    <p:sldId id="466" r:id="rId23"/>
    <p:sldId id="468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284" r:id="rId33"/>
    <p:sldId id="486" r:id="rId34"/>
    <p:sldId id="490" r:id="rId35"/>
    <p:sldId id="494" r:id="rId36"/>
    <p:sldId id="309" r:id="rId37"/>
    <p:sldId id="301" r:id="rId38"/>
    <p:sldId id="287" r:id="rId39"/>
    <p:sldId id="289" r:id="rId40"/>
    <p:sldId id="515" r:id="rId41"/>
    <p:sldId id="290" r:id="rId42"/>
    <p:sldId id="524" r:id="rId43"/>
    <p:sldId id="302" r:id="rId44"/>
    <p:sldId id="303" r:id="rId45"/>
    <p:sldId id="606" r:id="rId46"/>
    <p:sldId id="298" r:id="rId47"/>
    <p:sldId id="299" r:id="rId48"/>
    <p:sldId id="300" r:id="rId49"/>
    <p:sldId id="304" r:id="rId50"/>
    <p:sldId id="306" r:id="rId51"/>
  </p:sldIdLst>
  <p:sldSz cx="9144000" cy="6858000" type="screen4x3"/>
  <p:notesSz cx="7102475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00"/>
    <a:srgbClr val="33CC33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43" autoAdjust="0"/>
    <p:restoredTop sz="89247" autoAdjust="0"/>
  </p:normalViewPr>
  <p:slideViewPr>
    <p:cSldViewPr snapToGrid="0">
      <p:cViewPr varScale="1">
        <p:scale>
          <a:sx n="61" d="100"/>
          <a:sy n="61" d="100"/>
        </p:scale>
        <p:origin x="-15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B252D0E1-9761-4677-B1C0-4E267BD14C6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73BB2CDD-47FE-4FFD-8FFA-D01A9342A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817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8DA2A987-474B-416B-B64A-1508F372B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76094F59-F20F-42C5-86AB-B234819471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A398A73A-6AA9-483A-82DF-BA4B6E4753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импортозамещение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xmlns="" id="{FB1CD524-B188-4084-AE48-9D926109DA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26356B-F0F0-4BF3-91C6-8E77106C8D0A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20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xmlns="" id="{26DFE739-00B6-4303-9614-668880931C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xmlns="" id="{984522CA-2528-4639-8B87-ACBC4DBD98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B814158A-43E4-420D-9EE2-7509E2E47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xmlns="" id="{6D79B39F-0090-41EE-BF98-73F97D7B60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615756E-FE61-4498-BEAE-563DFE954224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21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xmlns="" id="{4B2B390D-8599-42A4-9DF8-A09C0954B7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xmlns="" id="{1C4F5011-878D-467A-988B-2C0281A25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9E81FF05-9310-40D9-A5DF-52E12B7355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xmlns="" id="{4084368F-B2EF-4288-A1A3-B7DC939F1B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A17151-C9A1-4EEF-9F6D-281E391A5EFB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22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xmlns="" id="{7D2D3DA9-05EF-43E3-8173-5C2EEE8F07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xmlns="" id="{1C319719-B376-4E3E-9D21-2307F6012D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EAD83D1E-6E04-4499-BD93-BB7B105DD6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xmlns="" id="{ECC11A29-E38A-4DE1-BCC8-0AED91682D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98A4BC-C462-4C18-B233-6C09E3B93A26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23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xmlns="" id="{3E4B3F16-E5C9-42A5-9920-8CAB391406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xmlns="" id="{086022DC-9113-4E73-B2F9-68DE22AABD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563ED7AC-6209-4367-86D9-77FB605ADB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xmlns="" id="{283050B3-FB54-44F2-88D3-2614F2E866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E9AEC3-2131-468C-9052-55AF922ACA0F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24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xmlns="" id="{70BF8B04-A028-43E7-82C4-3A73030D94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xmlns="" id="{E607D6B7-CF13-4EE1-AF7E-34F4D6217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6C48E205-E9E8-43A3-B2A1-49FC3B5238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xmlns="" id="{027E6142-B078-49D8-89C9-58CE06E7E1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9727F1E-F29B-472F-914B-1D44099B8EEB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25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xmlns="" id="{3BE9AD76-D343-4565-8406-8B0FC1DA09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xmlns="" id="{636FA9BE-2B55-422E-8105-48A7C362A1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721885F9-BDFD-4120-9A28-C995C8BBA6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xmlns="" id="{E69FBEB6-F3FA-48B6-A4B0-607E9BFD9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62293D-0775-479C-AE7B-E25708F5F58A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26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xmlns="" id="{13E84864-077D-40CB-BB0D-CEF2F11B6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xmlns="" id="{BEDC8C03-7AF7-4019-A50B-4932D2A96D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CA506E49-0D6F-4325-90FA-4A66A18049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xmlns="" id="{95B4CA0A-7ABB-4C3A-9593-F7B4EF9F3E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7E92DA-60D7-4599-9514-BC2589E018D3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27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xmlns="" id="{0DA88C81-CD15-4859-9707-88FB4AEF20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xmlns="" id="{25E27B2B-62D7-4D77-BE60-5CADD09460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FC518515-6E97-430C-95E3-8847E96063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xmlns="" id="{64CFC0F5-8369-4B63-8BC5-E46A2A4A68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BE8EB11-A9DE-422E-B9DC-5BC43616F2EC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28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xmlns="" id="{7964DCFC-8659-407A-86C4-5D6EBBC99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xmlns="" id="{4D3A87D9-1237-4525-8239-5107C5BC0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5A6BAC2E-BD29-46A5-89C4-0EFD5AD9E5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xmlns="" id="{D9E7EFCB-9A9F-413B-A7A0-0EDDB5D2A3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FCB7EB-3373-486B-923C-67797DB6BFA3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29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xmlns="" id="{57452470-F8C1-4499-96DF-F28800289D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xmlns="" id="{9638F09A-B39A-49A2-99C0-FC5472C6A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74D43B8C-86E0-4D76-BF04-55E39AC8A5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xmlns="" id="{BD02B8C3-399C-4D35-8D77-6F84A1B17B9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3092" y="9722883"/>
            <a:ext cx="3077739" cy="50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50" tIns="51775" rIns="103550" bIns="51775" anchor="b"/>
          <a:lstStyle>
            <a:lvl1pPr defTabSz="955675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5675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5675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5675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5675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934E905-0208-490E-A548-98B25D717F23}" type="slidenum">
              <a:rPr lang="ru-RU" altLang="ru-RU" sz="1400"/>
              <a:pPr algn="r" eaLnBrk="1" hangingPunct="1"/>
              <a:t>3</a:t>
            </a:fld>
            <a:endParaRPr lang="ru-RU" altLang="ru-RU" sz="1400" dirty="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xmlns="" id="{9CE778AA-FBE0-4F2E-A5B9-49D5AECA8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8BD8AA96-68CC-43CD-8C99-4F9E65C22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xmlns="" id="{0E5E2A6E-FB56-4E21-96D9-6F53F8BD5C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9562EC6-29CC-47B4-B426-FBAF0382E1AB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30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xmlns="" id="{A715E669-C305-4DA7-8AB1-375B11E716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xmlns="" id="{DDC5ED1F-CF1A-47E6-A4E2-7515F41BCB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4F76886B-9076-428E-B0FC-77420812B7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xmlns="" id="{BC580A6E-7BD1-4CC8-BA83-F01AFA4872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85B5DA3-247E-4ADD-8FD9-5BB9A1A505A2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31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xmlns="" id="{5621BA71-A7FA-435B-A051-27D48B69F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xmlns="" id="{F1A9CFE5-FDDF-4A7B-964E-99224E40E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D83378C2-CD2D-424B-8C0D-2336C97FE0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xmlns="" id="{9D020B84-455A-442A-A8FF-8622D94F6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53BC3C-E34E-4F0D-8A6F-87293CB8207F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33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xmlns="" id="{46373114-03A0-47BE-8F62-27F2F9CA8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xmlns="" id="{1D990F89-B141-4FD7-AFFA-D242ED383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C6D3C6E3-A023-4CA9-85E3-8E55F7CB38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xmlns="" id="{8E2091CE-6245-4B2E-940A-8AB3FFC699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40E135-930F-4306-971C-689561C15932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34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xmlns="" id="{226951BF-12C9-44F5-91B8-1A088F632A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xmlns="" id="{D13468B5-4A8C-4C2C-BAED-C02F59AF0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F3A52D4E-7F24-47D8-9F09-023DB1BFF9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xmlns="" id="{C06BB390-7A91-44BF-A5B1-74586D3C3D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A23C8B-36AF-4D2A-BEC6-D094AB57F4D3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35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xmlns="" id="{018D3DED-1250-48DB-B989-D06EA5828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xmlns="" id="{F1C03FFA-50AF-46D9-96DD-F5B409256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74C4EA6D-75FB-4F53-8169-70899AC21D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xmlns="" id="{8E740A34-F3F1-4C88-BBEC-35FC143032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032A08-38EB-475A-B38B-23B920B0AA54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40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xmlns="" id="{F02F17D2-2F70-41E2-8323-8329E0C364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xmlns="" id="{AF6F55FB-B53D-415B-A5BE-357B6803C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97F688C7-1E18-40CC-AB03-46BC1B1EB1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>
            <a:extLst>
              <a:ext uri="{FF2B5EF4-FFF2-40B4-BE49-F238E27FC236}">
                <a16:creationId xmlns:a16="http://schemas.microsoft.com/office/drawing/2014/main" xmlns="" id="{5FBE2EA3-EA50-492E-8BF1-7F1A0A1038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B1DF47-2704-484F-AFEB-A9675F668D8A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42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xmlns="" id="{54BE1A8A-69C5-428A-BB21-A96A62299A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xmlns="" id="{12D6DA09-3885-449D-A453-4E4A0BE30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F30DAEF4-19B9-489E-B4C5-748238BD51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B2CDD-47FE-4FFD-8FFA-D01A9342A25A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xmlns="" id="{9C5489BF-78CA-4B9F-A0E1-32087F77E6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xmlns="" id="{7E894D30-1EAF-4292-9BA5-2272A5D38F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xmlns="" id="{4D8821D9-1B20-4CA4-B1BC-6C0814235E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xmlns="" id="{6F19E614-1021-44CC-A0B4-2946FD896B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xmlns="" id="{8EF0FDFB-A3E3-40BC-AE12-00BECBB842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xmlns="" id="{37DB1A47-9AEA-4659-83AE-0B5794E3B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xmlns="" id="{CFA988BA-BA71-44F8-85D4-A4A3CFB1642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75703" y="10717914"/>
            <a:ext cx="3117197" cy="56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5406" tIns="52703" rIns="105406" bIns="52703" anchor="b"/>
          <a:lstStyle>
            <a:lvl1pPr defTabSz="990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41B79FD-49A9-4AF4-B9D7-D3B84285CD94}" type="slidenum">
              <a:rPr lang="ru-RU" altLang="ru-RU" sz="1400"/>
              <a:pPr algn="r" eaLnBrk="1" hangingPunct="1"/>
              <a:t>15</a:t>
            </a:fld>
            <a:endParaRPr lang="ru-RU" altLang="ru-RU" sz="1400" dirty="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xmlns="" id="{2BD43725-BEBA-421B-B609-F413168285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xmlns="" id="{6C6322AF-4266-4BCE-9A9E-D6806EAD4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xmlns="" id="{2CA7D43D-D5EF-4E40-91A2-F1DC8A74098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67772" y="10881384"/>
            <a:ext cx="3187893" cy="57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325" tIns="53662" rIns="107325" bIns="53662" anchor="b"/>
          <a:lstStyle>
            <a:lvl1pPr defTabSz="990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CE44C2-A13C-406F-B4C7-970B52E9A646}" type="slidenum">
              <a:rPr lang="ru-RU" altLang="ru-RU" sz="1400"/>
              <a:pPr algn="r" eaLnBrk="1" hangingPunct="1"/>
              <a:t>16</a:t>
            </a:fld>
            <a:endParaRPr lang="ru-RU" altLang="ru-RU" sz="1400" dirty="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xmlns="" id="{1168DF90-CC7F-4A29-BEFE-A8A9911964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xmlns="" id="{C9C4E0BA-9D4C-47C6-9E98-1E5B1B896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>
            <a:extLst>
              <a:ext uri="{FF2B5EF4-FFF2-40B4-BE49-F238E27FC236}">
                <a16:creationId xmlns:a16="http://schemas.microsoft.com/office/drawing/2014/main" xmlns="" id="{DE3C1CA0-F0F5-4915-8B2D-46A2664E77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Заметки 2">
            <a:extLst>
              <a:ext uri="{FF2B5EF4-FFF2-40B4-BE49-F238E27FC236}">
                <a16:creationId xmlns:a16="http://schemas.microsoft.com/office/drawing/2014/main" xmlns="" id="{3B9483BB-F1A3-4EBB-AD29-93E2D4CB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F731AA7-FBB0-41CD-9789-6D748F3A29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импортозамещение средств измерения расхода и контроля показателей качества жидких углеводородных средств"</a:t>
            </a:r>
          </a:p>
        </p:txBody>
      </p:sp>
      <p:sp>
        <p:nvSpPr>
          <p:cNvPr id="64517" name="Номер слайда 4">
            <a:extLst>
              <a:ext uri="{FF2B5EF4-FFF2-40B4-BE49-F238E27FC236}">
                <a16:creationId xmlns:a16="http://schemas.microsoft.com/office/drawing/2014/main" xmlns="" id="{CB8B38D8-0923-414F-BD75-C755F356A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1646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1646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1646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1646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1646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1646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1646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1646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1646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0D9E0D-8FD8-4075-9129-7A2498FFD8F5}" type="slidenum">
              <a:rPr lang="ru-RU" altLang="ru-RU" sz="1400"/>
              <a:pPr/>
              <a:t>17</a:t>
            </a:fld>
            <a:endParaRPr lang="ru-RU" altLang="ru-RU" sz="14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xmlns="" id="{0787C61C-4FE8-4719-BD8F-FE687C5089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12" indent="-309582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326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65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987" indent="-247665" defTabSz="1035378"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31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648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97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309" indent="-247665" defTabSz="1035378" eaLnBrk="0" fontAlgn="base" hangingPunct="0">
              <a:spcBef>
                <a:spcPct val="0"/>
              </a:spcBef>
              <a:spcAft>
                <a:spcPct val="0"/>
              </a:spcAft>
              <a:tabLst>
                <a:tab pos="816952" algn="l"/>
                <a:tab pos="1637342" algn="l"/>
                <a:tab pos="2456014" algn="l"/>
                <a:tab pos="3276405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FAFD01-C89C-4241-9BFE-F37F3A3F4668}" type="slidenum">
              <a:rPr lang="ru-RU" altLang="ru-RU" sz="14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19</a:t>
            </a:fld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xmlns="" id="{ECADB8CF-C54E-4F58-92CA-6A4818D979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xmlns="" id="{B6F89B0B-A6AC-40D4-A5AD-3617A0DE0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ru-RU" dirty="0" smtClean="0">
                <a:latin typeface="Arial" panose="020B0604020202020204" pitchFamily="34" charset="0"/>
              </a:rPr>
              <a:t/>
            </a:r>
            <a:br>
              <a:rPr lang="en-US" altLang="ru-RU" dirty="0" smtClean="0">
                <a:latin typeface="Arial" panose="020B0604020202020204" pitchFamily="34" charset="0"/>
              </a:rPr>
            </a:b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A00BA4E9-02E6-441D-A55D-BBA8460C21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</a:t>
            </a:r>
            <a:r>
              <a:rPr lang="ru-RU" err="1"/>
              <a:t>импортозамещение</a:t>
            </a:r>
            <a:r>
              <a:rPr lang="ru-RU"/>
              <a:t>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4486"/>
            <a:ext cx="7772400" cy="19097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26325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265F-0020-4ECE-A862-7276D685CBA7}" type="datetime1">
              <a:rPr lang="ru-RU" smtClean="0"/>
              <a:pPr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438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8700-5092-427E-B018-9086915AAB05}" type="datetime1">
              <a:rPr lang="ru-RU" smtClean="0"/>
              <a:pPr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72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6507256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120973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276" y="136525"/>
            <a:ext cx="6228272" cy="898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00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640FF-EB20-4477-9BC5-84B6559D07FD}" type="datetime1">
              <a:rPr lang="ru-RU" smtClean="0"/>
              <a:pPr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E686B4D0-79A4-4AAC-A3A6-9B8413CEE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457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zda@elmetro.ru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ev@elmetro.r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1545052"/>
            <a:ext cx="86423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Calibri" pitchFamily="34" charset="0"/>
                <a:cs typeface="Calibri" pitchFamily="34" charset="0"/>
              </a:rPr>
              <a:t>Импортозамещающие решения для реализации мероприятий, предусмотренных дорожной картой ПАО «Газпром» по освоению инновационной высокотехнологичной продукции</a:t>
            </a:r>
            <a:endParaRPr lang="ru-RU" altLang="ru-RU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AD0F5025-3B67-4D7C-B59A-F563EB9A2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135" y="4405007"/>
            <a:ext cx="553754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800" dirty="0">
                <a:latin typeface="Calibri" pitchFamily="34" charset="0"/>
                <a:cs typeface="Calibri" pitchFamily="34" charset="0"/>
              </a:rPr>
              <a:t>Докладчик: </a:t>
            </a:r>
          </a:p>
          <a:p>
            <a:r>
              <a:rPr lang="ru-RU" altLang="ru-RU" sz="2800" dirty="0" err="1">
                <a:latin typeface="Calibri" pitchFamily="34" charset="0"/>
                <a:cs typeface="Calibri" pitchFamily="34" charset="0"/>
              </a:rPr>
              <a:t>Жестков</a:t>
            </a:r>
            <a:r>
              <a:rPr lang="ru-RU" altLang="ru-RU" sz="2800" dirty="0">
                <a:latin typeface="Calibri" pitchFamily="34" charset="0"/>
                <a:cs typeface="Calibri" pitchFamily="34" charset="0"/>
              </a:rPr>
              <a:t> Дмитрий</a:t>
            </a:r>
            <a:r>
              <a:rPr lang="en-US" altLang="ru-RU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800" dirty="0">
                <a:latin typeface="Calibri" pitchFamily="34" charset="0"/>
                <a:cs typeface="Calibri" pitchFamily="34" charset="0"/>
              </a:rPr>
              <a:t>Александрович, </a:t>
            </a:r>
          </a:p>
          <a:p>
            <a:r>
              <a:rPr lang="ru-RU" altLang="ru-RU" sz="2800" dirty="0">
                <a:latin typeface="Calibri" pitchFamily="34" charset="0"/>
                <a:cs typeface="Calibri" pitchFamily="34" charset="0"/>
              </a:rPr>
              <a:t>ведущий специалист</a:t>
            </a:r>
          </a:p>
          <a:p>
            <a:r>
              <a:rPr lang="ru-RU" altLang="ru-RU" sz="2800" dirty="0">
                <a:latin typeface="Calibri" pitchFamily="34" charset="0"/>
                <a:cs typeface="Calibri" pitchFamily="34" charset="0"/>
              </a:rPr>
              <a:t>ООО «</a:t>
            </a:r>
            <a:r>
              <a:rPr lang="ru-RU" altLang="ru-RU" sz="2800" dirty="0" err="1">
                <a:latin typeface="Calibri" pitchFamily="34" charset="0"/>
                <a:cs typeface="Calibri" pitchFamily="34" charset="0"/>
              </a:rPr>
              <a:t>ЭлМетро</a:t>
            </a:r>
            <a:r>
              <a:rPr lang="ru-RU" altLang="ru-RU" sz="2800" dirty="0">
                <a:latin typeface="Calibri" pitchFamily="34" charset="0"/>
                <a:cs typeface="Calibri" pitchFamily="34" charset="0"/>
              </a:rPr>
              <a:t>-Инжиниринг»</a:t>
            </a:r>
          </a:p>
        </p:txBody>
      </p:sp>
    </p:spTree>
    <p:extLst>
      <p:ext uri="{BB962C8B-B14F-4D97-AF65-F5344CB8AC3E}">
        <p14:creationId xmlns:p14="http://schemas.microsoft.com/office/powerpoint/2010/main" xmlns="" val="262341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Ультразвуковые газовые расходомеры </a:t>
            </a:r>
            <a:r>
              <a:rPr lang="ru-RU" altLang="ru-RU" b="1" i="1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ЭлМетро-</a:t>
            </a:r>
            <a:r>
              <a:rPr lang="ru-RU" altLang="ru-RU" b="1" i="1" dirty="0" err="1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Флоус</a:t>
            </a:r>
            <a:endParaRPr lang="ru-RU" i="1" dirty="0">
              <a:solidFill>
                <a:srgbClr val="0099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10</a:t>
            </a:fld>
            <a:endParaRPr lang="ru-RU" sz="16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6045" y="1557656"/>
            <a:ext cx="5953792" cy="32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Встроенный вычислитель в электронном блоке расходомера 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(МР113, МР118, ГОСТ 30319, ГОСТ 8.611-2013 и др.) с коррекцией по температуре и давлению. Среды – природный газ, попутный нефтяной газ, смеси углеводородных газов, чистые </a:t>
            </a: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газы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altLang="ru-RU" sz="2000" dirty="0" err="1">
                <a:latin typeface="Calibri" pitchFamily="34" charset="0"/>
                <a:cs typeface="Calibri" pitchFamily="34" charset="0"/>
              </a:rPr>
              <a:t>Ar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, N</a:t>
            </a:r>
            <a:r>
              <a:rPr lang="en-US" altLang="ru-RU" sz="20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, H</a:t>
            </a:r>
            <a:r>
              <a:rPr lang="en-US" altLang="ru-RU" sz="20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 , …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), воздух и др.</a:t>
            </a:r>
          </a:p>
          <a:p>
            <a:pPr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Самодиагностика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и контроль качества сигнала</a:t>
            </a:r>
          </a:p>
          <a:p>
            <a:pPr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Поверка имитационным методом</a:t>
            </a:r>
          </a:p>
          <a:p>
            <a:pPr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Измерение прямых и реверсивных потоков</a:t>
            </a:r>
          </a:p>
          <a:p>
            <a:pPr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Регистрация в журнале показаний, ошибок, изменение настроек и питания, часы реального времени 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59597" y="1062355"/>
            <a:ext cx="4465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800" b="1" dirty="0">
                <a:latin typeface="Calibri" pitchFamily="34" charset="0"/>
                <a:cs typeface="Calibri" pitchFamily="34" charset="0"/>
              </a:rPr>
              <a:t>Особенности расходомера: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50B2B16-BDD1-4809-97F0-CA71A995D682}"/>
              </a:ext>
            </a:extLst>
          </p:cNvPr>
          <p:cNvSpPr/>
          <p:nvPr/>
        </p:nvSpPr>
        <p:spPr>
          <a:xfrm>
            <a:off x="106045" y="5347785"/>
            <a:ext cx="83502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Ёмкостная клавиатура для конфигурирования в </a:t>
            </a: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Ех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-зоне</a:t>
            </a:r>
          </a:p>
          <a:p>
            <a:pPr indent="457200"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Решения для агрессивных сред и сред с капельной фракцией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42914A0-AC9C-45C5-A91A-D22568C07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3266" y="1586230"/>
            <a:ext cx="2596281" cy="258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2028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8A4CAE9-BABC-48EA-8A7A-41795031F2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3" r="4608"/>
          <a:stretch/>
        </p:blipFill>
        <p:spPr>
          <a:xfrm>
            <a:off x="6703433" y="1164581"/>
            <a:ext cx="2285291" cy="20081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F67C78A-170B-4D26-B083-6FE8255EA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0214" y="2715384"/>
            <a:ext cx="2927269" cy="19496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Ультразвуковые газовые расходомеры </a:t>
            </a:r>
            <a:r>
              <a:rPr lang="ru-RU" altLang="ru-RU" b="1" i="1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ЭлМетро-</a:t>
            </a:r>
            <a:r>
              <a:rPr lang="ru-RU" altLang="ru-RU" b="1" i="1" dirty="0" err="1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Флоус</a:t>
            </a:r>
            <a:endParaRPr lang="ru-RU" i="1" dirty="0">
              <a:solidFill>
                <a:srgbClr val="0099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11</a:t>
            </a:fld>
            <a:endParaRPr lang="ru-RU" sz="16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55276" y="1124333"/>
            <a:ext cx="477318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Опыт применения: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Природный газ - измерение дебита </a:t>
            </a:r>
            <a:r>
              <a:rPr lang="ru-RU" altLang="ru-RU" sz="2400" dirty="0" smtClean="0">
                <a:latin typeface="Calibri" pitchFamily="34" charset="0"/>
                <a:cs typeface="Calibri" pitchFamily="34" charset="0"/>
              </a:rPr>
              <a:t>скважин</a:t>
            </a:r>
            <a:endParaRPr lang="en-US" altLang="ru-RU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Отходящие</a:t>
            </a:r>
            <a:r>
              <a:rPr lang="en-US" altLang="ru-RU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и технологические </a:t>
            </a:r>
            <a:r>
              <a:rPr lang="ru-RU" altLang="ru-RU" sz="2400" dirty="0" err="1">
                <a:latin typeface="Calibri" pitchFamily="34" charset="0"/>
                <a:cs typeface="Calibri" pitchFamily="34" charset="0"/>
              </a:rPr>
              <a:t>газы</a:t>
            </a:r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 - на НПЗ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Попутный нефтяной газ – на нефтепромыслах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603104A-092F-4304-9FF8-92E81B692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3947" y="4483063"/>
            <a:ext cx="2584243" cy="19496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EB0C643-9325-4B77-AC20-E9CCCE15B274}"/>
              </a:ext>
            </a:extLst>
          </p:cNvPr>
          <p:cNvSpPr txBox="1"/>
          <p:nvPr/>
        </p:nvSpPr>
        <p:spPr>
          <a:xfrm>
            <a:off x="659681" y="4483063"/>
            <a:ext cx="409055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Более </a:t>
            </a:r>
            <a:r>
              <a:rPr lang="ru-RU" sz="2000" b="1" dirty="0" smtClean="0">
                <a:solidFill>
                  <a:srgbClr val="FF0000"/>
                </a:solidFill>
              </a:rPr>
              <a:t>50 </a:t>
            </a:r>
            <a:r>
              <a:rPr lang="ru-RU" sz="2000" b="1" dirty="0">
                <a:solidFill>
                  <a:srgbClr val="FF0000"/>
                </a:solidFill>
              </a:rPr>
              <a:t>инсталляций в нефтегазовой отрасли, преимущественно на «грязных» средах и в тяжелых условиях эксплуатации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624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517458"/>
            <a:ext cx="2747962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517458"/>
            <a:ext cx="3240087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6363" y="5357495"/>
            <a:ext cx="263683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357495"/>
            <a:ext cx="7937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357495"/>
            <a:ext cx="230505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179388" y="1028065"/>
            <a:ext cx="88566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>
                <a:latin typeface="Calibri" pitchFamily="34" charset="0"/>
                <a:cs typeface="Calibri" pitchFamily="34" charset="0"/>
              </a:rPr>
              <a:t>Многопараметрический расходомер для измерения массового расхода, плотности и температуры </a:t>
            </a:r>
            <a:r>
              <a:rPr lang="ru-RU" altLang="ru-RU" sz="3600" b="1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ЭлМетро-</a:t>
            </a:r>
            <a:r>
              <a:rPr lang="ru-RU" altLang="ru-RU" sz="3600" b="1" dirty="0" err="1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Фломак</a:t>
            </a:r>
            <a:endParaRPr lang="ru-RU" altLang="ru-RU" sz="3600" b="1" dirty="0">
              <a:solidFill>
                <a:srgbClr val="0099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901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6404FB-C64A-48B5-9238-228FCA40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dirty="0" err="1">
                <a:latin typeface="Calibri" pitchFamily="34" charset="0"/>
                <a:cs typeface="Calibri" pitchFamily="34" charset="0"/>
              </a:rPr>
              <a:t>Кориолисовые</a:t>
            </a:r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 расходомеры </a:t>
            </a:r>
            <a:r>
              <a:rPr lang="ru-RU" altLang="ru-RU" b="1" i="1" dirty="0" err="1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ЭлМетро-Фломак</a:t>
            </a:r>
            <a:endParaRPr lang="ru-RU" altLang="ru-RU" b="1" i="1" dirty="0">
              <a:solidFill>
                <a:srgbClr val="0099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41684A2-867A-4D8E-9793-4835EFB6D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13</a:t>
            </a:fld>
            <a:endParaRPr lang="ru-RU" sz="16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3725" y="1576388"/>
            <a:ext cx="3341688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xmlns="" id="{6702A160-8DA5-4517-842E-469C362CA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7" y="1612693"/>
            <a:ext cx="6750052" cy="47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Измеряемая среда: </a:t>
            </a:r>
            <a:r>
              <a:rPr lang="ru-RU" altLang="ru-RU" sz="2200" b="1" dirty="0">
                <a:latin typeface="Calibri" pitchFamily="34" charset="0"/>
                <a:cs typeface="Calibri" pitchFamily="34" charset="0"/>
              </a:rPr>
              <a:t>жидкость/газ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200" dirty="0" err="1">
                <a:latin typeface="Calibri" pitchFamily="34" charset="0"/>
                <a:cs typeface="Calibri" pitchFamily="34" charset="0"/>
              </a:rPr>
              <a:t>Ду</a:t>
            </a: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: </a:t>
            </a:r>
            <a:r>
              <a:rPr lang="ru-RU" altLang="ru-RU" sz="2200" b="1" dirty="0">
                <a:latin typeface="Calibri" pitchFamily="34" charset="0"/>
                <a:cs typeface="Calibri" pitchFamily="34" charset="0"/>
              </a:rPr>
              <a:t>2…200 мм (От 0,04 до 740 000 кг/ч)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Класс точности: </a:t>
            </a:r>
            <a:r>
              <a:rPr lang="ru-RU" altLang="ru-RU" sz="2200" b="1" dirty="0">
                <a:latin typeface="Calibri" pitchFamily="34" charset="0"/>
                <a:cs typeface="Calibri" pitchFamily="34" charset="0"/>
              </a:rPr>
              <a:t>0.1, 0.15, 0.2, 0.5 %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Давление измеряемой среды</a:t>
            </a:r>
            <a:r>
              <a:rPr lang="en-US" altLang="ru-RU" sz="2200" dirty="0">
                <a:latin typeface="Calibri" pitchFamily="34" charset="0"/>
                <a:cs typeface="Calibri" pitchFamily="34" charset="0"/>
              </a:rPr>
              <a:t>:</a:t>
            </a: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200" b="1" dirty="0">
                <a:latin typeface="Calibri" pitchFamily="34" charset="0"/>
                <a:cs typeface="Calibri" pitchFamily="34" charset="0"/>
              </a:rPr>
              <a:t>до 25 МПа (50МПа)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Температура измеряемой среды</a:t>
            </a:r>
            <a:r>
              <a:rPr lang="en-US" altLang="ru-RU" sz="2200" dirty="0">
                <a:latin typeface="Calibri" pitchFamily="34" charset="0"/>
                <a:cs typeface="Calibri" pitchFamily="34" charset="0"/>
              </a:rPr>
              <a:t>:</a:t>
            </a: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200" b="1" dirty="0">
                <a:latin typeface="Calibri" pitchFamily="34" charset="0"/>
                <a:cs typeface="Calibri" pitchFamily="34" charset="0"/>
              </a:rPr>
              <a:t>-200…250 ⁰С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Диапазон измерения плотности: </a:t>
            </a:r>
            <a:r>
              <a:rPr lang="ru-RU" altLang="ru-RU" sz="2200" b="1" dirty="0">
                <a:latin typeface="Calibri" pitchFamily="34" charset="0"/>
                <a:cs typeface="Calibri" pitchFamily="34" charset="0"/>
              </a:rPr>
              <a:t>1…2000 кг/м</a:t>
            </a:r>
            <a:r>
              <a:rPr lang="ru-RU" sz="2200" b="1" baseline="30000" dirty="0">
                <a:latin typeface="Calibri" pitchFamily="34" charset="0"/>
                <a:cs typeface="Calibri" pitchFamily="34" charset="0"/>
              </a:rPr>
              <a:t>3</a:t>
            </a:r>
            <a:endParaRPr lang="ru-RU" altLang="ru-RU" sz="2200" b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Погрешность измерения плотности: </a:t>
            </a:r>
            <a:r>
              <a:rPr lang="ru-RU" altLang="ru-RU" sz="2200" b="1" dirty="0">
                <a:latin typeface="Calibri" pitchFamily="34" charset="0"/>
                <a:cs typeface="Calibri" pitchFamily="34" charset="0"/>
              </a:rPr>
              <a:t>±0,3, ±1, ±2 кг/м</a:t>
            </a:r>
            <a:r>
              <a:rPr lang="ru-RU" sz="2200" b="1" baseline="30000" dirty="0">
                <a:latin typeface="Calibri" pitchFamily="34" charset="0"/>
                <a:cs typeface="Calibri" pitchFamily="34" charset="0"/>
              </a:rPr>
              <a:t>3</a:t>
            </a:r>
            <a:endParaRPr lang="ru-RU" altLang="ru-RU" sz="2200" b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Погрешность измерения температуры</a:t>
            </a:r>
            <a:r>
              <a:rPr lang="en-US" altLang="ru-RU" sz="2200" dirty="0">
                <a:latin typeface="Calibri" pitchFamily="34" charset="0"/>
                <a:cs typeface="Calibri" pitchFamily="34" charset="0"/>
              </a:rPr>
              <a:t>:</a:t>
            </a: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200" b="1" dirty="0">
                <a:latin typeface="Calibri" pitchFamily="34" charset="0"/>
                <a:cs typeface="Calibri" pitchFamily="34" charset="0"/>
              </a:rPr>
              <a:t>±1 ⁰С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200" dirty="0" err="1">
                <a:latin typeface="Calibri" pitchFamily="34" charset="0"/>
                <a:cs typeface="Calibri" pitchFamily="34" charset="0"/>
              </a:rPr>
              <a:t>Пылевлагозащита</a:t>
            </a: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altLang="ru-RU" sz="2200" b="1" dirty="0">
                <a:latin typeface="Calibri" pitchFamily="34" charset="0"/>
                <a:cs typeface="Calibri" pitchFamily="34" charset="0"/>
              </a:rPr>
              <a:t>IP65, IP67</a:t>
            </a:r>
            <a:endParaRPr lang="ru-RU" altLang="ru-RU" sz="2200" b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Уровень полноты безопасности</a:t>
            </a:r>
            <a:r>
              <a:rPr lang="en-US" altLang="ru-RU" sz="2200" dirty="0">
                <a:latin typeface="Calibri" pitchFamily="34" charset="0"/>
                <a:cs typeface="Calibri" pitchFamily="34" charset="0"/>
              </a:rPr>
              <a:t>:</a:t>
            </a: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ru-RU" sz="2200" b="1" dirty="0">
                <a:latin typeface="Calibri" pitchFamily="34" charset="0"/>
                <a:cs typeface="Calibri" pitchFamily="34" charset="0"/>
              </a:rPr>
              <a:t>SIL2</a:t>
            </a:r>
            <a:endParaRPr lang="ru-RU" altLang="ru-RU" sz="2200" b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200" dirty="0" err="1">
                <a:latin typeface="Calibri" pitchFamily="34" charset="0"/>
                <a:cs typeface="Calibri" pitchFamily="34" charset="0"/>
              </a:rPr>
              <a:t>Межповерочный</a:t>
            </a:r>
            <a:r>
              <a:rPr lang="ru-RU" altLang="ru-RU" sz="2200" dirty="0">
                <a:latin typeface="Calibri" pitchFamily="34" charset="0"/>
                <a:cs typeface="Calibri" pitchFamily="34" charset="0"/>
              </a:rPr>
              <a:t> интервал  - </a:t>
            </a:r>
            <a:r>
              <a:rPr lang="ru-RU" altLang="ru-RU" sz="2200" b="1" dirty="0">
                <a:latin typeface="Calibri" pitchFamily="34" charset="0"/>
                <a:cs typeface="Calibri" pitchFamily="34" charset="0"/>
              </a:rPr>
              <a:t>4 года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63694" y="1054367"/>
            <a:ext cx="479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800" b="1" dirty="0">
                <a:latin typeface="Calibri" pitchFamily="34" charset="0"/>
                <a:cs typeface="Calibri" pitchFamily="34" charset="0"/>
              </a:rPr>
              <a:t>Технические характеристики:</a:t>
            </a:r>
          </a:p>
        </p:txBody>
      </p:sp>
    </p:spTree>
    <p:extLst>
      <p:ext uri="{BB962C8B-B14F-4D97-AF65-F5344CB8AC3E}">
        <p14:creationId xmlns:p14="http://schemas.microsoft.com/office/powerpoint/2010/main" xmlns="" val="421773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i="1" dirty="0" err="1">
                <a:latin typeface="Calibri" pitchFamily="34" charset="0"/>
                <a:cs typeface="Calibri" pitchFamily="34" charset="0"/>
              </a:rPr>
              <a:t>Кориолисовые</a:t>
            </a:r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 расходомеры </a:t>
            </a:r>
            <a:r>
              <a:rPr lang="ru-RU" altLang="ru-RU" b="1" i="1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ЭлМетро-</a:t>
            </a:r>
            <a:r>
              <a:rPr lang="ru-RU" altLang="ru-RU" b="1" i="1" dirty="0" err="1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Фломак</a:t>
            </a:r>
            <a:endParaRPr lang="ru-RU" dirty="0">
              <a:solidFill>
                <a:srgbClr val="0099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14</a:t>
            </a:fld>
            <a:endParaRPr lang="ru-RU" sz="1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988" y="2284095"/>
            <a:ext cx="3240087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925" y="1553845"/>
            <a:ext cx="8691563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Полностью отечественное производство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Компенсация влияния давления измеряемой среды на показания расхода и плотности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Компенсация показаний плотности по скорости потока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Детектирование разрыва потока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Интеллектуальная самодиагностика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Выбор карты регистров 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Modbus 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для совместимости                                              с импортными аналогами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Замена импортных аналогов один-в-один 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Устойчивость к газовым включениям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Вычисление </a:t>
            </a: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обводнённости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 и концентрации компонентов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Высокоскоростная цифровая обработка сигналов (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DSP-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технология)</a:t>
            </a:r>
            <a:endParaRPr lang="en-US" altLang="ru-RU" sz="20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Ёмкостная клавиатура для конфигурирования в </a:t>
            </a: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Ех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-зоне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Возможность работы в атмосфере с содержанием </a:t>
            </a:r>
            <a:r>
              <a:rPr lang="en-US" altLang="ru-RU" sz="2000" b="1" dirty="0">
                <a:latin typeface="Calibri" pitchFamily="34" charset="0"/>
                <a:cs typeface="Calibri" pitchFamily="34" charset="0"/>
              </a:rPr>
              <a:t>H</a:t>
            </a:r>
            <a:r>
              <a:rPr lang="en-US" altLang="ru-RU" sz="1600" b="1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altLang="ru-RU" sz="2000" b="1" dirty="0">
                <a:latin typeface="Calibri" pitchFamily="34" charset="0"/>
                <a:cs typeface="Calibri" pitchFamily="34" charset="0"/>
              </a:rPr>
              <a:t>S</a:t>
            </a:r>
            <a:endParaRPr lang="ru-RU" altLang="ru-RU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68313" y="1029970"/>
            <a:ext cx="4465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800" b="1" dirty="0">
                <a:latin typeface="Calibri" pitchFamily="34" charset="0"/>
                <a:cs typeface="Calibri" pitchFamily="34" charset="0"/>
              </a:rPr>
              <a:t>Особенности расходомера:</a:t>
            </a:r>
          </a:p>
        </p:txBody>
      </p:sp>
    </p:spTree>
    <p:extLst>
      <p:ext uri="{BB962C8B-B14F-4D97-AF65-F5344CB8AC3E}">
        <p14:creationId xmlns:p14="http://schemas.microsoft.com/office/powerpoint/2010/main" xmlns="" val="3464855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>
            <a:extLst>
              <a:ext uri="{FF2B5EF4-FFF2-40B4-BE49-F238E27FC236}">
                <a16:creationId xmlns:a16="http://schemas.microsoft.com/office/drawing/2014/main" xmlns="" id="{F5E6DAE2-873B-4EA1-BFF1-EB5A5E4F1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676400"/>
            <a:ext cx="15970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altLang="ru-RU" sz="1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2469" name="Text Box 7">
            <a:extLst>
              <a:ext uri="{FF2B5EF4-FFF2-40B4-BE49-F238E27FC236}">
                <a16:creationId xmlns:a16="http://schemas.microsoft.com/office/drawing/2014/main" xmlns="" id="{1D19A3F0-3EF0-4B08-AB2E-E25844630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53" y="2882682"/>
            <a:ext cx="4122549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000" dirty="0"/>
              <a:t> </a:t>
            </a:r>
            <a:r>
              <a:rPr lang="ru-RU" altLang="ru-RU" sz="2000" b="1" dirty="0"/>
              <a:t>«</a:t>
            </a:r>
            <a:r>
              <a:rPr lang="ru-RU" altLang="ru-RU" sz="2000" dirty="0" err="1"/>
              <a:t>ЭлМетро</a:t>
            </a:r>
            <a:r>
              <a:rPr lang="ru-RU" altLang="ru-RU" sz="2000" dirty="0"/>
              <a:t>–</a:t>
            </a:r>
            <a:r>
              <a:rPr lang="ru-RU" altLang="ru-RU" sz="2000" dirty="0" err="1"/>
              <a:t>Фломак</a:t>
            </a:r>
            <a:r>
              <a:rPr lang="ru-RU" altLang="ru-RU" sz="2000" dirty="0" smtClean="0"/>
              <a:t>» в </a:t>
            </a:r>
            <a:r>
              <a:rPr lang="ru-RU" altLang="ru-RU" sz="2000" dirty="0"/>
              <a:t>составе: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дозировочных комплексов точного измерения ингибиторов коррозии и предотвращения </a:t>
            </a:r>
            <a:r>
              <a:rPr lang="ru-RU" altLang="ru-RU" sz="2000" dirty="0" err="1"/>
              <a:t>гидратообразования</a:t>
            </a:r>
            <a:r>
              <a:rPr lang="ru-RU" altLang="ru-RU" sz="2000" dirty="0"/>
              <a:t>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установок одоризации газа</a:t>
            </a:r>
          </a:p>
          <a:p>
            <a:pPr>
              <a:spcBef>
                <a:spcPct val="50000"/>
              </a:spcBef>
            </a:pPr>
            <a:endParaRPr lang="ru-RU" altLang="ru-RU" sz="2000" b="1" dirty="0"/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xmlns="" id="{1253D0C6-4D08-437C-AB96-F97FBFC0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1037" y="2882682"/>
            <a:ext cx="1954628" cy="3471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D81451CA-876F-48C3-92B5-F1CF1231D7F3}"/>
              </a:ext>
            </a:extLst>
          </p:cNvPr>
          <p:cNvSpPr txBox="1">
            <a:spLocks/>
          </p:cNvSpPr>
          <p:nvPr/>
        </p:nvSpPr>
        <p:spPr>
          <a:xfrm>
            <a:off x="155276" y="136525"/>
            <a:ext cx="6228272" cy="8986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i="1" dirty="0" err="1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ЭлМетро-Фломак</a:t>
            </a:r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 в блочных установках дозирования</a:t>
            </a:r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C8C27601-E621-4753-B218-85A255C73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2287" y="1142206"/>
            <a:ext cx="2760393" cy="530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xmlns="" id="{7296BD21-1650-4537-B76D-38D1C2D76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333" y="1771754"/>
            <a:ext cx="517501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2000" b="1" dirty="0">
                <a:solidFill>
                  <a:srgbClr val="33CC33"/>
                </a:solidFill>
              </a:rPr>
              <a:t>Точное дозирование реагентов!</a:t>
            </a:r>
          </a:p>
          <a:p>
            <a:pPr algn="r"/>
            <a:r>
              <a:rPr lang="ru-RU" altLang="ru-RU" sz="2000" b="1" dirty="0">
                <a:solidFill>
                  <a:srgbClr val="33CC33"/>
                </a:solidFill>
              </a:rPr>
              <a:t>Давление среды до 25 </a:t>
            </a:r>
            <a:r>
              <a:rPr lang="ru-RU" altLang="ru-RU" sz="2000" b="1" dirty="0" smtClean="0">
                <a:solidFill>
                  <a:srgbClr val="33CC33"/>
                </a:solidFill>
              </a:rPr>
              <a:t>МПа (50 МПа)</a:t>
            </a:r>
            <a:endParaRPr lang="ru-RU" altLang="ru-RU" sz="2000" b="1" dirty="0">
              <a:solidFill>
                <a:srgbClr val="33CC33"/>
              </a:solidFill>
            </a:endParaRPr>
          </a:p>
          <a:p>
            <a:pPr algn="r"/>
            <a:r>
              <a:rPr lang="ru-RU" altLang="ru-RU" sz="2000" b="1" dirty="0">
                <a:solidFill>
                  <a:srgbClr val="33CC33"/>
                </a:solidFill>
              </a:rPr>
              <a:t>Класс точности 0.2</a:t>
            </a:r>
          </a:p>
          <a:p>
            <a:pPr algn="r"/>
            <a:endParaRPr lang="ru-RU" altLang="ru-RU" sz="2000" b="1" dirty="0">
              <a:solidFill>
                <a:srgbClr val="33CC33"/>
              </a:solidFill>
            </a:endParaRPr>
          </a:p>
          <a:p>
            <a:pPr algn="r"/>
            <a:endParaRPr lang="ru-RU" altLang="ru-RU" sz="2000" b="1" dirty="0">
              <a:solidFill>
                <a:srgbClr val="33CC3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AA6AF1-D34A-48C1-B37E-CF7186345849}"/>
              </a:ext>
            </a:extLst>
          </p:cNvPr>
          <p:cNvSpPr txBox="1"/>
          <p:nvPr/>
        </p:nvSpPr>
        <p:spPr>
          <a:xfrm rot="19774942">
            <a:off x="93993" y="1387759"/>
            <a:ext cx="310011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Более 200 инсталляций на объектах ПАО «Газпром»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>
            <a:extLst>
              <a:ext uri="{FF2B5EF4-FFF2-40B4-BE49-F238E27FC236}">
                <a16:creationId xmlns:a16="http://schemas.microsoft.com/office/drawing/2014/main" xmlns="" id="{9B7BD4F0-9C50-4BA6-BB6E-D0DC262C2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676400"/>
            <a:ext cx="15970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altLang="ru-RU" sz="1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1139" name="Rectangle 4">
            <a:extLst>
              <a:ext uri="{FF2B5EF4-FFF2-40B4-BE49-F238E27FC236}">
                <a16:creationId xmlns:a16="http://schemas.microsoft.com/office/drawing/2014/main" xmlns="" id="{04D81BA3-1C67-45C5-B434-007B16113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425" y="3654425"/>
            <a:ext cx="15113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200" b="1"/>
              <a:t> </a:t>
            </a:r>
          </a:p>
        </p:txBody>
      </p:sp>
      <p:pic>
        <p:nvPicPr>
          <p:cNvPr id="76802" name="Picture 2">
            <a:extLst>
              <a:ext uri="{FF2B5EF4-FFF2-40B4-BE49-F238E27FC236}">
                <a16:creationId xmlns:a16="http://schemas.microsoft.com/office/drawing/2014/main" xmlns="" id="{F18FDCFA-8788-4F43-B54E-B9016FA3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288" y="2042431"/>
            <a:ext cx="7241583" cy="43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Блок-схема: узел 3">
            <a:extLst>
              <a:ext uri="{FF2B5EF4-FFF2-40B4-BE49-F238E27FC236}">
                <a16:creationId xmlns:a16="http://schemas.microsoft.com/office/drawing/2014/main" xmlns="" id="{FC342C00-32D0-4DB2-8FC2-A3264EB7A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3551238"/>
            <a:ext cx="360362" cy="360362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chemeClr val="hlink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F88848BE-EB6C-4D11-BC5D-34E5211EDD30}"/>
              </a:ext>
            </a:extLst>
          </p:cNvPr>
          <p:cNvSpPr txBox="1">
            <a:spLocks/>
          </p:cNvSpPr>
          <p:nvPr/>
        </p:nvSpPr>
        <p:spPr>
          <a:xfrm>
            <a:off x="155276" y="136525"/>
            <a:ext cx="6228272" cy="898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i="1" dirty="0" err="1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ЭлМетро-Фломак</a:t>
            </a:r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: измерение газового конденсата</a:t>
            </a:r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EE98A8D2-E59A-4E79-AD5A-B600A8FF4DB2}"/>
              </a:ext>
            </a:extLst>
          </p:cNvPr>
          <p:cNvSpPr txBox="1">
            <a:spLocks/>
          </p:cNvSpPr>
          <p:nvPr/>
        </p:nvSpPr>
        <p:spPr>
          <a:xfrm>
            <a:off x="1901945" y="1481954"/>
            <a:ext cx="6228272" cy="45797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altLang="ru-RU" dirty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Замена </a:t>
            </a:r>
            <a:r>
              <a:rPr lang="en-US" altLang="ru-RU" dirty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CMF300</a:t>
            </a:r>
            <a:r>
              <a:rPr lang="ru-RU" altLang="ru-RU" dirty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FB3485-CCB7-4929-874D-B8910505A363}"/>
              </a:ext>
            </a:extLst>
          </p:cNvPr>
          <p:cNvSpPr txBox="1"/>
          <p:nvPr/>
        </p:nvSpPr>
        <p:spPr>
          <a:xfrm rot="20371895">
            <a:off x="143391" y="1322457"/>
            <a:ext cx="310011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Более 1</a:t>
            </a:r>
            <a:r>
              <a:rPr lang="en-US" sz="2000" dirty="0">
                <a:solidFill>
                  <a:srgbClr val="FF0000"/>
                </a:solidFill>
              </a:rPr>
              <a:t>0</a:t>
            </a:r>
            <a:r>
              <a:rPr lang="ru-RU" sz="2000" dirty="0">
                <a:solidFill>
                  <a:srgbClr val="FF0000"/>
                </a:solidFill>
              </a:rPr>
              <a:t>0 инсталляций на объектах ПАО «Газпром»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243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697DCD1-33E1-423A-81FF-391FFC52BD45}"/>
              </a:ext>
            </a:extLst>
          </p:cNvPr>
          <p:cNvSpPr/>
          <p:nvPr/>
        </p:nvSpPr>
        <p:spPr>
          <a:xfrm>
            <a:off x="196904" y="1204715"/>
            <a:ext cx="8652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Успешная реализация проекта </a:t>
            </a:r>
            <a:r>
              <a:rPr 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кориолисовых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расходомеров для 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газомоторного топлива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Давление до 25 МПа, Ду15 мм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Более 70 расходомеров для КПГ поставлено для топливораздаточных колонок АГНКС и измерительных узлов ПАГЗ</a:t>
            </a:r>
          </a:p>
        </p:txBody>
      </p:sp>
      <p:pic>
        <p:nvPicPr>
          <p:cNvPr id="31748" name="Рисунок 5">
            <a:extLst>
              <a:ext uri="{FF2B5EF4-FFF2-40B4-BE49-F238E27FC236}">
                <a16:creationId xmlns:a16="http://schemas.microsoft.com/office/drawing/2014/main" xmlns="" id="{CB3A5158-5BE2-48D9-8F0B-410CE9F36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4621" y="3513039"/>
            <a:ext cx="2071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Рисунок 6">
            <a:extLst>
              <a:ext uri="{FF2B5EF4-FFF2-40B4-BE49-F238E27FC236}">
                <a16:creationId xmlns:a16="http://schemas.microsoft.com/office/drawing/2014/main" xmlns="" id="{7601CCC0-E0E1-4A35-96CE-142D17A4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2984" y="3513039"/>
            <a:ext cx="3694112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3D6E8E7-7E76-4FD8-9750-13E1F18C35B1}"/>
              </a:ext>
            </a:extLst>
          </p:cNvPr>
          <p:cNvSpPr txBox="1">
            <a:spLocks/>
          </p:cNvSpPr>
          <p:nvPr/>
        </p:nvSpPr>
        <p:spPr>
          <a:xfrm>
            <a:off x="155276" y="136525"/>
            <a:ext cx="6228272" cy="898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i="1" dirty="0" err="1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ЭлМетро-Фломак</a:t>
            </a:r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: измерение компримированного природного газа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83E24DD-8705-4A5C-A7F5-75D279D8804C}"/>
              </a:ext>
            </a:extLst>
          </p:cNvPr>
          <p:cNvSpPr/>
          <p:nvPr/>
        </p:nvSpPr>
        <p:spPr>
          <a:xfrm>
            <a:off x="349008" y="3924668"/>
            <a:ext cx="27322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Разработаны и изготовлены первые образцы криогенных (до -200°С) приборов для сжиженного природного газа (СПГ)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76" y="136525"/>
            <a:ext cx="6276004" cy="898646"/>
          </a:xfrm>
        </p:spPr>
        <p:txBody>
          <a:bodyPr>
            <a:normAutofit fontScale="90000"/>
          </a:bodyPr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Автоматический потоковый плотномер сжиженных углеводородных сред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18</a:t>
            </a:fld>
            <a:endParaRPr lang="ru-RU" sz="16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5276" y="1035171"/>
            <a:ext cx="7618373" cy="513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400" b="1" dirty="0">
                <a:latin typeface="Calibri" pitchFamily="34" charset="0"/>
                <a:cs typeface="Calibri" pitchFamily="34" charset="0"/>
              </a:rPr>
              <a:t>Инновационный прибор, разработанный и изготовленный в рамках Дорожной карты ПАО «Газпром»</a:t>
            </a:r>
          </a:p>
          <a:p>
            <a:pPr>
              <a:spcBef>
                <a:spcPct val="10000"/>
              </a:spcBef>
              <a:buFont typeface="Arial" pitchFamily="34" charset="0"/>
              <a:buChar char="•"/>
            </a:pPr>
            <a:r>
              <a:rPr lang="ru-RU" sz="2400" dirty="0">
                <a:latin typeface="+mn-lt"/>
              </a:rPr>
              <a:t>Диапазон измерений плотности жидкости от  400  до 1300 кг/м</a:t>
            </a:r>
            <a:r>
              <a:rPr lang="ru-RU" sz="2400" baseline="30000" dirty="0">
                <a:latin typeface="+mn-lt"/>
              </a:rPr>
              <a:t>3</a:t>
            </a:r>
          </a:p>
          <a:p>
            <a:pPr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Погрешность измерения плотности:                               </a:t>
            </a:r>
            <a:r>
              <a:rPr lang="ru-RU" altLang="ru-RU" sz="2400" b="1" dirty="0">
                <a:latin typeface="Calibri" pitchFamily="34" charset="0"/>
                <a:cs typeface="Calibri" pitchFamily="34" charset="0"/>
              </a:rPr>
              <a:t>±0,3 кг/м</a:t>
            </a:r>
            <a:r>
              <a:rPr lang="ru-RU" altLang="ru-RU" sz="2400" b="1" baseline="30000" dirty="0">
                <a:latin typeface="Calibri" pitchFamily="34" charset="0"/>
                <a:cs typeface="Calibri" pitchFamily="34" charset="0"/>
              </a:rPr>
              <a:t>3 </a:t>
            </a:r>
            <a:r>
              <a:rPr lang="ru-RU" altLang="ru-RU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в диапазоне измерений</a:t>
            </a:r>
          </a:p>
          <a:p>
            <a:pPr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Встроенная компенсация по температуре                       и давлению</a:t>
            </a:r>
          </a:p>
          <a:p>
            <a:pPr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Функция воспроизведение естественного              частотного сигнала</a:t>
            </a:r>
          </a:p>
          <a:p>
            <a:pPr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400" dirty="0" err="1">
                <a:latin typeface="Calibri" pitchFamily="34" charset="0"/>
                <a:cs typeface="Calibri" pitchFamily="34" charset="0"/>
              </a:rPr>
              <a:t>Ду</a:t>
            </a:r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: 25, 50 мм</a:t>
            </a:r>
          </a:p>
          <a:p>
            <a:pPr>
              <a:spcBef>
                <a:spcPct val="10000"/>
              </a:spcBef>
              <a:buFont typeface="Arial" pitchFamily="34" charset="0"/>
              <a:buChar char="•"/>
            </a:pPr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Полноценная замена импортным приборам типа </a:t>
            </a:r>
            <a:r>
              <a:rPr lang="en-US" altLang="ru-RU" sz="2400" dirty="0" err="1">
                <a:latin typeface="Calibri" pitchFamily="34" charset="0"/>
                <a:cs typeface="Calibri" pitchFamily="34" charset="0"/>
              </a:rPr>
              <a:t>Solartron</a:t>
            </a:r>
            <a:r>
              <a:rPr lang="en-US" altLang="ru-RU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dirty="0">
                <a:latin typeface="Calibri" pitchFamily="34" charset="0"/>
                <a:cs typeface="Calibri" pitchFamily="34" charset="0"/>
              </a:rPr>
              <a:t>и </a:t>
            </a:r>
            <a:r>
              <a:rPr lang="en-US" altLang="ru-RU" sz="2400" dirty="0">
                <a:latin typeface="Calibri" pitchFamily="34" charset="0"/>
                <a:cs typeface="Calibri" pitchFamily="34" charset="0"/>
              </a:rPr>
              <a:t>CDM100</a:t>
            </a:r>
            <a:endParaRPr lang="ru-RU" altLang="ru-RU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5378E39-6E2F-4655-A3E1-A2752D6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358" y="26349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xmlns="" id="{B4FCFBAE-149D-4D50-9A5B-7B46F554A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4917" y="1772959"/>
            <a:ext cx="2945290" cy="32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7273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>
            <a:extLst>
              <a:ext uri="{FF2B5EF4-FFF2-40B4-BE49-F238E27FC236}">
                <a16:creationId xmlns:a16="http://schemas.microsoft.com/office/drawing/2014/main" xmlns="" id="{46217D6B-C340-4A8E-A11E-DA068DD7F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690938"/>
            <a:ext cx="6840537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Прямоугольник 5">
            <a:extLst>
              <a:ext uri="{FF2B5EF4-FFF2-40B4-BE49-F238E27FC236}">
                <a16:creationId xmlns:a16="http://schemas.microsoft.com/office/drawing/2014/main" xmlns="" id="{9390A215-FEC8-44DE-82C3-F96B911A2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85" y="1179271"/>
            <a:ext cx="88566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i="1" dirty="0">
                <a:latin typeface="Calibri" pitchFamily="34" charset="0"/>
                <a:cs typeface="Calibri" pitchFamily="34" charset="0"/>
              </a:rPr>
              <a:t>Измерение и управление потоком газа сужающими устройствами. </a:t>
            </a:r>
          </a:p>
          <a:p>
            <a:pPr algn="ctr"/>
            <a:r>
              <a:rPr lang="ru-RU" altLang="ru-RU" sz="3200" b="1" i="1" dirty="0">
                <a:latin typeface="Calibri" pitchFamily="34" charset="0"/>
                <a:cs typeface="Calibri" pitchFamily="34" charset="0"/>
              </a:rPr>
              <a:t>Трубы Вентури и</a:t>
            </a:r>
            <a:endParaRPr lang="ru-RU" sz="3200" dirty="0"/>
          </a:p>
          <a:p>
            <a:pPr algn="ctr"/>
            <a:r>
              <a:rPr lang="ru-RU" altLang="ru-RU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ограничительные </a:t>
            </a:r>
            <a:r>
              <a:rPr lang="ru-RU" altLang="ru-RU" sz="32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диафрагмы</a:t>
            </a:r>
            <a:endParaRPr lang="ru-RU" altLang="ru-RU" sz="3200" b="1" i="1" dirty="0">
              <a:solidFill>
                <a:srgbClr val="008F3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50D9D4-1C4A-464E-A79D-839EC1B3B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727" y="3429000"/>
            <a:ext cx="3741989" cy="1993651"/>
          </a:xfrm>
          <a:prstGeom prst="rect">
            <a:avLst/>
          </a:prstGeo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48167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0">
            <a:extLst>
              <a:ext uri="{FF2B5EF4-FFF2-40B4-BE49-F238E27FC236}">
                <a16:creationId xmlns:a16="http://schemas.microsoft.com/office/drawing/2014/main" xmlns="" id="{3E4AD58B-BE26-4054-A249-481CFEDD5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7361" y="2369496"/>
            <a:ext cx="1201737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8">
            <a:extLst>
              <a:ext uri="{FF2B5EF4-FFF2-40B4-BE49-F238E27FC236}">
                <a16:creationId xmlns:a16="http://schemas.microsoft.com/office/drawing/2014/main" xmlns="" id="{A91300E2-477D-40A9-BB6F-DE408963D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4271" y="1881189"/>
            <a:ext cx="1076325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6" name="Rectangle 2">
            <a:extLst>
              <a:ext uri="{FF2B5EF4-FFF2-40B4-BE49-F238E27FC236}">
                <a16:creationId xmlns:a16="http://schemas.microsoft.com/office/drawing/2014/main" xmlns="" id="{64B14D52-5CBD-4071-8AC4-9EB7B6BCC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9" y="73026"/>
            <a:ext cx="5777944" cy="13843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От лаборатории университета     к Группе компаний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eaLnBrk="1" hangingPunct="1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</a:t>
            </a:r>
          </a:p>
        </p:txBody>
      </p:sp>
      <p:pic>
        <p:nvPicPr>
          <p:cNvPr id="5125" name="Picture 3">
            <a:extLst>
              <a:ext uri="{FF2B5EF4-FFF2-40B4-BE49-F238E27FC236}">
                <a16:creationId xmlns:a16="http://schemas.microsoft.com/office/drawing/2014/main" xmlns="" id="{6C4569E1-FA11-4A91-A978-88551A87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84" y="1128713"/>
            <a:ext cx="2957513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5">
            <a:extLst>
              <a:ext uri="{FF2B5EF4-FFF2-40B4-BE49-F238E27FC236}">
                <a16:creationId xmlns:a16="http://schemas.microsoft.com/office/drawing/2014/main" xmlns="" id="{27577DDC-A572-45AE-9642-6E98F252F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944" y="4844930"/>
            <a:ext cx="52832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zh-CN" sz="2000" dirty="0">
                <a:cs typeface="DejaVu Sans" pitchFamily="34" charset="0"/>
              </a:rPr>
              <a:t>Контрактные НИОКР и производство</a:t>
            </a:r>
            <a:r>
              <a:rPr lang="ru-RU" altLang="zh-CN" sz="2000" b="1" dirty="0">
                <a:cs typeface="DejaVu Sans" pitchFamily="34" charset="0"/>
              </a:rPr>
              <a:t> для известных брендов </a:t>
            </a:r>
            <a:r>
              <a:rPr lang="ru-RU" altLang="zh-CN" sz="2000" dirty="0">
                <a:cs typeface="DejaVu Sans" pitchFamily="34" charset="0"/>
              </a:rPr>
              <a:t>в сфере промышленной автоматизации.</a:t>
            </a:r>
          </a:p>
          <a:p>
            <a:pPr algn="just" eaLnBrk="1" hangingPunct="1"/>
            <a:r>
              <a:rPr lang="ru-RU" altLang="zh-CN" sz="2000" dirty="0">
                <a:cs typeface="DejaVu Sans" pitchFamily="34" charset="0"/>
              </a:rPr>
              <a:t>Более 2 млн. электронных модулей и приборов произведено</a:t>
            </a:r>
          </a:p>
        </p:txBody>
      </p:sp>
      <p:pic>
        <p:nvPicPr>
          <p:cNvPr id="5127" name="Picture 6">
            <a:extLst>
              <a:ext uri="{FF2B5EF4-FFF2-40B4-BE49-F238E27FC236}">
                <a16:creationId xmlns:a16="http://schemas.microsoft.com/office/drawing/2014/main" xmlns="" id="{85EDD29A-DAB1-4097-B54C-F3CF674CA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2913" y="5608507"/>
            <a:ext cx="103028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7" descr="Фото_Метран 514-ММП">
            <a:extLst>
              <a:ext uri="{FF2B5EF4-FFF2-40B4-BE49-F238E27FC236}">
                <a16:creationId xmlns:a16="http://schemas.microsoft.com/office/drawing/2014/main" xmlns="" id="{0108D379-80A5-484C-A17C-2460A5CEE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225" y="5672007"/>
            <a:ext cx="1017588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8">
            <a:extLst>
              <a:ext uri="{FF2B5EF4-FFF2-40B4-BE49-F238E27FC236}">
                <a16:creationId xmlns:a16="http://schemas.microsoft.com/office/drawing/2014/main" xmlns="" id="{890FDDEC-5106-4DD6-A3D5-668598EF8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78" y="4709982"/>
            <a:ext cx="5254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9">
            <a:extLst>
              <a:ext uri="{FF2B5EF4-FFF2-40B4-BE49-F238E27FC236}">
                <a16:creationId xmlns:a16="http://schemas.microsoft.com/office/drawing/2014/main" xmlns="" id="{E6A1115C-814C-4517-91AB-C3D420203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988" y="4232144"/>
            <a:ext cx="5397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0">
            <a:extLst>
              <a:ext uri="{FF2B5EF4-FFF2-40B4-BE49-F238E27FC236}">
                <a16:creationId xmlns:a16="http://schemas.microsoft.com/office/drawing/2014/main" xmlns="" id="{91761A77-B6E1-410C-9B90-67A60F9F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1325" y="4160707"/>
            <a:ext cx="10175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1">
            <a:extLst>
              <a:ext uri="{FF2B5EF4-FFF2-40B4-BE49-F238E27FC236}">
                <a16:creationId xmlns:a16="http://schemas.microsoft.com/office/drawing/2014/main" xmlns="" id="{84A94A0C-635D-44F9-A1C3-74D20523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881432"/>
            <a:ext cx="952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9AFE49A9-5944-4FAC-8431-CEDBA36FA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544" y="3938587"/>
            <a:ext cx="238760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Создание торговой марки</a:t>
            </a:r>
          </a:p>
        </p:txBody>
      </p:sp>
      <p:pic>
        <p:nvPicPr>
          <p:cNvPr id="5134" name="Picture 3">
            <a:extLst>
              <a:ext uri="{FF2B5EF4-FFF2-40B4-BE49-F238E27FC236}">
                <a16:creationId xmlns:a16="http://schemas.microsoft.com/office/drawing/2014/main" xmlns="" id="{879BCAEB-6E2F-4504-A14C-3CAF1FA0B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8050" y="3505200"/>
            <a:ext cx="2665412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5" name="Группа 5">
            <a:extLst>
              <a:ext uri="{FF2B5EF4-FFF2-40B4-BE49-F238E27FC236}">
                <a16:creationId xmlns:a16="http://schemas.microsoft.com/office/drawing/2014/main" xmlns="" id="{2352922F-419B-4F4A-B8AB-DDC9A896F458}"/>
              </a:ext>
            </a:extLst>
          </p:cNvPr>
          <p:cNvGrpSpPr>
            <a:grpSpLocks/>
          </p:cNvGrpSpPr>
          <p:nvPr/>
        </p:nvGrpSpPr>
        <p:grpSpPr bwMode="auto">
          <a:xfrm>
            <a:off x="2160112" y="3521917"/>
            <a:ext cx="1964827" cy="718991"/>
            <a:chOff x="2340050" y="3534369"/>
            <a:chExt cx="1655886" cy="566698"/>
          </a:xfrm>
        </p:grpSpPr>
        <p:sp>
          <p:nvSpPr>
            <p:cNvPr id="5143" name="Прямоугольник 14">
              <a:extLst>
                <a:ext uri="{FF2B5EF4-FFF2-40B4-BE49-F238E27FC236}">
                  <a16:creationId xmlns:a16="http://schemas.microsoft.com/office/drawing/2014/main" xmlns="" id="{EF5A1F0E-A838-4329-B9E5-A0E6729F2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918" y="3577847"/>
              <a:ext cx="9861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zh-CN" sz="2800" b="1" dirty="0">
                  <a:cs typeface="DejaVu Sans" pitchFamily="34" charset="0"/>
                </a:rPr>
                <a:t>2008</a:t>
              </a:r>
              <a:endParaRPr lang="ru-RU" altLang="ru-RU" sz="2800" dirty="0">
                <a:cs typeface="DejaVu Sans" pitchFamily="34" charset="0"/>
              </a:endParaRPr>
            </a:p>
          </p:txBody>
        </p:sp>
        <p:sp>
          <p:nvSpPr>
            <p:cNvPr id="5144" name="Овал 2">
              <a:extLst>
                <a:ext uri="{FF2B5EF4-FFF2-40B4-BE49-F238E27FC236}">
                  <a16:creationId xmlns:a16="http://schemas.microsoft.com/office/drawing/2014/main" xmlns="" id="{B486BF58-DF2C-4775-B732-8299298AC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050" y="3534369"/>
              <a:ext cx="1655886" cy="542703"/>
            </a:xfrm>
            <a:prstGeom prst="ellipse">
              <a:avLst/>
            </a:prstGeom>
            <a:noFill/>
            <a:ln w="412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>
                <a:cs typeface="DejaVu Sans" pitchFamily="34" charset="0"/>
              </a:endParaRPr>
            </a:p>
          </p:txBody>
        </p:sp>
      </p:grpSp>
      <p:grpSp>
        <p:nvGrpSpPr>
          <p:cNvPr id="5136" name="Группа 11">
            <a:extLst>
              <a:ext uri="{FF2B5EF4-FFF2-40B4-BE49-F238E27FC236}">
                <a16:creationId xmlns:a16="http://schemas.microsoft.com/office/drawing/2014/main" xmlns="" id="{BC8A9F32-F48D-4D40-BEEB-D026D801DC1E}"/>
              </a:ext>
            </a:extLst>
          </p:cNvPr>
          <p:cNvGrpSpPr>
            <a:grpSpLocks/>
          </p:cNvGrpSpPr>
          <p:nvPr/>
        </p:nvGrpSpPr>
        <p:grpSpPr bwMode="auto">
          <a:xfrm>
            <a:off x="636719" y="4959023"/>
            <a:ext cx="1908175" cy="758824"/>
            <a:chOff x="575873" y="5052171"/>
            <a:chExt cx="1907895" cy="753093"/>
          </a:xfrm>
        </p:grpSpPr>
        <p:sp>
          <p:nvSpPr>
            <p:cNvPr id="5141" name="Прямоугольник 1">
              <a:extLst>
                <a:ext uri="{FF2B5EF4-FFF2-40B4-BE49-F238E27FC236}">
                  <a16:creationId xmlns:a16="http://schemas.microsoft.com/office/drawing/2014/main" xmlns="" id="{DB56D3B5-A448-4397-A327-C860DD91B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873" y="5157192"/>
              <a:ext cx="190789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zh-CN" sz="2800" b="1" dirty="0">
                  <a:cs typeface="DejaVu Sans" pitchFamily="34" charset="0"/>
                </a:rPr>
                <a:t>1996-2008</a:t>
              </a:r>
              <a:endParaRPr lang="ru-RU" altLang="ru-RU" sz="2800" dirty="0">
                <a:cs typeface="DejaVu Sans" pitchFamily="34" charset="0"/>
              </a:endParaRPr>
            </a:p>
          </p:txBody>
        </p:sp>
        <p:sp>
          <p:nvSpPr>
            <p:cNvPr id="5142" name="Овал 3">
              <a:extLst>
                <a:ext uri="{FF2B5EF4-FFF2-40B4-BE49-F238E27FC236}">
                  <a16:creationId xmlns:a16="http://schemas.microsoft.com/office/drawing/2014/main" xmlns="" id="{99A4456E-174A-47B9-9CDB-906AC7148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765" y="5052171"/>
              <a:ext cx="1894003" cy="753093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>
                <a:cs typeface="DejaVu Sans" pitchFamily="34" charset="0"/>
              </a:endParaRPr>
            </a:p>
          </p:txBody>
        </p:sp>
      </p:grpSp>
      <p:pic>
        <p:nvPicPr>
          <p:cNvPr id="5137" name="Рисунок 9">
            <a:extLst>
              <a:ext uri="{FF2B5EF4-FFF2-40B4-BE49-F238E27FC236}">
                <a16:creationId xmlns:a16="http://schemas.microsoft.com/office/drawing/2014/main" xmlns="" id="{15364972-C25A-40E9-9A09-51701A383E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1589" y="1238876"/>
            <a:ext cx="8747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xmlns="" id="{EF6379F9-2E0C-4694-AC9F-8C7211E6F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914" y="1594276"/>
            <a:ext cx="1485900" cy="19383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Создание комплекса приборов для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Н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&amp;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Г </a:t>
            </a: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отрасли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и других</a:t>
            </a:r>
          </a:p>
        </p:txBody>
      </p:sp>
      <p:sp>
        <p:nvSpPr>
          <p:cNvPr id="5139" name="Прямоугольник 29">
            <a:extLst>
              <a:ext uri="{FF2B5EF4-FFF2-40B4-BE49-F238E27FC236}">
                <a16:creationId xmlns:a16="http://schemas.microsoft.com/office/drawing/2014/main" xmlns="" id="{88661A48-CB04-482E-A0AA-321E0F4DE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5535" y="1993489"/>
            <a:ext cx="19078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zh-CN" sz="2800" b="1" dirty="0">
                <a:cs typeface="DejaVu Sans" pitchFamily="34" charset="0"/>
              </a:rPr>
              <a:t>2008-2019</a:t>
            </a:r>
            <a:endParaRPr lang="ru-RU" altLang="ru-RU" sz="2800" dirty="0">
              <a:cs typeface="DejaVu Sans" pitchFamily="34" charset="0"/>
            </a:endParaRPr>
          </a:p>
        </p:txBody>
      </p:sp>
      <p:sp>
        <p:nvSpPr>
          <p:cNvPr id="5140" name="Овал 30">
            <a:extLst>
              <a:ext uri="{FF2B5EF4-FFF2-40B4-BE49-F238E27FC236}">
                <a16:creationId xmlns:a16="http://schemas.microsoft.com/office/drawing/2014/main" xmlns="" id="{7750770F-EDAC-48A0-9411-28BABD0C8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8554" y="1895578"/>
            <a:ext cx="1893888" cy="75406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ru-RU">
              <a:cs typeface="DejaVu Sans" pitchFamily="34" charset="0"/>
            </a:endParaRPr>
          </a:p>
        </p:txBody>
      </p:sp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5">
            <a:extLst>
              <a:ext uri="{FF2B5EF4-FFF2-40B4-BE49-F238E27FC236}">
                <a16:creationId xmlns:a16="http://schemas.microsoft.com/office/drawing/2014/main" xmlns="" id="{17AAE883-77C7-4615-AC11-523040E65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046163"/>
            <a:ext cx="892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i="1">
                <a:latin typeface="Calibri" panose="020F0502020204030204" pitchFamily="34" charset="0"/>
                <a:cs typeface="Calibri" panose="020F0502020204030204" pitchFamily="34" charset="0"/>
              </a:rPr>
              <a:t>Основные применения:</a:t>
            </a:r>
          </a:p>
        </p:txBody>
      </p:sp>
      <p:sp>
        <p:nvSpPr>
          <p:cNvPr id="19460" name="Прямоугольник 6">
            <a:extLst>
              <a:ext uri="{FF2B5EF4-FFF2-40B4-BE49-F238E27FC236}">
                <a16:creationId xmlns:a16="http://schemas.microsoft.com/office/drawing/2014/main" xmlns="" id="{4C2CBD02-F031-4E23-A030-931599B8E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747838"/>
            <a:ext cx="8928100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2800" b="1" i="1" dirty="0">
                <a:solidFill>
                  <a:srgbClr val="008F39"/>
                </a:solidFill>
                <a:latin typeface="Calibri" pitchFamily="34" charset="0"/>
                <a:cs typeface="Calibri" pitchFamily="34" charset="0"/>
              </a:rPr>
              <a:t>Трубы </a:t>
            </a:r>
            <a:r>
              <a:rPr lang="ru-RU" sz="2800" b="1" i="1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Вентури</a:t>
            </a:r>
          </a:p>
          <a:p>
            <a:pPr marL="514350" indent="-514350"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ru-RU" sz="2800" b="1" i="1" dirty="0">
                <a:latin typeface="Calibri" pitchFamily="34" charset="0"/>
                <a:cs typeface="Calibri" pitchFamily="34" charset="0"/>
              </a:rPr>
              <a:t>Измерение чистых, загрязнённых газов.</a:t>
            </a:r>
          </a:p>
          <a:p>
            <a:pPr marL="514350" indent="-514350"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ru-RU" sz="2800" b="1" i="1" dirty="0">
                <a:latin typeface="Calibri" pitchFamily="34" charset="0"/>
                <a:cs typeface="Calibri" pitchFamily="34" charset="0"/>
              </a:rPr>
              <a:t>Измерение чистой, загрязнённой жидкости.</a:t>
            </a:r>
          </a:p>
          <a:p>
            <a:pPr marL="514350" indent="-514350"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ru-RU" sz="2800" b="1" i="1" dirty="0">
                <a:latin typeface="Calibri" pitchFamily="34" charset="0"/>
                <a:cs typeface="Calibri" pitchFamily="34" charset="0"/>
              </a:rPr>
              <a:t>Измерение пара.</a:t>
            </a:r>
          </a:p>
        </p:txBody>
      </p:sp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xmlns="" id="{F4C153C6-493F-4300-8CB8-75CBEDABD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868549"/>
            <a:ext cx="8928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2800" b="1" i="1" dirty="0">
                <a:solidFill>
                  <a:srgbClr val="008F39"/>
                </a:solidFill>
                <a:latin typeface="Calibri" pitchFamily="34" charset="0"/>
                <a:cs typeface="Calibri" pitchFamily="34" charset="0"/>
              </a:rPr>
              <a:t>Ограничительные диафрагмы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ru-RU" sz="2800" b="1" i="1" dirty="0">
                <a:latin typeface="Calibri" pitchFamily="34" charset="0"/>
                <a:cs typeface="Calibri" pitchFamily="34" charset="0"/>
              </a:rPr>
              <a:t>Используется для снижения давления или для ограничения потока в трубопроводе.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ru-RU" sz="2800" b="1" i="1" dirty="0">
                <a:latin typeface="Calibri" pitchFamily="34" charset="0"/>
                <a:cs typeface="Calibri" pitchFamily="34" charset="0"/>
              </a:rPr>
              <a:t>Применяется при высоком давлении и/или большом уровне шума.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F5F109E0-57BC-437E-B8F7-6A9DE6A11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67" y="1228726"/>
            <a:ext cx="8656342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Измеряемая среда: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газ, жидкость, пар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1800" dirty="0" err="1">
                <a:latin typeface="Calibri" pitchFamily="34" charset="0"/>
                <a:cs typeface="Calibri" pitchFamily="34" charset="0"/>
              </a:rPr>
              <a:t>Ду</a:t>
            </a: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50…1200 мм</a:t>
            </a:r>
            <a:r>
              <a:rPr lang="en-US" altLang="ru-RU" sz="1800" b="1" dirty="0">
                <a:latin typeface="Calibri" pitchFamily="34" charset="0"/>
                <a:cs typeface="Calibri" pitchFamily="34" charset="0"/>
              </a:rPr>
              <a:t>. </a:t>
            </a:r>
            <a:endParaRPr lang="ru-RU" altLang="ru-RU" sz="1800" b="1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ct val="10000"/>
              </a:spcBef>
              <a:buFont typeface="Arial" pitchFamily="34" charset="0"/>
              <a:buChar char="•"/>
              <a:defRPr/>
            </a:pP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   Диаметры вне нормы возможны при изучении типа     применения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Погрешность, вносимая в измерение расхода: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0,5…1,5% в зависимости от установки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Материал: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углеродистая сталь, нержавеющая сталь, </a:t>
            </a:r>
            <a:r>
              <a:rPr lang="ru-RU" altLang="ru-RU" sz="1800" b="1" dirty="0" err="1">
                <a:latin typeface="Calibri" pitchFamily="34" charset="0"/>
                <a:cs typeface="Calibri" pitchFamily="34" charset="0"/>
              </a:rPr>
              <a:t>монель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altLang="ru-RU" sz="1800" b="1" dirty="0" err="1">
                <a:latin typeface="Calibri" pitchFamily="34" charset="0"/>
                <a:cs typeface="Calibri" pitchFamily="34" charset="0"/>
              </a:rPr>
              <a:t>хастеллой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altLang="ru-RU" sz="1800" b="1" dirty="0" err="1">
                <a:latin typeface="Calibri" pitchFamily="34" charset="0"/>
                <a:cs typeface="Calibri" pitchFamily="34" charset="0"/>
              </a:rPr>
              <a:t>инконель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, титан и т.д.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Установка: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фланцевая или приварная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endParaRPr lang="ru-RU" altLang="ru-RU" sz="1800" b="1" dirty="0">
              <a:solidFill>
                <a:srgbClr val="008F3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347" name="TextBox 1">
            <a:extLst>
              <a:ext uri="{FF2B5EF4-FFF2-40B4-BE49-F238E27FC236}">
                <a16:creationId xmlns:a16="http://schemas.microsoft.com/office/drawing/2014/main" xmlns="" id="{BB57E5BE-3000-4211-88CE-FDB67C31E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00293"/>
            <a:ext cx="56806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Технические характеристики труб Вентури</a:t>
            </a:r>
          </a:p>
        </p:txBody>
      </p:sp>
      <p:pic>
        <p:nvPicPr>
          <p:cNvPr id="57348" name="Picture 2">
            <a:extLst>
              <a:ext uri="{FF2B5EF4-FFF2-40B4-BE49-F238E27FC236}">
                <a16:creationId xmlns:a16="http://schemas.microsoft.com/office/drawing/2014/main" xmlns="" id="{DD371066-1D53-4877-A7C0-59AFBFB4C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" y="3910013"/>
            <a:ext cx="33432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>
            <a:extLst>
              <a:ext uri="{FF2B5EF4-FFF2-40B4-BE49-F238E27FC236}">
                <a16:creationId xmlns:a16="http://schemas.microsoft.com/office/drawing/2014/main" xmlns="" id="{E911FC65-052C-40E0-9FBC-6F59DD56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43338"/>
            <a:ext cx="43910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Box 1">
            <a:extLst>
              <a:ext uri="{FF2B5EF4-FFF2-40B4-BE49-F238E27FC236}">
                <a16:creationId xmlns:a16="http://schemas.microsoft.com/office/drawing/2014/main" xmlns="" id="{FFE980C9-D3FF-46D8-BB7C-E2586500F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6081713"/>
            <a:ext cx="389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>
                <a:latin typeface="Calibri" panose="020F0502020204030204" pitchFamily="34" charset="0"/>
                <a:cs typeface="Calibri" panose="020F0502020204030204" pitchFamily="34" charset="0"/>
              </a:rPr>
              <a:t>Труба Вентури из цельного прутка</a:t>
            </a:r>
          </a:p>
        </p:txBody>
      </p:sp>
      <p:sp>
        <p:nvSpPr>
          <p:cNvPr id="57351" name="TextBox 8">
            <a:extLst>
              <a:ext uri="{FF2B5EF4-FFF2-40B4-BE49-F238E27FC236}">
                <a16:creationId xmlns:a16="http://schemas.microsoft.com/office/drawing/2014/main" xmlns="" id="{ED4E2452-C3E3-455E-8D3E-AB4344C9D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63" y="6096000"/>
            <a:ext cx="4119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>
                <a:latin typeface="Calibri" panose="020F0502020204030204" pitchFamily="34" charset="0"/>
                <a:cs typeface="Calibri" panose="020F0502020204030204" pitchFamily="34" charset="0"/>
              </a:rPr>
              <a:t>Труба Вентури из листового проката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6">
            <a:extLst>
              <a:ext uri="{FF2B5EF4-FFF2-40B4-BE49-F238E27FC236}">
                <a16:creationId xmlns:a16="http://schemas.microsoft.com/office/drawing/2014/main" xmlns="" id="{71A8C44B-A4C6-41F5-A82D-911C84CEB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49" y="1263004"/>
            <a:ext cx="8785225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Тип среды: 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жидкости – вязкие, чистые, загрязнённые и агрессивные, </a:t>
            </a:r>
            <a:r>
              <a:rPr lang="ru-RU" alt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газы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и газовые смеси, влажный и сухой пар.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Ду</a:t>
            </a: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15…1000 мм</a:t>
            </a:r>
            <a:r>
              <a:rPr lang="en-US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alt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Давление: 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до 42 МПа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Уровень шума: </a:t>
            </a:r>
            <a:r>
              <a:rPr lang="en-US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85 дБ </a:t>
            </a:r>
            <a:endParaRPr lang="en-US" alt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Стандарты: </a:t>
            </a:r>
            <a:r>
              <a:rPr lang="en-US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ISO 5167-1, BS 1042, ASME.MFC.3M, ASME B31</a:t>
            </a:r>
            <a:endParaRPr lang="ru-RU" alt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Виды диафрагм: простая (с одним отверстием), </a:t>
            </a:r>
            <a:r>
              <a:rPr lang="ru-RU" alt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многоотверстная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многоступенчатая и многоступенчатая </a:t>
            </a:r>
            <a:r>
              <a:rPr lang="ru-RU" alt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многоотверстная</a:t>
            </a:r>
            <a:endParaRPr lang="ru-RU" alt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Материал: 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углеродистая сталь, нержавеющая сталь, </a:t>
            </a:r>
            <a:r>
              <a:rPr lang="ru-RU" alt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монель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alt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хастеллой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alt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инконель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титан и т.д.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ru-RU" alt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43" name="TextBox 1">
            <a:extLst>
              <a:ext uri="{FF2B5EF4-FFF2-40B4-BE49-F238E27FC236}">
                <a16:creationId xmlns:a16="http://schemas.microsoft.com/office/drawing/2014/main" xmlns="" id="{36BE8253-4F9F-420B-B339-52DA151F2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04" y="110158"/>
            <a:ext cx="50024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Технические характеристики </a:t>
            </a:r>
          </a:p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ограничительных диафрагм:</a:t>
            </a:r>
          </a:p>
        </p:txBody>
      </p:sp>
      <p:pic>
        <p:nvPicPr>
          <p:cNvPr id="61444" name="Picture 6">
            <a:extLst>
              <a:ext uri="{FF2B5EF4-FFF2-40B4-BE49-F238E27FC236}">
                <a16:creationId xmlns:a16="http://schemas.microsoft.com/office/drawing/2014/main" xmlns="" id="{75256B79-21B1-4BF0-B7A9-6FA27AE51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100" y="4853256"/>
            <a:ext cx="10795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7">
            <a:extLst>
              <a:ext uri="{FF2B5EF4-FFF2-40B4-BE49-F238E27FC236}">
                <a16:creationId xmlns:a16="http://schemas.microsoft.com/office/drawing/2014/main" xmlns="" id="{8C96FD02-5C2D-47E0-8BAA-1D6CFB2B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8563" y="4843732"/>
            <a:ext cx="13065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8">
            <a:extLst>
              <a:ext uri="{FF2B5EF4-FFF2-40B4-BE49-F238E27FC236}">
                <a16:creationId xmlns:a16="http://schemas.microsoft.com/office/drawing/2014/main" xmlns="" id="{D43086A7-B7D1-4D64-8654-9A32D0FE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415" y="5008831"/>
            <a:ext cx="1701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9">
            <a:extLst>
              <a:ext uri="{FF2B5EF4-FFF2-40B4-BE49-F238E27FC236}">
                <a16:creationId xmlns:a16="http://schemas.microsoft.com/office/drawing/2014/main" xmlns="" id="{F9C0EDEE-3574-4096-A39F-4BADEB695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008831"/>
            <a:ext cx="13779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xmlns="" id="{492387F6-8F49-4EBE-BE0A-23ECEB86A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875" y="1916113"/>
            <a:ext cx="4351338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Прямоугольник 5">
            <a:extLst>
              <a:ext uri="{FF2B5EF4-FFF2-40B4-BE49-F238E27FC236}">
                <a16:creationId xmlns:a16="http://schemas.microsoft.com/office/drawing/2014/main" xmlns="" id="{6D7B3E15-48EB-43F3-A145-7B5A2222F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9" y="1063033"/>
            <a:ext cx="8856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Вибрационный сигнализатор плотности и уровня </a:t>
            </a:r>
            <a:r>
              <a:rPr lang="ru-RU" altLang="ru-RU" sz="3600" b="1" i="1" dirty="0" err="1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ЭлМетро</a:t>
            </a:r>
            <a:r>
              <a:rPr lang="ru-RU" altLang="ru-RU" sz="3600" b="1" i="1" dirty="0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-ВСПУ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51FC1E-F549-4B4D-B0D8-8D9DB79DB0B9}"/>
              </a:ext>
            </a:extLst>
          </p:cNvPr>
          <p:cNvSpPr txBox="1"/>
          <p:nvPr/>
        </p:nvSpPr>
        <p:spPr>
          <a:xfrm rot="19807958">
            <a:off x="69675" y="2977198"/>
            <a:ext cx="28451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Новинка 2019 года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>
            <a:extLst>
              <a:ext uri="{FF2B5EF4-FFF2-40B4-BE49-F238E27FC236}">
                <a16:creationId xmlns:a16="http://schemas.microsoft.com/office/drawing/2014/main" xmlns="" id="{DCF65F89-7EA0-4F8D-A6BE-3D59BB57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47838"/>
            <a:ext cx="39592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Прямоугольник 5">
            <a:extLst>
              <a:ext uri="{FF2B5EF4-FFF2-40B4-BE49-F238E27FC236}">
                <a16:creationId xmlns:a16="http://schemas.microsoft.com/office/drawing/2014/main" xmlns="" id="{D17E653A-8D8D-42DE-81FD-7DBC6BF43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00766"/>
            <a:ext cx="64240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Основные применения сигнализатора </a:t>
            </a:r>
            <a:r>
              <a:rPr lang="ru-RU" altLang="ru-RU" sz="2800" b="1" i="1" dirty="0" err="1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ЭлМетро</a:t>
            </a:r>
            <a:r>
              <a:rPr lang="ru-RU" altLang="ru-RU" sz="2800" b="1" i="1" dirty="0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-ВСПУ</a:t>
            </a:r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7588" name="Прямоугольник 6">
            <a:extLst>
              <a:ext uri="{FF2B5EF4-FFF2-40B4-BE49-F238E27FC236}">
                <a16:creationId xmlns:a16="http://schemas.microsoft.com/office/drawing/2014/main" xmlns="" id="{DB518594-15D8-4089-A7FF-37A3034F1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569607"/>
            <a:ext cx="5037487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alt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В системах контроля наличия жидкостей в трубопроводах и резервуарах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alt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Защита резервуаров от перелива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alt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Защита насосов от сухого хода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>
            <a:extLst>
              <a:ext uri="{FF2B5EF4-FFF2-40B4-BE49-F238E27FC236}">
                <a16:creationId xmlns:a16="http://schemas.microsoft.com/office/drawing/2014/main" xmlns="" id="{70A6DDC3-427F-4D3A-9EC9-F96CCA28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44700"/>
            <a:ext cx="3617913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6">
            <a:extLst>
              <a:ext uri="{FF2B5EF4-FFF2-40B4-BE49-F238E27FC236}">
                <a16:creationId xmlns:a16="http://schemas.microsoft.com/office/drawing/2014/main" xmlns="" id="{3460A205-798A-42E7-BEEE-D0B289FAF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139421"/>
            <a:ext cx="6610565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Тип среды: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жидкость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Детектирование жидкости с плотностью: 400…2500 кг/м</a:t>
            </a:r>
            <a:r>
              <a:rPr lang="ru-RU" altLang="ru-RU" sz="1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ru-RU" alt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Исполнение: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от 65 до 6000 мм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Стабильность точки срабатывания: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не более ±1 мм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Рабочее давление</a:t>
            </a:r>
            <a:r>
              <a:rPr lang="en-US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до 6,3 МПа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Температура измеряемой среды</a:t>
            </a:r>
            <a:r>
              <a:rPr lang="en-US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-50…</a:t>
            </a:r>
            <a:r>
              <a:rPr lang="en-US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50 ⁰С</a:t>
            </a:r>
            <a:endParaRPr lang="en-US" alt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Исполнения: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общепромышленное, взрывозащищенное (для работы в зонах 1 и 0 взрывоопасных газовых сред)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Типы выходных сигналов: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электромеханическое реле (</a:t>
            </a:r>
            <a:r>
              <a:rPr lang="en-US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SPDT,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два независимых выхода),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транзисторный </a:t>
            </a:r>
            <a:r>
              <a:rPr lang="en-US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p-n-p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типа (два независимых выхода),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тиристорный (в разрыв цепи переменного тока </a:t>
            </a:r>
            <a:r>
              <a:rPr lang="en-US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~220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В),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дискретный постоянного тока 8/16 мА,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дискретный </a:t>
            </a:r>
            <a:r>
              <a:rPr lang="en-US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NAMUR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Присоединение к процессу: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стандартный (штуцер, фланцы, муфта) и на заказ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Степень </a:t>
            </a:r>
            <a:r>
              <a:rPr lang="ru-RU" altLang="ru-R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пылевлагозащиты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IP67</a:t>
            </a:r>
            <a:endParaRPr lang="ru-RU" alt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alt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6" name="TextBox 1">
            <a:extLst>
              <a:ext uri="{FF2B5EF4-FFF2-40B4-BE49-F238E27FC236}">
                <a16:creationId xmlns:a16="http://schemas.microsoft.com/office/drawing/2014/main" xmlns="" id="{4FD0C2D5-85B6-4A09-A8E6-67F78FFF0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25762"/>
            <a:ext cx="63469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Технические характеристики сигнализаторов </a:t>
            </a:r>
            <a:r>
              <a:rPr lang="ru-RU" altLang="ru-RU" sz="2800" b="1" i="1" dirty="0" err="1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ЭлМетро</a:t>
            </a:r>
            <a:r>
              <a:rPr lang="ru-RU" altLang="ru-RU" sz="2800" b="1" i="1" dirty="0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-ВСПУ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xmlns="" id="{28A899AB-A022-4B0D-9B56-D2D3DEAE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73188"/>
            <a:ext cx="4379912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6">
            <a:extLst>
              <a:ext uri="{FF2B5EF4-FFF2-40B4-BE49-F238E27FC236}">
                <a16:creationId xmlns:a16="http://schemas.microsoft.com/office/drawing/2014/main" xmlns="" id="{2995F880-8AD2-4C0A-9B60-725E05CBA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1403350"/>
            <a:ext cx="58102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Работа в высоковязких средах до 10000 </a:t>
            </a:r>
            <a:r>
              <a:rPr lang="ru-RU" alt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сСт</a:t>
            </a: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Функция тестирования выходного сигнала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Дублирование выходного сигнала или дополнительный сигнал состояния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Настройка задержки срабатывания для предотвращения ложных переключений при волнах на поверхности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Защита от насасывания влаги из внешней среды и скапливания в вилке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Функция «ручного </a:t>
            </a:r>
            <a:r>
              <a:rPr lang="ru-RU" alt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долива</a:t>
            </a: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» в резервуар после срабатывания отсечки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Отсутствие влияния пены и пузырей на работу сигнализатора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84" name="TextBox 1">
            <a:extLst>
              <a:ext uri="{FF2B5EF4-FFF2-40B4-BE49-F238E27FC236}">
                <a16:creationId xmlns:a16="http://schemas.microsoft.com/office/drawing/2014/main" xmlns="" id="{0D1CDB39-CB34-410E-AF24-9AB83A095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72221"/>
            <a:ext cx="62783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Особенности сигнализаторов </a:t>
            </a:r>
            <a:r>
              <a:rPr lang="ru-RU" altLang="ru-RU" sz="2800" b="1" i="1" dirty="0" err="1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ЭлМетро</a:t>
            </a:r>
            <a:r>
              <a:rPr lang="ru-RU" altLang="ru-RU" sz="2800" b="1" i="1" dirty="0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-ВСПУ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xmlns="" id="{51D4CD1E-7541-4322-B5EE-F336A66A5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13" y="1916113"/>
            <a:ext cx="43910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3C4DCD-8BD9-40A5-9AFF-766A3E040C89}"/>
              </a:ext>
            </a:extLst>
          </p:cNvPr>
          <p:cNvSpPr txBox="1"/>
          <p:nvPr/>
        </p:nvSpPr>
        <p:spPr>
          <a:xfrm>
            <a:off x="323850" y="6496050"/>
            <a:ext cx="2635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73732" name="Прямоугольник 5">
            <a:extLst>
              <a:ext uri="{FF2B5EF4-FFF2-40B4-BE49-F238E27FC236}">
                <a16:creationId xmlns:a16="http://schemas.microsoft.com/office/drawing/2014/main" xmlns="" id="{F77EC274-0F25-4F1C-BF4D-446168C1B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9" y="1011238"/>
            <a:ext cx="8856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Видеографический регистраторы-контроллеры </a:t>
            </a:r>
            <a:r>
              <a:rPr lang="ru-RU" altLang="ru-RU" sz="3600" b="1" i="1" dirty="0" err="1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ЭлМетро-ВиЭР</a:t>
            </a:r>
            <a:endParaRPr lang="ru-RU" altLang="ru-RU" sz="3600" b="1" i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733" name="Picture 4">
            <a:extLst>
              <a:ext uri="{FF2B5EF4-FFF2-40B4-BE49-F238E27FC236}">
                <a16:creationId xmlns:a16="http://schemas.microsoft.com/office/drawing/2014/main" xmlns="" id="{4C2F1C26-E33C-4B60-867D-75B3F422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11388"/>
            <a:ext cx="3802062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DB6301-2E7A-497C-8146-482B2A44C9F3}"/>
              </a:ext>
            </a:extLst>
          </p:cNvPr>
          <p:cNvSpPr txBox="1"/>
          <p:nvPr/>
        </p:nvSpPr>
        <p:spPr>
          <a:xfrm>
            <a:off x="323850" y="6496050"/>
            <a:ext cx="2635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75779" name="Прямоугольник 5">
            <a:extLst>
              <a:ext uri="{FF2B5EF4-FFF2-40B4-BE49-F238E27FC236}">
                <a16:creationId xmlns:a16="http://schemas.microsoft.com/office/drawing/2014/main" xmlns="" id="{1B6EC463-D35C-4AF4-A2CA-B9C16939F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39151"/>
            <a:ext cx="892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Основные применения :</a:t>
            </a:r>
          </a:p>
        </p:txBody>
      </p:sp>
      <p:sp>
        <p:nvSpPr>
          <p:cNvPr id="75780" name="Прямоугольник 6">
            <a:extLst>
              <a:ext uri="{FF2B5EF4-FFF2-40B4-BE49-F238E27FC236}">
                <a16:creationId xmlns:a16="http://schemas.microsoft.com/office/drawing/2014/main" xmlns="" id="{7E6A4F77-3F83-497B-AF5E-54D5EE07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585106"/>
            <a:ext cx="8928100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ru-RU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Преобразование, регистрация и визуализация </a:t>
            </a: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сигналов: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силы и напряжения постоянного тока,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сопротивления,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сигналов термопар,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термометров сопротивления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частотно-импульсных и других </a:t>
            </a:r>
          </a:p>
          <a:p>
            <a:pPr marL="457200" lvl="1" indent="0">
              <a:spcAft>
                <a:spcPts val="600"/>
              </a:spcAft>
            </a:pP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в единицы физических величин.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Выполнение функции </a:t>
            </a:r>
            <a:r>
              <a:rPr lang="ru-RU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регулирования, сигнализации, математической обработки </a:t>
            </a: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измеряемых параметров.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Вычисление расхода </a:t>
            </a: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по методу перепада давления в соответствии с ГОСТ 8.586.(1-5).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60BABAE-D472-4FF2-8CEC-E73A68227735}"/>
              </a:ext>
            </a:extLst>
          </p:cNvPr>
          <p:cNvSpPr/>
          <p:nvPr/>
        </p:nvSpPr>
        <p:spPr>
          <a:xfrm>
            <a:off x="107950" y="92056"/>
            <a:ext cx="6309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Регистратор-контроллеры видеографические </a:t>
            </a:r>
            <a:r>
              <a:rPr lang="ru-RU" altLang="ru-RU" sz="2800" b="1" i="1" dirty="0" err="1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ЭлМетро-ВиЭР</a:t>
            </a:r>
            <a:endParaRPr lang="ru-RU" sz="2800" dirty="0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>
            <a:extLst>
              <a:ext uri="{FF2B5EF4-FFF2-40B4-BE49-F238E27FC236}">
                <a16:creationId xmlns:a16="http://schemas.microsoft.com/office/drawing/2014/main" xmlns="" id="{02750222-5DBE-42C4-994F-6A1546B93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7036" y="1220106"/>
            <a:ext cx="2519013" cy="251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BD64F68C-8776-4EEA-806F-C2FF485FA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072120"/>
            <a:ext cx="6664810" cy="539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Модели: 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М7 – 8 дюймовый сенсорный экран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104К – </a:t>
            </a:r>
            <a:r>
              <a:rPr lang="ru-RU" altLang="ru-RU" sz="1800" dirty="0" err="1">
                <a:latin typeface="Calibri" pitchFamily="34" charset="0"/>
                <a:cs typeface="Calibri" pitchFamily="34" charset="0"/>
              </a:rPr>
              <a:t>вандалоустойчивое</a:t>
            </a: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 исполнение 10,4 дюйма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Каналы: 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универсальные аналоговые входы – до 20;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аналоговые входы с источником питания – до 12;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аналоговые выходы – до 8;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дискретные входы – до 32;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частотно-импульсные входы – до 16;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дискретные выходы – до 32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Математические каналы: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32/64 канала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Исполнение: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общепромышленное, взрывозащищённое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Интерфейсы: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2х</a:t>
            </a:r>
            <a:r>
              <a:rPr lang="en-US" altLang="ru-RU" sz="1800" b="1" dirty="0">
                <a:latin typeface="Calibri" pitchFamily="34" charset="0"/>
                <a:cs typeface="Calibri" pitchFamily="34" charset="0"/>
              </a:rPr>
              <a:t>RS-485 (Modbus RTU), CAN 2.0, Ethernet (Modbus TCP)</a:t>
            </a:r>
            <a:endParaRPr lang="ru-RU" altLang="ru-RU" sz="1800" b="1" dirty="0">
              <a:latin typeface="Calibri" pitchFamily="34" charset="0"/>
              <a:cs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Быстродействие: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опрос всех каналов до 0,1 с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1800" dirty="0" err="1">
                <a:latin typeface="Calibri" pitchFamily="34" charset="0"/>
                <a:cs typeface="Calibri" pitchFamily="34" charset="0"/>
              </a:rPr>
              <a:t>Уставки</a:t>
            </a: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до 4х </a:t>
            </a:r>
            <a:r>
              <a:rPr lang="ru-RU" altLang="ru-RU" sz="1800" b="1" dirty="0" err="1">
                <a:latin typeface="Calibri" pitchFamily="34" charset="0"/>
                <a:cs typeface="Calibri" pitchFamily="34" charset="0"/>
              </a:rPr>
              <a:t>уставок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 на один канал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Диапазон рабочих температур: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-10…+60 ⁰С</a:t>
            </a:r>
            <a:endParaRPr lang="en-US" altLang="ru-RU" sz="1800" b="1" dirty="0">
              <a:latin typeface="Calibri" pitchFamily="34" charset="0"/>
              <a:cs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Межканальная гальваническая изоляция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1800" dirty="0" err="1">
                <a:latin typeface="Calibri" pitchFamily="34" charset="0"/>
                <a:cs typeface="Calibri" pitchFamily="34" charset="0"/>
              </a:rPr>
              <a:t>Межповерочный</a:t>
            </a: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 интервал: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3 года</a:t>
            </a:r>
          </a:p>
          <a:p>
            <a:pPr>
              <a:buFont typeface="Arial" charset="0"/>
              <a:buChar char="•"/>
              <a:defRPr/>
            </a:pPr>
            <a:endParaRPr lang="ru-RU" altLang="ru-RU" sz="1800" b="1" dirty="0">
              <a:latin typeface="Calibri" pitchFamily="34" charset="0"/>
              <a:cs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ru-RU" altLang="ru-RU" sz="1800" b="1" dirty="0">
              <a:latin typeface="Calibri" pitchFamily="34" charset="0"/>
              <a:cs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ru-RU" altLang="ru-RU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829" name="TextBox 1">
            <a:extLst>
              <a:ext uri="{FF2B5EF4-FFF2-40B4-BE49-F238E27FC236}">
                <a16:creationId xmlns:a16="http://schemas.microsoft.com/office/drawing/2014/main" xmlns="" id="{EA672AFF-2408-4035-A1ED-022D31674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18013"/>
            <a:ext cx="52393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Технические характеристики</a:t>
            </a:r>
          </a:p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регистраторов</a:t>
            </a:r>
            <a:r>
              <a:rPr lang="ru-RU" altLang="ru-RU" sz="2800" b="1" i="1" dirty="0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800" b="1" i="1" dirty="0" err="1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ЭлМетро-ВиЭР</a:t>
            </a:r>
            <a:endParaRPr lang="ru-RU" altLang="ru-RU" sz="2800" b="1" i="1" dirty="0">
              <a:solidFill>
                <a:srgbClr val="008F3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1C118F-1BAF-446E-A606-1E82E5540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9050" y="3429000"/>
            <a:ext cx="2666949" cy="2666949"/>
          </a:xfrm>
          <a:prstGeom prst="rect">
            <a:avLst/>
          </a:prstGeo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Group 13">
            <a:extLst>
              <a:ext uri="{FF2B5EF4-FFF2-40B4-BE49-F238E27FC236}">
                <a16:creationId xmlns:a16="http://schemas.microsoft.com/office/drawing/2014/main" xmlns="" id="{D24BD040-2C38-4BB2-ADBF-3B837AD8CFF6}"/>
              </a:ext>
            </a:extLst>
          </p:cNvPr>
          <p:cNvGrpSpPr>
            <a:grpSpLocks/>
          </p:cNvGrpSpPr>
          <p:nvPr/>
        </p:nvGrpSpPr>
        <p:grpSpPr bwMode="auto">
          <a:xfrm>
            <a:off x="79375" y="921957"/>
            <a:ext cx="8977313" cy="2251517"/>
            <a:chOff x="50" y="678"/>
            <a:chExt cx="5655" cy="1366"/>
          </a:xfrm>
        </p:grpSpPr>
        <p:pic>
          <p:nvPicPr>
            <p:cNvPr id="7178" name="Picture 4">
              <a:extLst>
                <a:ext uri="{FF2B5EF4-FFF2-40B4-BE49-F238E27FC236}">
                  <a16:creationId xmlns:a16="http://schemas.microsoft.com/office/drawing/2014/main" xmlns="" id="{3EE24F66-C0B7-41FE-AEF1-2BF842C67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" y="683"/>
              <a:ext cx="1980" cy="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Рисунок 2">
              <a:extLst>
                <a:ext uri="{FF2B5EF4-FFF2-40B4-BE49-F238E27FC236}">
                  <a16:creationId xmlns:a16="http://schemas.microsoft.com/office/drawing/2014/main" xmlns="" id="{5BBB8C4E-1A6F-4D17-9405-B5D3E79FC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682"/>
              <a:ext cx="1814" cy="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8">
              <a:extLst>
                <a:ext uri="{FF2B5EF4-FFF2-40B4-BE49-F238E27FC236}">
                  <a16:creationId xmlns:a16="http://schemas.microsoft.com/office/drawing/2014/main" xmlns="" id="{37E2A1BB-04D3-45E1-8619-CABC1571A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" y="678"/>
              <a:ext cx="1882" cy="1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Text Box 15">
            <a:extLst>
              <a:ext uri="{FF2B5EF4-FFF2-40B4-BE49-F238E27FC236}">
                <a16:creationId xmlns:a16="http://schemas.microsoft.com/office/drawing/2014/main" xmlns="" id="{CC754F27-F1F7-46BA-8C16-E8BF37ECC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75386"/>
            <a:ext cx="64439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Группа компаний «</a:t>
            </a:r>
            <a:r>
              <a:rPr lang="ru-RU" altLang="ru-RU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ЭлМетро</a:t>
            </a:r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» в 2019 г.</a:t>
            </a:r>
          </a:p>
        </p:txBody>
      </p:sp>
      <p:sp>
        <p:nvSpPr>
          <p:cNvPr id="7173" name="TextBox 1">
            <a:extLst>
              <a:ext uri="{FF2B5EF4-FFF2-40B4-BE49-F238E27FC236}">
                <a16:creationId xmlns:a16="http://schemas.microsoft.com/office/drawing/2014/main" xmlns="" id="{64EB6A05-AA83-4F06-82E3-649771864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133667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/>
              <a:t>НИОКР</a:t>
            </a:r>
            <a:endParaRPr lang="ru-RU" altLang="ru-RU" sz="2000"/>
          </a:p>
        </p:txBody>
      </p:sp>
      <p:sp>
        <p:nvSpPr>
          <p:cNvPr id="7174" name="TextBox 14">
            <a:extLst>
              <a:ext uri="{FF2B5EF4-FFF2-40B4-BE49-F238E27FC236}">
                <a16:creationId xmlns:a16="http://schemas.microsoft.com/office/drawing/2014/main" xmlns="" id="{201CDAAD-49D6-4284-999A-774EA3025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221038"/>
            <a:ext cx="2322512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/>
              <a:t>Производство</a:t>
            </a:r>
            <a:endParaRPr lang="ru-RU" altLang="ru-RU" sz="2000"/>
          </a:p>
        </p:txBody>
      </p:sp>
      <p:sp>
        <p:nvSpPr>
          <p:cNvPr id="7175" name="TextBox 15">
            <a:extLst>
              <a:ext uri="{FF2B5EF4-FFF2-40B4-BE49-F238E27FC236}">
                <a16:creationId xmlns:a16="http://schemas.microsoft.com/office/drawing/2014/main" xmlns="" id="{CCDAF3D7-8721-40FE-AEED-EAE222093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213100"/>
            <a:ext cx="2178050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/>
              <a:t>Инжиниринг</a:t>
            </a:r>
            <a:endParaRPr lang="ru-RU" altLang="ru-RU" sz="2000"/>
          </a:p>
        </p:txBody>
      </p:sp>
      <p:sp>
        <p:nvSpPr>
          <p:cNvPr id="7176" name="TextBox 16">
            <a:extLst>
              <a:ext uri="{FF2B5EF4-FFF2-40B4-BE49-F238E27FC236}">
                <a16:creationId xmlns:a16="http://schemas.microsoft.com/office/drawing/2014/main" xmlns="" id="{3274786D-7106-46C3-8C1E-F5B023A1C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213100"/>
            <a:ext cx="2178050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/>
              <a:t>Продажи</a:t>
            </a:r>
            <a:endParaRPr lang="ru-RU" altLang="ru-RU" sz="2000"/>
          </a:p>
        </p:txBody>
      </p:sp>
      <p:sp>
        <p:nvSpPr>
          <p:cNvPr id="7177" name="TextBox 17">
            <a:extLst>
              <a:ext uri="{FF2B5EF4-FFF2-40B4-BE49-F238E27FC236}">
                <a16:creationId xmlns:a16="http://schemas.microsoft.com/office/drawing/2014/main" xmlns="" id="{B09120F7-0CA4-407F-BB2D-F8733DF1D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763279"/>
            <a:ext cx="89281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Более</a:t>
            </a:r>
            <a:r>
              <a:rPr lang="ru-RU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ru-RU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сотрудников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70% - с высшим образованием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Три производственных </a:t>
            </a:r>
            <a:r>
              <a:rPr lang="ru-RU" alt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площадки, </a:t>
            </a: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∑= 4000 м</a:t>
            </a:r>
            <a:r>
              <a:rPr lang="ru-RU" altLang="ru-RU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ru-RU" alt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2000 + Заказчиков</a:t>
            </a:r>
            <a:endParaRPr lang="ru-RU" alt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Научно-технический Центр разработок: 50 человек, в т.ч.</a:t>
            </a:r>
            <a:r>
              <a:rPr lang="en-US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ru-RU" alt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кандидата наук             </a:t>
            </a: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>
            <a:extLst>
              <a:ext uri="{FF2B5EF4-FFF2-40B4-BE49-F238E27FC236}">
                <a16:creationId xmlns:a16="http://schemas.microsoft.com/office/drawing/2014/main" xmlns="" id="{09E10632-BBFC-42D6-BE43-CD84B264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1825" y="3308350"/>
            <a:ext cx="306705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6">
            <a:extLst>
              <a:ext uri="{FF2B5EF4-FFF2-40B4-BE49-F238E27FC236}">
                <a16:creationId xmlns:a16="http://schemas.microsoft.com/office/drawing/2014/main" xmlns="" id="{88A2CD4D-2C34-4AD1-990A-7AB8DA341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1232869"/>
            <a:ext cx="566578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Функции: сумматоры, метки, таблицы, таймеры, синхронизация по времени, математическая логика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ПИД-регулирование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Вычисление расхода по методу перепада давления по ГОСТ 8.586.(1-5)-2005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Поддержка </a:t>
            </a:r>
            <a:r>
              <a:rPr lang="en-US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OPC </a:t>
            </a:r>
            <a:r>
              <a:rPr lang="ru-RU" alt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технологии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Web-</a:t>
            </a:r>
            <a:r>
              <a:rPr lang="ru-RU" alt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сервер</a:t>
            </a: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Поддержка одно- и многопользовательского режима баз данных </a:t>
            </a:r>
            <a:r>
              <a:rPr lang="en-US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MS SQL </a:t>
            </a:r>
            <a:r>
              <a:rPr lang="en-US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Server)</a:t>
            </a: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Расширенная самодиагностика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Увеличение количества аналоговых каналов до 64, применением внешних модулей ввода-вывода </a:t>
            </a:r>
            <a:r>
              <a:rPr lang="ru-RU" alt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ЭлМетро</a:t>
            </a: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-МВВ (МВВ-02)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876" name="TextBox 1">
            <a:extLst>
              <a:ext uri="{FF2B5EF4-FFF2-40B4-BE49-F238E27FC236}">
                <a16:creationId xmlns:a16="http://schemas.microsoft.com/office/drawing/2014/main" xmlns="" id="{53AF7D2B-FA5D-4FD6-B871-B0C7D5474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94389"/>
            <a:ext cx="57816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Особенности регистраторов </a:t>
            </a:r>
            <a:r>
              <a:rPr lang="ru-RU" altLang="ru-RU" sz="2800" b="1" i="1" dirty="0" err="1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ЭлМетро-ВиЭР</a:t>
            </a:r>
            <a:r>
              <a:rPr lang="ru-RU" altLang="ru-RU" sz="2800" b="1" i="1" dirty="0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79877" name="Picture 7">
            <a:extLst>
              <a:ext uri="{FF2B5EF4-FFF2-40B4-BE49-F238E27FC236}">
                <a16:creationId xmlns:a16="http://schemas.microsoft.com/office/drawing/2014/main" xmlns="" id="{FFD6812E-C221-4B67-A8CC-B5D960DF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1850" y="90805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32FC0B-AB4C-43F1-8E2F-50FA4E4B2180}"/>
              </a:ext>
            </a:extLst>
          </p:cNvPr>
          <p:cNvSpPr txBox="1"/>
          <p:nvPr/>
        </p:nvSpPr>
        <p:spPr>
          <a:xfrm>
            <a:off x="323850" y="6496050"/>
            <a:ext cx="2635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81923" name="Прямоугольник 5">
            <a:extLst>
              <a:ext uri="{FF2B5EF4-FFF2-40B4-BE49-F238E27FC236}">
                <a16:creationId xmlns:a16="http://schemas.microsoft.com/office/drawing/2014/main" xmlns="" id="{087C45B9-51F4-4E23-857E-7771837BF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13" y="85725"/>
            <a:ext cx="68059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Модули ввода-вывода </a:t>
            </a:r>
          </a:p>
          <a:p>
            <a:r>
              <a:rPr lang="ru-RU" altLang="ru-RU" sz="2800" b="1" i="1" dirty="0" err="1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ЭлМетро</a:t>
            </a:r>
            <a:r>
              <a:rPr lang="ru-RU" altLang="ru-RU" sz="2800" b="1" i="1" dirty="0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-МВВ</a:t>
            </a:r>
          </a:p>
        </p:txBody>
      </p:sp>
      <p:pic>
        <p:nvPicPr>
          <p:cNvPr id="81925" name="Picture 3">
            <a:extLst>
              <a:ext uri="{FF2B5EF4-FFF2-40B4-BE49-F238E27FC236}">
                <a16:creationId xmlns:a16="http://schemas.microsoft.com/office/drawing/2014/main" xmlns="" id="{C7870454-C783-453D-A23E-205562D0D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7439" y="3051042"/>
            <a:ext cx="3239144" cy="323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75995E42-E8AC-41C5-BCA5-E31CC37B7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11" y="5298730"/>
            <a:ext cx="8276635" cy="112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52000" indent="-252000"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Диапазон рабочих температур: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-40…+70 ⁰С</a:t>
            </a:r>
            <a:endParaRPr lang="en-US" altLang="ru-RU" sz="1800" b="1" dirty="0">
              <a:latin typeface="Calibri" pitchFamily="34" charset="0"/>
              <a:cs typeface="Calibri" pitchFamily="34" charset="0"/>
            </a:endParaRPr>
          </a:p>
          <a:p>
            <a:pPr marL="252000" indent="-252000"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Полная гальваническая изоляция</a:t>
            </a:r>
          </a:p>
          <a:p>
            <a:pPr marL="252000" indent="-252000">
              <a:buFont typeface="Arial" charset="0"/>
              <a:buChar char="•"/>
              <a:defRPr/>
            </a:pPr>
            <a:r>
              <a:rPr lang="ru-RU" altLang="ru-RU" sz="1800" dirty="0" err="1">
                <a:latin typeface="Calibri" pitchFamily="34" charset="0"/>
                <a:cs typeface="Calibri" pitchFamily="34" charset="0"/>
              </a:rPr>
              <a:t>Пылевлагозащита</a:t>
            </a: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altLang="ru-RU" sz="1800" b="1" dirty="0">
                <a:latin typeface="Calibri" pitchFamily="34" charset="0"/>
                <a:cs typeface="Calibri" pitchFamily="34" charset="0"/>
              </a:rPr>
              <a:t>IP20, IP65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(герметичная коробка)</a:t>
            </a:r>
          </a:p>
          <a:p>
            <a:pPr marL="252000" indent="-252000">
              <a:buFont typeface="Arial" charset="0"/>
              <a:buChar char="•"/>
              <a:defRPr/>
            </a:pPr>
            <a:r>
              <a:rPr lang="ru-RU" altLang="ru-RU" sz="1800" dirty="0" err="1">
                <a:latin typeface="Calibri" pitchFamily="34" charset="0"/>
                <a:cs typeface="Calibri" pitchFamily="34" charset="0"/>
              </a:rPr>
              <a:t>Межповерочный</a:t>
            </a: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 интервал: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3 года</a:t>
            </a:r>
          </a:p>
          <a:p>
            <a:pPr marL="252000" indent="-252000">
              <a:buFont typeface="Arial" charset="0"/>
              <a:buChar char="•"/>
              <a:defRPr/>
            </a:pPr>
            <a:endParaRPr lang="ru-RU" altLang="ru-RU" sz="1800" b="1" dirty="0">
              <a:latin typeface="Calibri" pitchFamily="34" charset="0"/>
              <a:cs typeface="Calibri" pitchFamily="34" charset="0"/>
            </a:endParaRPr>
          </a:p>
          <a:p>
            <a:pPr marL="252000" indent="-252000">
              <a:buFont typeface="Arial" charset="0"/>
              <a:buChar char="•"/>
              <a:defRPr/>
            </a:pPr>
            <a:endParaRPr lang="ru-RU" altLang="ru-RU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5">
            <a:extLst>
              <a:ext uri="{FF2B5EF4-FFF2-40B4-BE49-F238E27FC236}">
                <a16:creationId xmlns:a16="http://schemas.microsoft.com/office/drawing/2014/main" xmlns="" id="{ADC48F88-7A8F-4E71-BF98-B13A50F12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046163"/>
            <a:ext cx="4301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Основные применения</a:t>
            </a:r>
          </a:p>
        </p:txBody>
      </p:sp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xmlns="" id="{F496764E-13E3-4E5C-8861-CACD78085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13" y="1450412"/>
            <a:ext cx="89281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Измерение – сбор данных с аналоговых и дискретных датчиков.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Построение системы сигнализации и/или управление (возможность позиционного регулирования).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Передача информации на верхний уровень АСУ ТП, на сервисный ПК или АРМ оператора.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Вычисление расхода по методу перепада давления в соответствии с ГОСТ 8.586.(1-5)-2005.</a:t>
            </a:r>
          </a:p>
        </p:txBody>
      </p:sp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xmlns="" id="{84C55D1D-8746-4A5B-8CD4-A9F689CDC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13" y="3319655"/>
            <a:ext cx="4301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Технические характеристики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xmlns="" id="{8A8DFFC6-A1B4-4B3E-928D-E2A7FDE91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12" y="3654952"/>
            <a:ext cx="649591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52000" indent="-252000"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Каналы (до 8):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универсальные аналоговые входы, аналоговые входы с источником питания, аналоговые выходы, дискретные, частотно-импульсные входы, дискретные выходы</a:t>
            </a:r>
          </a:p>
          <a:p>
            <a:pPr marL="252000" indent="-252000"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Интерфейсы: </a:t>
            </a:r>
            <a:r>
              <a:rPr lang="en-US" altLang="ru-RU" sz="1800" b="1" dirty="0">
                <a:latin typeface="Calibri" pitchFamily="34" charset="0"/>
                <a:cs typeface="Calibri" pitchFamily="34" charset="0"/>
              </a:rPr>
              <a:t>RS-485 (Modbus RTU), CAN 2.0, Ethernet</a:t>
            </a:r>
            <a:endParaRPr lang="ru-RU" altLang="ru-RU" sz="1800" b="1" dirty="0">
              <a:latin typeface="Calibri" pitchFamily="34" charset="0"/>
              <a:cs typeface="Calibri" pitchFamily="34" charset="0"/>
            </a:endParaRPr>
          </a:p>
          <a:p>
            <a:pPr marL="252000" indent="-252000">
              <a:buFont typeface="Arial" charset="0"/>
              <a:buChar char="•"/>
              <a:defRPr/>
            </a:pPr>
            <a:r>
              <a:rPr lang="ru-RU" altLang="ru-RU" sz="1800" dirty="0">
                <a:latin typeface="Calibri" pitchFamily="34" charset="0"/>
                <a:cs typeface="Calibri" pitchFamily="34" charset="0"/>
              </a:rPr>
              <a:t>Быстродействие: </a:t>
            </a: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опрос всех каналов до 0,1 с</a:t>
            </a:r>
          </a:p>
          <a:p>
            <a:pPr marL="252000" indent="-252000">
              <a:buFont typeface="Arial" charset="0"/>
              <a:buChar char="•"/>
              <a:defRPr/>
            </a:pPr>
            <a:endParaRPr lang="ru-RU" altLang="ru-RU" sz="1800" b="1" dirty="0">
              <a:latin typeface="Calibri" pitchFamily="34" charset="0"/>
              <a:cs typeface="Calibri" pitchFamily="34" charset="0"/>
            </a:endParaRPr>
          </a:p>
          <a:p>
            <a:pPr marL="252000" indent="-252000">
              <a:buFont typeface="Arial" charset="0"/>
              <a:buChar char="•"/>
              <a:defRPr/>
            </a:pPr>
            <a:endParaRPr lang="ru-RU" altLang="ru-RU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Метрологическое оборудование. Цифровые калибраторы </a:t>
            </a:r>
            <a:r>
              <a:rPr lang="ru-RU" altLang="ru-RU" b="1" i="1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ЭлМетро</a:t>
            </a:r>
            <a:endParaRPr lang="ru-RU" dirty="0">
              <a:solidFill>
                <a:srgbClr val="0099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32</a:t>
            </a:fld>
            <a:endParaRPr lang="ru-RU" sz="1600" dirty="0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74775"/>
            <a:ext cx="27432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30663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9581" y="1879599"/>
            <a:ext cx="19431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8188" y="2022475"/>
            <a:ext cx="375761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1353" y="4357688"/>
            <a:ext cx="173355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4913" y="4233863"/>
            <a:ext cx="197961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52900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827881" y="1046162"/>
            <a:ext cx="74882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latin typeface="Calibri" pitchFamily="34" charset="0"/>
                <a:cs typeface="Calibri" pitchFamily="34" charset="0"/>
              </a:rPr>
              <a:t>Средства поверки по давлению, температуре, электрическим сигналам</a:t>
            </a:r>
          </a:p>
        </p:txBody>
      </p:sp>
    </p:spTree>
    <p:extLst>
      <p:ext uri="{BB962C8B-B14F-4D97-AF65-F5344CB8AC3E}">
        <p14:creationId xmlns:p14="http://schemas.microsoft.com/office/powerpoint/2010/main" xmlns="" val="1094067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6">
            <a:extLst>
              <a:ext uri="{FF2B5EF4-FFF2-40B4-BE49-F238E27FC236}">
                <a16:creationId xmlns:a16="http://schemas.microsoft.com/office/drawing/2014/main" xmlns="" id="{2BF9D2C7-6343-4CAA-9CEC-C4C3CA6AE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6286" y="5032375"/>
            <a:ext cx="302101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 Box 6">
            <a:extLst>
              <a:ext uri="{FF2B5EF4-FFF2-40B4-BE49-F238E27FC236}">
                <a16:creationId xmlns:a16="http://schemas.microsoft.com/office/drawing/2014/main" xmlns="" id="{F9DA8647-491A-4892-8AF3-07E900B38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48" y="1767104"/>
            <a:ext cx="6696075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Диапазоны измерения: избыточное до 60 МПа, абсолютное до 1 МПа, разрежение до -100 кПа, тока 0…24 мА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Погрешность измерений: давления от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±0,02%, 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тока </a:t>
            </a:r>
            <a:r>
              <a:rPr lang="ru-RU" alt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±0,005%, 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напряжение от ±0,02%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Внутренний архив данных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Исполнения: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общепромышленное и взрывозащищенное </a:t>
            </a:r>
            <a:r>
              <a:rPr lang="en-US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1ExiaIIBT4 X</a:t>
            </a:r>
            <a:endParaRPr lang="ru-RU" alt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Встроенный </a:t>
            </a:r>
            <a:r>
              <a:rPr lang="en-US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HART-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совместимый интерфейс для поверки интеллектуальных датчиков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Питание поверяемого датчика: </a:t>
            </a:r>
            <a:r>
              <a:rPr lang="en-US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В х </a:t>
            </a:r>
            <a:r>
              <a:rPr lang="en-US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0мА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Программное обеспечение ПК «АРМ-Паскаль»</a:t>
            </a:r>
            <a:endParaRPr lang="ru-RU" alt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Межповерочный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интервал: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1 год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ru-RU" alt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ru-RU" alt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ru-RU" alt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06" name="TextBox 1">
            <a:extLst>
              <a:ext uri="{FF2B5EF4-FFF2-40B4-BE49-F238E27FC236}">
                <a16:creationId xmlns:a16="http://schemas.microsoft.com/office/drawing/2014/main" xmlns="" id="{7E3C093A-6EFC-47BC-ADF5-00798A378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44" y="1255049"/>
            <a:ext cx="479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Технические характеристики: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34D9639-9599-4D5C-AEE1-D0D999D85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7975" y="4269783"/>
            <a:ext cx="2411850" cy="206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B56C0FD9-FCBC-43EA-8ECF-9B9A153E3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48" y="185335"/>
            <a:ext cx="69587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Многофункциональный калибратор/ калибратор давления </a:t>
            </a:r>
            <a:r>
              <a:rPr lang="ru-RU" altLang="ru-RU" sz="2400" b="1" i="1" dirty="0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ЭлМетро-Паскаль-03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A3EE8C-977F-444C-A91B-C6C877844AF9}"/>
              </a:ext>
            </a:extLst>
          </p:cNvPr>
          <p:cNvSpPr txBox="1"/>
          <p:nvPr/>
        </p:nvSpPr>
        <p:spPr>
          <a:xfrm rot="1618225">
            <a:off x="6320430" y="1755150"/>
            <a:ext cx="27669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Новинка 2019 года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xmlns="" id="{588ABFD0-DBAA-4E35-9F2F-1CBA412C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2085"/>
            <a:ext cx="43719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6">
            <a:extLst>
              <a:ext uri="{FF2B5EF4-FFF2-40B4-BE49-F238E27FC236}">
                <a16:creationId xmlns:a16="http://schemas.microsoft.com/office/drawing/2014/main" xmlns="" id="{306B9179-FB65-4BF8-A513-79315D8DA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252319"/>
            <a:ext cx="7782691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Диапазоны воспроизведения: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0,02…40 кПа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Класс точности калибратора: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± 0,01%, ± 0,015%, ± 0,02%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Дискретность воспроизведения давления: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от 0,005 кПа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Рабочая среда: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сжатый воздух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Давление питания от сети (компрессора):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300-400 кПа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Опция – блок опорного давления для поверки дифференциальных датчиков давления 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Калибровка под заданное значение </a:t>
            </a:r>
            <a:r>
              <a:rPr lang="en-US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ru-RU" alt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Межповерочный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интервал: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1 год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ru-RU" alt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10000"/>
              </a:spcBef>
            </a:pPr>
            <a:endParaRPr lang="ru-RU" alt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596" name="TextBox 1">
            <a:extLst>
              <a:ext uri="{FF2B5EF4-FFF2-40B4-BE49-F238E27FC236}">
                <a16:creationId xmlns:a16="http://schemas.microsoft.com/office/drawing/2014/main" xmlns="" id="{455D6C55-DA6F-4964-B0C5-9B4F2842D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72996"/>
            <a:ext cx="63953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Технические характеристики калибратора </a:t>
            </a:r>
            <a:r>
              <a:rPr lang="ru-RU" altLang="ru-RU" sz="2800" b="1" i="1" dirty="0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ЭлМетро-Паскаль-05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xmlns="" id="{F16896F7-A7CD-4339-8896-8DB72A785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884582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 Box 6">
            <a:extLst>
              <a:ext uri="{FF2B5EF4-FFF2-40B4-BE49-F238E27FC236}">
                <a16:creationId xmlns:a16="http://schemas.microsoft.com/office/drawing/2014/main" xmlns="" id="{377E9670-06E2-41DD-A739-1F9301AE5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1" y="1265018"/>
            <a:ext cx="6206140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Измеряемые и воспроизводимые физические величины: 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сила постоянного тока (</a:t>
            </a:r>
            <a:r>
              <a:rPr lang="en-US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), напряжение (</a:t>
            </a:r>
            <a:r>
              <a:rPr lang="en-US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), сопротивление</a:t>
            </a:r>
            <a:r>
              <a:rPr lang="en-US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(R)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ТС, ТП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Погрешность измерений и воспроизведений: 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от ±0,03%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Внутренний архив поверок и серии измерений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Автоматическая и/или ручная компенсация </a:t>
            </a:r>
            <a:r>
              <a:rPr lang="ru-RU" alt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термо</a:t>
            </a: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-ЭДС холодного спая термопар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Возможна работа по настраиваемому сценарию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Синхронизация с ПК 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Диапазон рабочих температур: 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-10…+50 ⁰С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Программное обеспечение ПК «</a:t>
            </a:r>
            <a:r>
              <a:rPr lang="ru-RU" alt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ЭлМетро</a:t>
            </a: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-Вольта-</a:t>
            </a:r>
            <a:r>
              <a:rPr lang="ru-RU" alt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Лайт</a:t>
            </a: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alt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Межповерочный</a:t>
            </a: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интервал: 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2 год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ru-RU" alt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ru-RU" alt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ru-RU" alt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788" name="TextBox 1">
            <a:extLst>
              <a:ext uri="{FF2B5EF4-FFF2-40B4-BE49-F238E27FC236}">
                <a16:creationId xmlns:a16="http://schemas.microsoft.com/office/drawing/2014/main" xmlns="" id="{4B5864E1-EF41-4618-A855-9DA4E3686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12001"/>
            <a:ext cx="63401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Технические характеристики</a:t>
            </a:r>
            <a:r>
              <a:rPr lang="en-US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калибраторов </a:t>
            </a:r>
            <a:r>
              <a:rPr lang="ru-RU" altLang="ru-RU" sz="2800" b="1" i="1" dirty="0" err="1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ЭлМетро</a:t>
            </a:r>
            <a:r>
              <a:rPr lang="ru-RU" altLang="ru-RU" sz="2800" b="1" i="1" dirty="0">
                <a:solidFill>
                  <a:srgbClr val="008F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-Вольта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От индивидуальных приборов к комплексным решениям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36</a:t>
            </a:fld>
            <a:endParaRPr lang="ru-RU" sz="1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84988" y="1382713"/>
            <a:ext cx="15970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ru-RU" altLang="ru-RU" sz="180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6884988" y="1382713"/>
            <a:ext cx="15970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ru-RU" altLang="ru-RU" sz="180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6599238" y="3248025"/>
            <a:ext cx="1511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1400" b="1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22" name="Рисунок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2355" y="1177492"/>
            <a:ext cx="1781608" cy="178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206500"/>
            <a:ext cx="1719263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7700" y="1225550"/>
            <a:ext cx="170973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5" descr="ÐÐ°ÑÑÐ¸Ð½ÐºÐ¸ Ð¿Ð¾ Ð·Ð°Ð¿ÑÐ¾ÑÑ ÑÐ»Ð¼ÐµÑÑÐ¾ Ð²Ð¾Ð»ÑÑ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8" y="4141788"/>
            <a:ext cx="178752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6" descr="ÐÐ½Ð¾Ð³Ð¾ÐºÐ°Ð½Ð°Ð»ÑÐ½ÑÐ¹ Ð¿ÑÐµÑÐ¸Ð·Ð¸Ð¾Ð½Ð½ÑÐ¹ Ð¼ÑÐ»ÑÑÐ¸Ð¼ÐµÑÑ Ð­Ð»ÐÐµÑÑÐ¾-ÐÐµÐ»ÑÐ²Ð¸Ð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8438" y="3843338"/>
            <a:ext cx="2100262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9" descr="Вырезан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750" y="3779838"/>
            <a:ext cx="35337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14"/>
          <p:cNvSpPr>
            <a:spLocks noChangeArrowheads="1"/>
          </p:cNvSpPr>
          <p:nvPr/>
        </p:nvSpPr>
        <p:spPr bwMode="auto">
          <a:xfrm>
            <a:off x="57150" y="2951163"/>
            <a:ext cx="9086850" cy="38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 Первый калибратор       ЭлМетро-Паскаль      ЭлМетро-Паскаль-02    ЭлМетро-Паскаль-03</a:t>
            </a:r>
            <a:endParaRPr lang="ru-RU" altLang="ru-RU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Прямоугольник 17"/>
          <p:cNvSpPr>
            <a:spLocks noChangeArrowheads="1"/>
          </p:cNvSpPr>
          <p:nvPr/>
        </p:nvSpPr>
        <p:spPr bwMode="auto">
          <a:xfrm>
            <a:off x="623888" y="5799138"/>
            <a:ext cx="4422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ЭлМетро-Вольта   	        ЭлМетро-Кельвин</a:t>
            </a:r>
            <a:endParaRPr lang="ru-RU" altLang="ru-RU" sz="1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Равно 30">
            <a:extLst>
              <a:ext uri="{FF2B5EF4-FFF2-40B4-BE49-F238E27FC236}">
                <a16:creationId xmlns:a16="http://schemas.microsoft.com/office/drawing/2014/main" xmlns="" id="{4E46B668-0D27-48C8-9BFE-1059752B2B8D}"/>
              </a:ext>
            </a:extLst>
          </p:cNvPr>
          <p:cNvSpPr/>
          <p:nvPr/>
        </p:nvSpPr>
        <p:spPr>
          <a:xfrm>
            <a:off x="5118100" y="4454525"/>
            <a:ext cx="641350" cy="438150"/>
          </a:xfrm>
          <a:prstGeom prst="mathEqual">
            <a:avLst/>
          </a:prstGeom>
          <a:solidFill>
            <a:srgbClr val="33CC33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05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xmlns="" id="{C801C82B-CE50-4469-AFF8-A2BD5D616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0" y="5591175"/>
            <a:ext cx="3533775" cy="923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dirty="0">
                <a:latin typeface="Calibri" pitchFamily="34" charset="0"/>
                <a:cs typeface="Calibri" pitchFamily="34" charset="0"/>
              </a:rPr>
              <a:t>Наши дни – </a:t>
            </a:r>
          </a:p>
          <a:p>
            <a:pPr algn="ctr">
              <a:defRPr/>
            </a:pPr>
            <a:r>
              <a:rPr lang="ru-RU" sz="1800" b="1" dirty="0">
                <a:latin typeface="Calibri" pitchFamily="34" charset="0"/>
                <a:cs typeface="Calibri" pitchFamily="34" charset="0"/>
              </a:rPr>
              <a:t>комплексные инжиниринговые решения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525" y="1528095"/>
            <a:ext cx="2961456" cy="118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F23A6A8-47BD-4CD9-8A91-7B213EC3F51B}"/>
              </a:ext>
            </a:extLst>
          </p:cNvPr>
          <p:cNvSpPr txBox="1"/>
          <p:nvPr/>
        </p:nvSpPr>
        <p:spPr>
          <a:xfrm>
            <a:off x="7940246" y="3779838"/>
            <a:ext cx="83227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1000+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145864" y="3339859"/>
            <a:ext cx="8842062" cy="142874"/>
          </a:xfrm>
          <a:prstGeom prst="rightArrow">
            <a:avLst>
              <a:gd name="adj1" fmla="val 69773"/>
              <a:gd name="adj2" fmla="val 94670"/>
            </a:avLst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3306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Номенклатура               метрологических стендов ЭлМетро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37</a:t>
            </a:fld>
            <a:endParaRPr lang="ru-RU" sz="1600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90738" y="1073151"/>
            <a:ext cx="4991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400" b="1" i="1" dirty="0">
                <a:latin typeface="Calibri" pitchFamily="34" charset="0"/>
                <a:cs typeface="Calibri" pitchFamily="34" charset="0"/>
              </a:rPr>
              <a:t>Стенды для поверки и калибровки:</a:t>
            </a:r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122238" y="1535113"/>
            <a:ext cx="8878639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>
              <a:spcAft>
                <a:spcPts val="600"/>
              </a:spcAft>
              <a:buFont typeface="Arial" pitchFamily="34" charset="0"/>
              <a:buAutoNum type="arabicPeriod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Датчиков давления в диапазоне от -95 кПа до 160 МПа.</a:t>
            </a:r>
          </a:p>
          <a:p>
            <a:pPr marL="514350" indent="-514350">
              <a:spcAft>
                <a:spcPts val="600"/>
              </a:spcAft>
              <a:buFont typeface="Arial" pitchFamily="34" charset="0"/>
              <a:buAutoNum type="arabicPeriod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Манометрических СИ в диапазоне от -95 кПа до 160 МПа.</a:t>
            </a:r>
          </a:p>
          <a:p>
            <a:pPr marL="514350" indent="-514350">
              <a:spcAft>
                <a:spcPts val="600"/>
              </a:spcAft>
              <a:buFont typeface="Arial" pitchFamily="34" charset="0"/>
              <a:buAutoNum type="arabicPeriod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СИ температуры от -90 ⁰С до 1600 ⁰С.</a:t>
            </a:r>
          </a:p>
          <a:p>
            <a:pPr marL="514350" indent="-514350">
              <a:spcAft>
                <a:spcPts val="600"/>
              </a:spcAft>
              <a:buFont typeface="Arial" pitchFamily="34" charset="0"/>
              <a:buAutoNum type="arabicPeriod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Уровнемеров всех типов до 30 м с абсолютной погрешностью от 0,3 мм.</a:t>
            </a:r>
          </a:p>
          <a:p>
            <a:pPr marL="514350" indent="-514350">
              <a:spcAft>
                <a:spcPts val="600"/>
              </a:spcAft>
              <a:buFont typeface="Arial" pitchFamily="34" charset="0"/>
              <a:buAutoNum type="arabicPeriod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Газоанализаторов.</a:t>
            </a:r>
          </a:p>
          <a:p>
            <a:pPr marL="514350" indent="-514350">
              <a:spcAft>
                <a:spcPts val="600"/>
              </a:spcAft>
              <a:buFont typeface="Arial" pitchFamily="34" charset="0"/>
              <a:buAutoNum type="arabicPeriod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Рулеток (до 100 м), </a:t>
            </a: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метроштоков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 (до 5 м), реек нивелирных и линеек (до 4 м).</a:t>
            </a:r>
          </a:p>
          <a:p>
            <a:pPr marL="514350" indent="-514350">
              <a:spcAft>
                <a:spcPts val="600"/>
              </a:spcAft>
              <a:buFont typeface="Arial" pitchFamily="34" charset="0"/>
              <a:buAutoNum type="arabicPeriod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Электрических щитовых приборов.</a:t>
            </a:r>
          </a:p>
          <a:p>
            <a:pPr marL="514350" indent="-514350">
              <a:spcAft>
                <a:spcPts val="600"/>
              </a:spcAft>
              <a:buFont typeface="Arial" pitchFamily="34" charset="0"/>
              <a:buAutoNum type="arabicPeriod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Вакуумметров </a:t>
            </a: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термопарных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 и ионизационных в диапазоне от 10</a:t>
            </a:r>
            <a:r>
              <a:rPr lang="ru-RU" altLang="ru-RU" sz="2000" baseline="30000" dirty="0">
                <a:latin typeface="Calibri" pitchFamily="34" charset="0"/>
                <a:cs typeface="Calibri" pitchFamily="34" charset="0"/>
              </a:rPr>
              <a:t> -3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 до 10</a:t>
            </a:r>
            <a:r>
              <a:rPr lang="ru-RU" altLang="ru-RU" sz="2000" baseline="30000" dirty="0">
                <a:latin typeface="Calibri" pitchFamily="34" charset="0"/>
                <a:cs typeface="Calibri" pitchFamily="34" charset="0"/>
              </a:rPr>
              <a:t> -9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мм.рт.ст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.  </a:t>
            </a:r>
          </a:p>
          <a:p>
            <a:pPr marL="514350" indent="-514350">
              <a:spcAft>
                <a:spcPts val="600"/>
              </a:spcAft>
              <a:buFont typeface="Arial" pitchFamily="34" charset="0"/>
              <a:buAutoNum type="arabicPeriod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РН-метров.</a:t>
            </a:r>
          </a:p>
          <a:p>
            <a:pPr marL="514350" indent="-514350">
              <a:spcAft>
                <a:spcPts val="600"/>
              </a:spcAft>
              <a:buFont typeface="Arial" pitchFamily="34" charset="0"/>
              <a:buAutoNum type="arabicPeriod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Датчиков вибрации.</a:t>
            </a:r>
          </a:p>
          <a:p>
            <a:pPr marL="514350" indent="-514350">
              <a:spcAft>
                <a:spcPts val="600"/>
              </a:spcAft>
              <a:buFont typeface="Arial" pitchFamily="34" charset="0"/>
              <a:buAutoNum type="arabicPeriod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Цистерны </a:t>
            </a: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автотопливозаправщиков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, резервуары хранения ГСМ.</a:t>
            </a:r>
          </a:p>
        </p:txBody>
      </p:sp>
    </p:spTree>
    <p:extLst>
      <p:ext uri="{BB962C8B-B14F-4D97-AF65-F5344CB8AC3E}">
        <p14:creationId xmlns:p14="http://schemas.microsoft.com/office/powerpoint/2010/main" xmlns="" val="1265994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Решения ЭлМетро с интеграцией в Федеральную информационную систему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38</a:t>
            </a:fld>
            <a:endParaRPr lang="ru-RU" sz="16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61168">
            <a:off x="7717233" y="5816598"/>
            <a:ext cx="12414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69470" y="3492498"/>
            <a:ext cx="15113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1200" b="1">
                <a:ea typeface="DejaVu Sans"/>
                <a:cs typeface="DejaVu Sans"/>
              </a:rPr>
              <a:t> </a:t>
            </a: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1343420" y="1133473"/>
            <a:ext cx="6457950" cy="4975225"/>
            <a:chOff x="1307232" y="1492473"/>
            <a:chExt cx="6457528" cy="4975104"/>
          </a:xfrm>
        </p:grpSpPr>
        <p:pic>
          <p:nvPicPr>
            <p:cNvPr id="9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232" y="1492473"/>
              <a:ext cx="6457528" cy="497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D1C46D5A-5FEA-4BBE-8196-8FB67DA44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290" y="2984687"/>
              <a:ext cx="2154123" cy="400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000" b="1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    </a:t>
              </a:r>
              <a:r>
                <a:rPr lang="ru-RU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АСУ </a:t>
              </a:r>
              <a:r>
                <a:rPr lang="ru-RU" sz="20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МС и др.</a:t>
              </a:r>
              <a:endPara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pic>
        <p:nvPicPr>
          <p:cNvPr id="12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783" y="4416423"/>
            <a:ext cx="5461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4358" y="4579936"/>
            <a:ext cx="7461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1539" y="5669436"/>
            <a:ext cx="5508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995" y="3367086"/>
            <a:ext cx="992188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833" y="5713411"/>
            <a:ext cx="508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1208" y="4551361"/>
            <a:ext cx="116998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83" y="3422648"/>
            <a:ext cx="6985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7208" y="3325811"/>
            <a:ext cx="1003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E45EEBF-2BB3-4239-9C7C-A99E41A6CBC0}"/>
              </a:ext>
            </a:extLst>
          </p:cNvPr>
          <p:cNvSpPr txBox="1"/>
          <p:nvPr/>
        </p:nvSpPr>
        <p:spPr>
          <a:xfrm>
            <a:off x="3265883" y="1241423"/>
            <a:ext cx="2541587" cy="835025"/>
          </a:xfrm>
          <a:prstGeom prst="rect">
            <a:avLst/>
          </a:prstGeom>
          <a:solidFill>
            <a:schemeClr val="bg1"/>
          </a:solidFill>
        </p:spPr>
        <p:txBody>
          <a:bodyPr tIns="216000" bIns="0" anchor="ctr">
            <a:spAutoFit/>
          </a:bodyPr>
          <a:lstStyle/>
          <a:p>
            <a:pPr marL="180000"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ФГИС "АРШИН"</a:t>
            </a:r>
          </a:p>
          <a:p>
            <a:pPr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1515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Интеграция с метрологическими стендами ЭлМетро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39</a:t>
            </a:fld>
            <a:endParaRPr lang="ru-RU" sz="1600" dirty="0"/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93" t="17500" r="25537" b="12500"/>
          <a:stretch>
            <a:fillRect/>
          </a:stretch>
        </p:blipFill>
        <p:spPr bwMode="auto">
          <a:xfrm>
            <a:off x="7205663" y="1799432"/>
            <a:ext cx="1023937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8" y="2770982"/>
            <a:ext cx="3127375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База данны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5663" y="2809082"/>
            <a:ext cx="11811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Соединитель: уступ 7">
            <a:extLst>
              <a:ext uri="{FF2B5EF4-FFF2-40B4-BE49-F238E27FC236}">
                <a16:creationId xmlns:a16="http://schemas.microsoft.com/office/drawing/2014/main" xmlns="" id="{5DA02C37-7EEE-43EA-8FD0-56063E0EAA01}"/>
              </a:ext>
            </a:extLst>
          </p:cNvPr>
          <p:cNvCxnSpPr>
            <a:cxnSpLocks/>
          </p:cNvCxnSpPr>
          <p:nvPr/>
        </p:nvCxnSpPr>
        <p:spPr>
          <a:xfrm flipV="1">
            <a:off x="2857500" y="2289969"/>
            <a:ext cx="4516438" cy="842963"/>
          </a:xfrm>
          <a:prstGeom prst="bentConnector3">
            <a:avLst>
              <a:gd name="adj1" fmla="val 50000"/>
            </a:avLst>
          </a:prstGeom>
          <a:ln w="3810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адпись 2"/>
          <p:cNvSpPr txBox="1">
            <a:spLocks noChangeArrowheads="1"/>
          </p:cNvSpPr>
          <p:nvPr/>
        </p:nvSpPr>
        <p:spPr bwMode="auto">
          <a:xfrm>
            <a:off x="280988" y="1218407"/>
            <a:ext cx="6000750" cy="1000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2000">
                <a:latin typeface="Calibri" pitchFamily="34" charset="0"/>
                <a:cs typeface="Calibri" pitchFamily="34" charset="0"/>
              </a:rPr>
              <a:t>Запрос (по зав. №, № паспорта, штрих коду и т.д.) к базе АСУ МС для получения информации о СИ и внесение в базу данных поверочного стенда</a:t>
            </a:r>
          </a:p>
        </p:txBody>
      </p: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xmlns="" id="{261A3EDD-66D9-4301-A21C-0979DC49C8DA}"/>
              </a:ext>
            </a:extLst>
          </p:cNvPr>
          <p:cNvCxnSpPr>
            <a:cxnSpLocks/>
          </p:cNvCxnSpPr>
          <p:nvPr/>
        </p:nvCxnSpPr>
        <p:spPr>
          <a:xfrm rot="5400000">
            <a:off x="5545138" y="1853407"/>
            <a:ext cx="114300" cy="4387850"/>
          </a:xfrm>
          <a:prstGeom prst="bentConnector2">
            <a:avLst/>
          </a:prstGeom>
          <a:ln w="3810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1521" y="4218782"/>
            <a:ext cx="2173604" cy="219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адпись 2"/>
          <p:cNvSpPr txBox="1">
            <a:spLocks noChangeArrowheads="1"/>
          </p:cNvSpPr>
          <p:nvPr/>
        </p:nvSpPr>
        <p:spPr bwMode="auto">
          <a:xfrm>
            <a:off x="4008438" y="3253582"/>
            <a:ext cx="3127375" cy="736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2000">
                <a:latin typeface="Calibri" pitchFamily="34" charset="0"/>
                <a:cs typeface="Calibri" pitchFamily="34" charset="0"/>
              </a:rPr>
              <a:t>Получение развернутой информации о СИ</a:t>
            </a:r>
          </a:p>
        </p:txBody>
      </p:sp>
    </p:spTree>
    <p:extLst>
      <p:ext uri="{BB962C8B-B14F-4D97-AF65-F5344CB8AC3E}">
        <p14:creationId xmlns:p14="http://schemas.microsoft.com/office/powerpoint/2010/main" xmlns="" val="2349728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Номенклатура продукции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62" y="3872705"/>
            <a:ext cx="15113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C87C6DFD-3212-4EAF-85BB-BBF07586F129}"/>
              </a:ext>
            </a:extLst>
          </p:cNvPr>
          <p:cNvCxnSpPr/>
          <p:nvPr/>
        </p:nvCxnSpPr>
        <p:spPr bwMode="auto">
          <a:xfrm>
            <a:off x="2867025" y="1910555"/>
            <a:ext cx="0" cy="4464050"/>
          </a:xfrm>
          <a:prstGeom prst="line">
            <a:avLst/>
          </a:prstGeom>
          <a:ln w="381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1A2CA463-F3BD-4823-A3B1-217F4544B31B}"/>
              </a:ext>
            </a:extLst>
          </p:cNvPr>
          <p:cNvCxnSpPr/>
          <p:nvPr/>
        </p:nvCxnSpPr>
        <p:spPr bwMode="auto">
          <a:xfrm>
            <a:off x="5891212" y="1910555"/>
            <a:ext cx="0" cy="4464050"/>
          </a:xfrm>
          <a:prstGeom prst="line">
            <a:avLst/>
          </a:prstGeom>
          <a:ln w="381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6912" y="4142580"/>
            <a:ext cx="733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737" y="2107405"/>
            <a:ext cx="186848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63763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0537" y="3218655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4512" y="4661693"/>
            <a:ext cx="1239838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4831" y="4941093"/>
            <a:ext cx="14763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1212" y="4655343"/>
            <a:ext cx="31400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3925" y="3072605"/>
            <a:ext cx="16319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9350" y="2275680"/>
            <a:ext cx="15668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345793" y="1122696"/>
            <a:ext cx="85153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200" b="1" dirty="0">
                <a:latin typeface="Calibri" pitchFamily="34" charset="0"/>
                <a:cs typeface="Calibri" pitchFamily="34" charset="0"/>
              </a:rPr>
              <a:t>Продуктовая линейка </a:t>
            </a:r>
            <a:r>
              <a:rPr lang="ru-RU" altLang="ru-RU" sz="2200" b="1" dirty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ЭлМетро</a:t>
            </a:r>
            <a:r>
              <a:rPr lang="ru-RU" altLang="ru-RU" sz="2200" b="1" dirty="0">
                <a:latin typeface="Calibri" pitchFamily="34" charset="0"/>
                <a:cs typeface="Calibri" pitchFamily="34" charset="0"/>
              </a:rPr>
              <a:t> включает 3 основные направления:</a:t>
            </a:r>
          </a:p>
        </p:txBody>
      </p:sp>
      <p:sp>
        <p:nvSpPr>
          <p:cNvPr id="20" name="TextBox 28"/>
          <p:cNvSpPr txBox="1">
            <a:spLocks noChangeArrowheads="1"/>
          </p:cNvSpPr>
          <p:nvPr/>
        </p:nvSpPr>
        <p:spPr bwMode="auto">
          <a:xfrm>
            <a:off x="160337" y="1532730"/>
            <a:ext cx="2781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Полевое оборудование. Датчики</a:t>
            </a:r>
          </a:p>
        </p:txBody>
      </p:sp>
      <p:sp>
        <p:nvSpPr>
          <p:cNvPr id="21" name="TextBox 29"/>
          <p:cNvSpPr txBox="1">
            <a:spLocks noChangeArrowheads="1"/>
          </p:cNvSpPr>
          <p:nvPr/>
        </p:nvSpPr>
        <p:spPr bwMode="auto">
          <a:xfrm>
            <a:off x="2867025" y="1535905"/>
            <a:ext cx="2995612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Управляющая, регистрирующая и функциональная  аппаратура</a:t>
            </a:r>
          </a:p>
        </p:txBody>
      </p: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6003925" y="1535905"/>
            <a:ext cx="3044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Метрологическое оборудование.</a:t>
            </a:r>
          </a:p>
          <a:p>
            <a:pPr algn="ctr"/>
            <a:r>
              <a:rPr lang="ru-RU" altLang="ru-RU" sz="1800" b="1" dirty="0">
                <a:latin typeface="Calibri" pitchFamily="34" charset="0"/>
                <a:cs typeface="Calibri" pitchFamily="34" charset="0"/>
              </a:rPr>
              <a:t>Метрологические стенды</a:t>
            </a: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5937" y="2558255"/>
            <a:ext cx="8032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A3BF5E4-B225-4B7A-882C-56BBC058D0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3137" y="5325270"/>
            <a:ext cx="1868488" cy="99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06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Прямоугольник 1">
            <a:extLst>
              <a:ext uri="{FF2B5EF4-FFF2-40B4-BE49-F238E27FC236}">
                <a16:creationId xmlns:a16="http://schemas.microsoft.com/office/drawing/2014/main" xmlns="" id="{0010F1D9-D91E-408D-8C8C-1879050DA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" y="1333500"/>
            <a:ext cx="85121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Учет средств измерений на основе электронных паспортов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Ведение истории эксплуатации приборов и оборудования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Планирование графиков обслуживания и контроль их выполнения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Формирование документов в соответствии с Приказом Минпромторга № 1815 с возможностью привязки сканов документов к электронному паспорту, событию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Передача сведений о поверках в Федеральный информационный фонд по обеспечению единства измерений (…в срок, не превышающий 60 календарных дней с даты проведения поверки… Приказ Минпромторга РФ N 5329 от 28 декабря 2018 г.)</a:t>
            </a:r>
          </a:p>
        </p:txBody>
      </p:sp>
      <p:sp>
        <p:nvSpPr>
          <p:cNvPr id="151555" name="TextBox 2">
            <a:extLst>
              <a:ext uri="{FF2B5EF4-FFF2-40B4-BE49-F238E27FC236}">
                <a16:creationId xmlns:a16="http://schemas.microsoft.com/office/drawing/2014/main" xmlns="" id="{31C365B0-888B-4FDB-8D2E-B8A5ACB9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150785"/>
            <a:ext cx="50812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Функции интеграции с АСУ МС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Интеграция с метрологическими стендами ЭлМетро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41</a:t>
            </a:fld>
            <a:endParaRPr lang="ru-RU" sz="1600" dirty="0"/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93" t="17500" r="25537" b="12500"/>
          <a:stretch>
            <a:fillRect/>
          </a:stretch>
        </p:blipFill>
        <p:spPr bwMode="auto">
          <a:xfrm>
            <a:off x="6173311" y="1359219"/>
            <a:ext cx="10239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524" y="1359219"/>
            <a:ext cx="292735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База данны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3936" y="2297432"/>
            <a:ext cx="11811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Соединитель: уступ 13">
            <a:extLst>
              <a:ext uri="{FF2B5EF4-FFF2-40B4-BE49-F238E27FC236}">
                <a16:creationId xmlns:a16="http://schemas.microsoft.com/office/drawing/2014/main" xmlns="" id="{3DF66330-B2BE-45EC-B7FF-7F9F680BE785}"/>
              </a:ext>
            </a:extLst>
          </p:cNvPr>
          <p:cNvCxnSpPr>
            <a:cxnSpLocks/>
          </p:cNvCxnSpPr>
          <p:nvPr/>
        </p:nvCxnSpPr>
        <p:spPr>
          <a:xfrm>
            <a:off x="1925161" y="3684907"/>
            <a:ext cx="0" cy="322262"/>
          </a:xfrm>
          <a:prstGeom prst="straightConnector1">
            <a:avLst/>
          </a:prstGeom>
          <a:ln w="3810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9" t="4118"/>
          <a:stretch>
            <a:fillRect/>
          </a:stretch>
        </p:blipFill>
        <p:spPr bwMode="auto">
          <a:xfrm>
            <a:off x="613886" y="4077019"/>
            <a:ext cx="23098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324" y="4077019"/>
            <a:ext cx="2951162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9699" y="4077019"/>
            <a:ext cx="2411412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Соединитель: уступ 13">
            <a:extLst>
              <a:ext uri="{FF2B5EF4-FFF2-40B4-BE49-F238E27FC236}">
                <a16:creationId xmlns:a16="http://schemas.microsoft.com/office/drawing/2014/main" xmlns="" id="{D5E2BD8A-D773-4609-955A-EB24F9FB3214}"/>
              </a:ext>
            </a:extLst>
          </p:cNvPr>
          <p:cNvCxnSpPr>
            <a:cxnSpLocks/>
          </p:cNvCxnSpPr>
          <p:nvPr/>
        </p:nvCxnSpPr>
        <p:spPr>
          <a:xfrm>
            <a:off x="3852386" y="2091057"/>
            <a:ext cx="1951038" cy="0"/>
          </a:xfrm>
          <a:prstGeom prst="straightConnector1">
            <a:avLst/>
          </a:prstGeom>
          <a:ln w="3810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F4870E22-33C7-433E-829C-42B24926E005}"/>
              </a:ext>
            </a:extLst>
          </p:cNvPr>
          <p:cNvCxnSpPr/>
          <p:nvPr/>
        </p:nvCxnSpPr>
        <p:spPr>
          <a:xfrm>
            <a:off x="132080" y="3684907"/>
            <a:ext cx="8890000" cy="0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: уступ 13">
            <a:extLst>
              <a:ext uri="{FF2B5EF4-FFF2-40B4-BE49-F238E27FC236}">
                <a16:creationId xmlns:a16="http://schemas.microsoft.com/office/drawing/2014/main" xmlns="" id="{EF442BC4-AE74-4B9D-BB8E-B408299263E3}"/>
              </a:ext>
            </a:extLst>
          </p:cNvPr>
          <p:cNvCxnSpPr>
            <a:cxnSpLocks/>
          </p:cNvCxnSpPr>
          <p:nvPr/>
        </p:nvCxnSpPr>
        <p:spPr>
          <a:xfrm flipH="1">
            <a:off x="4815999" y="3684907"/>
            <a:ext cx="0" cy="360362"/>
          </a:xfrm>
          <a:prstGeom prst="straightConnector1">
            <a:avLst/>
          </a:prstGeom>
          <a:ln w="3810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: уступ 13">
            <a:extLst>
              <a:ext uri="{FF2B5EF4-FFF2-40B4-BE49-F238E27FC236}">
                <a16:creationId xmlns:a16="http://schemas.microsoft.com/office/drawing/2014/main" xmlns="" id="{93D315B8-51DE-47FA-9692-F3CF83622A23}"/>
              </a:ext>
            </a:extLst>
          </p:cNvPr>
          <p:cNvCxnSpPr>
            <a:cxnSpLocks/>
          </p:cNvCxnSpPr>
          <p:nvPr/>
        </p:nvCxnSpPr>
        <p:spPr>
          <a:xfrm flipH="1">
            <a:off x="7354411" y="3684907"/>
            <a:ext cx="0" cy="392112"/>
          </a:xfrm>
          <a:prstGeom prst="straightConnector1">
            <a:avLst/>
          </a:prstGeom>
          <a:ln w="3810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уступ 13">
            <a:extLst>
              <a:ext uri="{FF2B5EF4-FFF2-40B4-BE49-F238E27FC236}">
                <a16:creationId xmlns:a16="http://schemas.microsoft.com/office/drawing/2014/main" xmlns="" id="{E5DFBB5B-F3DE-4B55-B00E-A1D436595DA2}"/>
              </a:ext>
            </a:extLst>
          </p:cNvPr>
          <p:cNvCxnSpPr>
            <a:cxnSpLocks/>
          </p:cNvCxnSpPr>
          <p:nvPr/>
        </p:nvCxnSpPr>
        <p:spPr>
          <a:xfrm flipH="1">
            <a:off x="3852386" y="2853057"/>
            <a:ext cx="1951038" cy="0"/>
          </a:xfrm>
          <a:prstGeom prst="straightConnector1">
            <a:avLst/>
          </a:prstGeom>
          <a:ln w="3810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98258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Прямоугольник 1">
            <a:extLst>
              <a:ext uri="{FF2B5EF4-FFF2-40B4-BE49-F238E27FC236}">
                <a16:creationId xmlns:a16="http://schemas.microsoft.com/office/drawing/2014/main" xmlns="" id="{5215905B-3D1C-4EEB-B5B9-C40667939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" y="1333500"/>
            <a:ext cx="85121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Хранение данных в целях метрологической </a:t>
            </a:r>
            <a:r>
              <a:rPr lang="ru-RU" alt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прослеживаемости</a:t>
            </a: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результатов </a:t>
            </a:r>
            <a:r>
              <a:rPr lang="ru-RU" alt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метрологического контроля</a:t>
            </a: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Снижение трудозатрат (путём исключения двойного учета и ввода) на формированию документов </a:t>
            </a:r>
            <a:r>
              <a:rPr lang="ru-RU" alt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метрологической службы – </a:t>
            </a: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свидетельства и протоколы поверки, извещения о непригодности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Хранение и статистическая обработка трендов метрологических характеристик, полученных по результатам </a:t>
            </a:r>
            <a:r>
              <a:rPr lang="ru-RU" alt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метрологического контроля</a:t>
            </a: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Формирование аналитической информации для принятия оперативных и стратегических управленческих решений в области модернизации приборного парка</a:t>
            </a:r>
          </a:p>
        </p:txBody>
      </p:sp>
      <p:sp>
        <p:nvSpPr>
          <p:cNvPr id="153603" name="TextBox 2">
            <a:extLst>
              <a:ext uri="{FF2B5EF4-FFF2-40B4-BE49-F238E27FC236}">
                <a16:creationId xmlns:a16="http://schemas.microsoft.com/office/drawing/2014/main" xmlns="" id="{5F83F480-89E1-447B-BF4E-FB3EE503B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04291"/>
            <a:ext cx="4811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Задачи интеграции с АСУ МС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Портфолио </a:t>
            </a:r>
            <a:br>
              <a:rPr lang="ru-RU" altLang="ru-RU" b="1" i="1" dirty="0">
                <a:latin typeface="Calibri" pitchFamily="34" charset="0"/>
                <a:cs typeface="Calibri" pitchFamily="34" charset="0"/>
              </a:rPr>
            </a:br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метрологических стендов ЭлМетро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43</a:t>
            </a:fld>
            <a:endParaRPr lang="ru-RU" sz="1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36"/>
          <a:stretch>
            <a:fillRect/>
          </a:stretch>
        </p:blipFill>
        <p:spPr bwMode="auto">
          <a:xfrm>
            <a:off x="3814111" y="1535886"/>
            <a:ext cx="1763140" cy="234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47" r="22406"/>
          <a:stretch>
            <a:fillRect/>
          </a:stretch>
        </p:blipFill>
        <p:spPr bwMode="auto">
          <a:xfrm>
            <a:off x="3814111" y="4043935"/>
            <a:ext cx="1764682" cy="2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740" y="1529715"/>
            <a:ext cx="3085109" cy="232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739" y="4038918"/>
            <a:ext cx="3085109" cy="231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2121" y="4038917"/>
            <a:ext cx="2995966" cy="231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1" t="6422" b="4420"/>
          <a:stretch>
            <a:fillRect/>
          </a:stretch>
        </p:blipFill>
        <p:spPr bwMode="auto">
          <a:xfrm>
            <a:off x="5841702" y="1529715"/>
            <a:ext cx="2986385" cy="234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181225" y="1067753"/>
            <a:ext cx="4787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400" b="1" i="1" dirty="0">
                <a:latin typeface="Calibri" pitchFamily="34" charset="0"/>
                <a:cs typeface="Calibri" pitchFamily="34" charset="0"/>
              </a:rPr>
              <a:t>Стенды для поверки СИ давления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499550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Портфолио </a:t>
            </a:r>
            <a:br>
              <a:rPr lang="ru-RU" altLang="ru-RU" b="1" i="1" dirty="0">
                <a:latin typeface="Calibri" pitchFamily="34" charset="0"/>
                <a:cs typeface="Calibri" pitchFamily="34" charset="0"/>
              </a:rPr>
            </a:br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метрологических стендов ЭлМетро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44</a:t>
            </a:fld>
            <a:endParaRPr lang="ru-RU" sz="1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84988" y="1382713"/>
            <a:ext cx="15970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ru-RU" altLang="ru-RU" sz="1600">
                <a:latin typeface="Times New Roman" pitchFamily="18" charset="0"/>
                <a:ea typeface="DejaVu Sans"/>
                <a:cs typeface="DejaVu Sans"/>
              </a:rPr>
              <a:t>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629400" y="3317875"/>
            <a:ext cx="15113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1200" b="1">
                <a:ea typeface="DejaVu Sans"/>
                <a:cs typeface="DejaVu Sans"/>
              </a:rPr>
              <a:t> </a:t>
            </a: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963" y="1985168"/>
            <a:ext cx="848042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1941512" y="5381307"/>
            <a:ext cx="576263" cy="523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/>
          </a:p>
        </p:txBody>
      </p:sp>
      <p:sp>
        <p:nvSpPr>
          <p:cNvPr id="9" name="Прямоугольник 10"/>
          <p:cNvSpPr>
            <a:spLocks noChangeArrowheads="1"/>
          </p:cNvSpPr>
          <p:nvPr/>
        </p:nvSpPr>
        <p:spPr bwMode="auto">
          <a:xfrm>
            <a:off x="6629400" y="5368607"/>
            <a:ext cx="577850" cy="523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17488" y="1099343"/>
            <a:ext cx="87137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2400" b="1" i="1" dirty="0">
                <a:latin typeface="Calibri" pitchFamily="34" charset="0"/>
                <a:cs typeface="Calibri" pitchFamily="34" charset="0"/>
              </a:rPr>
              <a:t>Техническое зрение для поверки манометров в автоматическом режиме</a:t>
            </a:r>
            <a:endParaRPr lang="ru-RU" altLang="ru-RU" sz="2800" b="1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8795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8826" y="1397743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Стенды для поверки датчиков температуры</a:t>
            </a:r>
          </a:p>
        </p:txBody>
      </p:sp>
      <p:pic>
        <p:nvPicPr>
          <p:cNvPr id="3" name="Picture 2" descr="Z:\Фото\ГазпромНефтьХантос_11_08\IMG_3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93" y="2555866"/>
            <a:ext cx="4523452" cy="33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X:\ФОТО\АДИЛЕТ-ГАСЫР\IMG_1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251" y="2557219"/>
            <a:ext cx="4518956" cy="33892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18E984C2-678C-48EA-9063-0AEC5E30D878}"/>
              </a:ext>
            </a:extLst>
          </p:cNvPr>
          <p:cNvSpPr txBox="1">
            <a:spLocks/>
          </p:cNvSpPr>
          <p:nvPr/>
        </p:nvSpPr>
        <p:spPr>
          <a:xfrm>
            <a:off x="155276" y="136525"/>
            <a:ext cx="6228272" cy="898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i="1">
                <a:latin typeface="Calibri" pitchFamily="34" charset="0"/>
                <a:cs typeface="Calibri" pitchFamily="34" charset="0"/>
              </a:rPr>
              <a:t>Портфолио </a:t>
            </a:r>
            <a:br>
              <a:rPr lang="ru-RU" altLang="ru-RU" b="1" i="1">
                <a:latin typeface="Calibri" pitchFamily="34" charset="0"/>
                <a:cs typeface="Calibri" pitchFamily="34" charset="0"/>
              </a:rPr>
            </a:br>
            <a:r>
              <a:rPr lang="ru-RU" altLang="ru-RU" b="1" i="1">
                <a:latin typeface="Calibri" pitchFamily="34" charset="0"/>
                <a:cs typeface="Calibri" pitchFamily="34" charset="0"/>
              </a:rPr>
              <a:t>метрологических стендов ЭлМетро</a:t>
            </a:r>
            <a:endParaRPr lang="ru-RU" dirty="0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02692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Портфолио </a:t>
            </a:r>
            <a:br>
              <a:rPr lang="ru-RU" altLang="ru-RU" b="1" i="1" dirty="0">
                <a:latin typeface="Calibri" pitchFamily="34" charset="0"/>
                <a:cs typeface="Calibri" pitchFamily="34" charset="0"/>
              </a:rPr>
            </a:br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метрологических стендов ЭлМетро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46</a:t>
            </a:fld>
            <a:endParaRPr lang="ru-RU" sz="1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" t="10007" r="3824" b="2495"/>
          <a:stretch>
            <a:fillRect/>
          </a:stretch>
        </p:blipFill>
        <p:spPr bwMode="auto">
          <a:xfrm>
            <a:off x="285508" y="1391919"/>
            <a:ext cx="2090979" cy="507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68563" y="1495743"/>
            <a:ext cx="640715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Стенды предназначены для поверки газоанализаторов различного типа. При проведении поверки газоанализаторов, к стенду  могут подключаться  от 8 до 30 баллонов с агрессивными и неагрессивными газами. </a:t>
            </a:r>
          </a:p>
          <a:p>
            <a:pPr>
              <a:spcBef>
                <a:spcPct val="50000"/>
              </a:spcBef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В стенде может быть предусмотрено ручное и автоматическое управление (подсоединение к ПК) смесями, высокоточная генерация смеси. </a:t>
            </a:r>
          </a:p>
          <a:p>
            <a:pPr>
              <a:spcBef>
                <a:spcPct val="50000"/>
              </a:spcBef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Стенд комплектуется (при необходимости) рабочим столом для оператора и рампами для баллонов с газовыми смесями.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484438" y="4973955"/>
            <a:ext cx="363537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400" dirty="0" err="1">
                <a:latin typeface="Calibri" pitchFamily="34" charset="0"/>
                <a:cs typeface="Calibri" pitchFamily="34" charset="0"/>
              </a:rPr>
              <a:t>Оренбургнефть</a:t>
            </a:r>
            <a:r>
              <a:rPr lang="ru-RU" altLang="ru-RU" sz="14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altLang="ru-RU" sz="1400" dirty="0" err="1">
                <a:latin typeface="Calibri" pitchFamily="34" charset="0"/>
                <a:cs typeface="Calibri" pitchFamily="34" charset="0"/>
              </a:rPr>
              <a:t>Бузулукский</a:t>
            </a:r>
            <a:r>
              <a:rPr lang="ru-RU" altLang="ru-RU" sz="1400" dirty="0">
                <a:latin typeface="Calibri" pitchFamily="34" charset="0"/>
                <a:cs typeface="Calibri" pitchFamily="34" charset="0"/>
              </a:rPr>
              <a:t> НПЗ, 2012, Челябинский ЦСМ,2013, </a:t>
            </a:r>
            <a:r>
              <a:rPr lang="ru-RU" altLang="ru-RU" sz="1400" dirty="0" err="1">
                <a:latin typeface="Calibri" pitchFamily="34" charset="0"/>
                <a:cs typeface="Calibri" pitchFamily="34" charset="0"/>
              </a:rPr>
              <a:t>Газпромнефть-Хантос</a:t>
            </a:r>
            <a:endParaRPr lang="ru-RU" altLang="ru-RU" sz="14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1400" dirty="0">
                <a:latin typeface="Calibri" pitchFamily="34" charset="0"/>
                <a:cs typeface="Calibri" pitchFamily="34" charset="0"/>
              </a:rPr>
              <a:t>Стенд для поверки газоанализаторов типа СГОЭС и ССС-903. К стенду подключаются до 30 типов смесей. 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201228" y="1078230"/>
            <a:ext cx="5665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400" b="1" i="1" dirty="0">
                <a:latin typeface="Calibri" pitchFamily="34" charset="0"/>
                <a:cs typeface="Calibri" pitchFamily="34" charset="0"/>
              </a:rPr>
              <a:t>Стенды для поверки газоанализаторов</a:t>
            </a:r>
          </a:p>
        </p:txBody>
      </p:sp>
    </p:spTree>
    <p:extLst>
      <p:ext uri="{BB962C8B-B14F-4D97-AF65-F5344CB8AC3E}">
        <p14:creationId xmlns:p14="http://schemas.microsoft.com/office/powerpoint/2010/main" xmlns="" val="628874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Портфолио </a:t>
            </a:r>
            <a:br>
              <a:rPr lang="ru-RU" altLang="ru-RU" b="1" i="1" dirty="0">
                <a:latin typeface="Calibri" pitchFamily="34" charset="0"/>
                <a:cs typeface="Calibri" pitchFamily="34" charset="0"/>
              </a:rPr>
            </a:br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метрологических стендов ЭлМетро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9547" y="6432669"/>
            <a:ext cx="389266" cy="365125"/>
          </a:xfrm>
        </p:spPr>
        <p:txBody>
          <a:bodyPr/>
          <a:lstStyle/>
          <a:p>
            <a:fld id="{E686B4D0-79A4-4AAC-A3A6-9B8413CEE0FC}" type="slidenum">
              <a:rPr lang="ru-RU" sz="1600" smtClean="0"/>
              <a:pPr/>
              <a:t>47</a:t>
            </a:fld>
            <a:endParaRPr lang="ru-RU" sz="1600" dirty="0"/>
          </a:p>
        </p:txBody>
      </p:sp>
      <p:pic>
        <p:nvPicPr>
          <p:cNvPr id="1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423" y="2454952"/>
            <a:ext cx="7443153" cy="436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179388" y="1515430"/>
            <a:ext cx="84963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для поверки рулеток измерительных и лент землемерных (до 100 м)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реек нивелирных (4 м)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линеек измерительных (3 м)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метроштоков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 (5 м) </a:t>
            </a:r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179388" y="5988691"/>
            <a:ext cx="670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 i="1" dirty="0">
                <a:latin typeface="Calibri" pitchFamily="34" charset="0"/>
                <a:cs typeface="Calibri" pitchFamily="34" charset="0"/>
              </a:rPr>
              <a:t>Соответствует эталону 3 разряда по ГОСТ 8.763-2011</a:t>
            </a:r>
          </a:p>
        </p:txBody>
      </p:sp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692275" y="1102680"/>
            <a:ext cx="6178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 i="1" dirty="0">
                <a:latin typeface="Calibri" pitchFamily="34" charset="0"/>
                <a:cs typeface="Calibri" pitchFamily="34" charset="0"/>
              </a:rPr>
              <a:t>Установка измерительная ЭлМетро-ЛИЗА </a:t>
            </a:r>
          </a:p>
        </p:txBody>
      </p:sp>
    </p:spTree>
    <p:extLst>
      <p:ext uri="{BB962C8B-B14F-4D97-AF65-F5344CB8AC3E}">
        <p14:creationId xmlns:p14="http://schemas.microsoft.com/office/powerpoint/2010/main" xmlns="" val="3065618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Портфолио </a:t>
            </a:r>
            <a:br>
              <a:rPr lang="ru-RU" altLang="ru-RU" b="1" i="1" dirty="0">
                <a:latin typeface="Calibri" pitchFamily="34" charset="0"/>
                <a:cs typeface="Calibri" pitchFamily="34" charset="0"/>
              </a:rPr>
            </a:br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метрологических стендов ЭлМетро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48</a:t>
            </a:fld>
            <a:endParaRPr lang="ru-RU" sz="1600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4771DA0F-A3F4-4869-86A7-482BC4B89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1463517"/>
            <a:ext cx="39243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Типы поверяемых уровнемеров: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радарных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волноводных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ультразвуковых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магнитострикционных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буйковые</a:t>
            </a:r>
            <a:endParaRPr lang="ru-RU" altLang="ru-RU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поплавковые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и др.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839754"/>
            <a:ext cx="5811838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325742" y="1113293"/>
            <a:ext cx="70968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400" b="1" i="1" dirty="0">
                <a:latin typeface="Calibri" pitchFamily="34" charset="0"/>
                <a:cs typeface="Calibri" pitchFamily="34" charset="0"/>
              </a:rPr>
              <a:t>Имитационные стенды для поверки уровнемеров</a:t>
            </a: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03188" y="5191444"/>
            <a:ext cx="39084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/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Абсолютная погрешность</a:t>
            </a:r>
          </a:p>
          <a:p>
            <a:pPr defTabSz="449263"/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Воспроизведения </a:t>
            </a:r>
          </a:p>
          <a:p>
            <a:pPr defTabSz="449263"/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единицы измерения</a:t>
            </a:r>
          </a:p>
          <a:p>
            <a:pPr defTabSz="449263"/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уровня 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от </a:t>
            </a: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±0,3 мм до ±3 мм</a:t>
            </a: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103188" y="3959067"/>
            <a:ext cx="30432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/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Диапазон воспроизведения значений уровня</a:t>
            </a:r>
          </a:p>
          <a:p>
            <a:pPr defTabSz="449263"/>
            <a:r>
              <a:rPr lang="ru-RU" alt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от 1 до 30 м</a:t>
            </a:r>
          </a:p>
        </p:txBody>
      </p:sp>
    </p:spTree>
    <p:extLst>
      <p:ext uri="{BB962C8B-B14F-4D97-AF65-F5344CB8AC3E}">
        <p14:creationId xmlns:p14="http://schemas.microsoft.com/office/powerpoint/2010/main" xmlns="" val="2671650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Портфолио </a:t>
            </a:r>
            <a:br>
              <a:rPr lang="ru-RU" altLang="ru-RU" b="1" i="1" dirty="0">
                <a:latin typeface="Calibri" pitchFamily="34" charset="0"/>
                <a:cs typeface="Calibri" pitchFamily="34" charset="0"/>
              </a:rPr>
            </a:br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метрологических стендов ЭлМетро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600" smtClean="0"/>
              <a:pPr/>
              <a:t>49</a:t>
            </a:fld>
            <a:endParaRPr lang="ru-RU" sz="1600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D4099F5A-C213-4FEB-AC66-3BE3BF39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" y="1511934"/>
            <a:ext cx="3924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Типы поверяемых уровнемеров: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коаксиальные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28837" y="1049972"/>
            <a:ext cx="62703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400" b="1" dirty="0">
                <a:latin typeface="Calibri" pitchFamily="34" charset="0"/>
                <a:cs typeface="Calibri" pitchFamily="34" charset="0"/>
              </a:rPr>
              <a:t>Наливные стенды для поверки уровнемеров</a:t>
            </a:r>
          </a:p>
        </p:txBody>
      </p:sp>
      <p:sp>
        <p:nvSpPr>
          <p:cNvPr id="7" name="Прямоугольник 10"/>
          <p:cNvSpPr>
            <a:spLocks noChangeArrowheads="1"/>
          </p:cNvSpPr>
          <p:nvPr/>
        </p:nvSpPr>
        <p:spPr bwMode="auto">
          <a:xfrm>
            <a:off x="87312" y="3934459"/>
            <a:ext cx="39084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/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Абсолютная погрешность</a:t>
            </a:r>
          </a:p>
          <a:p>
            <a:pPr defTabSz="449263"/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Воспроизведения </a:t>
            </a:r>
          </a:p>
          <a:p>
            <a:pPr defTabSz="449263"/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единицы измерения</a:t>
            </a:r>
          </a:p>
          <a:p>
            <a:pPr defTabSz="449263"/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уровня </a:t>
            </a: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±1 мм</a:t>
            </a: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87312" y="2718434"/>
            <a:ext cx="3924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/>
            <a:r>
              <a:rPr lang="ru-RU" altLang="ru-RU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Диапазон воспроизведения значений уровня </a:t>
            </a:r>
            <a:r>
              <a:rPr lang="ru-RU" altLang="ru-RU" sz="2000" b="1" dirty="0">
                <a:latin typeface="Calibri" pitchFamily="34" charset="0"/>
                <a:cs typeface="Calibri" pitchFamily="34" charset="0"/>
              </a:rPr>
              <a:t>до 6 м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6087" y="1511934"/>
            <a:ext cx="2009775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6725" y="1985009"/>
            <a:ext cx="2232025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3188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143669" y="989330"/>
            <a:ext cx="8856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i="1" dirty="0">
                <a:latin typeface="Calibri" pitchFamily="34" charset="0"/>
                <a:cs typeface="Calibri" pitchFamily="34" charset="0"/>
              </a:rPr>
              <a:t>Ультразвуковые газовые расходомеры </a:t>
            </a:r>
            <a:r>
              <a:rPr lang="ru-RU" altLang="ru-RU" sz="3600" b="1" i="1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ЭлМетро-</a:t>
            </a:r>
            <a:r>
              <a:rPr lang="ru-RU" altLang="ru-RU" sz="3600" b="1" i="1" dirty="0" err="1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Флоус</a:t>
            </a:r>
            <a:endParaRPr lang="ru-RU" altLang="ru-RU" sz="3600" b="1" i="1" dirty="0">
              <a:solidFill>
                <a:srgbClr val="0099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960" y="2356028"/>
            <a:ext cx="4076641" cy="407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6231" y="2950780"/>
            <a:ext cx="33051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22E346-11CC-4A61-9F69-52EB90D6A1DA}"/>
              </a:ext>
            </a:extLst>
          </p:cNvPr>
          <p:cNvSpPr txBox="1"/>
          <p:nvPr/>
        </p:nvSpPr>
        <p:spPr>
          <a:xfrm rot="20505157">
            <a:off x="87808" y="2463933"/>
            <a:ext cx="330759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Сертификат</a:t>
            </a:r>
            <a:r>
              <a:rPr lang="ru-RU" dirty="0">
                <a:solidFill>
                  <a:srgbClr val="FF0000"/>
                </a:solidFill>
              </a:rPr>
              <a:t> обновлен в 2019 г.</a:t>
            </a:r>
          </a:p>
        </p:txBody>
      </p:sp>
    </p:spTree>
    <p:extLst>
      <p:ext uri="{BB962C8B-B14F-4D97-AF65-F5344CB8AC3E}">
        <p14:creationId xmlns:p14="http://schemas.microsoft.com/office/powerpoint/2010/main" xmlns="" val="6266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C10A8E2-1584-4D73-86FD-72D69B9C84F6}"/>
              </a:ext>
            </a:extLst>
          </p:cNvPr>
          <p:cNvSpPr/>
          <p:nvPr/>
        </p:nvSpPr>
        <p:spPr>
          <a:xfrm>
            <a:off x="719650" y="1292800"/>
            <a:ext cx="7561263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4000" b="1" dirty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Спасибо за внимание</a:t>
            </a:r>
          </a:p>
          <a:p>
            <a:pPr>
              <a:spcBef>
                <a:spcPts val="0"/>
              </a:spcBef>
              <a:defRPr/>
            </a:pP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ru-RU" alt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Жестков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Дмитрий Александрович </a:t>
            </a:r>
          </a:p>
          <a:p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Ведущий специалист</a:t>
            </a:r>
          </a:p>
          <a:p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ООО «</a:t>
            </a:r>
            <a:r>
              <a:rPr lang="ru-RU" alt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ЭлМетро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-Инжиниринг»</a:t>
            </a:r>
          </a:p>
          <a:p>
            <a:r>
              <a:rPr lang="en-US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hlinkClick r:id="rId3"/>
              </a:rPr>
              <a:t>zda@elmetro.ru</a:t>
            </a:r>
            <a:r>
              <a:rPr lang="en-US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ru-RU" alt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Гаврильчик Евгений Владимирович 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Заместитель коммерческого директора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ООО «</a:t>
            </a:r>
            <a:r>
              <a:rPr 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ЭлМетро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-Инжиниринг»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hlinkClick r:id="rId4"/>
              </a:rPr>
              <a:t>gev@elmetro.ru</a:t>
            </a: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+7 922 755 5400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01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xmlns="" id="{B81F64FB-97E0-403C-BE90-DF0971028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013" y="1719263"/>
            <a:ext cx="15970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altLang="ru-RU" sz="1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xmlns="" id="{2B702317-8FC4-4C20-B5F2-06936CD43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657600"/>
            <a:ext cx="15113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200" b="1"/>
              <a:t> </a:t>
            </a:r>
          </a:p>
        </p:txBody>
      </p:sp>
      <p:sp>
        <p:nvSpPr>
          <p:cNvPr id="187396" name="Rectangle 4">
            <a:extLst>
              <a:ext uri="{FF2B5EF4-FFF2-40B4-BE49-F238E27FC236}">
                <a16:creationId xmlns:a16="http://schemas.microsoft.com/office/drawing/2014/main" xmlns="" id="{C2817087-1FED-4BE4-9E3F-13BC2A740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139484"/>
            <a:ext cx="68818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Ультразвуковые расходомеры    газа</a:t>
            </a: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c</a:t>
            </a:r>
            <a:r>
              <a:rPr lang="ru-RU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овременная</a:t>
            </a:r>
            <a:r>
              <a:rPr lang="ru-RU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технология</a:t>
            </a:r>
          </a:p>
        </p:txBody>
      </p:sp>
      <p:sp>
        <p:nvSpPr>
          <p:cNvPr id="103429" name="Rectangle 5">
            <a:extLst>
              <a:ext uri="{FF2B5EF4-FFF2-40B4-BE49-F238E27FC236}">
                <a16:creationId xmlns:a16="http://schemas.microsoft.com/office/drawing/2014/main" xmlns="" id="{05C18021-F95C-4880-9F6E-160F86116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1150937"/>
            <a:ext cx="8765099" cy="45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90500" indent="-1905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Основные технические проблемы</a:t>
            </a:r>
          </a:p>
          <a:p>
            <a:pPr eaLnBrk="1" hangingPunct="1">
              <a:buFontTx/>
              <a:buAutoNum type="arabicParenR"/>
            </a:pPr>
            <a:r>
              <a:rPr lang="ru-RU" altLang="ru-RU" sz="2400" dirty="0">
                <a:latin typeface="+mn-lt"/>
              </a:rPr>
              <a:t> Крайне низкий коэффициент прохождения ультразвука через границу твердое тело-газ</a:t>
            </a:r>
          </a:p>
          <a:p>
            <a:pPr eaLnBrk="1" hangingPunct="1">
              <a:buFontTx/>
              <a:buAutoNum type="arabicParenR"/>
            </a:pPr>
            <a:r>
              <a:rPr lang="ru-RU" altLang="ru-RU" sz="2400" dirty="0">
                <a:latin typeface="+mn-lt"/>
              </a:rPr>
              <a:t> Обусловленное этим малое отношение сигнал-шум в акустическом канале</a:t>
            </a:r>
          </a:p>
          <a:p>
            <a:pPr eaLnBrk="1" hangingPunct="1">
              <a:buFontTx/>
              <a:buAutoNum type="arabicParenR"/>
            </a:pPr>
            <a:r>
              <a:rPr lang="ru-RU" altLang="ru-RU" sz="2400" dirty="0">
                <a:latin typeface="+mn-lt"/>
              </a:rPr>
              <a:t> Чувствительность к загрязнению и капельным включениям</a:t>
            </a:r>
          </a:p>
          <a:p>
            <a:pPr eaLnBrk="1" hangingPunct="1">
              <a:spcBef>
                <a:spcPts val="1200"/>
              </a:spcBef>
            </a:pPr>
            <a:r>
              <a:rPr lang="ru-RU" altLang="ru-RU" sz="2400" b="1" i="1" dirty="0">
                <a:latin typeface="+mn-lt"/>
              </a:rPr>
              <a:t>Реализованные решения «</a:t>
            </a:r>
            <a:r>
              <a:rPr lang="ru-RU" altLang="ru-RU" sz="2400" b="1" i="1" dirty="0" err="1">
                <a:latin typeface="+mn-lt"/>
              </a:rPr>
              <a:t>ЭлМетро</a:t>
            </a:r>
            <a:r>
              <a:rPr lang="ru-RU" altLang="ru-RU" sz="2400" b="1" i="1" dirty="0">
                <a:latin typeface="+mn-lt"/>
              </a:rPr>
              <a:t>»</a:t>
            </a:r>
            <a:r>
              <a:rPr lang="ru-RU" altLang="ru-RU" sz="2400" dirty="0">
                <a:latin typeface="+mn-lt"/>
              </a:rPr>
              <a:t>:</a:t>
            </a:r>
          </a:p>
          <a:p>
            <a:pPr eaLnBrk="1" hangingPunct="1">
              <a:buFontTx/>
              <a:buAutoNum type="arabicParenR"/>
            </a:pPr>
            <a:r>
              <a:rPr lang="ru-RU" altLang="ru-RU" sz="2400" dirty="0">
                <a:latin typeface="+mn-lt"/>
              </a:rPr>
              <a:t> Запатентованная конструкция ультразвукового преобразователя с согласующим слоем</a:t>
            </a:r>
          </a:p>
          <a:p>
            <a:pPr eaLnBrk="1" hangingPunct="1">
              <a:buFontTx/>
              <a:buAutoNum type="arabicParenR"/>
            </a:pPr>
            <a:r>
              <a:rPr lang="ru-RU" altLang="ru-RU" sz="2400" dirty="0">
                <a:latin typeface="+mn-lt"/>
              </a:rPr>
              <a:t> Применение прямой цифровой обработки сигнала для выделения полезного сигнала из шумов</a:t>
            </a:r>
          </a:p>
          <a:p>
            <a:pPr eaLnBrk="1" hangingPunct="1">
              <a:buFontTx/>
              <a:buAutoNum type="arabicParenR"/>
            </a:pPr>
            <a:r>
              <a:rPr lang="ru-RU" altLang="ru-RU" sz="2400" dirty="0">
                <a:latin typeface="+mn-lt"/>
              </a:rPr>
              <a:t> Переход на низкие частоты ультразвука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Электромагнитные помехи">
            <a:extLst>
              <a:ext uri="{FF2B5EF4-FFF2-40B4-BE49-F238E27FC236}">
                <a16:creationId xmlns:a16="http://schemas.microsoft.com/office/drawing/2014/main" xmlns="" id="{EC49C592-8384-42B8-8F79-28EEA514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374" y="3321221"/>
            <a:ext cx="5593275" cy="237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3">
            <a:extLst>
              <a:ext uri="{FF2B5EF4-FFF2-40B4-BE49-F238E27FC236}">
                <a16:creationId xmlns:a16="http://schemas.microsoft.com/office/drawing/2014/main" xmlns="" id="{46AED969-E7EC-4830-BDC6-862251CA6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1703388"/>
            <a:ext cx="15970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altLang="ru-RU" sz="1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xmlns="" id="{AF853E96-4349-4366-B44C-19683D084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425" y="3654425"/>
            <a:ext cx="15113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200" b="1"/>
              <a:t> </a:t>
            </a: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xmlns="" id="{6AAAD6CD-911D-4730-9EB7-75CFF0030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2168525"/>
            <a:ext cx="490537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marL="342900" indent="-342900"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ru-RU" altLang="ru-RU" sz="2000"/>
              <a:t> </a:t>
            </a:r>
            <a:r>
              <a:rPr lang="ru-RU" altLang="ru-RU" sz="2400"/>
              <a:t> </a:t>
            </a: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anose="05000000000000000000" pitchFamily="2" charset="2"/>
              <a:buAutoNum type="arabicPeriod"/>
            </a:pPr>
            <a:endParaRPr lang="ru-RU" altLang="ru-RU" sz="2000"/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ru-RU" altLang="ru-RU"/>
              <a:t>    </a:t>
            </a:r>
          </a:p>
        </p:txBody>
      </p:sp>
      <p:sp>
        <p:nvSpPr>
          <p:cNvPr id="226310" name="Rectangle 6">
            <a:extLst>
              <a:ext uri="{FF2B5EF4-FFF2-40B4-BE49-F238E27FC236}">
                <a16:creationId xmlns:a16="http://schemas.microsoft.com/office/drawing/2014/main" xmlns="" id="{2614FC2E-9BB7-43B8-BEAE-5BD63D570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167478"/>
            <a:ext cx="6804025" cy="82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Акустический канал газового расходомера. Типовые проблемы.</a:t>
            </a:r>
          </a:p>
        </p:txBody>
      </p:sp>
      <p:sp>
        <p:nvSpPr>
          <p:cNvPr id="105479" name="Rectangle 7">
            <a:extLst>
              <a:ext uri="{FF2B5EF4-FFF2-40B4-BE49-F238E27FC236}">
                <a16:creationId xmlns:a16="http://schemas.microsoft.com/office/drawing/2014/main" xmlns="" id="{C49BF34F-8164-4AC1-9F4D-3199D43AE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420194"/>
            <a:ext cx="29718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Уменьшение амплитуды сигнала (при высокой скорости потока, высокой температуре, низком давлении)</a:t>
            </a:r>
            <a:endParaRPr lang="ru-RU" altLang="ru-RU" sz="2000" dirty="0">
              <a:latin typeface="+mn-lt"/>
            </a:endParaRPr>
          </a:p>
        </p:txBody>
      </p:sp>
      <p:pic>
        <p:nvPicPr>
          <p:cNvPr id="105480" name="Picture 8" descr="Уменьшение амплитуды">
            <a:extLst>
              <a:ext uri="{FF2B5EF4-FFF2-40B4-BE49-F238E27FC236}">
                <a16:creationId xmlns:a16="http://schemas.microsoft.com/office/drawing/2014/main" xmlns="" id="{44F11809-2DB7-4123-938C-83F730674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376" y="1190428"/>
            <a:ext cx="5593274" cy="213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1" name="Rectangle 9">
            <a:extLst>
              <a:ext uri="{FF2B5EF4-FFF2-40B4-BE49-F238E27FC236}">
                <a16:creationId xmlns:a16="http://schemas.microsoft.com/office/drawing/2014/main" xmlns="" id="{0F2DAE84-2B30-4B16-BCA6-4EA196682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3291394"/>
            <a:ext cx="30289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>
                <a:latin typeface="+mn-lt"/>
              </a:rPr>
              <a:t>Электромагнитные помехи от частотных преобразователей в рабочей полосе частот УЗ расходомера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FDAB268-7FDE-4E4D-B3C9-D0CFED1FB429}"/>
              </a:ext>
            </a:extLst>
          </p:cNvPr>
          <p:cNvSpPr/>
          <p:nvPr/>
        </p:nvSpPr>
        <p:spPr>
          <a:xfrm>
            <a:off x="133350" y="5638847"/>
            <a:ext cx="9066455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/>
              <a:t>Цифровое выделение полезного  сигнала –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b="1" dirty="0"/>
              <a:t>наилучшее решение 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2FD056BC-663B-49B9-A512-6B9564BF1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1703388"/>
            <a:ext cx="15970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altLang="ru-RU" sz="1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B52D8A5B-936F-4CE2-9EAC-72F01DB4F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425" y="3654425"/>
            <a:ext cx="15113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200" b="1"/>
              <a:t> </a:t>
            </a:r>
          </a:p>
        </p:txBody>
      </p:sp>
      <p:sp>
        <p:nvSpPr>
          <p:cNvPr id="107524" name="Text Box 4">
            <a:extLst>
              <a:ext uri="{FF2B5EF4-FFF2-40B4-BE49-F238E27FC236}">
                <a16:creationId xmlns:a16="http://schemas.microsoft.com/office/drawing/2014/main" xmlns="" id="{01DE7583-0DED-4EEB-9CC7-A819E7265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2168525"/>
            <a:ext cx="490537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marL="342900" indent="-342900"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828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ru-RU" altLang="ru-RU" sz="2000"/>
              <a:t> </a:t>
            </a:r>
            <a:r>
              <a:rPr lang="ru-RU" altLang="ru-RU" sz="2400"/>
              <a:t> </a:t>
            </a: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anose="05000000000000000000" pitchFamily="2" charset="2"/>
              <a:buAutoNum type="arabicPeriod"/>
            </a:pPr>
            <a:endParaRPr lang="ru-RU" altLang="ru-RU" sz="2000"/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ru-RU" altLang="ru-RU"/>
              <a:t>    </a:t>
            </a:r>
          </a:p>
        </p:txBody>
      </p:sp>
      <p:sp>
        <p:nvSpPr>
          <p:cNvPr id="107525" name="Rectangle 6">
            <a:extLst>
              <a:ext uri="{FF2B5EF4-FFF2-40B4-BE49-F238E27FC236}">
                <a16:creationId xmlns:a16="http://schemas.microsoft.com/office/drawing/2014/main" xmlns="" id="{E3A5A363-FCB7-46B4-B728-B95006894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1243806"/>
            <a:ext cx="292223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Изменение формы огибающей</a:t>
            </a:r>
            <a:r>
              <a:rPr lang="ru-RU" altLang="ru-RU" sz="2000" dirty="0">
                <a:latin typeface="+mn-lt"/>
              </a:rPr>
              <a:t> </a:t>
            </a: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(при высокой скорости потока, высокой температуре) может приводить к ошибкам измерения времени задержки</a:t>
            </a:r>
            <a:endParaRPr lang="ru-RU" altLang="ru-RU" sz="2000" dirty="0">
              <a:latin typeface="+mn-lt"/>
            </a:endParaRPr>
          </a:p>
        </p:txBody>
      </p:sp>
      <p:pic>
        <p:nvPicPr>
          <p:cNvPr id="107526" name="Picture 7" descr="Изменение огибающей">
            <a:extLst>
              <a:ext uri="{FF2B5EF4-FFF2-40B4-BE49-F238E27FC236}">
                <a16:creationId xmlns:a16="http://schemas.microsoft.com/office/drawing/2014/main" xmlns="" id="{603DAFE1-B77D-4A9A-8EDA-37E0A82F9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7025" y="1243806"/>
            <a:ext cx="61150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F5348D6B-EAEE-4DFE-BAA8-C554BA28E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167478"/>
            <a:ext cx="6804025" cy="82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Акустический канал газового расходомера. Типовые проблемы.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782BEE8-C1A8-466A-97E1-0BCD147CAAFC}"/>
              </a:ext>
            </a:extLst>
          </p:cNvPr>
          <p:cNvSpPr/>
          <p:nvPr/>
        </p:nvSpPr>
        <p:spPr>
          <a:xfrm>
            <a:off x="286719" y="4731278"/>
            <a:ext cx="8555064" cy="98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dirty="0"/>
              <a:t>Благодаря цифровой обработке сигнала достигнутая чувствительность определения временной задержки </a:t>
            </a:r>
            <a:r>
              <a:rPr lang="en-US" sz="2400" dirty="0"/>
              <a:t>~</a:t>
            </a:r>
            <a:r>
              <a:rPr lang="ru-RU" sz="2400" dirty="0"/>
              <a:t> 1 </a:t>
            </a:r>
            <a:r>
              <a:rPr lang="ru-RU" sz="2400" dirty="0" err="1"/>
              <a:t>нс</a:t>
            </a:r>
            <a:r>
              <a:rPr lang="ru-RU" sz="2400" dirty="0"/>
              <a:t>, что соответствует </a:t>
            </a:r>
            <a:r>
              <a:rPr lang="en-US" altLang="ru-RU" sz="2400" i="1" dirty="0">
                <a:cs typeface="Times New Roman" panose="02020603050405020304" pitchFamily="18" charset="0"/>
              </a:rPr>
              <a:t>~</a:t>
            </a:r>
            <a:r>
              <a:rPr lang="ru-RU" altLang="ru-RU" sz="2400" i="1" dirty="0">
                <a:cs typeface="Times New Roman" panose="02020603050405020304" pitchFamily="18" charset="0"/>
              </a:rPr>
              <a:t>0,5 мм/с для расходомера </a:t>
            </a:r>
            <a:r>
              <a:rPr lang="ru-RU" altLang="ru-RU" sz="2400" i="1" dirty="0" err="1">
                <a:cs typeface="Times New Roman" panose="02020603050405020304" pitchFamily="18" charset="0"/>
              </a:rPr>
              <a:t>Ду</a:t>
            </a:r>
            <a:r>
              <a:rPr lang="ru-RU" altLang="ru-RU" sz="2400" i="1" dirty="0">
                <a:cs typeface="Times New Roman" panose="02020603050405020304" pitchFamily="18" charset="0"/>
              </a:rPr>
              <a:t> 100 мм</a:t>
            </a:r>
            <a:r>
              <a:rPr lang="ru-RU" sz="2400" dirty="0"/>
              <a:t> 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 txBox="1">
            <a:spLocks/>
          </p:cNvSpPr>
          <p:nvPr/>
        </p:nvSpPr>
        <p:spPr>
          <a:xfrm>
            <a:off x="8669547" y="6432669"/>
            <a:ext cx="38926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B4D0-79A4-4AAC-A3A6-9B8413CEE0F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B6D8-AD2E-4FD8-A923-37A8DDDC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i="1" dirty="0">
                <a:latin typeface="Calibri" pitchFamily="34" charset="0"/>
                <a:cs typeface="Calibri" pitchFamily="34" charset="0"/>
              </a:rPr>
              <a:t>Ультразвуковые газовые расходомеры </a:t>
            </a:r>
            <a:r>
              <a:rPr lang="ru-RU" altLang="ru-RU" b="1" i="1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ЭлМетро-</a:t>
            </a:r>
            <a:r>
              <a:rPr lang="ru-RU" altLang="ru-RU" b="1" i="1" dirty="0" err="1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Флоус</a:t>
            </a:r>
            <a:endParaRPr lang="ru-RU" dirty="0">
              <a:solidFill>
                <a:srgbClr val="0099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z="1800" smtClean="0"/>
              <a:pPr/>
              <a:t>9</a:t>
            </a:fld>
            <a:endParaRPr lang="ru-RU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2209" y="2580468"/>
            <a:ext cx="3206604" cy="320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68F3A4C5-9358-43AF-812F-BEFA730B0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" y="1611948"/>
            <a:ext cx="6676362" cy="431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Измеряемая среда: газы, газовые смеси, влажные </a:t>
            </a: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газы</a:t>
            </a:r>
            <a:endParaRPr lang="ru-RU" altLang="ru-RU" sz="20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Ду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: корпусное - 50…300 мм, врезное – 100…1000 мм 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Погрешность измерения в рабочих условиях: 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             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±0,5…2,0%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в зависимости от исполнения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Давление (изб.) измеряемой среды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: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 - 0,05…16 МПа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Скорость потока: от 0,1 до 45 м/с</a:t>
            </a: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Температура измеряемой среды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: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 -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7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0…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12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0 ⁰С</a:t>
            </a:r>
            <a:endParaRPr lang="en-US" altLang="ru-RU" sz="20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Динамический диапазон: от 1:100 до 1:400</a:t>
            </a:r>
            <a:endParaRPr lang="en-US" altLang="ru-RU" sz="20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Взрывозащита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: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 1 Ex </a:t>
            </a:r>
            <a:r>
              <a:rPr lang="en-US" altLang="ru-RU" sz="2000" dirty="0" err="1">
                <a:latin typeface="Calibri" pitchFamily="34" charset="0"/>
                <a:cs typeface="Calibri" pitchFamily="34" charset="0"/>
              </a:rPr>
              <a:t>db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 IIB T6…T4 Gb X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, </a:t>
            </a:r>
            <a:endParaRPr lang="en-US" altLang="ru-RU" sz="2000" dirty="0"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ct val="10000"/>
              </a:spcBef>
              <a:defRPr/>
            </a:pP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         1 Ex </a:t>
            </a:r>
            <a:r>
              <a:rPr lang="en-US" altLang="ru-RU" sz="2000" dirty="0" err="1">
                <a:latin typeface="Calibri" pitchFamily="34" charset="0"/>
                <a:cs typeface="Calibri" pitchFamily="34" charset="0"/>
              </a:rPr>
              <a:t>db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 IIC T6…T4 Gb X</a:t>
            </a:r>
            <a:endParaRPr lang="ru-RU" altLang="ru-RU" sz="20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Выходные сигналы: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 4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…20 мА, дискретный, </a:t>
            </a:r>
          </a:p>
          <a:p>
            <a:pPr marL="0" indent="0">
              <a:spcBef>
                <a:spcPct val="10000"/>
              </a:spcBef>
              <a:defRPr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         частотно-импульсный, 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RS-485 (Modbus RTU)</a:t>
            </a:r>
            <a:endParaRPr lang="ru-RU" altLang="ru-RU" sz="20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Широкий диапазон питания: 20…140 </a:t>
            </a:r>
            <a:r>
              <a:rPr lang="en-US" altLang="ru-RU" sz="2000" dirty="0">
                <a:latin typeface="Calibri" pitchFamily="34" charset="0"/>
                <a:cs typeface="Calibri" pitchFamily="34" charset="0"/>
              </a:rPr>
              <a:t>VDC/80…250 VAC</a:t>
            </a:r>
            <a:endParaRPr lang="ru-RU" altLang="ru-RU" sz="20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10000"/>
              </a:spcBef>
              <a:buFont typeface="Arial" charset="0"/>
              <a:buChar char="•"/>
              <a:defRPr/>
            </a:pPr>
            <a:r>
              <a:rPr lang="ru-RU" altLang="ru-RU" sz="2000" dirty="0" err="1">
                <a:latin typeface="Calibri" pitchFamily="34" charset="0"/>
                <a:cs typeface="Calibri" pitchFamily="34" charset="0"/>
              </a:rPr>
              <a:t>Межповерочный</a:t>
            </a:r>
            <a:r>
              <a:rPr lang="ru-RU" altLang="ru-RU" sz="2000" dirty="0">
                <a:latin typeface="Calibri" pitchFamily="34" charset="0"/>
                <a:cs typeface="Calibri" pitchFamily="34" charset="0"/>
              </a:rPr>
              <a:t> интервал 4 года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23558" y="1086485"/>
            <a:ext cx="479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800" b="1" dirty="0">
                <a:latin typeface="Calibri" pitchFamily="34" charset="0"/>
                <a:cs typeface="Calibri" pitchFamily="34" charset="0"/>
              </a:rPr>
              <a:t>Технические характеристики:</a:t>
            </a:r>
          </a:p>
        </p:txBody>
      </p:sp>
    </p:spTree>
    <p:extLst>
      <p:ext uri="{BB962C8B-B14F-4D97-AF65-F5344CB8AC3E}">
        <p14:creationId xmlns:p14="http://schemas.microsoft.com/office/powerpoint/2010/main" xmlns="" val="902214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2" id="{DB5D519C-0AE3-4FB6-8380-937FEE3B5245}" vid="{32477500-4B3D-486C-9C2F-65EFF80CF2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</Template>
  <TotalTime>8626</TotalTime>
  <Words>3097</Words>
  <Application>Microsoft Office PowerPoint</Application>
  <PresentationFormat>Экран (4:3)</PresentationFormat>
  <Paragraphs>492</Paragraphs>
  <Slides>50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Номенклатура продукции</vt:lpstr>
      <vt:lpstr>Слайд 5</vt:lpstr>
      <vt:lpstr>Слайд 6</vt:lpstr>
      <vt:lpstr>Слайд 7</vt:lpstr>
      <vt:lpstr>Слайд 8</vt:lpstr>
      <vt:lpstr>Ультразвуковые газовые расходомеры ЭлМетро-Флоус</vt:lpstr>
      <vt:lpstr>Ультразвуковые газовые расходомеры ЭлМетро-Флоус</vt:lpstr>
      <vt:lpstr>Ультразвуковые газовые расходомеры ЭлМетро-Флоус</vt:lpstr>
      <vt:lpstr>Слайд 12</vt:lpstr>
      <vt:lpstr>Кориолисовые расходомеры ЭлМетро-Фломак</vt:lpstr>
      <vt:lpstr>Кориолисовые расходомеры ЭлМетро-Фломак</vt:lpstr>
      <vt:lpstr>Слайд 15</vt:lpstr>
      <vt:lpstr>Слайд 16</vt:lpstr>
      <vt:lpstr>Слайд 17</vt:lpstr>
      <vt:lpstr>Автоматический потоковый плотномер сжиженных углеводородных сред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Метрологическое оборудование. Цифровые калибраторы ЭлМетро</vt:lpstr>
      <vt:lpstr>Слайд 33</vt:lpstr>
      <vt:lpstr>Слайд 34</vt:lpstr>
      <vt:lpstr>Слайд 35</vt:lpstr>
      <vt:lpstr>От индивидуальных приборов к комплексным решениям</vt:lpstr>
      <vt:lpstr>Номенклатура               метрологических стендов ЭлМетро</vt:lpstr>
      <vt:lpstr>Решения ЭлМетро с интеграцией в Федеральную информационную систему</vt:lpstr>
      <vt:lpstr>Интеграция с метрологическими стендами ЭлМетро</vt:lpstr>
      <vt:lpstr>Слайд 40</vt:lpstr>
      <vt:lpstr>Интеграция с метрологическими стендами ЭлМетро</vt:lpstr>
      <vt:lpstr>Слайд 42</vt:lpstr>
      <vt:lpstr>Портфолио  метрологических стендов ЭлМетро</vt:lpstr>
      <vt:lpstr>Портфолио  метрологических стендов ЭлМетро</vt:lpstr>
      <vt:lpstr>Слайд 45</vt:lpstr>
      <vt:lpstr>Портфолио  метрологических стендов ЭлМетро</vt:lpstr>
      <vt:lpstr>Портфолио  метрологических стендов ЭлМетро</vt:lpstr>
      <vt:lpstr>Портфолио  метрологических стендов ЭлМетро</vt:lpstr>
      <vt:lpstr>Портфолио  метрологических стендов ЭлМетро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Yakovlev A.E.</dc:creator>
  <cp:lastModifiedBy>Dmitry</cp:lastModifiedBy>
  <cp:revision>140</cp:revision>
  <dcterms:created xsi:type="dcterms:W3CDTF">2019-08-29T11:35:28Z</dcterms:created>
  <dcterms:modified xsi:type="dcterms:W3CDTF">2019-10-22T19:04:34Z</dcterms:modified>
</cp:coreProperties>
</file>