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notesSlides/notesSlide18.xml" ContentType="application/vnd.openxmlformats-officedocument.presentationml.notesSlide+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3"/>
  </p:notesMasterIdLst>
  <p:handoutMasterIdLst>
    <p:handoutMasterId r:id="rId54"/>
  </p:handoutMasterIdLst>
  <p:sldIdLst>
    <p:sldId id="303" r:id="rId2"/>
    <p:sldId id="406" r:id="rId3"/>
    <p:sldId id="410" r:id="rId4"/>
    <p:sldId id="411" r:id="rId5"/>
    <p:sldId id="412" r:id="rId6"/>
    <p:sldId id="413" r:id="rId7"/>
    <p:sldId id="414" r:id="rId8"/>
    <p:sldId id="415" r:id="rId9"/>
    <p:sldId id="423" r:id="rId10"/>
    <p:sldId id="424" r:id="rId11"/>
    <p:sldId id="416" r:id="rId12"/>
    <p:sldId id="425" r:id="rId13"/>
    <p:sldId id="417" r:id="rId14"/>
    <p:sldId id="419" r:id="rId15"/>
    <p:sldId id="418" r:id="rId16"/>
    <p:sldId id="420" r:id="rId17"/>
    <p:sldId id="421" r:id="rId18"/>
    <p:sldId id="422" r:id="rId19"/>
    <p:sldId id="409" r:id="rId20"/>
    <p:sldId id="426" r:id="rId21"/>
    <p:sldId id="427" r:id="rId22"/>
    <p:sldId id="428" r:id="rId23"/>
    <p:sldId id="429" r:id="rId24"/>
    <p:sldId id="430" r:id="rId25"/>
    <p:sldId id="431" r:id="rId26"/>
    <p:sldId id="432" r:id="rId27"/>
    <p:sldId id="433" r:id="rId28"/>
    <p:sldId id="434" r:id="rId29"/>
    <p:sldId id="435" r:id="rId30"/>
    <p:sldId id="333" r:id="rId31"/>
    <p:sldId id="436" r:id="rId32"/>
    <p:sldId id="437" r:id="rId33"/>
    <p:sldId id="438" r:id="rId34"/>
    <p:sldId id="439" r:id="rId35"/>
    <p:sldId id="456" r:id="rId36"/>
    <p:sldId id="440" r:id="rId37"/>
    <p:sldId id="441" r:id="rId38"/>
    <p:sldId id="442" r:id="rId39"/>
    <p:sldId id="444" r:id="rId40"/>
    <p:sldId id="445" r:id="rId41"/>
    <p:sldId id="446" r:id="rId42"/>
    <p:sldId id="447" r:id="rId43"/>
    <p:sldId id="448" r:id="rId44"/>
    <p:sldId id="449" r:id="rId45"/>
    <p:sldId id="450" r:id="rId46"/>
    <p:sldId id="451" r:id="rId47"/>
    <p:sldId id="452" r:id="rId48"/>
    <p:sldId id="453" r:id="rId49"/>
    <p:sldId id="454" r:id="rId50"/>
    <p:sldId id="455" r:id="rId51"/>
    <p:sldId id="370" r:id="rId52"/>
  </p:sldIdLst>
  <p:sldSz cx="9144000" cy="6858000" type="screen4x3"/>
  <p:notesSz cx="9926638" cy="6797675"/>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CC0000"/>
  </p:clrMru>
</p:presentationPr>
</file>

<file path=ppt/tableStyles.xml><?xml version="1.0" encoding="utf-8"?>
<a:tblStyleLst xmlns:a="http://schemas.openxmlformats.org/drawingml/2006/main" def="{5C22544A-7EE6-4342-B048-85BDC9FD1C3A}">
  <a:tblStyle styleId="{2D5ABB26-0587-4C30-8999-92F81FD0307C}" styleName="Нет стиля, нет сетки">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Стиль из темы 1 - акцент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D113A9D2-9D6B-4929-AA2D-F23B5EE8CBE7}" styleName="Стиль из темы 2 - акцент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9CF1AB2-1976-4502-BF36-3FF5EA218861}" styleName="Средний стиль 4 - акцент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9875" autoAdjust="0"/>
    <p:restoredTop sz="94660"/>
  </p:normalViewPr>
  <p:slideViewPr>
    <p:cSldViewPr>
      <p:cViewPr varScale="1">
        <p:scale>
          <a:sx n="111" d="100"/>
          <a:sy n="111" d="100"/>
        </p:scale>
        <p:origin x="-1530" y="-90"/>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4301543" cy="339884"/>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sz="quarter" idx="1"/>
          </p:nvPr>
        </p:nvSpPr>
        <p:spPr>
          <a:xfrm>
            <a:off x="5622798" y="0"/>
            <a:ext cx="4301543" cy="339884"/>
          </a:xfrm>
          <a:prstGeom prst="rect">
            <a:avLst/>
          </a:prstGeom>
        </p:spPr>
        <p:txBody>
          <a:bodyPr vert="horz" lIns="91440" tIns="45720" rIns="91440" bIns="45720" rtlCol="0"/>
          <a:lstStyle>
            <a:lvl1pPr algn="r">
              <a:defRPr sz="1200"/>
            </a:lvl1pPr>
          </a:lstStyle>
          <a:p>
            <a:fld id="{1E115FF3-4539-44CC-995D-C6B17D9D51C1}" type="datetimeFigureOut">
              <a:rPr lang="ru-RU" smtClean="0"/>
              <a:pPr/>
              <a:t>26.10.2016</a:t>
            </a:fld>
            <a:endParaRPr lang="ru-RU"/>
          </a:p>
        </p:txBody>
      </p:sp>
      <p:sp>
        <p:nvSpPr>
          <p:cNvPr id="4" name="Нижний колонтитул 3"/>
          <p:cNvSpPr>
            <a:spLocks noGrp="1"/>
          </p:cNvSpPr>
          <p:nvPr>
            <p:ph type="ftr" sz="quarter" idx="2"/>
          </p:nvPr>
        </p:nvSpPr>
        <p:spPr>
          <a:xfrm>
            <a:off x="0" y="6456612"/>
            <a:ext cx="4301543" cy="339884"/>
          </a:xfrm>
          <a:prstGeom prst="rect">
            <a:avLst/>
          </a:prstGeom>
        </p:spPr>
        <p:txBody>
          <a:bodyPr vert="horz" lIns="91440" tIns="45720" rIns="91440" bIns="45720" rtlCol="0" anchor="b"/>
          <a:lstStyle>
            <a:lvl1pPr algn="l">
              <a:defRPr sz="1200"/>
            </a:lvl1pPr>
          </a:lstStyle>
          <a:p>
            <a:r>
              <a:rPr lang="ru-RU" smtClean="0"/>
              <a:t>Слайд №</a:t>
            </a:r>
            <a:endParaRPr lang="ru-RU"/>
          </a:p>
        </p:txBody>
      </p:sp>
      <p:sp>
        <p:nvSpPr>
          <p:cNvPr id="5" name="Номер слайда 4"/>
          <p:cNvSpPr>
            <a:spLocks noGrp="1"/>
          </p:cNvSpPr>
          <p:nvPr>
            <p:ph type="sldNum" sz="quarter" idx="3"/>
          </p:nvPr>
        </p:nvSpPr>
        <p:spPr>
          <a:xfrm>
            <a:off x="5622798" y="6456612"/>
            <a:ext cx="4301543" cy="339884"/>
          </a:xfrm>
          <a:prstGeom prst="rect">
            <a:avLst/>
          </a:prstGeom>
        </p:spPr>
        <p:txBody>
          <a:bodyPr vert="horz" lIns="91440" tIns="45720" rIns="91440" bIns="45720" rtlCol="0" anchor="b"/>
          <a:lstStyle>
            <a:lvl1pPr algn="r">
              <a:defRPr sz="1200"/>
            </a:lvl1pPr>
          </a:lstStyle>
          <a:p>
            <a:fld id="{D58BE6C6-712B-47BE-A662-6F28BD5A7D3D}" type="slidenum">
              <a:rPr lang="ru-RU" smtClean="0"/>
              <a:pPr/>
              <a:t>‹#›</a:t>
            </a:fld>
            <a:endParaRPr lang="ru-RU"/>
          </a:p>
        </p:txBody>
      </p:sp>
    </p:spTree>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4301543" cy="339884"/>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5622798" y="0"/>
            <a:ext cx="4301543" cy="339884"/>
          </a:xfrm>
          <a:prstGeom prst="rect">
            <a:avLst/>
          </a:prstGeom>
        </p:spPr>
        <p:txBody>
          <a:bodyPr vert="horz" lIns="91440" tIns="45720" rIns="91440" bIns="45720" rtlCol="0"/>
          <a:lstStyle>
            <a:lvl1pPr algn="r">
              <a:defRPr sz="1200"/>
            </a:lvl1pPr>
          </a:lstStyle>
          <a:p>
            <a:fld id="{217E0A57-AA11-4185-AE6D-09C36F07975A}" type="datetimeFigureOut">
              <a:rPr lang="ru-RU" smtClean="0"/>
              <a:pPr/>
              <a:t>26.10.2016</a:t>
            </a:fld>
            <a:endParaRPr lang="ru-RU"/>
          </a:p>
        </p:txBody>
      </p:sp>
      <p:sp>
        <p:nvSpPr>
          <p:cNvPr id="4" name="Образ слайда 3"/>
          <p:cNvSpPr>
            <a:spLocks noGrp="1" noRot="1" noChangeAspect="1"/>
          </p:cNvSpPr>
          <p:nvPr>
            <p:ph type="sldImg" idx="2"/>
          </p:nvPr>
        </p:nvSpPr>
        <p:spPr>
          <a:xfrm>
            <a:off x="3263900" y="509588"/>
            <a:ext cx="3398838" cy="2549525"/>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992664" y="3228896"/>
            <a:ext cx="7941310" cy="3058954"/>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6456612"/>
            <a:ext cx="4301543" cy="339884"/>
          </a:xfrm>
          <a:prstGeom prst="rect">
            <a:avLst/>
          </a:prstGeom>
        </p:spPr>
        <p:txBody>
          <a:bodyPr vert="horz" lIns="91440" tIns="45720" rIns="91440" bIns="45720" rtlCol="0" anchor="b"/>
          <a:lstStyle>
            <a:lvl1pPr algn="l">
              <a:defRPr sz="1200"/>
            </a:lvl1pPr>
          </a:lstStyle>
          <a:p>
            <a:r>
              <a:rPr lang="ru-RU" smtClean="0"/>
              <a:t>Слайд №</a:t>
            </a:r>
            <a:endParaRPr lang="ru-RU"/>
          </a:p>
        </p:txBody>
      </p:sp>
      <p:sp>
        <p:nvSpPr>
          <p:cNvPr id="7" name="Номер слайда 6"/>
          <p:cNvSpPr>
            <a:spLocks noGrp="1"/>
          </p:cNvSpPr>
          <p:nvPr>
            <p:ph type="sldNum" sz="quarter" idx="5"/>
          </p:nvPr>
        </p:nvSpPr>
        <p:spPr>
          <a:xfrm>
            <a:off x="5622798" y="6456612"/>
            <a:ext cx="4301543" cy="339884"/>
          </a:xfrm>
          <a:prstGeom prst="rect">
            <a:avLst/>
          </a:prstGeom>
        </p:spPr>
        <p:txBody>
          <a:bodyPr vert="horz" lIns="91440" tIns="45720" rIns="91440" bIns="45720" rtlCol="0" anchor="b"/>
          <a:lstStyle>
            <a:lvl1pPr algn="r">
              <a:defRPr sz="1200"/>
            </a:lvl1pPr>
          </a:lstStyle>
          <a:p>
            <a:fld id="{965C2D90-FB65-4E36-8780-8AB1E61E2597}" type="slidenum">
              <a:rPr lang="ru-RU" smtClean="0"/>
              <a:pPr/>
              <a:t>‹#›</a:t>
            </a:fld>
            <a:endParaRPr lang="ru-RU"/>
          </a:p>
        </p:txBody>
      </p:sp>
    </p:spTree>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965C2D90-FB65-4E36-8780-8AB1E61E2597}" type="slidenum">
              <a:rPr lang="ru-RU" smtClean="0"/>
              <a:pPr/>
              <a:t>1</a:t>
            </a:fld>
            <a:endParaRPr lang="ru-RU"/>
          </a:p>
        </p:txBody>
      </p:sp>
      <p:sp>
        <p:nvSpPr>
          <p:cNvPr id="5" name="Нижний колонтитул 4"/>
          <p:cNvSpPr>
            <a:spLocks noGrp="1"/>
          </p:cNvSpPr>
          <p:nvPr>
            <p:ph type="ftr" sz="quarter" idx="11"/>
          </p:nvPr>
        </p:nvSpPr>
        <p:spPr/>
        <p:txBody>
          <a:bodyPr/>
          <a:lstStyle/>
          <a:p>
            <a:r>
              <a:rPr lang="ru-RU" smtClean="0"/>
              <a:t>Слайд №</a:t>
            </a:r>
            <a:endParaRPr lang="ru-RU"/>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965C2D90-FB65-4E36-8780-8AB1E61E2597}" type="slidenum">
              <a:rPr lang="ru-RU" smtClean="0"/>
              <a:pPr/>
              <a:t>10</a:t>
            </a:fld>
            <a:endParaRPr lang="ru-RU"/>
          </a:p>
        </p:txBody>
      </p:sp>
      <p:sp>
        <p:nvSpPr>
          <p:cNvPr id="5" name="Нижний колонтитул 4"/>
          <p:cNvSpPr>
            <a:spLocks noGrp="1"/>
          </p:cNvSpPr>
          <p:nvPr>
            <p:ph type="ftr" sz="quarter" idx="11"/>
          </p:nvPr>
        </p:nvSpPr>
        <p:spPr/>
        <p:txBody>
          <a:bodyPr/>
          <a:lstStyle/>
          <a:p>
            <a:r>
              <a:rPr lang="ru-RU" smtClean="0"/>
              <a:t>Слайд №</a:t>
            </a:r>
            <a:endParaRPr lang="ru-RU"/>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965C2D90-FB65-4E36-8780-8AB1E61E2597}" type="slidenum">
              <a:rPr lang="ru-RU" smtClean="0"/>
              <a:pPr/>
              <a:t>11</a:t>
            </a:fld>
            <a:endParaRPr lang="ru-RU"/>
          </a:p>
        </p:txBody>
      </p:sp>
      <p:sp>
        <p:nvSpPr>
          <p:cNvPr id="5" name="Нижний колонтитул 4"/>
          <p:cNvSpPr>
            <a:spLocks noGrp="1"/>
          </p:cNvSpPr>
          <p:nvPr>
            <p:ph type="ftr" sz="quarter" idx="11"/>
          </p:nvPr>
        </p:nvSpPr>
        <p:spPr/>
        <p:txBody>
          <a:bodyPr/>
          <a:lstStyle/>
          <a:p>
            <a:r>
              <a:rPr lang="ru-RU" smtClean="0"/>
              <a:t>Слайд №</a:t>
            </a:r>
            <a:endParaRPr lang="ru-RU"/>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965C2D90-FB65-4E36-8780-8AB1E61E2597}" type="slidenum">
              <a:rPr lang="ru-RU" smtClean="0"/>
              <a:pPr/>
              <a:t>12</a:t>
            </a:fld>
            <a:endParaRPr lang="ru-RU"/>
          </a:p>
        </p:txBody>
      </p:sp>
      <p:sp>
        <p:nvSpPr>
          <p:cNvPr id="5" name="Нижний колонтитул 4"/>
          <p:cNvSpPr>
            <a:spLocks noGrp="1"/>
          </p:cNvSpPr>
          <p:nvPr>
            <p:ph type="ftr" sz="quarter" idx="11"/>
          </p:nvPr>
        </p:nvSpPr>
        <p:spPr/>
        <p:txBody>
          <a:bodyPr/>
          <a:lstStyle/>
          <a:p>
            <a:r>
              <a:rPr lang="ru-RU" smtClean="0"/>
              <a:t>Слайд №</a:t>
            </a:r>
            <a:endParaRPr lang="ru-RU"/>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965C2D90-FB65-4E36-8780-8AB1E61E2597}" type="slidenum">
              <a:rPr lang="ru-RU" smtClean="0"/>
              <a:pPr/>
              <a:t>13</a:t>
            </a:fld>
            <a:endParaRPr lang="ru-RU"/>
          </a:p>
        </p:txBody>
      </p:sp>
      <p:sp>
        <p:nvSpPr>
          <p:cNvPr id="5" name="Нижний колонтитул 4"/>
          <p:cNvSpPr>
            <a:spLocks noGrp="1"/>
          </p:cNvSpPr>
          <p:nvPr>
            <p:ph type="ftr" sz="quarter" idx="11"/>
          </p:nvPr>
        </p:nvSpPr>
        <p:spPr/>
        <p:txBody>
          <a:bodyPr/>
          <a:lstStyle/>
          <a:p>
            <a:r>
              <a:rPr lang="ru-RU" smtClean="0"/>
              <a:t>Слайд №</a:t>
            </a:r>
            <a:endParaRPr lang="ru-RU"/>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965C2D90-FB65-4E36-8780-8AB1E61E2597}" type="slidenum">
              <a:rPr lang="ru-RU" smtClean="0"/>
              <a:pPr/>
              <a:t>14</a:t>
            </a:fld>
            <a:endParaRPr lang="ru-RU"/>
          </a:p>
        </p:txBody>
      </p:sp>
      <p:sp>
        <p:nvSpPr>
          <p:cNvPr id="5" name="Нижний колонтитул 4"/>
          <p:cNvSpPr>
            <a:spLocks noGrp="1"/>
          </p:cNvSpPr>
          <p:nvPr>
            <p:ph type="ftr" sz="quarter" idx="11"/>
          </p:nvPr>
        </p:nvSpPr>
        <p:spPr/>
        <p:txBody>
          <a:bodyPr/>
          <a:lstStyle/>
          <a:p>
            <a:r>
              <a:rPr lang="ru-RU" smtClean="0"/>
              <a:t>Слайд №</a:t>
            </a:r>
            <a:endParaRPr lang="ru-RU"/>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965C2D90-FB65-4E36-8780-8AB1E61E2597}" type="slidenum">
              <a:rPr lang="ru-RU" smtClean="0"/>
              <a:pPr/>
              <a:t>15</a:t>
            </a:fld>
            <a:endParaRPr lang="ru-RU"/>
          </a:p>
        </p:txBody>
      </p:sp>
      <p:sp>
        <p:nvSpPr>
          <p:cNvPr id="5" name="Нижний колонтитул 4"/>
          <p:cNvSpPr>
            <a:spLocks noGrp="1"/>
          </p:cNvSpPr>
          <p:nvPr>
            <p:ph type="ftr" sz="quarter" idx="11"/>
          </p:nvPr>
        </p:nvSpPr>
        <p:spPr/>
        <p:txBody>
          <a:bodyPr/>
          <a:lstStyle/>
          <a:p>
            <a:r>
              <a:rPr lang="ru-RU" smtClean="0"/>
              <a:t>Слайд №</a:t>
            </a:r>
            <a:endParaRPr lang="ru-RU"/>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965C2D90-FB65-4E36-8780-8AB1E61E2597}" type="slidenum">
              <a:rPr lang="ru-RU" smtClean="0"/>
              <a:pPr/>
              <a:t>16</a:t>
            </a:fld>
            <a:endParaRPr lang="ru-RU"/>
          </a:p>
        </p:txBody>
      </p:sp>
      <p:sp>
        <p:nvSpPr>
          <p:cNvPr id="5" name="Нижний колонтитул 4"/>
          <p:cNvSpPr>
            <a:spLocks noGrp="1"/>
          </p:cNvSpPr>
          <p:nvPr>
            <p:ph type="ftr" sz="quarter" idx="11"/>
          </p:nvPr>
        </p:nvSpPr>
        <p:spPr/>
        <p:txBody>
          <a:bodyPr/>
          <a:lstStyle/>
          <a:p>
            <a:r>
              <a:rPr lang="ru-RU" smtClean="0"/>
              <a:t>Слайд №</a:t>
            </a:r>
            <a:endParaRPr lang="ru-RU"/>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965C2D90-FB65-4E36-8780-8AB1E61E2597}" type="slidenum">
              <a:rPr lang="ru-RU" smtClean="0"/>
              <a:pPr/>
              <a:t>17</a:t>
            </a:fld>
            <a:endParaRPr lang="ru-RU"/>
          </a:p>
        </p:txBody>
      </p:sp>
      <p:sp>
        <p:nvSpPr>
          <p:cNvPr id="5" name="Нижний колонтитул 4"/>
          <p:cNvSpPr>
            <a:spLocks noGrp="1"/>
          </p:cNvSpPr>
          <p:nvPr>
            <p:ph type="ftr" sz="quarter" idx="11"/>
          </p:nvPr>
        </p:nvSpPr>
        <p:spPr/>
        <p:txBody>
          <a:bodyPr/>
          <a:lstStyle/>
          <a:p>
            <a:r>
              <a:rPr lang="ru-RU" smtClean="0"/>
              <a:t>Слайд №</a:t>
            </a:r>
            <a:endParaRPr lang="ru-RU"/>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965C2D90-FB65-4E36-8780-8AB1E61E2597}" type="slidenum">
              <a:rPr lang="ru-RU" smtClean="0"/>
              <a:pPr/>
              <a:t>18</a:t>
            </a:fld>
            <a:endParaRPr lang="ru-RU"/>
          </a:p>
        </p:txBody>
      </p:sp>
      <p:sp>
        <p:nvSpPr>
          <p:cNvPr id="5" name="Нижний колонтитул 4"/>
          <p:cNvSpPr>
            <a:spLocks noGrp="1"/>
          </p:cNvSpPr>
          <p:nvPr>
            <p:ph type="ftr" sz="quarter" idx="11"/>
          </p:nvPr>
        </p:nvSpPr>
        <p:spPr/>
        <p:txBody>
          <a:bodyPr/>
          <a:lstStyle/>
          <a:p>
            <a:r>
              <a:rPr lang="ru-RU" smtClean="0"/>
              <a:t>Слайд №</a:t>
            </a:r>
            <a:endParaRPr lang="ru-RU"/>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965C2D90-FB65-4E36-8780-8AB1E61E2597}" type="slidenum">
              <a:rPr lang="ru-RU" smtClean="0"/>
              <a:pPr/>
              <a:t>19</a:t>
            </a:fld>
            <a:endParaRPr lang="ru-RU"/>
          </a:p>
        </p:txBody>
      </p:sp>
      <p:sp>
        <p:nvSpPr>
          <p:cNvPr id="5" name="Нижний колонтитул 4"/>
          <p:cNvSpPr>
            <a:spLocks noGrp="1"/>
          </p:cNvSpPr>
          <p:nvPr>
            <p:ph type="ftr" sz="quarter" idx="11"/>
          </p:nvPr>
        </p:nvSpPr>
        <p:spPr/>
        <p:txBody>
          <a:bodyPr/>
          <a:lstStyle/>
          <a:p>
            <a:r>
              <a:rPr lang="ru-RU" smtClean="0"/>
              <a:t>Слайд №</a:t>
            </a:r>
            <a:endParaRPr lang="ru-RU"/>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965C2D90-FB65-4E36-8780-8AB1E61E2597}" type="slidenum">
              <a:rPr lang="ru-RU" smtClean="0"/>
              <a:pPr/>
              <a:t>2</a:t>
            </a:fld>
            <a:endParaRPr lang="ru-RU"/>
          </a:p>
        </p:txBody>
      </p:sp>
      <p:sp>
        <p:nvSpPr>
          <p:cNvPr id="5" name="Нижний колонтитул 4"/>
          <p:cNvSpPr>
            <a:spLocks noGrp="1"/>
          </p:cNvSpPr>
          <p:nvPr>
            <p:ph type="ftr" sz="quarter" idx="11"/>
          </p:nvPr>
        </p:nvSpPr>
        <p:spPr/>
        <p:txBody>
          <a:bodyPr/>
          <a:lstStyle/>
          <a:p>
            <a:r>
              <a:rPr lang="ru-RU" smtClean="0"/>
              <a:t>Слайд №</a:t>
            </a:r>
            <a:endParaRPr lang="ru-RU"/>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965C2D90-FB65-4E36-8780-8AB1E61E2597}" type="slidenum">
              <a:rPr lang="ru-RU" smtClean="0"/>
              <a:pPr/>
              <a:t>20</a:t>
            </a:fld>
            <a:endParaRPr lang="ru-RU"/>
          </a:p>
        </p:txBody>
      </p:sp>
      <p:sp>
        <p:nvSpPr>
          <p:cNvPr id="5" name="Нижний колонтитул 4"/>
          <p:cNvSpPr>
            <a:spLocks noGrp="1"/>
          </p:cNvSpPr>
          <p:nvPr>
            <p:ph type="ftr" sz="quarter" idx="11"/>
          </p:nvPr>
        </p:nvSpPr>
        <p:spPr/>
        <p:txBody>
          <a:bodyPr/>
          <a:lstStyle/>
          <a:p>
            <a:r>
              <a:rPr lang="ru-RU" smtClean="0"/>
              <a:t>Слайд №</a:t>
            </a:r>
            <a:endParaRPr lang="ru-RU"/>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965C2D90-FB65-4E36-8780-8AB1E61E2597}" type="slidenum">
              <a:rPr lang="ru-RU" smtClean="0"/>
              <a:pPr/>
              <a:t>21</a:t>
            </a:fld>
            <a:endParaRPr lang="ru-RU"/>
          </a:p>
        </p:txBody>
      </p:sp>
      <p:sp>
        <p:nvSpPr>
          <p:cNvPr id="5" name="Нижний колонтитул 4"/>
          <p:cNvSpPr>
            <a:spLocks noGrp="1"/>
          </p:cNvSpPr>
          <p:nvPr>
            <p:ph type="ftr" sz="quarter" idx="11"/>
          </p:nvPr>
        </p:nvSpPr>
        <p:spPr/>
        <p:txBody>
          <a:bodyPr/>
          <a:lstStyle/>
          <a:p>
            <a:r>
              <a:rPr lang="ru-RU" smtClean="0"/>
              <a:t>Слайд №</a:t>
            </a:r>
            <a:endParaRPr lang="ru-RU"/>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965C2D90-FB65-4E36-8780-8AB1E61E2597}" type="slidenum">
              <a:rPr lang="ru-RU" smtClean="0"/>
              <a:pPr/>
              <a:t>22</a:t>
            </a:fld>
            <a:endParaRPr lang="ru-RU"/>
          </a:p>
        </p:txBody>
      </p:sp>
      <p:sp>
        <p:nvSpPr>
          <p:cNvPr id="5" name="Нижний колонтитул 4"/>
          <p:cNvSpPr>
            <a:spLocks noGrp="1"/>
          </p:cNvSpPr>
          <p:nvPr>
            <p:ph type="ftr" sz="quarter" idx="11"/>
          </p:nvPr>
        </p:nvSpPr>
        <p:spPr/>
        <p:txBody>
          <a:bodyPr/>
          <a:lstStyle/>
          <a:p>
            <a:r>
              <a:rPr lang="ru-RU" smtClean="0"/>
              <a:t>Слайд №</a:t>
            </a:r>
            <a:endParaRPr lang="ru-RU"/>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965C2D90-FB65-4E36-8780-8AB1E61E2597}" type="slidenum">
              <a:rPr lang="ru-RU" smtClean="0"/>
              <a:pPr/>
              <a:t>23</a:t>
            </a:fld>
            <a:endParaRPr lang="ru-RU"/>
          </a:p>
        </p:txBody>
      </p:sp>
      <p:sp>
        <p:nvSpPr>
          <p:cNvPr id="5" name="Нижний колонтитул 4"/>
          <p:cNvSpPr>
            <a:spLocks noGrp="1"/>
          </p:cNvSpPr>
          <p:nvPr>
            <p:ph type="ftr" sz="quarter" idx="11"/>
          </p:nvPr>
        </p:nvSpPr>
        <p:spPr/>
        <p:txBody>
          <a:bodyPr/>
          <a:lstStyle/>
          <a:p>
            <a:r>
              <a:rPr lang="ru-RU" smtClean="0"/>
              <a:t>Слайд №</a:t>
            </a:r>
            <a:endParaRPr lang="ru-RU"/>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965C2D90-FB65-4E36-8780-8AB1E61E2597}" type="slidenum">
              <a:rPr lang="ru-RU" smtClean="0"/>
              <a:pPr/>
              <a:t>24</a:t>
            </a:fld>
            <a:endParaRPr lang="ru-RU"/>
          </a:p>
        </p:txBody>
      </p:sp>
      <p:sp>
        <p:nvSpPr>
          <p:cNvPr id="5" name="Нижний колонтитул 4"/>
          <p:cNvSpPr>
            <a:spLocks noGrp="1"/>
          </p:cNvSpPr>
          <p:nvPr>
            <p:ph type="ftr" sz="quarter" idx="11"/>
          </p:nvPr>
        </p:nvSpPr>
        <p:spPr/>
        <p:txBody>
          <a:bodyPr/>
          <a:lstStyle/>
          <a:p>
            <a:r>
              <a:rPr lang="ru-RU" smtClean="0"/>
              <a:t>Слайд №</a:t>
            </a:r>
            <a:endParaRPr lang="ru-RU"/>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965C2D90-FB65-4E36-8780-8AB1E61E2597}" type="slidenum">
              <a:rPr lang="ru-RU" smtClean="0"/>
              <a:pPr/>
              <a:t>25</a:t>
            </a:fld>
            <a:endParaRPr lang="ru-RU"/>
          </a:p>
        </p:txBody>
      </p:sp>
      <p:sp>
        <p:nvSpPr>
          <p:cNvPr id="5" name="Нижний колонтитул 4"/>
          <p:cNvSpPr>
            <a:spLocks noGrp="1"/>
          </p:cNvSpPr>
          <p:nvPr>
            <p:ph type="ftr" sz="quarter" idx="11"/>
          </p:nvPr>
        </p:nvSpPr>
        <p:spPr/>
        <p:txBody>
          <a:bodyPr/>
          <a:lstStyle/>
          <a:p>
            <a:r>
              <a:rPr lang="ru-RU" smtClean="0"/>
              <a:t>Слайд №</a:t>
            </a:r>
            <a:endParaRPr lang="ru-RU"/>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965C2D90-FB65-4E36-8780-8AB1E61E2597}" type="slidenum">
              <a:rPr lang="ru-RU" smtClean="0"/>
              <a:pPr/>
              <a:t>26</a:t>
            </a:fld>
            <a:endParaRPr lang="ru-RU"/>
          </a:p>
        </p:txBody>
      </p:sp>
      <p:sp>
        <p:nvSpPr>
          <p:cNvPr id="5" name="Нижний колонтитул 4"/>
          <p:cNvSpPr>
            <a:spLocks noGrp="1"/>
          </p:cNvSpPr>
          <p:nvPr>
            <p:ph type="ftr" sz="quarter" idx="11"/>
          </p:nvPr>
        </p:nvSpPr>
        <p:spPr/>
        <p:txBody>
          <a:bodyPr/>
          <a:lstStyle/>
          <a:p>
            <a:r>
              <a:rPr lang="ru-RU" smtClean="0"/>
              <a:t>Слайд №</a:t>
            </a:r>
            <a:endParaRPr lang="ru-RU"/>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965C2D90-FB65-4E36-8780-8AB1E61E2597}" type="slidenum">
              <a:rPr lang="ru-RU" smtClean="0"/>
              <a:pPr/>
              <a:t>27</a:t>
            </a:fld>
            <a:endParaRPr lang="ru-RU"/>
          </a:p>
        </p:txBody>
      </p:sp>
      <p:sp>
        <p:nvSpPr>
          <p:cNvPr id="5" name="Нижний колонтитул 4"/>
          <p:cNvSpPr>
            <a:spLocks noGrp="1"/>
          </p:cNvSpPr>
          <p:nvPr>
            <p:ph type="ftr" sz="quarter" idx="11"/>
          </p:nvPr>
        </p:nvSpPr>
        <p:spPr/>
        <p:txBody>
          <a:bodyPr/>
          <a:lstStyle/>
          <a:p>
            <a:r>
              <a:rPr lang="ru-RU" smtClean="0"/>
              <a:t>Слайд №</a:t>
            </a:r>
            <a:endParaRPr lang="ru-RU"/>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965C2D90-FB65-4E36-8780-8AB1E61E2597}" type="slidenum">
              <a:rPr lang="ru-RU" smtClean="0"/>
              <a:pPr/>
              <a:t>28</a:t>
            </a:fld>
            <a:endParaRPr lang="ru-RU"/>
          </a:p>
        </p:txBody>
      </p:sp>
      <p:sp>
        <p:nvSpPr>
          <p:cNvPr id="5" name="Нижний колонтитул 4"/>
          <p:cNvSpPr>
            <a:spLocks noGrp="1"/>
          </p:cNvSpPr>
          <p:nvPr>
            <p:ph type="ftr" sz="quarter" idx="11"/>
          </p:nvPr>
        </p:nvSpPr>
        <p:spPr/>
        <p:txBody>
          <a:bodyPr/>
          <a:lstStyle/>
          <a:p>
            <a:r>
              <a:rPr lang="ru-RU" smtClean="0"/>
              <a:t>Слайд №</a:t>
            </a:r>
            <a:endParaRPr lang="ru-RU"/>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965C2D90-FB65-4E36-8780-8AB1E61E2597}" type="slidenum">
              <a:rPr lang="ru-RU" smtClean="0"/>
              <a:pPr/>
              <a:t>29</a:t>
            </a:fld>
            <a:endParaRPr lang="ru-RU"/>
          </a:p>
        </p:txBody>
      </p:sp>
      <p:sp>
        <p:nvSpPr>
          <p:cNvPr id="5" name="Нижний колонтитул 4"/>
          <p:cNvSpPr>
            <a:spLocks noGrp="1"/>
          </p:cNvSpPr>
          <p:nvPr>
            <p:ph type="ftr" sz="quarter" idx="11"/>
          </p:nvPr>
        </p:nvSpPr>
        <p:spPr/>
        <p:txBody>
          <a:bodyPr/>
          <a:lstStyle/>
          <a:p>
            <a:r>
              <a:rPr lang="ru-RU" smtClean="0"/>
              <a:t>Слайд №</a:t>
            </a:r>
            <a:endParaRPr lang="ru-RU"/>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965C2D90-FB65-4E36-8780-8AB1E61E2597}" type="slidenum">
              <a:rPr lang="ru-RU" smtClean="0"/>
              <a:pPr/>
              <a:t>3</a:t>
            </a:fld>
            <a:endParaRPr lang="ru-RU"/>
          </a:p>
        </p:txBody>
      </p:sp>
      <p:sp>
        <p:nvSpPr>
          <p:cNvPr id="5" name="Нижний колонтитул 4"/>
          <p:cNvSpPr>
            <a:spLocks noGrp="1"/>
          </p:cNvSpPr>
          <p:nvPr>
            <p:ph type="ftr" sz="quarter" idx="11"/>
          </p:nvPr>
        </p:nvSpPr>
        <p:spPr/>
        <p:txBody>
          <a:bodyPr/>
          <a:lstStyle/>
          <a:p>
            <a:r>
              <a:rPr lang="ru-RU" smtClean="0"/>
              <a:t>Слайд №</a:t>
            </a:r>
            <a:endParaRPr lang="ru-RU"/>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965C2D90-FB65-4E36-8780-8AB1E61E2597}" type="slidenum">
              <a:rPr lang="ru-RU" smtClean="0"/>
              <a:pPr/>
              <a:t>30</a:t>
            </a:fld>
            <a:endParaRPr lang="ru-RU"/>
          </a:p>
        </p:txBody>
      </p:sp>
      <p:sp>
        <p:nvSpPr>
          <p:cNvPr id="5" name="Нижний колонтитул 4"/>
          <p:cNvSpPr>
            <a:spLocks noGrp="1"/>
          </p:cNvSpPr>
          <p:nvPr>
            <p:ph type="ftr" sz="quarter" idx="11"/>
          </p:nvPr>
        </p:nvSpPr>
        <p:spPr/>
        <p:txBody>
          <a:bodyPr/>
          <a:lstStyle/>
          <a:p>
            <a:r>
              <a:rPr lang="ru-RU" smtClean="0"/>
              <a:t>Слайд №</a:t>
            </a:r>
            <a:endParaRPr lang="ru-RU"/>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965C2D90-FB65-4E36-8780-8AB1E61E2597}" type="slidenum">
              <a:rPr lang="ru-RU" smtClean="0"/>
              <a:pPr/>
              <a:t>51</a:t>
            </a:fld>
            <a:endParaRPr lang="ru-RU"/>
          </a:p>
        </p:txBody>
      </p:sp>
      <p:sp>
        <p:nvSpPr>
          <p:cNvPr id="5" name="Нижний колонтитул 4"/>
          <p:cNvSpPr>
            <a:spLocks noGrp="1"/>
          </p:cNvSpPr>
          <p:nvPr>
            <p:ph type="ftr" sz="quarter" idx="11"/>
          </p:nvPr>
        </p:nvSpPr>
        <p:spPr/>
        <p:txBody>
          <a:bodyPr/>
          <a:lstStyle/>
          <a:p>
            <a:r>
              <a:rPr lang="ru-RU" smtClean="0"/>
              <a:t>Слайд №</a:t>
            </a:r>
            <a:endParaRPr lang="ru-RU"/>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965C2D90-FB65-4E36-8780-8AB1E61E2597}" type="slidenum">
              <a:rPr lang="ru-RU" smtClean="0"/>
              <a:pPr/>
              <a:t>4</a:t>
            </a:fld>
            <a:endParaRPr lang="ru-RU"/>
          </a:p>
        </p:txBody>
      </p:sp>
      <p:sp>
        <p:nvSpPr>
          <p:cNvPr id="5" name="Нижний колонтитул 4"/>
          <p:cNvSpPr>
            <a:spLocks noGrp="1"/>
          </p:cNvSpPr>
          <p:nvPr>
            <p:ph type="ftr" sz="quarter" idx="11"/>
          </p:nvPr>
        </p:nvSpPr>
        <p:spPr/>
        <p:txBody>
          <a:bodyPr/>
          <a:lstStyle/>
          <a:p>
            <a:r>
              <a:rPr lang="ru-RU" smtClean="0"/>
              <a:t>Слайд №</a:t>
            </a:r>
            <a:endParaRPr lang="ru-RU"/>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965C2D90-FB65-4E36-8780-8AB1E61E2597}" type="slidenum">
              <a:rPr lang="ru-RU" smtClean="0"/>
              <a:pPr/>
              <a:t>5</a:t>
            </a:fld>
            <a:endParaRPr lang="ru-RU"/>
          </a:p>
        </p:txBody>
      </p:sp>
      <p:sp>
        <p:nvSpPr>
          <p:cNvPr id="5" name="Нижний колонтитул 4"/>
          <p:cNvSpPr>
            <a:spLocks noGrp="1"/>
          </p:cNvSpPr>
          <p:nvPr>
            <p:ph type="ftr" sz="quarter" idx="11"/>
          </p:nvPr>
        </p:nvSpPr>
        <p:spPr/>
        <p:txBody>
          <a:bodyPr/>
          <a:lstStyle/>
          <a:p>
            <a:r>
              <a:rPr lang="ru-RU" smtClean="0"/>
              <a:t>Слайд №</a:t>
            </a:r>
            <a:endParaRPr lang="ru-RU"/>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965C2D90-FB65-4E36-8780-8AB1E61E2597}" type="slidenum">
              <a:rPr lang="ru-RU" smtClean="0"/>
              <a:pPr/>
              <a:t>6</a:t>
            </a:fld>
            <a:endParaRPr lang="ru-RU"/>
          </a:p>
        </p:txBody>
      </p:sp>
      <p:sp>
        <p:nvSpPr>
          <p:cNvPr id="5" name="Нижний колонтитул 4"/>
          <p:cNvSpPr>
            <a:spLocks noGrp="1"/>
          </p:cNvSpPr>
          <p:nvPr>
            <p:ph type="ftr" sz="quarter" idx="11"/>
          </p:nvPr>
        </p:nvSpPr>
        <p:spPr/>
        <p:txBody>
          <a:bodyPr/>
          <a:lstStyle/>
          <a:p>
            <a:r>
              <a:rPr lang="ru-RU" smtClean="0"/>
              <a:t>Слайд №</a:t>
            </a:r>
            <a:endParaRPr lang="ru-RU"/>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965C2D90-FB65-4E36-8780-8AB1E61E2597}" type="slidenum">
              <a:rPr lang="ru-RU" smtClean="0"/>
              <a:pPr/>
              <a:t>7</a:t>
            </a:fld>
            <a:endParaRPr lang="ru-RU"/>
          </a:p>
        </p:txBody>
      </p:sp>
      <p:sp>
        <p:nvSpPr>
          <p:cNvPr id="5" name="Нижний колонтитул 4"/>
          <p:cNvSpPr>
            <a:spLocks noGrp="1"/>
          </p:cNvSpPr>
          <p:nvPr>
            <p:ph type="ftr" sz="quarter" idx="11"/>
          </p:nvPr>
        </p:nvSpPr>
        <p:spPr/>
        <p:txBody>
          <a:bodyPr/>
          <a:lstStyle/>
          <a:p>
            <a:r>
              <a:rPr lang="ru-RU" smtClean="0"/>
              <a:t>Слайд №</a:t>
            </a:r>
            <a:endParaRPr lang="ru-RU"/>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965C2D90-FB65-4E36-8780-8AB1E61E2597}" type="slidenum">
              <a:rPr lang="ru-RU" smtClean="0"/>
              <a:pPr/>
              <a:t>8</a:t>
            </a:fld>
            <a:endParaRPr lang="ru-RU"/>
          </a:p>
        </p:txBody>
      </p:sp>
      <p:sp>
        <p:nvSpPr>
          <p:cNvPr id="5" name="Нижний колонтитул 4"/>
          <p:cNvSpPr>
            <a:spLocks noGrp="1"/>
          </p:cNvSpPr>
          <p:nvPr>
            <p:ph type="ftr" sz="quarter" idx="11"/>
          </p:nvPr>
        </p:nvSpPr>
        <p:spPr/>
        <p:txBody>
          <a:bodyPr/>
          <a:lstStyle/>
          <a:p>
            <a:r>
              <a:rPr lang="ru-RU" smtClean="0"/>
              <a:t>Слайд №</a:t>
            </a:r>
            <a:endParaRPr lang="ru-RU"/>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965C2D90-FB65-4E36-8780-8AB1E61E2597}" type="slidenum">
              <a:rPr lang="ru-RU" smtClean="0"/>
              <a:pPr/>
              <a:t>9</a:t>
            </a:fld>
            <a:endParaRPr lang="ru-RU"/>
          </a:p>
        </p:txBody>
      </p:sp>
      <p:sp>
        <p:nvSpPr>
          <p:cNvPr id="5" name="Нижний колонтитул 4"/>
          <p:cNvSpPr>
            <a:spLocks noGrp="1"/>
          </p:cNvSpPr>
          <p:nvPr>
            <p:ph type="ftr" sz="quarter" idx="11"/>
          </p:nvPr>
        </p:nvSpPr>
        <p:spPr/>
        <p:txBody>
          <a:bodyPr/>
          <a:lstStyle/>
          <a:p>
            <a:r>
              <a:rPr lang="ru-RU" smtClean="0"/>
              <a:t>Слайд №</a:t>
            </a:r>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3FD5826F-F7EE-49CA-83B7-0480D1761B6A}" type="datetime1">
              <a:rPr lang="ru-RU" smtClean="0"/>
              <a:pPr/>
              <a:t>26.10.2016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7B63B1AF-8BBE-4BA8-ABFA-8D59DC6BA35D}" type="datetime1">
              <a:rPr lang="ru-RU" smtClean="0"/>
              <a:pPr/>
              <a:t>26.10.2016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EE1B5FAF-B279-4698-8E13-60C8F42CD4FF}" type="datetime1">
              <a:rPr lang="ru-RU" smtClean="0"/>
              <a:pPr/>
              <a:t>26.10.2016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DB1B59BC-6E8F-49B5-96CB-CFFD2D113279}" type="datetime1">
              <a:rPr lang="ru-RU" smtClean="0"/>
              <a:pPr/>
              <a:t>26.10.2016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33F21161-C9C3-4C08-99BD-EE947D47D647}" type="datetime1">
              <a:rPr lang="ru-RU" smtClean="0"/>
              <a:pPr/>
              <a:t>26.10.2016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9C942EC4-9DFC-4378-8B5A-C6C2AFCF1025}" type="datetime1">
              <a:rPr lang="ru-RU" smtClean="0"/>
              <a:pPr/>
              <a:t>26.10.2016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8739D895-87CB-4ADF-AD98-64CF398F8C94}" type="datetime1">
              <a:rPr lang="ru-RU" smtClean="0"/>
              <a:pPr/>
              <a:t>26.10.2016</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3DC310B1-F5C8-4B5D-9BB5-2BEDDA0914B1}" type="datetime1">
              <a:rPr lang="ru-RU" smtClean="0"/>
              <a:pPr/>
              <a:t>26.10.2016</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DD2F050-C2E2-4F28-881E-4BB5EB4A1AAA}" type="datetime1">
              <a:rPr lang="ru-RU" smtClean="0"/>
              <a:pPr/>
              <a:t>26.10.2016</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F2FB198E-C881-4802-95F8-1CBB5C3FFCBD}" type="datetime1">
              <a:rPr lang="ru-RU" smtClean="0"/>
              <a:pPr/>
              <a:t>26.10.2016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F861D25B-CE3D-4414-94A4-07C782279154}" type="datetime1">
              <a:rPr lang="ru-RU" smtClean="0"/>
              <a:pPr/>
              <a:t>26.10.2016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5E74B4-D294-4FD1-9670-E9A2AA90CA38}" type="datetime1">
              <a:rPr lang="ru-RU" smtClean="0"/>
              <a:pPr/>
              <a:t>26.10.2016</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5C68B6-61C2-468F-89AB-4B9F7531AA68}"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8.jpe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8.jpeg"/></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4.jpeg"/></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5.jpeg"/></Relationships>
</file>

<file path=ppt/slides/_rels/slide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4.jpeg"/></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28.jpeg"/><Relationship Id="rId5" Type="http://schemas.openxmlformats.org/officeDocument/2006/relationships/image" Target="../media/image27.png"/><Relationship Id="rId4" Type="http://schemas.openxmlformats.org/officeDocument/2006/relationships/image" Target="../media/image1.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1.jpeg"/><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image" Target="../media/image30.png"/><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1.jpe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image" Target="../media/image31.png"/><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1.jpeg"/><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1.jpeg"/><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image" Target="../media/image26.jpeg"/><Relationship Id="rId7" Type="http://schemas.openxmlformats.org/officeDocument/2006/relationships/image" Target="../media/image35.jpe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34.jpeg"/><Relationship Id="rId5" Type="http://schemas.openxmlformats.org/officeDocument/2006/relationships/image" Target="../media/image33.png"/><Relationship Id="rId4" Type="http://schemas.openxmlformats.org/officeDocument/2006/relationships/image" Target="../media/image29.png"/><Relationship Id="rId9" Type="http://schemas.openxmlformats.org/officeDocument/2006/relationships/image" Target="../media/image27.png"/></Relationships>
</file>

<file path=ppt/slides/_rels/slide27.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image" Target="../media/image29.png"/><Relationship Id="rId4" Type="http://schemas.openxmlformats.org/officeDocument/2006/relationships/image" Target="../media/image26.jpeg"/></Relationships>
</file>

<file path=ppt/slides/_rels/slide28.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27.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image" Target="../media/image37.png"/><Relationship Id="rId4" Type="http://schemas.openxmlformats.org/officeDocument/2006/relationships/image" Target="../media/image29.png"/></Relationships>
</file>

<file path=ppt/slides/_rels/slide29.xml.rels><?xml version="1.0" encoding="UTF-8" standalone="yes"?>
<Relationships xmlns="http://schemas.openxmlformats.org/package/2006/relationships"><Relationship Id="rId3" Type="http://schemas.openxmlformats.org/officeDocument/2006/relationships/image" Target="../media/image38.jpeg"/><Relationship Id="rId7" Type="http://schemas.openxmlformats.org/officeDocument/2006/relationships/image" Target="../media/image27.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image" Target="../media/image29.png"/><Relationship Id="rId4" Type="http://schemas.openxmlformats.org/officeDocument/2006/relationships/image" Target="../media/image26.jpe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6.jpeg"/><Relationship Id="rId7" Type="http://schemas.openxmlformats.org/officeDocument/2006/relationships/image" Target="../media/image1.jpe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29.png"/></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27.pn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49.png"/></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27.pn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53.jpeg"/><Relationship Id="rId5" Type="http://schemas.openxmlformats.org/officeDocument/2006/relationships/image" Target="../media/image46.png"/><Relationship Id="rId4" Type="http://schemas.openxmlformats.org/officeDocument/2006/relationships/image" Target="../media/image52.jpeg"/></Relationships>
</file>

<file path=ppt/slides/_rels/slide3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43.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55.png"/></Relationships>
</file>

<file path=ppt/slides/_rels/slide3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43.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57.png"/></Relationships>
</file>

<file path=ppt/slides/_rels/slide3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60.jpeg"/><Relationship Id="rId4" Type="http://schemas.openxmlformats.org/officeDocument/2006/relationships/image" Target="../media/image59.pn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61.jpeg"/><Relationship Id="rId4" Type="http://schemas.openxmlformats.org/officeDocument/2006/relationships/image" Target="../media/image59.png"/></Relationships>
</file>

<file path=ppt/slides/_rels/slide4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62.jpeg"/><Relationship Id="rId4" Type="http://schemas.openxmlformats.org/officeDocument/2006/relationships/image" Target="../media/image59.png"/></Relationships>
</file>

<file path=ppt/slides/_rels/slide4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4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68.jpeg"/><Relationship Id="rId4" Type="http://schemas.openxmlformats.org/officeDocument/2006/relationships/image" Target="../media/image67.jpeg"/></Relationships>
</file>

<file path=ppt/slides/_rels/slide4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71.png"/></Relationships>
</file>

<file path=ppt/slides/_rels/slide4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73.jpeg"/><Relationship Id="rId7" Type="http://schemas.openxmlformats.org/officeDocument/2006/relationships/image" Target="../media/image71.png"/><Relationship Id="rId2" Type="http://schemas.openxmlformats.org/officeDocument/2006/relationships/image" Target="../media/image72.jpeg"/><Relationship Id="rId1" Type="http://schemas.openxmlformats.org/officeDocument/2006/relationships/slideLayout" Target="../slideLayouts/slideLayout2.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74.jpeg"/></Relationships>
</file>

<file path=ppt/slides/_rels/slide4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71.png"/></Relationships>
</file>

<file path=ppt/slides/_rels/slide47.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71.png"/></Relationships>
</file>

<file path=ppt/slides/_rels/slide4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71.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82.jpeg"/></Relationships>
</file>

<file path=ppt/slides/_rels/slide49.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27.png"/><Relationship Id="rId2" Type="http://schemas.openxmlformats.org/officeDocument/2006/relationships/image" Target="../media/image71.pn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27.png"/><Relationship Id="rId2" Type="http://schemas.openxmlformats.org/officeDocument/2006/relationships/image" Target="../media/image71.pn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5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1.jpeg"/><Relationship Id="rId4" Type="http://schemas.openxmlformats.org/officeDocument/2006/relationships/image" Target="../media/image29.png"/></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jpeg"/></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8.jpeg"/><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2.jpeg"/></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Номер слайда 26"/>
          <p:cNvSpPr>
            <a:spLocks noGrp="1"/>
          </p:cNvSpPr>
          <p:nvPr>
            <p:ph type="sldNum" sz="quarter" idx="12"/>
          </p:nvPr>
        </p:nvSpPr>
        <p:spPr/>
        <p:txBody>
          <a:bodyPr/>
          <a:lstStyle/>
          <a:p>
            <a:fld id="{725C68B6-61C2-468F-89AB-4B9F7531AA68}" type="slidenum">
              <a:rPr lang="ru-RU" smtClean="0"/>
              <a:pPr/>
              <a:t>1</a:t>
            </a:fld>
            <a:endParaRPr lang="ru-RU"/>
          </a:p>
        </p:txBody>
      </p:sp>
      <p:sp>
        <p:nvSpPr>
          <p:cNvPr id="4" name="TextBox 3"/>
          <p:cNvSpPr txBox="1"/>
          <p:nvPr/>
        </p:nvSpPr>
        <p:spPr>
          <a:xfrm>
            <a:off x="6156176" y="116632"/>
            <a:ext cx="2736304" cy="430887"/>
          </a:xfrm>
          <a:prstGeom prst="rect">
            <a:avLst/>
          </a:prstGeom>
          <a:noFill/>
        </p:spPr>
        <p:txBody>
          <a:bodyPr wrap="square" rtlCol="0">
            <a:spAutoFit/>
          </a:bodyPr>
          <a:lstStyle/>
          <a:p>
            <a:pPr algn="r"/>
            <a:r>
              <a:rPr lang="ru-RU" sz="2200" kern="100" dirty="0" smtClean="0">
                <a:solidFill>
                  <a:schemeClr val="bg1"/>
                </a:solidFill>
                <a:cs typeface="Arial" pitchFamily="34" charset="0"/>
              </a:rPr>
              <a:t>ПРЕЗЕНТАЦИЯ</a:t>
            </a:r>
            <a:endParaRPr lang="ru-RU" sz="2200" kern="100" dirty="0">
              <a:solidFill>
                <a:schemeClr val="bg1"/>
              </a:solidFill>
              <a:cs typeface="Arial" pitchFamily="34" charset="0"/>
            </a:endParaRPr>
          </a:p>
        </p:txBody>
      </p:sp>
      <p:pic>
        <p:nvPicPr>
          <p:cNvPr id="6" name="Рисунок 5" descr="C:\Users\Shishkin Stanislav\Desktop\МЕТРАН_Logo.jpg"/>
          <p:cNvPicPr/>
          <p:nvPr/>
        </p:nvPicPr>
        <p:blipFill>
          <a:blip r:embed="rId3" cstate="print"/>
          <a:srcRect/>
          <a:stretch>
            <a:fillRect/>
          </a:stretch>
        </p:blipFill>
        <p:spPr bwMode="auto">
          <a:xfrm>
            <a:off x="251520" y="404663"/>
            <a:ext cx="4608512" cy="792089"/>
          </a:xfrm>
          <a:prstGeom prst="rect">
            <a:avLst/>
          </a:prstGeom>
          <a:noFill/>
          <a:ln w="9525">
            <a:noFill/>
            <a:miter lim="800000"/>
            <a:headEnd/>
            <a:tailEnd/>
          </a:ln>
        </p:spPr>
      </p:pic>
      <p:pic>
        <p:nvPicPr>
          <p:cNvPr id="7" name="Picture 2" descr="H:\SHISHKIN\FOTO\TARTARINI\2015\Завод МЕТРАН_31.08.2015\05.jpg"/>
          <p:cNvPicPr>
            <a:picLocks noChangeAspect="1" noChangeArrowheads="1"/>
          </p:cNvPicPr>
          <p:nvPr/>
        </p:nvPicPr>
        <p:blipFill>
          <a:blip r:embed="rId4" cstate="print"/>
          <a:srcRect/>
          <a:stretch>
            <a:fillRect/>
          </a:stretch>
        </p:blipFill>
        <p:spPr bwMode="auto">
          <a:xfrm>
            <a:off x="0" y="1823158"/>
            <a:ext cx="9144000" cy="5062226"/>
          </a:xfrm>
          <a:prstGeom prst="rect">
            <a:avLst/>
          </a:prstGeom>
          <a:noFill/>
        </p:spPr>
      </p:pic>
      <p:sp>
        <p:nvSpPr>
          <p:cNvPr id="8" name="TextBox 7"/>
          <p:cNvSpPr txBox="1"/>
          <p:nvPr/>
        </p:nvSpPr>
        <p:spPr>
          <a:xfrm>
            <a:off x="5436096" y="500479"/>
            <a:ext cx="3672408" cy="1200329"/>
          </a:xfrm>
          <a:prstGeom prst="rect">
            <a:avLst/>
          </a:prstGeom>
          <a:noFill/>
        </p:spPr>
        <p:txBody>
          <a:bodyPr wrap="square" rtlCol="0">
            <a:spAutoFit/>
          </a:bodyPr>
          <a:lstStyle/>
          <a:p>
            <a:pPr>
              <a:buFont typeface="Wingdings" pitchFamily="2" charset="2"/>
              <a:buChar char="§"/>
              <a:tabLst>
                <a:tab pos="358775" algn="l"/>
              </a:tabLst>
            </a:pPr>
            <a:r>
              <a:rPr lang="ru-RU" dirty="0" smtClean="0">
                <a:solidFill>
                  <a:schemeClr val="bg1">
                    <a:lumMod val="50000"/>
                  </a:schemeClr>
                </a:solidFill>
                <a:latin typeface="Arial" pitchFamily="34" charset="0"/>
                <a:cs typeface="Arial" pitchFamily="34" charset="0"/>
              </a:rPr>
              <a:t>Площадь: 30 000 кв.м</a:t>
            </a:r>
          </a:p>
          <a:p>
            <a:pPr>
              <a:buFont typeface="Wingdings" pitchFamily="2" charset="2"/>
              <a:buChar char="§"/>
              <a:tabLst>
                <a:tab pos="358775" algn="l"/>
              </a:tabLst>
            </a:pPr>
            <a:r>
              <a:rPr lang="ru-RU" dirty="0" smtClean="0">
                <a:solidFill>
                  <a:schemeClr val="bg1">
                    <a:lumMod val="50000"/>
                  </a:schemeClr>
                </a:solidFill>
                <a:latin typeface="Arial" pitchFamily="34" charset="0"/>
                <a:cs typeface="Arial" pitchFamily="34" charset="0"/>
              </a:rPr>
              <a:t>1 000 сотрудников</a:t>
            </a:r>
          </a:p>
          <a:p>
            <a:pPr>
              <a:buFont typeface="Wingdings" pitchFamily="2" charset="2"/>
              <a:buChar char="§"/>
              <a:tabLst>
                <a:tab pos="358775" algn="l"/>
              </a:tabLst>
            </a:pPr>
            <a:r>
              <a:rPr lang="ru-RU" dirty="0" smtClean="0">
                <a:solidFill>
                  <a:schemeClr val="bg1">
                    <a:lumMod val="50000"/>
                  </a:schemeClr>
                </a:solidFill>
                <a:latin typeface="Arial" pitchFamily="34" charset="0"/>
                <a:cs typeface="Arial" pitchFamily="34" charset="0"/>
              </a:rPr>
              <a:t>Уникальное </a:t>
            </a:r>
          </a:p>
          <a:p>
            <a:pPr>
              <a:tabLst>
                <a:tab pos="358775" algn="l"/>
              </a:tabLst>
            </a:pPr>
            <a:r>
              <a:rPr lang="ru-RU" dirty="0" smtClean="0">
                <a:solidFill>
                  <a:schemeClr val="bg1">
                    <a:lumMod val="50000"/>
                  </a:schemeClr>
                </a:solidFill>
                <a:latin typeface="Arial" pitchFamily="34" charset="0"/>
                <a:cs typeface="Arial" pitchFamily="34" charset="0"/>
              </a:rPr>
              <a:t>современное оборудование</a:t>
            </a:r>
            <a:endParaRPr lang="ru-RU" dirty="0">
              <a:solidFill>
                <a:schemeClr val="bg1">
                  <a:lumMod val="50000"/>
                </a:schemeClr>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Номер слайда 26"/>
          <p:cNvSpPr>
            <a:spLocks noGrp="1"/>
          </p:cNvSpPr>
          <p:nvPr>
            <p:ph type="sldNum" sz="quarter" idx="12"/>
          </p:nvPr>
        </p:nvSpPr>
        <p:spPr/>
        <p:txBody>
          <a:bodyPr/>
          <a:lstStyle/>
          <a:p>
            <a:fld id="{725C68B6-61C2-468F-89AB-4B9F7531AA68}" type="slidenum">
              <a:rPr lang="ru-RU" smtClean="0"/>
              <a:pPr/>
              <a:t>10</a:t>
            </a:fld>
            <a:endParaRPr lang="ru-RU"/>
          </a:p>
        </p:txBody>
      </p:sp>
      <p:pic>
        <p:nvPicPr>
          <p:cNvPr id="8194" name="Picture 2" descr="Метран"/>
          <p:cNvPicPr>
            <a:picLocks noChangeAspect="1" noChangeArrowheads="1"/>
          </p:cNvPicPr>
          <p:nvPr/>
        </p:nvPicPr>
        <p:blipFill>
          <a:blip r:embed="rId3" cstate="print"/>
          <a:srcRect/>
          <a:stretch>
            <a:fillRect/>
          </a:stretch>
        </p:blipFill>
        <p:spPr bwMode="auto">
          <a:xfrm>
            <a:off x="0" y="0"/>
            <a:ext cx="9144000" cy="2146040"/>
          </a:xfrm>
          <a:prstGeom prst="rect">
            <a:avLst/>
          </a:prstGeom>
          <a:noFill/>
        </p:spPr>
      </p:pic>
      <p:pic>
        <p:nvPicPr>
          <p:cNvPr id="5" name="Picture 2"/>
          <p:cNvPicPr>
            <a:picLocks noChangeAspect="1" noChangeArrowheads="1"/>
          </p:cNvPicPr>
          <p:nvPr/>
        </p:nvPicPr>
        <p:blipFill>
          <a:blip r:embed="rId4" cstate="print"/>
          <a:srcRect/>
          <a:stretch>
            <a:fillRect/>
          </a:stretch>
        </p:blipFill>
        <p:spPr bwMode="auto">
          <a:xfrm>
            <a:off x="1" y="3806214"/>
            <a:ext cx="9144000" cy="3079170"/>
          </a:xfrm>
          <a:prstGeom prst="rect">
            <a:avLst/>
          </a:prstGeom>
          <a:noFill/>
          <a:ln w="9525">
            <a:noFill/>
            <a:miter lim="800000"/>
            <a:headEnd/>
            <a:tailEnd/>
          </a:ln>
        </p:spPr>
      </p:pic>
      <p:sp>
        <p:nvSpPr>
          <p:cNvPr id="6" name="TextBox 5"/>
          <p:cNvSpPr txBox="1"/>
          <p:nvPr/>
        </p:nvSpPr>
        <p:spPr>
          <a:xfrm>
            <a:off x="0" y="2348880"/>
            <a:ext cx="9144000" cy="1200329"/>
          </a:xfrm>
          <a:prstGeom prst="rect">
            <a:avLst/>
          </a:prstGeom>
          <a:noFill/>
        </p:spPr>
        <p:txBody>
          <a:bodyPr wrap="square" rtlCol="0">
            <a:spAutoFit/>
          </a:bodyPr>
          <a:lstStyle/>
          <a:p>
            <a:pPr algn="just"/>
            <a:r>
              <a:rPr lang="ru-RU" b="1" dirty="0" smtClean="0">
                <a:solidFill>
                  <a:schemeClr val="bg1">
                    <a:lumMod val="50000"/>
                  </a:schemeClr>
                </a:solidFill>
                <a:latin typeface="Arial" pitchFamily="34" charset="0"/>
                <a:cs typeface="Arial" pitchFamily="34" charset="0"/>
              </a:rPr>
              <a:t>ПРОИЗВОДСТВО ГАЗОРЕГУЛИРУЮЩЕГО ОБОРУДОВАНИЕ НА ЗАВОДЕ МЕТРАН </a:t>
            </a:r>
            <a:r>
              <a:rPr lang="ru-RU" dirty="0" smtClean="0">
                <a:solidFill>
                  <a:schemeClr val="bg1">
                    <a:lumMod val="50000"/>
                  </a:schemeClr>
                </a:solidFill>
                <a:latin typeface="Arial" pitchFamily="34" charset="0"/>
                <a:cs typeface="Arial" pitchFamily="34" charset="0"/>
              </a:rPr>
              <a:t>– это не только агрегатирование узлов, проведение испытаний, но и изготовление их самих силами завода на уникальном оборудовании, а также Российскими партнёрами-поставщиками. </a:t>
            </a:r>
            <a:endParaRPr lang="ru-RU" dirty="0">
              <a:solidFill>
                <a:schemeClr val="bg1">
                  <a:lumMod val="50000"/>
                </a:schemeClr>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Номер слайда 26"/>
          <p:cNvSpPr>
            <a:spLocks noGrp="1"/>
          </p:cNvSpPr>
          <p:nvPr>
            <p:ph type="sldNum" sz="quarter" idx="12"/>
          </p:nvPr>
        </p:nvSpPr>
        <p:spPr/>
        <p:txBody>
          <a:bodyPr/>
          <a:lstStyle/>
          <a:p>
            <a:fld id="{725C68B6-61C2-468F-89AB-4B9F7531AA68}" type="slidenum">
              <a:rPr lang="ru-RU" smtClean="0"/>
              <a:pPr/>
              <a:t>11</a:t>
            </a:fld>
            <a:endParaRPr lang="ru-RU"/>
          </a:p>
        </p:txBody>
      </p:sp>
      <p:pic>
        <p:nvPicPr>
          <p:cNvPr id="8194" name="Picture 2" descr="Метран"/>
          <p:cNvPicPr>
            <a:picLocks noChangeAspect="1" noChangeArrowheads="1"/>
          </p:cNvPicPr>
          <p:nvPr/>
        </p:nvPicPr>
        <p:blipFill>
          <a:blip r:embed="rId3" cstate="print"/>
          <a:srcRect/>
          <a:stretch>
            <a:fillRect/>
          </a:stretch>
        </p:blipFill>
        <p:spPr bwMode="auto">
          <a:xfrm>
            <a:off x="0" y="0"/>
            <a:ext cx="9144000" cy="2146040"/>
          </a:xfrm>
          <a:prstGeom prst="rect">
            <a:avLst/>
          </a:prstGeom>
          <a:noFill/>
        </p:spPr>
      </p:pic>
      <p:sp>
        <p:nvSpPr>
          <p:cNvPr id="11" name="TextBox 10"/>
          <p:cNvSpPr txBox="1"/>
          <p:nvPr/>
        </p:nvSpPr>
        <p:spPr>
          <a:xfrm>
            <a:off x="107504" y="2276872"/>
            <a:ext cx="3456384" cy="769441"/>
          </a:xfrm>
          <a:prstGeom prst="rect">
            <a:avLst/>
          </a:prstGeom>
          <a:noFill/>
        </p:spPr>
        <p:txBody>
          <a:bodyPr wrap="square" rtlCol="0">
            <a:spAutoFit/>
          </a:bodyPr>
          <a:lstStyle/>
          <a:p>
            <a:r>
              <a:rPr lang="ru-RU" sz="4400" b="1" dirty="0" smtClean="0">
                <a:solidFill>
                  <a:schemeClr val="bg1">
                    <a:lumMod val="50000"/>
                  </a:schemeClr>
                </a:solidFill>
                <a:latin typeface="Arial" pitchFamily="34" charset="0"/>
                <a:cs typeface="Arial" pitchFamily="34" charset="0"/>
              </a:rPr>
              <a:t>2016</a:t>
            </a:r>
            <a:endParaRPr lang="ru-RU" sz="4400" b="1" dirty="0">
              <a:solidFill>
                <a:schemeClr val="bg1">
                  <a:lumMod val="50000"/>
                </a:schemeClr>
              </a:solidFill>
              <a:latin typeface="Arial" pitchFamily="34" charset="0"/>
              <a:cs typeface="Arial" pitchFamily="34" charset="0"/>
            </a:endParaRPr>
          </a:p>
        </p:txBody>
      </p:sp>
      <p:sp>
        <p:nvSpPr>
          <p:cNvPr id="16" name="TextBox 15"/>
          <p:cNvSpPr txBox="1"/>
          <p:nvPr/>
        </p:nvSpPr>
        <p:spPr>
          <a:xfrm>
            <a:off x="107504" y="3212976"/>
            <a:ext cx="5040560" cy="3000821"/>
          </a:xfrm>
          <a:prstGeom prst="rect">
            <a:avLst/>
          </a:prstGeom>
          <a:noFill/>
        </p:spPr>
        <p:txBody>
          <a:bodyPr wrap="square" rtlCol="0">
            <a:spAutoFit/>
          </a:bodyPr>
          <a:lstStyle/>
          <a:p>
            <a:r>
              <a:rPr lang="ru-RU" b="1" dirty="0" smtClean="0">
                <a:solidFill>
                  <a:schemeClr val="bg1">
                    <a:lumMod val="50000"/>
                  </a:schemeClr>
                </a:solidFill>
                <a:latin typeface="Arial" pitchFamily="34" charset="0"/>
                <a:cs typeface="Arial" pitchFamily="34" charset="0"/>
              </a:rPr>
              <a:t>Расширение линейки производимой продукции на заводе «МЕТРАН»:</a:t>
            </a:r>
          </a:p>
          <a:p>
            <a:endParaRPr lang="ru-RU" dirty="0" smtClean="0">
              <a:solidFill>
                <a:schemeClr val="bg1">
                  <a:lumMod val="50000"/>
                </a:schemeClr>
              </a:solidFill>
              <a:latin typeface="Arial" pitchFamily="34" charset="0"/>
              <a:cs typeface="Arial" pitchFamily="34" charset="0"/>
            </a:endParaRPr>
          </a:p>
          <a:p>
            <a:pPr marL="342900" indent="-342900">
              <a:lnSpc>
                <a:spcPct val="150000"/>
              </a:lnSpc>
              <a:buFont typeface="Wingdings" pitchFamily="2" charset="2"/>
              <a:buChar char="ü"/>
            </a:pPr>
            <a:r>
              <a:rPr lang="ru-RU" dirty="0" smtClean="0">
                <a:solidFill>
                  <a:schemeClr val="bg1">
                    <a:lumMod val="50000"/>
                  </a:schemeClr>
                </a:solidFill>
                <a:latin typeface="Arial" pitchFamily="34" charset="0"/>
                <a:cs typeface="Arial" pitchFamily="34" charset="0"/>
              </a:rPr>
              <a:t>Регуляторы давления;</a:t>
            </a:r>
          </a:p>
          <a:p>
            <a:pPr marL="342900" indent="-342900">
              <a:lnSpc>
                <a:spcPct val="150000"/>
              </a:lnSpc>
              <a:buFont typeface="Wingdings" pitchFamily="2" charset="2"/>
              <a:buChar char="ü"/>
            </a:pPr>
            <a:r>
              <a:rPr lang="ru-RU" dirty="0" smtClean="0">
                <a:solidFill>
                  <a:schemeClr val="bg1">
                    <a:lumMod val="50000"/>
                  </a:schemeClr>
                </a:solidFill>
                <a:latin typeface="Arial" pitchFamily="34" charset="0"/>
                <a:cs typeface="Arial" pitchFamily="34" charset="0"/>
              </a:rPr>
              <a:t>Предохранительные сбросные клапаны;</a:t>
            </a:r>
          </a:p>
          <a:p>
            <a:pPr marL="342900" indent="-342900">
              <a:lnSpc>
                <a:spcPct val="150000"/>
              </a:lnSpc>
              <a:buFont typeface="Wingdings" pitchFamily="2" charset="2"/>
              <a:buChar char="ü"/>
            </a:pPr>
            <a:r>
              <a:rPr lang="ru-RU" dirty="0" smtClean="0">
                <a:solidFill>
                  <a:schemeClr val="bg1">
                    <a:lumMod val="50000"/>
                  </a:schemeClr>
                </a:solidFill>
                <a:latin typeface="Arial" pitchFamily="34" charset="0"/>
                <a:cs typeface="Arial" pitchFamily="34" charset="0"/>
              </a:rPr>
              <a:t>Предохранительные запорные (отсечные) клапаны;</a:t>
            </a:r>
          </a:p>
          <a:p>
            <a:pPr marL="342900" indent="-342900">
              <a:lnSpc>
                <a:spcPct val="150000"/>
              </a:lnSpc>
              <a:buFont typeface="Wingdings" pitchFamily="2" charset="2"/>
              <a:buChar char="ü"/>
            </a:pPr>
            <a:r>
              <a:rPr lang="ru-RU" dirty="0" smtClean="0">
                <a:solidFill>
                  <a:schemeClr val="bg1">
                    <a:lumMod val="50000"/>
                  </a:schemeClr>
                </a:solidFill>
                <a:latin typeface="Arial" pitchFamily="34" charset="0"/>
                <a:cs typeface="Arial" pitchFamily="34" charset="0"/>
              </a:rPr>
              <a:t>Ремонтные комплекты ЗИП.</a:t>
            </a:r>
            <a:endParaRPr lang="ru-RU" dirty="0">
              <a:solidFill>
                <a:schemeClr val="bg1">
                  <a:lumMod val="50000"/>
                </a:schemeClr>
              </a:solidFill>
              <a:latin typeface="Arial" pitchFamily="34" charset="0"/>
              <a:cs typeface="Arial" pitchFamily="34" charset="0"/>
            </a:endParaRPr>
          </a:p>
        </p:txBody>
      </p:sp>
      <p:pic>
        <p:nvPicPr>
          <p:cNvPr id="2052" name="Picture 4"/>
          <p:cNvPicPr>
            <a:picLocks noChangeAspect="1" noChangeArrowheads="1"/>
          </p:cNvPicPr>
          <p:nvPr/>
        </p:nvPicPr>
        <p:blipFill>
          <a:blip r:embed="rId4" cstate="print"/>
          <a:srcRect/>
          <a:stretch>
            <a:fillRect/>
          </a:stretch>
        </p:blipFill>
        <p:spPr bwMode="auto">
          <a:xfrm>
            <a:off x="5076056" y="1227127"/>
            <a:ext cx="3960440" cy="5514241"/>
          </a:xfrm>
          <a:prstGeom prst="rect">
            <a:avLst/>
          </a:prstGeom>
          <a:noFill/>
          <a:ln w="9525">
            <a:noFill/>
            <a:miter lim="800000"/>
            <a:headEnd/>
            <a:tailEnd/>
          </a:ln>
          <a:effectLst>
            <a:outerShdw blurRad="50800" dist="50800" dir="5400000" algn="ctr" rotWithShape="0">
              <a:srgbClr val="000000">
                <a:alpha val="28000"/>
              </a:srgbClr>
            </a:outerShdw>
          </a:effectLst>
        </p:spPr>
      </p:pic>
      <p:pic>
        <p:nvPicPr>
          <p:cNvPr id="17" name="Picture 2" descr="H:\SHISHKIN\ПОЛИГРАФИЯ\2015\TARTARINI_new Logo_.jpg"/>
          <p:cNvPicPr>
            <a:picLocks noChangeAspect="1" noChangeArrowheads="1"/>
          </p:cNvPicPr>
          <p:nvPr/>
        </p:nvPicPr>
        <p:blipFill>
          <a:blip r:embed="rId5" cstate="print"/>
          <a:srcRect/>
          <a:stretch>
            <a:fillRect/>
          </a:stretch>
        </p:blipFill>
        <p:spPr bwMode="auto">
          <a:xfrm>
            <a:off x="3059832" y="2276872"/>
            <a:ext cx="1842674" cy="814984"/>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Номер слайда 26"/>
          <p:cNvSpPr>
            <a:spLocks noGrp="1"/>
          </p:cNvSpPr>
          <p:nvPr>
            <p:ph type="sldNum" sz="quarter" idx="12"/>
          </p:nvPr>
        </p:nvSpPr>
        <p:spPr/>
        <p:txBody>
          <a:bodyPr/>
          <a:lstStyle/>
          <a:p>
            <a:fld id="{725C68B6-61C2-468F-89AB-4B9F7531AA68}" type="slidenum">
              <a:rPr lang="ru-RU" smtClean="0"/>
              <a:pPr/>
              <a:t>12</a:t>
            </a:fld>
            <a:endParaRPr lang="ru-RU"/>
          </a:p>
        </p:txBody>
      </p:sp>
      <p:pic>
        <p:nvPicPr>
          <p:cNvPr id="8194" name="Picture 2" descr="Метран"/>
          <p:cNvPicPr>
            <a:picLocks noChangeAspect="1" noChangeArrowheads="1"/>
          </p:cNvPicPr>
          <p:nvPr/>
        </p:nvPicPr>
        <p:blipFill>
          <a:blip r:embed="rId3" cstate="print"/>
          <a:srcRect/>
          <a:stretch>
            <a:fillRect/>
          </a:stretch>
        </p:blipFill>
        <p:spPr bwMode="auto">
          <a:xfrm>
            <a:off x="0" y="0"/>
            <a:ext cx="9144000" cy="2146040"/>
          </a:xfrm>
          <a:prstGeom prst="rect">
            <a:avLst/>
          </a:prstGeom>
          <a:noFill/>
        </p:spPr>
      </p:pic>
      <p:pic>
        <p:nvPicPr>
          <p:cNvPr id="8" name="Picture 4"/>
          <p:cNvPicPr>
            <a:picLocks noChangeAspect="1" noChangeArrowheads="1"/>
          </p:cNvPicPr>
          <p:nvPr/>
        </p:nvPicPr>
        <p:blipFill>
          <a:blip r:embed="rId4" cstate="print"/>
          <a:srcRect/>
          <a:stretch>
            <a:fillRect/>
          </a:stretch>
        </p:blipFill>
        <p:spPr bwMode="auto">
          <a:xfrm>
            <a:off x="0" y="1439620"/>
            <a:ext cx="9144000" cy="5418380"/>
          </a:xfrm>
          <a:prstGeom prst="rect">
            <a:avLst/>
          </a:prstGeom>
          <a:noFill/>
          <a:ln w="9525">
            <a:noFill/>
            <a:miter lim="800000"/>
            <a:headEnd/>
            <a:tailEnd/>
          </a:ln>
        </p:spPr>
      </p:pic>
      <p:pic>
        <p:nvPicPr>
          <p:cNvPr id="9" name="Picture 5"/>
          <p:cNvPicPr>
            <a:picLocks noChangeAspect="1" noChangeArrowheads="1"/>
          </p:cNvPicPr>
          <p:nvPr/>
        </p:nvPicPr>
        <p:blipFill>
          <a:blip r:embed="rId5" cstate="print"/>
          <a:srcRect/>
          <a:stretch>
            <a:fillRect/>
          </a:stretch>
        </p:blipFill>
        <p:spPr bwMode="auto">
          <a:xfrm>
            <a:off x="323528" y="4509120"/>
            <a:ext cx="2088232" cy="125820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Номер слайда 26"/>
          <p:cNvSpPr>
            <a:spLocks noGrp="1"/>
          </p:cNvSpPr>
          <p:nvPr>
            <p:ph type="sldNum" sz="quarter" idx="12"/>
          </p:nvPr>
        </p:nvSpPr>
        <p:spPr/>
        <p:txBody>
          <a:bodyPr/>
          <a:lstStyle/>
          <a:p>
            <a:fld id="{725C68B6-61C2-468F-89AB-4B9F7531AA68}" type="slidenum">
              <a:rPr lang="ru-RU" smtClean="0"/>
              <a:pPr/>
              <a:t>13</a:t>
            </a:fld>
            <a:endParaRPr lang="ru-RU"/>
          </a:p>
        </p:txBody>
      </p:sp>
      <p:pic>
        <p:nvPicPr>
          <p:cNvPr id="8194" name="Picture 2" descr="Метран"/>
          <p:cNvPicPr>
            <a:picLocks noChangeAspect="1" noChangeArrowheads="1"/>
          </p:cNvPicPr>
          <p:nvPr/>
        </p:nvPicPr>
        <p:blipFill>
          <a:blip r:embed="rId3" cstate="print"/>
          <a:srcRect/>
          <a:stretch>
            <a:fillRect/>
          </a:stretch>
        </p:blipFill>
        <p:spPr bwMode="auto">
          <a:xfrm>
            <a:off x="0" y="0"/>
            <a:ext cx="9144000" cy="2146040"/>
          </a:xfrm>
          <a:prstGeom prst="rect">
            <a:avLst/>
          </a:prstGeom>
          <a:noFill/>
        </p:spPr>
      </p:pic>
      <p:pic>
        <p:nvPicPr>
          <p:cNvPr id="2050" name="Picture 2"/>
          <p:cNvPicPr>
            <a:picLocks noChangeAspect="1" noChangeArrowheads="1"/>
          </p:cNvPicPr>
          <p:nvPr/>
        </p:nvPicPr>
        <p:blipFill>
          <a:blip r:embed="rId4" cstate="print"/>
          <a:srcRect/>
          <a:stretch>
            <a:fillRect/>
          </a:stretch>
        </p:blipFill>
        <p:spPr bwMode="auto">
          <a:xfrm>
            <a:off x="395536" y="2158911"/>
            <a:ext cx="8352928" cy="465446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Номер слайда 26"/>
          <p:cNvSpPr>
            <a:spLocks noGrp="1"/>
          </p:cNvSpPr>
          <p:nvPr>
            <p:ph type="sldNum" sz="quarter" idx="12"/>
          </p:nvPr>
        </p:nvSpPr>
        <p:spPr/>
        <p:txBody>
          <a:bodyPr/>
          <a:lstStyle/>
          <a:p>
            <a:fld id="{725C68B6-61C2-468F-89AB-4B9F7531AA68}" type="slidenum">
              <a:rPr lang="ru-RU" smtClean="0"/>
              <a:pPr/>
              <a:t>14</a:t>
            </a:fld>
            <a:endParaRPr lang="ru-RU"/>
          </a:p>
        </p:txBody>
      </p:sp>
      <p:pic>
        <p:nvPicPr>
          <p:cNvPr id="8194" name="Picture 2" descr="Метран"/>
          <p:cNvPicPr>
            <a:picLocks noChangeAspect="1" noChangeArrowheads="1"/>
          </p:cNvPicPr>
          <p:nvPr/>
        </p:nvPicPr>
        <p:blipFill>
          <a:blip r:embed="rId3" cstate="print"/>
          <a:srcRect/>
          <a:stretch>
            <a:fillRect/>
          </a:stretch>
        </p:blipFill>
        <p:spPr bwMode="auto">
          <a:xfrm>
            <a:off x="0" y="0"/>
            <a:ext cx="9144000" cy="2146040"/>
          </a:xfrm>
          <a:prstGeom prst="rect">
            <a:avLst/>
          </a:prstGeom>
          <a:noFill/>
        </p:spPr>
      </p:pic>
      <p:sp>
        <p:nvSpPr>
          <p:cNvPr id="11" name="TextBox 10"/>
          <p:cNvSpPr txBox="1"/>
          <p:nvPr/>
        </p:nvSpPr>
        <p:spPr>
          <a:xfrm>
            <a:off x="107504" y="2276872"/>
            <a:ext cx="3456384" cy="769441"/>
          </a:xfrm>
          <a:prstGeom prst="rect">
            <a:avLst/>
          </a:prstGeom>
          <a:noFill/>
        </p:spPr>
        <p:txBody>
          <a:bodyPr wrap="square" rtlCol="0">
            <a:spAutoFit/>
          </a:bodyPr>
          <a:lstStyle/>
          <a:p>
            <a:r>
              <a:rPr lang="ru-RU" sz="4400" b="1" dirty="0" smtClean="0">
                <a:solidFill>
                  <a:schemeClr val="bg1">
                    <a:lumMod val="50000"/>
                  </a:schemeClr>
                </a:solidFill>
                <a:latin typeface="Arial" pitchFamily="34" charset="0"/>
                <a:cs typeface="Arial" pitchFamily="34" charset="0"/>
              </a:rPr>
              <a:t>2016</a:t>
            </a:r>
            <a:endParaRPr lang="ru-RU" sz="4400" b="1" dirty="0">
              <a:solidFill>
                <a:schemeClr val="bg1">
                  <a:lumMod val="50000"/>
                </a:schemeClr>
              </a:solidFill>
              <a:latin typeface="Arial" pitchFamily="34" charset="0"/>
              <a:cs typeface="Arial" pitchFamily="34" charset="0"/>
            </a:endParaRPr>
          </a:p>
        </p:txBody>
      </p:sp>
      <p:sp>
        <p:nvSpPr>
          <p:cNvPr id="16" name="TextBox 15"/>
          <p:cNvSpPr txBox="1"/>
          <p:nvPr/>
        </p:nvSpPr>
        <p:spPr>
          <a:xfrm>
            <a:off x="0" y="3212976"/>
            <a:ext cx="5508104" cy="3508653"/>
          </a:xfrm>
          <a:prstGeom prst="rect">
            <a:avLst/>
          </a:prstGeom>
          <a:noFill/>
        </p:spPr>
        <p:txBody>
          <a:bodyPr wrap="square" rtlCol="0">
            <a:spAutoFit/>
          </a:bodyPr>
          <a:lstStyle/>
          <a:p>
            <a:pPr algn="just"/>
            <a:r>
              <a:rPr lang="ru-RU" dirty="0" smtClean="0">
                <a:solidFill>
                  <a:schemeClr val="bg1">
                    <a:lumMod val="50000"/>
                  </a:schemeClr>
                </a:solidFill>
                <a:latin typeface="Arial" pitchFamily="34" charset="0"/>
                <a:cs typeface="Arial" pitchFamily="34" charset="0"/>
              </a:rPr>
              <a:t>Участие в </a:t>
            </a:r>
            <a:r>
              <a:rPr lang="ru-RU" b="1" dirty="0" smtClean="0">
                <a:solidFill>
                  <a:schemeClr val="bg1">
                    <a:lumMod val="50000"/>
                  </a:schemeClr>
                </a:solidFill>
                <a:latin typeface="Arial" pitchFamily="34" charset="0"/>
                <a:cs typeface="Arial" pitchFamily="34" charset="0"/>
              </a:rPr>
              <a:t>VI Петербургском Международном Газовом форуме-2016</a:t>
            </a:r>
          </a:p>
          <a:p>
            <a:pPr algn="just"/>
            <a:r>
              <a:rPr lang="ru-RU" dirty="0" smtClean="0">
                <a:solidFill>
                  <a:schemeClr val="bg1">
                    <a:lumMod val="50000"/>
                  </a:schemeClr>
                </a:solidFill>
                <a:latin typeface="Arial" pitchFamily="34" charset="0"/>
                <a:cs typeface="Arial" pitchFamily="34" charset="0"/>
              </a:rPr>
              <a:t>В рамках форума АО «ПГ «МЕТРАН» представила продукцию российского производства на отраслевой выставке в разделе «Импортозамещение в газовой отрасли».</a:t>
            </a:r>
          </a:p>
          <a:p>
            <a:pPr algn="just"/>
            <a:r>
              <a:rPr lang="ru-RU" dirty="0" smtClean="0">
                <a:solidFill>
                  <a:schemeClr val="bg1">
                    <a:lumMod val="50000"/>
                  </a:schemeClr>
                </a:solidFill>
                <a:latin typeface="Arial" pitchFamily="34" charset="0"/>
                <a:cs typeface="Arial" pitchFamily="34" charset="0"/>
              </a:rPr>
              <a:t>​</a:t>
            </a:r>
          </a:p>
          <a:p>
            <a:pPr algn="just"/>
            <a:r>
              <a:rPr lang="ru-RU" sz="1600" dirty="0" smtClean="0">
                <a:solidFill>
                  <a:schemeClr val="bg1">
                    <a:lumMod val="50000"/>
                  </a:schemeClr>
                </a:solidFill>
                <a:latin typeface="Arial" pitchFamily="34" charset="0"/>
                <a:cs typeface="Arial" pitchFamily="34" charset="0"/>
              </a:rPr>
              <a:t>На своей экспозиции Метран представил продукцию, произведенную в Челябинске. </a:t>
            </a:r>
          </a:p>
          <a:p>
            <a:pPr algn="just"/>
            <a:r>
              <a:rPr lang="ru-RU" sz="1600" dirty="0" smtClean="0">
                <a:solidFill>
                  <a:schemeClr val="bg1">
                    <a:lumMod val="50000"/>
                  </a:schemeClr>
                </a:solidFill>
                <a:latin typeface="Arial" pitchFamily="34" charset="0"/>
                <a:cs typeface="Arial" pitchFamily="34" charset="0"/>
              </a:rPr>
              <a:t>Это контрольно-измерительные приборы: линейка датчиков давления, температуры и уровня, регулирующее оборудование </a:t>
            </a:r>
            <a:r>
              <a:rPr lang="ru-RU" sz="1600" dirty="0" err="1" smtClean="0">
                <a:solidFill>
                  <a:schemeClr val="bg1">
                    <a:lumMod val="50000"/>
                  </a:schemeClr>
                </a:solidFill>
                <a:latin typeface="Arial" pitchFamily="34" charset="0"/>
                <a:cs typeface="Arial" pitchFamily="34" charset="0"/>
              </a:rPr>
              <a:t>Fisher</a:t>
            </a:r>
            <a:r>
              <a:rPr lang="ru-RU" sz="1600" dirty="0" smtClean="0">
                <a:solidFill>
                  <a:schemeClr val="bg1">
                    <a:lumMod val="50000"/>
                  </a:schemeClr>
                </a:solidFill>
                <a:latin typeface="Arial" pitchFamily="34" charset="0"/>
                <a:cs typeface="Arial" pitchFamily="34" charset="0"/>
              </a:rPr>
              <a:t> и </a:t>
            </a:r>
            <a:r>
              <a:rPr lang="ru-RU" sz="1600" b="1" dirty="0" smtClean="0">
                <a:solidFill>
                  <a:schemeClr val="bg1">
                    <a:lumMod val="50000"/>
                  </a:schemeClr>
                </a:solidFill>
                <a:latin typeface="Arial" pitchFamily="34" charset="0"/>
                <a:cs typeface="Arial" pitchFamily="34" charset="0"/>
              </a:rPr>
              <a:t>TARTARINI</a:t>
            </a:r>
            <a:r>
              <a:rPr lang="ru-RU" sz="1600" dirty="0" smtClean="0">
                <a:solidFill>
                  <a:schemeClr val="bg1">
                    <a:lumMod val="50000"/>
                  </a:schemeClr>
                </a:solidFill>
                <a:latin typeface="Arial" pitchFamily="34" charset="0"/>
                <a:cs typeface="Arial" pitchFamily="34" charset="0"/>
              </a:rPr>
              <a:t> и распределенная система управления </a:t>
            </a:r>
            <a:r>
              <a:rPr lang="ru-RU" sz="1600" dirty="0" err="1" smtClean="0">
                <a:solidFill>
                  <a:schemeClr val="bg1">
                    <a:lumMod val="50000"/>
                  </a:schemeClr>
                </a:solidFill>
                <a:latin typeface="Arial" pitchFamily="34" charset="0"/>
                <a:cs typeface="Arial" pitchFamily="34" charset="0"/>
              </a:rPr>
              <a:t>ДельтаВ</a:t>
            </a:r>
            <a:r>
              <a:rPr lang="ru-RU" sz="1600" dirty="0" smtClean="0">
                <a:solidFill>
                  <a:schemeClr val="bg1">
                    <a:lumMod val="50000"/>
                  </a:schemeClr>
                </a:solidFill>
                <a:latin typeface="Arial" pitchFamily="34" charset="0"/>
                <a:cs typeface="Arial" pitchFamily="34" charset="0"/>
              </a:rPr>
              <a:t>. </a:t>
            </a:r>
            <a:endParaRPr lang="ru-RU" sz="1600" dirty="0">
              <a:solidFill>
                <a:schemeClr val="bg1">
                  <a:lumMod val="50000"/>
                </a:schemeClr>
              </a:solidFill>
              <a:latin typeface="Arial" pitchFamily="34" charset="0"/>
              <a:cs typeface="Arial" pitchFamily="34" charset="0"/>
            </a:endParaRPr>
          </a:p>
        </p:txBody>
      </p:sp>
      <p:pic>
        <p:nvPicPr>
          <p:cNvPr id="17" name="Picture 2" descr="H:\SHISHKIN\ПОЛИГРАФИЯ\2015\TARTARINI_new Logo_.jpg"/>
          <p:cNvPicPr>
            <a:picLocks noChangeAspect="1" noChangeArrowheads="1"/>
          </p:cNvPicPr>
          <p:nvPr/>
        </p:nvPicPr>
        <p:blipFill>
          <a:blip r:embed="rId4" cstate="print"/>
          <a:srcRect/>
          <a:stretch>
            <a:fillRect/>
          </a:stretch>
        </p:blipFill>
        <p:spPr bwMode="auto">
          <a:xfrm>
            <a:off x="3059832" y="2276872"/>
            <a:ext cx="1842674" cy="814984"/>
          </a:xfrm>
          <a:prstGeom prst="rect">
            <a:avLst/>
          </a:prstGeom>
          <a:noFill/>
        </p:spPr>
      </p:pic>
      <p:pic>
        <p:nvPicPr>
          <p:cNvPr id="4098" name="Picture 2" descr="D:\STANISLAV SHISHKIN\ПРЕЗЕНТАЦИИ Итгаз и TARTARINI\2016\г. Минск_26.10.2016\Для презентации\Gazprom-v-1.jpg"/>
          <p:cNvPicPr>
            <a:picLocks noChangeAspect="1" noChangeArrowheads="1"/>
          </p:cNvPicPr>
          <p:nvPr/>
        </p:nvPicPr>
        <p:blipFill>
          <a:blip r:embed="rId5" cstate="print"/>
          <a:srcRect/>
          <a:stretch>
            <a:fillRect/>
          </a:stretch>
        </p:blipFill>
        <p:spPr bwMode="auto">
          <a:xfrm>
            <a:off x="5580112" y="4482075"/>
            <a:ext cx="3563888" cy="2375925"/>
          </a:xfrm>
          <a:prstGeom prst="rect">
            <a:avLst/>
          </a:prstGeom>
          <a:noFill/>
        </p:spPr>
      </p:pic>
      <p:pic>
        <p:nvPicPr>
          <p:cNvPr id="4099" name="Picture 3" descr="D:\STANISLAV SHISHKIN\ПРЕЗЕНТАЦИИ Итгаз и TARTARINI\2016\г. Минск_26.10.2016\Для презентации\WhatsApp Image 2016-10-19 at 18.03.03.jpeg"/>
          <p:cNvPicPr>
            <a:picLocks noChangeAspect="1" noChangeArrowheads="1"/>
          </p:cNvPicPr>
          <p:nvPr/>
        </p:nvPicPr>
        <p:blipFill>
          <a:blip r:embed="rId6" cstate="print"/>
          <a:srcRect/>
          <a:stretch>
            <a:fillRect/>
          </a:stretch>
        </p:blipFill>
        <p:spPr bwMode="auto">
          <a:xfrm>
            <a:off x="5578211" y="2132856"/>
            <a:ext cx="3565789" cy="2376264"/>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Номер слайда 26"/>
          <p:cNvSpPr>
            <a:spLocks noGrp="1"/>
          </p:cNvSpPr>
          <p:nvPr>
            <p:ph type="sldNum" sz="quarter" idx="12"/>
          </p:nvPr>
        </p:nvSpPr>
        <p:spPr/>
        <p:txBody>
          <a:bodyPr/>
          <a:lstStyle/>
          <a:p>
            <a:fld id="{725C68B6-61C2-468F-89AB-4B9F7531AA68}" type="slidenum">
              <a:rPr lang="ru-RU" smtClean="0"/>
              <a:pPr/>
              <a:t>15</a:t>
            </a:fld>
            <a:endParaRPr lang="ru-RU"/>
          </a:p>
        </p:txBody>
      </p:sp>
      <p:pic>
        <p:nvPicPr>
          <p:cNvPr id="8194" name="Picture 2" descr="Метран"/>
          <p:cNvPicPr>
            <a:picLocks noChangeAspect="1" noChangeArrowheads="1"/>
          </p:cNvPicPr>
          <p:nvPr/>
        </p:nvPicPr>
        <p:blipFill>
          <a:blip r:embed="rId3" cstate="print"/>
          <a:srcRect/>
          <a:stretch>
            <a:fillRect/>
          </a:stretch>
        </p:blipFill>
        <p:spPr bwMode="auto">
          <a:xfrm>
            <a:off x="0" y="0"/>
            <a:ext cx="9144000" cy="2146040"/>
          </a:xfrm>
          <a:prstGeom prst="rect">
            <a:avLst/>
          </a:prstGeom>
          <a:noFill/>
        </p:spPr>
      </p:pic>
      <p:sp>
        <p:nvSpPr>
          <p:cNvPr id="11" name="TextBox 10"/>
          <p:cNvSpPr txBox="1"/>
          <p:nvPr/>
        </p:nvSpPr>
        <p:spPr>
          <a:xfrm>
            <a:off x="107504" y="2276872"/>
            <a:ext cx="3456384" cy="769441"/>
          </a:xfrm>
          <a:prstGeom prst="rect">
            <a:avLst/>
          </a:prstGeom>
          <a:noFill/>
        </p:spPr>
        <p:txBody>
          <a:bodyPr wrap="square" rtlCol="0">
            <a:spAutoFit/>
          </a:bodyPr>
          <a:lstStyle/>
          <a:p>
            <a:r>
              <a:rPr lang="ru-RU" sz="4400" b="1" dirty="0" smtClean="0">
                <a:solidFill>
                  <a:schemeClr val="bg1">
                    <a:lumMod val="50000"/>
                  </a:schemeClr>
                </a:solidFill>
                <a:latin typeface="Arial" pitchFamily="34" charset="0"/>
                <a:cs typeface="Arial" pitchFamily="34" charset="0"/>
              </a:rPr>
              <a:t>2016</a:t>
            </a:r>
            <a:endParaRPr lang="ru-RU" sz="4400" b="1" dirty="0">
              <a:solidFill>
                <a:schemeClr val="bg1">
                  <a:lumMod val="50000"/>
                </a:schemeClr>
              </a:solidFill>
              <a:latin typeface="Arial" pitchFamily="34" charset="0"/>
              <a:cs typeface="Arial" pitchFamily="34" charset="0"/>
            </a:endParaRPr>
          </a:p>
        </p:txBody>
      </p:sp>
      <p:sp>
        <p:nvSpPr>
          <p:cNvPr id="16" name="TextBox 15"/>
          <p:cNvSpPr txBox="1"/>
          <p:nvPr/>
        </p:nvSpPr>
        <p:spPr>
          <a:xfrm>
            <a:off x="107504" y="3212976"/>
            <a:ext cx="4680520" cy="3293209"/>
          </a:xfrm>
          <a:prstGeom prst="rect">
            <a:avLst/>
          </a:prstGeom>
          <a:noFill/>
        </p:spPr>
        <p:txBody>
          <a:bodyPr wrap="square" rtlCol="0">
            <a:spAutoFit/>
          </a:bodyPr>
          <a:lstStyle/>
          <a:p>
            <a:pPr algn="just"/>
            <a:r>
              <a:rPr lang="ru-RU" sz="1600" b="1" dirty="0" smtClean="0">
                <a:solidFill>
                  <a:schemeClr val="bg1">
                    <a:lumMod val="50000"/>
                  </a:schemeClr>
                </a:solidFill>
              </a:rPr>
              <a:t>С целью реализации </a:t>
            </a:r>
            <a:r>
              <a:rPr lang="ru-RU" sz="1600" b="1" dirty="0" smtClean="0">
                <a:solidFill>
                  <a:schemeClr val="bg1">
                    <a:lumMod val="50000"/>
                  </a:schemeClr>
                </a:solidFill>
              </a:rPr>
              <a:t>полной </a:t>
            </a:r>
            <a:r>
              <a:rPr lang="ru-RU" sz="1600" b="1" dirty="0" smtClean="0">
                <a:solidFill>
                  <a:schemeClr val="bg1">
                    <a:lumMod val="50000"/>
                  </a:schemeClr>
                </a:solidFill>
              </a:rPr>
              <a:t>стратегии </a:t>
            </a:r>
            <a:r>
              <a:rPr lang="ru-RU" sz="1600" b="1" dirty="0" smtClean="0">
                <a:solidFill>
                  <a:schemeClr val="bg1">
                    <a:lumMod val="50000"/>
                  </a:schemeClr>
                </a:solidFill>
              </a:rPr>
              <a:t>импортозамещения в январе 2016 г. начата разработка нового, современного РЕГУЛЯТОРА ДАВЛЕНИЯ ГАЗА МЕТРАН. </a:t>
            </a:r>
          </a:p>
          <a:p>
            <a:pPr algn="just"/>
            <a:r>
              <a:rPr lang="ru-RU" sz="1600" b="1" dirty="0" smtClean="0">
                <a:solidFill>
                  <a:schemeClr val="bg1">
                    <a:lumMod val="50000"/>
                  </a:schemeClr>
                </a:solidFill>
              </a:rPr>
              <a:t>На сегодняшний момент разработана вся конструкторская документация, налажены все производственные процессы для серийного выпуска новой продукции.</a:t>
            </a:r>
          </a:p>
          <a:p>
            <a:pPr algn="just"/>
            <a:r>
              <a:rPr lang="ru-RU" sz="1600" b="1" dirty="0" smtClean="0">
                <a:solidFill>
                  <a:schemeClr val="bg1">
                    <a:lumMod val="50000"/>
                  </a:schemeClr>
                </a:solidFill>
              </a:rPr>
              <a:t>Регуляторы давления МЕТРАН обладают всеми преимуществами зарубежных аналогов и позволят реально экономить солидные финансовые средства за счёт малой стоимости владения данным оборудованием.</a:t>
            </a:r>
            <a:endParaRPr lang="ru-RU" sz="1600" b="1" dirty="0">
              <a:solidFill>
                <a:schemeClr val="bg1">
                  <a:lumMod val="50000"/>
                </a:schemeClr>
              </a:solidFill>
              <a:latin typeface="Arial" pitchFamily="34" charset="0"/>
              <a:cs typeface="Arial" pitchFamily="34" charset="0"/>
            </a:endParaRPr>
          </a:p>
        </p:txBody>
      </p:sp>
      <p:pic>
        <p:nvPicPr>
          <p:cNvPr id="3076" name="Picture 4"/>
          <p:cNvPicPr>
            <a:picLocks noChangeAspect="1" noChangeArrowheads="1"/>
          </p:cNvPicPr>
          <p:nvPr/>
        </p:nvPicPr>
        <p:blipFill>
          <a:blip r:embed="rId4" cstate="print"/>
          <a:srcRect/>
          <a:stretch>
            <a:fillRect/>
          </a:stretch>
        </p:blipFill>
        <p:spPr bwMode="auto">
          <a:xfrm>
            <a:off x="6772765" y="2348880"/>
            <a:ext cx="2371235" cy="3356992"/>
          </a:xfrm>
          <a:prstGeom prst="rect">
            <a:avLst/>
          </a:prstGeom>
          <a:noFill/>
          <a:ln w="9525">
            <a:noFill/>
            <a:miter lim="800000"/>
            <a:headEnd/>
            <a:tailEnd/>
          </a:ln>
          <a:effectLst>
            <a:outerShdw blurRad="50800" dist="50800" dir="5400000" algn="ctr" rotWithShape="0">
              <a:srgbClr val="000000">
                <a:alpha val="27000"/>
              </a:srgbClr>
            </a:outerShdw>
          </a:effectLst>
        </p:spPr>
      </p:pic>
      <p:pic>
        <p:nvPicPr>
          <p:cNvPr id="3074" name="Picture 2"/>
          <p:cNvPicPr>
            <a:picLocks noChangeAspect="1" noChangeArrowheads="1"/>
          </p:cNvPicPr>
          <p:nvPr/>
        </p:nvPicPr>
        <p:blipFill>
          <a:blip r:embed="rId5" cstate="print"/>
          <a:srcRect/>
          <a:stretch>
            <a:fillRect/>
          </a:stretch>
        </p:blipFill>
        <p:spPr bwMode="auto">
          <a:xfrm>
            <a:off x="5148064" y="2204864"/>
            <a:ext cx="2270046" cy="3233497"/>
          </a:xfrm>
          <a:prstGeom prst="rect">
            <a:avLst/>
          </a:prstGeom>
          <a:noFill/>
          <a:ln w="9525">
            <a:noFill/>
            <a:miter lim="800000"/>
            <a:headEnd/>
            <a:tailEnd/>
          </a:ln>
          <a:effectLst>
            <a:outerShdw blurRad="50800" dist="50800" dir="5400000" algn="ctr" rotWithShape="0">
              <a:srgbClr val="000000">
                <a:alpha val="28000"/>
              </a:srgbClr>
            </a:outerShdw>
          </a:effectLst>
        </p:spPr>
      </p:pic>
      <p:pic>
        <p:nvPicPr>
          <p:cNvPr id="3077" name="Picture 5"/>
          <p:cNvPicPr>
            <a:picLocks noChangeAspect="1" noChangeArrowheads="1"/>
          </p:cNvPicPr>
          <p:nvPr/>
        </p:nvPicPr>
        <p:blipFill>
          <a:blip r:embed="rId6" cstate="print"/>
          <a:srcRect/>
          <a:stretch>
            <a:fillRect/>
          </a:stretch>
        </p:blipFill>
        <p:spPr bwMode="auto">
          <a:xfrm>
            <a:off x="5724128" y="2708920"/>
            <a:ext cx="2436939" cy="3401270"/>
          </a:xfrm>
          <a:prstGeom prst="rect">
            <a:avLst/>
          </a:prstGeom>
          <a:noFill/>
          <a:ln w="9525">
            <a:noFill/>
            <a:miter lim="800000"/>
            <a:headEnd/>
            <a:tailEnd/>
          </a:ln>
          <a:effectLst>
            <a:outerShdw blurRad="50800" dist="50800" dir="5400000" algn="ctr" rotWithShape="0">
              <a:srgbClr val="000000">
                <a:alpha val="27000"/>
              </a:srgbClr>
            </a:outerShdw>
          </a:effectLst>
        </p:spPr>
      </p:pic>
      <p:pic>
        <p:nvPicPr>
          <p:cNvPr id="3075" name="Picture 3"/>
          <p:cNvPicPr>
            <a:picLocks noChangeAspect="1" noChangeArrowheads="1"/>
          </p:cNvPicPr>
          <p:nvPr/>
        </p:nvPicPr>
        <p:blipFill>
          <a:blip r:embed="rId7" cstate="print"/>
          <a:srcRect/>
          <a:stretch>
            <a:fillRect/>
          </a:stretch>
        </p:blipFill>
        <p:spPr bwMode="auto">
          <a:xfrm>
            <a:off x="4932040" y="3356992"/>
            <a:ext cx="2339715" cy="3312368"/>
          </a:xfrm>
          <a:prstGeom prst="rect">
            <a:avLst/>
          </a:prstGeom>
          <a:noFill/>
          <a:ln w="9525">
            <a:noFill/>
            <a:miter lim="800000"/>
            <a:headEnd/>
            <a:tailEnd/>
          </a:ln>
          <a:effectLst>
            <a:outerShdw blurRad="50800" dist="50800" dir="5400000" algn="ctr" rotWithShape="0">
              <a:srgbClr val="000000">
                <a:alpha val="28000"/>
              </a:srgbClr>
            </a:outerShdw>
          </a:effec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Номер слайда 26"/>
          <p:cNvSpPr>
            <a:spLocks noGrp="1"/>
          </p:cNvSpPr>
          <p:nvPr>
            <p:ph type="sldNum" sz="quarter" idx="12"/>
          </p:nvPr>
        </p:nvSpPr>
        <p:spPr/>
        <p:txBody>
          <a:bodyPr/>
          <a:lstStyle/>
          <a:p>
            <a:fld id="{725C68B6-61C2-468F-89AB-4B9F7531AA68}" type="slidenum">
              <a:rPr lang="ru-RU" smtClean="0"/>
              <a:pPr/>
              <a:t>16</a:t>
            </a:fld>
            <a:endParaRPr lang="ru-RU"/>
          </a:p>
        </p:txBody>
      </p:sp>
      <p:pic>
        <p:nvPicPr>
          <p:cNvPr id="8194" name="Picture 2" descr="Метран"/>
          <p:cNvPicPr>
            <a:picLocks noChangeAspect="1" noChangeArrowheads="1"/>
          </p:cNvPicPr>
          <p:nvPr/>
        </p:nvPicPr>
        <p:blipFill>
          <a:blip r:embed="rId3" cstate="print"/>
          <a:srcRect/>
          <a:stretch>
            <a:fillRect/>
          </a:stretch>
        </p:blipFill>
        <p:spPr bwMode="auto">
          <a:xfrm>
            <a:off x="0" y="0"/>
            <a:ext cx="9144000" cy="2146040"/>
          </a:xfrm>
          <a:prstGeom prst="rect">
            <a:avLst/>
          </a:prstGeom>
          <a:noFill/>
        </p:spPr>
      </p:pic>
      <p:sp>
        <p:nvSpPr>
          <p:cNvPr id="11" name="TextBox 10"/>
          <p:cNvSpPr txBox="1"/>
          <p:nvPr/>
        </p:nvSpPr>
        <p:spPr>
          <a:xfrm>
            <a:off x="107504" y="2276872"/>
            <a:ext cx="1440160" cy="769441"/>
          </a:xfrm>
          <a:prstGeom prst="rect">
            <a:avLst/>
          </a:prstGeom>
          <a:noFill/>
        </p:spPr>
        <p:txBody>
          <a:bodyPr wrap="square" rtlCol="0">
            <a:spAutoFit/>
          </a:bodyPr>
          <a:lstStyle/>
          <a:p>
            <a:r>
              <a:rPr lang="ru-RU" sz="4400" b="1" dirty="0" smtClean="0">
                <a:solidFill>
                  <a:schemeClr val="bg1">
                    <a:lumMod val="50000"/>
                  </a:schemeClr>
                </a:solidFill>
                <a:latin typeface="Arial" pitchFamily="34" charset="0"/>
                <a:cs typeface="Arial" pitchFamily="34" charset="0"/>
              </a:rPr>
              <a:t>2016</a:t>
            </a:r>
            <a:endParaRPr lang="ru-RU" sz="4400" b="1" dirty="0">
              <a:solidFill>
                <a:schemeClr val="bg1">
                  <a:lumMod val="50000"/>
                </a:schemeClr>
              </a:solidFill>
              <a:latin typeface="Arial" pitchFamily="34" charset="0"/>
              <a:cs typeface="Arial" pitchFamily="34" charset="0"/>
            </a:endParaRPr>
          </a:p>
        </p:txBody>
      </p:sp>
      <p:pic>
        <p:nvPicPr>
          <p:cNvPr id="10" name="Рисунок 9" descr="C:\Users\Shishkin Stanislav\Desktop\ФЛ_МЕТРАН_.jpg"/>
          <p:cNvPicPr/>
          <p:nvPr/>
        </p:nvPicPr>
        <p:blipFill>
          <a:blip r:embed="rId4" cstate="print">
            <a:grayscl/>
          </a:blip>
          <a:srcRect/>
          <a:stretch>
            <a:fillRect/>
          </a:stretch>
        </p:blipFill>
        <p:spPr bwMode="auto">
          <a:xfrm>
            <a:off x="5868144" y="2348880"/>
            <a:ext cx="3096344" cy="3600400"/>
          </a:xfrm>
          <a:prstGeom prst="rect">
            <a:avLst/>
          </a:prstGeom>
          <a:noFill/>
          <a:ln w="9525">
            <a:noFill/>
            <a:miter lim="800000"/>
            <a:headEnd/>
            <a:tailEnd/>
          </a:ln>
        </p:spPr>
      </p:pic>
      <p:sp>
        <p:nvSpPr>
          <p:cNvPr id="12" name="TextBox 11"/>
          <p:cNvSpPr txBox="1"/>
          <p:nvPr/>
        </p:nvSpPr>
        <p:spPr>
          <a:xfrm>
            <a:off x="107504" y="3068960"/>
            <a:ext cx="5472608" cy="3539430"/>
          </a:xfrm>
          <a:prstGeom prst="rect">
            <a:avLst/>
          </a:prstGeom>
          <a:noFill/>
        </p:spPr>
        <p:txBody>
          <a:bodyPr wrap="square" rtlCol="0">
            <a:spAutoFit/>
          </a:bodyPr>
          <a:lstStyle/>
          <a:p>
            <a:pPr algn="just"/>
            <a:r>
              <a:rPr lang="ru-RU" sz="1600" b="1" dirty="0" smtClean="0">
                <a:solidFill>
                  <a:schemeClr val="bg1">
                    <a:lumMod val="50000"/>
                  </a:schemeClr>
                </a:solidFill>
                <a:latin typeface="Arial" pitchFamily="34" charset="0"/>
                <a:cs typeface="Arial" pitchFamily="34" charset="0"/>
              </a:rPr>
              <a:t>Разработан Российскими специалистами завода МЕТРАН в начале 2016 г. на основе технологий ТАРТАРИНИ</a:t>
            </a:r>
          </a:p>
          <a:p>
            <a:pPr algn="just"/>
            <a:endParaRPr lang="ru-RU" sz="1600" b="1" dirty="0" smtClean="0">
              <a:solidFill>
                <a:schemeClr val="bg1">
                  <a:lumMod val="50000"/>
                </a:schemeClr>
              </a:solidFill>
              <a:latin typeface="Arial" pitchFamily="34" charset="0"/>
              <a:cs typeface="Arial" pitchFamily="34" charset="0"/>
            </a:endParaRPr>
          </a:p>
          <a:p>
            <a:pPr algn="just"/>
            <a:r>
              <a:rPr lang="ru-RU" sz="1600" b="1" dirty="0" smtClean="0">
                <a:solidFill>
                  <a:schemeClr val="bg1">
                    <a:lumMod val="50000"/>
                  </a:schemeClr>
                </a:solidFill>
                <a:latin typeface="Arial" pitchFamily="34" charset="0"/>
                <a:cs typeface="Arial" pitchFamily="34" charset="0"/>
              </a:rPr>
              <a:t>Имеет специальные конструкции для условий эксплуатации Крайнего Севера</a:t>
            </a:r>
          </a:p>
          <a:p>
            <a:pPr algn="just"/>
            <a:endParaRPr lang="ru-RU" sz="1600" b="1" dirty="0" smtClean="0">
              <a:solidFill>
                <a:schemeClr val="bg1">
                  <a:lumMod val="50000"/>
                </a:schemeClr>
              </a:solidFill>
              <a:latin typeface="Arial" pitchFamily="34" charset="0"/>
              <a:cs typeface="Arial" pitchFamily="34" charset="0"/>
            </a:endParaRPr>
          </a:p>
          <a:p>
            <a:pPr algn="just"/>
            <a:r>
              <a:rPr lang="ru-RU" sz="1600" b="1" dirty="0" smtClean="0">
                <a:solidFill>
                  <a:schemeClr val="bg1">
                    <a:lumMod val="50000"/>
                  </a:schemeClr>
                </a:solidFill>
                <a:latin typeface="Arial" pitchFamily="34" charset="0"/>
                <a:cs typeface="Arial" pitchFamily="34" charset="0"/>
              </a:rPr>
              <a:t>Многообразие типоразмеров и исполнений, направленных для соответствия требованиям заказчика</a:t>
            </a:r>
          </a:p>
          <a:p>
            <a:pPr algn="just"/>
            <a:endParaRPr lang="ru-RU" sz="1600" b="1" dirty="0" smtClean="0">
              <a:solidFill>
                <a:schemeClr val="bg1">
                  <a:lumMod val="50000"/>
                </a:schemeClr>
              </a:solidFill>
              <a:latin typeface="Arial" pitchFamily="34" charset="0"/>
              <a:cs typeface="Arial" pitchFamily="34" charset="0"/>
            </a:endParaRPr>
          </a:p>
          <a:p>
            <a:pPr algn="just"/>
            <a:r>
              <a:rPr lang="ru-RU" sz="1600" b="1" dirty="0" smtClean="0">
                <a:solidFill>
                  <a:schemeClr val="bg1">
                    <a:lumMod val="50000"/>
                  </a:schemeClr>
                </a:solidFill>
                <a:latin typeface="Arial" pitchFamily="34" charset="0"/>
                <a:cs typeface="Arial" pitchFamily="34" charset="0"/>
              </a:rPr>
              <a:t>Хорошее соотношение цены и качества</a:t>
            </a:r>
          </a:p>
          <a:p>
            <a:pPr algn="just"/>
            <a:endParaRPr lang="ru-RU" sz="1600" b="1" dirty="0" smtClean="0">
              <a:solidFill>
                <a:schemeClr val="bg1">
                  <a:lumMod val="50000"/>
                </a:schemeClr>
              </a:solidFill>
              <a:latin typeface="Arial" pitchFamily="34" charset="0"/>
              <a:cs typeface="Arial" pitchFamily="34" charset="0"/>
            </a:endParaRPr>
          </a:p>
          <a:p>
            <a:pPr algn="just"/>
            <a:r>
              <a:rPr lang="ru-RU" sz="1600" b="1" dirty="0" smtClean="0">
                <a:solidFill>
                  <a:schemeClr val="bg1">
                    <a:lumMod val="50000"/>
                  </a:schemeClr>
                </a:solidFill>
                <a:latin typeface="Arial" pitchFamily="34" charset="0"/>
                <a:cs typeface="Arial" pitchFamily="34" charset="0"/>
              </a:rPr>
              <a:t>Низкая стоимость владения оборудованием</a:t>
            </a:r>
            <a:endParaRPr lang="ru-RU" sz="1600" dirty="0">
              <a:latin typeface="Arial" pitchFamily="34" charset="0"/>
              <a:cs typeface="Arial" pitchFamily="34" charset="0"/>
            </a:endParaRPr>
          </a:p>
        </p:txBody>
      </p:sp>
      <p:sp>
        <p:nvSpPr>
          <p:cNvPr id="13" name="TextBox 12"/>
          <p:cNvSpPr txBox="1"/>
          <p:nvPr/>
        </p:nvSpPr>
        <p:spPr>
          <a:xfrm>
            <a:off x="1619672" y="2492896"/>
            <a:ext cx="4536504" cy="461665"/>
          </a:xfrm>
          <a:prstGeom prst="rect">
            <a:avLst/>
          </a:prstGeom>
          <a:noFill/>
        </p:spPr>
        <p:txBody>
          <a:bodyPr wrap="square" rtlCol="0">
            <a:spAutoFit/>
          </a:bodyPr>
          <a:lstStyle/>
          <a:p>
            <a:r>
              <a:rPr lang="ru-RU" sz="2400" b="1" dirty="0" smtClean="0">
                <a:solidFill>
                  <a:schemeClr val="bg1">
                    <a:lumMod val="50000"/>
                  </a:schemeClr>
                </a:solidFill>
              </a:rPr>
              <a:t>РЕГУЛЯТОР ДАВЛЕНИЯ </a:t>
            </a:r>
            <a:r>
              <a:rPr lang="ru-RU" sz="2400" b="1" dirty="0" smtClean="0">
                <a:solidFill>
                  <a:schemeClr val="bg1">
                    <a:lumMod val="50000"/>
                  </a:schemeClr>
                </a:solidFill>
                <a:effectLst>
                  <a:outerShdw blurRad="38100" dist="38100" dir="2700000" algn="tl">
                    <a:srgbClr val="000000">
                      <a:alpha val="43137"/>
                    </a:srgbClr>
                  </a:outerShdw>
                </a:effectLst>
              </a:rPr>
              <a:t>МЕТРАН</a:t>
            </a:r>
            <a:endParaRPr lang="ru-RU" sz="2400" b="1" dirty="0">
              <a:solidFill>
                <a:schemeClr val="bg1">
                  <a:lumMod val="50000"/>
                </a:schemeClr>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Номер слайда 26"/>
          <p:cNvSpPr>
            <a:spLocks noGrp="1"/>
          </p:cNvSpPr>
          <p:nvPr>
            <p:ph type="sldNum" sz="quarter" idx="12"/>
          </p:nvPr>
        </p:nvSpPr>
        <p:spPr/>
        <p:txBody>
          <a:bodyPr/>
          <a:lstStyle/>
          <a:p>
            <a:fld id="{725C68B6-61C2-468F-89AB-4B9F7531AA68}" type="slidenum">
              <a:rPr lang="ru-RU" smtClean="0"/>
              <a:pPr/>
              <a:t>17</a:t>
            </a:fld>
            <a:endParaRPr lang="ru-RU" dirty="0"/>
          </a:p>
        </p:txBody>
      </p:sp>
      <p:pic>
        <p:nvPicPr>
          <p:cNvPr id="8194" name="Picture 2" descr="Метран"/>
          <p:cNvPicPr>
            <a:picLocks noChangeAspect="1" noChangeArrowheads="1"/>
          </p:cNvPicPr>
          <p:nvPr/>
        </p:nvPicPr>
        <p:blipFill>
          <a:blip r:embed="rId3" cstate="print"/>
          <a:srcRect/>
          <a:stretch>
            <a:fillRect/>
          </a:stretch>
        </p:blipFill>
        <p:spPr bwMode="auto">
          <a:xfrm>
            <a:off x="0" y="0"/>
            <a:ext cx="9144000" cy="2146040"/>
          </a:xfrm>
          <a:prstGeom prst="rect">
            <a:avLst/>
          </a:prstGeom>
          <a:noFill/>
        </p:spPr>
      </p:pic>
      <p:sp>
        <p:nvSpPr>
          <p:cNvPr id="11" name="TextBox 10"/>
          <p:cNvSpPr txBox="1"/>
          <p:nvPr/>
        </p:nvSpPr>
        <p:spPr>
          <a:xfrm>
            <a:off x="107504" y="2276872"/>
            <a:ext cx="1440160" cy="769441"/>
          </a:xfrm>
          <a:prstGeom prst="rect">
            <a:avLst/>
          </a:prstGeom>
          <a:noFill/>
        </p:spPr>
        <p:txBody>
          <a:bodyPr wrap="square" rtlCol="0">
            <a:spAutoFit/>
          </a:bodyPr>
          <a:lstStyle/>
          <a:p>
            <a:r>
              <a:rPr lang="ru-RU" sz="4400" b="1" dirty="0" smtClean="0">
                <a:solidFill>
                  <a:schemeClr val="bg1">
                    <a:lumMod val="50000"/>
                  </a:schemeClr>
                </a:solidFill>
                <a:latin typeface="Arial" pitchFamily="34" charset="0"/>
                <a:cs typeface="Arial" pitchFamily="34" charset="0"/>
              </a:rPr>
              <a:t>2016</a:t>
            </a:r>
            <a:endParaRPr lang="ru-RU" sz="4400" b="1" dirty="0">
              <a:solidFill>
                <a:schemeClr val="bg1">
                  <a:lumMod val="50000"/>
                </a:schemeClr>
              </a:solidFill>
              <a:latin typeface="Arial" pitchFamily="34" charset="0"/>
              <a:cs typeface="Arial" pitchFamily="34" charset="0"/>
            </a:endParaRPr>
          </a:p>
        </p:txBody>
      </p:sp>
      <p:sp>
        <p:nvSpPr>
          <p:cNvPr id="13" name="TextBox 12"/>
          <p:cNvSpPr txBox="1"/>
          <p:nvPr/>
        </p:nvSpPr>
        <p:spPr>
          <a:xfrm>
            <a:off x="1619672" y="2492896"/>
            <a:ext cx="4536504" cy="461665"/>
          </a:xfrm>
          <a:prstGeom prst="rect">
            <a:avLst/>
          </a:prstGeom>
          <a:noFill/>
        </p:spPr>
        <p:txBody>
          <a:bodyPr wrap="square" rtlCol="0">
            <a:spAutoFit/>
          </a:bodyPr>
          <a:lstStyle/>
          <a:p>
            <a:r>
              <a:rPr lang="ru-RU" sz="2400" b="1" dirty="0" smtClean="0">
                <a:solidFill>
                  <a:schemeClr val="bg1">
                    <a:lumMod val="50000"/>
                  </a:schemeClr>
                </a:solidFill>
              </a:rPr>
              <a:t>РЕГУЛЯТОР ДАВЛЕНИЯ </a:t>
            </a:r>
            <a:r>
              <a:rPr lang="ru-RU" sz="2400" b="1" dirty="0" smtClean="0">
                <a:solidFill>
                  <a:schemeClr val="bg1">
                    <a:lumMod val="50000"/>
                  </a:schemeClr>
                </a:solidFill>
                <a:effectLst>
                  <a:outerShdw blurRad="38100" dist="38100" dir="2700000" algn="tl">
                    <a:srgbClr val="000000">
                      <a:alpha val="43137"/>
                    </a:srgbClr>
                  </a:outerShdw>
                </a:effectLst>
              </a:rPr>
              <a:t>МЕТРАН</a:t>
            </a:r>
            <a:endParaRPr lang="ru-RU" sz="2400" b="1" dirty="0">
              <a:solidFill>
                <a:schemeClr val="bg1">
                  <a:lumMod val="50000"/>
                </a:schemeClr>
              </a:solidFill>
              <a:effectLst>
                <a:outerShdw blurRad="38100" dist="38100" dir="2700000" algn="tl">
                  <a:srgbClr val="000000">
                    <a:alpha val="43137"/>
                  </a:srgbClr>
                </a:outerShdw>
              </a:effectLst>
            </a:endParaRPr>
          </a:p>
        </p:txBody>
      </p:sp>
      <p:sp>
        <p:nvSpPr>
          <p:cNvPr id="8" name="TextBox 7"/>
          <p:cNvSpPr txBox="1"/>
          <p:nvPr/>
        </p:nvSpPr>
        <p:spPr>
          <a:xfrm>
            <a:off x="107504" y="3068960"/>
            <a:ext cx="5472608" cy="3785652"/>
          </a:xfrm>
          <a:prstGeom prst="rect">
            <a:avLst/>
          </a:prstGeom>
          <a:noFill/>
        </p:spPr>
        <p:txBody>
          <a:bodyPr wrap="square" rtlCol="0">
            <a:spAutoFit/>
          </a:bodyPr>
          <a:lstStyle/>
          <a:p>
            <a:pPr algn="just"/>
            <a:r>
              <a:rPr lang="ru-RU" sz="1600" b="1" dirty="0" smtClean="0">
                <a:solidFill>
                  <a:schemeClr val="bg1">
                    <a:lumMod val="50000"/>
                  </a:schemeClr>
                </a:solidFill>
                <a:latin typeface="Arial" pitchFamily="34" charset="0"/>
                <a:cs typeface="Arial" pitchFamily="34" charset="0"/>
              </a:rPr>
              <a:t>Высокая точность поддержания выходного давления</a:t>
            </a:r>
          </a:p>
          <a:p>
            <a:pPr algn="just"/>
            <a:endParaRPr lang="ru-RU" sz="1600" b="1" dirty="0" smtClean="0">
              <a:solidFill>
                <a:schemeClr val="bg1">
                  <a:lumMod val="50000"/>
                </a:schemeClr>
              </a:solidFill>
              <a:latin typeface="Arial" pitchFamily="34" charset="0"/>
              <a:cs typeface="Arial" pitchFamily="34" charset="0"/>
            </a:endParaRPr>
          </a:p>
          <a:p>
            <a:pPr algn="just"/>
            <a:r>
              <a:rPr lang="ru-RU" sz="1600" b="1" dirty="0" smtClean="0">
                <a:solidFill>
                  <a:schemeClr val="bg1">
                    <a:lumMod val="50000"/>
                  </a:schemeClr>
                </a:solidFill>
                <a:latin typeface="Arial" pitchFamily="34" charset="0"/>
                <a:cs typeface="Arial" pitchFamily="34" charset="0"/>
              </a:rPr>
              <a:t>Широкий модельный ряд, включая новый типоразмер </a:t>
            </a:r>
            <a:r>
              <a:rPr lang="en-US" sz="1600" b="1" dirty="0" smtClean="0">
                <a:solidFill>
                  <a:schemeClr val="bg1">
                    <a:lumMod val="50000"/>
                  </a:schemeClr>
                </a:solidFill>
                <a:latin typeface="Arial" pitchFamily="34" charset="0"/>
                <a:cs typeface="Arial" pitchFamily="34" charset="0"/>
              </a:rPr>
              <a:t>DN300</a:t>
            </a:r>
            <a:r>
              <a:rPr lang="ru-RU" sz="1600" b="1" dirty="0" smtClean="0">
                <a:solidFill>
                  <a:schemeClr val="bg1">
                    <a:lumMod val="50000"/>
                  </a:schemeClr>
                </a:solidFill>
                <a:latin typeface="Arial" pitchFamily="34" charset="0"/>
                <a:cs typeface="Arial" pitchFamily="34" charset="0"/>
              </a:rPr>
              <a:t> (для крупной энергетики и </a:t>
            </a:r>
            <a:r>
              <a:rPr lang="ru-RU" sz="1600" b="1" dirty="0" smtClean="0">
                <a:solidFill>
                  <a:schemeClr val="bg1">
                    <a:lumMod val="50000"/>
                  </a:schemeClr>
                </a:solidFill>
                <a:latin typeface="Arial" pitchFamily="34" charset="0"/>
                <a:cs typeface="Arial" pitchFamily="34" charset="0"/>
              </a:rPr>
              <a:t>больших расходов </a:t>
            </a:r>
            <a:r>
              <a:rPr lang="ru-RU" sz="1600" b="1" dirty="0" smtClean="0">
                <a:solidFill>
                  <a:schemeClr val="bg1">
                    <a:lumMod val="50000"/>
                  </a:schemeClr>
                </a:solidFill>
                <a:latin typeface="Arial" pitchFamily="34" charset="0"/>
                <a:cs typeface="Arial" pitchFamily="34" charset="0"/>
              </a:rPr>
              <a:t>транспорта газа)</a:t>
            </a:r>
          </a:p>
          <a:p>
            <a:pPr algn="just"/>
            <a:endParaRPr lang="ru-RU" sz="1600" b="1" dirty="0" smtClean="0">
              <a:solidFill>
                <a:schemeClr val="bg1">
                  <a:lumMod val="50000"/>
                </a:schemeClr>
              </a:solidFill>
              <a:latin typeface="Arial" pitchFamily="34" charset="0"/>
              <a:cs typeface="Arial" pitchFamily="34" charset="0"/>
            </a:endParaRPr>
          </a:p>
          <a:p>
            <a:pPr algn="just"/>
            <a:r>
              <a:rPr lang="ru-RU" sz="1600" b="1" dirty="0" smtClean="0">
                <a:solidFill>
                  <a:schemeClr val="bg1">
                    <a:lumMod val="50000"/>
                  </a:schemeClr>
                </a:solidFill>
                <a:latin typeface="Arial" pitchFamily="34" charset="0"/>
                <a:cs typeface="Arial" pitchFamily="34" charset="0"/>
              </a:rPr>
              <a:t>Способен устойчиво работать при резких перепадах температуры газа, его давления и расхода</a:t>
            </a:r>
          </a:p>
          <a:p>
            <a:pPr algn="just"/>
            <a:endParaRPr lang="ru-RU" sz="1600" b="1" dirty="0" smtClean="0">
              <a:solidFill>
                <a:schemeClr val="bg1">
                  <a:lumMod val="50000"/>
                </a:schemeClr>
              </a:solidFill>
              <a:latin typeface="Arial" pitchFamily="34" charset="0"/>
              <a:cs typeface="Arial" pitchFamily="34" charset="0"/>
            </a:endParaRPr>
          </a:p>
          <a:p>
            <a:pPr algn="just"/>
            <a:r>
              <a:rPr lang="ru-RU" sz="1600" b="1" dirty="0" smtClean="0">
                <a:solidFill>
                  <a:schemeClr val="bg1">
                    <a:lumMod val="50000"/>
                  </a:schemeClr>
                </a:solidFill>
                <a:latin typeface="Arial" pitchFamily="34" charset="0"/>
                <a:cs typeface="Arial" pitchFamily="34" charset="0"/>
              </a:rPr>
              <a:t>Способны устойчиво работать при наличии сейсмической активности на объекте</a:t>
            </a:r>
          </a:p>
          <a:p>
            <a:pPr algn="just"/>
            <a:endParaRPr lang="ru-RU" sz="1600" b="1" dirty="0" smtClean="0">
              <a:solidFill>
                <a:schemeClr val="bg1">
                  <a:lumMod val="50000"/>
                </a:schemeClr>
              </a:solidFill>
              <a:latin typeface="Arial" pitchFamily="34" charset="0"/>
              <a:cs typeface="Arial" pitchFamily="34" charset="0"/>
            </a:endParaRPr>
          </a:p>
          <a:p>
            <a:pPr algn="just"/>
            <a:r>
              <a:rPr lang="ru-RU" sz="1600" b="1" dirty="0" smtClean="0">
                <a:solidFill>
                  <a:schemeClr val="bg1">
                    <a:lumMod val="50000"/>
                  </a:schemeClr>
                </a:solidFill>
                <a:latin typeface="Arial" pitchFamily="34" charset="0"/>
                <a:cs typeface="Arial" pitchFamily="34" charset="0"/>
              </a:rPr>
              <a:t>Эффективная система </a:t>
            </a:r>
            <a:r>
              <a:rPr lang="ru-RU" sz="1600" b="1" dirty="0" err="1" smtClean="0">
                <a:solidFill>
                  <a:schemeClr val="bg1">
                    <a:lumMod val="50000"/>
                  </a:schemeClr>
                </a:solidFill>
                <a:latin typeface="Arial" pitchFamily="34" charset="0"/>
                <a:cs typeface="Arial" pitchFamily="34" charset="0"/>
              </a:rPr>
              <a:t>шумоглушения</a:t>
            </a:r>
            <a:endParaRPr lang="ru-RU" sz="1600" b="1" dirty="0" smtClean="0">
              <a:solidFill>
                <a:schemeClr val="bg1">
                  <a:lumMod val="50000"/>
                </a:schemeClr>
              </a:solidFill>
              <a:latin typeface="Arial" pitchFamily="34" charset="0"/>
              <a:cs typeface="Arial" pitchFamily="34" charset="0"/>
            </a:endParaRPr>
          </a:p>
        </p:txBody>
      </p:sp>
      <p:pic>
        <p:nvPicPr>
          <p:cNvPr id="1026" name="Picture 2"/>
          <p:cNvPicPr>
            <a:picLocks noChangeAspect="1" noChangeArrowheads="1"/>
          </p:cNvPicPr>
          <p:nvPr/>
        </p:nvPicPr>
        <p:blipFill>
          <a:blip r:embed="rId4" cstate="print"/>
          <a:srcRect/>
          <a:stretch>
            <a:fillRect/>
          </a:stretch>
        </p:blipFill>
        <p:spPr bwMode="auto">
          <a:xfrm>
            <a:off x="5940152" y="2156259"/>
            <a:ext cx="3183778" cy="400904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Номер слайда 26"/>
          <p:cNvSpPr>
            <a:spLocks noGrp="1"/>
          </p:cNvSpPr>
          <p:nvPr>
            <p:ph type="sldNum" sz="quarter" idx="12"/>
          </p:nvPr>
        </p:nvSpPr>
        <p:spPr/>
        <p:txBody>
          <a:bodyPr/>
          <a:lstStyle/>
          <a:p>
            <a:fld id="{725C68B6-61C2-468F-89AB-4B9F7531AA68}" type="slidenum">
              <a:rPr lang="ru-RU" smtClean="0"/>
              <a:pPr/>
              <a:t>18</a:t>
            </a:fld>
            <a:endParaRPr lang="ru-RU"/>
          </a:p>
        </p:txBody>
      </p:sp>
      <p:pic>
        <p:nvPicPr>
          <p:cNvPr id="8194" name="Picture 2" descr="Метран"/>
          <p:cNvPicPr>
            <a:picLocks noChangeAspect="1" noChangeArrowheads="1"/>
          </p:cNvPicPr>
          <p:nvPr/>
        </p:nvPicPr>
        <p:blipFill>
          <a:blip r:embed="rId3" cstate="print"/>
          <a:srcRect/>
          <a:stretch>
            <a:fillRect/>
          </a:stretch>
        </p:blipFill>
        <p:spPr bwMode="auto">
          <a:xfrm>
            <a:off x="0" y="0"/>
            <a:ext cx="9144000" cy="2146040"/>
          </a:xfrm>
          <a:prstGeom prst="rect">
            <a:avLst/>
          </a:prstGeom>
          <a:noFill/>
        </p:spPr>
      </p:pic>
      <p:sp>
        <p:nvSpPr>
          <p:cNvPr id="11" name="TextBox 10"/>
          <p:cNvSpPr txBox="1"/>
          <p:nvPr/>
        </p:nvSpPr>
        <p:spPr>
          <a:xfrm>
            <a:off x="107504" y="2276872"/>
            <a:ext cx="1440160" cy="769441"/>
          </a:xfrm>
          <a:prstGeom prst="rect">
            <a:avLst/>
          </a:prstGeom>
          <a:noFill/>
        </p:spPr>
        <p:txBody>
          <a:bodyPr wrap="square" rtlCol="0">
            <a:spAutoFit/>
          </a:bodyPr>
          <a:lstStyle/>
          <a:p>
            <a:r>
              <a:rPr lang="ru-RU" sz="4400" b="1" dirty="0" smtClean="0">
                <a:solidFill>
                  <a:schemeClr val="bg1">
                    <a:lumMod val="50000"/>
                  </a:schemeClr>
                </a:solidFill>
                <a:latin typeface="Arial" pitchFamily="34" charset="0"/>
                <a:cs typeface="Arial" pitchFamily="34" charset="0"/>
              </a:rPr>
              <a:t>2016</a:t>
            </a:r>
            <a:endParaRPr lang="ru-RU" sz="4400" b="1" dirty="0">
              <a:solidFill>
                <a:schemeClr val="bg1">
                  <a:lumMod val="50000"/>
                </a:schemeClr>
              </a:solidFill>
              <a:latin typeface="Arial" pitchFamily="34" charset="0"/>
              <a:cs typeface="Arial" pitchFamily="34" charset="0"/>
            </a:endParaRPr>
          </a:p>
        </p:txBody>
      </p:sp>
      <p:pic>
        <p:nvPicPr>
          <p:cNvPr id="10" name="Рисунок 9" descr="C:\Users\Shishkin Stanislav\Desktop\ФЛ_МЕТРАН_.jpg"/>
          <p:cNvPicPr/>
          <p:nvPr/>
        </p:nvPicPr>
        <p:blipFill>
          <a:blip r:embed="rId4" cstate="print">
            <a:grayscl/>
          </a:blip>
          <a:srcRect/>
          <a:stretch>
            <a:fillRect/>
          </a:stretch>
        </p:blipFill>
        <p:spPr bwMode="auto">
          <a:xfrm>
            <a:off x="5868144" y="2348880"/>
            <a:ext cx="3096344" cy="3600400"/>
          </a:xfrm>
          <a:prstGeom prst="rect">
            <a:avLst/>
          </a:prstGeom>
          <a:noFill/>
          <a:ln w="9525">
            <a:noFill/>
            <a:miter lim="800000"/>
            <a:headEnd/>
            <a:tailEnd/>
          </a:ln>
        </p:spPr>
      </p:pic>
      <p:sp>
        <p:nvSpPr>
          <p:cNvPr id="13" name="TextBox 12"/>
          <p:cNvSpPr txBox="1"/>
          <p:nvPr/>
        </p:nvSpPr>
        <p:spPr>
          <a:xfrm>
            <a:off x="1619672" y="2492896"/>
            <a:ext cx="4536504" cy="461665"/>
          </a:xfrm>
          <a:prstGeom prst="rect">
            <a:avLst/>
          </a:prstGeom>
          <a:noFill/>
        </p:spPr>
        <p:txBody>
          <a:bodyPr wrap="square" rtlCol="0">
            <a:spAutoFit/>
          </a:bodyPr>
          <a:lstStyle/>
          <a:p>
            <a:r>
              <a:rPr lang="ru-RU" sz="2400" b="1" dirty="0" smtClean="0">
                <a:solidFill>
                  <a:schemeClr val="bg1">
                    <a:lumMod val="50000"/>
                  </a:schemeClr>
                </a:solidFill>
              </a:rPr>
              <a:t>РЕГУЛЯТОР ДАВЛЕНИЯ </a:t>
            </a:r>
            <a:r>
              <a:rPr lang="ru-RU" sz="2400" b="1" dirty="0" smtClean="0">
                <a:solidFill>
                  <a:schemeClr val="bg1">
                    <a:lumMod val="50000"/>
                  </a:schemeClr>
                </a:solidFill>
                <a:effectLst>
                  <a:outerShdw blurRad="38100" dist="38100" dir="2700000" algn="tl">
                    <a:srgbClr val="000000">
                      <a:alpha val="43137"/>
                    </a:srgbClr>
                  </a:outerShdw>
                </a:effectLst>
              </a:rPr>
              <a:t>МЕТРАН</a:t>
            </a:r>
            <a:endParaRPr lang="ru-RU" sz="2400" b="1" dirty="0">
              <a:solidFill>
                <a:schemeClr val="bg1">
                  <a:lumMod val="50000"/>
                </a:schemeClr>
              </a:solidFill>
              <a:effectLst>
                <a:outerShdw blurRad="38100" dist="38100" dir="2700000" algn="tl">
                  <a:srgbClr val="000000">
                    <a:alpha val="43137"/>
                  </a:srgbClr>
                </a:outerShdw>
              </a:effectLst>
            </a:endParaRPr>
          </a:p>
        </p:txBody>
      </p:sp>
      <p:sp>
        <p:nvSpPr>
          <p:cNvPr id="8" name="TextBox 7"/>
          <p:cNvSpPr txBox="1"/>
          <p:nvPr/>
        </p:nvSpPr>
        <p:spPr>
          <a:xfrm>
            <a:off x="107504" y="3068960"/>
            <a:ext cx="5472608" cy="4278094"/>
          </a:xfrm>
          <a:prstGeom prst="rect">
            <a:avLst/>
          </a:prstGeom>
          <a:noFill/>
        </p:spPr>
        <p:txBody>
          <a:bodyPr wrap="square" rtlCol="0">
            <a:spAutoFit/>
          </a:bodyPr>
          <a:lstStyle/>
          <a:p>
            <a:pPr algn="just"/>
            <a:r>
              <a:rPr lang="ru-RU" sz="1600" b="1" dirty="0" smtClean="0">
                <a:solidFill>
                  <a:schemeClr val="bg1">
                    <a:lumMod val="50000"/>
                  </a:schemeClr>
                </a:solidFill>
                <a:latin typeface="Arial" pitchFamily="34" charset="0"/>
                <a:cs typeface="Arial" pitchFamily="34" charset="0"/>
              </a:rPr>
              <a:t>Высочайшая производительность</a:t>
            </a:r>
          </a:p>
          <a:p>
            <a:pPr algn="just"/>
            <a:endParaRPr lang="ru-RU" sz="1600" b="1" dirty="0" smtClean="0">
              <a:solidFill>
                <a:schemeClr val="bg1">
                  <a:lumMod val="50000"/>
                </a:schemeClr>
              </a:solidFill>
              <a:latin typeface="Arial" pitchFamily="34" charset="0"/>
              <a:cs typeface="Arial" pitchFamily="34" charset="0"/>
            </a:endParaRPr>
          </a:p>
          <a:p>
            <a:pPr algn="just"/>
            <a:r>
              <a:rPr lang="ru-RU" sz="1600" b="1" dirty="0" smtClean="0">
                <a:solidFill>
                  <a:schemeClr val="bg1">
                    <a:lumMod val="50000"/>
                  </a:schemeClr>
                </a:solidFill>
                <a:latin typeface="Arial" pitchFamily="34" charset="0"/>
                <a:cs typeface="Arial" pitchFamily="34" charset="0"/>
              </a:rPr>
              <a:t>Версия для работы не на </a:t>
            </a:r>
            <a:r>
              <a:rPr lang="ru-RU" sz="1600" b="1" dirty="0" smtClean="0">
                <a:solidFill>
                  <a:schemeClr val="bg1">
                    <a:lumMod val="50000"/>
                  </a:schemeClr>
                </a:solidFill>
                <a:latin typeface="Arial" pitchFamily="34" charset="0"/>
                <a:cs typeface="Arial" pitchFamily="34" charset="0"/>
              </a:rPr>
              <a:t>кондиционном газа</a:t>
            </a:r>
            <a:endParaRPr lang="ru-RU" sz="1600" b="1" dirty="0" smtClean="0">
              <a:solidFill>
                <a:schemeClr val="bg1">
                  <a:lumMod val="50000"/>
                </a:schemeClr>
              </a:solidFill>
              <a:latin typeface="Arial" pitchFamily="34" charset="0"/>
              <a:cs typeface="Arial" pitchFamily="34" charset="0"/>
            </a:endParaRPr>
          </a:p>
          <a:p>
            <a:pPr algn="just"/>
            <a:endParaRPr lang="ru-RU" sz="1600" b="1" dirty="0" smtClean="0">
              <a:solidFill>
                <a:schemeClr val="bg1">
                  <a:lumMod val="50000"/>
                </a:schemeClr>
              </a:solidFill>
              <a:latin typeface="Arial" pitchFamily="34" charset="0"/>
              <a:cs typeface="Arial" pitchFamily="34" charset="0"/>
            </a:endParaRPr>
          </a:p>
          <a:p>
            <a:pPr algn="just"/>
            <a:r>
              <a:rPr lang="ru-RU" sz="1600" b="1" dirty="0" smtClean="0">
                <a:solidFill>
                  <a:schemeClr val="bg1">
                    <a:lumMod val="50000"/>
                  </a:schemeClr>
                </a:solidFill>
                <a:latin typeface="Arial" pitchFamily="34" charset="0"/>
                <a:cs typeface="Arial" pitchFamily="34" charset="0"/>
              </a:rPr>
              <a:t>Передача информации о состоянии регулятора в САУ или АСУ ТП заказчика</a:t>
            </a:r>
          </a:p>
          <a:p>
            <a:pPr algn="just"/>
            <a:endParaRPr lang="ru-RU" sz="1600" b="1" dirty="0" smtClean="0">
              <a:solidFill>
                <a:schemeClr val="bg1">
                  <a:lumMod val="50000"/>
                </a:schemeClr>
              </a:solidFill>
              <a:latin typeface="Arial" pitchFamily="34" charset="0"/>
              <a:cs typeface="Arial" pitchFamily="34" charset="0"/>
            </a:endParaRPr>
          </a:p>
          <a:p>
            <a:pPr algn="just"/>
            <a:r>
              <a:rPr lang="ru-RU" sz="1600" b="1" dirty="0" smtClean="0">
                <a:solidFill>
                  <a:schemeClr val="bg1">
                    <a:lumMod val="50000"/>
                  </a:schemeClr>
                </a:solidFill>
                <a:latin typeface="Arial" pitchFamily="34" charset="0"/>
                <a:cs typeface="Arial" pitchFamily="34" charset="0"/>
              </a:rPr>
              <a:t>Компактная и простая конструкция </a:t>
            </a:r>
          </a:p>
          <a:p>
            <a:pPr algn="just"/>
            <a:endParaRPr lang="ru-RU" sz="1600" b="1" dirty="0" smtClean="0">
              <a:solidFill>
                <a:schemeClr val="bg1">
                  <a:lumMod val="50000"/>
                </a:schemeClr>
              </a:solidFill>
              <a:latin typeface="Arial" pitchFamily="34" charset="0"/>
              <a:cs typeface="Arial" pitchFamily="34" charset="0"/>
            </a:endParaRPr>
          </a:p>
          <a:p>
            <a:pPr algn="just"/>
            <a:r>
              <a:rPr lang="ru-RU" sz="1600" b="1" dirty="0" smtClean="0">
                <a:solidFill>
                  <a:schemeClr val="bg1">
                    <a:lumMod val="50000"/>
                  </a:schemeClr>
                </a:solidFill>
                <a:latin typeface="Arial" pitchFamily="34" charset="0"/>
                <a:cs typeface="Arial" pitchFamily="34" charset="0"/>
              </a:rPr>
              <a:t>Система ограничения расхода газа – распределение пропускной способности для «многониточных» систем</a:t>
            </a:r>
          </a:p>
          <a:p>
            <a:pPr algn="just"/>
            <a:endParaRPr lang="ru-RU" sz="1600" b="1" dirty="0" smtClean="0">
              <a:solidFill>
                <a:schemeClr val="bg1">
                  <a:lumMod val="50000"/>
                </a:schemeClr>
              </a:solidFill>
              <a:latin typeface="Arial" pitchFamily="34" charset="0"/>
              <a:cs typeface="Arial" pitchFamily="34" charset="0"/>
            </a:endParaRPr>
          </a:p>
          <a:p>
            <a:pPr algn="just"/>
            <a:r>
              <a:rPr lang="ru-RU" sz="1600" b="1" dirty="0" smtClean="0">
                <a:solidFill>
                  <a:schemeClr val="bg1">
                    <a:lumMod val="50000"/>
                  </a:schemeClr>
                </a:solidFill>
                <a:latin typeface="Arial" pitchFamily="34" charset="0"/>
                <a:cs typeface="Arial" pitchFamily="34" charset="0"/>
              </a:rPr>
              <a:t>Испытания на полигоне на предмет соответствия требования ПАО «Газпром» - ноябрь 2016 г.</a:t>
            </a:r>
          </a:p>
          <a:p>
            <a:pPr algn="just"/>
            <a:endParaRPr lang="ru-RU" sz="1600" b="1" dirty="0" smtClean="0">
              <a:solidFill>
                <a:schemeClr val="bg1">
                  <a:lumMod val="50000"/>
                </a:schemeClr>
              </a:solidFill>
              <a:latin typeface="Arial" pitchFamily="34" charset="0"/>
              <a:cs typeface="Arial" pitchFamily="34" charset="0"/>
            </a:endParaRPr>
          </a:p>
          <a:p>
            <a:pPr algn="just"/>
            <a:endParaRPr lang="ru-RU" sz="1600" b="1" dirty="0" smtClean="0">
              <a:solidFill>
                <a:schemeClr val="bg1">
                  <a:lumMod val="50000"/>
                </a:schemeClr>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descr="C:\Users\Барикаева\Desktop\Бланк Тартарини\низ_бланка.jpg"/>
          <p:cNvPicPr/>
          <p:nvPr/>
        </p:nvPicPr>
        <p:blipFill>
          <a:blip r:embed="rId3" cstate="print">
            <a:extLst>
              <a:ext uri="{28A0092B-C50C-407E-A947-70E740481C1C}">
                <a14:useLocalDpi xmlns="" xmlns:wpc="http://schemas.microsoft.com/office/word/2010/wordprocessingCanvas" xmlns:mc="http://schemas.openxmlformats.org/markup-compatibility/2006"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15="http://schemas.microsoft.com/office/word/2012/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bwMode="auto">
          <a:xfrm>
            <a:off x="3563888" y="6165304"/>
            <a:ext cx="5328592" cy="487914"/>
          </a:xfrm>
          <a:prstGeom prst="rect">
            <a:avLst/>
          </a:prstGeom>
          <a:noFill/>
          <a:ln>
            <a:noFill/>
          </a:ln>
        </p:spPr>
      </p:pic>
      <p:sp>
        <p:nvSpPr>
          <p:cNvPr id="27" name="Номер слайда 26"/>
          <p:cNvSpPr>
            <a:spLocks noGrp="1"/>
          </p:cNvSpPr>
          <p:nvPr>
            <p:ph type="sldNum" sz="quarter" idx="12"/>
          </p:nvPr>
        </p:nvSpPr>
        <p:spPr/>
        <p:txBody>
          <a:bodyPr/>
          <a:lstStyle/>
          <a:p>
            <a:fld id="{725C68B6-61C2-468F-89AB-4B9F7531AA68}" type="slidenum">
              <a:rPr lang="ru-RU" smtClean="0"/>
              <a:pPr/>
              <a:t>19</a:t>
            </a:fld>
            <a:endParaRPr lang="ru-RU"/>
          </a:p>
        </p:txBody>
      </p:sp>
      <p:sp>
        <p:nvSpPr>
          <p:cNvPr id="11" name="Прямоугольник 10"/>
          <p:cNvSpPr/>
          <p:nvPr/>
        </p:nvSpPr>
        <p:spPr>
          <a:xfrm>
            <a:off x="3563888" y="1124744"/>
            <a:ext cx="5328592" cy="72008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u-RU" sz="1400" b="1" dirty="0" smtClean="0">
              <a:solidFill>
                <a:schemeClr val="tx1">
                  <a:lumMod val="95000"/>
                  <a:lumOff val="5000"/>
                </a:schemeClr>
              </a:solidFill>
              <a:latin typeface="Arial" pitchFamily="34" charset="0"/>
              <a:cs typeface="Arial" pitchFamily="34" charset="0"/>
            </a:endParaRPr>
          </a:p>
          <a:p>
            <a:endParaRPr lang="ru-RU" sz="1400" b="1" dirty="0" smtClean="0">
              <a:solidFill>
                <a:schemeClr val="tx1">
                  <a:lumMod val="95000"/>
                  <a:lumOff val="5000"/>
                </a:schemeClr>
              </a:solidFill>
              <a:latin typeface="Arial" pitchFamily="34" charset="0"/>
              <a:cs typeface="Arial" pitchFamily="34" charset="0"/>
            </a:endParaRPr>
          </a:p>
        </p:txBody>
      </p:sp>
      <p:pic>
        <p:nvPicPr>
          <p:cNvPr id="16" name="Рисунок 15" descr="C:\Users\Shishkin Stanislav\Desktop\МЕТРАН_Logo.jpg"/>
          <p:cNvPicPr/>
          <p:nvPr/>
        </p:nvPicPr>
        <p:blipFill>
          <a:blip r:embed="rId4" cstate="print"/>
          <a:srcRect/>
          <a:stretch>
            <a:fillRect/>
          </a:stretch>
        </p:blipFill>
        <p:spPr bwMode="auto">
          <a:xfrm>
            <a:off x="7812360" y="5949280"/>
            <a:ext cx="1080120" cy="216025"/>
          </a:xfrm>
          <a:prstGeom prst="rect">
            <a:avLst/>
          </a:prstGeom>
          <a:noFill/>
          <a:ln w="9525">
            <a:noFill/>
            <a:miter lim="800000"/>
            <a:headEnd/>
            <a:tailEnd/>
          </a:ln>
        </p:spPr>
      </p:pic>
      <p:pic>
        <p:nvPicPr>
          <p:cNvPr id="1026" name="Picture 2"/>
          <p:cNvPicPr>
            <a:picLocks noChangeAspect="1" noChangeArrowheads="1"/>
          </p:cNvPicPr>
          <p:nvPr/>
        </p:nvPicPr>
        <p:blipFill>
          <a:blip r:embed="rId5" cstate="print"/>
          <a:srcRect/>
          <a:stretch>
            <a:fillRect/>
          </a:stretch>
        </p:blipFill>
        <p:spPr bwMode="auto">
          <a:xfrm>
            <a:off x="3572247" y="6165304"/>
            <a:ext cx="1503809" cy="282507"/>
          </a:xfrm>
          <a:prstGeom prst="rect">
            <a:avLst/>
          </a:prstGeom>
          <a:noFill/>
          <a:ln w="9525">
            <a:noFill/>
            <a:miter lim="800000"/>
            <a:headEnd/>
            <a:tailEnd/>
          </a:ln>
        </p:spPr>
      </p:pic>
      <p:pic>
        <p:nvPicPr>
          <p:cNvPr id="12" name="Picture 2" descr="C:\Users\Shishkin Stanislav\Box Sync\БУКЛЕТ TARTARINI_2014\4. Транспорт газа\The First Stage Gas Station-Kamishin_Gazprom transgaz Volgograd (10).jpg"/>
          <p:cNvPicPr>
            <a:picLocks noChangeAspect="1" noChangeArrowheads="1"/>
          </p:cNvPicPr>
          <p:nvPr/>
        </p:nvPicPr>
        <p:blipFill>
          <a:blip r:embed="rId6" cstate="print"/>
          <a:srcRect/>
          <a:stretch>
            <a:fillRect/>
          </a:stretch>
        </p:blipFill>
        <p:spPr bwMode="auto">
          <a:xfrm>
            <a:off x="-1" y="1268760"/>
            <a:ext cx="9154621" cy="4517546"/>
          </a:xfrm>
          <a:prstGeom prst="rect">
            <a:avLst/>
          </a:prstGeom>
          <a:noFill/>
        </p:spPr>
      </p:pic>
      <p:pic>
        <p:nvPicPr>
          <p:cNvPr id="15" name="Рисунок 14" descr="TARTARINI_LOGO_2015.png"/>
          <p:cNvPicPr>
            <a:picLocks noChangeAspect="1"/>
          </p:cNvPicPr>
          <p:nvPr/>
        </p:nvPicPr>
        <p:blipFill>
          <a:blip r:embed="rId7" cstate="print"/>
          <a:stretch>
            <a:fillRect/>
          </a:stretch>
        </p:blipFill>
        <p:spPr>
          <a:xfrm>
            <a:off x="0" y="44624"/>
            <a:ext cx="1187624" cy="1187624"/>
          </a:xfrm>
          <a:prstGeom prst="rect">
            <a:avLst/>
          </a:prstGeom>
        </p:spPr>
      </p:pic>
      <p:cxnSp>
        <p:nvCxnSpPr>
          <p:cNvPr id="17" name="Прямая соединительная линия 16"/>
          <p:cNvCxnSpPr/>
          <p:nvPr/>
        </p:nvCxnSpPr>
        <p:spPr>
          <a:xfrm>
            <a:off x="1187624" y="908720"/>
            <a:ext cx="7704856" cy="0"/>
          </a:xfrm>
          <a:prstGeom prst="line">
            <a:avLst/>
          </a:prstGeom>
          <a:ln w="22225">
            <a:gradFill flip="none" rotWithShape="1">
              <a:gsLst>
                <a:gs pos="0">
                  <a:srgbClr val="FF0000"/>
                </a:gs>
                <a:gs pos="45000">
                  <a:srgbClr val="FF7A00"/>
                </a:gs>
                <a:gs pos="70000">
                  <a:srgbClr val="FF0300"/>
                </a:gs>
                <a:gs pos="100000">
                  <a:srgbClr val="4D0808"/>
                </a:gs>
              </a:gsLst>
              <a:lin ang="0" scaled="1"/>
              <a:tileRect/>
            </a:gradFill>
          </a:ln>
          <a:effectLst>
            <a:outerShdw blurRad="50800" dist="50800" dir="5400000" algn="ctr" rotWithShape="0">
              <a:srgbClr val="000000">
                <a:alpha val="6000"/>
              </a:srgbClr>
            </a:outerShdw>
          </a:effectLst>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1187624" y="116632"/>
            <a:ext cx="7848872" cy="830997"/>
          </a:xfrm>
          <a:prstGeom prst="rect">
            <a:avLst/>
          </a:prstGeom>
          <a:noFill/>
        </p:spPr>
        <p:txBody>
          <a:bodyPr wrap="square" rtlCol="0">
            <a:spAutoFit/>
          </a:bodyPr>
          <a:lstStyle/>
          <a:p>
            <a:pPr algn="r"/>
            <a:r>
              <a:rPr lang="ru-RU" sz="4800" b="1" spc="-200" dirty="0" smtClean="0">
                <a:solidFill>
                  <a:schemeClr val="bg1">
                    <a:lumMod val="50000"/>
                  </a:schemeClr>
                </a:solidFill>
                <a:latin typeface="Arial" pitchFamily="34" charset="0"/>
                <a:cs typeface="Arial" pitchFamily="34" charset="0"/>
              </a:rPr>
              <a:t>МНОГОНИТОЧНЫЕ ГРС</a:t>
            </a:r>
            <a:endParaRPr lang="ru-RU" sz="4800" b="1" spc="-200" dirty="0">
              <a:solidFill>
                <a:schemeClr val="bg1">
                  <a:lumMod val="50000"/>
                </a:schemeClr>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Номер слайда 26"/>
          <p:cNvSpPr>
            <a:spLocks noGrp="1"/>
          </p:cNvSpPr>
          <p:nvPr>
            <p:ph type="sldNum" sz="quarter" idx="12"/>
          </p:nvPr>
        </p:nvSpPr>
        <p:spPr/>
        <p:txBody>
          <a:bodyPr/>
          <a:lstStyle/>
          <a:p>
            <a:fld id="{725C68B6-61C2-468F-89AB-4B9F7531AA68}" type="slidenum">
              <a:rPr lang="ru-RU" smtClean="0"/>
              <a:pPr/>
              <a:t>2</a:t>
            </a:fld>
            <a:endParaRPr lang="ru-RU" dirty="0"/>
          </a:p>
        </p:txBody>
      </p:sp>
      <p:pic>
        <p:nvPicPr>
          <p:cNvPr id="8194" name="Picture 2" descr="Метран"/>
          <p:cNvPicPr>
            <a:picLocks noChangeAspect="1" noChangeArrowheads="1"/>
          </p:cNvPicPr>
          <p:nvPr/>
        </p:nvPicPr>
        <p:blipFill>
          <a:blip r:embed="rId3" cstate="print"/>
          <a:srcRect/>
          <a:stretch>
            <a:fillRect/>
          </a:stretch>
        </p:blipFill>
        <p:spPr bwMode="auto">
          <a:xfrm>
            <a:off x="0" y="0"/>
            <a:ext cx="9144000" cy="2146040"/>
          </a:xfrm>
          <a:prstGeom prst="rect">
            <a:avLst/>
          </a:prstGeom>
          <a:noFill/>
        </p:spPr>
      </p:pic>
      <p:sp>
        <p:nvSpPr>
          <p:cNvPr id="6" name="TextBox 5"/>
          <p:cNvSpPr txBox="1"/>
          <p:nvPr/>
        </p:nvSpPr>
        <p:spPr>
          <a:xfrm>
            <a:off x="0" y="2665943"/>
            <a:ext cx="9144000" cy="3477875"/>
          </a:xfrm>
          <a:prstGeom prst="rect">
            <a:avLst/>
          </a:prstGeom>
          <a:noFill/>
        </p:spPr>
        <p:txBody>
          <a:bodyPr wrap="square" rtlCol="0">
            <a:spAutoFit/>
          </a:bodyPr>
          <a:lstStyle/>
          <a:p>
            <a:pPr algn="just"/>
            <a:r>
              <a:rPr lang="ru-RU" sz="2200" b="1" dirty="0" smtClean="0">
                <a:solidFill>
                  <a:schemeClr val="bg1">
                    <a:lumMod val="50000"/>
                  </a:schemeClr>
                </a:solidFill>
                <a:latin typeface="Arial" pitchFamily="34" charset="0"/>
              </a:rPr>
              <a:t>ПРОМЫШЛЕННАЯ ГРУППА «МЕТРАН</a:t>
            </a:r>
            <a:r>
              <a:rPr lang="ru-RU" sz="2200" dirty="0" smtClean="0">
                <a:solidFill>
                  <a:schemeClr val="bg1">
                    <a:lumMod val="50000"/>
                  </a:schemeClr>
                </a:solidFill>
                <a:latin typeface="Arial" pitchFamily="34" charset="0"/>
              </a:rPr>
              <a:t>» является ведущим российским приборостроительным предприятием, с производственных линий которого выходят средства измерений давления, температуры, уровня, расхода; распределенные системы управления, клапаны и регуляторы, метрологическое оборудование.</a:t>
            </a:r>
          </a:p>
          <a:p>
            <a:pPr algn="just"/>
            <a:endParaRPr lang="ru-RU" sz="2200" dirty="0" smtClean="0">
              <a:solidFill>
                <a:schemeClr val="bg1">
                  <a:lumMod val="50000"/>
                </a:schemeClr>
              </a:solidFill>
              <a:latin typeface="Arial" pitchFamily="34" charset="0"/>
            </a:endParaRPr>
          </a:p>
          <a:p>
            <a:pPr algn="just"/>
            <a:r>
              <a:rPr lang="ru-RU" sz="2200" dirty="0" smtClean="0">
                <a:solidFill>
                  <a:schemeClr val="bg1">
                    <a:lumMod val="50000"/>
                  </a:schemeClr>
                </a:solidFill>
                <a:latin typeface="Arial" pitchFamily="34" charset="0"/>
              </a:rPr>
              <a:t>«Метран» обеспечивает все стадии жизненного цикла продукции: разработку, изготовление, техническую поддержку, продажи, сервисное обслуживание и обучение заказчиков.</a:t>
            </a:r>
            <a:endParaRPr lang="ru-RU" sz="2200" dirty="0">
              <a:solidFill>
                <a:schemeClr val="bg1">
                  <a:lumMod val="50000"/>
                </a:schemeClr>
              </a:solidFill>
              <a:latin typeface="Arial" pitchFamily="34"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descr="C:\Users\Барикаева\Desktop\Бланк Тартарини\низ_бланка.jpg"/>
          <p:cNvPicPr/>
          <p:nvPr/>
        </p:nvPicPr>
        <p:blipFill>
          <a:blip r:embed="rId3" cstate="print">
            <a:extLst>
              <a:ext uri="{28A0092B-C50C-407E-A947-70E740481C1C}">
                <a14:useLocalDpi xmlns="" xmlns:wpc="http://schemas.microsoft.com/office/word/2010/wordprocessingCanvas" xmlns:mc="http://schemas.openxmlformats.org/markup-compatibility/2006"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15="http://schemas.microsoft.com/office/word/2012/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bwMode="auto">
          <a:xfrm>
            <a:off x="3563888" y="6165304"/>
            <a:ext cx="5328592" cy="487914"/>
          </a:xfrm>
          <a:prstGeom prst="rect">
            <a:avLst/>
          </a:prstGeom>
          <a:noFill/>
          <a:ln>
            <a:noFill/>
          </a:ln>
        </p:spPr>
      </p:pic>
      <p:pic>
        <p:nvPicPr>
          <p:cNvPr id="12" name="Рисунок 11" descr="TARTARINI_LOGO_2015.png"/>
          <p:cNvPicPr>
            <a:picLocks noChangeAspect="1"/>
          </p:cNvPicPr>
          <p:nvPr/>
        </p:nvPicPr>
        <p:blipFill>
          <a:blip r:embed="rId4" cstate="print"/>
          <a:stretch>
            <a:fillRect/>
          </a:stretch>
        </p:blipFill>
        <p:spPr>
          <a:xfrm>
            <a:off x="0" y="44624"/>
            <a:ext cx="1187624" cy="1187624"/>
          </a:xfrm>
          <a:prstGeom prst="rect">
            <a:avLst/>
          </a:prstGeom>
        </p:spPr>
      </p:pic>
      <p:cxnSp>
        <p:nvCxnSpPr>
          <p:cNvPr id="22" name="Прямая соединительная линия 21"/>
          <p:cNvCxnSpPr/>
          <p:nvPr/>
        </p:nvCxnSpPr>
        <p:spPr>
          <a:xfrm>
            <a:off x="1187624" y="908720"/>
            <a:ext cx="7704856" cy="0"/>
          </a:xfrm>
          <a:prstGeom prst="line">
            <a:avLst/>
          </a:prstGeom>
          <a:ln w="22225">
            <a:gradFill flip="none" rotWithShape="1">
              <a:gsLst>
                <a:gs pos="0">
                  <a:srgbClr val="FF0000"/>
                </a:gs>
                <a:gs pos="45000">
                  <a:srgbClr val="FF7A00"/>
                </a:gs>
                <a:gs pos="70000">
                  <a:srgbClr val="FF0300"/>
                </a:gs>
                <a:gs pos="100000">
                  <a:srgbClr val="4D0808"/>
                </a:gs>
              </a:gsLst>
              <a:lin ang="0" scaled="1"/>
              <a:tileRect/>
            </a:gradFill>
          </a:ln>
          <a:effectLst>
            <a:outerShdw blurRad="50800" dist="50800" dir="5400000" algn="ctr" rotWithShape="0">
              <a:srgbClr val="000000">
                <a:alpha val="6000"/>
              </a:srgbClr>
            </a:outerShdw>
          </a:effectLst>
        </p:spPr>
        <p:style>
          <a:lnRef idx="1">
            <a:schemeClr val="accent1"/>
          </a:lnRef>
          <a:fillRef idx="0">
            <a:schemeClr val="accent1"/>
          </a:fillRef>
          <a:effectRef idx="0">
            <a:schemeClr val="accent1"/>
          </a:effectRef>
          <a:fontRef idx="minor">
            <a:schemeClr val="tx1"/>
          </a:fontRef>
        </p:style>
      </p:cxnSp>
      <p:sp>
        <p:nvSpPr>
          <p:cNvPr id="27" name="Номер слайда 26"/>
          <p:cNvSpPr>
            <a:spLocks noGrp="1"/>
          </p:cNvSpPr>
          <p:nvPr>
            <p:ph type="sldNum" sz="quarter" idx="12"/>
          </p:nvPr>
        </p:nvSpPr>
        <p:spPr/>
        <p:txBody>
          <a:bodyPr/>
          <a:lstStyle/>
          <a:p>
            <a:fld id="{725C68B6-61C2-468F-89AB-4B9F7531AA68}" type="slidenum">
              <a:rPr lang="ru-RU" smtClean="0"/>
              <a:pPr/>
              <a:t>20</a:t>
            </a:fld>
            <a:endParaRPr lang="ru-RU"/>
          </a:p>
        </p:txBody>
      </p:sp>
      <p:sp>
        <p:nvSpPr>
          <p:cNvPr id="8" name="TextBox 7"/>
          <p:cNvSpPr txBox="1"/>
          <p:nvPr/>
        </p:nvSpPr>
        <p:spPr>
          <a:xfrm>
            <a:off x="1115616" y="980728"/>
            <a:ext cx="7848872" cy="430887"/>
          </a:xfrm>
          <a:prstGeom prst="rect">
            <a:avLst/>
          </a:prstGeom>
          <a:noFill/>
        </p:spPr>
        <p:txBody>
          <a:bodyPr wrap="square" rtlCol="0">
            <a:spAutoFit/>
          </a:bodyPr>
          <a:lstStyle/>
          <a:p>
            <a:pPr algn="r"/>
            <a:r>
              <a:rPr lang="ru-RU" sz="2200" b="1" dirty="0" smtClean="0">
                <a:solidFill>
                  <a:schemeClr val="bg1">
                    <a:lumMod val="50000"/>
                  </a:schemeClr>
                </a:solidFill>
                <a:latin typeface="Arial" pitchFamily="34" charset="0"/>
                <a:cs typeface="Arial" pitchFamily="34" charset="0"/>
              </a:rPr>
              <a:t>РАСПРЕДЕЛЕНИЕ ПРОПУСКНОЙ СПОСОБНОСТИ</a:t>
            </a:r>
            <a:endParaRPr lang="ru-RU" sz="2200" b="1" dirty="0">
              <a:solidFill>
                <a:schemeClr val="bg1">
                  <a:lumMod val="50000"/>
                </a:schemeClr>
              </a:solidFill>
              <a:latin typeface="Arial" pitchFamily="34" charset="0"/>
              <a:cs typeface="Arial" pitchFamily="34" charset="0"/>
            </a:endParaRPr>
          </a:p>
        </p:txBody>
      </p:sp>
      <p:sp>
        <p:nvSpPr>
          <p:cNvPr id="11" name="Rectangle 15"/>
          <p:cNvSpPr>
            <a:spLocks noChangeArrowheads="1"/>
          </p:cNvSpPr>
          <p:nvPr/>
        </p:nvSpPr>
        <p:spPr bwMode="auto">
          <a:xfrm>
            <a:off x="179512" y="1343665"/>
            <a:ext cx="8712968" cy="4893647"/>
          </a:xfrm>
          <a:prstGeom prst="rect">
            <a:avLst/>
          </a:prstGeom>
          <a:noFill/>
          <a:ln w="9525">
            <a:noFill/>
            <a:miter lim="800000"/>
            <a:headEnd/>
            <a:tailEnd/>
          </a:ln>
        </p:spPr>
        <p:txBody>
          <a:bodyPr wrap="square" anchor="ctr">
            <a:spAutoFit/>
          </a:bodyPr>
          <a:lstStyle/>
          <a:p>
            <a:pPr algn="just">
              <a:tabLst>
                <a:tab pos="358775" algn="l"/>
              </a:tabLst>
            </a:pPr>
            <a:r>
              <a:rPr lang="ru-RU" sz="1200" b="1" dirty="0" smtClean="0">
                <a:latin typeface="Arial" pitchFamily="34" charset="0"/>
                <a:cs typeface="Arial" pitchFamily="34" charset="0"/>
              </a:rPr>
              <a:t>АКТУАЛЬНОСТЬ ПРОБЛЕМЫ</a:t>
            </a:r>
          </a:p>
          <a:p>
            <a:pPr algn="just">
              <a:tabLst>
                <a:tab pos="358775" algn="l"/>
              </a:tabLst>
            </a:pPr>
            <a:endParaRPr lang="ru-RU" sz="1200" dirty="0" smtClean="0">
              <a:latin typeface="Arial" pitchFamily="34" charset="0"/>
              <a:cs typeface="Arial" pitchFamily="34" charset="0"/>
            </a:endParaRPr>
          </a:p>
          <a:p>
            <a:pPr algn="just">
              <a:tabLst>
                <a:tab pos="358775" algn="l"/>
              </a:tabLst>
            </a:pPr>
            <a:r>
              <a:rPr lang="ru-RU" sz="1200" dirty="0" smtClean="0">
                <a:latin typeface="Arial" pitchFamily="34" charset="0"/>
                <a:cs typeface="Arial" pitchFamily="34" charset="0"/>
              </a:rPr>
              <a:t>Обычно станция состоит из одной или нескольких рабочих линий, а также резервной линии. Пропускная способность линии (нитки редуцирования) определяется путем деления общей, расчетной пропускной способности всей станции на число рабочих линий. </a:t>
            </a:r>
          </a:p>
          <a:p>
            <a:pPr algn="just">
              <a:tabLst>
                <a:tab pos="358775" algn="l"/>
              </a:tabLst>
            </a:pPr>
            <a:r>
              <a:rPr lang="ru-RU" sz="1200" dirty="0" smtClean="0">
                <a:latin typeface="Arial" pitchFamily="34" charset="0"/>
                <a:cs typeface="Arial" pitchFamily="34" charset="0"/>
              </a:rPr>
              <a:t>Диаметр газопровода за регулятором давления каждой линии (нитки) подбирается таким образом, чтобы она могла обеспечить пропускную способность, рассчитанную при минимальном входном и максимальном выходном давлении, а также при допустимом истечении газа в газопроводе (допустимая скорость движения газа).  </a:t>
            </a:r>
          </a:p>
          <a:p>
            <a:pPr algn="just">
              <a:tabLst>
                <a:tab pos="358775" algn="l"/>
              </a:tabLst>
            </a:pPr>
            <a:r>
              <a:rPr lang="ru-RU" sz="1200" dirty="0" smtClean="0">
                <a:latin typeface="Arial" pitchFamily="34" charset="0"/>
                <a:cs typeface="Arial" pitchFamily="34" charset="0"/>
              </a:rPr>
              <a:t>Регуляторы давления, запорные и предохранительные клапаны, фильтры, отсечные клапаны и входной и выходной диаметры трубопровода подбираются с учетом таких же значений. </a:t>
            </a:r>
          </a:p>
          <a:p>
            <a:pPr algn="just">
              <a:tabLst>
                <a:tab pos="358775" algn="l"/>
              </a:tabLst>
            </a:pPr>
            <a:r>
              <a:rPr lang="ru-RU" sz="1200" dirty="0" smtClean="0">
                <a:latin typeface="Arial" pitchFamily="34" charset="0"/>
                <a:cs typeface="Arial" pitchFamily="34" charset="0"/>
              </a:rPr>
              <a:t>В штатном рабочем режиме входное давление, как правило, значительно выше минимального расчетного давления, поэтому каждая линия регулирования может обеспечить пропускную способность, которая заметно больше максимальной расчетной. Например, если входное давление выше минимального расчетного в два раза, то и максимальная пропускная способность каждой линии увеличивается в два раза. Если газ поступает к потребителям через единственную установку, и эта установка имеет только одну рабочую линию, то величина максимальной пропускной способности зависит от этих потребителей. Следовательно, если станция спроектирована технически грамотно, никаких проблем не возникнет.</a:t>
            </a:r>
          </a:p>
          <a:p>
            <a:pPr algn="just">
              <a:tabLst>
                <a:tab pos="358775" algn="l"/>
              </a:tabLst>
            </a:pPr>
            <a:r>
              <a:rPr lang="ru-RU" sz="1200" dirty="0" smtClean="0">
                <a:latin typeface="Arial" pitchFamily="34" charset="0"/>
                <a:cs typeface="Arial" pitchFamily="34" charset="0"/>
              </a:rPr>
              <a:t>Если же газ поступает к потребителям через несколько установок или несколько рабочих линий в составе одной станции, то любая установка или любая линия может стать приоритетной (основной) и полностью обеспечивать потребителей газом. В этом случае имеет место превышение максимальной расчетной пропускной способности , а это может привести к нарушению нормальной работы таких компонентов, как фильтры, теплообменники, счетчики и т.п. Скорость среды в трубопроводах превысит расчетное значение, что, соответственно, приведет к увеличению уровня шума и, возможно, вызовет вибрацию. Следовательно, возможность ограничения пропускной способности или распределения ее по нескольким линиям является одним из основных требований к установке, которым, однако, часто пренебрегают на этапе проектирования. А на практике это может привести к сбоям в работе как самой установки, так и установленных после регуляторов счетчиков.	</a:t>
            </a:r>
            <a:endParaRPr lang="ru-RU" sz="1200" dirty="0">
              <a:solidFill>
                <a:srgbClr val="000000"/>
              </a:solidFill>
              <a:latin typeface="Arial" pitchFamily="34" charset="0"/>
              <a:ea typeface="Times New Roman" pitchFamily="18" charset="0"/>
              <a:cs typeface="Arial" pitchFamily="34" charset="0"/>
            </a:endParaRPr>
          </a:p>
        </p:txBody>
      </p:sp>
      <p:sp>
        <p:nvSpPr>
          <p:cNvPr id="13" name="TextBox 12"/>
          <p:cNvSpPr txBox="1"/>
          <p:nvPr/>
        </p:nvSpPr>
        <p:spPr>
          <a:xfrm>
            <a:off x="1187624" y="116632"/>
            <a:ext cx="7848872" cy="830997"/>
          </a:xfrm>
          <a:prstGeom prst="rect">
            <a:avLst/>
          </a:prstGeom>
          <a:noFill/>
        </p:spPr>
        <p:txBody>
          <a:bodyPr wrap="square" rtlCol="0">
            <a:spAutoFit/>
          </a:bodyPr>
          <a:lstStyle/>
          <a:p>
            <a:pPr algn="r"/>
            <a:r>
              <a:rPr lang="ru-RU" sz="4800" b="1" spc="-200" dirty="0" smtClean="0">
                <a:solidFill>
                  <a:schemeClr val="bg1">
                    <a:lumMod val="50000"/>
                  </a:schemeClr>
                </a:solidFill>
                <a:latin typeface="Arial" pitchFamily="34" charset="0"/>
                <a:cs typeface="Arial" pitchFamily="34" charset="0"/>
              </a:rPr>
              <a:t>МНОГОНИТОЧНЫЕ ГРС</a:t>
            </a:r>
            <a:endParaRPr lang="ru-RU" sz="4800" b="1" spc="-200" dirty="0">
              <a:solidFill>
                <a:schemeClr val="bg1">
                  <a:lumMod val="50000"/>
                </a:schemeClr>
              </a:solidFill>
              <a:latin typeface="Arial" pitchFamily="34" charset="0"/>
              <a:cs typeface="Arial" pitchFamily="34" charset="0"/>
            </a:endParaRPr>
          </a:p>
        </p:txBody>
      </p:sp>
      <p:pic>
        <p:nvPicPr>
          <p:cNvPr id="14" name="Рисунок 13" descr="C:\Users\Shishkin Stanislav\Desktop\МЕТРАН_Logo.jpg"/>
          <p:cNvPicPr/>
          <p:nvPr/>
        </p:nvPicPr>
        <p:blipFill>
          <a:blip r:embed="rId5" cstate="print"/>
          <a:srcRect/>
          <a:stretch>
            <a:fillRect/>
          </a:stretch>
        </p:blipFill>
        <p:spPr bwMode="auto">
          <a:xfrm>
            <a:off x="7812360" y="5949280"/>
            <a:ext cx="1080120" cy="216025"/>
          </a:xfrm>
          <a:prstGeom prst="rect">
            <a:avLst/>
          </a:prstGeom>
          <a:noFill/>
          <a:ln w="9525">
            <a:noFill/>
            <a:miter lim="800000"/>
            <a:headEnd/>
            <a:tailEnd/>
          </a:ln>
        </p:spPr>
      </p:pic>
      <p:pic>
        <p:nvPicPr>
          <p:cNvPr id="15" name="Picture 2"/>
          <p:cNvPicPr>
            <a:picLocks noChangeAspect="1" noChangeArrowheads="1"/>
          </p:cNvPicPr>
          <p:nvPr/>
        </p:nvPicPr>
        <p:blipFill>
          <a:blip r:embed="rId6" cstate="print"/>
          <a:srcRect/>
          <a:stretch>
            <a:fillRect/>
          </a:stretch>
        </p:blipFill>
        <p:spPr bwMode="auto">
          <a:xfrm>
            <a:off x="3572247" y="6165304"/>
            <a:ext cx="1503809" cy="28250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ppt_x</p:attrName>
                                        </p:attrNameLst>
                                      </p:cBhvr>
                                      <p:tavLst>
                                        <p:tav tm="0">
                                          <p:val>
                                            <p:strVal val="#ppt_x-.2"/>
                                          </p:val>
                                        </p:tav>
                                        <p:tav tm="100000">
                                          <p:val>
                                            <p:strVal val="#ppt_x"/>
                                          </p:val>
                                        </p:tav>
                                      </p:tavLst>
                                    </p:anim>
                                    <p:anim calcmode="lin" valueType="num">
                                      <p:cBhvr>
                                        <p:cTn id="8" dur="1000" fill="hold"/>
                                        <p:tgtEl>
                                          <p:spTgt spid="11"/>
                                        </p:tgtEl>
                                        <p:attrNameLst>
                                          <p:attrName>ppt_y</p:attrName>
                                        </p:attrNameLst>
                                      </p:cBhvr>
                                      <p:tavLst>
                                        <p:tav tm="0">
                                          <p:val>
                                            <p:strVal val="#ppt_y"/>
                                          </p:val>
                                        </p:tav>
                                        <p:tav tm="100000">
                                          <p:val>
                                            <p:strVal val="#ppt_y"/>
                                          </p:val>
                                        </p:tav>
                                      </p:tavLst>
                                    </p:anim>
                                    <p:animEffect transition="in" filter="wipe(right)" prLst="gradientSize: 0.1">
                                      <p:cBhvr>
                                        <p:cTn id="9"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descr="C:\Users\Барикаева\Desktop\Бланк Тартарини\низ_бланка.jpg"/>
          <p:cNvPicPr/>
          <p:nvPr/>
        </p:nvPicPr>
        <p:blipFill>
          <a:blip r:embed="rId3" cstate="print">
            <a:extLst>
              <a:ext uri="{28A0092B-C50C-407E-A947-70E740481C1C}">
                <a14:useLocalDpi xmlns="" xmlns:wpc="http://schemas.microsoft.com/office/word/2010/wordprocessingCanvas" xmlns:mc="http://schemas.openxmlformats.org/markup-compatibility/2006"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15="http://schemas.microsoft.com/office/word/2012/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bwMode="auto">
          <a:xfrm>
            <a:off x="3563888" y="6165304"/>
            <a:ext cx="5328592" cy="487914"/>
          </a:xfrm>
          <a:prstGeom prst="rect">
            <a:avLst/>
          </a:prstGeom>
          <a:noFill/>
          <a:ln>
            <a:noFill/>
          </a:ln>
        </p:spPr>
      </p:pic>
      <p:pic>
        <p:nvPicPr>
          <p:cNvPr id="12" name="Рисунок 11" descr="TARTARINI_LOGO_2015.png"/>
          <p:cNvPicPr>
            <a:picLocks noChangeAspect="1"/>
          </p:cNvPicPr>
          <p:nvPr/>
        </p:nvPicPr>
        <p:blipFill>
          <a:blip r:embed="rId4" cstate="print"/>
          <a:stretch>
            <a:fillRect/>
          </a:stretch>
        </p:blipFill>
        <p:spPr>
          <a:xfrm>
            <a:off x="0" y="44624"/>
            <a:ext cx="1187624" cy="1187624"/>
          </a:xfrm>
          <a:prstGeom prst="rect">
            <a:avLst/>
          </a:prstGeom>
        </p:spPr>
      </p:pic>
      <p:cxnSp>
        <p:nvCxnSpPr>
          <p:cNvPr id="22" name="Прямая соединительная линия 21"/>
          <p:cNvCxnSpPr/>
          <p:nvPr/>
        </p:nvCxnSpPr>
        <p:spPr>
          <a:xfrm>
            <a:off x="1187624" y="908720"/>
            <a:ext cx="7704856" cy="0"/>
          </a:xfrm>
          <a:prstGeom prst="line">
            <a:avLst/>
          </a:prstGeom>
          <a:ln w="22225">
            <a:gradFill flip="none" rotWithShape="1">
              <a:gsLst>
                <a:gs pos="0">
                  <a:srgbClr val="FF0000"/>
                </a:gs>
                <a:gs pos="45000">
                  <a:srgbClr val="FF7A00"/>
                </a:gs>
                <a:gs pos="70000">
                  <a:srgbClr val="FF0300"/>
                </a:gs>
                <a:gs pos="100000">
                  <a:srgbClr val="4D0808"/>
                </a:gs>
              </a:gsLst>
              <a:lin ang="0" scaled="1"/>
              <a:tileRect/>
            </a:gradFill>
          </a:ln>
          <a:effectLst>
            <a:outerShdw blurRad="50800" dist="50800" dir="5400000" algn="ctr" rotWithShape="0">
              <a:srgbClr val="000000">
                <a:alpha val="6000"/>
              </a:srgbClr>
            </a:outerShdw>
          </a:effectLst>
        </p:spPr>
        <p:style>
          <a:lnRef idx="1">
            <a:schemeClr val="accent1"/>
          </a:lnRef>
          <a:fillRef idx="0">
            <a:schemeClr val="accent1"/>
          </a:fillRef>
          <a:effectRef idx="0">
            <a:schemeClr val="accent1"/>
          </a:effectRef>
          <a:fontRef idx="minor">
            <a:schemeClr val="tx1"/>
          </a:fontRef>
        </p:style>
      </p:cxnSp>
      <p:sp>
        <p:nvSpPr>
          <p:cNvPr id="27" name="Номер слайда 26"/>
          <p:cNvSpPr>
            <a:spLocks noGrp="1"/>
          </p:cNvSpPr>
          <p:nvPr>
            <p:ph type="sldNum" sz="quarter" idx="12"/>
          </p:nvPr>
        </p:nvSpPr>
        <p:spPr/>
        <p:txBody>
          <a:bodyPr/>
          <a:lstStyle/>
          <a:p>
            <a:fld id="{725C68B6-61C2-468F-89AB-4B9F7531AA68}" type="slidenum">
              <a:rPr lang="ru-RU" smtClean="0"/>
              <a:pPr/>
              <a:t>21</a:t>
            </a:fld>
            <a:endParaRPr lang="ru-RU"/>
          </a:p>
        </p:txBody>
      </p:sp>
      <p:sp>
        <p:nvSpPr>
          <p:cNvPr id="8" name="TextBox 7"/>
          <p:cNvSpPr txBox="1"/>
          <p:nvPr/>
        </p:nvSpPr>
        <p:spPr>
          <a:xfrm>
            <a:off x="1115616" y="980728"/>
            <a:ext cx="7848872" cy="430887"/>
          </a:xfrm>
          <a:prstGeom prst="rect">
            <a:avLst/>
          </a:prstGeom>
          <a:noFill/>
        </p:spPr>
        <p:txBody>
          <a:bodyPr wrap="square" rtlCol="0">
            <a:spAutoFit/>
          </a:bodyPr>
          <a:lstStyle/>
          <a:p>
            <a:pPr algn="r"/>
            <a:r>
              <a:rPr lang="ru-RU" sz="2200" b="1" dirty="0" smtClean="0">
                <a:solidFill>
                  <a:schemeClr val="bg1">
                    <a:lumMod val="50000"/>
                  </a:schemeClr>
                </a:solidFill>
                <a:latin typeface="Arial" pitchFamily="34" charset="0"/>
                <a:cs typeface="Arial" pitchFamily="34" charset="0"/>
              </a:rPr>
              <a:t>РАСПРЕДЕЛЕНИЕ ПРОПУСКНОЙ СПОСОБНОСТИ</a:t>
            </a:r>
            <a:endParaRPr lang="ru-RU" sz="2200" b="1" dirty="0">
              <a:solidFill>
                <a:schemeClr val="bg1">
                  <a:lumMod val="50000"/>
                </a:schemeClr>
              </a:solidFill>
              <a:latin typeface="Arial" pitchFamily="34" charset="0"/>
              <a:cs typeface="Arial" pitchFamily="34" charset="0"/>
            </a:endParaRPr>
          </a:p>
        </p:txBody>
      </p:sp>
      <p:sp>
        <p:nvSpPr>
          <p:cNvPr id="11" name="Rectangle 15"/>
          <p:cNvSpPr>
            <a:spLocks noChangeArrowheads="1"/>
          </p:cNvSpPr>
          <p:nvPr/>
        </p:nvSpPr>
        <p:spPr bwMode="auto">
          <a:xfrm>
            <a:off x="179512" y="1628800"/>
            <a:ext cx="8712968" cy="276999"/>
          </a:xfrm>
          <a:prstGeom prst="rect">
            <a:avLst/>
          </a:prstGeom>
          <a:noFill/>
          <a:ln w="9525">
            <a:noFill/>
            <a:miter lim="800000"/>
            <a:headEnd/>
            <a:tailEnd/>
          </a:ln>
        </p:spPr>
        <p:txBody>
          <a:bodyPr wrap="square" anchor="ctr">
            <a:spAutoFit/>
          </a:bodyPr>
          <a:lstStyle/>
          <a:p>
            <a:pPr algn="just">
              <a:tabLst>
                <a:tab pos="358775" algn="l"/>
              </a:tabLst>
            </a:pPr>
            <a:r>
              <a:rPr lang="ru-RU" sz="1200" b="1" dirty="0" smtClean="0">
                <a:latin typeface="Arial" pitchFamily="34" charset="0"/>
                <a:cs typeface="Arial" pitchFamily="34" charset="0"/>
              </a:rPr>
              <a:t>АКТУАЛЬНОСТЬ ПРОБЛЕМЫ</a:t>
            </a:r>
            <a:endParaRPr lang="ru-RU" sz="1200" dirty="0" smtClean="0">
              <a:latin typeface="Arial" pitchFamily="34" charset="0"/>
              <a:cs typeface="Arial" pitchFamily="34" charset="0"/>
            </a:endParaRPr>
          </a:p>
        </p:txBody>
      </p:sp>
      <p:pic>
        <p:nvPicPr>
          <p:cNvPr id="1026" name="Picture 2" descr="C:\Users\Shishkin Stanislav\YandexDisk\Скриншоты\2016-04-11_16-12-09.png"/>
          <p:cNvPicPr>
            <a:picLocks noChangeAspect="1" noChangeArrowheads="1"/>
          </p:cNvPicPr>
          <p:nvPr/>
        </p:nvPicPr>
        <p:blipFill>
          <a:blip r:embed="rId5" cstate="print"/>
          <a:srcRect/>
          <a:stretch>
            <a:fillRect/>
          </a:stretch>
        </p:blipFill>
        <p:spPr bwMode="auto">
          <a:xfrm>
            <a:off x="251520" y="2132856"/>
            <a:ext cx="8640960" cy="3780420"/>
          </a:xfrm>
          <a:prstGeom prst="rect">
            <a:avLst/>
          </a:prstGeom>
          <a:noFill/>
        </p:spPr>
      </p:pic>
      <p:sp>
        <p:nvSpPr>
          <p:cNvPr id="14" name="Стрелка вправо 13"/>
          <p:cNvSpPr/>
          <p:nvPr/>
        </p:nvSpPr>
        <p:spPr>
          <a:xfrm>
            <a:off x="4139952" y="3140968"/>
            <a:ext cx="2160240" cy="504056"/>
          </a:xfrm>
          <a:prstGeom prst="rightArrow">
            <a:avLst/>
          </a:prstGeom>
          <a:gradFill>
            <a:gsLst>
              <a:gs pos="0">
                <a:srgbClr val="FFF200"/>
              </a:gs>
              <a:gs pos="45000">
                <a:srgbClr val="FF7A00"/>
              </a:gs>
              <a:gs pos="70000">
                <a:srgbClr val="FF0300"/>
              </a:gs>
              <a:gs pos="100000">
                <a:srgbClr val="4D0808"/>
              </a:gs>
            </a:gsLst>
            <a:lin ang="162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Стрелка вправо 14"/>
          <p:cNvSpPr/>
          <p:nvPr/>
        </p:nvSpPr>
        <p:spPr>
          <a:xfrm>
            <a:off x="4139952" y="4581128"/>
            <a:ext cx="2160240" cy="144016"/>
          </a:xfrm>
          <a:prstGeom prst="rightArrow">
            <a:avLst/>
          </a:prstGeom>
          <a:gradFill>
            <a:gsLst>
              <a:gs pos="0">
                <a:srgbClr val="FFF200"/>
              </a:gs>
              <a:gs pos="45000">
                <a:srgbClr val="FF7A00"/>
              </a:gs>
              <a:gs pos="70000">
                <a:srgbClr val="FF0300"/>
              </a:gs>
              <a:gs pos="100000">
                <a:srgbClr val="4D0808"/>
              </a:gs>
            </a:gsLst>
            <a:lin ang="162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3" name="Рисунок 12" descr="C:\Users\Shishkin Stanislav\Desktop\МЕТРАН_Logo.jpg"/>
          <p:cNvPicPr/>
          <p:nvPr/>
        </p:nvPicPr>
        <p:blipFill>
          <a:blip r:embed="rId6" cstate="print"/>
          <a:srcRect/>
          <a:stretch>
            <a:fillRect/>
          </a:stretch>
        </p:blipFill>
        <p:spPr bwMode="auto">
          <a:xfrm>
            <a:off x="7812360" y="5949280"/>
            <a:ext cx="1080120" cy="216025"/>
          </a:xfrm>
          <a:prstGeom prst="rect">
            <a:avLst/>
          </a:prstGeom>
          <a:noFill/>
          <a:ln w="9525">
            <a:noFill/>
            <a:miter lim="800000"/>
            <a:headEnd/>
            <a:tailEnd/>
          </a:ln>
        </p:spPr>
      </p:pic>
      <p:pic>
        <p:nvPicPr>
          <p:cNvPr id="16" name="Picture 2"/>
          <p:cNvPicPr>
            <a:picLocks noChangeAspect="1" noChangeArrowheads="1"/>
          </p:cNvPicPr>
          <p:nvPr/>
        </p:nvPicPr>
        <p:blipFill>
          <a:blip r:embed="rId7" cstate="print"/>
          <a:srcRect/>
          <a:stretch>
            <a:fillRect/>
          </a:stretch>
        </p:blipFill>
        <p:spPr bwMode="auto">
          <a:xfrm>
            <a:off x="3572247" y="6165304"/>
            <a:ext cx="1503809" cy="282507"/>
          </a:xfrm>
          <a:prstGeom prst="rect">
            <a:avLst/>
          </a:prstGeom>
          <a:noFill/>
          <a:ln w="9525">
            <a:noFill/>
            <a:miter lim="800000"/>
            <a:headEnd/>
            <a:tailEnd/>
          </a:ln>
        </p:spPr>
      </p:pic>
      <p:sp>
        <p:nvSpPr>
          <p:cNvPr id="17" name="TextBox 16"/>
          <p:cNvSpPr txBox="1"/>
          <p:nvPr/>
        </p:nvSpPr>
        <p:spPr>
          <a:xfrm>
            <a:off x="1187624" y="116632"/>
            <a:ext cx="7848872" cy="830997"/>
          </a:xfrm>
          <a:prstGeom prst="rect">
            <a:avLst/>
          </a:prstGeom>
          <a:noFill/>
        </p:spPr>
        <p:txBody>
          <a:bodyPr wrap="square" rtlCol="0">
            <a:spAutoFit/>
          </a:bodyPr>
          <a:lstStyle/>
          <a:p>
            <a:pPr algn="r"/>
            <a:r>
              <a:rPr lang="ru-RU" sz="4800" b="1" spc="-200" dirty="0" smtClean="0">
                <a:solidFill>
                  <a:schemeClr val="bg1">
                    <a:lumMod val="50000"/>
                  </a:schemeClr>
                </a:solidFill>
                <a:latin typeface="Arial" pitchFamily="34" charset="0"/>
                <a:cs typeface="Arial" pitchFamily="34" charset="0"/>
              </a:rPr>
              <a:t>МНОГОНИТОЧНЫЕ ГРС</a:t>
            </a:r>
            <a:endParaRPr lang="ru-RU" sz="4800" b="1" spc="-200" dirty="0">
              <a:solidFill>
                <a:schemeClr val="bg1">
                  <a:lumMod val="50000"/>
                </a:schemeClr>
              </a:solidFill>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ppt_x</p:attrName>
                                        </p:attrNameLst>
                                      </p:cBhvr>
                                      <p:tavLst>
                                        <p:tav tm="0">
                                          <p:val>
                                            <p:strVal val="#ppt_x-.2"/>
                                          </p:val>
                                        </p:tav>
                                        <p:tav tm="100000">
                                          <p:val>
                                            <p:strVal val="#ppt_x"/>
                                          </p:val>
                                        </p:tav>
                                      </p:tavLst>
                                    </p:anim>
                                    <p:anim calcmode="lin" valueType="num">
                                      <p:cBhvr>
                                        <p:cTn id="8" dur="1000" fill="hold"/>
                                        <p:tgtEl>
                                          <p:spTgt spid="11"/>
                                        </p:tgtEl>
                                        <p:attrNameLst>
                                          <p:attrName>ppt_y</p:attrName>
                                        </p:attrNameLst>
                                      </p:cBhvr>
                                      <p:tavLst>
                                        <p:tav tm="0">
                                          <p:val>
                                            <p:strVal val="#ppt_y"/>
                                          </p:val>
                                        </p:tav>
                                        <p:tav tm="100000">
                                          <p:val>
                                            <p:strVal val="#ppt_y"/>
                                          </p:val>
                                        </p:tav>
                                      </p:tavLst>
                                    </p:anim>
                                    <p:animEffect transition="in" filter="wipe(right)" prLst="gradientSize: 0.1">
                                      <p:cBhvr>
                                        <p:cTn id="9" dur="1000"/>
                                        <p:tgtEl>
                                          <p:spTgt spid="11"/>
                                        </p:tgtEl>
                                      </p:cBhvr>
                                    </p:animEffect>
                                  </p:childTnLst>
                                </p:cTn>
                              </p:par>
                            </p:childTnLst>
                          </p:cTn>
                        </p:par>
                        <p:par>
                          <p:cTn id="10" fill="hold">
                            <p:stCondLst>
                              <p:cond delay="1000"/>
                            </p:stCondLst>
                            <p:childTnLst>
                              <p:par>
                                <p:cTn id="11" presetID="0" presetClass="path" presetSubtype="0" repeatCount="2000" accel="50000" decel="50000" autoRev="1" fill="hold" grpId="0" nodeType="afterEffect">
                                  <p:stCondLst>
                                    <p:cond delay="0"/>
                                  </p:stCondLst>
                                  <p:childTnLst>
                                    <p:animMotion origin="layout" path="M -0.19289 -3.58085E-6 L -0.03542 -3.58085E-6 " pathEditMode="relative" rAng="0" ptsTypes="AA">
                                      <p:cBhvr>
                                        <p:cTn id="12" dur="2000" fill="hold"/>
                                        <p:tgtEl>
                                          <p:spTgt spid="14"/>
                                        </p:tgtEl>
                                        <p:attrNameLst>
                                          <p:attrName>ppt_x</p:attrName>
                                          <p:attrName>ppt_y</p:attrName>
                                        </p:attrNameLst>
                                      </p:cBhvr>
                                      <p:rCtr x="79" y="0"/>
                                    </p:animMotion>
                                  </p:childTnLst>
                                </p:cTn>
                              </p:par>
                            </p:childTnLst>
                          </p:cTn>
                        </p:par>
                        <p:par>
                          <p:cTn id="13" fill="hold">
                            <p:stCondLst>
                              <p:cond delay="9000"/>
                            </p:stCondLst>
                            <p:childTnLst>
                              <p:par>
                                <p:cTn id="14" presetID="0" presetClass="path" presetSubtype="0" repeatCount="2000" accel="50000" decel="50000" autoRev="1" fill="hold" grpId="0" nodeType="afterEffect">
                                  <p:stCondLst>
                                    <p:cond delay="0"/>
                                  </p:stCondLst>
                                  <p:childTnLst>
                                    <p:animMotion origin="layout" path="M -0.19289 -3.58085E-6 L -0.03542 -3.58085E-6 " pathEditMode="relative" rAng="0" ptsTypes="AA">
                                      <p:cBhvr>
                                        <p:cTn id="15" dur="2000" fill="hold"/>
                                        <p:tgtEl>
                                          <p:spTgt spid="15"/>
                                        </p:tgtEl>
                                        <p:attrNameLst>
                                          <p:attrName>ppt_x</p:attrName>
                                          <p:attrName>ppt_y</p:attrName>
                                        </p:attrNameLst>
                                      </p:cBhvr>
                                      <p:rCtr x="7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animBg="1"/>
      <p:bldP spid="1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descr="C:\Users\Барикаева\Desktop\Бланк Тартарини\низ_бланка.jpg"/>
          <p:cNvPicPr/>
          <p:nvPr/>
        </p:nvPicPr>
        <p:blipFill>
          <a:blip r:embed="rId3" cstate="print">
            <a:extLst>
              <a:ext uri="{28A0092B-C50C-407E-A947-70E740481C1C}">
                <a14:useLocalDpi xmlns="" xmlns:wpc="http://schemas.microsoft.com/office/word/2010/wordprocessingCanvas" xmlns:mc="http://schemas.openxmlformats.org/markup-compatibility/2006"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15="http://schemas.microsoft.com/office/word/2012/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bwMode="auto">
          <a:xfrm>
            <a:off x="3563888" y="6165304"/>
            <a:ext cx="5328592" cy="487914"/>
          </a:xfrm>
          <a:prstGeom prst="rect">
            <a:avLst/>
          </a:prstGeom>
          <a:noFill/>
          <a:ln>
            <a:noFill/>
          </a:ln>
        </p:spPr>
      </p:pic>
      <p:pic>
        <p:nvPicPr>
          <p:cNvPr id="12" name="Рисунок 11" descr="TARTARINI_LOGO_2015.png"/>
          <p:cNvPicPr>
            <a:picLocks noChangeAspect="1"/>
          </p:cNvPicPr>
          <p:nvPr/>
        </p:nvPicPr>
        <p:blipFill>
          <a:blip r:embed="rId4" cstate="print"/>
          <a:stretch>
            <a:fillRect/>
          </a:stretch>
        </p:blipFill>
        <p:spPr>
          <a:xfrm>
            <a:off x="0" y="44624"/>
            <a:ext cx="1187624" cy="1187624"/>
          </a:xfrm>
          <a:prstGeom prst="rect">
            <a:avLst/>
          </a:prstGeom>
        </p:spPr>
      </p:pic>
      <p:cxnSp>
        <p:nvCxnSpPr>
          <p:cNvPr id="22" name="Прямая соединительная линия 21"/>
          <p:cNvCxnSpPr/>
          <p:nvPr/>
        </p:nvCxnSpPr>
        <p:spPr>
          <a:xfrm>
            <a:off x="1187624" y="908720"/>
            <a:ext cx="7704856" cy="0"/>
          </a:xfrm>
          <a:prstGeom prst="line">
            <a:avLst/>
          </a:prstGeom>
          <a:ln w="22225">
            <a:gradFill flip="none" rotWithShape="1">
              <a:gsLst>
                <a:gs pos="0">
                  <a:srgbClr val="FF0000"/>
                </a:gs>
                <a:gs pos="45000">
                  <a:srgbClr val="FF7A00"/>
                </a:gs>
                <a:gs pos="70000">
                  <a:srgbClr val="FF0300"/>
                </a:gs>
                <a:gs pos="100000">
                  <a:srgbClr val="4D0808"/>
                </a:gs>
              </a:gsLst>
              <a:lin ang="0" scaled="1"/>
              <a:tileRect/>
            </a:gradFill>
          </a:ln>
          <a:effectLst>
            <a:outerShdw blurRad="50800" dist="50800" dir="5400000" algn="ctr" rotWithShape="0">
              <a:srgbClr val="000000">
                <a:alpha val="6000"/>
              </a:srgbClr>
            </a:outerShdw>
          </a:effectLst>
        </p:spPr>
        <p:style>
          <a:lnRef idx="1">
            <a:schemeClr val="accent1"/>
          </a:lnRef>
          <a:fillRef idx="0">
            <a:schemeClr val="accent1"/>
          </a:fillRef>
          <a:effectRef idx="0">
            <a:schemeClr val="accent1"/>
          </a:effectRef>
          <a:fontRef idx="minor">
            <a:schemeClr val="tx1"/>
          </a:fontRef>
        </p:style>
      </p:cxnSp>
      <p:sp>
        <p:nvSpPr>
          <p:cNvPr id="27" name="Номер слайда 26"/>
          <p:cNvSpPr>
            <a:spLocks noGrp="1"/>
          </p:cNvSpPr>
          <p:nvPr>
            <p:ph type="sldNum" sz="quarter" idx="12"/>
          </p:nvPr>
        </p:nvSpPr>
        <p:spPr/>
        <p:txBody>
          <a:bodyPr/>
          <a:lstStyle/>
          <a:p>
            <a:fld id="{725C68B6-61C2-468F-89AB-4B9F7531AA68}" type="slidenum">
              <a:rPr lang="ru-RU" smtClean="0"/>
              <a:pPr/>
              <a:t>22</a:t>
            </a:fld>
            <a:endParaRPr lang="ru-RU"/>
          </a:p>
        </p:txBody>
      </p:sp>
      <p:sp>
        <p:nvSpPr>
          <p:cNvPr id="8" name="TextBox 7"/>
          <p:cNvSpPr txBox="1"/>
          <p:nvPr/>
        </p:nvSpPr>
        <p:spPr>
          <a:xfrm>
            <a:off x="1115616" y="980728"/>
            <a:ext cx="7848872" cy="430887"/>
          </a:xfrm>
          <a:prstGeom prst="rect">
            <a:avLst/>
          </a:prstGeom>
          <a:noFill/>
        </p:spPr>
        <p:txBody>
          <a:bodyPr wrap="square" rtlCol="0">
            <a:spAutoFit/>
          </a:bodyPr>
          <a:lstStyle/>
          <a:p>
            <a:pPr algn="r"/>
            <a:r>
              <a:rPr lang="ru-RU" sz="2200" b="1" dirty="0" smtClean="0">
                <a:solidFill>
                  <a:schemeClr val="bg1">
                    <a:lumMod val="50000"/>
                  </a:schemeClr>
                </a:solidFill>
                <a:latin typeface="Arial" pitchFamily="34" charset="0"/>
                <a:cs typeface="Arial" pitchFamily="34" charset="0"/>
              </a:rPr>
              <a:t>РАСПРЕДЕЛЕНИЕ ПРОПУСКНОЙ СПОСОБНОСТИ</a:t>
            </a:r>
            <a:endParaRPr lang="ru-RU" sz="2200" b="1" dirty="0">
              <a:solidFill>
                <a:schemeClr val="bg1">
                  <a:lumMod val="50000"/>
                </a:schemeClr>
              </a:solidFill>
              <a:latin typeface="Arial" pitchFamily="34" charset="0"/>
              <a:cs typeface="Arial" pitchFamily="34" charset="0"/>
            </a:endParaRPr>
          </a:p>
        </p:txBody>
      </p:sp>
      <p:sp>
        <p:nvSpPr>
          <p:cNvPr id="11" name="Rectangle 15"/>
          <p:cNvSpPr>
            <a:spLocks noChangeArrowheads="1"/>
          </p:cNvSpPr>
          <p:nvPr/>
        </p:nvSpPr>
        <p:spPr bwMode="auto">
          <a:xfrm>
            <a:off x="107504" y="1700808"/>
            <a:ext cx="8856984" cy="4154984"/>
          </a:xfrm>
          <a:prstGeom prst="rect">
            <a:avLst/>
          </a:prstGeom>
          <a:noFill/>
          <a:ln w="9525">
            <a:noFill/>
            <a:miter lim="800000"/>
            <a:headEnd/>
            <a:tailEnd/>
          </a:ln>
        </p:spPr>
        <p:txBody>
          <a:bodyPr wrap="square" anchor="ctr">
            <a:spAutoFit/>
          </a:bodyPr>
          <a:lstStyle/>
          <a:p>
            <a:pPr algn="just">
              <a:tabLst>
                <a:tab pos="358775" algn="l"/>
              </a:tabLst>
            </a:pPr>
            <a:r>
              <a:rPr lang="ru-RU" sz="1200" b="1" dirty="0" smtClean="0">
                <a:latin typeface="Arial" pitchFamily="34" charset="0"/>
                <a:cs typeface="Arial" pitchFamily="34" charset="0"/>
              </a:rPr>
              <a:t>АКТУАЛЬНОСТЬ ПРОБЛЕМЫ</a:t>
            </a:r>
          </a:p>
          <a:p>
            <a:pPr algn="just">
              <a:tabLst>
                <a:tab pos="358775" algn="l"/>
              </a:tabLst>
            </a:pPr>
            <a:endParaRPr lang="ru-RU" sz="1200" b="1" dirty="0" smtClean="0">
              <a:latin typeface="Arial" pitchFamily="34" charset="0"/>
              <a:cs typeface="Arial" pitchFamily="34" charset="0"/>
            </a:endParaRPr>
          </a:p>
          <a:p>
            <a:pPr algn="just">
              <a:tabLst>
                <a:tab pos="358775" algn="l"/>
              </a:tabLst>
            </a:pPr>
            <a:r>
              <a:rPr lang="ru-RU" sz="1200" b="1" dirty="0" smtClean="0">
                <a:latin typeface="Arial" pitchFamily="34" charset="0"/>
                <a:cs typeface="Arial" pitchFamily="34" charset="0"/>
              </a:rPr>
              <a:t>К ЧЕМУ МОЖЕТ ПРИВЕСТИ ОТСУТСТВИЕ ПРАВИЛЬНОГО РАСПРЕДЕЛЕНИЯ РАСХОДА ГАЗА НА СТАНЦИИ?</a:t>
            </a:r>
          </a:p>
          <a:p>
            <a:pPr algn="just">
              <a:tabLst>
                <a:tab pos="358775" algn="l"/>
              </a:tabLst>
            </a:pPr>
            <a:endParaRPr lang="ru-RU" sz="1200" b="1" dirty="0" smtClean="0">
              <a:latin typeface="Arial" pitchFamily="34" charset="0"/>
              <a:cs typeface="Arial" pitchFamily="34" charset="0"/>
            </a:endParaRPr>
          </a:p>
          <a:p>
            <a:pPr marL="228600" indent="-228600" algn="just">
              <a:lnSpc>
                <a:spcPct val="150000"/>
              </a:lnSpc>
              <a:buAutoNum type="arabicPeriod"/>
              <a:tabLst>
                <a:tab pos="358775" algn="l"/>
              </a:tabLst>
            </a:pPr>
            <a:r>
              <a:rPr lang="ru-RU" sz="1200" dirty="0" smtClean="0">
                <a:latin typeface="Arial" pitchFamily="34" charset="0"/>
                <a:cs typeface="Arial" pitchFamily="34" charset="0"/>
              </a:rPr>
              <a:t>ОБЕСПЕЧЕНИЕ ВСЕЙ ПРОИЗВОДИТЕЛЬНОСТИ СТАНЦИИ ЧЕРЕЗ ОДНУ ВЕДУЩУЮ ЛИНИЮ РЕДУЦИРОВАНИЯ. РЕГУЛЯТОР ОТКРЫТ НА 100% И БОЛЕЕ, ЧТО ЯВЛЯЕТСЯ НЕ ДОПУСТИМЫМ</a:t>
            </a:r>
            <a:r>
              <a:rPr lang="en-US" sz="1200" dirty="0" smtClean="0">
                <a:latin typeface="Arial" pitchFamily="34" charset="0"/>
                <a:cs typeface="Arial" pitchFamily="34" charset="0"/>
              </a:rPr>
              <a:t>;</a:t>
            </a:r>
            <a:endParaRPr lang="ru-RU" sz="1200" dirty="0" smtClean="0">
              <a:latin typeface="Arial" pitchFamily="34" charset="0"/>
              <a:cs typeface="Arial" pitchFamily="34" charset="0"/>
            </a:endParaRPr>
          </a:p>
          <a:p>
            <a:pPr marL="228600" indent="-228600" algn="just">
              <a:lnSpc>
                <a:spcPct val="150000"/>
              </a:lnSpc>
              <a:buAutoNum type="arabicPeriod"/>
              <a:tabLst>
                <a:tab pos="358775" algn="l"/>
              </a:tabLst>
            </a:pPr>
            <a:r>
              <a:rPr lang="ru-RU" sz="1200" dirty="0" smtClean="0">
                <a:latin typeface="Arial" pitchFamily="34" charset="0"/>
                <a:cs typeface="Arial" pitchFamily="34" charset="0"/>
              </a:rPr>
              <a:t>НЕДОПУСТИМЫЕ ВЫСОКИЕ СКОРОСТИ ДВИЖЕНИЯ ГАЗА В ВЫХОДНОМ ГАЗОПРОВОДЕ </a:t>
            </a:r>
          </a:p>
          <a:p>
            <a:pPr marL="228600" indent="-228600" algn="just">
              <a:lnSpc>
                <a:spcPct val="150000"/>
              </a:lnSpc>
              <a:tabLst>
                <a:tab pos="358775" algn="l"/>
              </a:tabLst>
            </a:pPr>
            <a:r>
              <a:rPr lang="ru-RU" sz="1200" dirty="0" smtClean="0">
                <a:latin typeface="Arial" pitchFamily="34" charset="0"/>
                <a:cs typeface="Arial" pitchFamily="34" charset="0"/>
              </a:rPr>
              <a:t>	(ПРЕМЫШЕНИЕ РАСЧЁТНЫХ ЗНАЧЕНИЙ)</a:t>
            </a:r>
            <a:r>
              <a:rPr lang="en-US" sz="1200" dirty="0" smtClean="0">
                <a:latin typeface="Arial" pitchFamily="34" charset="0"/>
                <a:cs typeface="Arial" pitchFamily="34" charset="0"/>
              </a:rPr>
              <a:t>;</a:t>
            </a:r>
            <a:endParaRPr lang="ru-RU" sz="1200" dirty="0" smtClean="0">
              <a:latin typeface="Arial" pitchFamily="34" charset="0"/>
              <a:cs typeface="Arial" pitchFamily="34" charset="0"/>
            </a:endParaRPr>
          </a:p>
          <a:p>
            <a:pPr marL="228600" indent="-228600" algn="just">
              <a:lnSpc>
                <a:spcPct val="150000"/>
              </a:lnSpc>
              <a:buFont typeface="+mj-lt"/>
              <a:buAutoNum type="arabicPeriod" startAt="3"/>
              <a:tabLst>
                <a:tab pos="358775" algn="l"/>
              </a:tabLst>
            </a:pPr>
            <a:r>
              <a:rPr lang="ru-RU" sz="1200" dirty="0" smtClean="0">
                <a:latin typeface="Arial" pitchFamily="34" charset="0"/>
                <a:cs typeface="Arial" pitchFamily="34" charset="0"/>
              </a:rPr>
              <a:t>НЕДОПУСТИМО ВЫСОКИЙ УРОВЕНЬ ШУМА В ГАЗОПРОВОДАХ ВСЕЙ СИСТЕМЫ И НА СТАНЦИИ В ЦЕЛОМ</a:t>
            </a:r>
            <a:r>
              <a:rPr lang="en-US" sz="1200" dirty="0" smtClean="0">
                <a:latin typeface="Arial" pitchFamily="34" charset="0"/>
                <a:cs typeface="Arial" pitchFamily="34" charset="0"/>
              </a:rPr>
              <a:t>;</a:t>
            </a:r>
            <a:endParaRPr lang="ru-RU" sz="1200" dirty="0" smtClean="0">
              <a:latin typeface="Arial" pitchFamily="34" charset="0"/>
              <a:cs typeface="Arial" pitchFamily="34" charset="0"/>
            </a:endParaRPr>
          </a:p>
          <a:p>
            <a:pPr marL="228600" indent="-228600" algn="just">
              <a:lnSpc>
                <a:spcPct val="150000"/>
              </a:lnSpc>
              <a:buFont typeface="+mj-lt"/>
              <a:buAutoNum type="arabicPeriod" startAt="3"/>
              <a:tabLst>
                <a:tab pos="358775" algn="l"/>
              </a:tabLst>
            </a:pPr>
            <a:r>
              <a:rPr lang="ru-RU" sz="1200" dirty="0" smtClean="0">
                <a:latin typeface="Arial" pitchFamily="34" charset="0"/>
                <a:cs typeface="Arial" pitchFamily="34" charset="0"/>
              </a:rPr>
              <a:t>ОТСУТСТВИЕ ВОЗМОЖНОСТИ РАБОТЫ РЕГУЛЯТОРОВ ДАВЛЕНИЯ ГАЗА С РАСЧЁТНОЙ ИХ ЗАГРУЗКОЙ НА ОБЩИЙ КОЛЛЕКТОР</a:t>
            </a:r>
            <a:r>
              <a:rPr lang="en-US" sz="1200" dirty="0" smtClean="0">
                <a:latin typeface="Arial" pitchFamily="34" charset="0"/>
                <a:cs typeface="Arial" pitchFamily="34" charset="0"/>
              </a:rPr>
              <a:t>;</a:t>
            </a:r>
            <a:endParaRPr lang="ru-RU" sz="1200" dirty="0" smtClean="0">
              <a:latin typeface="Arial" pitchFamily="34" charset="0"/>
              <a:cs typeface="Arial" pitchFamily="34" charset="0"/>
            </a:endParaRPr>
          </a:p>
          <a:p>
            <a:pPr marL="228600" indent="-228600" algn="just">
              <a:lnSpc>
                <a:spcPct val="150000"/>
              </a:lnSpc>
              <a:buFont typeface="+mj-lt"/>
              <a:buAutoNum type="arabicPeriod" startAt="3"/>
              <a:tabLst>
                <a:tab pos="358775" algn="l"/>
              </a:tabLst>
            </a:pPr>
            <a:r>
              <a:rPr lang="ru-RU" sz="1200" dirty="0" smtClean="0">
                <a:latin typeface="Arial" pitchFamily="34" charset="0"/>
                <a:cs typeface="Arial" pitchFamily="34" charset="0"/>
              </a:rPr>
              <a:t>БОЛЕЕ НИЗКАЯ ТОЧНОСТЬ ПОДДЕРЖАНИЯ ВЫХОДНОГО ДАВЛЕНИЯ</a:t>
            </a:r>
            <a:r>
              <a:rPr lang="en-US" sz="1200" dirty="0" smtClean="0">
                <a:latin typeface="Arial" pitchFamily="34" charset="0"/>
                <a:cs typeface="Arial" pitchFamily="34" charset="0"/>
              </a:rPr>
              <a:t>;</a:t>
            </a:r>
            <a:endParaRPr lang="ru-RU" sz="1200" dirty="0" smtClean="0">
              <a:latin typeface="Arial" pitchFamily="34" charset="0"/>
              <a:cs typeface="Arial" pitchFamily="34" charset="0"/>
            </a:endParaRPr>
          </a:p>
          <a:p>
            <a:pPr marL="228600" indent="-228600" algn="just">
              <a:lnSpc>
                <a:spcPct val="150000"/>
              </a:lnSpc>
              <a:buFont typeface="+mj-lt"/>
              <a:buAutoNum type="arabicPeriod" startAt="3"/>
              <a:tabLst>
                <a:tab pos="358775" algn="l"/>
              </a:tabLst>
            </a:pPr>
            <a:r>
              <a:rPr lang="ru-RU" sz="1200" dirty="0" smtClean="0">
                <a:latin typeface="Arial" pitchFamily="34" charset="0"/>
                <a:cs typeface="Arial" pitchFamily="34" charset="0"/>
              </a:rPr>
              <a:t>ПОВЫШЕННАЯ ИЛИ ДАЖЕ ЧЕРЕЗМЕРНАЯ ВИБРАЦИЯ НА ЛИНИЯХ РЕДУЦИРОВАНИЯ ДАВЛЕНИЯ ГАЗА</a:t>
            </a:r>
            <a:r>
              <a:rPr lang="en-US" sz="1200" dirty="0" smtClean="0">
                <a:latin typeface="Arial" pitchFamily="34" charset="0"/>
                <a:cs typeface="Arial" pitchFamily="34" charset="0"/>
              </a:rPr>
              <a:t>;</a:t>
            </a:r>
            <a:endParaRPr lang="ru-RU" sz="1200" dirty="0" smtClean="0">
              <a:latin typeface="Arial" pitchFamily="34" charset="0"/>
              <a:cs typeface="Arial" pitchFamily="34" charset="0"/>
            </a:endParaRPr>
          </a:p>
          <a:p>
            <a:pPr marL="228600" indent="-228600" algn="just">
              <a:lnSpc>
                <a:spcPct val="150000"/>
              </a:lnSpc>
              <a:buFont typeface="+mj-lt"/>
              <a:buAutoNum type="arabicPeriod" startAt="3"/>
              <a:tabLst>
                <a:tab pos="358775" algn="l"/>
              </a:tabLst>
            </a:pPr>
            <a:r>
              <a:rPr lang="ru-RU" sz="1200" dirty="0" smtClean="0">
                <a:latin typeface="Arial" pitchFamily="34" charset="0"/>
                <a:cs typeface="Arial" pitchFamily="34" charset="0"/>
              </a:rPr>
              <a:t>ПРЕЖДЕВРЕМЕННЫЙ ИЗНОС ОБОРУДОВАНИЯ</a:t>
            </a:r>
            <a:r>
              <a:rPr lang="en-US" sz="1200" dirty="0" smtClean="0">
                <a:latin typeface="Arial" pitchFamily="34" charset="0"/>
                <a:cs typeface="Arial" pitchFamily="34" charset="0"/>
              </a:rPr>
              <a:t>;</a:t>
            </a:r>
            <a:endParaRPr lang="ru-RU" sz="1200" dirty="0" smtClean="0">
              <a:latin typeface="Arial" pitchFamily="34" charset="0"/>
              <a:cs typeface="Arial" pitchFamily="34" charset="0"/>
            </a:endParaRPr>
          </a:p>
          <a:p>
            <a:pPr marL="228600" indent="-228600" algn="just">
              <a:lnSpc>
                <a:spcPct val="150000"/>
              </a:lnSpc>
              <a:buFont typeface="+mj-lt"/>
              <a:buAutoNum type="arabicPeriod" startAt="3"/>
              <a:tabLst>
                <a:tab pos="358775" algn="l"/>
              </a:tabLst>
            </a:pPr>
            <a:r>
              <a:rPr lang="ru-RU" sz="1200" dirty="0" smtClean="0">
                <a:latin typeface="Arial" pitchFamily="34" charset="0"/>
                <a:cs typeface="Arial" pitchFamily="34" charset="0"/>
              </a:rPr>
              <a:t>СНИЖЕНИЕ МЕЖСЕРВЕСНОГО ИНТЕРВАЛА ДЛЯ УСТАНОВЛЕННОГО ОБОРУДОВАНИЯ</a:t>
            </a:r>
            <a:r>
              <a:rPr lang="en-US" sz="1200" dirty="0" smtClean="0">
                <a:latin typeface="Arial" pitchFamily="34" charset="0"/>
                <a:cs typeface="Arial" pitchFamily="34" charset="0"/>
              </a:rPr>
              <a:t>;</a:t>
            </a:r>
            <a:endParaRPr lang="ru-RU" sz="1200" dirty="0" smtClean="0">
              <a:latin typeface="Arial" pitchFamily="34" charset="0"/>
              <a:cs typeface="Arial" pitchFamily="34" charset="0"/>
            </a:endParaRPr>
          </a:p>
          <a:p>
            <a:pPr marL="228600" indent="-228600" algn="just">
              <a:lnSpc>
                <a:spcPct val="150000"/>
              </a:lnSpc>
              <a:buFont typeface="+mj-lt"/>
              <a:buAutoNum type="arabicPeriod" startAt="3"/>
              <a:tabLst>
                <a:tab pos="358775" algn="l"/>
              </a:tabLst>
            </a:pPr>
            <a:r>
              <a:rPr lang="ru-RU" sz="1200" dirty="0" smtClean="0">
                <a:latin typeface="Arial" pitchFamily="34" charset="0"/>
                <a:cs typeface="Arial" pitchFamily="34" charset="0"/>
              </a:rPr>
              <a:t>НЕРАВНОМЕРНЫЙ ИЗНОС ГАЗОРЕГУЛИРУЮЩЕГО ОБОРУДОВАНИЯ ПО ЛИНИЯМ РЕДУЦИРОВАНИЯ</a:t>
            </a:r>
            <a:r>
              <a:rPr lang="en-US" sz="1200" dirty="0" smtClean="0">
                <a:latin typeface="Arial" pitchFamily="34" charset="0"/>
                <a:cs typeface="Arial" pitchFamily="34" charset="0"/>
              </a:rPr>
              <a:t>.</a:t>
            </a:r>
            <a:endParaRPr lang="ru-RU" sz="1200" dirty="0" smtClean="0">
              <a:latin typeface="Arial" pitchFamily="34" charset="0"/>
              <a:cs typeface="Arial" pitchFamily="34" charset="0"/>
            </a:endParaRPr>
          </a:p>
        </p:txBody>
      </p:sp>
      <p:pic>
        <p:nvPicPr>
          <p:cNvPr id="13" name="Рисунок 12" descr="C:\Users\Shishkin Stanislav\Desktop\МЕТРАН_Logo.jpg"/>
          <p:cNvPicPr/>
          <p:nvPr/>
        </p:nvPicPr>
        <p:blipFill>
          <a:blip r:embed="rId5" cstate="print"/>
          <a:srcRect/>
          <a:stretch>
            <a:fillRect/>
          </a:stretch>
        </p:blipFill>
        <p:spPr bwMode="auto">
          <a:xfrm>
            <a:off x="7812360" y="5949280"/>
            <a:ext cx="1080120" cy="216025"/>
          </a:xfrm>
          <a:prstGeom prst="rect">
            <a:avLst/>
          </a:prstGeom>
          <a:noFill/>
          <a:ln w="9525">
            <a:noFill/>
            <a:miter lim="800000"/>
            <a:headEnd/>
            <a:tailEnd/>
          </a:ln>
        </p:spPr>
      </p:pic>
      <p:pic>
        <p:nvPicPr>
          <p:cNvPr id="14" name="Picture 2"/>
          <p:cNvPicPr>
            <a:picLocks noChangeAspect="1" noChangeArrowheads="1"/>
          </p:cNvPicPr>
          <p:nvPr/>
        </p:nvPicPr>
        <p:blipFill>
          <a:blip r:embed="rId6" cstate="print"/>
          <a:srcRect/>
          <a:stretch>
            <a:fillRect/>
          </a:stretch>
        </p:blipFill>
        <p:spPr bwMode="auto">
          <a:xfrm>
            <a:off x="3572247" y="6165304"/>
            <a:ext cx="1503809" cy="282507"/>
          </a:xfrm>
          <a:prstGeom prst="rect">
            <a:avLst/>
          </a:prstGeom>
          <a:noFill/>
          <a:ln w="9525">
            <a:noFill/>
            <a:miter lim="800000"/>
            <a:headEnd/>
            <a:tailEnd/>
          </a:ln>
        </p:spPr>
      </p:pic>
      <p:sp>
        <p:nvSpPr>
          <p:cNvPr id="15" name="TextBox 14"/>
          <p:cNvSpPr txBox="1"/>
          <p:nvPr/>
        </p:nvSpPr>
        <p:spPr>
          <a:xfrm>
            <a:off x="1187624" y="116632"/>
            <a:ext cx="7848872" cy="830997"/>
          </a:xfrm>
          <a:prstGeom prst="rect">
            <a:avLst/>
          </a:prstGeom>
          <a:noFill/>
        </p:spPr>
        <p:txBody>
          <a:bodyPr wrap="square" rtlCol="0">
            <a:spAutoFit/>
          </a:bodyPr>
          <a:lstStyle/>
          <a:p>
            <a:pPr algn="r"/>
            <a:r>
              <a:rPr lang="ru-RU" sz="4800" b="1" spc="-200" dirty="0" smtClean="0">
                <a:solidFill>
                  <a:schemeClr val="bg1">
                    <a:lumMod val="50000"/>
                  </a:schemeClr>
                </a:solidFill>
                <a:latin typeface="Arial" pitchFamily="34" charset="0"/>
                <a:cs typeface="Arial" pitchFamily="34" charset="0"/>
              </a:rPr>
              <a:t>МНОГОНИТОЧНЫЕ ГРС</a:t>
            </a:r>
            <a:endParaRPr lang="ru-RU" sz="4800" b="1" spc="-200" dirty="0">
              <a:solidFill>
                <a:schemeClr val="bg1">
                  <a:lumMod val="50000"/>
                </a:schemeClr>
              </a:solidFill>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ppt_x</p:attrName>
                                        </p:attrNameLst>
                                      </p:cBhvr>
                                      <p:tavLst>
                                        <p:tav tm="0">
                                          <p:val>
                                            <p:strVal val="#ppt_x-.2"/>
                                          </p:val>
                                        </p:tav>
                                        <p:tav tm="100000">
                                          <p:val>
                                            <p:strVal val="#ppt_x"/>
                                          </p:val>
                                        </p:tav>
                                      </p:tavLst>
                                    </p:anim>
                                    <p:anim calcmode="lin" valueType="num">
                                      <p:cBhvr>
                                        <p:cTn id="8" dur="1000" fill="hold"/>
                                        <p:tgtEl>
                                          <p:spTgt spid="11"/>
                                        </p:tgtEl>
                                        <p:attrNameLst>
                                          <p:attrName>ppt_y</p:attrName>
                                        </p:attrNameLst>
                                      </p:cBhvr>
                                      <p:tavLst>
                                        <p:tav tm="0">
                                          <p:val>
                                            <p:strVal val="#ppt_y"/>
                                          </p:val>
                                        </p:tav>
                                        <p:tav tm="100000">
                                          <p:val>
                                            <p:strVal val="#ppt_y"/>
                                          </p:val>
                                        </p:tav>
                                      </p:tavLst>
                                    </p:anim>
                                    <p:animEffect transition="in" filter="wipe(right)" prLst="gradientSize: 0.1">
                                      <p:cBhvr>
                                        <p:cTn id="9"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descr="C:\Users\Барикаева\Desktop\Бланк Тартарини\низ_бланка.jpg"/>
          <p:cNvPicPr/>
          <p:nvPr/>
        </p:nvPicPr>
        <p:blipFill>
          <a:blip r:embed="rId3" cstate="print">
            <a:extLst>
              <a:ext uri="{28A0092B-C50C-407E-A947-70E740481C1C}">
                <a14:useLocalDpi xmlns="" xmlns:wpc="http://schemas.microsoft.com/office/word/2010/wordprocessingCanvas" xmlns:mc="http://schemas.openxmlformats.org/markup-compatibility/2006"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15="http://schemas.microsoft.com/office/word/2012/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bwMode="auto">
          <a:xfrm>
            <a:off x="3563888" y="6165304"/>
            <a:ext cx="5328592" cy="487914"/>
          </a:xfrm>
          <a:prstGeom prst="rect">
            <a:avLst/>
          </a:prstGeom>
          <a:noFill/>
          <a:ln>
            <a:noFill/>
          </a:ln>
        </p:spPr>
      </p:pic>
      <p:pic>
        <p:nvPicPr>
          <p:cNvPr id="12" name="Рисунок 11" descr="TARTARINI_LOGO_2015.png"/>
          <p:cNvPicPr>
            <a:picLocks noChangeAspect="1"/>
          </p:cNvPicPr>
          <p:nvPr/>
        </p:nvPicPr>
        <p:blipFill>
          <a:blip r:embed="rId4" cstate="print"/>
          <a:stretch>
            <a:fillRect/>
          </a:stretch>
        </p:blipFill>
        <p:spPr>
          <a:xfrm>
            <a:off x="0" y="44624"/>
            <a:ext cx="1187624" cy="1187624"/>
          </a:xfrm>
          <a:prstGeom prst="rect">
            <a:avLst/>
          </a:prstGeom>
        </p:spPr>
      </p:pic>
      <p:cxnSp>
        <p:nvCxnSpPr>
          <p:cNvPr id="22" name="Прямая соединительная линия 21"/>
          <p:cNvCxnSpPr/>
          <p:nvPr/>
        </p:nvCxnSpPr>
        <p:spPr>
          <a:xfrm>
            <a:off x="1187624" y="908720"/>
            <a:ext cx="7704856" cy="0"/>
          </a:xfrm>
          <a:prstGeom prst="line">
            <a:avLst/>
          </a:prstGeom>
          <a:ln w="22225">
            <a:gradFill flip="none" rotWithShape="1">
              <a:gsLst>
                <a:gs pos="0">
                  <a:srgbClr val="FF0000"/>
                </a:gs>
                <a:gs pos="45000">
                  <a:srgbClr val="FF7A00"/>
                </a:gs>
                <a:gs pos="70000">
                  <a:srgbClr val="FF0300"/>
                </a:gs>
                <a:gs pos="100000">
                  <a:srgbClr val="4D0808"/>
                </a:gs>
              </a:gsLst>
              <a:lin ang="0" scaled="1"/>
              <a:tileRect/>
            </a:gradFill>
          </a:ln>
          <a:effectLst>
            <a:outerShdw blurRad="50800" dist="50800" dir="5400000" algn="ctr" rotWithShape="0">
              <a:srgbClr val="000000">
                <a:alpha val="6000"/>
              </a:srgbClr>
            </a:outerShdw>
          </a:effectLst>
        </p:spPr>
        <p:style>
          <a:lnRef idx="1">
            <a:schemeClr val="accent1"/>
          </a:lnRef>
          <a:fillRef idx="0">
            <a:schemeClr val="accent1"/>
          </a:fillRef>
          <a:effectRef idx="0">
            <a:schemeClr val="accent1"/>
          </a:effectRef>
          <a:fontRef idx="minor">
            <a:schemeClr val="tx1"/>
          </a:fontRef>
        </p:style>
      </p:cxnSp>
      <p:sp>
        <p:nvSpPr>
          <p:cNvPr id="27" name="Номер слайда 26"/>
          <p:cNvSpPr>
            <a:spLocks noGrp="1"/>
          </p:cNvSpPr>
          <p:nvPr>
            <p:ph type="sldNum" sz="quarter" idx="12"/>
          </p:nvPr>
        </p:nvSpPr>
        <p:spPr/>
        <p:txBody>
          <a:bodyPr/>
          <a:lstStyle/>
          <a:p>
            <a:fld id="{725C68B6-61C2-468F-89AB-4B9F7531AA68}" type="slidenum">
              <a:rPr lang="ru-RU" smtClean="0"/>
              <a:pPr/>
              <a:t>23</a:t>
            </a:fld>
            <a:endParaRPr lang="ru-RU"/>
          </a:p>
        </p:txBody>
      </p:sp>
      <p:sp>
        <p:nvSpPr>
          <p:cNvPr id="8" name="TextBox 7"/>
          <p:cNvSpPr txBox="1"/>
          <p:nvPr/>
        </p:nvSpPr>
        <p:spPr>
          <a:xfrm>
            <a:off x="1115616" y="980728"/>
            <a:ext cx="7848872" cy="430887"/>
          </a:xfrm>
          <a:prstGeom prst="rect">
            <a:avLst/>
          </a:prstGeom>
          <a:noFill/>
        </p:spPr>
        <p:txBody>
          <a:bodyPr wrap="square" rtlCol="0">
            <a:spAutoFit/>
          </a:bodyPr>
          <a:lstStyle/>
          <a:p>
            <a:pPr algn="r"/>
            <a:r>
              <a:rPr lang="ru-RU" sz="2200" b="1" dirty="0" smtClean="0">
                <a:solidFill>
                  <a:schemeClr val="bg1">
                    <a:lumMod val="50000"/>
                  </a:schemeClr>
                </a:solidFill>
                <a:latin typeface="Arial" pitchFamily="34" charset="0"/>
                <a:cs typeface="Arial" pitchFamily="34" charset="0"/>
              </a:rPr>
              <a:t>РАСПРЕДЕЛЕНИЕ ПРОПУСКНОЙ СПОСОБНОСТИ</a:t>
            </a:r>
            <a:endParaRPr lang="ru-RU" sz="2200" b="1" dirty="0">
              <a:solidFill>
                <a:schemeClr val="bg1">
                  <a:lumMod val="50000"/>
                </a:schemeClr>
              </a:solidFill>
              <a:latin typeface="Arial" pitchFamily="34" charset="0"/>
              <a:cs typeface="Arial" pitchFamily="34" charset="0"/>
            </a:endParaRPr>
          </a:p>
        </p:txBody>
      </p:sp>
      <p:sp>
        <p:nvSpPr>
          <p:cNvPr id="11" name="Rectangle 15"/>
          <p:cNvSpPr>
            <a:spLocks noChangeArrowheads="1"/>
          </p:cNvSpPr>
          <p:nvPr/>
        </p:nvSpPr>
        <p:spPr bwMode="auto">
          <a:xfrm>
            <a:off x="107504" y="1484784"/>
            <a:ext cx="8856984" cy="646331"/>
          </a:xfrm>
          <a:prstGeom prst="rect">
            <a:avLst/>
          </a:prstGeom>
          <a:noFill/>
          <a:ln w="9525">
            <a:noFill/>
            <a:miter lim="800000"/>
            <a:headEnd/>
            <a:tailEnd/>
          </a:ln>
        </p:spPr>
        <p:txBody>
          <a:bodyPr wrap="square" anchor="ctr">
            <a:spAutoFit/>
          </a:bodyPr>
          <a:lstStyle/>
          <a:p>
            <a:pPr algn="just">
              <a:tabLst>
                <a:tab pos="358775" algn="l"/>
              </a:tabLst>
            </a:pPr>
            <a:r>
              <a:rPr lang="ru-RU" sz="1200" b="1" dirty="0" smtClean="0">
                <a:latin typeface="Arial" pitchFamily="34" charset="0"/>
                <a:cs typeface="Arial" pitchFamily="34" charset="0"/>
              </a:rPr>
              <a:t>АКТУАЛЬНОСТЬ ПРОБЛЕМЫ</a:t>
            </a:r>
          </a:p>
          <a:p>
            <a:pPr algn="just">
              <a:tabLst>
                <a:tab pos="358775" algn="l"/>
              </a:tabLst>
            </a:pPr>
            <a:endParaRPr lang="en-US" sz="1200" dirty="0" smtClean="0">
              <a:latin typeface="Arial" pitchFamily="34" charset="0"/>
              <a:cs typeface="Arial" pitchFamily="34" charset="0"/>
            </a:endParaRPr>
          </a:p>
          <a:p>
            <a:pPr algn="just">
              <a:tabLst>
                <a:tab pos="358775" algn="l"/>
              </a:tabLst>
            </a:pPr>
            <a:r>
              <a:rPr lang="ru-RU" sz="1200" b="1" dirty="0" smtClean="0">
                <a:latin typeface="Arial" pitchFamily="34" charset="0"/>
                <a:cs typeface="Arial" pitchFamily="34" charset="0"/>
              </a:rPr>
              <a:t>РЕШЕНИЕ С ИСПОЛЬЗОВАНИЕМ КАЛИБРОВОЧНЫХ ДИСКОВ И ПИЛОТОВ-ОГРАНИЧИТЕЛЕЙ</a:t>
            </a:r>
          </a:p>
        </p:txBody>
      </p:sp>
      <p:pic>
        <p:nvPicPr>
          <p:cNvPr id="2050" name="Picture 2" descr="C:\Users\Shishkin Stanislav\YandexDisk\Скриншоты\2016-04-11_16-56-15.png"/>
          <p:cNvPicPr>
            <a:picLocks noChangeAspect="1" noChangeArrowheads="1"/>
          </p:cNvPicPr>
          <p:nvPr/>
        </p:nvPicPr>
        <p:blipFill>
          <a:blip r:embed="rId5" cstate="print"/>
          <a:srcRect/>
          <a:stretch>
            <a:fillRect/>
          </a:stretch>
        </p:blipFill>
        <p:spPr bwMode="auto">
          <a:xfrm>
            <a:off x="251520" y="2107605"/>
            <a:ext cx="8568952" cy="4028563"/>
          </a:xfrm>
          <a:prstGeom prst="rect">
            <a:avLst/>
          </a:prstGeom>
          <a:noFill/>
        </p:spPr>
      </p:pic>
      <p:sp>
        <p:nvSpPr>
          <p:cNvPr id="13" name="Стрелка вправо 12"/>
          <p:cNvSpPr/>
          <p:nvPr/>
        </p:nvSpPr>
        <p:spPr>
          <a:xfrm>
            <a:off x="2771800" y="3212976"/>
            <a:ext cx="2160240" cy="144016"/>
          </a:xfrm>
          <a:prstGeom prst="rightArrow">
            <a:avLst/>
          </a:prstGeom>
          <a:gradFill>
            <a:gsLst>
              <a:gs pos="0">
                <a:srgbClr val="FFF200"/>
              </a:gs>
              <a:gs pos="45000">
                <a:srgbClr val="FF7A00"/>
              </a:gs>
              <a:gs pos="70000">
                <a:srgbClr val="FF0300"/>
              </a:gs>
              <a:gs pos="100000">
                <a:srgbClr val="4D0808"/>
              </a:gs>
            </a:gsLst>
            <a:lin ang="162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Стрелка вправо 13"/>
          <p:cNvSpPr/>
          <p:nvPr/>
        </p:nvSpPr>
        <p:spPr>
          <a:xfrm>
            <a:off x="2771800" y="4509120"/>
            <a:ext cx="2160240" cy="144016"/>
          </a:xfrm>
          <a:prstGeom prst="rightArrow">
            <a:avLst/>
          </a:prstGeom>
          <a:gradFill>
            <a:gsLst>
              <a:gs pos="0">
                <a:srgbClr val="FFF200"/>
              </a:gs>
              <a:gs pos="45000">
                <a:srgbClr val="FF7A00"/>
              </a:gs>
              <a:gs pos="70000">
                <a:srgbClr val="FF0300"/>
              </a:gs>
              <a:gs pos="100000">
                <a:srgbClr val="4D0808"/>
              </a:gs>
            </a:gsLst>
            <a:lin ang="162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Стрелка вправо 14"/>
          <p:cNvSpPr/>
          <p:nvPr/>
        </p:nvSpPr>
        <p:spPr>
          <a:xfrm>
            <a:off x="2771800" y="5805264"/>
            <a:ext cx="2160240" cy="144016"/>
          </a:xfrm>
          <a:prstGeom prst="rightArrow">
            <a:avLst/>
          </a:prstGeom>
          <a:gradFill>
            <a:gsLst>
              <a:gs pos="0">
                <a:srgbClr val="FFF200"/>
              </a:gs>
              <a:gs pos="45000">
                <a:srgbClr val="FF7A00"/>
              </a:gs>
              <a:gs pos="70000">
                <a:srgbClr val="FF0300"/>
              </a:gs>
              <a:gs pos="100000">
                <a:srgbClr val="4D0808"/>
              </a:gs>
            </a:gsLst>
            <a:lin ang="162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6" name="Рисунок 15" descr="C:\Users\Shishkin Stanislav\Desktop\МЕТРАН_Logo.jpg"/>
          <p:cNvPicPr/>
          <p:nvPr/>
        </p:nvPicPr>
        <p:blipFill>
          <a:blip r:embed="rId6" cstate="print"/>
          <a:srcRect/>
          <a:stretch>
            <a:fillRect/>
          </a:stretch>
        </p:blipFill>
        <p:spPr bwMode="auto">
          <a:xfrm>
            <a:off x="7812360" y="5949280"/>
            <a:ext cx="1080120" cy="216025"/>
          </a:xfrm>
          <a:prstGeom prst="rect">
            <a:avLst/>
          </a:prstGeom>
          <a:noFill/>
          <a:ln w="9525">
            <a:noFill/>
            <a:miter lim="800000"/>
            <a:headEnd/>
            <a:tailEnd/>
          </a:ln>
        </p:spPr>
      </p:pic>
      <p:pic>
        <p:nvPicPr>
          <p:cNvPr id="17" name="Picture 2"/>
          <p:cNvPicPr>
            <a:picLocks noChangeAspect="1" noChangeArrowheads="1"/>
          </p:cNvPicPr>
          <p:nvPr/>
        </p:nvPicPr>
        <p:blipFill>
          <a:blip r:embed="rId7" cstate="print"/>
          <a:srcRect/>
          <a:stretch>
            <a:fillRect/>
          </a:stretch>
        </p:blipFill>
        <p:spPr bwMode="auto">
          <a:xfrm>
            <a:off x="3572247" y="6165304"/>
            <a:ext cx="1503809" cy="282507"/>
          </a:xfrm>
          <a:prstGeom prst="rect">
            <a:avLst/>
          </a:prstGeom>
          <a:noFill/>
          <a:ln w="9525">
            <a:noFill/>
            <a:miter lim="800000"/>
            <a:headEnd/>
            <a:tailEnd/>
          </a:ln>
        </p:spPr>
      </p:pic>
      <p:sp>
        <p:nvSpPr>
          <p:cNvPr id="18" name="TextBox 17"/>
          <p:cNvSpPr txBox="1"/>
          <p:nvPr/>
        </p:nvSpPr>
        <p:spPr>
          <a:xfrm>
            <a:off x="1187624" y="116632"/>
            <a:ext cx="7848872" cy="830997"/>
          </a:xfrm>
          <a:prstGeom prst="rect">
            <a:avLst/>
          </a:prstGeom>
          <a:noFill/>
        </p:spPr>
        <p:txBody>
          <a:bodyPr wrap="square" rtlCol="0">
            <a:spAutoFit/>
          </a:bodyPr>
          <a:lstStyle/>
          <a:p>
            <a:pPr algn="r"/>
            <a:r>
              <a:rPr lang="ru-RU" sz="4800" b="1" spc="-200" dirty="0" smtClean="0">
                <a:solidFill>
                  <a:schemeClr val="bg1">
                    <a:lumMod val="50000"/>
                  </a:schemeClr>
                </a:solidFill>
                <a:latin typeface="Arial" pitchFamily="34" charset="0"/>
                <a:cs typeface="Arial" pitchFamily="34" charset="0"/>
              </a:rPr>
              <a:t>МНОГОНИТОЧНЫЕ ГРС</a:t>
            </a:r>
            <a:endParaRPr lang="ru-RU" sz="4800" b="1" spc="-200" dirty="0">
              <a:solidFill>
                <a:schemeClr val="bg1">
                  <a:lumMod val="50000"/>
                </a:schemeClr>
              </a:solidFill>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ppt_x</p:attrName>
                                        </p:attrNameLst>
                                      </p:cBhvr>
                                      <p:tavLst>
                                        <p:tav tm="0">
                                          <p:val>
                                            <p:strVal val="#ppt_x-.2"/>
                                          </p:val>
                                        </p:tav>
                                        <p:tav tm="100000">
                                          <p:val>
                                            <p:strVal val="#ppt_x"/>
                                          </p:val>
                                        </p:tav>
                                      </p:tavLst>
                                    </p:anim>
                                    <p:anim calcmode="lin" valueType="num">
                                      <p:cBhvr>
                                        <p:cTn id="8" dur="1000" fill="hold"/>
                                        <p:tgtEl>
                                          <p:spTgt spid="11"/>
                                        </p:tgtEl>
                                        <p:attrNameLst>
                                          <p:attrName>ppt_y</p:attrName>
                                        </p:attrNameLst>
                                      </p:cBhvr>
                                      <p:tavLst>
                                        <p:tav tm="0">
                                          <p:val>
                                            <p:strVal val="#ppt_y"/>
                                          </p:val>
                                        </p:tav>
                                        <p:tav tm="100000">
                                          <p:val>
                                            <p:strVal val="#ppt_y"/>
                                          </p:val>
                                        </p:tav>
                                      </p:tavLst>
                                    </p:anim>
                                    <p:animEffect transition="in" filter="wipe(right)" prLst="gradientSize: 0.1">
                                      <p:cBhvr>
                                        <p:cTn id="9" dur="1000"/>
                                        <p:tgtEl>
                                          <p:spTgt spid="11"/>
                                        </p:tgtEl>
                                      </p:cBhvr>
                                    </p:animEffect>
                                  </p:childTnLst>
                                </p:cTn>
                              </p:par>
                              <p:par>
                                <p:cTn id="10" presetID="0" presetClass="path" presetSubtype="0" repeatCount="2000" accel="50000" decel="50000" autoRev="1" fill="hold" grpId="0" nodeType="withEffect">
                                  <p:stCondLst>
                                    <p:cond delay="0"/>
                                  </p:stCondLst>
                                  <p:childTnLst>
                                    <p:animMotion origin="layout" path="M -0.19289 -3.58085E-6 L -0.03542 -3.58085E-6 " pathEditMode="relative" rAng="0" ptsTypes="AA">
                                      <p:cBhvr>
                                        <p:cTn id="11" dur="2000" spd="-100000" fill="hold"/>
                                        <p:tgtEl>
                                          <p:spTgt spid="13"/>
                                        </p:tgtEl>
                                        <p:attrNameLst>
                                          <p:attrName>ppt_x</p:attrName>
                                          <p:attrName>ppt_y</p:attrName>
                                        </p:attrNameLst>
                                      </p:cBhvr>
                                      <p:rCtr x="79" y="0"/>
                                    </p:animMotion>
                                  </p:childTnLst>
                                </p:cTn>
                              </p:par>
                              <p:par>
                                <p:cTn id="12" presetID="0" presetClass="path" presetSubtype="0" repeatCount="2000" accel="50000" decel="50000" autoRev="1" fill="hold" grpId="0" nodeType="withEffect">
                                  <p:stCondLst>
                                    <p:cond delay="0"/>
                                  </p:stCondLst>
                                  <p:childTnLst>
                                    <p:animMotion origin="layout" path="M -0.19289 -3.58085E-6 L -0.03542 -3.58085E-6 " pathEditMode="relative" rAng="0" ptsTypes="AA">
                                      <p:cBhvr>
                                        <p:cTn id="13" dur="2000" spd="-100000" fill="hold"/>
                                        <p:tgtEl>
                                          <p:spTgt spid="14"/>
                                        </p:tgtEl>
                                        <p:attrNameLst>
                                          <p:attrName>ppt_x</p:attrName>
                                          <p:attrName>ppt_y</p:attrName>
                                        </p:attrNameLst>
                                      </p:cBhvr>
                                      <p:rCtr x="79" y="0"/>
                                    </p:animMotion>
                                  </p:childTnLst>
                                </p:cTn>
                              </p:par>
                              <p:par>
                                <p:cTn id="14" presetID="0" presetClass="path" presetSubtype="0" repeatCount="2000" accel="50000" decel="50000" autoRev="1" fill="hold" grpId="0" nodeType="withEffect">
                                  <p:stCondLst>
                                    <p:cond delay="0"/>
                                  </p:stCondLst>
                                  <p:childTnLst>
                                    <p:animMotion origin="layout" path="M -0.19289 -3.58085E-6 L -0.03542 -3.58085E-6 " pathEditMode="relative" rAng="0" ptsTypes="AA">
                                      <p:cBhvr>
                                        <p:cTn id="15" dur="2000" spd="-100000" fill="hold"/>
                                        <p:tgtEl>
                                          <p:spTgt spid="15"/>
                                        </p:tgtEl>
                                        <p:attrNameLst>
                                          <p:attrName>ppt_x</p:attrName>
                                          <p:attrName>ppt_y</p:attrName>
                                        </p:attrNameLst>
                                      </p:cBhvr>
                                      <p:rCtr x="7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animBg="1"/>
      <p:bldP spid="14" grpId="0" animBg="1"/>
      <p:bldP spid="1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descr="C:\Users\Барикаева\Desktop\Бланк Тартарини\низ_бланка.jpg"/>
          <p:cNvPicPr/>
          <p:nvPr/>
        </p:nvPicPr>
        <p:blipFill>
          <a:blip r:embed="rId3" cstate="print">
            <a:extLst>
              <a:ext uri="{28A0092B-C50C-407E-A947-70E740481C1C}">
                <a14:useLocalDpi xmlns="" xmlns:wpc="http://schemas.microsoft.com/office/word/2010/wordprocessingCanvas" xmlns:mc="http://schemas.openxmlformats.org/markup-compatibility/2006"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15="http://schemas.microsoft.com/office/word/2012/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bwMode="auto">
          <a:xfrm>
            <a:off x="3563888" y="6165304"/>
            <a:ext cx="5328592" cy="487914"/>
          </a:xfrm>
          <a:prstGeom prst="rect">
            <a:avLst/>
          </a:prstGeom>
          <a:noFill/>
          <a:ln>
            <a:noFill/>
          </a:ln>
        </p:spPr>
      </p:pic>
      <p:pic>
        <p:nvPicPr>
          <p:cNvPr id="12" name="Рисунок 11" descr="TARTARINI_LOGO_2015.png"/>
          <p:cNvPicPr>
            <a:picLocks noChangeAspect="1"/>
          </p:cNvPicPr>
          <p:nvPr/>
        </p:nvPicPr>
        <p:blipFill>
          <a:blip r:embed="rId4" cstate="print"/>
          <a:stretch>
            <a:fillRect/>
          </a:stretch>
        </p:blipFill>
        <p:spPr>
          <a:xfrm>
            <a:off x="0" y="44624"/>
            <a:ext cx="1187624" cy="1187624"/>
          </a:xfrm>
          <a:prstGeom prst="rect">
            <a:avLst/>
          </a:prstGeom>
        </p:spPr>
      </p:pic>
      <p:cxnSp>
        <p:nvCxnSpPr>
          <p:cNvPr id="22" name="Прямая соединительная линия 21"/>
          <p:cNvCxnSpPr/>
          <p:nvPr/>
        </p:nvCxnSpPr>
        <p:spPr>
          <a:xfrm>
            <a:off x="1187624" y="908720"/>
            <a:ext cx="7704856" cy="0"/>
          </a:xfrm>
          <a:prstGeom prst="line">
            <a:avLst/>
          </a:prstGeom>
          <a:ln w="22225">
            <a:gradFill flip="none" rotWithShape="1">
              <a:gsLst>
                <a:gs pos="0">
                  <a:srgbClr val="FF0000"/>
                </a:gs>
                <a:gs pos="45000">
                  <a:srgbClr val="FF7A00"/>
                </a:gs>
                <a:gs pos="70000">
                  <a:srgbClr val="FF0300"/>
                </a:gs>
                <a:gs pos="100000">
                  <a:srgbClr val="4D0808"/>
                </a:gs>
              </a:gsLst>
              <a:lin ang="0" scaled="1"/>
              <a:tileRect/>
            </a:gradFill>
          </a:ln>
          <a:effectLst>
            <a:outerShdw blurRad="50800" dist="50800" dir="5400000" algn="ctr" rotWithShape="0">
              <a:srgbClr val="000000">
                <a:alpha val="6000"/>
              </a:srgbClr>
            </a:outerShdw>
          </a:effectLst>
        </p:spPr>
        <p:style>
          <a:lnRef idx="1">
            <a:schemeClr val="accent1"/>
          </a:lnRef>
          <a:fillRef idx="0">
            <a:schemeClr val="accent1"/>
          </a:fillRef>
          <a:effectRef idx="0">
            <a:schemeClr val="accent1"/>
          </a:effectRef>
          <a:fontRef idx="minor">
            <a:schemeClr val="tx1"/>
          </a:fontRef>
        </p:style>
      </p:cxnSp>
      <p:sp>
        <p:nvSpPr>
          <p:cNvPr id="27" name="Номер слайда 26"/>
          <p:cNvSpPr>
            <a:spLocks noGrp="1"/>
          </p:cNvSpPr>
          <p:nvPr>
            <p:ph type="sldNum" sz="quarter" idx="12"/>
          </p:nvPr>
        </p:nvSpPr>
        <p:spPr/>
        <p:txBody>
          <a:bodyPr/>
          <a:lstStyle/>
          <a:p>
            <a:fld id="{725C68B6-61C2-468F-89AB-4B9F7531AA68}" type="slidenum">
              <a:rPr lang="ru-RU" smtClean="0"/>
              <a:pPr/>
              <a:t>24</a:t>
            </a:fld>
            <a:endParaRPr lang="ru-RU"/>
          </a:p>
        </p:txBody>
      </p:sp>
      <p:sp>
        <p:nvSpPr>
          <p:cNvPr id="8" name="TextBox 7"/>
          <p:cNvSpPr txBox="1"/>
          <p:nvPr/>
        </p:nvSpPr>
        <p:spPr>
          <a:xfrm>
            <a:off x="1115616" y="980728"/>
            <a:ext cx="7848872" cy="430887"/>
          </a:xfrm>
          <a:prstGeom prst="rect">
            <a:avLst/>
          </a:prstGeom>
          <a:noFill/>
        </p:spPr>
        <p:txBody>
          <a:bodyPr wrap="square" rtlCol="0">
            <a:spAutoFit/>
          </a:bodyPr>
          <a:lstStyle/>
          <a:p>
            <a:pPr algn="r"/>
            <a:r>
              <a:rPr lang="ru-RU" sz="2200" b="1" dirty="0" smtClean="0">
                <a:solidFill>
                  <a:schemeClr val="bg1">
                    <a:lumMod val="50000"/>
                  </a:schemeClr>
                </a:solidFill>
                <a:latin typeface="Arial" pitchFamily="34" charset="0"/>
                <a:cs typeface="Arial" pitchFamily="34" charset="0"/>
              </a:rPr>
              <a:t>РАСПРЕДЕЛЕНИЕ ПРОПУСКНОЙ СПОСОБНОСТИ</a:t>
            </a:r>
            <a:endParaRPr lang="ru-RU" sz="2200" b="1" dirty="0">
              <a:solidFill>
                <a:schemeClr val="bg1">
                  <a:lumMod val="50000"/>
                </a:schemeClr>
              </a:solidFill>
              <a:latin typeface="Arial" pitchFamily="34" charset="0"/>
              <a:cs typeface="Arial" pitchFamily="34" charset="0"/>
            </a:endParaRPr>
          </a:p>
        </p:txBody>
      </p:sp>
      <p:pic>
        <p:nvPicPr>
          <p:cNvPr id="11" name="Рисунок 10" descr="C:\Users\Shishkin Stanislav\Desktop\МЕТРАН_Logo.jpg"/>
          <p:cNvPicPr/>
          <p:nvPr/>
        </p:nvPicPr>
        <p:blipFill>
          <a:blip r:embed="rId5" cstate="print"/>
          <a:srcRect/>
          <a:stretch>
            <a:fillRect/>
          </a:stretch>
        </p:blipFill>
        <p:spPr bwMode="auto">
          <a:xfrm>
            <a:off x="7812360" y="5949280"/>
            <a:ext cx="1080120" cy="216025"/>
          </a:xfrm>
          <a:prstGeom prst="rect">
            <a:avLst/>
          </a:prstGeom>
          <a:noFill/>
          <a:ln w="9525">
            <a:noFill/>
            <a:miter lim="800000"/>
            <a:headEnd/>
            <a:tailEnd/>
          </a:ln>
        </p:spPr>
      </p:pic>
      <p:pic>
        <p:nvPicPr>
          <p:cNvPr id="14" name="Picture 2"/>
          <p:cNvPicPr>
            <a:picLocks noChangeAspect="1" noChangeArrowheads="1"/>
          </p:cNvPicPr>
          <p:nvPr/>
        </p:nvPicPr>
        <p:blipFill>
          <a:blip r:embed="rId6" cstate="print"/>
          <a:srcRect/>
          <a:stretch>
            <a:fillRect/>
          </a:stretch>
        </p:blipFill>
        <p:spPr bwMode="auto">
          <a:xfrm>
            <a:off x="3572247" y="6165304"/>
            <a:ext cx="1503809" cy="282507"/>
          </a:xfrm>
          <a:prstGeom prst="rect">
            <a:avLst/>
          </a:prstGeom>
          <a:noFill/>
          <a:ln w="9525">
            <a:noFill/>
            <a:miter lim="800000"/>
            <a:headEnd/>
            <a:tailEnd/>
          </a:ln>
        </p:spPr>
      </p:pic>
      <p:sp>
        <p:nvSpPr>
          <p:cNvPr id="15" name="TextBox 14"/>
          <p:cNvSpPr txBox="1"/>
          <p:nvPr/>
        </p:nvSpPr>
        <p:spPr>
          <a:xfrm>
            <a:off x="1187624" y="116632"/>
            <a:ext cx="7848872" cy="830997"/>
          </a:xfrm>
          <a:prstGeom prst="rect">
            <a:avLst/>
          </a:prstGeom>
          <a:noFill/>
        </p:spPr>
        <p:txBody>
          <a:bodyPr wrap="square" rtlCol="0">
            <a:spAutoFit/>
          </a:bodyPr>
          <a:lstStyle/>
          <a:p>
            <a:pPr algn="r"/>
            <a:r>
              <a:rPr lang="ru-RU" sz="4800" b="1" spc="-200" dirty="0" smtClean="0">
                <a:solidFill>
                  <a:schemeClr val="bg1">
                    <a:lumMod val="50000"/>
                  </a:schemeClr>
                </a:solidFill>
                <a:latin typeface="Arial" pitchFamily="34" charset="0"/>
                <a:cs typeface="Arial" pitchFamily="34" charset="0"/>
              </a:rPr>
              <a:t>МНОГОНИТОЧНЫЕ ГРС</a:t>
            </a:r>
            <a:endParaRPr lang="ru-RU" sz="4800" b="1" spc="-200" dirty="0">
              <a:solidFill>
                <a:schemeClr val="bg1">
                  <a:lumMod val="50000"/>
                </a:schemeClr>
              </a:solidFill>
              <a:latin typeface="Arial" pitchFamily="34" charset="0"/>
              <a:cs typeface="Arial" pitchFamily="34" charset="0"/>
            </a:endParaRPr>
          </a:p>
        </p:txBody>
      </p:sp>
      <p:pic>
        <p:nvPicPr>
          <p:cNvPr id="2050" name="Picture 2"/>
          <p:cNvPicPr>
            <a:picLocks noChangeAspect="1" noChangeArrowheads="1"/>
          </p:cNvPicPr>
          <p:nvPr/>
        </p:nvPicPr>
        <p:blipFill>
          <a:blip r:embed="rId7" cstate="print"/>
          <a:srcRect/>
          <a:stretch>
            <a:fillRect/>
          </a:stretch>
        </p:blipFill>
        <p:spPr bwMode="auto">
          <a:xfrm>
            <a:off x="395536" y="1412776"/>
            <a:ext cx="8496944" cy="4540750"/>
          </a:xfrm>
          <a:prstGeom prst="rect">
            <a:avLst/>
          </a:prstGeom>
          <a:noFill/>
          <a:ln w="9525">
            <a:noFill/>
            <a:miter lim="800000"/>
            <a:headEnd/>
            <a:tailEnd/>
          </a:ln>
        </p:spPr>
      </p:pic>
      <p:sp>
        <p:nvSpPr>
          <p:cNvPr id="16" name="TextBox 15"/>
          <p:cNvSpPr txBox="1"/>
          <p:nvPr/>
        </p:nvSpPr>
        <p:spPr>
          <a:xfrm>
            <a:off x="971600" y="1700808"/>
            <a:ext cx="1152128" cy="400110"/>
          </a:xfrm>
          <a:prstGeom prst="rect">
            <a:avLst/>
          </a:prstGeom>
          <a:noFill/>
        </p:spPr>
        <p:txBody>
          <a:bodyPr wrap="square" rtlCol="0">
            <a:spAutoFit/>
          </a:bodyPr>
          <a:lstStyle/>
          <a:p>
            <a:r>
              <a:rPr lang="ru-RU" sz="1000" b="1" dirty="0" smtClean="0">
                <a:latin typeface="Arial" pitchFamily="34" charset="0"/>
                <a:cs typeface="Arial" pitchFamily="34" charset="0"/>
              </a:rPr>
              <a:t>Пилот </a:t>
            </a:r>
          </a:p>
          <a:p>
            <a:r>
              <a:rPr lang="ru-RU" sz="1000" b="1" dirty="0" smtClean="0">
                <a:latin typeface="Arial" pitchFamily="34" charset="0"/>
                <a:cs typeface="Arial" pitchFamily="34" charset="0"/>
              </a:rPr>
              <a:t>регулятора</a:t>
            </a:r>
            <a:endParaRPr lang="ru-RU" sz="1000" b="1" dirty="0">
              <a:latin typeface="Arial" pitchFamily="34" charset="0"/>
              <a:cs typeface="Arial" pitchFamily="34" charset="0"/>
            </a:endParaRPr>
          </a:p>
        </p:txBody>
      </p:sp>
      <p:sp>
        <p:nvSpPr>
          <p:cNvPr id="17" name="TextBox 16"/>
          <p:cNvSpPr txBox="1"/>
          <p:nvPr/>
        </p:nvSpPr>
        <p:spPr>
          <a:xfrm>
            <a:off x="899592" y="4221088"/>
            <a:ext cx="1152128" cy="400110"/>
          </a:xfrm>
          <a:prstGeom prst="rect">
            <a:avLst/>
          </a:prstGeom>
          <a:noFill/>
        </p:spPr>
        <p:txBody>
          <a:bodyPr wrap="square" rtlCol="0">
            <a:spAutoFit/>
          </a:bodyPr>
          <a:lstStyle/>
          <a:p>
            <a:r>
              <a:rPr lang="ru-RU" sz="1000" b="1" dirty="0" smtClean="0">
                <a:latin typeface="Arial" pitchFamily="34" charset="0"/>
                <a:cs typeface="Arial" pitchFamily="34" charset="0"/>
              </a:rPr>
              <a:t>Пилот </a:t>
            </a:r>
          </a:p>
          <a:p>
            <a:r>
              <a:rPr lang="ru-RU" sz="1000" b="1" dirty="0" smtClean="0">
                <a:latin typeface="Arial" pitchFamily="34" charset="0"/>
                <a:cs typeface="Arial" pitchFamily="34" charset="0"/>
              </a:rPr>
              <a:t>ограничитель</a:t>
            </a:r>
            <a:endParaRPr lang="ru-RU" sz="1000"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descr="C:\Users\Барикаева\Desktop\Бланк Тартарини\низ_бланка.jpg"/>
          <p:cNvPicPr/>
          <p:nvPr/>
        </p:nvPicPr>
        <p:blipFill>
          <a:blip r:embed="rId3" cstate="print">
            <a:extLst>
              <a:ext uri="{28A0092B-C50C-407E-A947-70E740481C1C}">
                <a14:useLocalDpi xmlns="" xmlns:wpc="http://schemas.microsoft.com/office/word/2010/wordprocessingCanvas" xmlns:mc="http://schemas.openxmlformats.org/markup-compatibility/2006"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15="http://schemas.microsoft.com/office/word/2012/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bwMode="auto">
          <a:xfrm>
            <a:off x="3563888" y="6165304"/>
            <a:ext cx="5328592" cy="487914"/>
          </a:xfrm>
          <a:prstGeom prst="rect">
            <a:avLst/>
          </a:prstGeom>
          <a:noFill/>
          <a:ln>
            <a:noFill/>
          </a:ln>
        </p:spPr>
      </p:pic>
      <p:pic>
        <p:nvPicPr>
          <p:cNvPr id="12" name="Рисунок 11" descr="TARTARINI_LOGO_2015.png"/>
          <p:cNvPicPr>
            <a:picLocks noChangeAspect="1"/>
          </p:cNvPicPr>
          <p:nvPr/>
        </p:nvPicPr>
        <p:blipFill>
          <a:blip r:embed="rId4" cstate="print"/>
          <a:stretch>
            <a:fillRect/>
          </a:stretch>
        </p:blipFill>
        <p:spPr>
          <a:xfrm>
            <a:off x="0" y="44624"/>
            <a:ext cx="1187624" cy="1187624"/>
          </a:xfrm>
          <a:prstGeom prst="rect">
            <a:avLst/>
          </a:prstGeom>
        </p:spPr>
      </p:pic>
      <p:cxnSp>
        <p:nvCxnSpPr>
          <p:cNvPr id="22" name="Прямая соединительная линия 21"/>
          <p:cNvCxnSpPr/>
          <p:nvPr/>
        </p:nvCxnSpPr>
        <p:spPr>
          <a:xfrm>
            <a:off x="1187624" y="908720"/>
            <a:ext cx="7704856" cy="0"/>
          </a:xfrm>
          <a:prstGeom prst="line">
            <a:avLst/>
          </a:prstGeom>
          <a:ln w="22225">
            <a:gradFill flip="none" rotWithShape="1">
              <a:gsLst>
                <a:gs pos="0">
                  <a:srgbClr val="FF0000"/>
                </a:gs>
                <a:gs pos="45000">
                  <a:srgbClr val="FF7A00"/>
                </a:gs>
                <a:gs pos="70000">
                  <a:srgbClr val="FF0300"/>
                </a:gs>
                <a:gs pos="100000">
                  <a:srgbClr val="4D0808"/>
                </a:gs>
              </a:gsLst>
              <a:lin ang="0" scaled="1"/>
              <a:tileRect/>
            </a:gradFill>
          </a:ln>
          <a:effectLst>
            <a:outerShdw blurRad="50800" dist="50800" dir="5400000" algn="ctr" rotWithShape="0">
              <a:srgbClr val="000000">
                <a:alpha val="6000"/>
              </a:srgbClr>
            </a:outerShdw>
          </a:effectLst>
        </p:spPr>
        <p:style>
          <a:lnRef idx="1">
            <a:schemeClr val="accent1"/>
          </a:lnRef>
          <a:fillRef idx="0">
            <a:schemeClr val="accent1"/>
          </a:fillRef>
          <a:effectRef idx="0">
            <a:schemeClr val="accent1"/>
          </a:effectRef>
          <a:fontRef idx="minor">
            <a:schemeClr val="tx1"/>
          </a:fontRef>
        </p:style>
      </p:cxnSp>
      <p:sp>
        <p:nvSpPr>
          <p:cNvPr id="27" name="Номер слайда 26"/>
          <p:cNvSpPr>
            <a:spLocks noGrp="1"/>
          </p:cNvSpPr>
          <p:nvPr>
            <p:ph type="sldNum" sz="quarter" idx="12"/>
          </p:nvPr>
        </p:nvSpPr>
        <p:spPr/>
        <p:txBody>
          <a:bodyPr/>
          <a:lstStyle/>
          <a:p>
            <a:fld id="{725C68B6-61C2-468F-89AB-4B9F7531AA68}" type="slidenum">
              <a:rPr lang="ru-RU" smtClean="0"/>
              <a:pPr/>
              <a:t>25</a:t>
            </a:fld>
            <a:endParaRPr lang="ru-RU"/>
          </a:p>
        </p:txBody>
      </p:sp>
      <p:sp>
        <p:nvSpPr>
          <p:cNvPr id="8" name="TextBox 7"/>
          <p:cNvSpPr txBox="1"/>
          <p:nvPr/>
        </p:nvSpPr>
        <p:spPr>
          <a:xfrm>
            <a:off x="1115616" y="980728"/>
            <a:ext cx="7848872" cy="430887"/>
          </a:xfrm>
          <a:prstGeom prst="rect">
            <a:avLst/>
          </a:prstGeom>
          <a:noFill/>
        </p:spPr>
        <p:txBody>
          <a:bodyPr wrap="square" rtlCol="0">
            <a:spAutoFit/>
          </a:bodyPr>
          <a:lstStyle/>
          <a:p>
            <a:pPr algn="r"/>
            <a:r>
              <a:rPr lang="ru-RU" sz="2200" b="1" dirty="0" smtClean="0">
                <a:solidFill>
                  <a:schemeClr val="bg1">
                    <a:lumMod val="50000"/>
                  </a:schemeClr>
                </a:solidFill>
                <a:latin typeface="Arial" pitchFamily="34" charset="0"/>
                <a:cs typeface="Arial" pitchFamily="34" charset="0"/>
              </a:rPr>
              <a:t>РАСПРЕДЕЛЕНИЕ ПРОПУСКНОЙ СПОСОБНОСТИ</a:t>
            </a:r>
            <a:endParaRPr lang="ru-RU" sz="2200" b="1" dirty="0">
              <a:solidFill>
                <a:schemeClr val="bg1">
                  <a:lumMod val="50000"/>
                </a:schemeClr>
              </a:solidFill>
              <a:latin typeface="Arial" pitchFamily="34" charset="0"/>
              <a:cs typeface="Arial" pitchFamily="34" charset="0"/>
            </a:endParaRPr>
          </a:p>
        </p:txBody>
      </p:sp>
      <p:sp>
        <p:nvSpPr>
          <p:cNvPr id="11" name="Rectangle 15"/>
          <p:cNvSpPr>
            <a:spLocks noChangeArrowheads="1"/>
          </p:cNvSpPr>
          <p:nvPr/>
        </p:nvSpPr>
        <p:spPr bwMode="auto">
          <a:xfrm>
            <a:off x="107504" y="1285311"/>
            <a:ext cx="8856984" cy="4985980"/>
          </a:xfrm>
          <a:prstGeom prst="rect">
            <a:avLst/>
          </a:prstGeom>
          <a:noFill/>
          <a:ln w="9525">
            <a:noFill/>
            <a:miter lim="800000"/>
            <a:headEnd/>
            <a:tailEnd/>
          </a:ln>
        </p:spPr>
        <p:txBody>
          <a:bodyPr wrap="square" anchor="ctr">
            <a:spAutoFit/>
          </a:bodyPr>
          <a:lstStyle/>
          <a:p>
            <a:pPr algn="just">
              <a:tabLst>
                <a:tab pos="358775" algn="l"/>
              </a:tabLst>
            </a:pPr>
            <a:r>
              <a:rPr lang="ru-RU" sz="1200" b="1" dirty="0" smtClean="0">
                <a:latin typeface="Arial" pitchFamily="34" charset="0"/>
                <a:cs typeface="Arial" pitchFamily="34" charset="0"/>
              </a:rPr>
              <a:t>АКТУАЛЬНОСТЬ ПРОБЛЕМЫ</a:t>
            </a:r>
          </a:p>
          <a:p>
            <a:pPr algn="just">
              <a:tabLst>
                <a:tab pos="358775" algn="l"/>
              </a:tabLst>
            </a:pPr>
            <a:endParaRPr lang="ru-RU" sz="1200" b="1" dirty="0" smtClean="0">
              <a:latin typeface="Arial" pitchFamily="34" charset="0"/>
              <a:cs typeface="Arial" pitchFamily="34" charset="0"/>
            </a:endParaRPr>
          </a:p>
          <a:p>
            <a:pPr algn="just">
              <a:tabLst>
                <a:tab pos="358775" algn="l"/>
              </a:tabLst>
            </a:pPr>
            <a:r>
              <a:rPr lang="ru-RU" sz="1200" b="1" dirty="0" smtClean="0">
                <a:latin typeface="Arial" pitchFamily="34" charset="0"/>
                <a:cs typeface="Arial" pitchFamily="34" charset="0"/>
              </a:rPr>
              <a:t>КАКИЕ ЗАДАЧИ РЕШАЕТ ИСПОЛЬЗОВАНИЕ ОГРАНИЧЕНИЯ С ПОМОЩЬЮ КАЛИБРОВОЧНЫХ ДИСКОВ?</a:t>
            </a:r>
          </a:p>
          <a:p>
            <a:pPr algn="just">
              <a:tabLst>
                <a:tab pos="358775" algn="l"/>
              </a:tabLst>
            </a:pPr>
            <a:endParaRPr lang="ru-RU" sz="1200" b="1" dirty="0" smtClean="0">
              <a:latin typeface="Arial" pitchFamily="34" charset="0"/>
              <a:cs typeface="Arial" pitchFamily="34" charset="0"/>
            </a:endParaRPr>
          </a:p>
          <a:p>
            <a:pPr marL="228600" indent="-228600" algn="just">
              <a:lnSpc>
                <a:spcPct val="150000"/>
              </a:lnSpc>
              <a:buAutoNum type="arabicPeriod"/>
              <a:tabLst>
                <a:tab pos="358775" algn="l"/>
              </a:tabLst>
            </a:pPr>
            <a:r>
              <a:rPr lang="ru-RU" sz="1200" dirty="0" smtClean="0">
                <a:latin typeface="Arial" pitchFamily="34" charset="0"/>
                <a:cs typeface="Arial" pitchFamily="34" charset="0"/>
              </a:rPr>
              <a:t>РАВНОМЕРНОЕ РАСПРЕДЕЛЕНИЕ ОБЩЕЙ ПРОПУСКНОЙ СПОСОБНОСТИ МЕЖДУ РАБОЧИМИ ЛИНИЯМИ РЕДУЦИРОВАНИЯ И ОБЕСПЕЧЕНИЕ ПРОПУСКНОЙ СПОСОБНОСТИ В НЕ ЗАВИСИМОСТИ ОТ ИЗМЕНЯЮЩЕГОСЯ ДАВЛЕНИЯ ГАЗА  НА ВХОДЕ</a:t>
            </a:r>
            <a:r>
              <a:rPr lang="en-US" sz="1200" dirty="0" smtClean="0">
                <a:latin typeface="Arial" pitchFamily="34" charset="0"/>
                <a:cs typeface="Arial" pitchFamily="34" charset="0"/>
              </a:rPr>
              <a:t>;</a:t>
            </a:r>
            <a:endParaRPr lang="ru-RU" sz="1200" dirty="0" smtClean="0">
              <a:latin typeface="Arial" pitchFamily="34" charset="0"/>
              <a:cs typeface="Arial" pitchFamily="34" charset="0"/>
            </a:endParaRPr>
          </a:p>
          <a:p>
            <a:pPr marL="228600" indent="-228600" algn="just">
              <a:lnSpc>
                <a:spcPct val="150000"/>
              </a:lnSpc>
              <a:buAutoNum type="arabicPeriod"/>
              <a:tabLst>
                <a:tab pos="358775" algn="l"/>
              </a:tabLst>
            </a:pPr>
            <a:r>
              <a:rPr lang="ru-RU" sz="1200" dirty="0" smtClean="0">
                <a:latin typeface="Arial" pitchFamily="34" charset="0"/>
                <a:cs typeface="Arial" pitchFamily="34" charset="0"/>
              </a:rPr>
              <a:t>ОБЕСПЕЧЕНИЕ НА ПРАКТИКЕ РАСЧЁТНЫХ СКОРОСТЕЙ ДВИЖЕНИЯ ГАЗА В ГАЗОПРОВОДАХ</a:t>
            </a:r>
            <a:r>
              <a:rPr lang="en-US" sz="1200" dirty="0" smtClean="0">
                <a:latin typeface="Arial" pitchFamily="34" charset="0"/>
                <a:cs typeface="Arial" pitchFamily="34" charset="0"/>
              </a:rPr>
              <a:t>;</a:t>
            </a:r>
          </a:p>
          <a:p>
            <a:pPr marL="228600" indent="-228600" algn="just">
              <a:lnSpc>
                <a:spcPct val="150000"/>
              </a:lnSpc>
              <a:buFont typeface="+mj-lt"/>
              <a:buAutoNum type="arabicPeriod" startAt="3"/>
              <a:tabLst>
                <a:tab pos="358775" algn="l"/>
              </a:tabLst>
            </a:pPr>
            <a:r>
              <a:rPr lang="ru-RU" sz="1200" dirty="0" smtClean="0">
                <a:latin typeface="Arial" pitchFamily="34" charset="0"/>
                <a:cs typeface="Arial" pitchFamily="34" charset="0"/>
              </a:rPr>
              <a:t>ОБЕСПЕЧЕНИЕ НА ПРАКТИКЕ РАСЧЁТНОГО УРОВЕНЯ ШУМА В ГАЗОПРОВОДАХ ВСЕЙ СИСТЕМЫ И НА СТАНЦИИ В ЦЕЛОМ</a:t>
            </a:r>
            <a:r>
              <a:rPr lang="en-US" sz="1200" dirty="0" smtClean="0">
                <a:latin typeface="Arial" pitchFamily="34" charset="0"/>
                <a:cs typeface="Arial" pitchFamily="34" charset="0"/>
              </a:rPr>
              <a:t>;</a:t>
            </a:r>
            <a:endParaRPr lang="ru-RU" sz="1200" dirty="0" smtClean="0">
              <a:latin typeface="Arial" pitchFamily="34" charset="0"/>
              <a:cs typeface="Arial" pitchFamily="34" charset="0"/>
            </a:endParaRPr>
          </a:p>
          <a:p>
            <a:pPr marL="228600" indent="-228600" algn="just">
              <a:lnSpc>
                <a:spcPct val="150000"/>
              </a:lnSpc>
              <a:buFont typeface="+mj-lt"/>
              <a:buAutoNum type="arabicPeriod" startAt="3"/>
              <a:tabLst>
                <a:tab pos="358775" algn="l"/>
              </a:tabLst>
            </a:pPr>
            <a:r>
              <a:rPr lang="ru-RU" sz="1200" dirty="0" smtClean="0">
                <a:latin typeface="Arial" pitchFamily="34" charset="0"/>
                <a:cs typeface="Arial" pitchFamily="34" charset="0"/>
              </a:rPr>
              <a:t>РАБОТА РЕГУЛЯТОРОВ ДАВЛЕНИЯ ГАЗА С РАСЧЁТНОЙ ИХ ЗАГРУЗКОЙ НА ОБЩИЙ КОЛЛЕКТОР</a:t>
            </a:r>
            <a:r>
              <a:rPr lang="en-US" sz="1200" dirty="0" smtClean="0">
                <a:latin typeface="Arial" pitchFamily="34" charset="0"/>
                <a:cs typeface="Arial" pitchFamily="34" charset="0"/>
              </a:rPr>
              <a:t>;</a:t>
            </a:r>
            <a:endParaRPr lang="ru-RU" sz="1200" dirty="0" smtClean="0">
              <a:latin typeface="Arial" pitchFamily="34" charset="0"/>
              <a:cs typeface="Arial" pitchFamily="34" charset="0"/>
            </a:endParaRPr>
          </a:p>
          <a:p>
            <a:pPr marL="228600" indent="-228600" algn="just">
              <a:lnSpc>
                <a:spcPct val="150000"/>
              </a:lnSpc>
              <a:buFont typeface="+mj-lt"/>
              <a:buAutoNum type="arabicPeriod" startAt="3"/>
              <a:tabLst>
                <a:tab pos="358775" algn="l"/>
              </a:tabLst>
            </a:pPr>
            <a:r>
              <a:rPr lang="ru-RU" sz="1200" dirty="0" smtClean="0">
                <a:latin typeface="Arial" pitchFamily="34" charset="0"/>
                <a:cs typeface="Arial" pitchFamily="34" charset="0"/>
              </a:rPr>
              <a:t>ВЫСОКАЯ ТОЧНОСТЬ ПОДДЕРЖАНИЯ ВЫХОДНОГО ДАВЛЕНИЯ</a:t>
            </a:r>
            <a:r>
              <a:rPr lang="en-US" sz="1200" dirty="0" smtClean="0">
                <a:latin typeface="Arial" pitchFamily="34" charset="0"/>
                <a:cs typeface="Arial" pitchFamily="34" charset="0"/>
              </a:rPr>
              <a:t>;</a:t>
            </a:r>
            <a:endParaRPr lang="ru-RU" sz="1200" dirty="0" smtClean="0">
              <a:latin typeface="Arial" pitchFamily="34" charset="0"/>
              <a:cs typeface="Arial" pitchFamily="34" charset="0"/>
            </a:endParaRPr>
          </a:p>
          <a:p>
            <a:pPr marL="228600" indent="-228600" algn="just">
              <a:lnSpc>
                <a:spcPct val="150000"/>
              </a:lnSpc>
              <a:buFont typeface="+mj-lt"/>
              <a:buAutoNum type="arabicPeriod" startAt="3"/>
              <a:tabLst>
                <a:tab pos="358775" algn="l"/>
              </a:tabLst>
            </a:pPr>
            <a:r>
              <a:rPr lang="ru-RU" sz="1200" dirty="0" smtClean="0">
                <a:latin typeface="Arial" pitchFamily="34" charset="0"/>
                <a:cs typeface="Arial" pitchFamily="34" charset="0"/>
              </a:rPr>
              <a:t>ОТСУТСТВИЕ ВИБРАЦИИ НА ЛИНИЯХ РЕДУЦИРОВАНИЯ ДАВЛЕНИЯ ГАЗА</a:t>
            </a:r>
            <a:r>
              <a:rPr lang="en-US" sz="1200" dirty="0" smtClean="0">
                <a:latin typeface="Arial" pitchFamily="34" charset="0"/>
                <a:cs typeface="Arial" pitchFamily="34" charset="0"/>
              </a:rPr>
              <a:t>;</a:t>
            </a:r>
            <a:endParaRPr lang="ru-RU" sz="1200" dirty="0" smtClean="0">
              <a:latin typeface="Arial" pitchFamily="34" charset="0"/>
              <a:cs typeface="Arial" pitchFamily="34" charset="0"/>
            </a:endParaRPr>
          </a:p>
          <a:p>
            <a:pPr marL="228600" indent="-228600" algn="just">
              <a:lnSpc>
                <a:spcPct val="150000"/>
              </a:lnSpc>
              <a:buFont typeface="+mj-lt"/>
              <a:buAutoNum type="arabicPeriod" startAt="3"/>
              <a:tabLst>
                <a:tab pos="358775" algn="l"/>
              </a:tabLst>
            </a:pPr>
            <a:r>
              <a:rPr lang="ru-RU" sz="1200" dirty="0" smtClean="0">
                <a:latin typeface="Arial" pitchFamily="34" charset="0"/>
                <a:cs typeface="Arial" pitchFamily="34" charset="0"/>
              </a:rPr>
              <a:t>ОТСУТСТВИЕ ПРЕЖДЕВРЕМЕННОГО ИЗНОСА ОБОРУДОВАНИЯ</a:t>
            </a:r>
            <a:r>
              <a:rPr lang="en-US" sz="1200" dirty="0" smtClean="0">
                <a:latin typeface="Arial" pitchFamily="34" charset="0"/>
                <a:cs typeface="Arial" pitchFamily="34" charset="0"/>
              </a:rPr>
              <a:t>;</a:t>
            </a:r>
            <a:endParaRPr lang="ru-RU" sz="1200" dirty="0" smtClean="0">
              <a:latin typeface="Arial" pitchFamily="34" charset="0"/>
              <a:cs typeface="Arial" pitchFamily="34" charset="0"/>
            </a:endParaRPr>
          </a:p>
          <a:p>
            <a:pPr marL="228600" indent="-228600" algn="just">
              <a:lnSpc>
                <a:spcPct val="150000"/>
              </a:lnSpc>
              <a:buFont typeface="+mj-lt"/>
              <a:buAutoNum type="arabicPeriod" startAt="3"/>
              <a:tabLst>
                <a:tab pos="358775" algn="l"/>
              </a:tabLst>
            </a:pPr>
            <a:r>
              <a:rPr lang="ru-RU" sz="1200" dirty="0" smtClean="0">
                <a:latin typeface="Arial" pitchFamily="34" charset="0"/>
                <a:cs typeface="Arial" pitchFamily="34" charset="0"/>
              </a:rPr>
              <a:t>СОБЛЮДЕНИЕ МЕЖСЕРВЕСНОГО ИНТЕРВАЛА ДЛЯ УСТАНОВЛЕННОГО ОБОРУДОВАНИЯ</a:t>
            </a:r>
            <a:r>
              <a:rPr lang="en-US" sz="1200" dirty="0" smtClean="0">
                <a:latin typeface="Arial" pitchFamily="34" charset="0"/>
                <a:cs typeface="Arial" pitchFamily="34" charset="0"/>
              </a:rPr>
              <a:t>;</a:t>
            </a:r>
            <a:endParaRPr lang="ru-RU" sz="1200" dirty="0" smtClean="0">
              <a:latin typeface="Arial" pitchFamily="34" charset="0"/>
              <a:cs typeface="Arial" pitchFamily="34" charset="0"/>
            </a:endParaRPr>
          </a:p>
          <a:p>
            <a:pPr marL="228600" indent="-228600" algn="just">
              <a:lnSpc>
                <a:spcPct val="150000"/>
              </a:lnSpc>
              <a:buFont typeface="+mj-lt"/>
              <a:buAutoNum type="arabicPeriod" startAt="3"/>
              <a:tabLst>
                <a:tab pos="358775" algn="l"/>
              </a:tabLst>
            </a:pPr>
            <a:r>
              <a:rPr lang="ru-RU" sz="1200" dirty="0" smtClean="0">
                <a:latin typeface="Arial" pitchFamily="34" charset="0"/>
                <a:cs typeface="Arial" pitchFamily="34" charset="0"/>
              </a:rPr>
              <a:t>РАВНОМЕРНЫЙ ИЗНОС ГАЗОРЕГУЛИРУЮЩЕГО ОБОРУДОВАНИЯ ПО ЛИНИЯМ РЕДУЦИРОВАНИЯ</a:t>
            </a:r>
            <a:r>
              <a:rPr lang="en-US" sz="1200" dirty="0" smtClean="0">
                <a:latin typeface="Arial" pitchFamily="34" charset="0"/>
                <a:cs typeface="Arial" pitchFamily="34" charset="0"/>
              </a:rPr>
              <a:t>;</a:t>
            </a:r>
          </a:p>
          <a:p>
            <a:pPr marL="228600" indent="-228600" algn="just">
              <a:lnSpc>
                <a:spcPct val="150000"/>
              </a:lnSpc>
              <a:buFont typeface="+mj-lt"/>
              <a:buAutoNum type="arabicPeriod" startAt="3"/>
              <a:tabLst>
                <a:tab pos="358775" algn="l"/>
              </a:tabLst>
            </a:pPr>
            <a:r>
              <a:rPr lang="ru-RU" sz="1200" dirty="0" smtClean="0">
                <a:latin typeface="Arial" pitchFamily="34" charset="0"/>
                <a:cs typeface="Arial" pitchFamily="34" charset="0"/>
              </a:rPr>
              <a:t>РАБОТА СТАНЦИИ В АВТОМАТИЧЕСКОМ РЕЖИМЕ ПРИ УВЕЛИЧЕНИИ ИЛИ УМЕНЬШЕНИИ ПОТРЕБЛЕНИЯ  ГАЗА – АВТОМАТИЧЕСКОЕ ПОДКЛЮЧЕНИЕ И ОТКЛЮЧЕНИЕ ЛИНИЙ РЕДУЦИРОВАНИЯ</a:t>
            </a:r>
            <a:r>
              <a:rPr lang="en-US" sz="1200" dirty="0" smtClean="0">
                <a:latin typeface="Arial" pitchFamily="34" charset="0"/>
                <a:cs typeface="Arial" pitchFamily="34" charset="0"/>
              </a:rPr>
              <a:t>;</a:t>
            </a:r>
          </a:p>
          <a:p>
            <a:pPr marL="228600" indent="-228600" algn="just">
              <a:lnSpc>
                <a:spcPct val="150000"/>
              </a:lnSpc>
              <a:buFont typeface="+mj-lt"/>
              <a:buAutoNum type="arabicPeriod" startAt="3"/>
              <a:tabLst>
                <a:tab pos="358775" algn="l"/>
              </a:tabLst>
            </a:pPr>
            <a:r>
              <a:rPr lang="ru-RU" sz="1200" dirty="0" smtClean="0">
                <a:latin typeface="Arial" pitchFamily="34" charset="0"/>
                <a:cs typeface="Arial" pitchFamily="34" charset="0"/>
              </a:rPr>
              <a:t>РАБОТА СТАНЦИИ БЕЗ ДЕЙСТВИЙ ОБСЛУЖИВАЮЩЕГО ПЕРСОНАЛА – ОПЕРАТОРОВ.</a:t>
            </a:r>
          </a:p>
        </p:txBody>
      </p:sp>
      <p:pic>
        <p:nvPicPr>
          <p:cNvPr id="13" name="Рисунок 12" descr="C:\Users\Shishkin Stanislav\Desktop\МЕТРАН_Logo.jpg"/>
          <p:cNvPicPr/>
          <p:nvPr/>
        </p:nvPicPr>
        <p:blipFill>
          <a:blip r:embed="rId5" cstate="print"/>
          <a:srcRect/>
          <a:stretch>
            <a:fillRect/>
          </a:stretch>
        </p:blipFill>
        <p:spPr bwMode="auto">
          <a:xfrm>
            <a:off x="7812360" y="5949280"/>
            <a:ext cx="1080120" cy="216025"/>
          </a:xfrm>
          <a:prstGeom prst="rect">
            <a:avLst/>
          </a:prstGeom>
          <a:noFill/>
          <a:ln w="9525">
            <a:noFill/>
            <a:miter lim="800000"/>
            <a:headEnd/>
            <a:tailEnd/>
          </a:ln>
        </p:spPr>
      </p:pic>
      <p:pic>
        <p:nvPicPr>
          <p:cNvPr id="14" name="Picture 2"/>
          <p:cNvPicPr>
            <a:picLocks noChangeAspect="1" noChangeArrowheads="1"/>
          </p:cNvPicPr>
          <p:nvPr/>
        </p:nvPicPr>
        <p:blipFill>
          <a:blip r:embed="rId6" cstate="print"/>
          <a:srcRect/>
          <a:stretch>
            <a:fillRect/>
          </a:stretch>
        </p:blipFill>
        <p:spPr bwMode="auto">
          <a:xfrm>
            <a:off x="3572247" y="6165304"/>
            <a:ext cx="1503809" cy="282507"/>
          </a:xfrm>
          <a:prstGeom prst="rect">
            <a:avLst/>
          </a:prstGeom>
          <a:noFill/>
          <a:ln w="9525">
            <a:noFill/>
            <a:miter lim="800000"/>
            <a:headEnd/>
            <a:tailEnd/>
          </a:ln>
        </p:spPr>
      </p:pic>
      <p:sp>
        <p:nvSpPr>
          <p:cNvPr id="15" name="TextBox 14"/>
          <p:cNvSpPr txBox="1"/>
          <p:nvPr/>
        </p:nvSpPr>
        <p:spPr>
          <a:xfrm>
            <a:off x="1187624" y="116632"/>
            <a:ext cx="7848872" cy="830997"/>
          </a:xfrm>
          <a:prstGeom prst="rect">
            <a:avLst/>
          </a:prstGeom>
          <a:noFill/>
        </p:spPr>
        <p:txBody>
          <a:bodyPr wrap="square" rtlCol="0">
            <a:spAutoFit/>
          </a:bodyPr>
          <a:lstStyle/>
          <a:p>
            <a:pPr algn="r"/>
            <a:r>
              <a:rPr lang="ru-RU" sz="4800" b="1" spc="-200" dirty="0" smtClean="0">
                <a:solidFill>
                  <a:schemeClr val="bg1">
                    <a:lumMod val="50000"/>
                  </a:schemeClr>
                </a:solidFill>
                <a:latin typeface="Arial" pitchFamily="34" charset="0"/>
                <a:cs typeface="Arial" pitchFamily="34" charset="0"/>
              </a:rPr>
              <a:t>МНОГОНИТОЧНЫЕ ГРС</a:t>
            </a:r>
            <a:endParaRPr lang="ru-RU" sz="4800" b="1" spc="-200" dirty="0">
              <a:solidFill>
                <a:schemeClr val="bg1">
                  <a:lumMod val="50000"/>
                </a:schemeClr>
              </a:solidFill>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ppt_x</p:attrName>
                                        </p:attrNameLst>
                                      </p:cBhvr>
                                      <p:tavLst>
                                        <p:tav tm="0">
                                          <p:val>
                                            <p:strVal val="#ppt_x-.2"/>
                                          </p:val>
                                        </p:tav>
                                        <p:tav tm="100000">
                                          <p:val>
                                            <p:strVal val="#ppt_x"/>
                                          </p:val>
                                        </p:tav>
                                      </p:tavLst>
                                    </p:anim>
                                    <p:anim calcmode="lin" valueType="num">
                                      <p:cBhvr>
                                        <p:cTn id="8" dur="1000" fill="hold"/>
                                        <p:tgtEl>
                                          <p:spTgt spid="11"/>
                                        </p:tgtEl>
                                        <p:attrNameLst>
                                          <p:attrName>ppt_y</p:attrName>
                                        </p:attrNameLst>
                                      </p:cBhvr>
                                      <p:tavLst>
                                        <p:tav tm="0">
                                          <p:val>
                                            <p:strVal val="#ppt_y"/>
                                          </p:val>
                                        </p:tav>
                                        <p:tav tm="100000">
                                          <p:val>
                                            <p:strVal val="#ppt_y"/>
                                          </p:val>
                                        </p:tav>
                                      </p:tavLst>
                                    </p:anim>
                                    <p:animEffect transition="in" filter="wipe(right)" prLst="gradientSize: 0.1">
                                      <p:cBhvr>
                                        <p:cTn id="9"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descr="C:\Users\Барикаева\Desktop\Бланк Тартарини\низ_бланка.jpg"/>
          <p:cNvPicPr/>
          <p:nvPr/>
        </p:nvPicPr>
        <p:blipFill>
          <a:blip r:embed="rId3" cstate="print">
            <a:extLst>
              <a:ext uri="{28A0092B-C50C-407E-A947-70E740481C1C}">
                <a14:useLocalDpi xmlns="" xmlns:wpc="http://schemas.microsoft.com/office/word/2010/wordprocessingCanvas" xmlns:mc="http://schemas.openxmlformats.org/markup-compatibility/2006"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15="http://schemas.microsoft.com/office/word/2012/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bwMode="auto">
          <a:xfrm>
            <a:off x="3563888" y="6165304"/>
            <a:ext cx="5328592" cy="487914"/>
          </a:xfrm>
          <a:prstGeom prst="rect">
            <a:avLst/>
          </a:prstGeom>
          <a:noFill/>
          <a:ln>
            <a:noFill/>
          </a:ln>
        </p:spPr>
      </p:pic>
      <p:pic>
        <p:nvPicPr>
          <p:cNvPr id="12" name="Рисунок 11" descr="TARTARINI_LOGO_2015.png"/>
          <p:cNvPicPr>
            <a:picLocks noChangeAspect="1"/>
          </p:cNvPicPr>
          <p:nvPr/>
        </p:nvPicPr>
        <p:blipFill>
          <a:blip r:embed="rId4" cstate="print"/>
          <a:stretch>
            <a:fillRect/>
          </a:stretch>
        </p:blipFill>
        <p:spPr>
          <a:xfrm>
            <a:off x="0" y="44624"/>
            <a:ext cx="1187624" cy="1187624"/>
          </a:xfrm>
          <a:prstGeom prst="rect">
            <a:avLst/>
          </a:prstGeom>
        </p:spPr>
      </p:pic>
      <p:cxnSp>
        <p:nvCxnSpPr>
          <p:cNvPr id="22" name="Прямая соединительная линия 21"/>
          <p:cNvCxnSpPr/>
          <p:nvPr/>
        </p:nvCxnSpPr>
        <p:spPr>
          <a:xfrm>
            <a:off x="1187624" y="908720"/>
            <a:ext cx="7704856" cy="0"/>
          </a:xfrm>
          <a:prstGeom prst="line">
            <a:avLst/>
          </a:prstGeom>
          <a:ln w="22225">
            <a:gradFill flip="none" rotWithShape="1">
              <a:gsLst>
                <a:gs pos="0">
                  <a:srgbClr val="FF0000"/>
                </a:gs>
                <a:gs pos="45000">
                  <a:srgbClr val="FF7A00"/>
                </a:gs>
                <a:gs pos="70000">
                  <a:srgbClr val="FF0300"/>
                </a:gs>
                <a:gs pos="100000">
                  <a:srgbClr val="4D0808"/>
                </a:gs>
              </a:gsLst>
              <a:lin ang="0" scaled="1"/>
              <a:tileRect/>
            </a:gradFill>
          </a:ln>
          <a:effectLst>
            <a:outerShdw blurRad="50800" dist="50800" dir="5400000" algn="ctr" rotWithShape="0">
              <a:srgbClr val="000000">
                <a:alpha val="6000"/>
              </a:srgbClr>
            </a:outerShdw>
          </a:effectLst>
        </p:spPr>
        <p:style>
          <a:lnRef idx="1">
            <a:schemeClr val="accent1"/>
          </a:lnRef>
          <a:fillRef idx="0">
            <a:schemeClr val="accent1"/>
          </a:fillRef>
          <a:effectRef idx="0">
            <a:schemeClr val="accent1"/>
          </a:effectRef>
          <a:fontRef idx="minor">
            <a:schemeClr val="tx1"/>
          </a:fontRef>
        </p:style>
      </p:cxnSp>
      <p:sp>
        <p:nvSpPr>
          <p:cNvPr id="27" name="Номер слайда 26"/>
          <p:cNvSpPr>
            <a:spLocks noGrp="1"/>
          </p:cNvSpPr>
          <p:nvPr>
            <p:ph type="sldNum" sz="quarter" idx="12"/>
          </p:nvPr>
        </p:nvSpPr>
        <p:spPr/>
        <p:txBody>
          <a:bodyPr/>
          <a:lstStyle/>
          <a:p>
            <a:fld id="{725C68B6-61C2-468F-89AB-4B9F7531AA68}" type="slidenum">
              <a:rPr lang="ru-RU" smtClean="0"/>
              <a:pPr/>
              <a:t>26</a:t>
            </a:fld>
            <a:endParaRPr lang="ru-RU"/>
          </a:p>
        </p:txBody>
      </p:sp>
      <p:sp>
        <p:nvSpPr>
          <p:cNvPr id="8" name="TextBox 7"/>
          <p:cNvSpPr txBox="1"/>
          <p:nvPr/>
        </p:nvSpPr>
        <p:spPr>
          <a:xfrm>
            <a:off x="1115616" y="980728"/>
            <a:ext cx="7848872" cy="430887"/>
          </a:xfrm>
          <a:prstGeom prst="rect">
            <a:avLst/>
          </a:prstGeom>
          <a:noFill/>
        </p:spPr>
        <p:txBody>
          <a:bodyPr wrap="square" rtlCol="0">
            <a:spAutoFit/>
          </a:bodyPr>
          <a:lstStyle/>
          <a:p>
            <a:pPr algn="r"/>
            <a:r>
              <a:rPr lang="ru-RU" sz="2200" b="1" dirty="0" smtClean="0">
                <a:solidFill>
                  <a:schemeClr val="bg1">
                    <a:lumMod val="50000"/>
                  </a:schemeClr>
                </a:solidFill>
                <a:latin typeface="Arial" pitchFamily="34" charset="0"/>
                <a:cs typeface="Arial" pitchFamily="34" charset="0"/>
              </a:rPr>
              <a:t>РАСПРЕДЕЛЕНИЕ ПРОПУСКНОЙ СПОСОБНОСТИ</a:t>
            </a:r>
            <a:endParaRPr lang="ru-RU" sz="2200" b="1" dirty="0">
              <a:solidFill>
                <a:schemeClr val="bg1">
                  <a:lumMod val="50000"/>
                </a:schemeClr>
              </a:solidFill>
              <a:latin typeface="Arial" pitchFamily="34" charset="0"/>
              <a:cs typeface="Arial" pitchFamily="34" charset="0"/>
            </a:endParaRPr>
          </a:p>
        </p:txBody>
      </p:sp>
      <p:sp>
        <p:nvSpPr>
          <p:cNvPr id="11" name="Rectangle 15"/>
          <p:cNvSpPr>
            <a:spLocks noChangeArrowheads="1"/>
          </p:cNvSpPr>
          <p:nvPr/>
        </p:nvSpPr>
        <p:spPr bwMode="auto">
          <a:xfrm>
            <a:off x="107504" y="1484784"/>
            <a:ext cx="8856984" cy="646331"/>
          </a:xfrm>
          <a:prstGeom prst="rect">
            <a:avLst/>
          </a:prstGeom>
          <a:noFill/>
          <a:ln w="9525">
            <a:noFill/>
            <a:miter lim="800000"/>
            <a:headEnd/>
            <a:tailEnd/>
          </a:ln>
        </p:spPr>
        <p:txBody>
          <a:bodyPr wrap="square" anchor="ctr">
            <a:spAutoFit/>
          </a:bodyPr>
          <a:lstStyle/>
          <a:p>
            <a:pPr algn="just">
              <a:tabLst>
                <a:tab pos="358775" algn="l"/>
              </a:tabLst>
            </a:pPr>
            <a:r>
              <a:rPr lang="ru-RU" sz="1200" b="1" dirty="0" smtClean="0">
                <a:latin typeface="Arial" pitchFamily="34" charset="0"/>
                <a:cs typeface="Arial" pitchFamily="34" charset="0"/>
              </a:rPr>
              <a:t>АКТУАЛЬНОСТЬ ПРОБЛЕМЫ</a:t>
            </a:r>
          </a:p>
          <a:p>
            <a:pPr algn="just">
              <a:tabLst>
                <a:tab pos="358775" algn="l"/>
              </a:tabLst>
            </a:pPr>
            <a:endParaRPr lang="en-US" sz="1200" dirty="0" smtClean="0">
              <a:latin typeface="Arial" pitchFamily="34" charset="0"/>
              <a:cs typeface="Arial" pitchFamily="34" charset="0"/>
            </a:endParaRPr>
          </a:p>
          <a:p>
            <a:pPr algn="just">
              <a:tabLst>
                <a:tab pos="358775" algn="l"/>
              </a:tabLst>
            </a:pPr>
            <a:r>
              <a:rPr lang="ru-RU" sz="1200" b="1" dirty="0" smtClean="0">
                <a:latin typeface="Arial" pitchFamily="34" charset="0"/>
                <a:cs typeface="Arial" pitchFamily="34" charset="0"/>
              </a:rPr>
              <a:t>ЧТО НЕОБХОДИМО ДЛЯ РЕАЛИЗАЦИИ ДАННОГО РЕШЕНИЯ?</a:t>
            </a:r>
          </a:p>
        </p:txBody>
      </p:sp>
      <p:pic>
        <p:nvPicPr>
          <p:cNvPr id="5122" name="Picture 2" descr="H:\SHISHKIN\САЙТЫ\www.Tartarini.su\NEW VERSION_2014\NEW SITE_TARTARINI.SU\PRODUCT's\ПРИНАДЛЕЖНОСТИ\PRX_TARTARINI.png"/>
          <p:cNvPicPr>
            <a:picLocks noChangeAspect="1" noChangeArrowheads="1"/>
          </p:cNvPicPr>
          <p:nvPr/>
        </p:nvPicPr>
        <p:blipFill>
          <a:blip r:embed="rId5" cstate="print"/>
          <a:srcRect/>
          <a:stretch>
            <a:fillRect/>
          </a:stretch>
        </p:blipFill>
        <p:spPr bwMode="auto">
          <a:xfrm>
            <a:off x="251520" y="2574196"/>
            <a:ext cx="720080" cy="2185788"/>
          </a:xfrm>
          <a:prstGeom prst="rect">
            <a:avLst/>
          </a:prstGeom>
          <a:noFill/>
        </p:spPr>
      </p:pic>
      <p:pic>
        <p:nvPicPr>
          <p:cNvPr id="5123" name="Picture 3" descr="H:\SHISHKIN\FOTO\PLEXOR\MOSGAZ_03.2016\DSC_1000_.JPG"/>
          <p:cNvPicPr>
            <a:picLocks noChangeAspect="1" noChangeArrowheads="1"/>
          </p:cNvPicPr>
          <p:nvPr/>
        </p:nvPicPr>
        <p:blipFill>
          <a:blip r:embed="rId6" cstate="print"/>
          <a:srcRect/>
          <a:stretch>
            <a:fillRect/>
          </a:stretch>
        </p:blipFill>
        <p:spPr bwMode="auto">
          <a:xfrm>
            <a:off x="5004048" y="2564904"/>
            <a:ext cx="3856038" cy="2170112"/>
          </a:xfrm>
          <a:prstGeom prst="rect">
            <a:avLst/>
          </a:prstGeom>
          <a:noFill/>
        </p:spPr>
      </p:pic>
      <p:sp>
        <p:nvSpPr>
          <p:cNvPr id="13" name="Rectangle 15"/>
          <p:cNvSpPr>
            <a:spLocks noChangeArrowheads="1"/>
          </p:cNvSpPr>
          <p:nvPr/>
        </p:nvSpPr>
        <p:spPr bwMode="auto">
          <a:xfrm>
            <a:off x="107504" y="4776827"/>
            <a:ext cx="2123728" cy="461665"/>
          </a:xfrm>
          <a:prstGeom prst="rect">
            <a:avLst/>
          </a:prstGeom>
          <a:noFill/>
          <a:ln w="9525">
            <a:noFill/>
            <a:miter lim="800000"/>
            <a:headEnd/>
            <a:tailEnd/>
          </a:ln>
        </p:spPr>
        <p:txBody>
          <a:bodyPr wrap="square" anchor="ctr">
            <a:spAutoFit/>
          </a:bodyPr>
          <a:lstStyle/>
          <a:p>
            <a:pPr algn="just">
              <a:tabLst>
                <a:tab pos="358775" algn="l"/>
              </a:tabLst>
            </a:pPr>
            <a:r>
              <a:rPr lang="ru-RU" sz="1200" b="1" dirty="0" smtClean="0">
                <a:latin typeface="Arial" pitchFamily="34" charset="0"/>
                <a:cs typeface="Arial" pitchFamily="34" charset="0"/>
              </a:rPr>
              <a:t>ПИЛОТ – </a:t>
            </a:r>
          </a:p>
          <a:p>
            <a:pPr algn="just">
              <a:tabLst>
                <a:tab pos="358775" algn="l"/>
              </a:tabLst>
            </a:pPr>
            <a:r>
              <a:rPr lang="ru-RU" sz="1200" b="1" dirty="0" smtClean="0">
                <a:latin typeface="Arial" pitchFamily="34" charset="0"/>
                <a:cs typeface="Arial" pitchFamily="34" charset="0"/>
              </a:rPr>
              <a:t>ОГРАНИЧИТЕЛЬ</a:t>
            </a:r>
          </a:p>
        </p:txBody>
      </p:sp>
      <p:sp>
        <p:nvSpPr>
          <p:cNvPr id="14" name="Rectangle 15"/>
          <p:cNvSpPr>
            <a:spLocks noChangeArrowheads="1"/>
          </p:cNvSpPr>
          <p:nvPr/>
        </p:nvSpPr>
        <p:spPr bwMode="auto">
          <a:xfrm>
            <a:off x="4932040" y="4797152"/>
            <a:ext cx="3888432" cy="830997"/>
          </a:xfrm>
          <a:prstGeom prst="rect">
            <a:avLst/>
          </a:prstGeom>
          <a:noFill/>
          <a:ln w="9525">
            <a:noFill/>
            <a:miter lim="800000"/>
            <a:headEnd/>
            <a:tailEnd/>
          </a:ln>
        </p:spPr>
        <p:txBody>
          <a:bodyPr wrap="square" anchor="ctr">
            <a:spAutoFit/>
          </a:bodyPr>
          <a:lstStyle/>
          <a:p>
            <a:pPr algn="just">
              <a:tabLst>
                <a:tab pos="358775" algn="l"/>
              </a:tabLst>
            </a:pPr>
            <a:r>
              <a:rPr lang="ru-RU" sz="1200" b="1" dirty="0" smtClean="0">
                <a:latin typeface="Arial" pitchFamily="34" charset="0"/>
                <a:cs typeface="Arial" pitchFamily="34" charset="0"/>
              </a:rPr>
              <a:t>ДИАФРАГМА + ФЛАНЦЕВАЯ ПАРА И ПРАВИЛЬНАЯ ОБВЯЗКА ИМПУЛЬСНЫХ ЛИНИЙ</a:t>
            </a:r>
            <a:r>
              <a:rPr lang="en-US" sz="1200" b="1" dirty="0" smtClean="0">
                <a:latin typeface="Arial" pitchFamily="34" charset="0"/>
                <a:cs typeface="Arial" pitchFamily="34" charset="0"/>
              </a:rPr>
              <a:t>, </a:t>
            </a:r>
            <a:r>
              <a:rPr lang="ru-RU" sz="1200" b="1" dirty="0" smtClean="0">
                <a:latin typeface="Arial" pitchFamily="34" charset="0"/>
                <a:cs typeface="Arial" pitchFamily="34" charset="0"/>
              </a:rPr>
              <a:t>А ТАКЖЕ СОБЛЮДЕНИЕ ПРЯМОЛИНЕЙНЫХ УЧАСТКОВ</a:t>
            </a:r>
          </a:p>
        </p:txBody>
      </p:sp>
      <p:sp>
        <p:nvSpPr>
          <p:cNvPr id="15" name="Rectangle 15"/>
          <p:cNvSpPr>
            <a:spLocks noChangeArrowheads="1"/>
          </p:cNvSpPr>
          <p:nvPr/>
        </p:nvSpPr>
        <p:spPr bwMode="auto">
          <a:xfrm>
            <a:off x="2160240" y="4776827"/>
            <a:ext cx="2123728" cy="461665"/>
          </a:xfrm>
          <a:prstGeom prst="rect">
            <a:avLst/>
          </a:prstGeom>
          <a:noFill/>
          <a:ln w="9525">
            <a:noFill/>
            <a:miter lim="800000"/>
            <a:headEnd/>
            <a:tailEnd/>
          </a:ln>
        </p:spPr>
        <p:txBody>
          <a:bodyPr wrap="square" anchor="ctr">
            <a:spAutoFit/>
          </a:bodyPr>
          <a:lstStyle/>
          <a:p>
            <a:pPr>
              <a:tabLst>
                <a:tab pos="358775" algn="l"/>
              </a:tabLst>
            </a:pPr>
            <a:r>
              <a:rPr lang="ru-RU" sz="1200" b="1" dirty="0" smtClean="0">
                <a:latin typeface="Arial" pitchFamily="34" charset="0"/>
                <a:cs typeface="Arial" pitchFamily="34" charset="0"/>
              </a:rPr>
              <a:t>ДИАФРАГМА – КАЛИБРОВОЧНЫЙ ДИСК</a:t>
            </a:r>
          </a:p>
        </p:txBody>
      </p:sp>
      <p:pic>
        <p:nvPicPr>
          <p:cNvPr id="5124" name="Picture 4" descr="H:\SHISHKIN\FOTO\PLEXOR\MOSGAZ_03.2016\DSC_0040_.JPG"/>
          <p:cNvPicPr>
            <a:picLocks noChangeAspect="1" noChangeArrowheads="1"/>
          </p:cNvPicPr>
          <p:nvPr/>
        </p:nvPicPr>
        <p:blipFill>
          <a:blip r:embed="rId7" cstate="print"/>
          <a:srcRect/>
          <a:stretch>
            <a:fillRect/>
          </a:stretch>
        </p:blipFill>
        <p:spPr bwMode="auto">
          <a:xfrm>
            <a:off x="2276408" y="2575532"/>
            <a:ext cx="1323992" cy="2158904"/>
          </a:xfrm>
          <a:prstGeom prst="rect">
            <a:avLst/>
          </a:prstGeom>
          <a:noFill/>
        </p:spPr>
      </p:pic>
      <p:pic>
        <p:nvPicPr>
          <p:cNvPr id="16" name="Рисунок 15" descr="C:\Users\Shishkin Stanislav\Desktop\МЕТРАН_Logo.jpg"/>
          <p:cNvPicPr/>
          <p:nvPr/>
        </p:nvPicPr>
        <p:blipFill>
          <a:blip r:embed="rId8" cstate="print"/>
          <a:srcRect/>
          <a:stretch>
            <a:fillRect/>
          </a:stretch>
        </p:blipFill>
        <p:spPr bwMode="auto">
          <a:xfrm>
            <a:off x="7812360" y="5949280"/>
            <a:ext cx="1080120" cy="216025"/>
          </a:xfrm>
          <a:prstGeom prst="rect">
            <a:avLst/>
          </a:prstGeom>
          <a:noFill/>
          <a:ln w="9525">
            <a:noFill/>
            <a:miter lim="800000"/>
            <a:headEnd/>
            <a:tailEnd/>
          </a:ln>
        </p:spPr>
      </p:pic>
      <p:pic>
        <p:nvPicPr>
          <p:cNvPr id="17" name="Picture 2"/>
          <p:cNvPicPr>
            <a:picLocks noChangeAspect="1" noChangeArrowheads="1"/>
          </p:cNvPicPr>
          <p:nvPr/>
        </p:nvPicPr>
        <p:blipFill>
          <a:blip r:embed="rId9" cstate="print"/>
          <a:srcRect/>
          <a:stretch>
            <a:fillRect/>
          </a:stretch>
        </p:blipFill>
        <p:spPr bwMode="auto">
          <a:xfrm>
            <a:off x="3572247" y="6165304"/>
            <a:ext cx="1503809" cy="282507"/>
          </a:xfrm>
          <a:prstGeom prst="rect">
            <a:avLst/>
          </a:prstGeom>
          <a:noFill/>
          <a:ln w="9525">
            <a:noFill/>
            <a:miter lim="800000"/>
            <a:headEnd/>
            <a:tailEnd/>
          </a:ln>
        </p:spPr>
      </p:pic>
      <p:sp>
        <p:nvSpPr>
          <p:cNvPr id="18" name="TextBox 17"/>
          <p:cNvSpPr txBox="1"/>
          <p:nvPr/>
        </p:nvSpPr>
        <p:spPr>
          <a:xfrm>
            <a:off x="1187624" y="116632"/>
            <a:ext cx="7848872" cy="830997"/>
          </a:xfrm>
          <a:prstGeom prst="rect">
            <a:avLst/>
          </a:prstGeom>
          <a:noFill/>
        </p:spPr>
        <p:txBody>
          <a:bodyPr wrap="square" rtlCol="0">
            <a:spAutoFit/>
          </a:bodyPr>
          <a:lstStyle/>
          <a:p>
            <a:pPr algn="r"/>
            <a:r>
              <a:rPr lang="ru-RU" sz="4800" b="1" spc="-200" dirty="0" smtClean="0">
                <a:solidFill>
                  <a:schemeClr val="bg1">
                    <a:lumMod val="50000"/>
                  </a:schemeClr>
                </a:solidFill>
                <a:latin typeface="Arial" pitchFamily="34" charset="0"/>
                <a:cs typeface="Arial" pitchFamily="34" charset="0"/>
              </a:rPr>
              <a:t>МНОГОНИТОЧНЫЕ ГРС</a:t>
            </a:r>
            <a:endParaRPr lang="ru-RU" sz="4800" b="1" spc="-200" dirty="0">
              <a:solidFill>
                <a:schemeClr val="bg1">
                  <a:lumMod val="50000"/>
                </a:schemeClr>
              </a:solidFill>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ppt_x</p:attrName>
                                        </p:attrNameLst>
                                      </p:cBhvr>
                                      <p:tavLst>
                                        <p:tav tm="0">
                                          <p:val>
                                            <p:strVal val="#ppt_x-.2"/>
                                          </p:val>
                                        </p:tav>
                                        <p:tav tm="100000">
                                          <p:val>
                                            <p:strVal val="#ppt_x"/>
                                          </p:val>
                                        </p:tav>
                                      </p:tavLst>
                                    </p:anim>
                                    <p:anim calcmode="lin" valueType="num">
                                      <p:cBhvr>
                                        <p:cTn id="8" dur="1000" fill="hold"/>
                                        <p:tgtEl>
                                          <p:spTgt spid="11"/>
                                        </p:tgtEl>
                                        <p:attrNameLst>
                                          <p:attrName>ppt_y</p:attrName>
                                        </p:attrNameLst>
                                      </p:cBhvr>
                                      <p:tavLst>
                                        <p:tav tm="0">
                                          <p:val>
                                            <p:strVal val="#ppt_y"/>
                                          </p:val>
                                        </p:tav>
                                        <p:tav tm="100000">
                                          <p:val>
                                            <p:strVal val="#ppt_y"/>
                                          </p:val>
                                        </p:tav>
                                      </p:tavLst>
                                    </p:anim>
                                    <p:animEffect transition="in" filter="wipe(right)" prLst="gradientSize: 0.1">
                                      <p:cBhvr>
                                        <p:cTn id="9" dur="1000"/>
                                        <p:tgtEl>
                                          <p:spTgt spid="11"/>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1000" fill="hold"/>
                                        <p:tgtEl>
                                          <p:spTgt spid="13"/>
                                        </p:tgtEl>
                                        <p:attrNameLst>
                                          <p:attrName>ppt_x</p:attrName>
                                        </p:attrNameLst>
                                      </p:cBhvr>
                                      <p:tavLst>
                                        <p:tav tm="0">
                                          <p:val>
                                            <p:strVal val="#ppt_x-.2"/>
                                          </p:val>
                                        </p:tav>
                                        <p:tav tm="100000">
                                          <p:val>
                                            <p:strVal val="#ppt_x"/>
                                          </p:val>
                                        </p:tav>
                                      </p:tavLst>
                                    </p:anim>
                                    <p:anim calcmode="lin" valueType="num">
                                      <p:cBhvr>
                                        <p:cTn id="13" dur="1000" fill="hold"/>
                                        <p:tgtEl>
                                          <p:spTgt spid="13"/>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3"/>
                                        </p:tgtEl>
                                      </p:cBhvr>
                                    </p:animEffect>
                                  </p:childTnLst>
                                </p:cTn>
                              </p:par>
                              <p:par>
                                <p:cTn id="15" presetID="29"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1000" fill="hold"/>
                                        <p:tgtEl>
                                          <p:spTgt spid="14"/>
                                        </p:tgtEl>
                                        <p:attrNameLst>
                                          <p:attrName>ppt_x</p:attrName>
                                        </p:attrNameLst>
                                      </p:cBhvr>
                                      <p:tavLst>
                                        <p:tav tm="0">
                                          <p:val>
                                            <p:strVal val="#ppt_x-.2"/>
                                          </p:val>
                                        </p:tav>
                                        <p:tav tm="100000">
                                          <p:val>
                                            <p:strVal val="#ppt_x"/>
                                          </p:val>
                                        </p:tav>
                                      </p:tavLst>
                                    </p:anim>
                                    <p:anim calcmode="lin" valueType="num">
                                      <p:cBhvr>
                                        <p:cTn id="18"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19" dur="1000"/>
                                        <p:tgtEl>
                                          <p:spTgt spid="14"/>
                                        </p:tgtEl>
                                      </p:cBhvr>
                                    </p:animEffect>
                                  </p:childTnLst>
                                </p:cTn>
                              </p:par>
                              <p:par>
                                <p:cTn id="20" presetID="29"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1000" fill="hold"/>
                                        <p:tgtEl>
                                          <p:spTgt spid="15"/>
                                        </p:tgtEl>
                                        <p:attrNameLst>
                                          <p:attrName>ppt_x</p:attrName>
                                        </p:attrNameLst>
                                      </p:cBhvr>
                                      <p:tavLst>
                                        <p:tav tm="0">
                                          <p:val>
                                            <p:strVal val="#ppt_x-.2"/>
                                          </p:val>
                                        </p:tav>
                                        <p:tav tm="100000">
                                          <p:val>
                                            <p:strVal val="#ppt_x"/>
                                          </p:val>
                                        </p:tav>
                                      </p:tavLst>
                                    </p:anim>
                                    <p:anim calcmode="lin" valueType="num">
                                      <p:cBhvr>
                                        <p:cTn id="23" dur="1000" fill="hold"/>
                                        <p:tgtEl>
                                          <p:spTgt spid="15"/>
                                        </p:tgtEl>
                                        <p:attrNameLst>
                                          <p:attrName>ppt_y</p:attrName>
                                        </p:attrNameLst>
                                      </p:cBhvr>
                                      <p:tavLst>
                                        <p:tav tm="0">
                                          <p:val>
                                            <p:strVal val="#ppt_y"/>
                                          </p:val>
                                        </p:tav>
                                        <p:tav tm="100000">
                                          <p:val>
                                            <p:strVal val="#ppt_y"/>
                                          </p:val>
                                        </p:tav>
                                      </p:tavLst>
                                    </p:anim>
                                    <p:animEffect transition="in" filter="wipe(right)" prLst="gradientSize: 0.1">
                                      <p:cBhvr>
                                        <p:cTn id="24"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4" grpId="0"/>
      <p:bldP spid="1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SHISHKIN\FOTO\ITGAZ\2015\Портфолио_Фото с лого ИТГАЗ_06.2015\UZHNAYA GS.jpg"/>
          <p:cNvPicPr>
            <a:picLocks noChangeAspect="1" noChangeArrowheads="1"/>
          </p:cNvPicPr>
          <p:nvPr/>
        </p:nvPicPr>
        <p:blipFill>
          <a:blip r:embed="rId3" cstate="print"/>
          <a:srcRect/>
          <a:stretch>
            <a:fillRect/>
          </a:stretch>
        </p:blipFill>
        <p:spPr bwMode="auto">
          <a:xfrm>
            <a:off x="179512" y="1916831"/>
            <a:ext cx="8784976" cy="3842733"/>
          </a:xfrm>
          <a:prstGeom prst="rect">
            <a:avLst/>
          </a:prstGeom>
          <a:noFill/>
        </p:spPr>
      </p:pic>
      <p:pic>
        <p:nvPicPr>
          <p:cNvPr id="9" name="Рисунок 8" descr="C:\Users\Барикаева\Desktop\Бланк Тартарини\низ_бланка.jpg"/>
          <p:cNvPicPr/>
          <p:nvPr/>
        </p:nvPicPr>
        <p:blipFill>
          <a:blip r:embed="rId4" cstate="print">
            <a:extLst>
              <a:ext uri="{28A0092B-C50C-407E-A947-70E740481C1C}">
                <a14:useLocalDpi xmlns="" xmlns:wpc="http://schemas.microsoft.com/office/word/2010/wordprocessingCanvas" xmlns:mc="http://schemas.openxmlformats.org/markup-compatibility/2006"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15="http://schemas.microsoft.com/office/word/2012/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bwMode="auto">
          <a:xfrm>
            <a:off x="3563888" y="6165304"/>
            <a:ext cx="5328592" cy="487914"/>
          </a:xfrm>
          <a:prstGeom prst="rect">
            <a:avLst/>
          </a:prstGeom>
          <a:noFill/>
          <a:ln>
            <a:noFill/>
          </a:ln>
        </p:spPr>
      </p:pic>
      <p:pic>
        <p:nvPicPr>
          <p:cNvPr id="12" name="Рисунок 11" descr="TARTARINI_LOGO_2015.png"/>
          <p:cNvPicPr>
            <a:picLocks noChangeAspect="1"/>
          </p:cNvPicPr>
          <p:nvPr/>
        </p:nvPicPr>
        <p:blipFill>
          <a:blip r:embed="rId5" cstate="print"/>
          <a:stretch>
            <a:fillRect/>
          </a:stretch>
        </p:blipFill>
        <p:spPr>
          <a:xfrm>
            <a:off x="0" y="44624"/>
            <a:ext cx="1187624" cy="1187624"/>
          </a:xfrm>
          <a:prstGeom prst="rect">
            <a:avLst/>
          </a:prstGeom>
        </p:spPr>
      </p:pic>
      <p:cxnSp>
        <p:nvCxnSpPr>
          <p:cNvPr id="22" name="Прямая соединительная линия 21"/>
          <p:cNvCxnSpPr/>
          <p:nvPr/>
        </p:nvCxnSpPr>
        <p:spPr>
          <a:xfrm>
            <a:off x="1187624" y="908720"/>
            <a:ext cx="7704856" cy="0"/>
          </a:xfrm>
          <a:prstGeom prst="line">
            <a:avLst/>
          </a:prstGeom>
          <a:ln w="22225">
            <a:gradFill flip="none" rotWithShape="1">
              <a:gsLst>
                <a:gs pos="0">
                  <a:srgbClr val="FF0000"/>
                </a:gs>
                <a:gs pos="45000">
                  <a:srgbClr val="FF7A00"/>
                </a:gs>
                <a:gs pos="70000">
                  <a:srgbClr val="FF0300"/>
                </a:gs>
                <a:gs pos="100000">
                  <a:srgbClr val="4D0808"/>
                </a:gs>
              </a:gsLst>
              <a:lin ang="0" scaled="1"/>
              <a:tileRect/>
            </a:gradFill>
          </a:ln>
          <a:effectLst>
            <a:outerShdw blurRad="50800" dist="50800" dir="5400000" algn="ctr" rotWithShape="0">
              <a:srgbClr val="000000">
                <a:alpha val="6000"/>
              </a:srgbClr>
            </a:outerShdw>
          </a:effectLst>
        </p:spPr>
        <p:style>
          <a:lnRef idx="1">
            <a:schemeClr val="accent1"/>
          </a:lnRef>
          <a:fillRef idx="0">
            <a:schemeClr val="accent1"/>
          </a:fillRef>
          <a:effectRef idx="0">
            <a:schemeClr val="accent1"/>
          </a:effectRef>
          <a:fontRef idx="minor">
            <a:schemeClr val="tx1"/>
          </a:fontRef>
        </p:style>
      </p:cxnSp>
      <p:sp>
        <p:nvSpPr>
          <p:cNvPr id="27" name="Номер слайда 26"/>
          <p:cNvSpPr>
            <a:spLocks noGrp="1"/>
          </p:cNvSpPr>
          <p:nvPr>
            <p:ph type="sldNum" sz="quarter" idx="12"/>
          </p:nvPr>
        </p:nvSpPr>
        <p:spPr/>
        <p:txBody>
          <a:bodyPr/>
          <a:lstStyle/>
          <a:p>
            <a:fld id="{725C68B6-61C2-468F-89AB-4B9F7531AA68}" type="slidenum">
              <a:rPr lang="ru-RU" smtClean="0"/>
              <a:pPr/>
              <a:t>27</a:t>
            </a:fld>
            <a:endParaRPr lang="ru-RU"/>
          </a:p>
        </p:txBody>
      </p:sp>
      <p:sp>
        <p:nvSpPr>
          <p:cNvPr id="8" name="TextBox 7"/>
          <p:cNvSpPr txBox="1"/>
          <p:nvPr/>
        </p:nvSpPr>
        <p:spPr>
          <a:xfrm>
            <a:off x="1115616" y="980728"/>
            <a:ext cx="7848872" cy="430887"/>
          </a:xfrm>
          <a:prstGeom prst="rect">
            <a:avLst/>
          </a:prstGeom>
          <a:noFill/>
        </p:spPr>
        <p:txBody>
          <a:bodyPr wrap="square" rtlCol="0">
            <a:spAutoFit/>
          </a:bodyPr>
          <a:lstStyle/>
          <a:p>
            <a:pPr algn="r"/>
            <a:r>
              <a:rPr lang="ru-RU" sz="2200" b="1" dirty="0" smtClean="0">
                <a:solidFill>
                  <a:schemeClr val="bg1">
                    <a:lumMod val="50000"/>
                  </a:schemeClr>
                </a:solidFill>
                <a:latin typeface="Arial" pitchFamily="34" charset="0"/>
                <a:cs typeface="Arial" pitchFamily="34" charset="0"/>
              </a:rPr>
              <a:t>РАСПРЕДЕЛЕНИЕ ПРОПУСКНОЙ СПОСОБНОСТИ</a:t>
            </a:r>
            <a:endParaRPr lang="ru-RU" sz="2200" b="1" dirty="0">
              <a:solidFill>
                <a:schemeClr val="bg1">
                  <a:lumMod val="50000"/>
                </a:schemeClr>
              </a:solidFill>
              <a:latin typeface="Arial" pitchFamily="34" charset="0"/>
              <a:cs typeface="Arial" pitchFamily="34" charset="0"/>
            </a:endParaRPr>
          </a:p>
        </p:txBody>
      </p:sp>
      <p:sp>
        <p:nvSpPr>
          <p:cNvPr id="11" name="Rectangle 15"/>
          <p:cNvSpPr>
            <a:spLocks noChangeArrowheads="1"/>
          </p:cNvSpPr>
          <p:nvPr/>
        </p:nvSpPr>
        <p:spPr bwMode="auto">
          <a:xfrm>
            <a:off x="107504" y="1628800"/>
            <a:ext cx="8856984" cy="276999"/>
          </a:xfrm>
          <a:prstGeom prst="rect">
            <a:avLst/>
          </a:prstGeom>
          <a:noFill/>
          <a:ln w="9525">
            <a:noFill/>
            <a:miter lim="800000"/>
            <a:headEnd/>
            <a:tailEnd/>
          </a:ln>
        </p:spPr>
        <p:txBody>
          <a:bodyPr wrap="square" anchor="ctr">
            <a:spAutoFit/>
          </a:bodyPr>
          <a:lstStyle/>
          <a:p>
            <a:pPr algn="just">
              <a:tabLst>
                <a:tab pos="358775" algn="l"/>
              </a:tabLst>
            </a:pPr>
            <a:r>
              <a:rPr lang="ru-RU" sz="1200" b="1" dirty="0" smtClean="0">
                <a:latin typeface="Arial" pitchFamily="34" charset="0"/>
                <a:cs typeface="Arial" pitchFamily="34" charset="0"/>
              </a:rPr>
              <a:t>РЕШЕНИЕ С ИСПОЛЬЗОВАНИЕМ КАЛИБРОВОЧНЫХ ДИСКОВ И ПИЛОТОВ-ОГРАНИЧИТЕЛЕЙ</a:t>
            </a:r>
          </a:p>
        </p:txBody>
      </p:sp>
      <p:sp>
        <p:nvSpPr>
          <p:cNvPr id="21" name="7-конечная звезда 20"/>
          <p:cNvSpPr/>
          <p:nvPr/>
        </p:nvSpPr>
        <p:spPr>
          <a:xfrm>
            <a:off x="683568" y="3068960"/>
            <a:ext cx="654604" cy="524241"/>
          </a:xfrm>
          <a:prstGeom prst="star7">
            <a:avLst/>
          </a:prstGeom>
          <a:noFill/>
          <a:ln w="50800">
            <a:gradFill>
              <a:gsLst>
                <a:gs pos="0">
                  <a:srgbClr val="FFF200"/>
                </a:gs>
                <a:gs pos="45000">
                  <a:srgbClr val="FF7A00"/>
                </a:gs>
                <a:gs pos="70000">
                  <a:srgbClr val="FF0300"/>
                </a:gs>
                <a:gs pos="100000">
                  <a:srgbClr val="4D0808"/>
                </a:gs>
              </a:gsLst>
              <a:lin ang="5400000" scaled="0"/>
            </a:gradFill>
          </a:ln>
          <a:effectLst>
            <a:outerShdw blurRad="50800" dist="50800" dir="5400000" algn="ctr" rotWithShape="0">
              <a:srgbClr val="000000">
                <a:alpha val="4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3" name="7-конечная звезда 22"/>
          <p:cNvSpPr/>
          <p:nvPr/>
        </p:nvSpPr>
        <p:spPr>
          <a:xfrm>
            <a:off x="2483768" y="3789040"/>
            <a:ext cx="654604" cy="524241"/>
          </a:xfrm>
          <a:prstGeom prst="star7">
            <a:avLst/>
          </a:prstGeom>
          <a:noFill/>
          <a:ln w="50800">
            <a:gradFill>
              <a:gsLst>
                <a:gs pos="0">
                  <a:srgbClr val="FFF200"/>
                </a:gs>
                <a:gs pos="45000">
                  <a:srgbClr val="FF7A00"/>
                </a:gs>
                <a:gs pos="70000">
                  <a:srgbClr val="FF0300"/>
                </a:gs>
                <a:gs pos="100000">
                  <a:srgbClr val="4D0808"/>
                </a:gs>
              </a:gsLst>
              <a:lin ang="5400000" scaled="0"/>
            </a:gradFill>
          </a:ln>
          <a:effectLst>
            <a:outerShdw blurRad="50800" dist="50800" dir="5400000" algn="ctr" rotWithShape="0">
              <a:srgbClr val="000000">
                <a:alpha val="4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4" name="7-конечная звезда 23"/>
          <p:cNvSpPr/>
          <p:nvPr/>
        </p:nvSpPr>
        <p:spPr>
          <a:xfrm>
            <a:off x="1547664" y="3429000"/>
            <a:ext cx="654604" cy="524241"/>
          </a:xfrm>
          <a:prstGeom prst="star7">
            <a:avLst/>
          </a:prstGeom>
          <a:noFill/>
          <a:ln w="50800">
            <a:gradFill>
              <a:gsLst>
                <a:gs pos="0">
                  <a:srgbClr val="FFF200"/>
                </a:gs>
                <a:gs pos="45000">
                  <a:srgbClr val="FF7A00"/>
                </a:gs>
                <a:gs pos="70000">
                  <a:srgbClr val="FF0300"/>
                </a:gs>
                <a:gs pos="100000">
                  <a:srgbClr val="4D0808"/>
                </a:gs>
              </a:gsLst>
              <a:lin ang="5400000" scaled="0"/>
            </a:gradFill>
          </a:ln>
          <a:effectLst>
            <a:outerShdw blurRad="50800" dist="50800" dir="5400000" algn="ctr" rotWithShape="0">
              <a:srgbClr val="000000">
                <a:alpha val="4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5" name="7-конечная звезда 24"/>
          <p:cNvSpPr/>
          <p:nvPr/>
        </p:nvSpPr>
        <p:spPr>
          <a:xfrm>
            <a:off x="4572000" y="4365104"/>
            <a:ext cx="654604" cy="524241"/>
          </a:xfrm>
          <a:prstGeom prst="star7">
            <a:avLst/>
          </a:prstGeom>
          <a:noFill/>
          <a:ln w="50800">
            <a:gradFill>
              <a:gsLst>
                <a:gs pos="0">
                  <a:srgbClr val="FFF200"/>
                </a:gs>
                <a:gs pos="45000">
                  <a:srgbClr val="FF7A00"/>
                </a:gs>
                <a:gs pos="70000">
                  <a:srgbClr val="FF0300"/>
                </a:gs>
                <a:gs pos="100000">
                  <a:srgbClr val="4D0808"/>
                </a:gs>
              </a:gsLst>
              <a:lin ang="5400000" scaled="0"/>
            </a:gradFill>
          </a:ln>
          <a:effectLst>
            <a:outerShdw blurRad="50800" dist="50800" dir="5400000" algn="ctr" rotWithShape="0">
              <a:srgbClr val="000000">
                <a:alpha val="4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6" name="7-конечная звезда 25"/>
          <p:cNvSpPr/>
          <p:nvPr/>
        </p:nvSpPr>
        <p:spPr>
          <a:xfrm>
            <a:off x="6372200" y="4869160"/>
            <a:ext cx="654604" cy="524241"/>
          </a:xfrm>
          <a:prstGeom prst="star7">
            <a:avLst/>
          </a:prstGeom>
          <a:noFill/>
          <a:ln w="50800">
            <a:gradFill>
              <a:gsLst>
                <a:gs pos="0">
                  <a:srgbClr val="FFF200"/>
                </a:gs>
                <a:gs pos="45000">
                  <a:srgbClr val="FF7A00"/>
                </a:gs>
                <a:gs pos="70000">
                  <a:srgbClr val="FF0300"/>
                </a:gs>
                <a:gs pos="100000">
                  <a:srgbClr val="4D0808"/>
                </a:gs>
              </a:gsLst>
              <a:lin ang="5400000" scaled="0"/>
            </a:gradFill>
          </a:ln>
          <a:effectLst>
            <a:outerShdw blurRad="50800" dist="50800" dir="5400000" algn="ctr" rotWithShape="0">
              <a:srgbClr val="000000">
                <a:alpha val="4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8" name="Прямоугольник 27"/>
          <p:cNvSpPr/>
          <p:nvPr/>
        </p:nvSpPr>
        <p:spPr>
          <a:xfrm>
            <a:off x="5796136" y="1916832"/>
            <a:ext cx="3174695" cy="576064"/>
          </a:xfrm>
          <a:prstGeom prst="rect">
            <a:avLst/>
          </a:prstGeom>
          <a:gradFill flip="none" rotWithShape="1">
            <a:gsLst>
              <a:gs pos="0">
                <a:schemeClr val="bg1"/>
              </a:gs>
              <a:gs pos="45000">
                <a:srgbClr val="FF7A00"/>
              </a:gs>
              <a:gs pos="70000">
                <a:srgbClr val="FF0300"/>
              </a:gs>
              <a:gs pos="100000">
                <a:srgbClr val="4D0808"/>
              </a:gs>
            </a:gsLst>
            <a:lin ang="16200000" scaled="1"/>
            <a:tileRect/>
          </a:gradFill>
          <a:ln>
            <a:solidFill>
              <a:srgbClr val="FF0000"/>
            </a:solidFill>
          </a:ln>
          <a:effectLst>
            <a:outerShdw blurRad="50800" dist="50800" dir="5400000" algn="ctr" rotWithShape="0">
              <a:srgbClr val="000000">
                <a:alpha val="4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b="1" dirty="0" smtClean="0">
                <a:effectLst>
                  <a:outerShdw blurRad="38100" dist="38100" dir="2700000" algn="tl">
                    <a:srgbClr val="000000">
                      <a:alpha val="43137"/>
                    </a:srgbClr>
                  </a:outerShdw>
                </a:effectLst>
                <a:latin typeface="Arial" pitchFamily="34" charset="0"/>
                <a:cs typeface="Arial" pitchFamily="34" charset="0"/>
              </a:rPr>
              <a:t>КАЛИБРОВОЧНЫЕ ДИСКИ – </a:t>
            </a:r>
          </a:p>
          <a:p>
            <a:pPr algn="ctr"/>
            <a:r>
              <a:rPr lang="ru-RU" sz="1600" b="1" dirty="0" smtClean="0">
                <a:effectLst>
                  <a:outerShdw blurRad="38100" dist="38100" dir="2700000" algn="tl">
                    <a:srgbClr val="000000">
                      <a:alpha val="43137"/>
                    </a:srgbClr>
                  </a:outerShdw>
                </a:effectLst>
                <a:latin typeface="Arial" pitchFamily="34" charset="0"/>
                <a:cs typeface="Arial" pitchFamily="34" charset="0"/>
              </a:rPr>
              <a:t>- ДИАФРАГМЫ</a:t>
            </a:r>
            <a:endParaRPr lang="ru-RU" sz="1600" b="1" dirty="0">
              <a:effectLst>
                <a:outerShdw blurRad="38100" dist="38100" dir="2700000" algn="tl">
                  <a:srgbClr val="000000">
                    <a:alpha val="43137"/>
                  </a:srgbClr>
                </a:outerShdw>
              </a:effectLst>
              <a:latin typeface="Arial" pitchFamily="34" charset="0"/>
              <a:cs typeface="Arial" pitchFamily="34" charset="0"/>
            </a:endParaRPr>
          </a:p>
        </p:txBody>
      </p:sp>
      <p:cxnSp>
        <p:nvCxnSpPr>
          <p:cNvPr id="29" name="Прямая со стрелкой 28"/>
          <p:cNvCxnSpPr>
            <a:stCxn id="28" idx="2"/>
            <a:endCxn id="21" idx="0"/>
          </p:cNvCxnSpPr>
          <p:nvPr/>
        </p:nvCxnSpPr>
        <p:spPr>
          <a:xfrm flipH="1">
            <a:off x="1273346" y="2492896"/>
            <a:ext cx="6110138" cy="679897"/>
          </a:xfrm>
          <a:prstGeom prst="straightConnector1">
            <a:avLst/>
          </a:prstGeom>
          <a:ln w="19050">
            <a:solidFill>
              <a:schemeClr val="bg1"/>
            </a:solidFill>
            <a:tailEnd type="arrow"/>
          </a:ln>
          <a:effectLst>
            <a:outerShdw blurRad="50800" dist="50800" dir="5400000" algn="ctr" rotWithShape="0">
              <a:srgbClr val="000000">
                <a:alpha val="43000"/>
              </a:srgbClr>
            </a:outerShdw>
          </a:effectLst>
        </p:spPr>
        <p:style>
          <a:lnRef idx="1">
            <a:schemeClr val="accent1"/>
          </a:lnRef>
          <a:fillRef idx="0">
            <a:schemeClr val="accent1"/>
          </a:fillRef>
          <a:effectRef idx="0">
            <a:schemeClr val="accent1"/>
          </a:effectRef>
          <a:fontRef idx="minor">
            <a:schemeClr val="tx1"/>
          </a:fontRef>
        </p:style>
      </p:cxnSp>
      <p:cxnSp>
        <p:nvCxnSpPr>
          <p:cNvPr id="30" name="Прямая со стрелкой 29"/>
          <p:cNvCxnSpPr>
            <a:stCxn id="28" idx="2"/>
            <a:endCxn id="24" idx="0"/>
          </p:cNvCxnSpPr>
          <p:nvPr/>
        </p:nvCxnSpPr>
        <p:spPr>
          <a:xfrm flipH="1">
            <a:off x="2137442" y="2492896"/>
            <a:ext cx="5246042" cy="1039937"/>
          </a:xfrm>
          <a:prstGeom prst="straightConnector1">
            <a:avLst/>
          </a:prstGeom>
          <a:ln w="19050">
            <a:solidFill>
              <a:schemeClr val="bg1"/>
            </a:solidFill>
            <a:tailEnd type="arrow"/>
          </a:ln>
          <a:effectLst>
            <a:outerShdw blurRad="50800" dist="50800" dir="5400000" algn="ctr" rotWithShape="0">
              <a:srgbClr val="000000">
                <a:alpha val="43000"/>
              </a:srgbClr>
            </a:outerShdw>
          </a:effectLst>
        </p:spPr>
        <p:style>
          <a:lnRef idx="1">
            <a:schemeClr val="accent1"/>
          </a:lnRef>
          <a:fillRef idx="0">
            <a:schemeClr val="accent1"/>
          </a:fillRef>
          <a:effectRef idx="0">
            <a:schemeClr val="accent1"/>
          </a:effectRef>
          <a:fontRef idx="minor">
            <a:schemeClr val="tx1"/>
          </a:fontRef>
        </p:style>
      </p:cxnSp>
      <p:cxnSp>
        <p:nvCxnSpPr>
          <p:cNvPr id="31" name="Прямая со стрелкой 30"/>
          <p:cNvCxnSpPr>
            <a:stCxn id="28" idx="2"/>
            <a:endCxn id="23" idx="0"/>
          </p:cNvCxnSpPr>
          <p:nvPr/>
        </p:nvCxnSpPr>
        <p:spPr>
          <a:xfrm flipH="1">
            <a:off x="3073546" y="2492896"/>
            <a:ext cx="4309938" cy="1399977"/>
          </a:xfrm>
          <a:prstGeom prst="straightConnector1">
            <a:avLst/>
          </a:prstGeom>
          <a:ln w="19050">
            <a:solidFill>
              <a:schemeClr val="bg1"/>
            </a:solidFill>
            <a:tailEnd type="arrow"/>
          </a:ln>
          <a:effectLst>
            <a:outerShdw blurRad="50800" dist="50800" dir="5400000" algn="ctr" rotWithShape="0">
              <a:srgbClr val="000000">
                <a:alpha val="43000"/>
              </a:srgbClr>
            </a:outerShdw>
          </a:effectLst>
        </p:spPr>
        <p:style>
          <a:lnRef idx="1">
            <a:schemeClr val="accent1"/>
          </a:lnRef>
          <a:fillRef idx="0">
            <a:schemeClr val="accent1"/>
          </a:fillRef>
          <a:effectRef idx="0">
            <a:schemeClr val="accent1"/>
          </a:effectRef>
          <a:fontRef idx="minor">
            <a:schemeClr val="tx1"/>
          </a:fontRef>
        </p:style>
      </p:cxnSp>
      <p:cxnSp>
        <p:nvCxnSpPr>
          <p:cNvPr id="32" name="Прямая со стрелкой 31"/>
          <p:cNvCxnSpPr>
            <a:stCxn id="28" idx="2"/>
            <a:endCxn id="25" idx="0"/>
          </p:cNvCxnSpPr>
          <p:nvPr/>
        </p:nvCxnSpPr>
        <p:spPr>
          <a:xfrm flipH="1">
            <a:off x="5161778" y="2492896"/>
            <a:ext cx="2221706" cy="1976041"/>
          </a:xfrm>
          <a:prstGeom prst="straightConnector1">
            <a:avLst/>
          </a:prstGeom>
          <a:ln w="19050">
            <a:solidFill>
              <a:schemeClr val="bg1"/>
            </a:solidFill>
            <a:tailEnd type="arrow"/>
          </a:ln>
          <a:effectLst>
            <a:outerShdw blurRad="50800" dist="50800" dir="5400000" algn="ctr" rotWithShape="0">
              <a:srgbClr val="000000">
                <a:alpha val="43000"/>
              </a:srgbClr>
            </a:outerShdw>
          </a:effectLst>
        </p:spPr>
        <p:style>
          <a:lnRef idx="1">
            <a:schemeClr val="accent1"/>
          </a:lnRef>
          <a:fillRef idx="0">
            <a:schemeClr val="accent1"/>
          </a:fillRef>
          <a:effectRef idx="0">
            <a:schemeClr val="accent1"/>
          </a:effectRef>
          <a:fontRef idx="minor">
            <a:schemeClr val="tx1"/>
          </a:fontRef>
        </p:style>
      </p:cxnSp>
      <p:cxnSp>
        <p:nvCxnSpPr>
          <p:cNvPr id="33" name="Прямая со стрелкой 32"/>
          <p:cNvCxnSpPr>
            <a:stCxn id="28" idx="2"/>
            <a:endCxn id="26" idx="6"/>
          </p:cNvCxnSpPr>
          <p:nvPr/>
        </p:nvCxnSpPr>
        <p:spPr>
          <a:xfrm flipH="1">
            <a:off x="6699502" y="2492896"/>
            <a:ext cx="683982" cy="2376264"/>
          </a:xfrm>
          <a:prstGeom prst="straightConnector1">
            <a:avLst/>
          </a:prstGeom>
          <a:ln w="19050">
            <a:solidFill>
              <a:schemeClr val="bg1"/>
            </a:solidFill>
            <a:tailEnd type="arrow"/>
          </a:ln>
          <a:effectLst>
            <a:outerShdw blurRad="50800" dist="50800" dir="5400000" algn="ctr" rotWithShape="0">
              <a:srgbClr val="000000">
                <a:alpha val="43000"/>
              </a:srgbClr>
            </a:outerShdw>
          </a:effectLst>
        </p:spPr>
        <p:style>
          <a:lnRef idx="1">
            <a:schemeClr val="accent1"/>
          </a:lnRef>
          <a:fillRef idx="0">
            <a:schemeClr val="accent1"/>
          </a:fillRef>
          <a:effectRef idx="0">
            <a:schemeClr val="accent1"/>
          </a:effectRef>
          <a:fontRef idx="minor">
            <a:schemeClr val="tx1"/>
          </a:fontRef>
        </p:style>
      </p:cxnSp>
      <p:sp>
        <p:nvSpPr>
          <p:cNvPr id="107" name="Rectangle 15"/>
          <p:cNvSpPr>
            <a:spLocks noChangeArrowheads="1"/>
          </p:cNvSpPr>
          <p:nvPr/>
        </p:nvSpPr>
        <p:spPr bwMode="auto">
          <a:xfrm>
            <a:off x="107504" y="5805264"/>
            <a:ext cx="8856984" cy="276999"/>
          </a:xfrm>
          <a:prstGeom prst="rect">
            <a:avLst/>
          </a:prstGeom>
          <a:noFill/>
          <a:ln w="9525">
            <a:noFill/>
            <a:miter lim="800000"/>
            <a:headEnd/>
            <a:tailEnd/>
          </a:ln>
        </p:spPr>
        <p:txBody>
          <a:bodyPr wrap="square" anchor="ctr">
            <a:spAutoFit/>
          </a:bodyPr>
          <a:lstStyle/>
          <a:p>
            <a:pPr algn="just">
              <a:tabLst>
                <a:tab pos="358775" algn="l"/>
              </a:tabLst>
            </a:pPr>
            <a:r>
              <a:rPr lang="en-US" sz="1200" b="1" dirty="0" smtClean="0">
                <a:latin typeface="Arial" pitchFamily="34" charset="0"/>
                <a:cs typeface="Arial" pitchFamily="34" charset="0"/>
              </a:rPr>
              <a:t>BM</a:t>
            </a:r>
            <a:r>
              <a:rPr lang="ru-RU" sz="1200" b="1" dirty="0" smtClean="0">
                <a:latin typeface="Arial" pitchFamily="34" charset="0"/>
                <a:cs typeface="Arial" pitchFamily="34" charset="0"/>
              </a:rPr>
              <a:t>6</a:t>
            </a:r>
            <a:r>
              <a:rPr lang="en-US" sz="1200" b="1" dirty="0" smtClean="0">
                <a:latin typeface="Arial" pitchFamily="34" charset="0"/>
                <a:cs typeface="Arial" pitchFamily="34" charset="0"/>
              </a:rPr>
              <a:t>X/250 + FL/250-SRII | 5 </a:t>
            </a:r>
            <a:r>
              <a:rPr lang="ru-RU" sz="1200" b="1" dirty="0" smtClean="0">
                <a:latin typeface="Arial" pitchFamily="34" charset="0"/>
                <a:cs typeface="Arial" pitchFamily="34" charset="0"/>
              </a:rPr>
              <a:t>ЛИНИЙ РЕДУЦИРОВАНИЯ </a:t>
            </a:r>
            <a:r>
              <a:rPr lang="en-US" sz="1200" b="1" dirty="0" smtClean="0">
                <a:latin typeface="Arial" pitchFamily="34" charset="0"/>
                <a:cs typeface="Arial" pitchFamily="34" charset="0"/>
              </a:rPr>
              <a:t>| </a:t>
            </a:r>
            <a:r>
              <a:rPr lang="ru-RU" sz="1200" b="1" dirty="0" smtClean="0">
                <a:latin typeface="Arial" pitchFamily="34" charset="0"/>
                <a:cs typeface="Arial" pitchFamily="34" charset="0"/>
              </a:rPr>
              <a:t>4 РАБОЧИЕ + 1 РЕЗЕРВНАЯ</a:t>
            </a:r>
          </a:p>
        </p:txBody>
      </p:sp>
      <p:pic>
        <p:nvPicPr>
          <p:cNvPr id="34" name="Рисунок 33" descr="C:\Users\Shishkin Stanislav\Desktop\МЕТРАН_Logo.jpg"/>
          <p:cNvPicPr/>
          <p:nvPr/>
        </p:nvPicPr>
        <p:blipFill>
          <a:blip r:embed="rId6" cstate="print"/>
          <a:srcRect/>
          <a:stretch>
            <a:fillRect/>
          </a:stretch>
        </p:blipFill>
        <p:spPr bwMode="auto">
          <a:xfrm>
            <a:off x="7812360" y="5949280"/>
            <a:ext cx="1080120" cy="216025"/>
          </a:xfrm>
          <a:prstGeom prst="rect">
            <a:avLst/>
          </a:prstGeom>
          <a:noFill/>
          <a:ln w="9525">
            <a:noFill/>
            <a:miter lim="800000"/>
            <a:headEnd/>
            <a:tailEnd/>
          </a:ln>
        </p:spPr>
      </p:pic>
      <p:pic>
        <p:nvPicPr>
          <p:cNvPr id="35" name="Picture 2"/>
          <p:cNvPicPr>
            <a:picLocks noChangeAspect="1" noChangeArrowheads="1"/>
          </p:cNvPicPr>
          <p:nvPr/>
        </p:nvPicPr>
        <p:blipFill>
          <a:blip r:embed="rId7" cstate="print"/>
          <a:srcRect/>
          <a:stretch>
            <a:fillRect/>
          </a:stretch>
        </p:blipFill>
        <p:spPr bwMode="auto">
          <a:xfrm>
            <a:off x="3572247" y="6165304"/>
            <a:ext cx="1503809" cy="282507"/>
          </a:xfrm>
          <a:prstGeom prst="rect">
            <a:avLst/>
          </a:prstGeom>
          <a:noFill/>
          <a:ln w="9525">
            <a:noFill/>
            <a:miter lim="800000"/>
            <a:headEnd/>
            <a:tailEnd/>
          </a:ln>
        </p:spPr>
      </p:pic>
      <p:sp>
        <p:nvSpPr>
          <p:cNvPr id="36" name="TextBox 35"/>
          <p:cNvSpPr txBox="1"/>
          <p:nvPr/>
        </p:nvSpPr>
        <p:spPr>
          <a:xfrm>
            <a:off x="1187624" y="116632"/>
            <a:ext cx="7848872" cy="830997"/>
          </a:xfrm>
          <a:prstGeom prst="rect">
            <a:avLst/>
          </a:prstGeom>
          <a:noFill/>
        </p:spPr>
        <p:txBody>
          <a:bodyPr wrap="square" rtlCol="0">
            <a:spAutoFit/>
          </a:bodyPr>
          <a:lstStyle/>
          <a:p>
            <a:pPr algn="r"/>
            <a:r>
              <a:rPr lang="ru-RU" sz="4800" b="1" spc="-200" dirty="0" smtClean="0">
                <a:solidFill>
                  <a:schemeClr val="bg1">
                    <a:lumMod val="50000"/>
                  </a:schemeClr>
                </a:solidFill>
                <a:latin typeface="Arial" pitchFamily="34" charset="0"/>
                <a:cs typeface="Arial" pitchFamily="34" charset="0"/>
              </a:rPr>
              <a:t>МНОГОНИТОЧНЫЕ ГРС</a:t>
            </a:r>
            <a:endParaRPr lang="ru-RU" sz="4800" b="1" spc="-200" dirty="0">
              <a:solidFill>
                <a:schemeClr val="bg1">
                  <a:lumMod val="50000"/>
                </a:schemeClr>
              </a:solidFill>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ppt_x</p:attrName>
                                        </p:attrNameLst>
                                      </p:cBhvr>
                                      <p:tavLst>
                                        <p:tav tm="0">
                                          <p:val>
                                            <p:strVal val="#ppt_x-.2"/>
                                          </p:val>
                                        </p:tav>
                                        <p:tav tm="100000">
                                          <p:val>
                                            <p:strVal val="#ppt_x"/>
                                          </p:val>
                                        </p:tav>
                                      </p:tavLst>
                                    </p:anim>
                                    <p:anim calcmode="lin" valueType="num">
                                      <p:cBhvr>
                                        <p:cTn id="8" dur="1000" fill="hold"/>
                                        <p:tgtEl>
                                          <p:spTgt spid="11"/>
                                        </p:tgtEl>
                                        <p:attrNameLst>
                                          <p:attrName>ppt_y</p:attrName>
                                        </p:attrNameLst>
                                      </p:cBhvr>
                                      <p:tavLst>
                                        <p:tav tm="0">
                                          <p:val>
                                            <p:strVal val="#ppt_y"/>
                                          </p:val>
                                        </p:tav>
                                        <p:tav tm="100000">
                                          <p:val>
                                            <p:strVal val="#ppt_y"/>
                                          </p:val>
                                        </p:tav>
                                      </p:tavLst>
                                    </p:anim>
                                    <p:animEffect transition="in" filter="wipe(right)" prLst="gradientSize: 0.1">
                                      <p:cBhvr>
                                        <p:cTn id="9" dur="1000"/>
                                        <p:tgtEl>
                                          <p:spTgt spid="11"/>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107"/>
                                        </p:tgtEl>
                                        <p:attrNameLst>
                                          <p:attrName>style.visibility</p:attrName>
                                        </p:attrNameLst>
                                      </p:cBhvr>
                                      <p:to>
                                        <p:strVal val="visible"/>
                                      </p:to>
                                    </p:set>
                                    <p:anim calcmode="lin" valueType="num">
                                      <p:cBhvr>
                                        <p:cTn id="12" dur="1000" fill="hold"/>
                                        <p:tgtEl>
                                          <p:spTgt spid="107"/>
                                        </p:tgtEl>
                                        <p:attrNameLst>
                                          <p:attrName>ppt_x</p:attrName>
                                        </p:attrNameLst>
                                      </p:cBhvr>
                                      <p:tavLst>
                                        <p:tav tm="0">
                                          <p:val>
                                            <p:strVal val="#ppt_x-.2"/>
                                          </p:val>
                                        </p:tav>
                                        <p:tav tm="100000">
                                          <p:val>
                                            <p:strVal val="#ppt_x"/>
                                          </p:val>
                                        </p:tav>
                                      </p:tavLst>
                                    </p:anim>
                                    <p:anim calcmode="lin" valueType="num">
                                      <p:cBhvr>
                                        <p:cTn id="13" dur="1000" fill="hold"/>
                                        <p:tgtEl>
                                          <p:spTgt spid="107"/>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0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descr="C:\Users\Барикаева\Desktop\Бланк Тартарини\низ_бланка.jpg"/>
          <p:cNvPicPr/>
          <p:nvPr/>
        </p:nvPicPr>
        <p:blipFill>
          <a:blip r:embed="rId3" cstate="print">
            <a:extLst>
              <a:ext uri="{28A0092B-C50C-407E-A947-70E740481C1C}">
                <a14:useLocalDpi xmlns="" xmlns:wpc="http://schemas.microsoft.com/office/word/2010/wordprocessingCanvas" xmlns:mc="http://schemas.openxmlformats.org/markup-compatibility/2006"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15="http://schemas.microsoft.com/office/word/2012/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bwMode="auto">
          <a:xfrm>
            <a:off x="3563888" y="6165304"/>
            <a:ext cx="5328592" cy="487914"/>
          </a:xfrm>
          <a:prstGeom prst="rect">
            <a:avLst/>
          </a:prstGeom>
          <a:noFill/>
          <a:ln>
            <a:noFill/>
          </a:ln>
        </p:spPr>
      </p:pic>
      <p:pic>
        <p:nvPicPr>
          <p:cNvPr id="12" name="Рисунок 11" descr="TARTARINI_LOGO_2015.png"/>
          <p:cNvPicPr>
            <a:picLocks noChangeAspect="1"/>
          </p:cNvPicPr>
          <p:nvPr/>
        </p:nvPicPr>
        <p:blipFill>
          <a:blip r:embed="rId4" cstate="print"/>
          <a:stretch>
            <a:fillRect/>
          </a:stretch>
        </p:blipFill>
        <p:spPr>
          <a:xfrm>
            <a:off x="0" y="44624"/>
            <a:ext cx="1187624" cy="1187624"/>
          </a:xfrm>
          <a:prstGeom prst="rect">
            <a:avLst/>
          </a:prstGeom>
        </p:spPr>
      </p:pic>
      <p:cxnSp>
        <p:nvCxnSpPr>
          <p:cNvPr id="22" name="Прямая соединительная линия 21"/>
          <p:cNvCxnSpPr/>
          <p:nvPr/>
        </p:nvCxnSpPr>
        <p:spPr>
          <a:xfrm>
            <a:off x="1187624" y="908720"/>
            <a:ext cx="7704856" cy="0"/>
          </a:xfrm>
          <a:prstGeom prst="line">
            <a:avLst/>
          </a:prstGeom>
          <a:ln w="22225">
            <a:gradFill flip="none" rotWithShape="1">
              <a:gsLst>
                <a:gs pos="0">
                  <a:srgbClr val="FF0000"/>
                </a:gs>
                <a:gs pos="45000">
                  <a:srgbClr val="FF7A00"/>
                </a:gs>
                <a:gs pos="70000">
                  <a:srgbClr val="FF0300"/>
                </a:gs>
                <a:gs pos="100000">
                  <a:srgbClr val="4D0808"/>
                </a:gs>
              </a:gsLst>
              <a:lin ang="0" scaled="1"/>
              <a:tileRect/>
            </a:gradFill>
          </a:ln>
          <a:effectLst>
            <a:outerShdw blurRad="50800" dist="50800" dir="5400000" algn="ctr" rotWithShape="0">
              <a:srgbClr val="000000">
                <a:alpha val="6000"/>
              </a:srgbClr>
            </a:outerShdw>
          </a:effectLst>
        </p:spPr>
        <p:style>
          <a:lnRef idx="1">
            <a:schemeClr val="accent1"/>
          </a:lnRef>
          <a:fillRef idx="0">
            <a:schemeClr val="accent1"/>
          </a:fillRef>
          <a:effectRef idx="0">
            <a:schemeClr val="accent1"/>
          </a:effectRef>
          <a:fontRef idx="minor">
            <a:schemeClr val="tx1"/>
          </a:fontRef>
        </p:style>
      </p:cxnSp>
      <p:sp>
        <p:nvSpPr>
          <p:cNvPr id="27" name="Номер слайда 26"/>
          <p:cNvSpPr>
            <a:spLocks noGrp="1"/>
          </p:cNvSpPr>
          <p:nvPr>
            <p:ph type="sldNum" sz="quarter" idx="12"/>
          </p:nvPr>
        </p:nvSpPr>
        <p:spPr/>
        <p:txBody>
          <a:bodyPr/>
          <a:lstStyle/>
          <a:p>
            <a:fld id="{725C68B6-61C2-468F-89AB-4B9F7531AA68}" type="slidenum">
              <a:rPr lang="ru-RU" smtClean="0"/>
              <a:pPr/>
              <a:t>28</a:t>
            </a:fld>
            <a:endParaRPr lang="ru-RU"/>
          </a:p>
        </p:txBody>
      </p:sp>
      <p:sp>
        <p:nvSpPr>
          <p:cNvPr id="8" name="TextBox 7"/>
          <p:cNvSpPr txBox="1"/>
          <p:nvPr/>
        </p:nvSpPr>
        <p:spPr>
          <a:xfrm>
            <a:off x="1115616" y="980728"/>
            <a:ext cx="7848872" cy="430887"/>
          </a:xfrm>
          <a:prstGeom prst="rect">
            <a:avLst/>
          </a:prstGeom>
          <a:noFill/>
        </p:spPr>
        <p:txBody>
          <a:bodyPr wrap="square" rtlCol="0">
            <a:spAutoFit/>
          </a:bodyPr>
          <a:lstStyle/>
          <a:p>
            <a:pPr algn="r"/>
            <a:r>
              <a:rPr lang="ru-RU" sz="2200" b="1" dirty="0" smtClean="0">
                <a:solidFill>
                  <a:schemeClr val="bg1">
                    <a:lumMod val="50000"/>
                  </a:schemeClr>
                </a:solidFill>
                <a:latin typeface="Arial" pitchFamily="34" charset="0"/>
                <a:cs typeface="Arial" pitchFamily="34" charset="0"/>
              </a:rPr>
              <a:t>РАСПРЕДЕЛЕНИЕ ПРОПУСКНОЙ СПОСОБНОСТИ</a:t>
            </a:r>
            <a:endParaRPr lang="ru-RU" sz="2200" b="1" dirty="0">
              <a:solidFill>
                <a:schemeClr val="bg1">
                  <a:lumMod val="50000"/>
                </a:schemeClr>
              </a:solidFill>
              <a:latin typeface="Arial" pitchFamily="34" charset="0"/>
              <a:cs typeface="Arial" pitchFamily="34" charset="0"/>
            </a:endParaRPr>
          </a:p>
        </p:txBody>
      </p:sp>
      <p:pic>
        <p:nvPicPr>
          <p:cNvPr id="3074" name="Picture 2"/>
          <p:cNvPicPr>
            <a:picLocks noChangeAspect="1" noChangeArrowheads="1"/>
          </p:cNvPicPr>
          <p:nvPr/>
        </p:nvPicPr>
        <p:blipFill>
          <a:blip r:embed="rId5" cstate="print"/>
          <a:srcRect/>
          <a:stretch>
            <a:fillRect/>
          </a:stretch>
        </p:blipFill>
        <p:spPr bwMode="auto">
          <a:xfrm>
            <a:off x="179511" y="1613478"/>
            <a:ext cx="8712969" cy="4263794"/>
          </a:xfrm>
          <a:prstGeom prst="rect">
            <a:avLst/>
          </a:prstGeom>
          <a:noFill/>
          <a:ln w="9525">
            <a:noFill/>
            <a:miter lim="800000"/>
            <a:headEnd/>
            <a:tailEnd/>
          </a:ln>
        </p:spPr>
      </p:pic>
      <p:sp>
        <p:nvSpPr>
          <p:cNvPr id="11" name="Rectangle 15"/>
          <p:cNvSpPr>
            <a:spLocks noChangeArrowheads="1"/>
          </p:cNvSpPr>
          <p:nvPr/>
        </p:nvSpPr>
        <p:spPr bwMode="auto">
          <a:xfrm>
            <a:off x="107504" y="1340768"/>
            <a:ext cx="8856984" cy="276999"/>
          </a:xfrm>
          <a:prstGeom prst="rect">
            <a:avLst/>
          </a:prstGeom>
          <a:noFill/>
          <a:ln w="9525">
            <a:noFill/>
            <a:miter lim="800000"/>
            <a:headEnd/>
            <a:tailEnd/>
          </a:ln>
        </p:spPr>
        <p:txBody>
          <a:bodyPr wrap="square" anchor="ctr">
            <a:spAutoFit/>
          </a:bodyPr>
          <a:lstStyle/>
          <a:p>
            <a:pPr algn="just">
              <a:tabLst>
                <a:tab pos="358775" algn="l"/>
              </a:tabLst>
            </a:pPr>
            <a:r>
              <a:rPr lang="ru-RU" sz="1200" b="1" dirty="0" smtClean="0">
                <a:latin typeface="Arial" pitchFamily="34" charset="0"/>
                <a:cs typeface="Arial" pitchFamily="34" charset="0"/>
              </a:rPr>
              <a:t>РЕШЕНИЕ С ИСПОЛЬЗОВАНИЕМ КАЛИБРОВОЧНЫХ ДИСКОВ И ПИЛОТОВ-ОГРАНИЧИТЕЛЕЙ</a:t>
            </a:r>
          </a:p>
        </p:txBody>
      </p:sp>
      <p:sp>
        <p:nvSpPr>
          <p:cNvPr id="13" name="7-конечная звезда 12"/>
          <p:cNvSpPr/>
          <p:nvPr/>
        </p:nvSpPr>
        <p:spPr>
          <a:xfrm>
            <a:off x="2987824" y="4581128"/>
            <a:ext cx="1224136" cy="1008112"/>
          </a:xfrm>
          <a:prstGeom prst="star7">
            <a:avLst/>
          </a:prstGeom>
          <a:noFill/>
          <a:ln w="50800">
            <a:gradFill>
              <a:gsLst>
                <a:gs pos="0">
                  <a:srgbClr val="FFF200"/>
                </a:gs>
                <a:gs pos="45000">
                  <a:srgbClr val="FF7A00"/>
                </a:gs>
                <a:gs pos="70000">
                  <a:srgbClr val="FF0300"/>
                </a:gs>
                <a:gs pos="100000">
                  <a:srgbClr val="4D0808"/>
                </a:gs>
              </a:gsLst>
              <a:lin ang="5400000" scaled="0"/>
            </a:gradFill>
          </a:ln>
          <a:effectLst>
            <a:outerShdw blurRad="50800" dist="50800" dir="5400000" algn="ctr" rotWithShape="0">
              <a:srgbClr val="000000">
                <a:alpha val="4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7-конечная звезда 13"/>
          <p:cNvSpPr/>
          <p:nvPr/>
        </p:nvSpPr>
        <p:spPr>
          <a:xfrm>
            <a:off x="7596336" y="3573016"/>
            <a:ext cx="1008112" cy="864096"/>
          </a:xfrm>
          <a:prstGeom prst="star7">
            <a:avLst/>
          </a:prstGeom>
          <a:noFill/>
          <a:ln w="50800">
            <a:gradFill>
              <a:gsLst>
                <a:gs pos="0">
                  <a:srgbClr val="FFF200"/>
                </a:gs>
                <a:gs pos="45000">
                  <a:srgbClr val="FF7A00"/>
                </a:gs>
                <a:gs pos="70000">
                  <a:srgbClr val="FF0300"/>
                </a:gs>
                <a:gs pos="100000">
                  <a:srgbClr val="4D0808"/>
                </a:gs>
              </a:gsLst>
              <a:lin ang="5400000" scaled="0"/>
            </a:gradFill>
          </a:ln>
          <a:effectLst>
            <a:outerShdw blurRad="50800" dist="50800" dir="5400000" algn="ctr" rotWithShape="0">
              <a:srgbClr val="000000">
                <a:alpha val="4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7-конечная звезда 14"/>
          <p:cNvSpPr/>
          <p:nvPr/>
        </p:nvSpPr>
        <p:spPr>
          <a:xfrm>
            <a:off x="5508104" y="4077072"/>
            <a:ext cx="1152128" cy="1008112"/>
          </a:xfrm>
          <a:prstGeom prst="star7">
            <a:avLst/>
          </a:prstGeom>
          <a:noFill/>
          <a:ln w="50800">
            <a:gradFill>
              <a:gsLst>
                <a:gs pos="0">
                  <a:srgbClr val="FFF200"/>
                </a:gs>
                <a:gs pos="45000">
                  <a:srgbClr val="FF7A00"/>
                </a:gs>
                <a:gs pos="70000">
                  <a:srgbClr val="FF0300"/>
                </a:gs>
                <a:gs pos="100000">
                  <a:srgbClr val="4D0808"/>
                </a:gs>
              </a:gsLst>
              <a:lin ang="5400000" scaled="0"/>
            </a:gradFill>
          </a:ln>
          <a:effectLst>
            <a:outerShdw blurRad="50800" dist="50800" dir="5400000" algn="ctr" rotWithShape="0">
              <a:srgbClr val="000000">
                <a:alpha val="4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 name="Прямоугольник 15"/>
          <p:cNvSpPr/>
          <p:nvPr/>
        </p:nvSpPr>
        <p:spPr>
          <a:xfrm>
            <a:off x="5724128" y="1628800"/>
            <a:ext cx="3174695" cy="576064"/>
          </a:xfrm>
          <a:prstGeom prst="rect">
            <a:avLst/>
          </a:prstGeom>
          <a:gradFill flip="none" rotWithShape="1">
            <a:gsLst>
              <a:gs pos="0">
                <a:schemeClr val="bg1"/>
              </a:gs>
              <a:gs pos="45000">
                <a:srgbClr val="FF7A00"/>
              </a:gs>
              <a:gs pos="70000">
                <a:srgbClr val="FF0300"/>
              </a:gs>
              <a:gs pos="100000">
                <a:srgbClr val="4D0808"/>
              </a:gs>
            </a:gsLst>
            <a:lin ang="16200000" scaled="1"/>
            <a:tileRect/>
          </a:gradFill>
          <a:ln>
            <a:solidFill>
              <a:srgbClr val="FF0000"/>
            </a:solidFill>
          </a:ln>
          <a:effectLst>
            <a:outerShdw blurRad="50800" dist="50800" dir="5400000" algn="ctr" rotWithShape="0">
              <a:srgbClr val="000000">
                <a:alpha val="4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b="1" dirty="0" smtClean="0">
                <a:effectLst>
                  <a:outerShdw blurRad="38100" dist="38100" dir="2700000" algn="tl">
                    <a:srgbClr val="000000">
                      <a:alpha val="43137"/>
                    </a:srgbClr>
                  </a:outerShdw>
                </a:effectLst>
                <a:latin typeface="Arial" pitchFamily="34" charset="0"/>
                <a:cs typeface="Arial" pitchFamily="34" charset="0"/>
              </a:rPr>
              <a:t>КАЛИБРОВОЧНЫЕ ДИСКИ – </a:t>
            </a:r>
          </a:p>
          <a:p>
            <a:pPr algn="ctr"/>
            <a:r>
              <a:rPr lang="ru-RU" sz="1600" b="1" dirty="0" smtClean="0">
                <a:effectLst>
                  <a:outerShdw blurRad="38100" dist="38100" dir="2700000" algn="tl">
                    <a:srgbClr val="000000">
                      <a:alpha val="43137"/>
                    </a:srgbClr>
                  </a:outerShdw>
                </a:effectLst>
                <a:latin typeface="Arial" pitchFamily="34" charset="0"/>
                <a:cs typeface="Arial" pitchFamily="34" charset="0"/>
              </a:rPr>
              <a:t>- ДИАФРАГМЫ</a:t>
            </a:r>
            <a:endParaRPr lang="ru-RU" sz="1600" b="1" dirty="0">
              <a:effectLst>
                <a:outerShdw blurRad="38100" dist="38100" dir="2700000" algn="tl">
                  <a:srgbClr val="000000">
                    <a:alpha val="43137"/>
                  </a:srgbClr>
                </a:outerShdw>
              </a:effectLst>
              <a:latin typeface="Arial" pitchFamily="34" charset="0"/>
              <a:cs typeface="Arial" pitchFamily="34" charset="0"/>
            </a:endParaRPr>
          </a:p>
        </p:txBody>
      </p:sp>
      <p:cxnSp>
        <p:nvCxnSpPr>
          <p:cNvPr id="17" name="Прямая со стрелкой 16"/>
          <p:cNvCxnSpPr>
            <a:stCxn id="16" idx="2"/>
            <a:endCxn id="13" idx="0"/>
          </p:cNvCxnSpPr>
          <p:nvPr/>
        </p:nvCxnSpPr>
        <p:spPr>
          <a:xfrm flipH="1">
            <a:off x="4090733" y="2204864"/>
            <a:ext cx="3220743" cy="2575934"/>
          </a:xfrm>
          <a:prstGeom prst="straightConnector1">
            <a:avLst/>
          </a:prstGeom>
          <a:ln w="19050">
            <a:solidFill>
              <a:schemeClr val="bg1"/>
            </a:solidFill>
            <a:tailEnd type="arrow"/>
          </a:ln>
          <a:effectLst>
            <a:outerShdw blurRad="50800" dist="50800" dir="5400000" algn="ctr" rotWithShape="0">
              <a:srgbClr val="000000">
                <a:alpha val="43000"/>
              </a:srgbClr>
            </a:outerShdw>
          </a:effectLst>
        </p:spPr>
        <p:style>
          <a:lnRef idx="1">
            <a:schemeClr val="accent1"/>
          </a:lnRef>
          <a:fillRef idx="0">
            <a:schemeClr val="accent1"/>
          </a:fillRef>
          <a:effectRef idx="0">
            <a:schemeClr val="accent1"/>
          </a:effectRef>
          <a:fontRef idx="minor">
            <a:schemeClr val="tx1"/>
          </a:fontRef>
        </p:style>
      </p:cxnSp>
      <p:cxnSp>
        <p:nvCxnSpPr>
          <p:cNvPr id="18" name="Прямая со стрелкой 17"/>
          <p:cNvCxnSpPr>
            <a:stCxn id="16" idx="2"/>
            <a:endCxn id="15" idx="6"/>
          </p:cNvCxnSpPr>
          <p:nvPr/>
        </p:nvCxnSpPr>
        <p:spPr>
          <a:xfrm flipH="1">
            <a:off x="6084168" y="2204864"/>
            <a:ext cx="1227308" cy="1872208"/>
          </a:xfrm>
          <a:prstGeom prst="straightConnector1">
            <a:avLst/>
          </a:prstGeom>
          <a:ln w="19050">
            <a:solidFill>
              <a:schemeClr val="bg1"/>
            </a:solidFill>
            <a:tailEnd type="arrow"/>
          </a:ln>
          <a:effectLst>
            <a:outerShdw blurRad="50800" dist="50800" dir="5400000" algn="ctr" rotWithShape="0">
              <a:srgbClr val="000000">
                <a:alpha val="43000"/>
              </a:srgbClr>
            </a:outerShdw>
          </a:effectLst>
        </p:spPr>
        <p:style>
          <a:lnRef idx="1">
            <a:schemeClr val="accent1"/>
          </a:lnRef>
          <a:fillRef idx="0">
            <a:schemeClr val="accent1"/>
          </a:fillRef>
          <a:effectRef idx="0">
            <a:schemeClr val="accent1"/>
          </a:effectRef>
          <a:fontRef idx="minor">
            <a:schemeClr val="tx1"/>
          </a:fontRef>
        </p:style>
      </p:cxnSp>
      <p:cxnSp>
        <p:nvCxnSpPr>
          <p:cNvPr id="19" name="Прямая со стрелкой 18"/>
          <p:cNvCxnSpPr>
            <a:stCxn id="16" idx="2"/>
            <a:endCxn id="14" idx="6"/>
          </p:cNvCxnSpPr>
          <p:nvPr/>
        </p:nvCxnSpPr>
        <p:spPr>
          <a:xfrm>
            <a:off x="7311476" y="2204864"/>
            <a:ext cx="788916" cy="1368152"/>
          </a:xfrm>
          <a:prstGeom prst="straightConnector1">
            <a:avLst/>
          </a:prstGeom>
          <a:ln w="19050">
            <a:solidFill>
              <a:schemeClr val="bg1"/>
            </a:solidFill>
            <a:tailEnd type="arrow"/>
          </a:ln>
          <a:effectLst>
            <a:outerShdw blurRad="50800" dist="50800" dir="5400000" algn="ctr" rotWithShape="0">
              <a:srgbClr val="000000">
                <a:alpha val="43000"/>
              </a:srgbClr>
            </a:outerShdw>
          </a:effectLst>
        </p:spPr>
        <p:style>
          <a:lnRef idx="1">
            <a:schemeClr val="accent1"/>
          </a:lnRef>
          <a:fillRef idx="0">
            <a:schemeClr val="accent1"/>
          </a:fillRef>
          <a:effectRef idx="0">
            <a:schemeClr val="accent1"/>
          </a:effectRef>
          <a:fontRef idx="minor">
            <a:schemeClr val="tx1"/>
          </a:fontRef>
        </p:style>
      </p:cxnSp>
      <p:sp>
        <p:nvSpPr>
          <p:cNvPr id="49" name="Rectangle 15"/>
          <p:cNvSpPr>
            <a:spLocks noChangeArrowheads="1"/>
          </p:cNvSpPr>
          <p:nvPr/>
        </p:nvSpPr>
        <p:spPr bwMode="auto">
          <a:xfrm>
            <a:off x="107504" y="5877272"/>
            <a:ext cx="8856984" cy="276999"/>
          </a:xfrm>
          <a:prstGeom prst="rect">
            <a:avLst/>
          </a:prstGeom>
          <a:noFill/>
          <a:ln w="9525">
            <a:noFill/>
            <a:miter lim="800000"/>
            <a:headEnd/>
            <a:tailEnd/>
          </a:ln>
        </p:spPr>
        <p:txBody>
          <a:bodyPr wrap="square" anchor="ctr">
            <a:spAutoFit/>
          </a:bodyPr>
          <a:lstStyle/>
          <a:p>
            <a:pPr algn="just">
              <a:tabLst>
                <a:tab pos="358775" algn="l"/>
              </a:tabLst>
            </a:pPr>
            <a:r>
              <a:rPr lang="en-US" sz="1200" b="1" dirty="0" smtClean="0">
                <a:latin typeface="Arial" pitchFamily="34" charset="0"/>
                <a:cs typeface="Arial" pitchFamily="34" charset="0"/>
              </a:rPr>
              <a:t>BM</a:t>
            </a:r>
            <a:r>
              <a:rPr lang="ru-RU" sz="1200" b="1" dirty="0" smtClean="0">
                <a:latin typeface="Arial" pitchFamily="34" charset="0"/>
                <a:cs typeface="Arial" pitchFamily="34" charset="0"/>
              </a:rPr>
              <a:t>6</a:t>
            </a:r>
            <a:r>
              <a:rPr lang="en-US" sz="1200" b="1" dirty="0" smtClean="0">
                <a:latin typeface="Arial" pitchFamily="34" charset="0"/>
                <a:cs typeface="Arial" pitchFamily="34" charset="0"/>
              </a:rPr>
              <a:t>X/250 + FL/250-SRII | </a:t>
            </a:r>
            <a:r>
              <a:rPr lang="ru-RU" sz="1200" b="1" dirty="0" smtClean="0">
                <a:latin typeface="Arial" pitchFamily="34" charset="0"/>
                <a:cs typeface="Arial" pitchFamily="34" charset="0"/>
              </a:rPr>
              <a:t>3</a:t>
            </a:r>
            <a:r>
              <a:rPr lang="en-US" sz="1200" b="1" dirty="0" smtClean="0">
                <a:latin typeface="Arial" pitchFamily="34" charset="0"/>
                <a:cs typeface="Arial" pitchFamily="34" charset="0"/>
              </a:rPr>
              <a:t> </a:t>
            </a:r>
            <a:r>
              <a:rPr lang="ru-RU" sz="1200" b="1" dirty="0" smtClean="0">
                <a:latin typeface="Arial" pitchFamily="34" charset="0"/>
                <a:cs typeface="Arial" pitchFamily="34" charset="0"/>
              </a:rPr>
              <a:t>ЛИНИИ РЕДУЦИРОВАНИЯ </a:t>
            </a:r>
            <a:r>
              <a:rPr lang="en-US" sz="1200" b="1" dirty="0" smtClean="0">
                <a:latin typeface="Arial" pitchFamily="34" charset="0"/>
                <a:cs typeface="Arial" pitchFamily="34" charset="0"/>
              </a:rPr>
              <a:t>| </a:t>
            </a:r>
            <a:r>
              <a:rPr lang="ru-RU" sz="1200" b="1" dirty="0" smtClean="0">
                <a:latin typeface="Arial" pitchFamily="34" charset="0"/>
                <a:cs typeface="Arial" pitchFamily="34" charset="0"/>
              </a:rPr>
              <a:t>2 РАБОЧИЕ + 1 РЕЗЕРВНАЯ</a:t>
            </a:r>
          </a:p>
        </p:txBody>
      </p:sp>
      <p:pic>
        <p:nvPicPr>
          <p:cNvPr id="20" name="Рисунок 19" descr="C:\Users\Shishkin Stanislav\Desktop\МЕТРАН_Logo.jpg"/>
          <p:cNvPicPr/>
          <p:nvPr/>
        </p:nvPicPr>
        <p:blipFill>
          <a:blip r:embed="rId6" cstate="print"/>
          <a:srcRect/>
          <a:stretch>
            <a:fillRect/>
          </a:stretch>
        </p:blipFill>
        <p:spPr bwMode="auto">
          <a:xfrm>
            <a:off x="7812360" y="5949280"/>
            <a:ext cx="1080120" cy="216025"/>
          </a:xfrm>
          <a:prstGeom prst="rect">
            <a:avLst/>
          </a:prstGeom>
          <a:noFill/>
          <a:ln w="9525">
            <a:noFill/>
            <a:miter lim="800000"/>
            <a:headEnd/>
            <a:tailEnd/>
          </a:ln>
        </p:spPr>
      </p:pic>
      <p:pic>
        <p:nvPicPr>
          <p:cNvPr id="21" name="Picture 2"/>
          <p:cNvPicPr>
            <a:picLocks noChangeAspect="1" noChangeArrowheads="1"/>
          </p:cNvPicPr>
          <p:nvPr/>
        </p:nvPicPr>
        <p:blipFill>
          <a:blip r:embed="rId7" cstate="print"/>
          <a:srcRect/>
          <a:stretch>
            <a:fillRect/>
          </a:stretch>
        </p:blipFill>
        <p:spPr bwMode="auto">
          <a:xfrm>
            <a:off x="3572247" y="6165304"/>
            <a:ext cx="1503809" cy="282507"/>
          </a:xfrm>
          <a:prstGeom prst="rect">
            <a:avLst/>
          </a:prstGeom>
          <a:noFill/>
          <a:ln w="9525">
            <a:noFill/>
            <a:miter lim="800000"/>
            <a:headEnd/>
            <a:tailEnd/>
          </a:ln>
        </p:spPr>
      </p:pic>
      <p:sp>
        <p:nvSpPr>
          <p:cNvPr id="23" name="TextBox 22"/>
          <p:cNvSpPr txBox="1"/>
          <p:nvPr/>
        </p:nvSpPr>
        <p:spPr>
          <a:xfrm>
            <a:off x="1187624" y="116632"/>
            <a:ext cx="7848872" cy="830997"/>
          </a:xfrm>
          <a:prstGeom prst="rect">
            <a:avLst/>
          </a:prstGeom>
          <a:noFill/>
        </p:spPr>
        <p:txBody>
          <a:bodyPr wrap="square" rtlCol="0">
            <a:spAutoFit/>
          </a:bodyPr>
          <a:lstStyle/>
          <a:p>
            <a:pPr algn="r"/>
            <a:r>
              <a:rPr lang="ru-RU" sz="4800" b="1" spc="-200" dirty="0" smtClean="0">
                <a:solidFill>
                  <a:schemeClr val="bg1">
                    <a:lumMod val="50000"/>
                  </a:schemeClr>
                </a:solidFill>
                <a:latin typeface="Arial" pitchFamily="34" charset="0"/>
                <a:cs typeface="Arial" pitchFamily="34" charset="0"/>
              </a:rPr>
              <a:t>МНОГОНИТОЧНЫЕ ГРС</a:t>
            </a:r>
            <a:endParaRPr lang="ru-RU" sz="4800" b="1" spc="-200" dirty="0">
              <a:solidFill>
                <a:schemeClr val="bg1">
                  <a:lumMod val="50000"/>
                </a:schemeClr>
              </a:solidFill>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ppt_x</p:attrName>
                                        </p:attrNameLst>
                                      </p:cBhvr>
                                      <p:tavLst>
                                        <p:tav tm="0">
                                          <p:val>
                                            <p:strVal val="#ppt_x-.2"/>
                                          </p:val>
                                        </p:tav>
                                        <p:tav tm="100000">
                                          <p:val>
                                            <p:strVal val="#ppt_x"/>
                                          </p:val>
                                        </p:tav>
                                      </p:tavLst>
                                    </p:anim>
                                    <p:anim calcmode="lin" valueType="num">
                                      <p:cBhvr>
                                        <p:cTn id="8" dur="1000" fill="hold"/>
                                        <p:tgtEl>
                                          <p:spTgt spid="11"/>
                                        </p:tgtEl>
                                        <p:attrNameLst>
                                          <p:attrName>ppt_y</p:attrName>
                                        </p:attrNameLst>
                                      </p:cBhvr>
                                      <p:tavLst>
                                        <p:tav tm="0">
                                          <p:val>
                                            <p:strVal val="#ppt_y"/>
                                          </p:val>
                                        </p:tav>
                                        <p:tav tm="100000">
                                          <p:val>
                                            <p:strVal val="#ppt_y"/>
                                          </p:val>
                                        </p:tav>
                                      </p:tavLst>
                                    </p:anim>
                                    <p:animEffect transition="in" filter="wipe(right)" prLst="gradientSize: 0.1">
                                      <p:cBhvr>
                                        <p:cTn id="9" dur="1000"/>
                                        <p:tgtEl>
                                          <p:spTgt spid="11"/>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49"/>
                                        </p:tgtEl>
                                        <p:attrNameLst>
                                          <p:attrName>style.visibility</p:attrName>
                                        </p:attrNameLst>
                                      </p:cBhvr>
                                      <p:to>
                                        <p:strVal val="visible"/>
                                      </p:to>
                                    </p:set>
                                    <p:anim calcmode="lin" valueType="num">
                                      <p:cBhvr>
                                        <p:cTn id="12" dur="1000" fill="hold"/>
                                        <p:tgtEl>
                                          <p:spTgt spid="49"/>
                                        </p:tgtEl>
                                        <p:attrNameLst>
                                          <p:attrName>ppt_x</p:attrName>
                                        </p:attrNameLst>
                                      </p:cBhvr>
                                      <p:tavLst>
                                        <p:tav tm="0">
                                          <p:val>
                                            <p:strVal val="#ppt_x-.2"/>
                                          </p:val>
                                        </p:tav>
                                        <p:tav tm="100000">
                                          <p:val>
                                            <p:strVal val="#ppt_x"/>
                                          </p:val>
                                        </p:tav>
                                      </p:tavLst>
                                    </p:anim>
                                    <p:anim calcmode="lin" valueType="num">
                                      <p:cBhvr>
                                        <p:cTn id="13" dur="1000" fill="hold"/>
                                        <p:tgtEl>
                                          <p:spTgt spid="49"/>
                                        </p:tgtEl>
                                        <p:attrNameLst>
                                          <p:attrName>ppt_y</p:attrName>
                                        </p:attrNameLst>
                                      </p:cBhvr>
                                      <p:tavLst>
                                        <p:tav tm="0">
                                          <p:val>
                                            <p:strVal val="#ppt_y"/>
                                          </p:val>
                                        </p:tav>
                                        <p:tav tm="100000">
                                          <p:val>
                                            <p:strVal val="#ppt_y"/>
                                          </p:val>
                                        </p:tav>
                                      </p:tavLst>
                                    </p:anim>
                                    <p:animEffect transition="in" filter="wipe(right)" prLst="gradientSize: 0.1">
                                      <p:cBhvr>
                                        <p:cTn id="14" dur="10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4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H:\SHISHKIN\САЙТЫ\www.Itgaz.ru\OLD VERSION\Строительство и реконструкция ГРП\Объекты\ГРП Южно-Сахалинской ТЭЦ-1\SAKHALIN_CAPASITY LIMITATION__.JPG"/>
          <p:cNvPicPr>
            <a:picLocks noChangeAspect="1" noChangeArrowheads="1"/>
          </p:cNvPicPr>
          <p:nvPr/>
        </p:nvPicPr>
        <p:blipFill>
          <a:blip r:embed="rId3" cstate="print"/>
          <a:srcRect/>
          <a:stretch>
            <a:fillRect/>
          </a:stretch>
        </p:blipFill>
        <p:spPr bwMode="auto">
          <a:xfrm>
            <a:off x="107504" y="1988840"/>
            <a:ext cx="8892480" cy="3889356"/>
          </a:xfrm>
          <a:prstGeom prst="rect">
            <a:avLst/>
          </a:prstGeom>
          <a:noFill/>
        </p:spPr>
      </p:pic>
      <p:pic>
        <p:nvPicPr>
          <p:cNvPr id="9" name="Рисунок 8" descr="C:\Users\Барикаева\Desktop\Бланк Тартарини\низ_бланка.jpg"/>
          <p:cNvPicPr/>
          <p:nvPr/>
        </p:nvPicPr>
        <p:blipFill>
          <a:blip r:embed="rId4" cstate="print">
            <a:extLst>
              <a:ext uri="{28A0092B-C50C-407E-A947-70E740481C1C}">
                <a14:useLocalDpi xmlns="" xmlns:wpc="http://schemas.microsoft.com/office/word/2010/wordprocessingCanvas" xmlns:mc="http://schemas.openxmlformats.org/markup-compatibility/2006"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15="http://schemas.microsoft.com/office/word/2012/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bwMode="auto">
          <a:xfrm>
            <a:off x="3563888" y="6165304"/>
            <a:ext cx="5328592" cy="487914"/>
          </a:xfrm>
          <a:prstGeom prst="rect">
            <a:avLst/>
          </a:prstGeom>
          <a:noFill/>
          <a:ln>
            <a:noFill/>
          </a:ln>
        </p:spPr>
      </p:pic>
      <p:pic>
        <p:nvPicPr>
          <p:cNvPr id="12" name="Рисунок 11" descr="TARTARINI_LOGO_2015.png"/>
          <p:cNvPicPr>
            <a:picLocks noChangeAspect="1"/>
          </p:cNvPicPr>
          <p:nvPr/>
        </p:nvPicPr>
        <p:blipFill>
          <a:blip r:embed="rId5" cstate="print"/>
          <a:stretch>
            <a:fillRect/>
          </a:stretch>
        </p:blipFill>
        <p:spPr>
          <a:xfrm>
            <a:off x="0" y="44624"/>
            <a:ext cx="1187624" cy="1187624"/>
          </a:xfrm>
          <a:prstGeom prst="rect">
            <a:avLst/>
          </a:prstGeom>
        </p:spPr>
      </p:pic>
      <p:cxnSp>
        <p:nvCxnSpPr>
          <p:cNvPr id="22" name="Прямая соединительная линия 21"/>
          <p:cNvCxnSpPr/>
          <p:nvPr/>
        </p:nvCxnSpPr>
        <p:spPr>
          <a:xfrm>
            <a:off x="1187624" y="908720"/>
            <a:ext cx="7704856" cy="0"/>
          </a:xfrm>
          <a:prstGeom prst="line">
            <a:avLst/>
          </a:prstGeom>
          <a:ln w="22225">
            <a:gradFill flip="none" rotWithShape="1">
              <a:gsLst>
                <a:gs pos="0">
                  <a:srgbClr val="FF0000"/>
                </a:gs>
                <a:gs pos="45000">
                  <a:srgbClr val="FF7A00"/>
                </a:gs>
                <a:gs pos="70000">
                  <a:srgbClr val="FF0300"/>
                </a:gs>
                <a:gs pos="100000">
                  <a:srgbClr val="4D0808"/>
                </a:gs>
              </a:gsLst>
              <a:lin ang="0" scaled="1"/>
              <a:tileRect/>
            </a:gradFill>
          </a:ln>
          <a:effectLst>
            <a:outerShdw blurRad="50800" dist="50800" dir="5400000" algn="ctr" rotWithShape="0">
              <a:srgbClr val="000000">
                <a:alpha val="6000"/>
              </a:srgbClr>
            </a:outerShdw>
          </a:effectLst>
        </p:spPr>
        <p:style>
          <a:lnRef idx="1">
            <a:schemeClr val="accent1"/>
          </a:lnRef>
          <a:fillRef idx="0">
            <a:schemeClr val="accent1"/>
          </a:fillRef>
          <a:effectRef idx="0">
            <a:schemeClr val="accent1"/>
          </a:effectRef>
          <a:fontRef idx="minor">
            <a:schemeClr val="tx1"/>
          </a:fontRef>
        </p:style>
      </p:cxnSp>
      <p:sp>
        <p:nvSpPr>
          <p:cNvPr id="27" name="Номер слайда 26"/>
          <p:cNvSpPr>
            <a:spLocks noGrp="1"/>
          </p:cNvSpPr>
          <p:nvPr>
            <p:ph type="sldNum" sz="quarter" idx="12"/>
          </p:nvPr>
        </p:nvSpPr>
        <p:spPr/>
        <p:txBody>
          <a:bodyPr/>
          <a:lstStyle/>
          <a:p>
            <a:fld id="{725C68B6-61C2-468F-89AB-4B9F7531AA68}" type="slidenum">
              <a:rPr lang="ru-RU" smtClean="0"/>
              <a:pPr/>
              <a:t>29</a:t>
            </a:fld>
            <a:endParaRPr lang="ru-RU"/>
          </a:p>
        </p:txBody>
      </p:sp>
      <p:sp>
        <p:nvSpPr>
          <p:cNvPr id="8" name="TextBox 7"/>
          <p:cNvSpPr txBox="1"/>
          <p:nvPr/>
        </p:nvSpPr>
        <p:spPr>
          <a:xfrm>
            <a:off x="1115616" y="980728"/>
            <a:ext cx="7848872" cy="430887"/>
          </a:xfrm>
          <a:prstGeom prst="rect">
            <a:avLst/>
          </a:prstGeom>
          <a:noFill/>
        </p:spPr>
        <p:txBody>
          <a:bodyPr wrap="square" rtlCol="0">
            <a:spAutoFit/>
          </a:bodyPr>
          <a:lstStyle/>
          <a:p>
            <a:pPr algn="r"/>
            <a:r>
              <a:rPr lang="ru-RU" sz="2200" b="1" dirty="0" smtClean="0">
                <a:solidFill>
                  <a:schemeClr val="bg1">
                    <a:lumMod val="50000"/>
                  </a:schemeClr>
                </a:solidFill>
                <a:latin typeface="Arial" pitchFamily="34" charset="0"/>
                <a:cs typeface="Arial" pitchFamily="34" charset="0"/>
              </a:rPr>
              <a:t>РАСПРЕДЕЛЕНИЕ ПРОПУСКНОЙ СПОСОБНОСТИ</a:t>
            </a:r>
            <a:endParaRPr lang="ru-RU" sz="2200" b="1" dirty="0">
              <a:solidFill>
                <a:schemeClr val="bg1">
                  <a:lumMod val="50000"/>
                </a:schemeClr>
              </a:solidFill>
              <a:latin typeface="Arial" pitchFamily="34" charset="0"/>
              <a:cs typeface="Arial" pitchFamily="34" charset="0"/>
            </a:endParaRPr>
          </a:p>
        </p:txBody>
      </p:sp>
      <p:sp>
        <p:nvSpPr>
          <p:cNvPr id="11" name="Rectangle 15"/>
          <p:cNvSpPr>
            <a:spLocks noChangeArrowheads="1"/>
          </p:cNvSpPr>
          <p:nvPr/>
        </p:nvSpPr>
        <p:spPr bwMode="auto">
          <a:xfrm>
            <a:off x="107504" y="1628800"/>
            <a:ext cx="8856984" cy="276999"/>
          </a:xfrm>
          <a:prstGeom prst="rect">
            <a:avLst/>
          </a:prstGeom>
          <a:noFill/>
          <a:ln w="9525">
            <a:noFill/>
            <a:miter lim="800000"/>
            <a:headEnd/>
            <a:tailEnd/>
          </a:ln>
        </p:spPr>
        <p:txBody>
          <a:bodyPr wrap="square" anchor="ctr">
            <a:spAutoFit/>
          </a:bodyPr>
          <a:lstStyle/>
          <a:p>
            <a:pPr algn="just">
              <a:tabLst>
                <a:tab pos="358775" algn="l"/>
              </a:tabLst>
            </a:pPr>
            <a:r>
              <a:rPr lang="ru-RU" sz="1200" b="1" dirty="0" smtClean="0">
                <a:latin typeface="Arial" pitchFamily="34" charset="0"/>
                <a:cs typeface="Arial" pitchFamily="34" charset="0"/>
              </a:rPr>
              <a:t>РЕШЕНИЕ С ИСПОЛЬЗОВАНИЕМ КАЛИБРОВОЧНЫХ ДИСКОВ И ПИЛОТОВ-ОГРАНИЧИТЕЛЕЙ</a:t>
            </a:r>
          </a:p>
        </p:txBody>
      </p:sp>
      <p:sp>
        <p:nvSpPr>
          <p:cNvPr id="13" name="7-конечная звезда 12"/>
          <p:cNvSpPr/>
          <p:nvPr/>
        </p:nvSpPr>
        <p:spPr>
          <a:xfrm>
            <a:off x="683568" y="2564904"/>
            <a:ext cx="1080120" cy="936104"/>
          </a:xfrm>
          <a:prstGeom prst="star7">
            <a:avLst/>
          </a:prstGeom>
          <a:noFill/>
          <a:ln w="50800">
            <a:gradFill>
              <a:gsLst>
                <a:gs pos="0">
                  <a:srgbClr val="FFF200"/>
                </a:gs>
                <a:gs pos="45000">
                  <a:srgbClr val="FF7A00"/>
                </a:gs>
                <a:gs pos="70000">
                  <a:srgbClr val="FF0300"/>
                </a:gs>
                <a:gs pos="100000">
                  <a:srgbClr val="4D0808"/>
                </a:gs>
              </a:gsLst>
              <a:lin ang="5400000" scaled="0"/>
            </a:gradFill>
          </a:ln>
          <a:effectLst>
            <a:outerShdw blurRad="50800" dist="50800" dir="5400000" algn="ctr" rotWithShape="0">
              <a:srgbClr val="000000">
                <a:alpha val="4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7-конечная звезда 13"/>
          <p:cNvSpPr/>
          <p:nvPr/>
        </p:nvSpPr>
        <p:spPr>
          <a:xfrm>
            <a:off x="3923928" y="2204864"/>
            <a:ext cx="1008112" cy="864096"/>
          </a:xfrm>
          <a:prstGeom prst="star7">
            <a:avLst/>
          </a:prstGeom>
          <a:noFill/>
          <a:ln w="50800">
            <a:gradFill>
              <a:gsLst>
                <a:gs pos="0">
                  <a:srgbClr val="FFF200"/>
                </a:gs>
                <a:gs pos="45000">
                  <a:srgbClr val="FF7A00"/>
                </a:gs>
                <a:gs pos="70000">
                  <a:srgbClr val="FF0300"/>
                </a:gs>
                <a:gs pos="100000">
                  <a:srgbClr val="4D0808"/>
                </a:gs>
              </a:gsLst>
              <a:lin ang="5400000" scaled="0"/>
            </a:gradFill>
          </a:ln>
          <a:effectLst>
            <a:outerShdw blurRad="50800" dist="50800" dir="5400000" algn="ctr" rotWithShape="0">
              <a:srgbClr val="000000">
                <a:alpha val="4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7-конечная звезда 14"/>
          <p:cNvSpPr/>
          <p:nvPr/>
        </p:nvSpPr>
        <p:spPr>
          <a:xfrm>
            <a:off x="2483768" y="2420888"/>
            <a:ext cx="1080120" cy="864096"/>
          </a:xfrm>
          <a:prstGeom prst="star7">
            <a:avLst/>
          </a:prstGeom>
          <a:noFill/>
          <a:ln w="50800">
            <a:gradFill>
              <a:gsLst>
                <a:gs pos="0">
                  <a:srgbClr val="FFF200"/>
                </a:gs>
                <a:gs pos="45000">
                  <a:srgbClr val="FF7A00"/>
                </a:gs>
                <a:gs pos="70000">
                  <a:srgbClr val="FF0300"/>
                </a:gs>
                <a:gs pos="100000">
                  <a:srgbClr val="4D0808"/>
                </a:gs>
              </a:gsLst>
              <a:lin ang="5400000" scaled="0"/>
            </a:gradFill>
          </a:ln>
          <a:effectLst>
            <a:outerShdw blurRad="50800" dist="50800" dir="5400000" algn="ctr" rotWithShape="0">
              <a:srgbClr val="000000">
                <a:alpha val="4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 name="Прямоугольник 15"/>
          <p:cNvSpPr/>
          <p:nvPr/>
        </p:nvSpPr>
        <p:spPr>
          <a:xfrm>
            <a:off x="5796136" y="1988840"/>
            <a:ext cx="3174695" cy="576064"/>
          </a:xfrm>
          <a:prstGeom prst="rect">
            <a:avLst/>
          </a:prstGeom>
          <a:gradFill flip="none" rotWithShape="1">
            <a:gsLst>
              <a:gs pos="0">
                <a:schemeClr val="bg1"/>
              </a:gs>
              <a:gs pos="45000">
                <a:srgbClr val="FF7A00"/>
              </a:gs>
              <a:gs pos="70000">
                <a:srgbClr val="FF0300"/>
              </a:gs>
              <a:gs pos="100000">
                <a:srgbClr val="4D0808"/>
              </a:gs>
            </a:gsLst>
            <a:lin ang="16200000" scaled="1"/>
            <a:tileRect/>
          </a:gradFill>
          <a:ln>
            <a:solidFill>
              <a:srgbClr val="FF0000"/>
            </a:solidFill>
          </a:ln>
          <a:effectLst>
            <a:outerShdw blurRad="50800" dist="50800" dir="5400000" algn="ctr" rotWithShape="0">
              <a:srgbClr val="000000">
                <a:alpha val="4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b="1" dirty="0" smtClean="0">
                <a:effectLst>
                  <a:outerShdw blurRad="38100" dist="38100" dir="2700000" algn="tl">
                    <a:srgbClr val="000000">
                      <a:alpha val="43137"/>
                    </a:srgbClr>
                  </a:outerShdw>
                </a:effectLst>
                <a:latin typeface="Arial" pitchFamily="34" charset="0"/>
                <a:cs typeface="Arial" pitchFamily="34" charset="0"/>
              </a:rPr>
              <a:t>КАЛИБРОВОЧНЫЕ ДИСКИ – </a:t>
            </a:r>
          </a:p>
          <a:p>
            <a:pPr algn="ctr"/>
            <a:r>
              <a:rPr lang="ru-RU" sz="1600" b="1" dirty="0" smtClean="0">
                <a:effectLst>
                  <a:outerShdw blurRad="38100" dist="38100" dir="2700000" algn="tl">
                    <a:srgbClr val="000000">
                      <a:alpha val="43137"/>
                    </a:srgbClr>
                  </a:outerShdw>
                </a:effectLst>
                <a:latin typeface="Arial" pitchFamily="34" charset="0"/>
                <a:cs typeface="Arial" pitchFamily="34" charset="0"/>
              </a:rPr>
              <a:t>- ДИАФРАГМЫ</a:t>
            </a:r>
            <a:endParaRPr lang="ru-RU" sz="1600" b="1" dirty="0">
              <a:effectLst>
                <a:outerShdw blurRad="38100" dist="38100" dir="2700000" algn="tl">
                  <a:srgbClr val="000000">
                    <a:alpha val="43137"/>
                  </a:srgbClr>
                </a:outerShdw>
              </a:effectLst>
              <a:latin typeface="Arial" pitchFamily="34" charset="0"/>
              <a:cs typeface="Arial" pitchFamily="34" charset="0"/>
            </a:endParaRPr>
          </a:p>
        </p:txBody>
      </p:sp>
      <p:cxnSp>
        <p:nvCxnSpPr>
          <p:cNvPr id="17" name="Прямая со стрелкой 16"/>
          <p:cNvCxnSpPr>
            <a:stCxn id="16" idx="2"/>
            <a:endCxn id="13" idx="0"/>
          </p:cNvCxnSpPr>
          <p:nvPr/>
        </p:nvCxnSpPr>
        <p:spPr>
          <a:xfrm flipH="1">
            <a:off x="1656723" y="2564904"/>
            <a:ext cx="5726761" cy="185408"/>
          </a:xfrm>
          <a:prstGeom prst="straightConnector1">
            <a:avLst/>
          </a:prstGeom>
          <a:ln w="19050">
            <a:solidFill>
              <a:schemeClr val="bg1"/>
            </a:solidFill>
            <a:tailEnd type="arrow"/>
          </a:ln>
          <a:effectLst>
            <a:outerShdw blurRad="50800" dist="50800" dir="5400000" algn="ctr" rotWithShape="0">
              <a:srgbClr val="000000">
                <a:alpha val="43000"/>
              </a:srgbClr>
            </a:outerShdw>
          </a:effectLst>
        </p:spPr>
        <p:style>
          <a:lnRef idx="1">
            <a:schemeClr val="accent1"/>
          </a:lnRef>
          <a:fillRef idx="0">
            <a:schemeClr val="accent1"/>
          </a:fillRef>
          <a:effectRef idx="0">
            <a:schemeClr val="accent1"/>
          </a:effectRef>
          <a:fontRef idx="minor">
            <a:schemeClr val="tx1"/>
          </a:fontRef>
        </p:style>
      </p:cxnSp>
      <p:cxnSp>
        <p:nvCxnSpPr>
          <p:cNvPr id="18" name="Прямая со стрелкой 17"/>
          <p:cNvCxnSpPr>
            <a:stCxn id="16" idx="2"/>
            <a:endCxn id="15" idx="6"/>
          </p:cNvCxnSpPr>
          <p:nvPr/>
        </p:nvCxnSpPr>
        <p:spPr>
          <a:xfrm flipH="1" flipV="1">
            <a:off x="3023828" y="2420888"/>
            <a:ext cx="4359656" cy="144016"/>
          </a:xfrm>
          <a:prstGeom prst="straightConnector1">
            <a:avLst/>
          </a:prstGeom>
          <a:ln w="19050">
            <a:solidFill>
              <a:schemeClr val="bg1"/>
            </a:solidFill>
            <a:tailEnd type="arrow"/>
          </a:ln>
          <a:effectLst>
            <a:outerShdw blurRad="50800" dist="50800" dir="5400000" algn="ctr" rotWithShape="0">
              <a:srgbClr val="000000">
                <a:alpha val="43000"/>
              </a:srgbClr>
            </a:outerShdw>
          </a:effectLst>
        </p:spPr>
        <p:style>
          <a:lnRef idx="1">
            <a:schemeClr val="accent1"/>
          </a:lnRef>
          <a:fillRef idx="0">
            <a:schemeClr val="accent1"/>
          </a:fillRef>
          <a:effectRef idx="0">
            <a:schemeClr val="accent1"/>
          </a:effectRef>
          <a:fontRef idx="minor">
            <a:schemeClr val="tx1"/>
          </a:fontRef>
        </p:style>
      </p:cxnSp>
      <p:cxnSp>
        <p:nvCxnSpPr>
          <p:cNvPr id="19" name="Прямая со стрелкой 18"/>
          <p:cNvCxnSpPr>
            <a:stCxn id="16" idx="2"/>
            <a:endCxn id="14" idx="6"/>
          </p:cNvCxnSpPr>
          <p:nvPr/>
        </p:nvCxnSpPr>
        <p:spPr>
          <a:xfrm flipH="1" flipV="1">
            <a:off x="4427984" y="2204864"/>
            <a:ext cx="2955500" cy="360040"/>
          </a:xfrm>
          <a:prstGeom prst="straightConnector1">
            <a:avLst/>
          </a:prstGeom>
          <a:ln w="19050">
            <a:solidFill>
              <a:schemeClr val="bg1"/>
            </a:solidFill>
            <a:tailEnd type="arrow"/>
          </a:ln>
          <a:effectLst>
            <a:outerShdw blurRad="50800" dist="50800" dir="5400000" algn="ctr" rotWithShape="0">
              <a:srgbClr val="000000">
                <a:alpha val="43000"/>
              </a:srgbClr>
            </a:outerShdw>
          </a:effectLst>
        </p:spPr>
        <p:style>
          <a:lnRef idx="1">
            <a:schemeClr val="accent1"/>
          </a:lnRef>
          <a:fillRef idx="0">
            <a:schemeClr val="accent1"/>
          </a:fillRef>
          <a:effectRef idx="0">
            <a:schemeClr val="accent1"/>
          </a:effectRef>
          <a:fontRef idx="minor">
            <a:schemeClr val="tx1"/>
          </a:fontRef>
        </p:style>
      </p:cxnSp>
      <p:sp>
        <p:nvSpPr>
          <p:cNvPr id="42" name="Rectangle 15"/>
          <p:cNvSpPr>
            <a:spLocks noChangeArrowheads="1"/>
          </p:cNvSpPr>
          <p:nvPr/>
        </p:nvSpPr>
        <p:spPr bwMode="auto">
          <a:xfrm>
            <a:off x="35496" y="5888305"/>
            <a:ext cx="8856984" cy="276999"/>
          </a:xfrm>
          <a:prstGeom prst="rect">
            <a:avLst/>
          </a:prstGeom>
          <a:noFill/>
          <a:ln w="9525">
            <a:noFill/>
            <a:miter lim="800000"/>
            <a:headEnd/>
            <a:tailEnd/>
          </a:ln>
        </p:spPr>
        <p:txBody>
          <a:bodyPr wrap="square" anchor="ctr">
            <a:spAutoFit/>
          </a:bodyPr>
          <a:lstStyle/>
          <a:p>
            <a:pPr algn="just">
              <a:tabLst>
                <a:tab pos="358775" algn="l"/>
              </a:tabLst>
            </a:pPr>
            <a:r>
              <a:rPr lang="en-US" sz="1200" b="1" dirty="0" smtClean="0">
                <a:latin typeface="Arial" pitchFamily="34" charset="0"/>
                <a:cs typeface="Arial" pitchFamily="34" charset="0"/>
              </a:rPr>
              <a:t>BM5/150 + FL-BP/150x300-SRS | 3 </a:t>
            </a:r>
            <a:r>
              <a:rPr lang="ru-RU" sz="1200" b="1" dirty="0" smtClean="0">
                <a:latin typeface="Arial" pitchFamily="34" charset="0"/>
                <a:cs typeface="Arial" pitchFamily="34" charset="0"/>
              </a:rPr>
              <a:t>ЛИНИИ РЕДУЦИРОВАНИЯ </a:t>
            </a:r>
            <a:r>
              <a:rPr lang="en-US" sz="1200" b="1" dirty="0" smtClean="0">
                <a:latin typeface="Arial" pitchFamily="34" charset="0"/>
                <a:cs typeface="Arial" pitchFamily="34" charset="0"/>
              </a:rPr>
              <a:t>| </a:t>
            </a:r>
            <a:r>
              <a:rPr lang="ru-RU" sz="1200" b="1" dirty="0" smtClean="0">
                <a:latin typeface="Arial" pitchFamily="34" charset="0"/>
                <a:cs typeface="Arial" pitchFamily="34" charset="0"/>
              </a:rPr>
              <a:t>2 РАБОЧИЕ + 1 РЕЗЕРВНАЯ</a:t>
            </a:r>
          </a:p>
        </p:txBody>
      </p:sp>
      <p:pic>
        <p:nvPicPr>
          <p:cNvPr id="20" name="Рисунок 19" descr="C:\Users\Shishkin Stanislav\Desktop\МЕТРАН_Logo.jpg"/>
          <p:cNvPicPr/>
          <p:nvPr/>
        </p:nvPicPr>
        <p:blipFill>
          <a:blip r:embed="rId6" cstate="print"/>
          <a:srcRect/>
          <a:stretch>
            <a:fillRect/>
          </a:stretch>
        </p:blipFill>
        <p:spPr bwMode="auto">
          <a:xfrm>
            <a:off x="7812360" y="5949280"/>
            <a:ext cx="1080120" cy="216025"/>
          </a:xfrm>
          <a:prstGeom prst="rect">
            <a:avLst/>
          </a:prstGeom>
          <a:noFill/>
          <a:ln w="9525">
            <a:noFill/>
            <a:miter lim="800000"/>
            <a:headEnd/>
            <a:tailEnd/>
          </a:ln>
        </p:spPr>
      </p:pic>
      <p:pic>
        <p:nvPicPr>
          <p:cNvPr id="21" name="Picture 2"/>
          <p:cNvPicPr>
            <a:picLocks noChangeAspect="1" noChangeArrowheads="1"/>
          </p:cNvPicPr>
          <p:nvPr/>
        </p:nvPicPr>
        <p:blipFill>
          <a:blip r:embed="rId7" cstate="print"/>
          <a:srcRect/>
          <a:stretch>
            <a:fillRect/>
          </a:stretch>
        </p:blipFill>
        <p:spPr bwMode="auto">
          <a:xfrm>
            <a:off x="3572247" y="6165304"/>
            <a:ext cx="1503809" cy="282507"/>
          </a:xfrm>
          <a:prstGeom prst="rect">
            <a:avLst/>
          </a:prstGeom>
          <a:noFill/>
          <a:ln w="9525">
            <a:noFill/>
            <a:miter lim="800000"/>
            <a:headEnd/>
            <a:tailEnd/>
          </a:ln>
        </p:spPr>
      </p:pic>
      <p:sp>
        <p:nvSpPr>
          <p:cNvPr id="23" name="TextBox 22"/>
          <p:cNvSpPr txBox="1"/>
          <p:nvPr/>
        </p:nvSpPr>
        <p:spPr>
          <a:xfrm>
            <a:off x="1187624" y="116632"/>
            <a:ext cx="7848872" cy="830997"/>
          </a:xfrm>
          <a:prstGeom prst="rect">
            <a:avLst/>
          </a:prstGeom>
          <a:noFill/>
        </p:spPr>
        <p:txBody>
          <a:bodyPr wrap="square" rtlCol="0">
            <a:spAutoFit/>
          </a:bodyPr>
          <a:lstStyle/>
          <a:p>
            <a:pPr algn="r"/>
            <a:r>
              <a:rPr lang="ru-RU" sz="4800" b="1" spc="-200" dirty="0" smtClean="0">
                <a:solidFill>
                  <a:schemeClr val="bg1">
                    <a:lumMod val="50000"/>
                  </a:schemeClr>
                </a:solidFill>
                <a:latin typeface="Arial" pitchFamily="34" charset="0"/>
                <a:cs typeface="Arial" pitchFamily="34" charset="0"/>
              </a:rPr>
              <a:t>МНОГОНИТОЧНЫЕ ГРС</a:t>
            </a:r>
            <a:endParaRPr lang="ru-RU" sz="4800" b="1" spc="-200" dirty="0">
              <a:solidFill>
                <a:schemeClr val="bg1">
                  <a:lumMod val="50000"/>
                </a:schemeClr>
              </a:solidFill>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ppt_x</p:attrName>
                                        </p:attrNameLst>
                                      </p:cBhvr>
                                      <p:tavLst>
                                        <p:tav tm="0">
                                          <p:val>
                                            <p:strVal val="#ppt_x-.2"/>
                                          </p:val>
                                        </p:tav>
                                        <p:tav tm="100000">
                                          <p:val>
                                            <p:strVal val="#ppt_x"/>
                                          </p:val>
                                        </p:tav>
                                      </p:tavLst>
                                    </p:anim>
                                    <p:anim calcmode="lin" valueType="num">
                                      <p:cBhvr>
                                        <p:cTn id="8" dur="1000" fill="hold"/>
                                        <p:tgtEl>
                                          <p:spTgt spid="11"/>
                                        </p:tgtEl>
                                        <p:attrNameLst>
                                          <p:attrName>ppt_y</p:attrName>
                                        </p:attrNameLst>
                                      </p:cBhvr>
                                      <p:tavLst>
                                        <p:tav tm="0">
                                          <p:val>
                                            <p:strVal val="#ppt_y"/>
                                          </p:val>
                                        </p:tav>
                                        <p:tav tm="100000">
                                          <p:val>
                                            <p:strVal val="#ppt_y"/>
                                          </p:val>
                                        </p:tav>
                                      </p:tavLst>
                                    </p:anim>
                                    <p:animEffect transition="in" filter="wipe(right)" prLst="gradientSize: 0.1">
                                      <p:cBhvr>
                                        <p:cTn id="9" dur="1000"/>
                                        <p:tgtEl>
                                          <p:spTgt spid="11"/>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p:cTn id="12" dur="1000" fill="hold"/>
                                        <p:tgtEl>
                                          <p:spTgt spid="42"/>
                                        </p:tgtEl>
                                        <p:attrNameLst>
                                          <p:attrName>ppt_x</p:attrName>
                                        </p:attrNameLst>
                                      </p:cBhvr>
                                      <p:tavLst>
                                        <p:tav tm="0">
                                          <p:val>
                                            <p:strVal val="#ppt_x-.2"/>
                                          </p:val>
                                        </p:tav>
                                        <p:tav tm="100000">
                                          <p:val>
                                            <p:strVal val="#ppt_x"/>
                                          </p:val>
                                        </p:tav>
                                      </p:tavLst>
                                    </p:anim>
                                    <p:anim calcmode="lin" valueType="num">
                                      <p:cBhvr>
                                        <p:cTn id="13" dur="1000" fill="hold"/>
                                        <p:tgtEl>
                                          <p:spTgt spid="42"/>
                                        </p:tgtEl>
                                        <p:attrNameLst>
                                          <p:attrName>ppt_y</p:attrName>
                                        </p:attrNameLst>
                                      </p:cBhvr>
                                      <p:tavLst>
                                        <p:tav tm="0">
                                          <p:val>
                                            <p:strVal val="#ppt_y"/>
                                          </p:val>
                                        </p:tav>
                                        <p:tav tm="100000">
                                          <p:val>
                                            <p:strVal val="#ppt_y"/>
                                          </p:val>
                                        </p:tav>
                                      </p:tavLst>
                                    </p:anim>
                                    <p:animEffect transition="in" filter="wipe(right)" prLst="gradientSize: 0.1">
                                      <p:cBhvr>
                                        <p:cTn id="14" dur="10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4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Номер слайда 26"/>
          <p:cNvSpPr>
            <a:spLocks noGrp="1"/>
          </p:cNvSpPr>
          <p:nvPr>
            <p:ph type="sldNum" sz="quarter" idx="12"/>
          </p:nvPr>
        </p:nvSpPr>
        <p:spPr/>
        <p:txBody>
          <a:bodyPr/>
          <a:lstStyle/>
          <a:p>
            <a:fld id="{725C68B6-61C2-468F-89AB-4B9F7531AA68}" type="slidenum">
              <a:rPr lang="ru-RU" smtClean="0"/>
              <a:pPr/>
              <a:t>3</a:t>
            </a:fld>
            <a:endParaRPr lang="ru-RU"/>
          </a:p>
        </p:txBody>
      </p:sp>
      <p:pic>
        <p:nvPicPr>
          <p:cNvPr id="8194" name="Picture 2" descr="Метран"/>
          <p:cNvPicPr>
            <a:picLocks noChangeAspect="1" noChangeArrowheads="1"/>
          </p:cNvPicPr>
          <p:nvPr/>
        </p:nvPicPr>
        <p:blipFill>
          <a:blip r:embed="rId3" cstate="print"/>
          <a:srcRect/>
          <a:stretch>
            <a:fillRect/>
          </a:stretch>
        </p:blipFill>
        <p:spPr bwMode="auto">
          <a:xfrm>
            <a:off x="0" y="0"/>
            <a:ext cx="9144000" cy="2146040"/>
          </a:xfrm>
          <a:prstGeom prst="rect">
            <a:avLst/>
          </a:prstGeom>
          <a:noFill/>
        </p:spPr>
      </p:pic>
      <p:sp>
        <p:nvSpPr>
          <p:cNvPr id="6" name="TextBox 5"/>
          <p:cNvSpPr txBox="1"/>
          <p:nvPr/>
        </p:nvSpPr>
        <p:spPr>
          <a:xfrm>
            <a:off x="0" y="2132856"/>
            <a:ext cx="9144000" cy="4395049"/>
          </a:xfrm>
          <a:prstGeom prst="rect">
            <a:avLst/>
          </a:prstGeom>
          <a:noFill/>
        </p:spPr>
        <p:txBody>
          <a:bodyPr wrap="square" rtlCol="0">
            <a:spAutoFit/>
          </a:bodyPr>
          <a:lstStyle/>
          <a:p>
            <a:pPr algn="just"/>
            <a:r>
              <a:rPr lang="ru-RU" sz="2200" b="1" dirty="0" smtClean="0">
                <a:solidFill>
                  <a:schemeClr val="bg1">
                    <a:lumMod val="50000"/>
                  </a:schemeClr>
                </a:solidFill>
                <a:latin typeface="Arial" pitchFamily="34" charset="0"/>
              </a:rPr>
              <a:t>РОССИЙСКОЕ ПРОИЗВОДСТВО</a:t>
            </a:r>
          </a:p>
          <a:p>
            <a:pPr algn="just"/>
            <a:endParaRPr lang="ru-RU" sz="2200" dirty="0" smtClean="0">
              <a:latin typeface="Arial" pitchFamily="34" charset="0"/>
            </a:endParaRPr>
          </a:p>
          <a:p>
            <a:pPr algn="just"/>
            <a:r>
              <a:rPr lang="ru-RU" sz="2200" dirty="0" smtClean="0">
                <a:solidFill>
                  <a:schemeClr val="bg1">
                    <a:lumMod val="50000"/>
                  </a:schemeClr>
                </a:solidFill>
                <a:latin typeface="Arial" pitchFamily="34" charset="0"/>
              </a:rPr>
              <a:t>Уже более 10 лет компания последовательно проводит стратегию локализации бизнеса в России и СНГ для лучшего обслуживания своих партнеров</a:t>
            </a:r>
            <a:r>
              <a:rPr lang="ru-RU" dirty="0" smtClean="0">
                <a:solidFill>
                  <a:schemeClr val="bg1">
                    <a:lumMod val="50000"/>
                  </a:schemeClr>
                </a:solidFill>
                <a:latin typeface="Arial" pitchFamily="34" charset="0"/>
              </a:rPr>
              <a:t>.</a:t>
            </a:r>
          </a:p>
          <a:p>
            <a:pPr algn="just"/>
            <a:endParaRPr lang="ru-RU" dirty="0" smtClean="0">
              <a:solidFill>
                <a:schemeClr val="bg1">
                  <a:lumMod val="50000"/>
                </a:schemeClr>
              </a:solidFill>
              <a:latin typeface="Arial" pitchFamily="34" charset="0"/>
            </a:endParaRPr>
          </a:p>
          <a:p>
            <a:pPr algn="just"/>
            <a:r>
              <a:rPr lang="ru-RU" sz="2200" b="1" dirty="0" smtClean="0">
                <a:solidFill>
                  <a:schemeClr val="bg1">
                    <a:lumMod val="50000"/>
                  </a:schemeClr>
                </a:solidFill>
                <a:latin typeface="Arial" pitchFamily="34" charset="0"/>
              </a:rPr>
              <a:t>ОСНОВНЫЕ КОМПОНЕНТЫ СТРАТЕГИИ ЛОКАЛИЗАЦИИ:</a:t>
            </a:r>
          </a:p>
          <a:p>
            <a:pPr algn="just">
              <a:lnSpc>
                <a:spcPct val="120000"/>
              </a:lnSpc>
              <a:buFont typeface="Wingdings" pitchFamily="2" charset="2"/>
              <a:buChar char="ü"/>
            </a:pPr>
            <a:r>
              <a:rPr lang="ru-RU" dirty="0" smtClean="0">
                <a:solidFill>
                  <a:schemeClr val="bg1">
                    <a:lumMod val="50000"/>
                  </a:schemeClr>
                </a:solidFill>
                <a:latin typeface="Arial" pitchFamily="34" charset="0"/>
              </a:rPr>
              <a:t>Постоянное расширение производства на территории России.</a:t>
            </a:r>
          </a:p>
          <a:p>
            <a:pPr algn="just">
              <a:lnSpc>
                <a:spcPct val="120000"/>
              </a:lnSpc>
              <a:buFont typeface="Wingdings" pitchFamily="2" charset="2"/>
              <a:buChar char="ü"/>
            </a:pPr>
            <a:r>
              <a:rPr lang="ru-RU" dirty="0" smtClean="0">
                <a:solidFill>
                  <a:schemeClr val="bg1">
                    <a:lumMod val="50000"/>
                  </a:schemeClr>
                </a:solidFill>
                <a:latin typeface="Arial" pitchFamily="34" charset="0"/>
              </a:rPr>
              <a:t>Сотрудничество с местными поставщиками.</a:t>
            </a:r>
          </a:p>
          <a:p>
            <a:pPr algn="just">
              <a:lnSpc>
                <a:spcPct val="120000"/>
              </a:lnSpc>
              <a:buFont typeface="Wingdings" pitchFamily="2" charset="2"/>
              <a:buChar char="ü"/>
            </a:pPr>
            <a:r>
              <a:rPr lang="ru-RU" dirty="0" smtClean="0">
                <a:solidFill>
                  <a:schemeClr val="bg1">
                    <a:lumMod val="50000"/>
                  </a:schemeClr>
                </a:solidFill>
                <a:latin typeface="Arial" pitchFamily="34" charset="0"/>
              </a:rPr>
              <a:t>Привлечение российских инженеров, рабочих, специалистов. Развитие персонала. Рабочие места, налоги, долгосрочные инвестиции.</a:t>
            </a:r>
          </a:p>
          <a:p>
            <a:pPr algn="just">
              <a:lnSpc>
                <a:spcPct val="120000"/>
              </a:lnSpc>
              <a:buFont typeface="Wingdings" pitchFamily="2" charset="2"/>
              <a:buChar char="ü"/>
            </a:pPr>
            <a:r>
              <a:rPr lang="ru-RU" dirty="0" smtClean="0">
                <a:solidFill>
                  <a:schemeClr val="bg1">
                    <a:lumMod val="50000"/>
                  </a:schemeClr>
                </a:solidFill>
                <a:latin typeface="Arial" pitchFamily="34" charset="0"/>
              </a:rPr>
              <a:t>Исследования и разработки продуктов в России.</a:t>
            </a:r>
          </a:p>
          <a:p>
            <a:pPr algn="just">
              <a:lnSpc>
                <a:spcPct val="120000"/>
              </a:lnSpc>
              <a:buFont typeface="Wingdings" pitchFamily="2" charset="2"/>
              <a:buChar char="ü"/>
            </a:pPr>
            <a:r>
              <a:rPr lang="ru-RU" dirty="0" smtClean="0">
                <a:solidFill>
                  <a:schemeClr val="bg1">
                    <a:lumMod val="50000"/>
                  </a:schemeClr>
                </a:solidFill>
                <a:latin typeface="Arial" pitchFamily="34" charset="0"/>
              </a:rPr>
              <a:t>Сервис и инжиниринг, российские эксперты.</a:t>
            </a:r>
            <a:endParaRPr lang="ru-RU" dirty="0">
              <a:solidFill>
                <a:schemeClr val="bg1">
                  <a:lumMod val="50000"/>
                </a:schemeClr>
              </a:solidFill>
              <a:latin typeface="Arial" pitchFamily="34"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descr="C:\Users\Барикаева\Desktop\Бланк Тартарини\низ_бланка.jpg"/>
          <p:cNvPicPr/>
          <p:nvPr/>
        </p:nvPicPr>
        <p:blipFill>
          <a:blip r:embed="rId3" cstate="print">
            <a:extLst>
              <a:ext uri="{28A0092B-C50C-407E-A947-70E740481C1C}">
                <a14:useLocalDpi xmlns="" xmlns:wpc="http://schemas.microsoft.com/office/word/2010/wordprocessingCanvas" xmlns:mc="http://schemas.openxmlformats.org/markup-compatibility/2006"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15="http://schemas.microsoft.com/office/word/2012/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bwMode="auto">
          <a:xfrm>
            <a:off x="3563888" y="6165304"/>
            <a:ext cx="5328592" cy="487914"/>
          </a:xfrm>
          <a:prstGeom prst="rect">
            <a:avLst/>
          </a:prstGeom>
          <a:noFill/>
          <a:ln>
            <a:noFill/>
          </a:ln>
        </p:spPr>
      </p:pic>
      <p:pic>
        <p:nvPicPr>
          <p:cNvPr id="12" name="Рисунок 11" descr="TARTARINI_LOGO_2015.png"/>
          <p:cNvPicPr>
            <a:picLocks noChangeAspect="1"/>
          </p:cNvPicPr>
          <p:nvPr/>
        </p:nvPicPr>
        <p:blipFill>
          <a:blip r:embed="rId4" cstate="print"/>
          <a:stretch>
            <a:fillRect/>
          </a:stretch>
        </p:blipFill>
        <p:spPr>
          <a:xfrm>
            <a:off x="0" y="44624"/>
            <a:ext cx="1187624" cy="1187624"/>
          </a:xfrm>
          <a:prstGeom prst="rect">
            <a:avLst/>
          </a:prstGeom>
        </p:spPr>
      </p:pic>
      <p:cxnSp>
        <p:nvCxnSpPr>
          <p:cNvPr id="22" name="Прямая соединительная линия 21"/>
          <p:cNvCxnSpPr/>
          <p:nvPr/>
        </p:nvCxnSpPr>
        <p:spPr>
          <a:xfrm>
            <a:off x="1187624" y="908720"/>
            <a:ext cx="7704856" cy="0"/>
          </a:xfrm>
          <a:prstGeom prst="line">
            <a:avLst/>
          </a:prstGeom>
          <a:ln w="22225">
            <a:gradFill flip="none" rotWithShape="1">
              <a:gsLst>
                <a:gs pos="0">
                  <a:srgbClr val="FF0000"/>
                </a:gs>
                <a:gs pos="45000">
                  <a:srgbClr val="FF7A00"/>
                </a:gs>
                <a:gs pos="70000">
                  <a:srgbClr val="FF0300"/>
                </a:gs>
                <a:gs pos="100000">
                  <a:srgbClr val="4D0808"/>
                </a:gs>
              </a:gsLst>
              <a:lin ang="0" scaled="1"/>
              <a:tileRect/>
            </a:gradFill>
          </a:ln>
          <a:effectLst>
            <a:outerShdw blurRad="50800" dist="50800" dir="5400000" algn="ctr" rotWithShape="0">
              <a:srgbClr val="000000">
                <a:alpha val="6000"/>
              </a:srgbClr>
            </a:outerShdw>
          </a:effectLst>
        </p:spPr>
        <p:style>
          <a:lnRef idx="1">
            <a:schemeClr val="accent1"/>
          </a:lnRef>
          <a:fillRef idx="0">
            <a:schemeClr val="accent1"/>
          </a:fillRef>
          <a:effectRef idx="0">
            <a:schemeClr val="accent1"/>
          </a:effectRef>
          <a:fontRef idx="minor">
            <a:schemeClr val="tx1"/>
          </a:fontRef>
        </p:style>
      </p:cxnSp>
      <p:sp>
        <p:nvSpPr>
          <p:cNvPr id="27" name="Номер слайда 26"/>
          <p:cNvSpPr>
            <a:spLocks noGrp="1"/>
          </p:cNvSpPr>
          <p:nvPr>
            <p:ph type="sldNum" sz="quarter" idx="12"/>
          </p:nvPr>
        </p:nvSpPr>
        <p:spPr/>
        <p:txBody>
          <a:bodyPr/>
          <a:lstStyle/>
          <a:p>
            <a:fld id="{725C68B6-61C2-468F-89AB-4B9F7531AA68}" type="slidenum">
              <a:rPr lang="ru-RU" smtClean="0"/>
              <a:pPr/>
              <a:t>30</a:t>
            </a:fld>
            <a:endParaRPr lang="ru-RU"/>
          </a:p>
        </p:txBody>
      </p:sp>
      <p:sp>
        <p:nvSpPr>
          <p:cNvPr id="14" name="TextBox 13"/>
          <p:cNvSpPr txBox="1"/>
          <p:nvPr/>
        </p:nvSpPr>
        <p:spPr>
          <a:xfrm>
            <a:off x="1187624" y="116632"/>
            <a:ext cx="7848872" cy="830997"/>
          </a:xfrm>
          <a:prstGeom prst="rect">
            <a:avLst/>
          </a:prstGeom>
          <a:noFill/>
        </p:spPr>
        <p:txBody>
          <a:bodyPr wrap="square" rtlCol="0">
            <a:spAutoFit/>
          </a:bodyPr>
          <a:lstStyle/>
          <a:p>
            <a:pPr algn="r"/>
            <a:r>
              <a:rPr lang="ru-RU" sz="4800" b="1" spc="-200" dirty="0" smtClean="0">
                <a:solidFill>
                  <a:schemeClr val="bg1">
                    <a:lumMod val="50000"/>
                  </a:schemeClr>
                </a:solidFill>
                <a:latin typeface="Arial" pitchFamily="34" charset="0"/>
                <a:cs typeface="Arial" pitchFamily="34" charset="0"/>
              </a:rPr>
              <a:t>ДИСТРИБЬЮТОР</a:t>
            </a:r>
            <a:endParaRPr lang="ru-RU" sz="4800" b="1" spc="-200" dirty="0">
              <a:solidFill>
                <a:schemeClr val="bg1">
                  <a:lumMod val="50000"/>
                </a:schemeClr>
              </a:solidFill>
              <a:latin typeface="Arial" pitchFamily="34" charset="0"/>
              <a:cs typeface="Arial" pitchFamily="34" charset="0"/>
            </a:endParaRPr>
          </a:p>
        </p:txBody>
      </p:sp>
      <p:pic>
        <p:nvPicPr>
          <p:cNvPr id="7170" name="Picture 2"/>
          <p:cNvPicPr>
            <a:picLocks noChangeAspect="1" noChangeArrowheads="1"/>
          </p:cNvPicPr>
          <p:nvPr/>
        </p:nvPicPr>
        <p:blipFill>
          <a:blip r:embed="rId5" cstate="print"/>
          <a:srcRect/>
          <a:stretch>
            <a:fillRect/>
          </a:stretch>
        </p:blipFill>
        <p:spPr bwMode="auto">
          <a:xfrm>
            <a:off x="-1" y="1268759"/>
            <a:ext cx="4655387" cy="4536505"/>
          </a:xfrm>
          <a:prstGeom prst="rect">
            <a:avLst/>
          </a:prstGeom>
          <a:noFill/>
          <a:ln w="9525">
            <a:noFill/>
            <a:miter lim="800000"/>
            <a:headEnd/>
            <a:tailEnd/>
          </a:ln>
        </p:spPr>
      </p:pic>
      <p:pic>
        <p:nvPicPr>
          <p:cNvPr id="7171" name="Picture 3"/>
          <p:cNvPicPr>
            <a:picLocks noChangeAspect="1" noChangeArrowheads="1"/>
          </p:cNvPicPr>
          <p:nvPr/>
        </p:nvPicPr>
        <p:blipFill>
          <a:blip r:embed="rId6" cstate="print"/>
          <a:srcRect/>
          <a:stretch>
            <a:fillRect/>
          </a:stretch>
        </p:blipFill>
        <p:spPr bwMode="auto">
          <a:xfrm>
            <a:off x="4644008" y="1268760"/>
            <a:ext cx="4513475" cy="4536503"/>
          </a:xfrm>
          <a:prstGeom prst="rect">
            <a:avLst/>
          </a:prstGeom>
          <a:noFill/>
          <a:ln w="9525">
            <a:noFill/>
            <a:miter lim="800000"/>
            <a:headEnd/>
            <a:tailEnd/>
          </a:ln>
        </p:spPr>
      </p:pic>
      <p:pic>
        <p:nvPicPr>
          <p:cNvPr id="10" name="Рисунок 9" descr="C:\Users\Shishkin Stanislav\Desktop\МЕТРАН_Logo.jpg"/>
          <p:cNvPicPr/>
          <p:nvPr/>
        </p:nvPicPr>
        <p:blipFill>
          <a:blip r:embed="rId7" cstate="print"/>
          <a:srcRect/>
          <a:stretch>
            <a:fillRect/>
          </a:stretch>
        </p:blipFill>
        <p:spPr bwMode="auto">
          <a:xfrm>
            <a:off x="7812360" y="5949280"/>
            <a:ext cx="1080120" cy="216025"/>
          </a:xfrm>
          <a:prstGeom prst="rect">
            <a:avLst/>
          </a:prstGeom>
          <a:noFill/>
          <a:ln w="9525">
            <a:noFill/>
            <a:miter lim="800000"/>
            <a:headEnd/>
            <a:tailEnd/>
          </a:ln>
        </p:spPr>
      </p:pic>
      <p:pic>
        <p:nvPicPr>
          <p:cNvPr id="11" name="Picture 2"/>
          <p:cNvPicPr>
            <a:picLocks noChangeAspect="1" noChangeArrowheads="1"/>
          </p:cNvPicPr>
          <p:nvPr/>
        </p:nvPicPr>
        <p:blipFill>
          <a:blip r:embed="rId8" cstate="print"/>
          <a:srcRect/>
          <a:stretch>
            <a:fillRect/>
          </a:stretch>
        </p:blipFill>
        <p:spPr bwMode="auto">
          <a:xfrm>
            <a:off x="3572247" y="6165304"/>
            <a:ext cx="1503809" cy="28250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Shishkin Stanislav\Desktop\PLEXOR_для презентации\обложка.png"/>
          <p:cNvPicPr>
            <a:picLocks noChangeAspect="1" noChangeArrowheads="1"/>
          </p:cNvPicPr>
          <p:nvPr/>
        </p:nvPicPr>
        <p:blipFill>
          <a:blip r:embed="rId2" cstate="print"/>
          <a:srcRect/>
          <a:stretch>
            <a:fillRect/>
          </a:stretch>
        </p:blipFill>
        <p:spPr bwMode="auto">
          <a:xfrm>
            <a:off x="0" y="-1"/>
            <a:ext cx="9144000" cy="6893667"/>
          </a:xfrm>
          <a:prstGeom prst="rect">
            <a:avLst/>
          </a:prstGeom>
          <a:noFill/>
        </p:spPr>
      </p:pic>
      <p:pic>
        <p:nvPicPr>
          <p:cNvPr id="1030" name="Picture 6" descr="C:\Users\Shishkin Stanislav\Desktop\PLEXOR_для презентации\картинка_2.png"/>
          <p:cNvPicPr>
            <a:picLocks noChangeAspect="1" noChangeArrowheads="1"/>
          </p:cNvPicPr>
          <p:nvPr/>
        </p:nvPicPr>
        <p:blipFill>
          <a:blip r:embed="rId3" cstate="print"/>
          <a:srcRect/>
          <a:stretch>
            <a:fillRect/>
          </a:stretch>
        </p:blipFill>
        <p:spPr bwMode="auto">
          <a:xfrm>
            <a:off x="-169239" y="1781065"/>
            <a:ext cx="3709956" cy="5566573"/>
          </a:xfrm>
          <a:prstGeom prst="rect">
            <a:avLst/>
          </a:prstGeom>
          <a:noFill/>
          <a:effectLst>
            <a:outerShdw blurRad="50800" dist="38100" dir="2700000" algn="tl" rotWithShape="0">
              <a:prstClr val="black">
                <a:alpha val="40000"/>
              </a:prstClr>
            </a:outerShdw>
          </a:effectLst>
        </p:spPr>
      </p:pic>
      <p:sp>
        <p:nvSpPr>
          <p:cNvPr id="6" name="TextBox 5"/>
          <p:cNvSpPr txBox="1"/>
          <p:nvPr/>
        </p:nvSpPr>
        <p:spPr>
          <a:xfrm>
            <a:off x="2987824" y="260648"/>
            <a:ext cx="6156176" cy="2246769"/>
          </a:xfrm>
          <a:prstGeom prst="rect">
            <a:avLst/>
          </a:prstGeom>
          <a:noFill/>
        </p:spPr>
        <p:txBody>
          <a:bodyPr wrap="square" rtlCol="0">
            <a:spAutoFit/>
          </a:bodyPr>
          <a:lstStyle/>
          <a:p>
            <a:pPr algn="r"/>
            <a:r>
              <a:rPr lang="ru-RU" sz="2800" b="1" dirty="0" smtClean="0">
                <a:solidFill>
                  <a:schemeClr val="bg1"/>
                </a:solidFill>
                <a:latin typeface="Arial" pitchFamily="34" charset="0"/>
                <a:cs typeface="Arial" pitchFamily="34" charset="0"/>
              </a:rPr>
              <a:t>ИННОВАЦИОННАЯ СИСТЕМА </a:t>
            </a:r>
            <a:r>
              <a:rPr lang="ru-RU" sz="2800" b="1" dirty="0" smtClean="0">
                <a:solidFill>
                  <a:schemeClr val="bg1"/>
                </a:solidFill>
                <a:latin typeface="Arial" pitchFamily="34" charset="0"/>
                <a:cs typeface="Arial" pitchFamily="34" charset="0"/>
              </a:rPr>
              <a:t>ДИАГНОСТИРОВАНИЯ И </a:t>
            </a:r>
            <a:r>
              <a:rPr lang="ru-RU" sz="2800" b="1" dirty="0" smtClean="0">
                <a:solidFill>
                  <a:schemeClr val="bg1"/>
                </a:solidFill>
                <a:latin typeface="Arial" pitchFamily="34" charset="0"/>
                <a:cs typeface="Arial" pitchFamily="34" charset="0"/>
              </a:rPr>
              <a:t>ТЕХНИЧЕСКОГО </a:t>
            </a:r>
            <a:r>
              <a:rPr lang="ru-RU" sz="2800" b="1" dirty="0" smtClean="0">
                <a:solidFill>
                  <a:schemeClr val="bg1"/>
                </a:solidFill>
                <a:latin typeface="Arial" pitchFamily="34" charset="0"/>
                <a:cs typeface="Arial" pitchFamily="34" charset="0"/>
              </a:rPr>
              <a:t>КОНТРОЛЯ «</a:t>
            </a:r>
            <a:r>
              <a:rPr lang="en-US" sz="2800" b="1" dirty="0" smtClean="0">
                <a:solidFill>
                  <a:schemeClr val="bg1"/>
                </a:solidFill>
                <a:latin typeface="Arial" pitchFamily="34" charset="0"/>
                <a:cs typeface="Arial" pitchFamily="34" charset="0"/>
              </a:rPr>
              <a:t>PLEXOR®</a:t>
            </a:r>
            <a:r>
              <a:rPr lang="ru-RU" sz="2800" b="1" dirty="0" smtClean="0">
                <a:solidFill>
                  <a:schemeClr val="bg1"/>
                </a:solidFill>
                <a:latin typeface="Arial" pitchFamily="34" charset="0"/>
                <a:cs typeface="Arial" pitchFamily="34" charset="0"/>
              </a:rPr>
              <a:t>» </a:t>
            </a:r>
            <a:endParaRPr lang="ru-RU" sz="2800" b="1" dirty="0" smtClean="0">
              <a:solidFill>
                <a:schemeClr val="bg1"/>
              </a:solidFill>
              <a:latin typeface="Arial" pitchFamily="34" charset="0"/>
              <a:cs typeface="Arial" pitchFamily="34" charset="0"/>
            </a:endParaRPr>
          </a:p>
          <a:p>
            <a:pPr algn="r"/>
            <a:r>
              <a:rPr lang="ru-RU" sz="2800" b="1" dirty="0" smtClean="0">
                <a:solidFill>
                  <a:schemeClr val="bg1"/>
                </a:solidFill>
                <a:latin typeface="Arial" pitchFamily="34" charset="0"/>
                <a:cs typeface="Arial" pitchFamily="34" charset="0"/>
              </a:rPr>
              <a:t>ДЛЯ ГРС, АГРС, БРГ, УЗРГ, УПТПГ</a:t>
            </a:r>
            <a:endParaRPr lang="ru-RU" sz="2800" b="1" dirty="0" smtClean="0">
              <a:solidFill>
                <a:schemeClr val="bg1"/>
              </a:solidFill>
              <a:latin typeface="Arial" pitchFamily="34" charset="0"/>
              <a:cs typeface="Arial" pitchFamily="34" charset="0"/>
            </a:endParaRPr>
          </a:p>
        </p:txBody>
      </p:sp>
      <p:pic>
        <p:nvPicPr>
          <p:cNvPr id="7" name="Picture 2"/>
          <p:cNvPicPr>
            <a:picLocks noChangeAspect="1" noChangeArrowheads="1"/>
          </p:cNvPicPr>
          <p:nvPr/>
        </p:nvPicPr>
        <p:blipFill>
          <a:blip r:embed="rId4" cstate="print"/>
          <a:srcRect/>
          <a:stretch>
            <a:fillRect/>
          </a:stretch>
        </p:blipFill>
        <p:spPr bwMode="auto">
          <a:xfrm>
            <a:off x="5292080" y="5628991"/>
            <a:ext cx="2088232" cy="39229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894680" y="359400"/>
            <a:ext cx="4679665" cy="357930"/>
          </a:xfrm>
          <a:prstGeom prst="rect">
            <a:avLst/>
          </a:prstGeom>
          <a:noFill/>
        </p:spPr>
        <p:txBody>
          <a:bodyPr wrap="square" lIns="80147" tIns="40074" rIns="80147" bIns="40074" rtlCol="0">
            <a:spAutoFit/>
          </a:bodyPr>
          <a:lstStyle/>
          <a:p>
            <a:pPr algn="r"/>
            <a:r>
              <a:rPr lang="ru-RU" dirty="0" smtClean="0">
                <a:latin typeface="PF DinDisplay Pro" panose="02000506030000020004" pitchFamily="2" charset="0"/>
              </a:rPr>
              <a:t>«</a:t>
            </a:r>
            <a:r>
              <a:rPr lang="en-US" dirty="0" smtClean="0">
                <a:latin typeface="PF DinDisplay Pro" panose="02000506030000020004" pitchFamily="2" charset="0"/>
              </a:rPr>
              <a:t>PLEXOR®</a:t>
            </a:r>
            <a:r>
              <a:rPr lang="ru-RU" dirty="0" smtClean="0">
                <a:latin typeface="PF DinDisplay Pro" panose="02000506030000020004" pitchFamily="2" charset="0"/>
              </a:rPr>
              <a:t>»</a:t>
            </a:r>
            <a:endParaRPr lang="ru-RU" dirty="0">
              <a:solidFill>
                <a:schemeClr val="tx1">
                  <a:lumMod val="50000"/>
                  <a:lumOff val="50000"/>
                </a:schemeClr>
              </a:solidFill>
            </a:endParaRPr>
          </a:p>
        </p:txBody>
      </p:sp>
      <p:sp>
        <p:nvSpPr>
          <p:cNvPr id="6" name="TextBox 5"/>
          <p:cNvSpPr txBox="1"/>
          <p:nvPr/>
        </p:nvSpPr>
        <p:spPr>
          <a:xfrm>
            <a:off x="508081" y="762324"/>
            <a:ext cx="8066264" cy="357930"/>
          </a:xfrm>
          <a:prstGeom prst="rect">
            <a:avLst/>
          </a:prstGeom>
          <a:noFill/>
        </p:spPr>
        <p:txBody>
          <a:bodyPr wrap="square" lIns="80147" tIns="40074" rIns="80147" bIns="40074" rtlCol="0">
            <a:spAutoFit/>
          </a:bodyPr>
          <a:lstStyle/>
          <a:p>
            <a:r>
              <a:rPr lang="ru-RU" dirty="0" smtClean="0">
                <a:latin typeface="PF DinDisplay Pro" panose="02000506030000020004" pitchFamily="2" charset="0"/>
              </a:rPr>
              <a:t>СОСТАВ СИСТЕМЫ «</a:t>
            </a:r>
            <a:r>
              <a:rPr lang="en-US" dirty="0" smtClean="0">
                <a:latin typeface="PF DinDisplay Pro" panose="02000506030000020004" pitchFamily="2" charset="0"/>
              </a:rPr>
              <a:t>PLEXOR®</a:t>
            </a:r>
            <a:r>
              <a:rPr lang="ru-RU" dirty="0" smtClean="0">
                <a:latin typeface="PF DinDisplay Pro" panose="02000506030000020004" pitchFamily="2" charset="0"/>
              </a:rPr>
              <a:t>»</a:t>
            </a:r>
            <a:endParaRPr lang="ru-RU" dirty="0" smtClean="0">
              <a:latin typeface="PF DinDisplay Pro" panose="02000506030000020004" pitchFamily="2" charset="0"/>
            </a:endParaRPr>
          </a:p>
        </p:txBody>
      </p:sp>
      <p:pic>
        <p:nvPicPr>
          <p:cNvPr id="20483" name="Picture 3" descr="C:\Users\Shishkin Stanislav\Desktop\PLEXOR_для презентации\обл_3.png"/>
          <p:cNvPicPr>
            <a:picLocks noChangeAspect="1" noChangeArrowheads="1"/>
          </p:cNvPicPr>
          <p:nvPr/>
        </p:nvPicPr>
        <p:blipFill>
          <a:blip r:embed="rId2" cstate="print"/>
          <a:srcRect/>
          <a:stretch>
            <a:fillRect/>
          </a:stretch>
        </p:blipFill>
        <p:spPr bwMode="auto">
          <a:xfrm>
            <a:off x="7342854" y="5910803"/>
            <a:ext cx="1358079" cy="723382"/>
          </a:xfrm>
          <a:prstGeom prst="rect">
            <a:avLst/>
          </a:prstGeom>
          <a:noFill/>
        </p:spPr>
      </p:pic>
      <p:pic>
        <p:nvPicPr>
          <p:cNvPr id="21506" name="Picture 2" descr="C:\Users\Shishkin Stanislav\Desktop\PLEXOR_для презентации\картинка_1.png"/>
          <p:cNvPicPr>
            <a:picLocks noChangeAspect="1" noChangeArrowheads="1"/>
          </p:cNvPicPr>
          <p:nvPr/>
        </p:nvPicPr>
        <p:blipFill>
          <a:blip r:embed="rId3" cstate="print"/>
          <a:srcRect/>
          <a:stretch>
            <a:fillRect/>
          </a:stretch>
        </p:blipFill>
        <p:spPr bwMode="auto">
          <a:xfrm>
            <a:off x="2426098" y="2503912"/>
            <a:ext cx="1776455" cy="2137364"/>
          </a:xfrm>
          <a:prstGeom prst="rect">
            <a:avLst/>
          </a:prstGeom>
          <a:noFill/>
        </p:spPr>
      </p:pic>
      <p:pic>
        <p:nvPicPr>
          <p:cNvPr id="25" name="Picture 9" descr="\\kamstrup_bv\data\Products\Inspection systems\PLEXOR\Documents\Released\Pictures\BDA_Koppelingen.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695149" y="3204443"/>
            <a:ext cx="1416214" cy="7153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2" descr="C:\Users\Shishkin Stanislav\Desktop\PLEXOR_для презентации\картинка_2.png"/>
          <p:cNvPicPr>
            <a:picLocks noChangeAspect="1" noChangeArrowheads="1"/>
          </p:cNvPicPr>
          <p:nvPr/>
        </p:nvPicPr>
        <p:blipFill>
          <a:blip r:embed="rId5" cstate="print"/>
          <a:srcRect/>
          <a:stretch>
            <a:fillRect/>
          </a:stretch>
        </p:blipFill>
        <p:spPr bwMode="auto">
          <a:xfrm>
            <a:off x="384931" y="2121242"/>
            <a:ext cx="1785662" cy="2679281"/>
          </a:xfrm>
          <a:prstGeom prst="rect">
            <a:avLst/>
          </a:prstGeom>
          <a:noFill/>
        </p:spPr>
      </p:pic>
      <p:pic>
        <p:nvPicPr>
          <p:cNvPr id="24578" name="Picture 2" descr="C:\Users\Shishkin Stanislav\Desktop\PLEXOR_для презентации\картинка_7_.png"/>
          <p:cNvPicPr>
            <a:picLocks noChangeAspect="1" noChangeArrowheads="1"/>
          </p:cNvPicPr>
          <p:nvPr/>
        </p:nvPicPr>
        <p:blipFill>
          <a:blip r:embed="rId6" cstate="print"/>
          <a:srcRect/>
          <a:stretch>
            <a:fillRect/>
          </a:stretch>
        </p:blipFill>
        <p:spPr bwMode="auto">
          <a:xfrm>
            <a:off x="7237394" y="2546177"/>
            <a:ext cx="1336951" cy="2029789"/>
          </a:xfrm>
          <a:prstGeom prst="rect">
            <a:avLst/>
          </a:prstGeom>
          <a:noFill/>
        </p:spPr>
      </p:pic>
      <p:sp>
        <p:nvSpPr>
          <p:cNvPr id="12" name="Крест 11"/>
          <p:cNvSpPr/>
          <p:nvPr/>
        </p:nvSpPr>
        <p:spPr>
          <a:xfrm>
            <a:off x="2047444" y="3360047"/>
            <a:ext cx="431022" cy="457174"/>
          </a:xfrm>
          <a:prstGeom prst="plus">
            <a:avLst/>
          </a:prstGeom>
          <a:gradFill flip="none" rotWithShape="1">
            <a:gsLst>
              <a:gs pos="0">
                <a:schemeClr val="bg1"/>
              </a:gs>
              <a:gs pos="0">
                <a:schemeClr val="bg1"/>
              </a:gs>
              <a:gs pos="16000">
                <a:srgbClr val="1F1F1F"/>
              </a:gs>
              <a:gs pos="17999">
                <a:srgbClr val="FFFFFF"/>
              </a:gs>
              <a:gs pos="42000">
                <a:srgbClr val="636363"/>
              </a:gs>
              <a:gs pos="53000">
                <a:srgbClr val="CFCFCF"/>
              </a:gs>
              <a:gs pos="66000">
                <a:srgbClr val="CFCFCF"/>
              </a:gs>
              <a:gs pos="75999">
                <a:srgbClr val="1F1F1F"/>
              </a:gs>
              <a:gs pos="78999">
                <a:srgbClr val="FFFFFF"/>
              </a:gs>
              <a:gs pos="100000">
                <a:srgbClr val="7F7F7F"/>
              </a:gs>
            </a:gsLst>
            <a:lin ang="8100000" scaled="1"/>
            <a:tileRect/>
          </a:gradFill>
          <a:ln w="12700">
            <a:solidFill>
              <a:schemeClr val="tx1">
                <a:alpha val="46000"/>
              </a:schemeClr>
            </a:solidFill>
          </a:ln>
        </p:spPr>
        <p:style>
          <a:lnRef idx="2">
            <a:schemeClr val="accent1">
              <a:shade val="50000"/>
            </a:schemeClr>
          </a:lnRef>
          <a:fillRef idx="1">
            <a:schemeClr val="accent1"/>
          </a:fillRef>
          <a:effectRef idx="0">
            <a:schemeClr val="accent1"/>
          </a:effectRef>
          <a:fontRef idx="minor">
            <a:schemeClr val="lt1"/>
          </a:fontRef>
        </p:style>
        <p:txBody>
          <a:bodyPr lIns="80147" tIns="40074" rIns="80147" bIns="40074" rtlCol="0" anchor="ctr"/>
          <a:lstStyle/>
          <a:p>
            <a:pPr algn="ctr"/>
            <a:endParaRPr lang="ru-RU"/>
          </a:p>
        </p:txBody>
      </p:sp>
      <p:sp>
        <p:nvSpPr>
          <p:cNvPr id="13" name="Крест 12"/>
          <p:cNvSpPr/>
          <p:nvPr/>
        </p:nvSpPr>
        <p:spPr>
          <a:xfrm>
            <a:off x="4017829" y="3335064"/>
            <a:ext cx="431022" cy="457174"/>
          </a:xfrm>
          <a:prstGeom prst="plus">
            <a:avLst/>
          </a:prstGeom>
          <a:gradFill flip="none" rotWithShape="1">
            <a:gsLst>
              <a:gs pos="0">
                <a:schemeClr val="bg1"/>
              </a:gs>
              <a:gs pos="0">
                <a:schemeClr val="bg1"/>
              </a:gs>
              <a:gs pos="16000">
                <a:srgbClr val="1F1F1F"/>
              </a:gs>
              <a:gs pos="17999">
                <a:srgbClr val="FFFFFF"/>
              </a:gs>
              <a:gs pos="42000">
                <a:srgbClr val="636363"/>
              </a:gs>
              <a:gs pos="53000">
                <a:srgbClr val="CFCFCF"/>
              </a:gs>
              <a:gs pos="66000">
                <a:srgbClr val="CFCFCF"/>
              </a:gs>
              <a:gs pos="75999">
                <a:srgbClr val="1F1F1F"/>
              </a:gs>
              <a:gs pos="78999">
                <a:srgbClr val="FFFFFF"/>
              </a:gs>
              <a:gs pos="100000">
                <a:srgbClr val="7F7F7F"/>
              </a:gs>
            </a:gsLst>
            <a:lin ang="8100000" scaled="1"/>
            <a:tileRect/>
          </a:gradFill>
          <a:ln w="12700">
            <a:solidFill>
              <a:schemeClr val="tx1">
                <a:alpha val="46000"/>
              </a:schemeClr>
            </a:solidFill>
          </a:ln>
        </p:spPr>
        <p:style>
          <a:lnRef idx="2">
            <a:schemeClr val="accent1">
              <a:shade val="50000"/>
            </a:schemeClr>
          </a:lnRef>
          <a:fillRef idx="1">
            <a:schemeClr val="accent1"/>
          </a:fillRef>
          <a:effectRef idx="0">
            <a:schemeClr val="accent1"/>
          </a:effectRef>
          <a:fontRef idx="minor">
            <a:schemeClr val="lt1"/>
          </a:fontRef>
        </p:style>
        <p:txBody>
          <a:bodyPr lIns="80147" tIns="40074" rIns="80147" bIns="40074" rtlCol="0" anchor="ctr"/>
          <a:lstStyle/>
          <a:p>
            <a:pPr algn="ctr"/>
            <a:endParaRPr lang="ru-RU"/>
          </a:p>
        </p:txBody>
      </p:sp>
      <p:sp>
        <p:nvSpPr>
          <p:cNvPr id="14" name="Крест 13"/>
          <p:cNvSpPr/>
          <p:nvPr/>
        </p:nvSpPr>
        <p:spPr>
          <a:xfrm>
            <a:off x="6357661" y="3335064"/>
            <a:ext cx="431022" cy="457174"/>
          </a:xfrm>
          <a:prstGeom prst="plus">
            <a:avLst/>
          </a:prstGeom>
          <a:gradFill flip="none" rotWithShape="1">
            <a:gsLst>
              <a:gs pos="0">
                <a:schemeClr val="bg1"/>
              </a:gs>
              <a:gs pos="0">
                <a:schemeClr val="bg1"/>
              </a:gs>
              <a:gs pos="16000">
                <a:srgbClr val="1F1F1F"/>
              </a:gs>
              <a:gs pos="17999">
                <a:srgbClr val="FFFFFF"/>
              </a:gs>
              <a:gs pos="42000">
                <a:srgbClr val="636363"/>
              </a:gs>
              <a:gs pos="53000">
                <a:srgbClr val="CFCFCF"/>
              </a:gs>
              <a:gs pos="66000">
                <a:srgbClr val="CFCFCF"/>
              </a:gs>
              <a:gs pos="75999">
                <a:srgbClr val="1F1F1F"/>
              </a:gs>
              <a:gs pos="78999">
                <a:srgbClr val="FFFFFF"/>
              </a:gs>
              <a:gs pos="100000">
                <a:srgbClr val="7F7F7F"/>
              </a:gs>
            </a:gsLst>
            <a:lin ang="8100000" scaled="1"/>
            <a:tileRect/>
          </a:gradFill>
          <a:ln w="12700">
            <a:solidFill>
              <a:schemeClr val="tx1">
                <a:alpha val="46000"/>
              </a:schemeClr>
            </a:solidFill>
          </a:ln>
        </p:spPr>
        <p:style>
          <a:lnRef idx="2">
            <a:schemeClr val="accent1">
              <a:shade val="50000"/>
            </a:schemeClr>
          </a:lnRef>
          <a:fillRef idx="1">
            <a:schemeClr val="accent1"/>
          </a:fillRef>
          <a:effectRef idx="0">
            <a:schemeClr val="accent1"/>
          </a:effectRef>
          <a:fontRef idx="minor">
            <a:schemeClr val="lt1"/>
          </a:fontRef>
        </p:style>
        <p:txBody>
          <a:bodyPr lIns="80147" tIns="40074" rIns="80147" bIns="40074" rtlCol="0" anchor="ctr"/>
          <a:lstStyle/>
          <a:p>
            <a:pPr algn="ctr"/>
            <a:endParaRPr lang="ru-RU"/>
          </a:p>
        </p:txBody>
      </p:sp>
      <p:pic>
        <p:nvPicPr>
          <p:cNvPr id="15" name="Picture 2"/>
          <p:cNvPicPr>
            <a:picLocks noChangeAspect="1" noChangeArrowheads="1"/>
          </p:cNvPicPr>
          <p:nvPr/>
        </p:nvPicPr>
        <p:blipFill>
          <a:blip r:embed="rId7" cstate="print"/>
          <a:srcRect/>
          <a:stretch>
            <a:fillRect/>
          </a:stretch>
        </p:blipFill>
        <p:spPr bwMode="auto">
          <a:xfrm>
            <a:off x="611560" y="260648"/>
            <a:ext cx="2088232" cy="392297"/>
          </a:xfrm>
          <a:prstGeom prst="rect">
            <a:avLst/>
          </a:prstGeom>
          <a:noFill/>
          <a:ln w="9525">
            <a:noFill/>
            <a:miter lim="800000"/>
            <a:headEnd/>
            <a:tailEnd/>
          </a:ln>
        </p:spPr>
      </p:pic>
    </p:spTree>
    <p:extLst>
      <p:ext uri="{BB962C8B-B14F-4D97-AF65-F5344CB8AC3E}">
        <p14:creationId xmlns:p14="http://schemas.microsoft.com/office/powerpoint/2010/main" xmlns="" val="4117175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par>
                                <p:cTn id="14" presetID="22" presetClass="entr" presetSubtype="4"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down)">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21506"/>
                                        </p:tgtEl>
                                        <p:attrNameLst>
                                          <p:attrName>style.visibility</p:attrName>
                                        </p:attrNameLst>
                                      </p:cBhvr>
                                      <p:to>
                                        <p:strVal val="visible"/>
                                      </p:to>
                                    </p:set>
                                    <p:animEffect transition="in" filter="wipe(down)">
                                      <p:cBhvr>
                                        <p:cTn id="21" dur="500"/>
                                        <p:tgtEl>
                                          <p:spTgt spid="21506"/>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down)">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wipe(down)">
                                      <p:cBhvr>
                                        <p:cTn id="29" dur="500"/>
                                        <p:tgtEl>
                                          <p:spTgt spid="25"/>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down)">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4578"/>
                                        </p:tgtEl>
                                        <p:attrNameLst>
                                          <p:attrName>style.visibility</p:attrName>
                                        </p:attrNameLst>
                                      </p:cBhvr>
                                      <p:to>
                                        <p:strVal val="visible"/>
                                      </p:to>
                                    </p:set>
                                    <p:animEffect transition="in" filter="wipe(down)">
                                      <p:cBhvr>
                                        <p:cTn id="37" dur="500"/>
                                        <p:tgtEl>
                                          <p:spTgt spid="245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animBg="1"/>
      <p:bldP spid="13" grpId="0" animBg="1"/>
      <p:bldP spid="1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894680" y="359400"/>
            <a:ext cx="4679665" cy="357930"/>
          </a:xfrm>
          <a:prstGeom prst="rect">
            <a:avLst/>
          </a:prstGeom>
          <a:noFill/>
        </p:spPr>
        <p:txBody>
          <a:bodyPr wrap="square" lIns="80147" tIns="40074" rIns="80147" bIns="40074" rtlCol="0">
            <a:spAutoFit/>
          </a:bodyPr>
          <a:lstStyle/>
          <a:p>
            <a:pPr algn="r"/>
            <a:r>
              <a:rPr lang="ru-RU" dirty="0" smtClean="0">
                <a:latin typeface="PF DinDisplay Pro" panose="02000506030000020004" pitchFamily="2" charset="0"/>
              </a:rPr>
              <a:t>«</a:t>
            </a:r>
            <a:r>
              <a:rPr lang="en-US" dirty="0" smtClean="0">
                <a:latin typeface="PF DinDisplay Pro" panose="02000506030000020004" pitchFamily="2" charset="0"/>
              </a:rPr>
              <a:t>PLEXOR®</a:t>
            </a:r>
            <a:r>
              <a:rPr lang="ru-RU" dirty="0" smtClean="0">
                <a:latin typeface="PF DinDisplay Pro" panose="02000506030000020004" pitchFamily="2" charset="0"/>
              </a:rPr>
              <a:t>»</a:t>
            </a:r>
            <a:endParaRPr lang="ru-RU" dirty="0">
              <a:solidFill>
                <a:schemeClr val="tx1">
                  <a:lumMod val="50000"/>
                  <a:lumOff val="50000"/>
                </a:schemeClr>
              </a:solidFill>
            </a:endParaRPr>
          </a:p>
        </p:txBody>
      </p:sp>
      <p:sp>
        <p:nvSpPr>
          <p:cNvPr id="6" name="TextBox 5"/>
          <p:cNvSpPr txBox="1"/>
          <p:nvPr/>
        </p:nvSpPr>
        <p:spPr>
          <a:xfrm>
            <a:off x="508081" y="762324"/>
            <a:ext cx="8066264" cy="357930"/>
          </a:xfrm>
          <a:prstGeom prst="rect">
            <a:avLst/>
          </a:prstGeom>
          <a:noFill/>
        </p:spPr>
        <p:txBody>
          <a:bodyPr wrap="square" lIns="80147" tIns="40074" rIns="80147" bIns="40074" rtlCol="0">
            <a:spAutoFit/>
          </a:bodyPr>
          <a:lstStyle/>
          <a:p>
            <a:r>
              <a:rPr lang="ru-RU" dirty="0" smtClean="0">
                <a:latin typeface="PF DinDisplay Pro" panose="02000506030000020004" pitchFamily="2" charset="0"/>
              </a:rPr>
              <a:t>КАК ПОДКЛЮЧАЕТСЯ СИСТЕМА «</a:t>
            </a:r>
            <a:r>
              <a:rPr lang="en-US" dirty="0" smtClean="0">
                <a:latin typeface="PF DinDisplay Pro" panose="02000506030000020004" pitchFamily="2" charset="0"/>
              </a:rPr>
              <a:t>PLEXOR®</a:t>
            </a:r>
            <a:r>
              <a:rPr lang="ru-RU" dirty="0" smtClean="0">
                <a:latin typeface="PF DinDisplay Pro" panose="02000506030000020004" pitchFamily="2" charset="0"/>
              </a:rPr>
              <a:t>»</a:t>
            </a:r>
            <a:endParaRPr lang="ru-RU" dirty="0" smtClean="0">
              <a:latin typeface="PF DinDisplay Pro" panose="02000506030000020004" pitchFamily="2" charset="0"/>
            </a:endParaRPr>
          </a:p>
        </p:txBody>
      </p:sp>
      <p:pic>
        <p:nvPicPr>
          <p:cNvPr id="20483" name="Picture 3" descr="C:\Users\Shishkin Stanislav\Desktop\PLEXOR_для презентации\обл_3.png"/>
          <p:cNvPicPr>
            <a:picLocks noChangeAspect="1" noChangeArrowheads="1"/>
          </p:cNvPicPr>
          <p:nvPr/>
        </p:nvPicPr>
        <p:blipFill>
          <a:blip r:embed="rId2" cstate="print"/>
          <a:srcRect/>
          <a:stretch>
            <a:fillRect/>
          </a:stretch>
        </p:blipFill>
        <p:spPr bwMode="auto">
          <a:xfrm>
            <a:off x="7342854" y="5910803"/>
            <a:ext cx="1358079" cy="723382"/>
          </a:xfrm>
          <a:prstGeom prst="rect">
            <a:avLst/>
          </a:prstGeom>
          <a:noFill/>
        </p:spPr>
      </p:pic>
      <p:pic>
        <p:nvPicPr>
          <p:cNvPr id="23555" name="Picture 3" descr="C:\Users\Shishkin Stanislav\Desktop\ГРУ-BM5-150-FL-BP150x300-SRS1 tif (2).PNG"/>
          <p:cNvPicPr>
            <a:picLocks noChangeAspect="1" noChangeArrowheads="1"/>
          </p:cNvPicPr>
          <p:nvPr/>
        </p:nvPicPr>
        <p:blipFill>
          <a:blip r:embed="rId3" cstate="print"/>
          <a:srcRect/>
          <a:stretch>
            <a:fillRect/>
          </a:stretch>
        </p:blipFill>
        <p:spPr bwMode="auto">
          <a:xfrm>
            <a:off x="569655" y="1582363"/>
            <a:ext cx="7881541" cy="2565053"/>
          </a:xfrm>
          <a:prstGeom prst="rect">
            <a:avLst/>
          </a:prstGeom>
          <a:noFill/>
        </p:spPr>
      </p:pic>
      <p:pic>
        <p:nvPicPr>
          <p:cNvPr id="23556" name="Picture 4" descr="C:\Users\Shishkin Stanislav\Desktop\PLEXOR_Device.png"/>
          <p:cNvPicPr>
            <a:picLocks noChangeAspect="1" noChangeArrowheads="1"/>
          </p:cNvPicPr>
          <p:nvPr/>
        </p:nvPicPr>
        <p:blipFill>
          <a:blip r:embed="rId4" cstate="print"/>
          <a:srcRect/>
          <a:stretch>
            <a:fillRect/>
          </a:stretch>
        </p:blipFill>
        <p:spPr bwMode="auto">
          <a:xfrm>
            <a:off x="4387277" y="5143988"/>
            <a:ext cx="1836015" cy="1490198"/>
          </a:xfrm>
          <a:prstGeom prst="rect">
            <a:avLst/>
          </a:prstGeom>
          <a:noFill/>
        </p:spPr>
      </p:pic>
      <p:sp>
        <p:nvSpPr>
          <p:cNvPr id="16" name="Скругленный прямоугольник 15"/>
          <p:cNvSpPr/>
          <p:nvPr/>
        </p:nvSpPr>
        <p:spPr>
          <a:xfrm>
            <a:off x="1339098" y="3918829"/>
            <a:ext cx="123135" cy="65303"/>
          </a:xfrm>
          <a:prstGeom prst="roundRect">
            <a:avLst/>
          </a:prstGeom>
          <a:gradFill>
            <a:gsLst>
              <a:gs pos="0">
                <a:schemeClr val="tx1"/>
              </a:gs>
              <a:gs pos="50000">
                <a:schemeClr val="accent1">
                  <a:tint val="44500"/>
                  <a:satMod val="160000"/>
                </a:schemeClr>
              </a:gs>
              <a:gs pos="100000">
                <a:schemeClr val="accent1">
                  <a:tint val="23500"/>
                  <a:satMod val="160000"/>
                </a:schemeClr>
              </a:gs>
            </a:gsLst>
            <a:lin ang="0" scaled="1"/>
          </a:gradFill>
          <a:ln w="0"/>
        </p:spPr>
        <p:style>
          <a:lnRef idx="2">
            <a:schemeClr val="accent1">
              <a:shade val="50000"/>
            </a:schemeClr>
          </a:lnRef>
          <a:fillRef idx="1">
            <a:schemeClr val="accent1"/>
          </a:fillRef>
          <a:effectRef idx="0">
            <a:schemeClr val="accent1"/>
          </a:effectRef>
          <a:fontRef idx="minor">
            <a:schemeClr val="lt1"/>
          </a:fontRef>
        </p:style>
        <p:txBody>
          <a:bodyPr lIns="80147" tIns="40074" rIns="80147" bIns="40074" rtlCol="0" anchor="ctr"/>
          <a:lstStyle/>
          <a:p>
            <a:pPr algn="ctr"/>
            <a:endParaRPr lang="ru-RU"/>
          </a:p>
        </p:txBody>
      </p:sp>
      <p:sp>
        <p:nvSpPr>
          <p:cNvPr id="17" name="Скругленный прямоугольник 16"/>
          <p:cNvSpPr/>
          <p:nvPr/>
        </p:nvSpPr>
        <p:spPr>
          <a:xfrm>
            <a:off x="6012086" y="3911672"/>
            <a:ext cx="123135" cy="65303"/>
          </a:xfrm>
          <a:prstGeom prst="roundRect">
            <a:avLst/>
          </a:prstGeom>
          <a:gradFill>
            <a:gsLst>
              <a:gs pos="0">
                <a:schemeClr val="tx1"/>
              </a:gs>
              <a:gs pos="50000">
                <a:schemeClr val="accent1">
                  <a:tint val="44500"/>
                  <a:satMod val="160000"/>
                </a:schemeClr>
              </a:gs>
              <a:gs pos="100000">
                <a:schemeClr val="accent1">
                  <a:tint val="23500"/>
                  <a:satMod val="160000"/>
                </a:schemeClr>
              </a:gs>
            </a:gsLst>
            <a:lin ang="0" scaled="1"/>
          </a:gradFill>
          <a:ln w="0"/>
        </p:spPr>
        <p:style>
          <a:lnRef idx="2">
            <a:schemeClr val="accent1">
              <a:shade val="50000"/>
            </a:schemeClr>
          </a:lnRef>
          <a:fillRef idx="1">
            <a:schemeClr val="accent1"/>
          </a:fillRef>
          <a:effectRef idx="0">
            <a:schemeClr val="accent1"/>
          </a:effectRef>
          <a:fontRef idx="minor">
            <a:schemeClr val="lt1"/>
          </a:fontRef>
        </p:style>
        <p:txBody>
          <a:bodyPr lIns="80147" tIns="40074" rIns="80147" bIns="40074" rtlCol="0" anchor="ctr"/>
          <a:lstStyle/>
          <a:p>
            <a:pPr algn="ctr"/>
            <a:endParaRPr lang="ru-RU"/>
          </a:p>
        </p:txBody>
      </p:sp>
      <p:sp>
        <p:nvSpPr>
          <p:cNvPr id="18" name="Скругленный прямоугольник 17"/>
          <p:cNvSpPr/>
          <p:nvPr/>
        </p:nvSpPr>
        <p:spPr>
          <a:xfrm>
            <a:off x="6864798" y="4016803"/>
            <a:ext cx="123135" cy="65303"/>
          </a:xfrm>
          <a:prstGeom prst="roundRect">
            <a:avLst/>
          </a:prstGeom>
          <a:gradFill>
            <a:gsLst>
              <a:gs pos="0">
                <a:schemeClr val="tx1"/>
              </a:gs>
              <a:gs pos="50000">
                <a:schemeClr val="accent1">
                  <a:tint val="44500"/>
                  <a:satMod val="160000"/>
                </a:schemeClr>
              </a:gs>
              <a:gs pos="100000">
                <a:schemeClr val="accent1">
                  <a:tint val="23500"/>
                  <a:satMod val="160000"/>
                </a:schemeClr>
              </a:gs>
            </a:gsLst>
            <a:lin ang="0" scaled="1"/>
          </a:gradFill>
          <a:ln w="0"/>
        </p:spPr>
        <p:style>
          <a:lnRef idx="2">
            <a:schemeClr val="accent1">
              <a:shade val="50000"/>
            </a:schemeClr>
          </a:lnRef>
          <a:fillRef idx="1">
            <a:schemeClr val="accent1"/>
          </a:fillRef>
          <a:effectRef idx="0">
            <a:schemeClr val="accent1"/>
          </a:effectRef>
          <a:fontRef idx="minor">
            <a:schemeClr val="lt1"/>
          </a:fontRef>
        </p:style>
        <p:txBody>
          <a:bodyPr lIns="80147" tIns="40074" rIns="80147" bIns="40074" rtlCol="0" anchor="ctr"/>
          <a:lstStyle/>
          <a:p>
            <a:pPr algn="ctr"/>
            <a:endParaRPr lang="ru-RU"/>
          </a:p>
        </p:txBody>
      </p:sp>
      <p:sp>
        <p:nvSpPr>
          <p:cNvPr id="21" name="Полилиния 20"/>
          <p:cNvSpPr/>
          <p:nvPr/>
        </p:nvSpPr>
        <p:spPr>
          <a:xfrm>
            <a:off x="1400921" y="3980894"/>
            <a:ext cx="3242210" cy="1333876"/>
          </a:xfrm>
          <a:custGeom>
            <a:avLst/>
            <a:gdLst>
              <a:gd name="connsiteX0" fmla="*/ 3787140 w 3796030"/>
              <a:gd name="connsiteY0" fmla="*/ 1470660 h 1470660"/>
              <a:gd name="connsiteX1" fmla="*/ 3756660 w 3796030"/>
              <a:gd name="connsiteY1" fmla="*/ 990600 h 1470660"/>
              <a:gd name="connsiteX2" fmla="*/ 3550920 w 3796030"/>
              <a:gd name="connsiteY2" fmla="*/ 815340 h 1470660"/>
              <a:gd name="connsiteX3" fmla="*/ 2560320 w 3796030"/>
              <a:gd name="connsiteY3" fmla="*/ 586740 h 1470660"/>
              <a:gd name="connsiteX4" fmla="*/ 632460 w 3796030"/>
              <a:gd name="connsiteY4" fmla="*/ 525780 h 1470660"/>
              <a:gd name="connsiteX5" fmla="*/ 228600 w 3796030"/>
              <a:gd name="connsiteY5" fmla="*/ 350520 h 1470660"/>
              <a:gd name="connsiteX6" fmla="*/ 0 w 3796030"/>
              <a:gd name="connsiteY6" fmla="*/ 0 h 1470660"/>
              <a:gd name="connsiteX7" fmla="*/ 0 w 3796030"/>
              <a:gd name="connsiteY7" fmla="*/ 0 h 1470660"/>
              <a:gd name="connsiteX0" fmla="*/ 3787140 w 3796030"/>
              <a:gd name="connsiteY0" fmla="*/ 1470660 h 1470660"/>
              <a:gd name="connsiteX1" fmla="*/ 3756660 w 3796030"/>
              <a:gd name="connsiteY1" fmla="*/ 990600 h 1470660"/>
              <a:gd name="connsiteX2" fmla="*/ 3550920 w 3796030"/>
              <a:gd name="connsiteY2" fmla="*/ 815340 h 1470660"/>
              <a:gd name="connsiteX3" fmla="*/ 2560320 w 3796030"/>
              <a:gd name="connsiteY3" fmla="*/ 586740 h 1470660"/>
              <a:gd name="connsiteX4" fmla="*/ 632460 w 3796030"/>
              <a:gd name="connsiteY4" fmla="*/ 525780 h 1470660"/>
              <a:gd name="connsiteX5" fmla="*/ 180008 w 3796030"/>
              <a:gd name="connsiteY5" fmla="*/ 399623 h 1470660"/>
              <a:gd name="connsiteX6" fmla="*/ 0 w 3796030"/>
              <a:gd name="connsiteY6" fmla="*/ 0 h 1470660"/>
              <a:gd name="connsiteX7" fmla="*/ 0 w 3796030"/>
              <a:gd name="connsiteY7" fmla="*/ 0 h 1470660"/>
              <a:gd name="connsiteX0" fmla="*/ 3787140 w 3829790"/>
              <a:gd name="connsiteY0" fmla="*/ 1470660 h 1470660"/>
              <a:gd name="connsiteX1" fmla="*/ 3756660 w 3829790"/>
              <a:gd name="connsiteY1" fmla="*/ 990600 h 1470660"/>
              <a:gd name="connsiteX2" fmla="*/ 3348360 w 3829790"/>
              <a:gd name="connsiteY2" fmla="*/ 759663 h 1470660"/>
              <a:gd name="connsiteX3" fmla="*/ 2560320 w 3829790"/>
              <a:gd name="connsiteY3" fmla="*/ 586740 h 1470660"/>
              <a:gd name="connsiteX4" fmla="*/ 632460 w 3829790"/>
              <a:gd name="connsiteY4" fmla="*/ 525780 h 1470660"/>
              <a:gd name="connsiteX5" fmla="*/ 180008 w 3829790"/>
              <a:gd name="connsiteY5" fmla="*/ 399623 h 1470660"/>
              <a:gd name="connsiteX6" fmla="*/ 0 w 3829790"/>
              <a:gd name="connsiteY6" fmla="*/ 0 h 1470660"/>
              <a:gd name="connsiteX7" fmla="*/ 0 w 3829790"/>
              <a:gd name="connsiteY7" fmla="*/ 0 h 1470660"/>
              <a:gd name="connsiteX0" fmla="*/ 3787140 w 3791585"/>
              <a:gd name="connsiteY0" fmla="*/ 1470660 h 1470660"/>
              <a:gd name="connsiteX1" fmla="*/ 3636392 w 3791585"/>
              <a:gd name="connsiteY1" fmla="*/ 975687 h 1470660"/>
              <a:gd name="connsiteX2" fmla="*/ 3348360 w 3791585"/>
              <a:gd name="connsiteY2" fmla="*/ 759663 h 1470660"/>
              <a:gd name="connsiteX3" fmla="*/ 2560320 w 3791585"/>
              <a:gd name="connsiteY3" fmla="*/ 586740 h 1470660"/>
              <a:gd name="connsiteX4" fmla="*/ 632460 w 3791585"/>
              <a:gd name="connsiteY4" fmla="*/ 525780 h 1470660"/>
              <a:gd name="connsiteX5" fmla="*/ 180008 w 3791585"/>
              <a:gd name="connsiteY5" fmla="*/ 399623 h 1470660"/>
              <a:gd name="connsiteX6" fmla="*/ 0 w 3791585"/>
              <a:gd name="connsiteY6" fmla="*/ 0 h 1470660"/>
              <a:gd name="connsiteX7" fmla="*/ 0 w 3791585"/>
              <a:gd name="connsiteY7" fmla="*/ 0 h 1470660"/>
              <a:gd name="connsiteX0" fmla="*/ 3787140 w 3791585"/>
              <a:gd name="connsiteY0" fmla="*/ 1470660 h 1470660"/>
              <a:gd name="connsiteX1" fmla="*/ 3636392 w 3791585"/>
              <a:gd name="connsiteY1" fmla="*/ 975687 h 1470660"/>
              <a:gd name="connsiteX2" fmla="*/ 3348361 w 3791585"/>
              <a:gd name="connsiteY2" fmla="*/ 687655 h 1470660"/>
              <a:gd name="connsiteX3" fmla="*/ 2560320 w 3791585"/>
              <a:gd name="connsiteY3" fmla="*/ 586740 h 1470660"/>
              <a:gd name="connsiteX4" fmla="*/ 632460 w 3791585"/>
              <a:gd name="connsiteY4" fmla="*/ 525780 h 1470660"/>
              <a:gd name="connsiteX5" fmla="*/ 180008 w 3791585"/>
              <a:gd name="connsiteY5" fmla="*/ 399623 h 1470660"/>
              <a:gd name="connsiteX6" fmla="*/ 0 w 3791585"/>
              <a:gd name="connsiteY6" fmla="*/ 0 h 1470660"/>
              <a:gd name="connsiteX7" fmla="*/ 0 w 3791585"/>
              <a:gd name="connsiteY7" fmla="*/ 0 h 1470660"/>
              <a:gd name="connsiteX0" fmla="*/ 3787140 w 3791585"/>
              <a:gd name="connsiteY0" fmla="*/ 1470660 h 1470660"/>
              <a:gd name="connsiteX1" fmla="*/ 3708401 w 3791585"/>
              <a:gd name="connsiteY1" fmla="*/ 975687 h 1470660"/>
              <a:gd name="connsiteX2" fmla="*/ 3348361 w 3791585"/>
              <a:gd name="connsiteY2" fmla="*/ 687655 h 1470660"/>
              <a:gd name="connsiteX3" fmla="*/ 2560320 w 3791585"/>
              <a:gd name="connsiteY3" fmla="*/ 586740 h 1470660"/>
              <a:gd name="connsiteX4" fmla="*/ 632460 w 3791585"/>
              <a:gd name="connsiteY4" fmla="*/ 525780 h 1470660"/>
              <a:gd name="connsiteX5" fmla="*/ 180008 w 3791585"/>
              <a:gd name="connsiteY5" fmla="*/ 399623 h 1470660"/>
              <a:gd name="connsiteX6" fmla="*/ 0 w 3791585"/>
              <a:gd name="connsiteY6" fmla="*/ 0 h 1470660"/>
              <a:gd name="connsiteX7" fmla="*/ 0 w 3791585"/>
              <a:gd name="connsiteY7" fmla="*/ 0 h 1470660"/>
              <a:gd name="connsiteX0" fmla="*/ 3787140 w 3791585"/>
              <a:gd name="connsiteY0" fmla="*/ 1470660 h 1470660"/>
              <a:gd name="connsiteX1" fmla="*/ 3708401 w 3791585"/>
              <a:gd name="connsiteY1" fmla="*/ 975687 h 1470660"/>
              <a:gd name="connsiteX2" fmla="*/ 3348361 w 3791585"/>
              <a:gd name="connsiteY2" fmla="*/ 687655 h 1470660"/>
              <a:gd name="connsiteX3" fmla="*/ 2560320 w 3791585"/>
              <a:gd name="connsiteY3" fmla="*/ 586740 h 1470660"/>
              <a:gd name="connsiteX4" fmla="*/ 684065 w 3791585"/>
              <a:gd name="connsiteY4" fmla="*/ 471631 h 1470660"/>
              <a:gd name="connsiteX5" fmla="*/ 180008 w 3791585"/>
              <a:gd name="connsiteY5" fmla="*/ 399623 h 1470660"/>
              <a:gd name="connsiteX6" fmla="*/ 0 w 3791585"/>
              <a:gd name="connsiteY6" fmla="*/ 0 h 1470660"/>
              <a:gd name="connsiteX7" fmla="*/ 0 w 3791585"/>
              <a:gd name="connsiteY7" fmla="*/ 0 h 1470660"/>
              <a:gd name="connsiteX0" fmla="*/ 3787140 w 3791585"/>
              <a:gd name="connsiteY0" fmla="*/ 1470660 h 1470660"/>
              <a:gd name="connsiteX1" fmla="*/ 3708401 w 3791585"/>
              <a:gd name="connsiteY1" fmla="*/ 975687 h 1470660"/>
              <a:gd name="connsiteX2" fmla="*/ 3348361 w 3791585"/>
              <a:gd name="connsiteY2" fmla="*/ 687655 h 1470660"/>
              <a:gd name="connsiteX3" fmla="*/ 2560320 w 3791585"/>
              <a:gd name="connsiteY3" fmla="*/ 586740 h 1470660"/>
              <a:gd name="connsiteX4" fmla="*/ 684065 w 3791585"/>
              <a:gd name="connsiteY4" fmla="*/ 471631 h 1470660"/>
              <a:gd name="connsiteX5" fmla="*/ 180009 w 3791585"/>
              <a:gd name="connsiteY5" fmla="*/ 327615 h 1470660"/>
              <a:gd name="connsiteX6" fmla="*/ 0 w 3791585"/>
              <a:gd name="connsiteY6" fmla="*/ 0 h 1470660"/>
              <a:gd name="connsiteX7" fmla="*/ 0 w 3791585"/>
              <a:gd name="connsiteY7" fmla="*/ 0 h 1470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91585" h="1470660">
                <a:moveTo>
                  <a:pt x="3787140" y="1470660"/>
                </a:moveTo>
                <a:cubicBezTo>
                  <a:pt x="3791585" y="1285240"/>
                  <a:pt x="3781531" y="1106188"/>
                  <a:pt x="3708401" y="975687"/>
                </a:cubicBezTo>
                <a:cubicBezTo>
                  <a:pt x="3635271" y="845186"/>
                  <a:pt x="3539708" y="752480"/>
                  <a:pt x="3348361" y="687655"/>
                </a:cubicBezTo>
                <a:cubicBezTo>
                  <a:pt x="3157014" y="622830"/>
                  <a:pt x="3004369" y="622744"/>
                  <a:pt x="2560320" y="586740"/>
                </a:cubicBezTo>
                <a:cubicBezTo>
                  <a:pt x="2116271" y="550736"/>
                  <a:pt x="1080784" y="514819"/>
                  <a:pt x="684065" y="471631"/>
                </a:cubicBezTo>
                <a:cubicBezTo>
                  <a:pt x="287347" y="428444"/>
                  <a:pt x="294020" y="406220"/>
                  <a:pt x="180009" y="327615"/>
                </a:cubicBezTo>
                <a:cubicBezTo>
                  <a:pt x="65998" y="249010"/>
                  <a:pt x="30001" y="66604"/>
                  <a:pt x="0" y="0"/>
                </a:cubicBezTo>
                <a:lnTo>
                  <a:pt x="0" y="0"/>
                </a:lnTo>
              </a:path>
            </a:pathLst>
          </a:custGeom>
          <a:ln w="38100">
            <a:gradFill flip="none" rotWithShape="1">
              <a:gsLst>
                <a:gs pos="0">
                  <a:srgbClr val="FFFFFF"/>
                </a:gs>
                <a:gs pos="16000">
                  <a:srgbClr val="1F1F1F"/>
                </a:gs>
                <a:gs pos="17999">
                  <a:srgbClr val="FFFFFF"/>
                </a:gs>
                <a:gs pos="42000">
                  <a:srgbClr val="636363"/>
                </a:gs>
                <a:gs pos="53000">
                  <a:srgbClr val="CFCFCF"/>
                </a:gs>
                <a:gs pos="66000">
                  <a:srgbClr val="CFCFCF"/>
                </a:gs>
                <a:gs pos="75999">
                  <a:srgbClr val="1F1F1F"/>
                </a:gs>
                <a:gs pos="78999">
                  <a:srgbClr val="FFFFFF"/>
                </a:gs>
                <a:gs pos="100000">
                  <a:srgbClr val="7F7F7F"/>
                </a:gs>
              </a:gsLst>
              <a:lin ang="5400000" scaled="0"/>
              <a:tileRect/>
            </a:gradFill>
          </a:ln>
          <a:effectLst>
            <a:outerShdw blurRad="50800" dist="50800" dir="5400000" algn="ctr" rotWithShape="0">
              <a:srgbClr val="000000">
                <a:alpha val="22000"/>
              </a:srgbClr>
            </a:outerShdw>
          </a:effectLst>
        </p:spPr>
        <p:style>
          <a:lnRef idx="1">
            <a:schemeClr val="accent1"/>
          </a:lnRef>
          <a:fillRef idx="0">
            <a:schemeClr val="accent1"/>
          </a:fillRef>
          <a:effectRef idx="0">
            <a:schemeClr val="accent1"/>
          </a:effectRef>
          <a:fontRef idx="minor">
            <a:schemeClr val="tx1"/>
          </a:fontRef>
        </p:style>
        <p:txBody>
          <a:bodyPr lIns="80147" tIns="40074" rIns="80147" bIns="40074" rtlCol="0" anchor="ctr"/>
          <a:lstStyle/>
          <a:p>
            <a:pPr algn="ctr"/>
            <a:endParaRPr lang="ru-RU"/>
          </a:p>
        </p:txBody>
      </p:sp>
      <p:sp>
        <p:nvSpPr>
          <p:cNvPr id="22" name="Полилиния 21"/>
          <p:cNvSpPr/>
          <p:nvPr/>
        </p:nvSpPr>
        <p:spPr>
          <a:xfrm>
            <a:off x="3505561" y="4029272"/>
            <a:ext cx="1392777" cy="1299320"/>
          </a:xfrm>
          <a:custGeom>
            <a:avLst/>
            <a:gdLst>
              <a:gd name="connsiteX0" fmla="*/ 1615440 w 1642110"/>
              <a:gd name="connsiteY0" fmla="*/ 1432560 h 1432560"/>
              <a:gd name="connsiteX1" fmla="*/ 1600200 w 1642110"/>
              <a:gd name="connsiteY1" fmla="*/ 1021080 h 1432560"/>
              <a:gd name="connsiteX2" fmla="*/ 1363980 w 1642110"/>
              <a:gd name="connsiteY2" fmla="*/ 685800 h 1432560"/>
              <a:gd name="connsiteX3" fmla="*/ 1059180 w 1642110"/>
              <a:gd name="connsiteY3" fmla="*/ 434340 h 1432560"/>
              <a:gd name="connsiteX4" fmla="*/ 556260 w 1642110"/>
              <a:gd name="connsiteY4" fmla="*/ 114300 h 1432560"/>
              <a:gd name="connsiteX5" fmla="*/ 0 w 1642110"/>
              <a:gd name="connsiteY5" fmla="*/ 0 h 1432560"/>
              <a:gd name="connsiteX0" fmla="*/ 1615440 w 1642110"/>
              <a:gd name="connsiteY0" fmla="*/ 1432560 h 1432560"/>
              <a:gd name="connsiteX1" fmla="*/ 1600200 w 1642110"/>
              <a:gd name="connsiteY1" fmla="*/ 1021080 h 1432560"/>
              <a:gd name="connsiteX2" fmla="*/ 1363980 w 1642110"/>
              <a:gd name="connsiteY2" fmla="*/ 685800 h 1432560"/>
              <a:gd name="connsiteX3" fmla="*/ 1175132 w 1642110"/>
              <a:gd name="connsiteY3" fmla="*/ 418291 h 1432560"/>
              <a:gd name="connsiteX4" fmla="*/ 556260 w 1642110"/>
              <a:gd name="connsiteY4" fmla="*/ 114300 h 1432560"/>
              <a:gd name="connsiteX5" fmla="*/ 0 w 1642110"/>
              <a:gd name="connsiteY5" fmla="*/ 0 h 1432560"/>
              <a:gd name="connsiteX0" fmla="*/ 1615440 w 1628775"/>
              <a:gd name="connsiteY0" fmla="*/ 1432560 h 1432560"/>
              <a:gd name="connsiteX1" fmla="*/ 1600200 w 1628775"/>
              <a:gd name="connsiteY1" fmla="*/ 1021080 h 1432560"/>
              <a:gd name="connsiteX2" fmla="*/ 1463164 w 1628775"/>
              <a:gd name="connsiteY2" fmla="*/ 634315 h 1432560"/>
              <a:gd name="connsiteX3" fmla="*/ 1175132 w 1628775"/>
              <a:gd name="connsiteY3" fmla="*/ 418291 h 1432560"/>
              <a:gd name="connsiteX4" fmla="*/ 556260 w 1628775"/>
              <a:gd name="connsiteY4" fmla="*/ 114300 h 1432560"/>
              <a:gd name="connsiteX5" fmla="*/ 0 w 1628775"/>
              <a:gd name="connsiteY5" fmla="*/ 0 h 1432560"/>
              <a:gd name="connsiteX0" fmla="*/ 1615440 w 1628775"/>
              <a:gd name="connsiteY0" fmla="*/ 1432560 h 1432560"/>
              <a:gd name="connsiteX1" fmla="*/ 1600200 w 1628775"/>
              <a:gd name="connsiteY1" fmla="*/ 1021080 h 1432560"/>
              <a:gd name="connsiteX2" fmla="*/ 1463164 w 1628775"/>
              <a:gd name="connsiteY2" fmla="*/ 634315 h 1432560"/>
              <a:gd name="connsiteX3" fmla="*/ 1175132 w 1628775"/>
              <a:gd name="connsiteY3" fmla="*/ 418291 h 1432560"/>
              <a:gd name="connsiteX4" fmla="*/ 671077 w 1628775"/>
              <a:gd name="connsiteY4" fmla="*/ 130259 h 1432560"/>
              <a:gd name="connsiteX5" fmla="*/ 0 w 1628775"/>
              <a:gd name="connsiteY5" fmla="*/ 0 h 1432560"/>
              <a:gd name="connsiteX0" fmla="*/ 1615440 w 1628775"/>
              <a:gd name="connsiteY0" fmla="*/ 1432560 h 1432560"/>
              <a:gd name="connsiteX1" fmla="*/ 1600200 w 1628775"/>
              <a:gd name="connsiteY1" fmla="*/ 1021080 h 1432560"/>
              <a:gd name="connsiteX2" fmla="*/ 1463164 w 1628775"/>
              <a:gd name="connsiteY2" fmla="*/ 634315 h 1432560"/>
              <a:gd name="connsiteX3" fmla="*/ 1175133 w 1628775"/>
              <a:gd name="connsiteY3" fmla="*/ 346283 h 1432560"/>
              <a:gd name="connsiteX4" fmla="*/ 671077 w 1628775"/>
              <a:gd name="connsiteY4" fmla="*/ 130259 h 1432560"/>
              <a:gd name="connsiteX5" fmla="*/ 0 w 1628775"/>
              <a:gd name="connsiteY5" fmla="*/ 0 h 1432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8775" h="1432560">
                <a:moveTo>
                  <a:pt x="1615440" y="1432560"/>
                </a:moveTo>
                <a:cubicBezTo>
                  <a:pt x="1628775" y="1289050"/>
                  <a:pt x="1625579" y="1154121"/>
                  <a:pt x="1600200" y="1021080"/>
                </a:cubicBezTo>
                <a:cubicBezTo>
                  <a:pt x="1574821" y="888039"/>
                  <a:pt x="1534009" y="746781"/>
                  <a:pt x="1463164" y="634315"/>
                </a:cubicBezTo>
                <a:cubicBezTo>
                  <a:pt x="1392319" y="521849"/>
                  <a:pt x="1307148" y="430292"/>
                  <a:pt x="1175133" y="346283"/>
                </a:cubicBezTo>
                <a:cubicBezTo>
                  <a:pt x="1043119" y="262274"/>
                  <a:pt x="866932" y="187973"/>
                  <a:pt x="671077" y="130259"/>
                </a:cubicBezTo>
                <a:cubicBezTo>
                  <a:pt x="475222" y="72545"/>
                  <a:pt x="189865" y="20955"/>
                  <a:pt x="0" y="0"/>
                </a:cubicBezTo>
              </a:path>
            </a:pathLst>
          </a:custGeom>
          <a:ln w="38100">
            <a:gradFill flip="none" rotWithShape="1">
              <a:gsLst>
                <a:gs pos="0">
                  <a:srgbClr val="FFFFFF"/>
                </a:gs>
                <a:gs pos="16000">
                  <a:srgbClr val="1F1F1F"/>
                </a:gs>
                <a:gs pos="17999">
                  <a:srgbClr val="FFFFFF"/>
                </a:gs>
                <a:gs pos="42000">
                  <a:srgbClr val="636363"/>
                </a:gs>
                <a:gs pos="53000">
                  <a:srgbClr val="CFCFCF"/>
                </a:gs>
                <a:gs pos="66000">
                  <a:srgbClr val="CFCFCF"/>
                </a:gs>
                <a:gs pos="75999">
                  <a:srgbClr val="1F1F1F"/>
                </a:gs>
                <a:gs pos="78999">
                  <a:srgbClr val="FFFFFF"/>
                </a:gs>
                <a:gs pos="100000">
                  <a:srgbClr val="7F7F7F"/>
                </a:gs>
              </a:gsLst>
              <a:lin ang="5400000" scaled="0"/>
              <a:tileRect/>
            </a:gradFill>
          </a:ln>
          <a:effectLst>
            <a:outerShdw blurRad="50800" dist="50800" dir="5400000" algn="ctr" rotWithShape="0">
              <a:srgbClr val="000000">
                <a:alpha val="22000"/>
              </a:srgbClr>
            </a:outerShdw>
          </a:effectLst>
        </p:spPr>
        <p:style>
          <a:lnRef idx="1">
            <a:schemeClr val="accent1"/>
          </a:lnRef>
          <a:fillRef idx="0">
            <a:schemeClr val="accent1"/>
          </a:fillRef>
          <a:effectRef idx="0">
            <a:schemeClr val="accent1"/>
          </a:effectRef>
          <a:fontRef idx="minor">
            <a:schemeClr val="tx1"/>
          </a:fontRef>
        </p:style>
        <p:txBody>
          <a:bodyPr lIns="80147" tIns="40074" rIns="80147" bIns="40074" rtlCol="0" anchor="ctr"/>
          <a:lstStyle/>
          <a:p>
            <a:pPr algn="ctr"/>
            <a:endParaRPr lang="ru-RU"/>
          </a:p>
        </p:txBody>
      </p:sp>
      <p:sp>
        <p:nvSpPr>
          <p:cNvPr id="23" name="Полилиния 22"/>
          <p:cNvSpPr/>
          <p:nvPr/>
        </p:nvSpPr>
        <p:spPr>
          <a:xfrm>
            <a:off x="5734006" y="3976975"/>
            <a:ext cx="375831" cy="1351617"/>
          </a:xfrm>
          <a:custGeom>
            <a:avLst/>
            <a:gdLst>
              <a:gd name="connsiteX0" fmla="*/ 30480 w 436880"/>
              <a:gd name="connsiteY0" fmla="*/ 1478280 h 1478280"/>
              <a:gd name="connsiteX1" fmla="*/ 30480 w 436880"/>
              <a:gd name="connsiteY1" fmla="*/ 1181100 h 1478280"/>
              <a:gd name="connsiteX2" fmla="*/ 213360 w 436880"/>
              <a:gd name="connsiteY2" fmla="*/ 1005840 h 1478280"/>
              <a:gd name="connsiteX3" fmla="*/ 373380 w 436880"/>
              <a:gd name="connsiteY3" fmla="*/ 876300 h 1478280"/>
              <a:gd name="connsiteX4" fmla="*/ 426720 w 436880"/>
              <a:gd name="connsiteY4" fmla="*/ 571500 h 1478280"/>
              <a:gd name="connsiteX5" fmla="*/ 434340 w 436880"/>
              <a:gd name="connsiteY5" fmla="*/ 0 h 1478280"/>
              <a:gd name="connsiteX0" fmla="*/ 30480 w 438150"/>
              <a:gd name="connsiteY0" fmla="*/ 1478280 h 1478280"/>
              <a:gd name="connsiteX1" fmla="*/ 30480 w 438150"/>
              <a:gd name="connsiteY1" fmla="*/ 1181100 h 1478280"/>
              <a:gd name="connsiteX2" fmla="*/ 213360 w 438150"/>
              <a:gd name="connsiteY2" fmla="*/ 1005840 h 1478280"/>
              <a:gd name="connsiteX3" fmla="*/ 373380 w 438150"/>
              <a:gd name="connsiteY3" fmla="*/ 876300 h 1478280"/>
              <a:gd name="connsiteX4" fmla="*/ 426720 w 438150"/>
              <a:gd name="connsiteY4" fmla="*/ 571500 h 1478280"/>
              <a:gd name="connsiteX5" fmla="*/ 436880 w 438150"/>
              <a:gd name="connsiteY5" fmla="*/ 0 h 1478280"/>
              <a:gd name="connsiteX0" fmla="*/ 30480 w 437303"/>
              <a:gd name="connsiteY0" fmla="*/ 1478280 h 1478280"/>
              <a:gd name="connsiteX1" fmla="*/ 30480 w 437303"/>
              <a:gd name="connsiteY1" fmla="*/ 1181100 h 1478280"/>
              <a:gd name="connsiteX2" fmla="*/ 213360 w 437303"/>
              <a:gd name="connsiteY2" fmla="*/ 1005840 h 1478280"/>
              <a:gd name="connsiteX3" fmla="*/ 373380 w 437303"/>
              <a:gd name="connsiteY3" fmla="*/ 876300 h 1478280"/>
              <a:gd name="connsiteX4" fmla="*/ 426720 w 437303"/>
              <a:gd name="connsiteY4" fmla="*/ 571500 h 1478280"/>
              <a:gd name="connsiteX5" fmla="*/ 436880 w 437303"/>
              <a:gd name="connsiteY5" fmla="*/ 0 h 1478280"/>
              <a:gd name="connsiteX0" fmla="*/ 30480 w 437374"/>
              <a:gd name="connsiteY0" fmla="*/ 1490220 h 1490220"/>
              <a:gd name="connsiteX1" fmla="*/ 30480 w 437374"/>
              <a:gd name="connsiteY1" fmla="*/ 1193040 h 1490220"/>
              <a:gd name="connsiteX2" fmla="*/ 213360 w 437374"/>
              <a:gd name="connsiteY2" fmla="*/ 1017780 h 1490220"/>
              <a:gd name="connsiteX3" fmla="*/ 373380 w 437374"/>
              <a:gd name="connsiteY3" fmla="*/ 888240 h 1490220"/>
              <a:gd name="connsiteX4" fmla="*/ 426720 w 437374"/>
              <a:gd name="connsiteY4" fmla="*/ 583440 h 1490220"/>
              <a:gd name="connsiteX5" fmla="*/ 437303 w 437374"/>
              <a:gd name="connsiteY5" fmla="*/ 0 h 1490220"/>
              <a:gd name="connsiteX0" fmla="*/ 30480 w 437374"/>
              <a:gd name="connsiteY0" fmla="*/ 1490220 h 1490220"/>
              <a:gd name="connsiteX1" fmla="*/ 30480 w 437374"/>
              <a:gd name="connsiteY1" fmla="*/ 1193040 h 1490220"/>
              <a:gd name="connsiteX2" fmla="*/ 213360 w 437374"/>
              <a:gd name="connsiteY2" fmla="*/ 1017780 h 1490220"/>
              <a:gd name="connsiteX3" fmla="*/ 373380 w 437374"/>
              <a:gd name="connsiteY3" fmla="*/ 888240 h 1490220"/>
              <a:gd name="connsiteX4" fmla="*/ 426720 w 437374"/>
              <a:gd name="connsiteY4" fmla="*/ 583440 h 1490220"/>
              <a:gd name="connsiteX5" fmla="*/ 437303 w 437374"/>
              <a:gd name="connsiteY5" fmla="*/ 0 h 1490220"/>
              <a:gd name="connsiteX0" fmla="*/ 23005 w 429899"/>
              <a:gd name="connsiteY0" fmla="*/ 1490220 h 1490220"/>
              <a:gd name="connsiteX1" fmla="*/ 23005 w 429899"/>
              <a:gd name="connsiteY1" fmla="*/ 1193040 h 1490220"/>
              <a:gd name="connsiteX2" fmla="*/ 161033 w 429899"/>
              <a:gd name="connsiteY2" fmla="*/ 1052015 h 1490220"/>
              <a:gd name="connsiteX3" fmla="*/ 365905 w 429899"/>
              <a:gd name="connsiteY3" fmla="*/ 888240 h 1490220"/>
              <a:gd name="connsiteX4" fmla="*/ 419245 w 429899"/>
              <a:gd name="connsiteY4" fmla="*/ 583440 h 1490220"/>
              <a:gd name="connsiteX5" fmla="*/ 429828 w 429899"/>
              <a:gd name="connsiteY5" fmla="*/ 0 h 1490220"/>
              <a:gd name="connsiteX0" fmla="*/ 23005 w 429911"/>
              <a:gd name="connsiteY0" fmla="*/ 1490220 h 1490220"/>
              <a:gd name="connsiteX1" fmla="*/ 23005 w 429911"/>
              <a:gd name="connsiteY1" fmla="*/ 1193040 h 1490220"/>
              <a:gd name="connsiteX2" fmla="*/ 161033 w 429911"/>
              <a:gd name="connsiteY2" fmla="*/ 1052015 h 1490220"/>
              <a:gd name="connsiteX3" fmla="*/ 365905 w 429911"/>
              <a:gd name="connsiteY3" fmla="*/ 888240 h 1490220"/>
              <a:gd name="connsiteX4" fmla="*/ 419245 w 429911"/>
              <a:gd name="connsiteY4" fmla="*/ 583440 h 1490220"/>
              <a:gd name="connsiteX5" fmla="*/ 429899 w 429911"/>
              <a:gd name="connsiteY5" fmla="*/ 0 h 1490220"/>
              <a:gd name="connsiteX0" fmla="*/ 23005 w 429899"/>
              <a:gd name="connsiteY0" fmla="*/ 1490220 h 1490220"/>
              <a:gd name="connsiteX1" fmla="*/ 23005 w 429899"/>
              <a:gd name="connsiteY1" fmla="*/ 1193040 h 1490220"/>
              <a:gd name="connsiteX2" fmla="*/ 161033 w 429899"/>
              <a:gd name="connsiteY2" fmla="*/ 1052015 h 1490220"/>
              <a:gd name="connsiteX3" fmla="*/ 365905 w 429899"/>
              <a:gd name="connsiteY3" fmla="*/ 888240 h 1490220"/>
              <a:gd name="connsiteX4" fmla="*/ 377057 w 429899"/>
              <a:gd name="connsiteY4" fmla="*/ 619967 h 1490220"/>
              <a:gd name="connsiteX5" fmla="*/ 429899 w 429899"/>
              <a:gd name="connsiteY5" fmla="*/ 0 h 1490220"/>
              <a:gd name="connsiteX0" fmla="*/ 23005 w 429899"/>
              <a:gd name="connsiteY0" fmla="*/ 1490220 h 1490220"/>
              <a:gd name="connsiteX1" fmla="*/ 23005 w 429899"/>
              <a:gd name="connsiteY1" fmla="*/ 1193040 h 1490220"/>
              <a:gd name="connsiteX2" fmla="*/ 161033 w 429899"/>
              <a:gd name="connsiteY2" fmla="*/ 1052015 h 1490220"/>
              <a:gd name="connsiteX3" fmla="*/ 332965 w 429899"/>
              <a:gd name="connsiteY3" fmla="*/ 907999 h 1490220"/>
              <a:gd name="connsiteX4" fmla="*/ 377057 w 429899"/>
              <a:gd name="connsiteY4" fmla="*/ 619967 h 1490220"/>
              <a:gd name="connsiteX5" fmla="*/ 429899 w 429899"/>
              <a:gd name="connsiteY5" fmla="*/ 0 h 1490220"/>
              <a:gd name="connsiteX0" fmla="*/ 23005 w 429899"/>
              <a:gd name="connsiteY0" fmla="*/ 1490220 h 1490220"/>
              <a:gd name="connsiteX1" fmla="*/ 23005 w 429899"/>
              <a:gd name="connsiteY1" fmla="*/ 1193040 h 1490220"/>
              <a:gd name="connsiteX2" fmla="*/ 161033 w 429899"/>
              <a:gd name="connsiteY2" fmla="*/ 1052015 h 1490220"/>
              <a:gd name="connsiteX3" fmla="*/ 332965 w 429899"/>
              <a:gd name="connsiteY3" fmla="*/ 907999 h 1490220"/>
              <a:gd name="connsiteX4" fmla="*/ 377057 w 429899"/>
              <a:gd name="connsiteY4" fmla="*/ 619967 h 1490220"/>
              <a:gd name="connsiteX5" fmla="*/ 429899 w 429899"/>
              <a:gd name="connsiteY5" fmla="*/ 0 h 1490220"/>
              <a:gd name="connsiteX0" fmla="*/ 23005 w 429899"/>
              <a:gd name="connsiteY0" fmla="*/ 1490220 h 1490220"/>
              <a:gd name="connsiteX1" fmla="*/ 23005 w 429899"/>
              <a:gd name="connsiteY1" fmla="*/ 1193040 h 1490220"/>
              <a:gd name="connsiteX2" fmla="*/ 161033 w 429899"/>
              <a:gd name="connsiteY2" fmla="*/ 1052015 h 1490220"/>
              <a:gd name="connsiteX3" fmla="*/ 332965 w 429899"/>
              <a:gd name="connsiteY3" fmla="*/ 907999 h 1490220"/>
              <a:gd name="connsiteX4" fmla="*/ 377057 w 429899"/>
              <a:gd name="connsiteY4" fmla="*/ 475951 h 1490220"/>
              <a:gd name="connsiteX5" fmla="*/ 429899 w 429899"/>
              <a:gd name="connsiteY5" fmla="*/ 0 h 1490220"/>
              <a:gd name="connsiteX0" fmla="*/ 23005 w 429899"/>
              <a:gd name="connsiteY0" fmla="*/ 1490220 h 1490220"/>
              <a:gd name="connsiteX1" fmla="*/ 23005 w 429899"/>
              <a:gd name="connsiteY1" fmla="*/ 1193040 h 1490220"/>
              <a:gd name="connsiteX2" fmla="*/ 161033 w 429899"/>
              <a:gd name="connsiteY2" fmla="*/ 1052015 h 1490220"/>
              <a:gd name="connsiteX3" fmla="*/ 332965 w 429899"/>
              <a:gd name="connsiteY3" fmla="*/ 907999 h 1490220"/>
              <a:gd name="connsiteX4" fmla="*/ 377057 w 429899"/>
              <a:gd name="connsiteY4" fmla="*/ 475951 h 1490220"/>
              <a:gd name="connsiteX5" fmla="*/ 429899 w 429899"/>
              <a:gd name="connsiteY5" fmla="*/ 0 h 1490220"/>
              <a:gd name="connsiteX0" fmla="*/ 23005 w 429899"/>
              <a:gd name="connsiteY0" fmla="*/ 1490220 h 1490220"/>
              <a:gd name="connsiteX1" fmla="*/ 23005 w 429899"/>
              <a:gd name="connsiteY1" fmla="*/ 1193040 h 1490220"/>
              <a:gd name="connsiteX2" fmla="*/ 161033 w 429899"/>
              <a:gd name="connsiteY2" fmla="*/ 1052015 h 1490220"/>
              <a:gd name="connsiteX3" fmla="*/ 332965 w 429899"/>
              <a:gd name="connsiteY3" fmla="*/ 907999 h 1490220"/>
              <a:gd name="connsiteX4" fmla="*/ 377057 w 429899"/>
              <a:gd name="connsiteY4" fmla="*/ 475951 h 1490220"/>
              <a:gd name="connsiteX5" fmla="*/ 429899 w 429899"/>
              <a:gd name="connsiteY5" fmla="*/ 0 h 1490220"/>
              <a:gd name="connsiteX0" fmla="*/ 23005 w 429899"/>
              <a:gd name="connsiteY0" fmla="*/ 1490220 h 1490220"/>
              <a:gd name="connsiteX1" fmla="*/ 23005 w 429899"/>
              <a:gd name="connsiteY1" fmla="*/ 1193040 h 1490220"/>
              <a:gd name="connsiteX2" fmla="*/ 161033 w 429899"/>
              <a:gd name="connsiteY2" fmla="*/ 1052015 h 1490220"/>
              <a:gd name="connsiteX3" fmla="*/ 332965 w 429899"/>
              <a:gd name="connsiteY3" fmla="*/ 907999 h 1490220"/>
              <a:gd name="connsiteX4" fmla="*/ 377057 w 429899"/>
              <a:gd name="connsiteY4" fmla="*/ 475951 h 1490220"/>
              <a:gd name="connsiteX5" fmla="*/ 429899 w 429899"/>
              <a:gd name="connsiteY5" fmla="*/ 0 h 1490220"/>
              <a:gd name="connsiteX0" fmla="*/ 23005 w 429899"/>
              <a:gd name="connsiteY0" fmla="*/ 1490220 h 1490220"/>
              <a:gd name="connsiteX1" fmla="*/ 23005 w 429899"/>
              <a:gd name="connsiteY1" fmla="*/ 1193040 h 1490220"/>
              <a:gd name="connsiteX2" fmla="*/ 161033 w 429899"/>
              <a:gd name="connsiteY2" fmla="*/ 1052015 h 1490220"/>
              <a:gd name="connsiteX3" fmla="*/ 332965 w 429899"/>
              <a:gd name="connsiteY3" fmla="*/ 907999 h 1490220"/>
              <a:gd name="connsiteX4" fmla="*/ 377057 w 429899"/>
              <a:gd name="connsiteY4" fmla="*/ 475951 h 1490220"/>
              <a:gd name="connsiteX5" fmla="*/ 429899 w 429899"/>
              <a:gd name="connsiteY5" fmla="*/ 0 h 1490220"/>
              <a:gd name="connsiteX0" fmla="*/ 15240 w 422134"/>
              <a:gd name="connsiteY0" fmla="*/ 1490220 h 1490220"/>
              <a:gd name="connsiteX1" fmla="*/ 15240 w 422134"/>
              <a:gd name="connsiteY1" fmla="*/ 1193040 h 1490220"/>
              <a:gd name="connsiteX2" fmla="*/ 81260 w 422134"/>
              <a:gd name="connsiteY2" fmla="*/ 1052015 h 1490220"/>
              <a:gd name="connsiteX3" fmla="*/ 325200 w 422134"/>
              <a:gd name="connsiteY3" fmla="*/ 907999 h 1490220"/>
              <a:gd name="connsiteX4" fmla="*/ 369292 w 422134"/>
              <a:gd name="connsiteY4" fmla="*/ 475951 h 1490220"/>
              <a:gd name="connsiteX5" fmla="*/ 422134 w 422134"/>
              <a:gd name="connsiteY5" fmla="*/ 0 h 1490220"/>
              <a:gd name="connsiteX0" fmla="*/ 15240 w 438290"/>
              <a:gd name="connsiteY0" fmla="*/ 1490220 h 1490220"/>
              <a:gd name="connsiteX1" fmla="*/ 15240 w 438290"/>
              <a:gd name="connsiteY1" fmla="*/ 1193040 h 1490220"/>
              <a:gd name="connsiteX2" fmla="*/ 81260 w 438290"/>
              <a:gd name="connsiteY2" fmla="*/ 1052015 h 1490220"/>
              <a:gd name="connsiteX3" fmla="*/ 325200 w 438290"/>
              <a:gd name="connsiteY3" fmla="*/ 907999 h 1490220"/>
              <a:gd name="connsiteX4" fmla="*/ 422134 w 438290"/>
              <a:gd name="connsiteY4" fmla="*/ 475951 h 1490220"/>
              <a:gd name="connsiteX5" fmla="*/ 422134 w 438290"/>
              <a:gd name="connsiteY5" fmla="*/ 0 h 1490220"/>
              <a:gd name="connsiteX0" fmla="*/ 15240 w 429482"/>
              <a:gd name="connsiteY0" fmla="*/ 1490220 h 1490220"/>
              <a:gd name="connsiteX1" fmla="*/ 15240 w 429482"/>
              <a:gd name="connsiteY1" fmla="*/ 1193040 h 1490220"/>
              <a:gd name="connsiteX2" fmla="*/ 81260 w 429482"/>
              <a:gd name="connsiteY2" fmla="*/ 1052015 h 1490220"/>
              <a:gd name="connsiteX3" fmla="*/ 325200 w 429482"/>
              <a:gd name="connsiteY3" fmla="*/ 907999 h 1490220"/>
              <a:gd name="connsiteX4" fmla="*/ 422134 w 429482"/>
              <a:gd name="connsiteY4" fmla="*/ 475951 h 1490220"/>
              <a:gd name="connsiteX5" fmla="*/ 369291 w 429482"/>
              <a:gd name="connsiteY5" fmla="*/ 0 h 1490220"/>
              <a:gd name="connsiteX0" fmla="*/ 15240 w 429482"/>
              <a:gd name="connsiteY0" fmla="*/ 1490220 h 1490220"/>
              <a:gd name="connsiteX1" fmla="*/ 15240 w 429482"/>
              <a:gd name="connsiteY1" fmla="*/ 1193040 h 1490220"/>
              <a:gd name="connsiteX2" fmla="*/ 81260 w 429482"/>
              <a:gd name="connsiteY2" fmla="*/ 1052015 h 1490220"/>
              <a:gd name="connsiteX3" fmla="*/ 325200 w 429482"/>
              <a:gd name="connsiteY3" fmla="*/ 907999 h 1490220"/>
              <a:gd name="connsiteX4" fmla="*/ 422134 w 429482"/>
              <a:gd name="connsiteY4" fmla="*/ 475951 h 1490220"/>
              <a:gd name="connsiteX5" fmla="*/ 369291 w 429482"/>
              <a:gd name="connsiteY5" fmla="*/ 0 h 1490220"/>
              <a:gd name="connsiteX0" fmla="*/ 15240 w 457624"/>
              <a:gd name="connsiteY0" fmla="*/ 1490220 h 1490220"/>
              <a:gd name="connsiteX1" fmla="*/ 15240 w 457624"/>
              <a:gd name="connsiteY1" fmla="*/ 1193040 h 1490220"/>
              <a:gd name="connsiteX2" fmla="*/ 81260 w 457624"/>
              <a:gd name="connsiteY2" fmla="*/ 1052015 h 1490220"/>
              <a:gd name="connsiteX3" fmla="*/ 325200 w 457624"/>
              <a:gd name="connsiteY3" fmla="*/ 907999 h 1490220"/>
              <a:gd name="connsiteX4" fmla="*/ 422134 w 457624"/>
              <a:gd name="connsiteY4" fmla="*/ 475951 h 1490220"/>
              <a:gd name="connsiteX5" fmla="*/ 429482 w 457624"/>
              <a:gd name="connsiteY5" fmla="*/ 0 h 1490220"/>
              <a:gd name="connsiteX0" fmla="*/ 15240 w 439514"/>
              <a:gd name="connsiteY0" fmla="*/ 1490220 h 1490220"/>
              <a:gd name="connsiteX1" fmla="*/ 15240 w 439514"/>
              <a:gd name="connsiteY1" fmla="*/ 1193040 h 1490220"/>
              <a:gd name="connsiteX2" fmla="*/ 81260 w 439514"/>
              <a:gd name="connsiteY2" fmla="*/ 1052015 h 1490220"/>
              <a:gd name="connsiteX3" fmla="*/ 325200 w 439514"/>
              <a:gd name="connsiteY3" fmla="*/ 907999 h 1490220"/>
              <a:gd name="connsiteX4" fmla="*/ 422134 w 439514"/>
              <a:gd name="connsiteY4" fmla="*/ 475951 h 1490220"/>
              <a:gd name="connsiteX5" fmla="*/ 429482 w 439514"/>
              <a:gd name="connsiteY5" fmla="*/ 0 h 1490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9514" h="1490220">
                <a:moveTo>
                  <a:pt x="15240" y="1490220"/>
                </a:moveTo>
                <a:cubicBezTo>
                  <a:pt x="0" y="1381000"/>
                  <a:pt x="4237" y="1266074"/>
                  <a:pt x="15240" y="1193040"/>
                </a:cubicBezTo>
                <a:cubicBezTo>
                  <a:pt x="26243" y="1120006"/>
                  <a:pt x="29600" y="1099522"/>
                  <a:pt x="81260" y="1052015"/>
                </a:cubicBezTo>
                <a:cubicBezTo>
                  <a:pt x="132920" y="1004508"/>
                  <a:pt x="268388" y="1004010"/>
                  <a:pt x="325200" y="907999"/>
                </a:cubicBezTo>
                <a:cubicBezTo>
                  <a:pt x="382012" y="811988"/>
                  <a:pt x="404754" y="627284"/>
                  <a:pt x="422134" y="475951"/>
                </a:cubicBezTo>
                <a:cubicBezTo>
                  <a:pt x="439514" y="324618"/>
                  <a:pt x="428624" y="241897"/>
                  <a:pt x="429482" y="0"/>
                </a:cubicBezTo>
              </a:path>
            </a:pathLst>
          </a:custGeom>
          <a:ln w="38100">
            <a:gradFill flip="none" rotWithShape="1">
              <a:gsLst>
                <a:gs pos="0">
                  <a:srgbClr val="FFFFFF"/>
                </a:gs>
                <a:gs pos="16000">
                  <a:srgbClr val="1F1F1F"/>
                </a:gs>
                <a:gs pos="17999">
                  <a:srgbClr val="FFFFFF"/>
                </a:gs>
                <a:gs pos="42000">
                  <a:srgbClr val="636363"/>
                </a:gs>
                <a:gs pos="53000">
                  <a:srgbClr val="CFCFCF"/>
                </a:gs>
                <a:gs pos="66000">
                  <a:srgbClr val="CFCFCF"/>
                </a:gs>
                <a:gs pos="75999">
                  <a:srgbClr val="1F1F1F"/>
                </a:gs>
                <a:gs pos="78999">
                  <a:srgbClr val="FFFFFF"/>
                </a:gs>
                <a:gs pos="100000">
                  <a:srgbClr val="7F7F7F"/>
                </a:gs>
              </a:gsLst>
              <a:lin ang="5400000" scaled="0"/>
              <a:tileRect/>
            </a:gradFill>
          </a:ln>
          <a:effectLst>
            <a:outerShdw blurRad="50800" dist="50800" dir="5400000" algn="ctr" rotWithShape="0">
              <a:srgbClr val="000000">
                <a:alpha val="22000"/>
              </a:srgbClr>
            </a:outerShdw>
          </a:effectLst>
        </p:spPr>
        <p:style>
          <a:lnRef idx="1">
            <a:schemeClr val="accent1"/>
          </a:lnRef>
          <a:fillRef idx="0">
            <a:schemeClr val="accent1"/>
          </a:fillRef>
          <a:effectRef idx="0">
            <a:schemeClr val="accent1"/>
          </a:effectRef>
          <a:fontRef idx="minor">
            <a:schemeClr val="tx1"/>
          </a:fontRef>
        </p:style>
        <p:txBody>
          <a:bodyPr lIns="80147" tIns="40074" rIns="80147" bIns="40074" rtlCol="0" anchor="ctr"/>
          <a:lstStyle/>
          <a:p>
            <a:pPr algn="ctr"/>
            <a:endParaRPr lang="ru-RU"/>
          </a:p>
        </p:txBody>
      </p:sp>
      <p:sp>
        <p:nvSpPr>
          <p:cNvPr id="24" name="Полилиния 23"/>
          <p:cNvSpPr/>
          <p:nvPr/>
        </p:nvSpPr>
        <p:spPr>
          <a:xfrm>
            <a:off x="5944415" y="4080532"/>
            <a:ext cx="997522" cy="1261307"/>
          </a:xfrm>
          <a:custGeom>
            <a:avLst/>
            <a:gdLst>
              <a:gd name="connsiteX0" fmla="*/ 33337 w 1175808"/>
              <a:gd name="connsiteY0" fmla="*/ 1390650 h 1390650"/>
              <a:gd name="connsiteX1" fmla="*/ 39687 w 1175808"/>
              <a:gd name="connsiteY1" fmla="*/ 1127125 h 1390650"/>
              <a:gd name="connsiteX2" fmla="*/ 271462 w 1175808"/>
              <a:gd name="connsiteY2" fmla="*/ 939800 h 1390650"/>
              <a:gd name="connsiteX3" fmla="*/ 757237 w 1175808"/>
              <a:gd name="connsiteY3" fmla="*/ 844550 h 1390650"/>
              <a:gd name="connsiteX4" fmla="*/ 1084262 w 1175808"/>
              <a:gd name="connsiteY4" fmla="*/ 647700 h 1390650"/>
              <a:gd name="connsiteX5" fmla="*/ 1163637 w 1175808"/>
              <a:gd name="connsiteY5" fmla="*/ 238125 h 1390650"/>
              <a:gd name="connsiteX6" fmla="*/ 1157287 w 1175808"/>
              <a:gd name="connsiteY6" fmla="*/ 0 h 1390650"/>
              <a:gd name="connsiteX0" fmla="*/ 33337 w 1187979"/>
              <a:gd name="connsiteY0" fmla="*/ 1390650 h 1390650"/>
              <a:gd name="connsiteX1" fmla="*/ 39687 w 1187979"/>
              <a:gd name="connsiteY1" fmla="*/ 1127125 h 1390650"/>
              <a:gd name="connsiteX2" fmla="*/ 271462 w 1187979"/>
              <a:gd name="connsiteY2" fmla="*/ 939800 h 1390650"/>
              <a:gd name="connsiteX3" fmla="*/ 757237 w 1187979"/>
              <a:gd name="connsiteY3" fmla="*/ 844550 h 1390650"/>
              <a:gd name="connsiteX4" fmla="*/ 1084262 w 1187979"/>
              <a:gd name="connsiteY4" fmla="*/ 647700 h 1390650"/>
              <a:gd name="connsiteX5" fmla="*/ 1175808 w 1187979"/>
              <a:gd name="connsiteY5" fmla="*/ 289768 h 1390650"/>
              <a:gd name="connsiteX6" fmla="*/ 1157287 w 1187979"/>
              <a:gd name="connsiteY6" fmla="*/ 0 h 1390650"/>
              <a:gd name="connsiteX0" fmla="*/ 33337 w 1185862"/>
              <a:gd name="connsiteY0" fmla="*/ 1390650 h 1390650"/>
              <a:gd name="connsiteX1" fmla="*/ 39687 w 1185862"/>
              <a:gd name="connsiteY1" fmla="*/ 1127125 h 1390650"/>
              <a:gd name="connsiteX2" fmla="*/ 271462 w 1185862"/>
              <a:gd name="connsiteY2" fmla="*/ 939800 h 1390650"/>
              <a:gd name="connsiteX3" fmla="*/ 757237 w 1185862"/>
              <a:gd name="connsiteY3" fmla="*/ 844550 h 1390650"/>
              <a:gd name="connsiteX4" fmla="*/ 1084262 w 1185862"/>
              <a:gd name="connsiteY4" fmla="*/ 647700 h 1390650"/>
              <a:gd name="connsiteX5" fmla="*/ 1175808 w 1185862"/>
              <a:gd name="connsiteY5" fmla="*/ 289768 h 1390650"/>
              <a:gd name="connsiteX6" fmla="*/ 1157287 w 1185862"/>
              <a:gd name="connsiteY6" fmla="*/ 0 h 1390650"/>
              <a:gd name="connsiteX0" fmla="*/ 33337 w 1185862"/>
              <a:gd name="connsiteY0" fmla="*/ 1390650 h 1390650"/>
              <a:gd name="connsiteX1" fmla="*/ 39687 w 1185862"/>
              <a:gd name="connsiteY1" fmla="*/ 1127125 h 1390650"/>
              <a:gd name="connsiteX2" fmla="*/ 271462 w 1185862"/>
              <a:gd name="connsiteY2" fmla="*/ 939800 h 1390650"/>
              <a:gd name="connsiteX3" fmla="*/ 757237 w 1185862"/>
              <a:gd name="connsiteY3" fmla="*/ 844550 h 1390650"/>
              <a:gd name="connsiteX4" fmla="*/ 1076337 w 1185862"/>
              <a:gd name="connsiteY4" fmla="*/ 649808 h 1390650"/>
              <a:gd name="connsiteX5" fmla="*/ 1175808 w 1185862"/>
              <a:gd name="connsiteY5" fmla="*/ 289768 h 1390650"/>
              <a:gd name="connsiteX6" fmla="*/ 1157287 w 1185862"/>
              <a:gd name="connsiteY6" fmla="*/ 0 h 1390650"/>
              <a:gd name="connsiteX0" fmla="*/ 33337 w 1195916"/>
              <a:gd name="connsiteY0" fmla="*/ 1390650 h 1390650"/>
              <a:gd name="connsiteX1" fmla="*/ 39687 w 1195916"/>
              <a:gd name="connsiteY1" fmla="*/ 1127125 h 1390650"/>
              <a:gd name="connsiteX2" fmla="*/ 271462 w 1195916"/>
              <a:gd name="connsiteY2" fmla="*/ 939800 h 1390650"/>
              <a:gd name="connsiteX3" fmla="*/ 757237 w 1195916"/>
              <a:gd name="connsiteY3" fmla="*/ 844550 h 1390650"/>
              <a:gd name="connsiteX4" fmla="*/ 1076337 w 1195916"/>
              <a:gd name="connsiteY4" fmla="*/ 649808 h 1390650"/>
              <a:gd name="connsiteX5" fmla="*/ 1185862 w 1195916"/>
              <a:gd name="connsiteY5" fmla="*/ 361776 h 1390650"/>
              <a:gd name="connsiteX6" fmla="*/ 1157287 w 1195916"/>
              <a:gd name="connsiteY6" fmla="*/ 0 h 1390650"/>
              <a:gd name="connsiteX0" fmla="*/ 33337 w 1166547"/>
              <a:gd name="connsiteY0" fmla="*/ 1390650 h 1390650"/>
              <a:gd name="connsiteX1" fmla="*/ 39687 w 1166547"/>
              <a:gd name="connsiteY1" fmla="*/ 1127125 h 1390650"/>
              <a:gd name="connsiteX2" fmla="*/ 271462 w 1166547"/>
              <a:gd name="connsiteY2" fmla="*/ 939800 h 1390650"/>
              <a:gd name="connsiteX3" fmla="*/ 757237 w 1166547"/>
              <a:gd name="connsiteY3" fmla="*/ 844550 h 1390650"/>
              <a:gd name="connsiteX4" fmla="*/ 1076337 w 1166547"/>
              <a:gd name="connsiteY4" fmla="*/ 649808 h 1390650"/>
              <a:gd name="connsiteX5" fmla="*/ 1131341 w 1166547"/>
              <a:gd name="connsiteY5" fmla="*/ 361776 h 1390650"/>
              <a:gd name="connsiteX6" fmla="*/ 1157287 w 1166547"/>
              <a:gd name="connsiteY6" fmla="*/ 0 h 1390650"/>
              <a:gd name="connsiteX0" fmla="*/ 33337 w 1166547"/>
              <a:gd name="connsiteY0" fmla="*/ 1390650 h 1390650"/>
              <a:gd name="connsiteX1" fmla="*/ 39687 w 1166547"/>
              <a:gd name="connsiteY1" fmla="*/ 1127125 h 1390650"/>
              <a:gd name="connsiteX2" fmla="*/ 271462 w 1166547"/>
              <a:gd name="connsiteY2" fmla="*/ 939800 h 1390650"/>
              <a:gd name="connsiteX3" fmla="*/ 757237 w 1166547"/>
              <a:gd name="connsiteY3" fmla="*/ 844550 h 1390650"/>
              <a:gd name="connsiteX4" fmla="*/ 987326 w 1166547"/>
              <a:gd name="connsiteY4" fmla="*/ 649808 h 1390650"/>
              <a:gd name="connsiteX5" fmla="*/ 1131341 w 1166547"/>
              <a:gd name="connsiteY5" fmla="*/ 361776 h 1390650"/>
              <a:gd name="connsiteX6" fmla="*/ 1157287 w 1166547"/>
              <a:gd name="connsiteY6" fmla="*/ 0 h 1390650"/>
              <a:gd name="connsiteX0" fmla="*/ 33337 w 1166547"/>
              <a:gd name="connsiteY0" fmla="*/ 1390650 h 1390650"/>
              <a:gd name="connsiteX1" fmla="*/ 39687 w 1166547"/>
              <a:gd name="connsiteY1" fmla="*/ 1127125 h 1390650"/>
              <a:gd name="connsiteX2" fmla="*/ 271462 w 1166547"/>
              <a:gd name="connsiteY2" fmla="*/ 939800 h 1390650"/>
              <a:gd name="connsiteX3" fmla="*/ 757237 w 1166547"/>
              <a:gd name="connsiteY3" fmla="*/ 844550 h 1390650"/>
              <a:gd name="connsiteX4" fmla="*/ 987326 w 1166547"/>
              <a:gd name="connsiteY4" fmla="*/ 649808 h 1390650"/>
              <a:gd name="connsiteX5" fmla="*/ 1131341 w 1166547"/>
              <a:gd name="connsiteY5" fmla="*/ 361776 h 1390650"/>
              <a:gd name="connsiteX6" fmla="*/ 1157287 w 1166547"/>
              <a:gd name="connsiteY6" fmla="*/ 0 h 1390650"/>
              <a:gd name="connsiteX0" fmla="*/ 33337 w 1166547"/>
              <a:gd name="connsiteY0" fmla="*/ 1390650 h 1390650"/>
              <a:gd name="connsiteX1" fmla="*/ 39687 w 1166547"/>
              <a:gd name="connsiteY1" fmla="*/ 1127125 h 1390650"/>
              <a:gd name="connsiteX2" fmla="*/ 271462 w 1166547"/>
              <a:gd name="connsiteY2" fmla="*/ 939800 h 1390650"/>
              <a:gd name="connsiteX3" fmla="*/ 757237 w 1166547"/>
              <a:gd name="connsiteY3" fmla="*/ 844550 h 1390650"/>
              <a:gd name="connsiteX4" fmla="*/ 987326 w 1166547"/>
              <a:gd name="connsiteY4" fmla="*/ 649808 h 1390650"/>
              <a:gd name="connsiteX5" fmla="*/ 1131341 w 1166547"/>
              <a:gd name="connsiteY5" fmla="*/ 361776 h 1390650"/>
              <a:gd name="connsiteX6" fmla="*/ 1157287 w 1166547"/>
              <a:gd name="connsiteY6" fmla="*/ 0 h 1390650"/>
              <a:gd name="connsiteX0" fmla="*/ 33337 w 1166547"/>
              <a:gd name="connsiteY0" fmla="*/ 1390650 h 1390650"/>
              <a:gd name="connsiteX1" fmla="*/ 39687 w 1166547"/>
              <a:gd name="connsiteY1" fmla="*/ 1127125 h 1390650"/>
              <a:gd name="connsiteX2" fmla="*/ 271462 w 1166547"/>
              <a:gd name="connsiteY2" fmla="*/ 939800 h 1390650"/>
              <a:gd name="connsiteX3" fmla="*/ 757237 w 1166547"/>
              <a:gd name="connsiteY3" fmla="*/ 844550 h 1390650"/>
              <a:gd name="connsiteX4" fmla="*/ 987326 w 1166547"/>
              <a:gd name="connsiteY4" fmla="*/ 721816 h 1390650"/>
              <a:gd name="connsiteX5" fmla="*/ 1131341 w 1166547"/>
              <a:gd name="connsiteY5" fmla="*/ 361776 h 1390650"/>
              <a:gd name="connsiteX6" fmla="*/ 1157287 w 1166547"/>
              <a:gd name="connsiteY6" fmla="*/ 0 h 139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66547" h="1390650">
                <a:moveTo>
                  <a:pt x="33337" y="1390650"/>
                </a:moveTo>
                <a:cubicBezTo>
                  <a:pt x="16668" y="1296458"/>
                  <a:pt x="0" y="1202267"/>
                  <a:pt x="39687" y="1127125"/>
                </a:cubicBezTo>
                <a:cubicBezTo>
                  <a:pt x="79374" y="1051983"/>
                  <a:pt x="151870" y="986896"/>
                  <a:pt x="271462" y="939800"/>
                </a:cubicBezTo>
                <a:cubicBezTo>
                  <a:pt x="391054" y="892704"/>
                  <a:pt x="637926" y="880881"/>
                  <a:pt x="757237" y="844550"/>
                </a:cubicBezTo>
                <a:cubicBezTo>
                  <a:pt x="876548" y="808219"/>
                  <a:pt x="906595" y="794837"/>
                  <a:pt x="987326" y="721816"/>
                </a:cubicBezTo>
                <a:cubicBezTo>
                  <a:pt x="1060777" y="644579"/>
                  <a:pt x="1119170" y="469726"/>
                  <a:pt x="1131341" y="361776"/>
                </a:cubicBezTo>
                <a:cubicBezTo>
                  <a:pt x="1141395" y="289049"/>
                  <a:pt x="1166547" y="65087"/>
                  <a:pt x="1157287" y="0"/>
                </a:cubicBezTo>
              </a:path>
            </a:pathLst>
          </a:custGeom>
          <a:ln w="38100">
            <a:gradFill flip="none" rotWithShape="1">
              <a:gsLst>
                <a:gs pos="0">
                  <a:srgbClr val="FFFFFF"/>
                </a:gs>
                <a:gs pos="16000">
                  <a:srgbClr val="1F1F1F"/>
                </a:gs>
                <a:gs pos="17999">
                  <a:srgbClr val="FFFFFF"/>
                </a:gs>
                <a:gs pos="42000">
                  <a:srgbClr val="636363"/>
                </a:gs>
                <a:gs pos="53000">
                  <a:srgbClr val="CFCFCF"/>
                </a:gs>
                <a:gs pos="66000">
                  <a:srgbClr val="CFCFCF"/>
                </a:gs>
                <a:gs pos="75999">
                  <a:srgbClr val="1F1F1F"/>
                </a:gs>
                <a:gs pos="78999">
                  <a:srgbClr val="FFFFFF"/>
                </a:gs>
                <a:gs pos="100000">
                  <a:srgbClr val="7F7F7F"/>
                </a:gs>
              </a:gsLst>
              <a:lin ang="5400000" scaled="0"/>
              <a:tileRect/>
            </a:gradFill>
          </a:ln>
          <a:effectLst>
            <a:outerShdw blurRad="50800" dist="50800" dir="5400000" algn="ctr" rotWithShape="0">
              <a:srgbClr val="000000">
                <a:alpha val="22000"/>
              </a:srgbClr>
            </a:outerShdw>
          </a:effectLst>
        </p:spPr>
        <p:style>
          <a:lnRef idx="1">
            <a:schemeClr val="accent1"/>
          </a:lnRef>
          <a:fillRef idx="0">
            <a:schemeClr val="accent1"/>
          </a:fillRef>
          <a:effectRef idx="0">
            <a:schemeClr val="accent1"/>
          </a:effectRef>
          <a:fontRef idx="minor">
            <a:schemeClr val="tx1"/>
          </a:fontRef>
        </p:style>
        <p:txBody>
          <a:bodyPr lIns="80147" tIns="40074" rIns="80147" bIns="40074" rtlCol="0" anchor="ctr"/>
          <a:lstStyle/>
          <a:p>
            <a:pPr algn="ctr"/>
            <a:endParaRPr lang="ru-RU"/>
          </a:p>
        </p:txBody>
      </p:sp>
      <p:sp>
        <p:nvSpPr>
          <p:cNvPr id="27" name="Скругленный прямоугольник 26"/>
          <p:cNvSpPr/>
          <p:nvPr/>
        </p:nvSpPr>
        <p:spPr>
          <a:xfrm rot="16200000">
            <a:off x="8355108" y="2418549"/>
            <a:ext cx="130607" cy="61568"/>
          </a:xfrm>
          <a:prstGeom prst="roundRect">
            <a:avLst/>
          </a:prstGeom>
          <a:gradFill>
            <a:gsLst>
              <a:gs pos="0">
                <a:schemeClr val="tx1"/>
              </a:gs>
              <a:gs pos="50000">
                <a:schemeClr val="accent1">
                  <a:tint val="44500"/>
                  <a:satMod val="160000"/>
                </a:schemeClr>
              </a:gs>
              <a:gs pos="100000">
                <a:schemeClr val="accent1">
                  <a:tint val="23500"/>
                  <a:satMod val="160000"/>
                </a:schemeClr>
              </a:gs>
            </a:gsLst>
            <a:lin ang="0" scaled="1"/>
          </a:gradFill>
          <a:ln w="0"/>
        </p:spPr>
        <p:style>
          <a:lnRef idx="2">
            <a:schemeClr val="accent1">
              <a:shade val="50000"/>
            </a:schemeClr>
          </a:lnRef>
          <a:fillRef idx="1">
            <a:schemeClr val="accent1"/>
          </a:fillRef>
          <a:effectRef idx="0">
            <a:schemeClr val="accent1"/>
          </a:effectRef>
          <a:fontRef idx="minor">
            <a:schemeClr val="lt1"/>
          </a:fontRef>
        </p:style>
        <p:txBody>
          <a:bodyPr lIns="80147" tIns="40074" rIns="80147" bIns="40074" rtlCol="0" anchor="ctr"/>
          <a:lstStyle/>
          <a:p>
            <a:pPr algn="ctr"/>
            <a:endParaRPr lang="ru-RU"/>
          </a:p>
        </p:txBody>
      </p:sp>
      <p:sp>
        <p:nvSpPr>
          <p:cNvPr id="28" name="Полилиния 27"/>
          <p:cNvSpPr/>
          <p:nvPr/>
        </p:nvSpPr>
        <p:spPr>
          <a:xfrm rot="16200000">
            <a:off x="8532351" y="2368187"/>
            <a:ext cx="391863" cy="554172"/>
          </a:xfrm>
          <a:custGeom>
            <a:avLst/>
            <a:gdLst>
              <a:gd name="connsiteX0" fmla="*/ 33337 w 1175808"/>
              <a:gd name="connsiteY0" fmla="*/ 1390650 h 1390650"/>
              <a:gd name="connsiteX1" fmla="*/ 39687 w 1175808"/>
              <a:gd name="connsiteY1" fmla="*/ 1127125 h 1390650"/>
              <a:gd name="connsiteX2" fmla="*/ 271462 w 1175808"/>
              <a:gd name="connsiteY2" fmla="*/ 939800 h 1390650"/>
              <a:gd name="connsiteX3" fmla="*/ 757237 w 1175808"/>
              <a:gd name="connsiteY3" fmla="*/ 844550 h 1390650"/>
              <a:gd name="connsiteX4" fmla="*/ 1084262 w 1175808"/>
              <a:gd name="connsiteY4" fmla="*/ 647700 h 1390650"/>
              <a:gd name="connsiteX5" fmla="*/ 1163637 w 1175808"/>
              <a:gd name="connsiteY5" fmla="*/ 238125 h 1390650"/>
              <a:gd name="connsiteX6" fmla="*/ 1157287 w 1175808"/>
              <a:gd name="connsiteY6" fmla="*/ 0 h 1390650"/>
              <a:gd name="connsiteX0" fmla="*/ 33337 w 1187979"/>
              <a:gd name="connsiteY0" fmla="*/ 1390650 h 1390650"/>
              <a:gd name="connsiteX1" fmla="*/ 39687 w 1187979"/>
              <a:gd name="connsiteY1" fmla="*/ 1127125 h 1390650"/>
              <a:gd name="connsiteX2" fmla="*/ 271462 w 1187979"/>
              <a:gd name="connsiteY2" fmla="*/ 939800 h 1390650"/>
              <a:gd name="connsiteX3" fmla="*/ 757237 w 1187979"/>
              <a:gd name="connsiteY3" fmla="*/ 844550 h 1390650"/>
              <a:gd name="connsiteX4" fmla="*/ 1084262 w 1187979"/>
              <a:gd name="connsiteY4" fmla="*/ 647700 h 1390650"/>
              <a:gd name="connsiteX5" fmla="*/ 1175808 w 1187979"/>
              <a:gd name="connsiteY5" fmla="*/ 289768 h 1390650"/>
              <a:gd name="connsiteX6" fmla="*/ 1157287 w 1187979"/>
              <a:gd name="connsiteY6" fmla="*/ 0 h 1390650"/>
              <a:gd name="connsiteX0" fmla="*/ 33337 w 1185862"/>
              <a:gd name="connsiteY0" fmla="*/ 1390650 h 1390650"/>
              <a:gd name="connsiteX1" fmla="*/ 39687 w 1185862"/>
              <a:gd name="connsiteY1" fmla="*/ 1127125 h 1390650"/>
              <a:gd name="connsiteX2" fmla="*/ 271462 w 1185862"/>
              <a:gd name="connsiteY2" fmla="*/ 939800 h 1390650"/>
              <a:gd name="connsiteX3" fmla="*/ 757237 w 1185862"/>
              <a:gd name="connsiteY3" fmla="*/ 844550 h 1390650"/>
              <a:gd name="connsiteX4" fmla="*/ 1084262 w 1185862"/>
              <a:gd name="connsiteY4" fmla="*/ 647700 h 1390650"/>
              <a:gd name="connsiteX5" fmla="*/ 1175808 w 1185862"/>
              <a:gd name="connsiteY5" fmla="*/ 289768 h 1390650"/>
              <a:gd name="connsiteX6" fmla="*/ 1157287 w 1185862"/>
              <a:gd name="connsiteY6" fmla="*/ 0 h 1390650"/>
              <a:gd name="connsiteX0" fmla="*/ 33337 w 1185862"/>
              <a:gd name="connsiteY0" fmla="*/ 1390650 h 1390650"/>
              <a:gd name="connsiteX1" fmla="*/ 39687 w 1185862"/>
              <a:gd name="connsiteY1" fmla="*/ 1127125 h 1390650"/>
              <a:gd name="connsiteX2" fmla="*/ 271462 w 1185862"/>
              <a:gd name="connsiteY2" fmla="*/ 939800 h 1390650"/>
              <a:gd name="connsiteX3" fmla="*/ 757237 w 1185862"/>
              <a:gd name="connsiteY3" fmla="*/ 844550 h 1390650"/>
              <a:gd name="connsiteX4" fmla="*/ 1076337 w 1185862"/>
              <a:gd name="connsiteY4" fmla="*/ 649808 h 1390650"/>
              <a:gd name="connsiteX5" fmla="*/ 1175808 w 1185862"/>
              <a:gd name="connsiteY5" fmla="*/ 289768 h 1390650"/>
              <a:gd name="connsiteX6" fmla="*/ 1157287 w 1185862"/>
              <a:gd name="connsiteY6" fmla="*/ 0 h 1390650"/>
              <a:gd name="connsiteX0" fmla="*/ 33337 w 1195916"/>
              <a:gd name="connsiteY0" fmla="*/ 1390650 h 1390650"/>
              <a:gd name="connsiteX1" fmla="*/ 39687 w 1195916"/>
              <a:gd name="connsiteY1" fmla="*/ 1127125 h 1390650"/>
              <a:gd name="connsiteX2" fmla="*/ 271462 w 1195916"/>
              <a:gd name="connsiteY2" fmla="*/ 939800 h 1390650"/>
              <a:gd name="connsiteX3" fmla="*/ 757237 w 1195916"/>
              <a:gd name="connsiteY3" fmla="*/ 844550 h 1390650"/>
              <a:gd name="connsiteX4" fmla="*/ 1076337 w 1195916"/>
              <a:gd name="connsiteY4" fmla="*/ 649808 h 1390650"/>
              <a:gd name="connsiteX5" fmla="*/ 1185862 w 1195916"/>
              <a:gd name="connsiteY5" fmla="*/ 361776 h 1390650"/>
              <a:gd name="connsiteX6" fmla="*/ 1157287 w 1195916"/>
              <a:gd name="connsiteY6" fmla="*/ 0 h 1390650"/>
              <a:gd name="connsiteX0" fmla="*/ 33337 w 1166547"/>
              <a:gd name="connsiteY0" fmla="*/ 1390650 h 1390650"/>
              <a:gd name="connsiteX1" fmla="*/ 39687 w 1166547"/>
              <a:gd name="connsiteY1" fmla="*/ 1127125 h 1390650"/>
              <a:gd name="connsiteX2" fmla="*/ 271462 w 1166547"/>
              <a:gd name="connsiteY2" fmla="*/ 939800 h 1390650"/>
              <a:gd name="connsiteX3" fmla="*/ 757237 w 1166547"/>
              <a:gd name="connsiteY3" fmla="*/ 844550 h 1390650"/>
              <a:gd name="connsiteX4" fmla="*/ 1076337 w 1166547"/>
              <a:gd name="connsiteY4" fmla="*/ 649808 h 1390650"/>
              <a:gd name="connsiteX5" fmla="*/ 1131341 w 1166547"/>
              <a:gd name="connsiteY5" fmla="*/ 361776 h 1390650"/>
              <a:gd name="connsiteX6" fmla="*/ 1157287 w 1166547"/>
              <a:gd name="connsiteY6" fmla="*/ 0 h 1390650"/>
              <a:gd name="connsiteX0" fmla="*/ 33337 w 1166547"/>
              <a:gd name="connsiteY0" fmla="*/ 1390650 h 1390650"/>
              <a:gd name="connsiteX1" fmla="*/ 39687 w 1166547"/>
              <a:gd name="connsiteY1" fmla="*/ 1127125 h 1390650"/>
              <a:gd name="connsiteX2" fmla="*/ 271462 w 1166547"/>
              <a:gd name="connsiteY2" fmla="*/ 939800 h 1390650"/>
              <a:gd name="connsiteX3" fmla="*/ 757237 w 1166547"/>
              <a:gd name="connsiteY3" fmla="*/ 844550 h 1390650"/>
              <a:gd name="connsiteX4" fmla="*/ 987326 w 1166547"/>
              <a:gd name="connsiteY4" fmla="*/ 649808 h 1390650"/>
              <a:gd name="connsiteX5" fmla="*/ 1131341 w 1166547"/>
              <a:gd name="connsiteY5" fmla="*/ 361776 h 1390650"/>
              <a:gd name="connsiteX6" fmla="*/ 1157287 w 1166547"/>
              <a:gd name="connsiteY6" fmla="*/ 0 h 1390650"/>
              <a:gd name="connsiteX0" fmla="*/ 33337 w 1166547"/>
              <a:gd name="connsiteY0" fmla="*/ 1390650 h 1390650"/>
              <a:gd name="connsiteX1" fmla="*/ 39687 w 1166547"/>
              <a:gd name="connsiteY1" fmla="*/ 1127125 h 1390650"/>
              <a:gd name="connsiteX2" fmla="*/ 271462 w 1166547"/>
              <a:gd name="connsiteY2" fmla="*/ 939800 h 1390650"/>
              <a:gd name="connsiteX3" fmla="*/ 757237 w 1166547"/>
              <a:gd name="connsiteY3" fmla="*/ 844550 h 1390650"/>
              <a:gd name="connsiteX4" fmla="*/ 987326 w 1166547"/>
              <a:gd name="connsiteY4" fmla="*/ 649808 h 1390650"/>
              <a:gd name="connsiteX5" fmla="*/ 1131341 w 1166547"/>
              <a:gd name="connsiteY5" fmla="*/ 361776 h 1390650"/>
              <a:gd name="connsiteX6" fmla="*/ 1157287 w 1166547"/>
              <a:gd name="connsiteY6" fmla="*/ 0 h 1390650"/>
              <a:gd name="connsiteX0" fmla="*/ 33337 w 1166547"/>
              <a:gd name="connsiteY0" fmla="*/ 1390650 h 1390650"/>
              <a:gd name="connsiteX1" fmla="*/ 39687 w 1166547"/>
              <a:gd name="connsiteY1" fmla="*/ 1127125 h 1390650"/>
              <a:gd name="connsiteX2" fmla="*/ 271462 w 1166547"/>
              <a:gd name="connsiteY2" fmla="*/ 939800 h 1390650"/>
              <a:gd name="connsiteX3" fmla="*/ 757237 w 1166547"/>
              <a:gd name="connsiteY3" fmla="*/ 844550 h 1390650"/>
              <a:gd name="connsiteX4" fmla="*/ 987326 w 1166547"/>
              <a:gd name="connsiteY4" fmla="*/ 649808 h 1390650"/>
              <a:gd name="connsiteX5" fmla="*/ 1131341 w 1166547"/>
              <a:gd name="connsiteY5" fmla="*/ 361776 h 1390650"/>
              <a:gd name="connsiteX6" fmla="*/ 1157287 w 1166547"/>
              <a:gd name="connsiteY6" fmla="*/ 0 h 1390650"/>
              <a:gd name="connsiteX0" fmla="*/ 33337 w 1166547"/>
              <a:gd name="connsiteY0" fmla="*/ 1390650 h 1390650"/>
              <a:gd name="connsiteX1" fmla="*/ 39687 w 1166547"/>
              <a:gd name="connsiteY1" fmla="*/ 1127125 h 1390650"/>
              <a:gd name="connsiteX2" fmla="*/ 271462 w 1166547"/>
              <a:gd name="connsiteY2" fmla="*/ 939800 h 1390650"/>
              <a:gd name="connsiteX3" fmla="*/ 757237 w 1166547"/>
              <a:gd name="connsiteY3" fmla="*/ 844550 h 1390650"/>
              <a:gd name="connsiteX4" fmla="*/ 987326 w 1166547"/>
              <a:gd name="connsiteY4" fmla="*/ 721816 h 1390650"/>
              <a:gd name="connsiteX5" fmla="*/ 1131341 w 1166547"/>
              <a:gd name="connsiteY5" fmla="*/ 361776 h 1390650"/>
              <a:gd name="connsiteX6" fmla="*/ 1157287 w 1166547"/>
              <a:gd name="connsiteY6" fmla="*/ 0 h 139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66547" h="1390650">
                <a:moveTo>
                  <a:pt x="33337" y="1390650"/>
                </a:moveTo>
                <a:cubicBezTo>
                  <a:pt x="16668" y="1296458"/>
                  <a:pt x="0" y="1202267"/>
                  <a:pt x="39687" y="1127125"/>
                </a:cubicBezTo>
                <a:cubicBezTo>
                  <a:pt x="79374" y="1051983"/>
                  <a:pt x="151870" y="986896"/>
                  <a:pt x="271462" y="939800"/>
                </a:cubicBezTo>
                <a:cubicBezTo>
                  <a:pt x="391054" y="892704"/>
                  <a:pt x="637926" y="880881"/>
                  <a:pt x="757237" y="844550"/>
                </a:cubicBezTo>
                <a:cubicBezTo>
                  <a:pt x="876548" y="808219"/>
                  <a:pt x="906595" y="794837"/>
                  <a:pt x="987326" y="721816"/>
                </a:cubicBezTo>
                <a:cubicBezTo>
                  <a:pt x="1060777" y="644579"/>
                  <a:pt x="1119170" y="469726"/>
                  <a:pt x="1131341" y="361776"/>
                </a:cubicBezTo>
                <a:cubicBezTo>
                  <a:pt x="1141395" y="289049"/>
                  <a:pt x="1166547" y="65087"/>
                  <a:pt x="1157287" y="0"/>
                </a:cubicBezTo>
              </a:path>
            </a:pathLst>
          </a:custGeom>
          <a:ln w="38100">
            <a:gradFill flip="none" rotWithShape="1">
              <a:gsLst>
                <a:gs pos="0">
                  <a:srgbClr val="FFFFFF"/>
                </a:gs>
                <a:gs pos="16000">
                  <a:srgbClr val="1F1F1F"/>
                </a:gs>
                <a:gs pos="17999">
                  <a:srgbClr val="FFFFFF"/>
                </a:gs>
                <a:gs pos="42000">
                  <a:srgbClr val="636363"/>
                </a:gs>
                <a:gs pos="53000">
                  <a:srgbClr val="CFCFCF"/>
                </a:gs>
                <a:gs pos="66000">
                  <a:srgbClr val="CFCFCF"/>
                </a:gs>
                <a:gs pos="75999">
                  <a:srgbClr val="1F1F1F"/>
                </a:gs>
                <a:gs pos="78999">
                  <a:srgbClr val="FFFFFF"/>
                </a:gs>
                <a:gs pos="100000">
                  <a:srgbClr val="7F7F7F"/>
                </a:gs>
              </a:gsLst>
              <a:lin ang="5400000" scaled="0"/>
              <a:tileRect/>
            </a:gradFill>
          </a:ln>
          <a:effectLst>
            <a:outerShdw blurRad="50800" dist="50800" dir="5400000" algn="ctr" rotWithShape="0">
              <a:srgbClr val="000000">
                <a:alpha val="22000"/>
              </a:srgbClr>
            </a:outerShdw>
          </a:effectLst>
        </p:spPr>
        <p:style>
          <a:lnRef idx="1">
            <a:schemeClr val="accent1"/>
          </a:lnRef>
          <a:fillRef idx="0">
            <a:schemeClr val="accent1"/>
          </a:fillRef>
          <a:effectRef idx="0">
            <a:schemeClr val="accent1"/>
          </a:effectRef>
          <a:fontRef idx="minor">
            <a:schemeClr val="tx1"/>
          </a:fontRef>
        </p:style>
        <p:txBody>
          <a:bodyPr lIns="80147" tIns="40074" rIns="80147" bIns="40074" rtlCol="0" anchor="ctr"/>
          <a:lstStyle/>
          <a:p>
            <a:pPr algn="ctr"/>
            <a:endParaRPr lang="ru-RU"/>
          </a:p>
        </p:txBody>
      </p:sp>
      <p:sp>
        <p:nvSpPr>
          <p:cNvPr id="29" name="Объект 2"/>
          <p:cNvSpPr txBox="1">
            <a:spLocks/>
          </p:cNvSpPr>
          <p:nvPr/>
        </p:nvSpPr>
        <p:spPr>
          <a:xfrm>
            <a:off x="508081" y="4719469"/>
            <a:ext cx="2278258" cy="276986"/>
          </a:xfrm>
          <a:prstGeom prst="rect">
            <a:avLst/>
          </a:prstGeom>
        </p:spPr>
        <p:txBody>
          <a:bodyPr vert="horz" lIns="91409" tIns="45704" rIns="91409" bIns="45704" rtlCol="0">
            <a:noAutofit/>
          </a:bodyPr>
          <a:lstStyle/>
          <a:p>
            <a:pPr algn="just" defTabSz="914094">
              <a:spcBef>
                <a:spcPct val="20000"/>
              </a:spcBef>
              <a:defRPr/>
            </a:pPr>
            <a:r>
              <a:rPr lang="ru-RU" sz="1200" b="1" dirty="0" smtClean="0">
                <a:solidFill>
                  <a:srgbClr val="FF0000"/>
                </a:solidFill>
                <a:effectLst>
                  <a:outerShdw blurRad="38100" dist="38100" dir="2700000" algn="tl">
                    <a:srgbClr val="000000">
                      <a:alpha val="43137"/>
                    </a:srgbClr>
                  </a:outerShdw>
                </a:effectLst>
                <a:latin typeface="PF DinDisplay Pro Light" panose="02000506000000020004" pitchFamily="2" charset="0"/>
              </a:rPr>
              <a:t>Давление на входе (</a:t>
            </a:r>
            <a:r>
              <a:rPr lang="en-US" sz="1200" b="1" dirty="0" smtClean="0">
                <a:solidFill>
                  <a:srgbClr val="FF0000"/>
                </a:solidFill>
                <a:effectLst>
                  <a:outerShdw blurRad="38100" dist="38100" dir="2700000" algn="tl">
                    <a:srgbClr val="000000">
                      <a:alpha val="43137"/>
                    </a:srgbClr>
                  </a:outerShdw>
                </a:effectLst>
                <a:latin typeface="PF DinDisplay Pro Light" panose="02000506000000020004" pitchFamily="2" charset="0"/>
              </a:rPr>
              <a:t>P</a:t>
            </a:r>
            <a:r>
              <a:rPr lang="ru-RU" sz="1200" b="1" dirty="0" err="1" smtClean="0">
                <a:solidFill>
                  <a:srgbClr val="FF0000"/>
                </a:solidFill>
                <a:effectLst>
                  <a:outerShdw blurRad="38100" dist="38100" dir="2700000" algn="tl">
                    <a:srgbClr val="000000">
                      <a:alpha val="43137"/>
                    </a:srgbClr>
                  </a:outerShdw>
                </a:effectLst>
                <a:latin typeface="PF DinDisplay Pro Light" panose="02000506000000020004" pitchFamily="2" charset="0"/>
              </a:rPr>
              <a:t>вх</a:t>
            </a:r>
            <a:r>
              <a:rPr lang="ru-RU" sz="1200" b="1" dirty="0" smtClean="0">
                <a:solidFill>
                  <a:srgbClr val="FF0000"/>
                </a:solidFill>
                <a:effectLst>
                  <a:outerShdw blurRad="38100" dist="38100" dir="2700000" algn="tl">
                    <a:srgbClr val="000000">
                      <a:alpha val="43137"/>
                    </a:srgbClr>
                  </a:outerShdw>
                </a:effectLst>
                <a:latin typeface="PF DinDisplay Pro Light" panose="02000506000000020004" pitchFamily="2" charset="0"/>
              </a:rPr>
              <a:t>.)</a:t>
            </a:r>
          </a:p>
        </p:txBody>
      </p:sp>
      <p:sp>
        <p:nvSpPr>
          <p:cNvPr id="30" name="Объект 2"/>
          <p:cNvSpPr txBox="1">
            <a:spLocks/>
          </p:cNvSpPr>
          <p:nvPr/>
        </p:nvSpPr>
        <p:spPr>
          <a:xfrm>
            <a:off x="508081" y="5111332"/>
            <a:ext cx="2278258" cy="276986"/>
          </a:xfrm>
          <a:prstGeom prst="rect">
            <a:avLst/>
          </a:prstGeom>
        </p:spPr>
        <p:txBody>
          <a:bodyPr vert="horz" lIns="91409" tIns="45704" rIns="91409" bIns="45704" rtlCol="0">
            <a:noAutofit/>
          </a:bodyPr>
          <a:lstStyle/>
          <a:p>
            <a:pPr algn="just" defTabSz="914094">
              <a:spcBef>
                <a:spcPct val="20000"/>
              </a:spcBef>
              <a:defRPr/>
            </a:pPr>
            <a:r>
              <a:rPr lang="ru-RU" sz="1200" b="1" dirty="0" smtClean="0">
                <a:solidFill>
                  <a:srgbClr val="002060"/>
                </a:solidFill>
                <a:effectLst>
                  <a:outerShdw blurRad="38100" dist="38100" dir="2700000" algn="tl">
                    <a:srgbClr val="000000">
                      <a:alpha val="43137"/>
                    </a:srgbClr>
                  </a:outerShdw>
                </a:effectLst>
                <a:latin typeface="PF DinDisplay Pro Light" panose="02000506000000020004" pitchFamily="2" charset="0"/>
              </a:rPr>
              <a:t>Сброс</a:t>
            </a:r>
          </a:p>
        </p:txBody>
      </p:sp>
      <p:sp>
        <p:nvSpPr>
          <p:cNvPr id="31" name="Объект 2"/>
          <p:cNvSpPr txBox="1">
            <a:spLocks/>
          </p:cNvSpPr>
          <p:nvPr/>
        </p:nvSpPr>
        <p:spPr>
          <a:xfrm>
            <a:off x="508081" y="5518940"/>
            <a:ext cx="2278258" cy="276986"/>
          </a:xfrm>
          <a:prstGeom prst="rect">
            <a:avLst/>
          </a:prstGeom>
        </p:spPr>
        <p:txBody>
          <a:bodyPr vert="horz" lIns="91409" tIns="45704" rIns="91409" bIns="45704" rtlCol="0">
            <a:noAutofit/>
          </a:bodyPr>
          <a:lstStyle/>
          <a:p>
            <a:pPr algn="just" defTabSz="914094">
              <a:spcBef>
                <a:spcPct val="20000"/>
              </a:spcBef>
              <a:defRPr/>
            </a:pPr>
            <a:r>
              <a:rPr lang="ru-RU" sz="1200" b="1" dirty="0" smtClean="0">
                <a:solidFill>
                  <a:srgbClr val="0070C0"/>
                </a:solidFill>
                <a:effectLst>
                  <a:outerShdw blurRad="38100" dist="38100" dir="2700000" algn="tl">
                    <a:srgbClr val="000000">
                      <a:alpha val="43137"/>
                    </a:srgbClr>
                  </a:outerShdw>
                </a:effectLst>
                <a:latin typeface="PF DinDisplay Pro Light" panose="02000506000000020004" pitchFamily="2" charset="0"/>
              </a:rPr>
              <a:t>Контрольное давление</a:t>
            </a:r>
          </a:p>
        </p:txBody>
      </p:sp>
      <p:sp>
        <p:nvSpPr>
          <p:cNvPr id="32" name="Объект 2"/>
          <p:cNvSpPr txBox="1">
            <a:spLocks/>
          </p:cNvSpPr>
          <p:nvPr/>
        </p:nvSpPr>
        <p:spPr>
          <a:xfrm>
            <a:off x="508081" y="5895060"/>
            <a:ext cx="2278258" cy="276986"/>
          </a:xfrm>
          <a:prstGeom prst="rect">
            <a:avLst/>
          </a:prstGeom>
        </p:spPr>
        <p:txBody>
          <a:bodyPr vert="horz" lIns="91409" tIns="45704" rIns="91409" bIns="45704" rtlCol="0">
            <a:noAutofit/>
          </a:bodyPr>
          <a:lstStyle/>
          <a:p>
            <a:pPr algn="just" defTabSz="914094">
              <a:spcBef>
                <a:spcPct val="20000"/>
              </a:spcBef>
              <a:defRPr/>
            </a:pPr>
            <a:r>
              <a:rPr lang="ru-RU" sz="1200" b="1" dirty="0" smtClean="0">
                <a:solidFill>
                  <a:srgbClr val="FFFF00"/>
                </a:solidFill>
                <a:effectLst>
                  <a:outerShdw blurRad="38100" dist="38100" dir="2700000" algn="tl">
                    <a:srgbClr val="000000">
                      <a:alpha val="43137"/>
                    </a:srgbClr>
                  </a:outerShdw>
                </a:effectLst>
                <a:latin typeface="PF DinDisplay Pro Light" panose="02000506000000020004" pitchFamily="2" charset="0"/>
              </a:rPr>
              <a:t>Давление на выходе (</a:t>
            </a:r>
            <a:r>
              <a:rPr lang="en-US" sz="1200" b="1" dirty="0" smtClean="0">
                <a:solidFill>
                  <a:srgbClr val="FFFF00"/>
                </a:solidFill>
                <a:effectLst>
                  <a:outerShdw blurRad="38100" dist="38100" dir="2700000" algn="tl">
                    <a:srgbClr val="000000">
                      <a:alpha val="43137"/>
                    </a:srgbClr>
                  </a:outerShdw>
                </a:effectLst>
                <a:latin typeface="PF DinDisplay Pro Light" panose="02000506000000020004" pitchFamily="2" charset="0"/>
              </a:rPr>
              <a:t>P</a:t>
            </a:r>
            <a:r>
              <a:rPr lang="ru-RU" sz="1200" b="1" dirty="0" err="1" smtClean="0">
                <a:solidFill>
                  <a:srgbClr val="FFFF00"/>
                </a:solidFill>
                <a:effectLst>
                  <a:outerShdw blurRad="38100" dist="38100" dir="2700000" algn="tl">
                    <a:srgbClr val="000000">
                      <a:alpha val="43137"/>
                    </a:srgbClr>
                  </a:outerShdw>
                </a:effectLst>
                <a:latin typeface="PF DinDisplay Pro Light" panose="02000506000000020004" pitchFamily="2" charset="0"/>
              </a:rPr>
              <a:t>вых</a:t>
            </a:r>
            <a:r>
              <a:rPr lang="ru-RU" sz="1200" b="1" dirty="0" smtClean="0">
                <a:solidFill>
                  <a:srgbClr val="FFFF00"/>
                </a:solidFill>
                <a:effectLst>
                  <a:outerShdw blurRad="38100" dist="38100" dir="2700000" algn="tl">
                    <a:srgbClr val="000000">
                      <a:alpha val="43137"/>
                    </a:srgbClr>
                  </a:outerShdw>
                </a:effectLst>
                <a:latin typeface="PF DinDisplay Pro Light" panose="02000506000000020004" pitchFamily="2" charset="0"/>
              </a:rPr>
              <a:t>.)</a:t>
            </a:r>
          </a:p>
        </p:txBody>
      </p:sp>
      <p:pic>
        <p:nvPicPr>
          <p:cNvPr id="25" name="Picture 2"/>
          <p:cNvPicPr>
            <a:picLocks noChangeAspect="1" noChangeArrowheads="1"/>
          </p:cNvPicPr>
          <p:nvPr/>
        </p:nvPicPr>
        <p:blipFill>
          <a:blip r:embed="rId5" cstate="print"/>
          <a:srcRect/>
          <a:stretch>
            <a:fillRect/>
          </a:stretch>
        </p:blipFill>
        <p:spPr bwMode="auto">
          <a:xfrm>
            <a:off x="611560" y="260648"/>
            <a:ext cx="2088232" cy="392297"/>
          </a:xfrm>
          <a:prstGeom prst="rect">
            <a:avLst/>
          </a:prstGeom>
          <a:noFill/>
          <a:ln w="9525">
            <a:noFill/>
            <a:miter lim="800000"/>
            <a:headEnd/>
            <a:tailEnd/>
          </a:ln>
        </p:spPr>
      </p:pic>
    </p:spTree>
    <p:extLst>
      <p:ext uri="{BB962C8B-B14F-4D97-AF65-F5344CB8AC3E}">
        <p14:creationId xmlns:p14="http://schemas.microsoft.com/office/powerpoint/2010/main" xmlns="" val="4117175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3555"/>
                                        </p:tgtEl>
                                        <p:attrNameLst>
                                          <p:attrName>style.visibility</p:attrName>
                                        </p:attrNameLst>
                                      </p:cBhvr>
                                      <p:to>
                                        <p:strVal val="visible"/>
                                      </p:to>
                                    </p:set>
                                    <p:animEffect transition="in" filter="wipe(down)">
                                      <p:cBhvr>
                                        <p:cTn id="12" dur="500"/>
                                        <p:tgtEl>
                                          <p:spTgt spid="2355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3556"/>
                                        </p:tgtEl>
                                        <p:attrNameLst>
                                          <p:attrName>style.visibility</p:attrName>
                                        </p:attrNameLst>
                                      </p:cBhvr>
                                      <p:to>
                                        <p:strVal val="visible"/>
                                      </p:to>
                                    </p:set>
                                    <p:animEffect transition="in" filter="wipe(down)">
                                      <p:cBhvr>
                                        <p:cTn id="17" dur="500"/>
                                        <p:tgtEl>
                                          <p:spTgt spid="2355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down)">
                                      <p:cBhvr>
                                        <p:cTn id="25" dur="500"/>
                                        <p:tgtEl>
                                          <p:spTgt spid="21"/>
                                        </p:tgtEl>
                                      </p:cBhvr>
                                    </p:animEffect>
                                  </p:childTnLst>
                                </p:cTn>
                              </p:par>
                              <p:par>
                                <p:cTn id="26" presetID="53" presetClass="entr" presetSubtype="0" fill="hold" grpId="0" nodeType="withEffect">
                                  <p:stCondLst>
                                    <p:cond delay="0"/>
                                  </p:stCondLst>
                                  <p:childTnLst>
                                    <p:set>
                                      <p:cBhvr>
                                        <p:cTn id="27" dur="1" fill="hold">
                                          <p:stCondLst>
                                            <p:cond delay="0"/>
                                          </p:stCondLst>
                                        </p:cTn>
                                        <p:tgtEl>
                                          <p:spTgt spid="29">
                                            <p:txEl>
                                              <p:pRg st="0" end="0"/>
                                            </p:txEl>
                                          </p:spTgt>
                                        </p:tgtEl>
                                        <p:attrNameLst>
                                          <p:attrName>style.visibility</p:attrName>
                                        </p:attrNameLst>
                                      </p:cBhvr>
                                      <p:to>
                                        <p:strVal val="visible"/>
                                      </p:to>
                                    </p:set>
                                    <p:anim calcmode="lin" valueType="num">
                                      <p:cBhvr>
                                        <p:cTn id="28" dur="500" fill="hold"/>
                                        <p:tgtEl>
                                          <p:spTgt spid="29">
                                            <p:txEl>
                                              <p:pRg st="0" end="0"/>
                                            </p:txEl>
                                          </p:spTgt>
                                        </p:tgtEl>
                                        <p:attrNameLst>
                                          <p:attrName>ppt_w</p:attrName>
                                        </p:attrNameLst>
                                      </p:cBhvr>
                                      <p:tavLst>
                                        <p:tav tm="0">
                                          <p:val>
                                            <p:fltVal val="0"/>
                                          </p:val>
                                        </p:tav>
                                        <p:tav tm="100000">
                                          <p:val>
                                            <p:strVal val="#ppt_w"/>
                                          </p:val>
                                        </p:tav>
                                      </p:tavLst>
                                    </p:anim>
                                    <p:anim calcmode="lin" valueType="num">
                                      <p:cBhvr>
                                        <p:cTn id="29" dur="500" fill="hold"/>
                                        <p:tgtEl>
                                          <p:spTgt spid="29">
                                            <p:txEl>
                                              <p:pRg st="0" end="0"/>
                                            </p:txEl>
                                          </p:spTgt>
                                        </p:tgtEl>
                                        <p:attrNameLst>
                                          <p:attrName>ppt_h</p:attrName>
                                        </p:attrNameLst>
                                      </p:cBhvr>
                                      <p:tavLst>
                                        <p:tav tm="0">
                                          <p:val>
                                            <p:fltVal val="0"/>
                                          </p:val>
                                        </p:tav>
                                        <p:tav tm="100000">
                                          <p:val>
                                            <p:strVal val="#ppt_h"/>
                                          </p:val>
                                        </p:tav>
                                      </p:tavLst>
                                    </p:anim>
                                    <p:animEffect transition="in" filter="fade">
                                      <p:cBhvr>
                                        <p:cTn id="30" dur="500"/>
                                        <p:tgtEl>
                                          <p:spTgt spid="29">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wipe(down)">
                                      <p:cBhvr>
                                        <p:cTn id="35" dur="500"/>
                                        <p:tgtEl>
                                          <p:spTgt spid="22"/>
                                        </p:tgtEl>
                                      </p:cBhvr>
                                    </p:animEffect>
                                  </p:childTnLst>
                                </p:cTn>
                              </p:par>
                              <p:par>
                                <p:cTn id="36" presetID="53" presetClass="entr" presetSubtype="0" fill="hold" grpId="0" nodeType="withEffect">
                                  <p:stCondLst>
                                    <p:cond delay="0"/>
                                  </p:stCondLst>
                                  <p:childTnLst>
                                    <p:set>
                                      <p:cBhvr>
                                        <p:cTn id="37" dur="1" fill="hold">
                                          <p:stCondLst>
                                            <p:cond delay="0"/>
                                          </p:stCondLst>
                                        </p:cTn>
                                        <p:tgtEl>
                                          <p:spTgt spid="30">
                                            <p:txEl>
                                              <p:pRg st="0" end="0"/>
                                            </p:txEl>
                                          </p:spTgt>
                                        </p:tgtEl>
                                        <p:attrNameLst>
                                          <p:attrName>style.visibility</p:attrName>
                                        </p:attrNameLst>
                                      </p:cBhvr>
                                      <p:to>
                                        <p:strVal val="visible"/>
                                      </p:to>
                                    </p:set>
                                    <p:anim calcmode="lin" valueType="num">
                                      <p:cBhvr>
                                        <p:cTn id="38" dur="500" fill="hold"/>
                                        <p:tgtEl>
                                          <p:spTgt spid="30">
                                            <p:txEl>
                                              <p:pRg st="0" end="0"/>
                                            </p:txEl>
                                          </p:spTgt>
                                        </p:tgtEl>
                                        <p:attrNameLst>
                                          <p:attrName>ppt_w</p:attrName>
                                        </p:attrNameLst>
                                      </p:cBhvr>
                                      <p:tavLst>
                                        <p:tav tm="0">
                                          <p:val>
                                            <p:fltVal val="0"/>
                                          </p:val>
                                        </p:tav>
                                        <p:tav tm="100000">
                                          <p:val>
                                            <p:strVal val="#ppt_w"/>
                                          </p:val>
                                        </p:tav>
                                      </p:tavLst>
                                    </p:anim>
                                    <p:anim calcmode="lin" valueType="num">
                                      <p:cBhvr>
                                        <p:cTn id="39" dur="500" fill="hold"/>
                                        <p:tgtEl>
                                          <p:spTgt spid="30">
                                            <p:txEl>
                                              <p:pRg st="0" end="0"/>
                                            </p:txEl>
                                          </p:spTgt>
                                        </p:tgtEl>
                                        <p:attrNameLst>
                                          <p:attrName>ppt_h</p:attrName>
                                        </p:attrNameLst>
                                      </p:cBhvr>
                                      <p:tavLst>
                                        <p:tav tm="0">
                                          <p:val>
                                            <p:fltVal val="0"/>
                                          </p:val>
                                        </p:tav>
                                        <p:tav tm="100000">
                                          <p:val>
                                            <p:strVal val="#ppt_h"/>
                                          </p:val>
                                        </p:tav>
                                      </p:tavLst>
                                    </p:anim>
                                    <p:animEffect transition="in" filter="fade">
                                      <p:cBhvr>
                                        <p:cTn id="40" dur="500"/>
                                        <p:tgtEl>
                                          <p:spTgt spid="30">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wipe(down)">
                                      <p:cBhvr>
                                        <p:cTn id="45" dur="500"/>
                                        <p:tgtEl>
                                          <p:spTgt spid="23"/>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wipe(down)">
                                      <p:cBhvr>
                                        <p:cTn id="48" dur="500"/>
                                        <p:tgtEl>
                                          <p:spTgt spid="17"/>
                                        </p:tgtEl>
                                      </p:cBhvr>
                                    </p:animEffect>
                                  </p:childTnLst>
                                </p:cTn>
                              </p:par>
                              <p:par>
                                <p:cTn id="49" presetID="53" presetClass="entr" presetSubtype="0" fill="hold" grpId="0" nodeType="withEffect">
                                  <p:stCondLst>
                                    <p:cond delay="0"/>
                                  </p:stCondLst>
                                  <p:childTnLst>
                                    <p:set>
                                      <p:cBhvr>
                                        <p:cTn id="50" dur="1" fill="hold">
                                          <p:stCondLst>
                                            <p:cond delay="0"/>
                                          </p:stCondLst>
                                        </p:cTn>
                                        <p:tgtEl>
                                          <p:spTgt spid="31">
                                            <p:txEl>
                                              <p:pRg st="0" end="0"/>
                                            </p:txEl>
                                          </p:spTgt>
                                        </p:tgtEl>
                                        <p:attrNameLst>
                                          <p:attrName>style.visibility</p:attrName>
                                        </p:attrNameLst>
                                      </p:cBhvr>
                                      <p:to>
                                        <p:strVal val="visible"/>
                                      </p:to>
                                    </p:set>
                                    <p:anim calcmode="lin" valueType="num">
                                      <p:cBhvr>
                                        <p:cTn id="51" dur="500" fill="hold"/>
                                        <p:tgtEl>
                                          <p:spTgt spid="31">
                                            <p:txEl>
                                              <p:pRg st="0" end="0"/>
                                            </p:txEl>
                                          </p:spTgt>
                                        </p:tgtEl>
                                        <p:attrNameLst>
                                          <p:attrName>ppt_w</p:attrName>
                                        </p:attrNameLst>
                                      </p:cBhvr>
                                      <p:tavLst>
                                        <p:tav tm="0">
                                          <p:val>
                                            <p:fltVal val="0"/>
                                          </p:val>
                                        </p:tav>
                                        <p:tav tm="100000">
                                          <p:val>
                                            <p:strVal val="#ppt_w"/>
                                          </p:val>
                                        </p:tav>
                                      </p:tavLst>
                                    </p:anim>
                                    <p:anim calcmode="lin" valueType="num">
                                      <p:cBhvr>
                                        <p:cTn id="52" dur="500" fill="hold"/>
                                        <p:tgtEl>
                                          <p:spTgt spid="31">
                                            <p:txEl>
                                              <p:pRg st="0" end="0"/>
                                            </p:txEl>
                                          </p:spTgt>
                                        </p:tgtEl>
                                        <p:attrNameLst>
                                          <p:attrName>ppt_h</p:attrName>
                                        </p:attrNameLst>
                                      </p:cBhvr>
                                      <p:tavLst>
                                        <p:tav tm="0">
                                          <p:val>
                                            <p:fltVal val="0"/>
                                          </p:val>
                                        </p:tav>
                                        <p:tav tm="100000">
                                          <p:val>
                                            <p:strVal val="#ppt_h"/>
                                          </p:val>
                                        </p:tav>
                                      </p:tavLst>
                                    </p:anim>
                                    <p:animEffect transition="in" filter="fade">
                                      <p:cBhvr>
                                        <p:cTn id="53" dur="500"/>
                                        <p:tgtEl>
                                          <p:spTgt spid="31">
                                            <p:txEl>
                                              <p:pRg st="0" end="0"/>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grpId="0" nodeType="clickEffect">
                                  <p:stCondLst>
                                    <p:cond delay="0"/>
                                  </p:stCondLst>
                                  <p:childTnLst>
                                    <p:set>
                                      <p:cBhvr>
                                        <p:cTn id="57" dur="1" fill="hold">
                                          <p:stCondLst>
                                            <p:cond delay="0"/>
                                          </p:stCondLst>
                                        </p:cTn>
                                        <p:tgtEl>
                                          <p:spTgt spid="18"/>
                                        </p:tgtEl>
                                        <p:attrNameLst>
                                          <p:attrName>style.visibility</p:attrName>
                                        </p:attrNameLst>
                                      </p:cBhvr>
                                      <p:to>
                                        <p:strVal val="visible"/>
                                      </p:to>
                                    </p:set>
                                    <p:animEffect transition="in" filter="wipe(down)">
                                      <p:cBhvr>
                                        <p:cTn id="58" dur="500"/>
                                        <p:tgtEl>
                                          <p:spTgt spid="18"/>
                                        </p:tgtEl>
                                      </p:cBhvr>
                                    </p:animEffect>
                                  </p:childTnLst>
                                </p:cTn>
                              </p:par>
                              <p:par>
                                <p:cTn id="59" presetID="22" presetClass="entr" presetSubtype="4" fill="hold" grpId="0" nodeType="withEffect">
                                  <p:stCondLst>
                                    <p:cond delay="0"/>
                                  </p:stCondLst>
                                  <p:childTnLst>
                                    <p:set>
                                      <p:cBhvr>
                                        <p:cTn id="60" dur="1" fill="hold">
                                          <p:stCondLst>
                                            <p:cond delay="0"/>
                                          </p:stCondLst>
                                        </p:cTn>
                                        <p:tgtEl>
                                          <p:spTgt spid="24"/>
                                        </p:tgtEl>
                                        <p:attrNameLst>
                                          <p:attrName>style.visibility</p:attrName>
                                        </p:attrNameLst>
                                      </p:cBhvr>
                                      <p:to>
                                        <p:strVal val="visible"/>
                                      </p:to>
                                    </p:set>
                                    <p:animEffect transition="in" filter="wipe(down)">
                                      <p:cBhvr>
                                        <p:cTn id="61" dur="500"/>
                                        <p:tgtEl>
                                          <p:spTgt spid="24"/>
                                        </p:tgtEl>
                                      </p:cBhvr>
                                    </p:animEffect>
                                  </p:childTnLst>
                                </p:cTn>
                              </p:par>
                              <p:par>
                                <p:cTn id="62" presetID="53" presetClass="entr" presetSubtype="0" fill="hold" grpId="0" nodeType="withEffect">
                                  <p:stCondLst>
                                    <p:cond delay="0"/>
                                  </p:stCondLst>
                                  <p:childTnLst>
                                    <p:set>
                                      <p:cBhvr>
                                        <p:cTn id="63" dur="1" fill="hold">
                                          <p:stCondLst>
                                            <p:cond delay="0"/>
                                          </p:stCondLst>
                                        </p:cTn>
                                        <p:tgtEl>
                                          <p:spTgt spid="32">
                                            <p:txEl>
                                              <p:pRg st="0" end="0"/>
                                            </p:txEl>
                                          </p:spTgt>
                                        </p:tgtEl>
                                        <p:attrNameLst>
                                          <p:attrName>style.visibility</p:attrName>
                                        </p:attrNameLst>
                                      </p:cBhvr>
                                      <p:to>
                                        <p:strVal val="visible"/>
                                      </p:to>
                                    </p:set>
                                    <p:anim calcmode="lin" valueType="num">
                                      <p:cBhvr>
                                        <p:cTn id="64" dur="500" fill="hold"/>
                                        <p:tgtEl>
                                          <p:spTgt spid="32">
                                            <p:txEl>
                                              <p:pRg st="0" end="0"/>
                                            </p:txEl>
                                          </p:spTgt>
                                        </p:tgtEl>
                                        <p:attrNameLst>
                                          <p:attrName>ppt_w</p:attrName>
                                        </p:attrNameLst>
                                      </p:cBhvr>
                                      <p:tavLst>
                                        <p:tav tm="0">
                                          <p:val>
                                            <p:fltVal val="0"/>
                                          </p:val>
                                        </p:tav>
                                        <p:tav tm="100000">
                                          <p:val>
                                            <p:strVal val="#ppt_w"/>
                                          </p:val>
                                        </p:tav>
                                      </p:tavLst>
                                    </p:anim>
                                    <p:anim calcmode="lin" valueType="num">
                                      <p:cBhvr>
                                        <p:cTn id="65" dur="500" fill="hold"/>
                                        <p:tgtEl>
                                          <p:spTgt spid="32">
                                            <p:txEl>
                                              <p:pRg st="0" end="0"/>
                                            </p:txEl>
                                          </p:spTgt>
                                        </p:tgtEl>
                                        <p:attrNameLst>
                                          <p:attrName>ppt_h</p:attrName>
                                        </p:attrNameLst>
                                      </p:cBhvr>
                                      <p:tavLst>
                                        <p:tav tm="0">
                                          <p:val>
                                            <p:fltVal val="0"/>
                                          </p:val>
                                        </p:tav>
                                        <p:tav tm="100000">
                                          <p:val>
                                            <p:strVal val="#ppt_h"/>
                                          </p:val>
                                        </p:tav>
                                      </p:tavLst>
                                    </p:anim>
                                    <p:animEffect transition="in" filter="fade">
                                      <p:cBhvr>
                                        <p:cTn id="66" dur="500"/>
                                        <p:tgtEl>
                                          <p:spTgt spid="32">
                                            <p:txEl>
                                              <p:pRg st="0" end="0"/>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4" fill="hold" grpId="0" nodeType="clickEffect">
                                  <p:stCondLst>
                                    <p:cond delay="0"/>
                                  </p:stCondLst>
                                  <p:childTnLst>
                                    <p:set>
                                      <p:cBhvr>
                                        <p:cTn id="70" dur="1" fill="hold">
                                          <p:stCondLst>
                                            <p:cond delay="0"/>
                                          </p:stCondLst>
                                        </p:cTn>
                                        <p:tgtEl>
                                          <p:spTgt spid="28"/>
                                        </p:tgtEl>
                                        <p:attrNameLst>
                                          <p:attrName>style.visibility</p:attrName>
                                        </p:attrNameLst>
                                      </p:cBhvr>
                                      <p:to>
                                        <p:strVal val="visible"/>
                                      </p:to>
                                    </p:set>
                                    <p:animEffect transition="in" filter="wipe(down)">
                                      <p:cBhvr>
                                        <p:cTn id="71" dur="500"/>
                                        <p:tgtEl>
                                          <p:spTgt spid="28"/>
                                        </p:tgtEl>
                                      </p:cBhvr>
                                    </p:animEffect>
                                  </p:childTnLst>
                                </p:cTn>
                              </p:par>
                              <p:par>
                                <p:cTn id="72" presetID="22" presetClass="entr" presetSubtype="4" fill="hold" grpId="0" nodeType="withEffect">
                                  <p:stCondLst>
                                    <p:cond delay="0"/>
                                  </p:stCondLst>
                                  <p:childTnLst>
                                    <p:set>
                                      <p:cBhvr>
                                        <p:cTn id="73" dur="1" fill="hold">
                                          <p:stCondLst>
                                            <p:cond delay="0"/>
                                          </p:stCondLst>
                                        </p:cTn>
                                        <p:tgtEl>
                                          <p:spTgt spid="27"/>
                                        </p:tgtEl>
                                        <p:attrNameLst>
                                          <p:attrName>style.visibility</p:attrName>
                                        </p:attrNameLst>
                                      </p:cBhvr>
                                      <p:to>
                                        <p:strVal val="visible"/>
                                      </p:to>
                                    </p:set>
                                    <p:animEffect transition="in" filter="wipe(down)">
                                      <p:cBhvr>
                                        <p:cTn id="7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6" grpId="0" animBg="1"/>
      <p:bldP spid="17" grpId="0" animBg="1"/>
      <p:bldP spid="18" grpId="0" animBg="1"/>
      <p:bldP spid="21" grpId="0" animBg="1"/>
      <p:bldP spid="22" grpId="0" animBg="1"/>
      <p:bldP spid="23" grpId="0" animBg="1"/>
      <p:bldP spid="24" grpId="0" animBg="1"/>
      <p:bldP spid="27" grpId="0" animBg="1"/>
      <p:bldP spid="28" grpId="0" animBg="1"/>
      <p:bldP spid="29" grpId="0" build="p"/>
      <p:bldP spid="30" grpId="0" build="p"/>
      <p:bldP spid="31" grpId="0" build="p"/>
      <p:bldP spid="32"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Объект 2"/>
          <p:cNvSpPr>
            <a:spLocks noGrp="1"/>
          </p:cNvSpPr>
          <p:nvPr>
            <p:ph idx="1"/>
          </p:nvPr>
        </p:nvSpPr>
        <p:spPr>
          <a:xfrm>
            <a:off x="446507" y="4669901"/>
            <a:ext cx="8697493" cy="1964284"/>
          </a:xfrm>
        </p:spPr>
        <p:txBody>
          <a:bodyPr numCol="2">
            <a:noAutofit/>
          </a:bodyPr>
          <a:lstStyle/>
          <a:p>
            <a:pPr marL="0" indent="157770">
              <a:lnSpc>
                <a:spcPct val="90000"/>
              </a:lnSpc>
              <a:spcBef>
                <a:spcPts val="0"/>
              </a:spcBef>
              <a:buAutoNum type="arabicPeriod"/>
            </a:pPr>
            <a:r>
              <a:rPr lang="ru-RU" sz="1200" dirty="0" smtClean="0">
                <a:latin typeface="PF DinDisplay Pro Light" panose="02000506000000020004" pitchFamily="2" charset="0"/>
              </a:rPr>
              <a:t>Давление полного закрытия РДГ.</a:t>
            </a:r>
          </a:p>
          <a:p>
            <a:pPr marL="0" indent="157770">
              <a:lnSpc>
                <a:spcPct val="90000"/>
              </a:lnSpc>
              <a:spcBef>
                <a:spcPts val="0"/>
              </a:spcBef>
              <a:buAutoNum type="arabicPeriod"/>
            </a:pPr>
            <a:r>
              <a:rPr lang="ru-RU" sz="1200" dirty="0" smtClean="0">
                <a:latin typeface="PF DinDisplay Pro Light" panose="02000506000000020004" pitchFamily="2" charset="0"/>
              </a:rPr>
              <a:t>Герметичность РДГ</a:t>
            </a:r>
            <a:r>
              <a:rPr lang="en-US" sz="1200" dirty="0" smtClean="0">
                <a:latin typeface="PF DinDisplay Pro Light" panose="02000506000000020004" pitchFamily="2" charset="0"/>
              </a:rPr>
              <a:t> </a:t>
            </a:r>
            <a:r>
              <a:rPr lang="ru-RU" sz="1200" dirty="0" smtClean="0">
                <a:latin typeface="PF DinDisplay Pro Light" panose="02000506000000020004" pitchFamily="2" charset="0"/>
              </a:rPr>
              <a:t>при давлении полного закрытия.</a:t>
            </a:r>
          </a:p>
          <a:p>
            <a:pPr marL="0" indent="157770">
              <a:lnSpc>
                <a:spcPct val="90000"/>
              </a:lnSpc>
              <a:spcBef>
                <a:spcPts val="0"/>
              </a:spcBef>
              <a:buAutoNum type="arabicPeriod"/>
            </a:pPr>
            <a:r>
              <a:rPr lang="ru-RU" sz="1200" dirty="0" err="1" smtClean="0">
                <a:latin typeface="PF DinDisplay Pro Light" panose="02000506000000020004" pitchFamily="2" charset="0"/>
              </a:rPr>
              <a:t>Уставка</a:t>
            </a:r>
            <a:r>
              <a:rPr lang="ru-RU" sz="1200" dirty="0" smtClean="0">
                <a:latin typeface="PF DinDisplay Pro Light" panose="02000506000000020004" pitchFamily="2" charset="0"/>
              </a:rPr>
              <a:t> (точка настройки) РДГ</a:t>
            </a:r>
          </a:p>
          <a:p>
            <a:pPr marL="0" indent="157770">
              <a:lnSpc>
                <a:spcPct val="90000"/>
              </a:lnSpc>
              <a:spcBef>
                <a:spcPts val="0"/>
              </a:spcBef>
              <a:buAutoNum type="arabicPeriod"/>
            </a:pPr>
            <a:r>
              <a:rPr lang="ru-RU" sz="1200" dirty="0" err="1" smtClean="0">
                <a:latin typeface="PF DinDisplay Pro Light" panose="02000506000000020004" pitchFamily="2" charset="0"/>
              </a:rPr>
              <a:t>Уставка</a:t>
            </a:r>
            <a:r>
              <a:rPr lang="ru-RU" sz="1200" dirty="0" smtClean="0">
                <a:latin typeface="PF DinDisplay Pro Light" panose="02000506000000020004" pitchFamily="2" charset="0"/>
              </a:rPr>
              <a:t> монитора - аварийного РДГ (не показано)</a:t>
            </a:r>
          </a:p>
          <a:p>
            <a:pPr marL="0" indent="157770">
              <a:lnSpc>
                <a:spcPct val="90000"/>
              </a:lnSpc>
              <a:spcBef>
                <a:spcPts val="0"/>
              </a:spcBef>
              <a:buAutoNum type="arabicPeriod"/>
            </a:pPr>
            <a:r>
              <a:rPr lang="ru-RU" sz="1200" dirty="0" smtClean="0">
                <a:latin typeface="PF DinDisplay Pro Light" panose="02000506000000020004" pitchFamily="2" charset="0"/>
              </a:rPr>
              <a:t>Давление срабатывания (по максимальному значению) ПЗК</a:t>
            </a:r>
          </a:p>
          <a:p>
            <a:pPr marL="0" indent="157770">
              <a:lnSpc>
                <a:spcPct val="90000"/>
              </a:lnSpc>
              <a:spcBef>
                <a:spcPts val="0"/>
              </a:spcBef>
              <a:buAutoNum type="arabicPeriod"/>
            </a:pPr>
            <a:r>
              <a:rPr lang="ru-RU" sz="1200" dirty="0" smtClean="0">
                <a:latin typeface="PF DinDisplay Pro Light" panose="02000506000000020004" pitchFamily="2" charset="0"/>
              </a:rPr>
              <a:t>Давление срабатывания (по минимальному значению) ПЗК</a:t>
            </a:r>
          </a:p>
          <a:p>
            <a:pPr marL="0" indent="157770">
              <a:lnSpc>
                <a:spcPct val="90000"/>
              </a:lnSpc>
              <a:spcBef>
                <a:spcPts val="0"/>
              </a:spcBef>
              <a:buAutoNum type="arabicPeriod"/>
            </a:pPr>
            <a:r>
              <a:rPr lang="ru-RU" sz="1200" dirty="0" smtClean="0">
                <a:latin typeface="PF DinDisplay Pro Light" panose="02000506000000020004" pitchFamily="2" charset="0"/>
              </a:rPr>
              <a:t>Герметичность клапана главного ПЗК</a:t>
            </a:r>
          </a:p>
          <a:p>
            <a:pPr marL="0" indent="157770">
              <a:lnSpc>
                <a:spcPct val="90000"/>
              </a:lnSpc>
              <a:spcBef>
                <a:spcPts val="0"/>
              </a:spcBef>
              <a:buAutoNum type="arabicPeriod"/>
            </a:pPr>
            <a:r>
              <a:rPr lang="ru-RU" sz="1200" dirty="0" smtClean="0">
                <a:latin typeface="PF DinDisplay Pro Light" panose="02000506000000020004" pitchFamily="2" charset="0"/>
              </a:rPr>
              <a:t>Герметичность мембраны главного ПЗК</a:t>
            </a:r>
          </a:p>
          <a:p>
            <a:pPr marL="0" indent="157770">
              <a:lnSpc>
                <a:spcPct val="90000"/>
              </a:lnSpc>
              <a:spcBef>
                <a:spcPts val="0"/>
              </a:spcBef>
              <a:buAutoNum type="arabicPeriod"/>
            </a:pPr>
            <a:r>
              <a:rPr lang="ru-RU" sz="1200" dirty="0" smtClean="0">
                <a:latin typeface="PF DinDisplay Pro Light" panose="02000506000000020004" pitchFamily="2" charset="0"/>
              </a:rPr>
              <a:t>Давление срабатывания (по максимальному значению) вспомогательного ПЗК</a:t>
            </a:r>
          </a:p>
          <a:p>
            <a:pPr marL="0" indent="157770">
              <a:lnSpc>
                <a:spcPct val="90000"/>
              </a:lnSpc>
              <a:spcBef>
                <a:spcPts val="0"/>
              </a:spcBef>
              <a:buAutoNum type="arabicPeriod"/>
            </a:pPr>
            <a:r>
              <a:rPr lang="ru-RU" sz="1200" dirty="0" smtClean="0">
                <a:latin typeface="PF DinDisplay Pro Light" panose="02000506000000020004" pitchFamily="2" charset="0"/>
              </a:rPr>
              <a:t>Давление срабатывания (по минимальному значению) вспомогательного ПЗК</a:t>
            </a:r>
          </a:p>
          <a:p>
            <a:pPr marL="0" indent="157770">
              <a:lnSpc>
                <a:spcPct val="90000"/>
              </a:lnSpc>
              <a:spcBef>
                <a:spcPts val="0"/>
              </a:spcBef>
              <a:buAutoNum type="arabicPeriod"/>
            </a:pPr>
            <a:r>
              <a:rPr lang="ru-RU" sz="1200" dirty="0" smtClean="0">
                <a:latin typeface="PF DinDisplay Pro Light" panose="02000506000000020004" pitchFamily="2" charset="0"/>
              </a:rPr>
              <a:t>Герметичность клапана вспомогательного ПЗК</a:t>
            </a:r>
          </a:p>
          <a:p>
            <a:pPr marL="0" indent="157770">
              <a:lnSpc>
                <a:spcPct val="90000"/>
              </a:lnSpc>
              <a:spcBef>
                <a:spcPts val="0"/>
              </a:spcBef>
              <a:buAutoNum type="arabicPeriod"/>
            </a:pPr>
            <a:r>
              <a:rPr lang="ru-RU" sz="1200" dirty="0" smtClean="0">
                <a:latin typeface="PF DinDisplay Pro Light" panose="02000506000000020004" pitchFamily="2" charset="0"/>
              </a:rPr>
              <a:t>Герметичность мембраны вспомогательного ПЗК</a:t>
            </a:r>
          </a:p>
          <a:p>
            <a:pPr marL="0" indent="157770">
              <a:lnSpc>
                <a:spcPct val="90000"/>
              </a:lnSpc>
              <a:spcBef>
                <a:spcPts val="0"/>
              </a:spcBef>
              <a:buAutoNum type="arabicPeriod"/>
            </a:pPr>
            <a:r>
              <a:rPr lang="ru-RU" sz="1200" dirty="0" smtClean="0">
                <a:latin typeface="PF DinDisplay Pro Light" panose="02000506000000020004" pitchFamily="2" charset="0"/>
              </a:rPr>
              <a:t>Давление срабатывания ПСК</a:t>
            </a:r>
          </a:p>
          <a:p>
            <a:pPr marL="0" indent="157770">
              <a:lnSpc>
                <a:spcPct val="90000"/>
              </a:lnSpc>
              <a:spcBef>
                <a:spcPts val="0"/>
              </a:spcBef>
              <a:buAutoNum type="arabicPeriod"/>
            </a:pPr>
            <a:r>
              <a:rPr lang="ru-RU" sz="1200" dirty="0" smtClean="0">
                <a:latin typeface="PF DinDisplay Pro Light" panose="02000506000000020004" pitchFamily="2" charset="0"/>
              </a:rPr>
              <a:t>Давление полного закрытия ПСК</a:t>
            </a:r>
          </a:p>
          <a:p>
            <a:pPr marL="0" indent="157770">
              <a:lnSpc>
                <a:spcPct val="90000"/>
              </a:lnSpc>
              <a:spcBef>
                <a:spcPts val="0"/>
              </a:spcBef>
              <a:buAutoNum type="arabicPeriod"/>
            </a:pPr>
            <a:r>
              <a:rPr lang="ru-RU" sz="1200" dirty="0" smtClean="0">
                <a:latin typeface="PF DinDisplay Pro Light" panose="02000506000000020004" pitchFamily="2" charset="0"/>
              </a:rPr>
              <a:t>Герметичность ПСК</a:t>
            </a:r>
          </a:p>
          <a:p>
            <a:pPr marL="0" indent="157770">
              <a:lnSpc>
                <a:spcPct val="90000"/>
              </a:lnSpc>
              <a:spcBef>
                <a:spcPts val="0"/>
              </a:spcBef>
              <a:buAutoNum type="arabicPeriod"/>
            </a:pPr>
            <a:r>
              <a:rPr lang="ru-RU" sz="1200" dirty="0" smtClean="0">
                <a:latin typeface="PF DinDisplay Pro Light" panose="02000506000000020004" pitchFamily="2" charset="0"/>
              </a:rPr>
              <a:t>Герметичность входного запорного устройства ПРГ</a:t>
            </a:r>
          </a:p>
          <a:p>
            <a:pPr marL="0" indent="157770">
              <a:lnSpc>
                <a:spcPct val="90000"/>
              </a:lnSpc>
              <a:spcBef>
                <a:spcPts val="0"/>
              </a:spcBef>
              <a:buAutoNum type="arabicPeriod"/>
            </a:pPr>
            <a:r>
              <a:rPr lang="ru-RU" sz="1200" dirty="0" smtClean="0">
                <a:latin typeface="PF DinDisplay Pro Light" panose="02000506000000020004" pitchFamily="2" charset="0"/>
              </a:rPr>
              <a:t>Герметичность выходного запорного устройства ПРГ</a:t>
            </a:r>
          </a:p>
          <a:p>
            <a:pPr marL="0" indent="157770">
              <a:lnSpc>
                <a:spcPct val="90000"/>
              </a:lnSpc>
              <a:spcBef>
                <a:spcPts val="0"/>
              </a:spcBef>
              <a:buAutoNum type="arabicPeriod"/>
            </a:pPr>
            <a:r>
              <a:rPr lang="ru-RU" sz="1200" dirty="0" smtClean="0">
                <a:latin typeface="PF DinDisplay Pro Light" panose="02000506000000020004" pitchFamily="2" charset="0"/>
              </a:rPr>
              <a:t>Герметичность самого прибора «PLEXOR®»</a:t>
            </a:r>
          </a:p>
        </p:txBody>
      </p:sp>
      <p:sp>
        <p:nvSpPr>
          <p:cNvPr id="5" name="TextBox 4"/>
          <p:cNvSpPr txBox="1"/>
          <p:nvPr/>
        </p:nvSpPr>
        <p:spPr>
          <a:xfrm>
            <a:off x="3894680" y="359400"/>
            <a:ext cx="4679665" cy="357930"/>
          </a:xfrm>
          <a:prstGeom prst="rect">
            <a:avLst/>
          </a:prstGeom>
          <a:noFill/>
        </p:spPr>
        <p:txBody>
          <a:bodyPr wrap="square" lIns="80147" tIns="40074" rIns="80147" bIns="40074" rtlCol="0">
            <a:spAutoFit/>
          </a:bodyPr>
          <a:lstStyle/>
          <a:p>
            <a:pPr algn="r"/>
            <a:r>
              <a:rPr lang="ru-RU" dirty="0" smtClean="0">
                <a:latin typeface="PF DinDisplay Pro" panose="02000506030000020004" pitchFamily="2" charset="0"/>
              </a:rPr>
              <a:t>«</a:t>
            </a:r>
            <a:r>
              <a:rPr lang="en-US" dirty="0" smtClean="0">
                <a:latin typeface="PF DinDisplay Pro" panose="02000506030000020004" pitchFamily="2" charset="0"/>
              </a:rPr>
              <a:t>PLEXOR®</a:t>
            </a:r>
            <a:r>
              <a:rPr lang="ru-RU" dirty="0" smtClean="0">
                <a:latin typeface="PF DinDisplay Pro" panose="02000506030000020004" pitchFamily="2" charset="0"/>
              </a:rPr>
              <a:t>»</a:t>
            </a:r>
            <a:endParaRPr lang="ru-RU" dirty="0">
              <a:solidFill>
                <a:schemeClr val="tx1">
                  <a:lumMod val="50000"/>
                  <a:lumOff val="50000"/>
                </a:schemeClr>
              </a:solidFill>
            </a:endParaRPr>
          </a:p>
        </p:txBody>
      </p:sp>
      <p:sp>
        <p:nvSpPr>
          <p:cNvPr id="6" name="TextBox 5"/>
          <p:cNvSpPr txBox="1"/>
          <p:nvPr/>
        </p:nvSpPr>
        <p:spPr>
          <a:xfrm>
            <a:off x="508081" y="762324"/>
            <a:ext cx="8066264" cy="634929"/>
          </a:xfrm>
          <a:prstGeom prst="rect">
            <a:avLst/>
          </a:prstGeom>
          <a:noFill/>
        </p:spPr>
        <p:txBody>
          <a:bodyPr wrap="square" lIns="80147" tIns="40074" rIns="80147" bIns="40074" rtlCol="0">
            <a:spAutoFit/>
          </a:bodyPr>
          <a:lstStyle/>
          <a:p>
            <a:r>
              <a:rPr lang="ru-RU" dirty="0" smtClean="0">
                <a:latin typeface="PF DinDisplay Pro" panose="02000506030000020004" pitchFamily="2" charset="0"/>
              </a:rPr>
              <a:t>КАКИЕ ФУНКЦИОНАЛЬНЫЕ ПРОВЕРКИ</a:t>
            </a:r>
          </a:p>
          <a:p>
            <a:r>
              <a:rPr lang="ru-RU" dirty="0" smtClean="0">
                <a:latin typeface="PF DinDisplay Pro" panose="02000506030000020004" pitchFamily="2" charset="0"/>
              </a:rPr>
              <a:t>ПОЗВОЛЯЕТ</a:t>
            </a:r>
            <a:r>
              <a:rPr lang="en-US" dirty="0" smtClean="0">
                <a:latin typeface="PF DinDisplay Pro" panose="02000506030000020004" pitchFamily="2" charset="0"/>
              </a:rPr>
              <a:t> </a:t>
            </a:r>
            <a:r>
              <a:rPr lang="ru-RU" dirty="0" smtClean="0">
                <a:latin typeface="PF DinDisplay Pro" panose="02000506030000020004" pitchFamily="2" charset="0"/>
              </a:rPr>
              <a:t>ВЫПОЛНЯТЬ СИСТЕМА «</a:t>
            </a:r>
            <a:r>
              <a:rPr lang="en-US" dirty="0" smtClean="0">
                <a:latin typeface="PF DinDisplay Pro" panose="02000506030000020004" pitchFamily="2" charset="0"/>
              </a:rPr>
              <a:t>PLEXOR®</a:t>
            </a:r>
            <a:r>
              <a:rPr lang="ru-RU" dirty="0" smtClean="0">
                <a:latin typeface="PF DinDisplay Pro" panose="02000506030000020004" pitchFamily="2" charset="0"/>
              </a:rPr>
              <a:t>»</a:t>
            </a:r>
            <a:r>
              <a:rPr lang="en-US" dirty="0" smtClean="0">
                <a:latin typeface="PF DinDisplay Pro" panose="02000506030000020004" pitchFamily="2" charset="0"/>
              </a:rPr>
              <a:t>?</a:t>
            </a:r>
            <a:endParaRPr lang="ru-RU" dirty="0" smtClean="0">
              <a:latin typeface="PF DinDisplay Pro" panose="02000506030000020004" pitchFamily="2" charset="0"/>
            </a:endParaRPr>
          </a:p>
        </p:txBody>
      </p:sp>
      <p:pic>
        <p:nvPicPr>
          <p:cNvPr id="26627" name="Picture 3" descr="C:\Users\Shishkin Stanislav\Desktop\PLEXOR_для презентации\картинка_6_.png"/>
          <p:cNvPicPr>
            <a:picLocks noChangeAspect="1" noChangeArrowheads="1"/>
          </p:cNvPicPr>
          <p:nvPr/>
        </p:nvPicPr>
        <p:blipFill>
          <a:blip r:embed="rId2" cstate="print"/>
          <a:srcRect/>
          <a:stretch>
            <a:fillRect/>
          </a:stretch>
        </p:blipFill>
        <p:spPr bwMode="auto">
          <a:xfrm>
            <a:off x="524763" y="1339059"/>
            <a:ext cx="5709750" cy="3337516"/>
          </a:xfrm>
          <a:prstGeom prst="rect">
            <a:avLst/>
          </a:prstGeom>
          <a:noFill/>
        </p:spPr>
      </p:pic>
      <p:sp>
        <p:nvSpPr>
          <p:cNvPr id="10" name="Блок-схема: узел 9"/>
          <p:cNvSpPr/>
          <p:nvPr/>
        </p:nvSpPr>
        <p:spPr>
          <a:xfrm>
            <a:off x="3263550" y="3396363"/>
            <a:ext cx="153919" cy="163258"/>
          </a:xfrm>
          <a:prstGeom prst="flowChartConnector">
            <a:avLst/>
          </a:prstGeom>
        </p:spPr>
        <p:style>
          <a:lnRef idx="1">
            <a:schemeClr val="accent2"/>
          </a:lnRef>
          <a:fillRef idx="3">
            <a:schemeClr val="accent2"/>
          </a:fillRef>
          <a:effectRef idx="2">
            <a:schemeClr val="accent2"/>
          </a:effectRef>
          <a:fontRef idx="minor">
            <a:schemeClr val="lt1"/>
          </a:fontRef>
        </p:style>
        <p:txBody>
          <a:bodyPr wrap="none" lIns="80147" tIns="40074" rIns="80147" bIns="40074" rtlCol="0" anchor="ctr"/>
          <a:lstStyle/>
          <a:p>
            <a:pPr algn="ctr"/>
            <a:r>
              <a:rPr lang="ru-RU" sz="900" b="1" dirty="0" smtClean="0">
                <a:latin typeface="PF DinDisplay Pro" pitchFamily="2" charset="0"/>
              </a:rPr>
              <a:t>1</a:t>
            </a:r>
            <a:endParaRPr lang="ru-RU" sz="900" b="1" dirty="0">
              <a:latin typeface="PF DinDisplay Pro" pitchFamily="2" charset="0"/>
            </a:endParaRPr>
          </a:p>
        </p:txBody>
      </p:sp>
      <p:sp>
        <p:nvSpPr>
          <p:cNvPr id="12" name="Блок-схема: узел 11"/>
          <p:cNvSpPr/>
          <p:nvPr/>
        </p:nvSpPr>
        <p:spPr>
          <a:xfrm>
            <a:off x="3432888" y="3396363"/>
            <a:ext cx="153919" cy="163258"/>
          </a:xfrm>
          <a:prstGeom prst="flowChartConnector">
            <a:avLst/>
          </a:prstGeom>
        </p:spPr>
        <p:style>
          <a:lnRef idx="1">
            <a:schemeClr val="accent2"/>
          </a:lnRef>
          <a:fillRef idx="3">
            <a:schemeClr val="accent2"/>
          </a:fillRef>
          <a:effectRef idx="2">
            <a:schemeClr val="accent2"/>
          </a:effectRef>
          <a:fontRef idx="minor">
            <a:schemeClr val="lt1"/>
          </a:fontRef>
        </p:style>
        <p:txBody>
          <a:bodyPr wrap="none" lIns="80147" tIns="40074" rIns="80147" bIns="40074" rtlCol="0" anchor="ctr"/>
          <a:lstStyle/>
          <a:p>
            <a:pPr algn="ctr"/>
            <a:r>
              <a:rPr lang="ru-RU" sz="900" b="1" dirty="0" smtClean="0">
                <a:latin typeface="PF DinDisplay Pro" pitchFamily="2" charset="0"/>
              </a:rPr>
              <a:t>2</a:t>
            </a:r>
            <a:endParaRPr lang="ru-RU" sz="900" b="1" dirty="0">
              <a:latin typeface="PF DinDisplay Pro" pitchFamily="2" charset="0"/>
            </a:endParaRPr>
          </a:p>
        </p:txBody>
      </p:sp>
      <p:sp>
        <p:nvSpPr>
          <p:cNvPr id="13" name="Блок-схема: узел 12"/>
          <p:cNvSpPr/>
          <p:nvPr/>
        </p:nvSpPr>
        <p:spPr>
          <a:xfrm>
            <a:off x="3617612" y="1926855"/>
            <a:ext cx="153919" cy="163258"/>
          </a:xfrm>
          <a:prstGeom prst="flowChartConnector">
            <a:avLst/>
          </a:prstGeom>
        </p:spPr>
        <p:style>
          <a:lnRef idx="1">
            <a:schemeClr val="accent2"/>
          </a:lnRef>
          <a:fillRef idx="3">
            <a:schemeClr val="accent2"/>
          </a:fillRef>
          <a:effectRef idx="2">
            <a:schemeClr val="accent2"/>
          </a:effectRef>
          <a:fontRef idx="minor">
            <a:schemeClr val="lt1"/>
          </a:fontRef>
        </p:style>
        <p:txBody>
          <a:bodyPr wrap="none" lIns="80147" tIns="40074" rIns="80147" bIns="40074" rtlCol="0" anchor="ctr"/>
          <a:lstStyle/>
          <a:p>
            <a:pPr algn="ctr"/>
            <a:r>
              <a:rPr lang="ru-RU" sz="900" b="1" dirty="0" smtClean="0">
                <a:latin typeface="PF DinDisplay Pro" pitchFamily="2" charset="0"/>
              </a:rPr>
              <a:t>3</a:t>
            </a:r>
            <a:endParaRPr lang="ru-RU" sz="900" b="1" dirty="0">
              <a:latin typeface="PF DinDisplay Pro" pitchFamily="2" charset="0"/>
            </a:endParaRPr>
          </a:p>
        </p:txBody>
      </p:sp>
      <p:sp>
        <p:nvSpPr>
          <p:cNvPr id="14" name="Блок-схема: узел 13"/>
          <p:cNvSpPr/>
          <p:nvPr/>
        </p:nvSpPr>
        <p:spPr>
          <a:xfrm>
            <a:off x="3771531" y="2808567"/>
            <a:ext cx="153919" cy="163258"/>
          </a:xfrm>
          <a:prstGeom prst="flowChartConnector">
            <a:avLst/>
          </a:prstGeom>
        </p:spPr>
        <p:style>
          <a:lnRef idx="1">
            <a:schemeClr val="accent2"/>
          </a:lnRef>
          <a:fillRef idx="3">
            <a:schemeClr val="accent2"/>
          </a:fillRef>
          <a:effectRef idx="2">
            <a:schemeClr val="accent2"/>
          </a:effectRef>
          <a:fontRef idx="minor">
            <a:schemeClr val="lt1"/>
          </a:fontRef>
        </p:style>
        <p:txBody>
          <a:bodyPr wrap="none" lIns="80147" tIns="40074" rIns="80147" bIns="40074" rtlCol="0" anchor="ctr"/>
          <a:lstStyle/>
          <a:p>
            <a:pPr algn="ctr"/>
            <a:r>
              <a:rPr lang="ru-RU" sz="900" b="1" dirty="0" smtClean="0">
                <a:latin typeface="PF DinDisplay Pro" pitchFamily="2" charset="0"/>
              </a:rPr>
              <a:t>5</a:t>
            </a:r>
            <a:endParaRPr lang="ru-RU" sz="900" b="1" dirty="0">
              <a:latin typeface="PF DinDisplay Pro" pitchFamily="2" charset="0"/>
            </a:endParaRPr>
          </a:p>
        </p:txBody>
      </p:sp>
      <p:sp>
        <p:nvSpPr>
          <p:cNvPr id="15" name="Блок-схема: узел 14"/>
          <p:cNvSpPr/>
          <p:nvPr/>
        </p:nvSpPr>
        <p:spPr>
          <a:xfrm>
            <a:off x="3925485" y="2808567"/>
            <a:ext cx="153919" cy="163258"/>
          </a:xfrm>
          <a:prstGeom prst="flowChartConnector">
            <a:avLst/>
          </a:prstGeom>
        </p:spPr>
        <p:style>
          <a:lnRef idx="1">
            <a:schemeClr val="accent2"/>
          </a:lnRef>
          <a:fillRef idx="3">
            <a:schemeClr val="accent2"/>
          </a:fillRef>
          <a:effectRef idx="2">
            <a:schemeClr val="accent2"/>
          </a:effectRef>
          <a:fontRef idx="minor">
            <a:schemeClr val="lt1"/>
          </a:fontRef>
        </p:style>
        <p:txBody>
          <a:bodyPr wrap="none" lIns="80147" tIns="40074" rIns="80147" bIns="40074" rtlCol="0" anchor="ctr"/>
          <a:lstStyle/>
          <a:p>
            <a:pPr algn="ctr"/>
            <a:r>
              <a:rPr lang="ru-RU" sz="900" b="1" dirty="0" smtClean="0">
                <a:latin typeface="PF DinDisplay Pro" pitchFamily="2" charset="0"/>
              </a:rPr>
              <a:t>6</a:t>
            </a:r>
            <a:endParaRPr lang="ru-RU" sz="900" b="1" dirty="0">
              <a:latin typeface="PF DinDisplay Pro" pitchFamily="2" charset="0"/>
            </a:endParaRPr>
          </a:p>
        </p:txBody>
      </p:sp>
      <p:sp>
        <p:nvSpPr>
          <p:cNvPr id="16" name="Блок-схема: узел 15"/>
          <p:cNvSpPr/>
          <p:nvPr/>
        </p:nvSpPr>
        <p:spPr>
          <a:xfrm>
            <a:off x="4079404" y="2808567"/>
            <a:ext cx="153919" cy="163258"/>
          </a:xfrm>
          <a:prstGeom prst="flowChartConnector">
            <a:avLst/>
          </a:prstGeom>
        </p:spPr>
        <p:style>
          <a:lnRef idx="1">
            <a:schemeClr val="accent2"/>
          </a:lnRef>
          <a:fillRef idx="3">
            <a:schemeClr val="accent2"/>
          </a:fillRef>
          <a:effectRef idx="2">
            <a:schemeClr val="accent2"/>
          </a:effectRef>
          <a:fontRef idx="minor">
            <a:schemeClr val="lt1"/>
          </a:fontRef>
        </p:style>
        <p:txBody>
          <a:bodyPr wrap="none" lIns="80147" tIns="40074" rIns="80147" bIns="40074" rtlCol="0" anchor="ctr"/>
          <a:lstStyle/>
          <a:p>
            <a:pPr algn="ctr"/>
            <a:r>
              <a:rPr lang="ru-RU" sz="900" b="1" dirty="0" smtClean="0">
                <a:latin typeface="PF DinDisplay Pro" pitchFamily="2" charset="0"/>
              </a:rPr>
              <a:t>7</a:t>
            </a:r>
            <a:endParaRPr lang="ru-RU" sz="900" b="1" dirty="0">
              <a:latin typeface="PF DinDisplay Pro" pitchFamily="2" charset="0"/>
            </a:endParaRPr>
          </a:p>
        </p:txBody>
      </p:sp>
      <p:sp>
        <p:nvSpPr>
          <p:cNvPr id="17" name="Блок-схема: узел 16"/>
          <p:cNvSpPr/>
          <p:nvPr/>
        </p:nvSpPr>
        <p:spPr>
          <a:xfrm>
            <a:off x="4233357" y="2808567"/>
            <a:ext cx="153919" cy="163258"/>
          </a:xfrm>
          <a:prstGeom prst="flowChartConnector">
            <a:avLst/>
          </a:prstGeom>
        </p:spPr>
        <p:style>
          <a:lnRef idx="1">
            <a:schemeClr val="accent2"/>
          </a:lnRef>
          <a:fillRef idx="3">
            <a:schemeClr val="accent2"/>
          </a:fillRef>
          <a:effectRef idx="2">
            <a:schemeClr val="accent2"/>
          </a:effectRef>
          <a:fontRef idx="minor">
            <a:schemeClr val="lt1"/>
          </a:fontRef>
        </p:style>
        <p:txBody>
          <a:bodyPr wrap="none" lIns="80147" tIns="40074" rIns="80147" bIns="40074" rtlCol="0" anchor="ctr"/>
          <a:lstStyle/>
          <a:p>
            <a:pPr algn="ctr"/>
            <a:r>
              <a:rPr lang="ru-RU" sz="900" b="1" dirty="0" smtClean="0">
                <a:latin typeface="PF DinDisplay Pro" pitchFamily="2" charset="0"/>
              </a:rPr>
              <a:t>8</a:t>
            </a:r>
            <a:endParaRPr lang="ru-RU" sz="900" b="1" dirty="0">
              <a:latin typeface="PF DinDisplay Pro" pitchFamily="2" charset="0"/>
            </a:endParaRPr>
          </a:p>
        </p:txBody>
      </p:sp>
      <p:sp>
        <p:nvSpPr>
          <p:cNvPr id="18" name="Блок-схема: узел 17"/>
          <p:cNvSpPr/>
          <p:nvPr/>
        </p:nvSpPr>
        <p:spPr>
          <a:xfrm>
            <a:off x="1183879" y="3429000"/>
            <a:ext cx="153919" cy="163258"/>
          </a:xfrm>
          <a:prstGeom prst="flowChartConnector">
            <a:avLst/>
          </a:prstGeom>
        </p:spPr>
        <p:style>
          <a:lnRef idx="1">
            <a:schemeClr val="accent2"/>
          </a:lnRef>
          <a:fillRef idx="3">
            <a:schemeClr val="accent2"/>
          </a:fillRef>
          <a:effectRef idx="2">
            <a:schemeClr val="accent2"/>
          </a:effectRef>
          <a:fontRef idx="minor">
            <a:schemeClr val="lt1"/>
          </a:fontRef>
        </p:style>
        <p:txBody>
          <a:bodyPr wrap="none" lIns="80147" tIns="40074" rIns="80147" bIns="40074" rtlCol="0" anchor="ctr"/>
          <a:lstStyle/>
          <a:p>
            <a:pPr algn="ctr"/>
            <a:r>
              <a:rPr lang="ru-RU" sz="900" b="1" dirty="0" smtClean="0">
                <a:latin typeface="PF DinDisplay Pro" pitchFamily="2" charset="0"/>
              </a:rPr>
              <a:t>16</a:t>
            </a:r>
            <a:endParaRPr lang="ru-RU" sz="900" b="1" dirty="0">
              <a:latin typeface="PF DinDisplay Pro" pitchFamily="2" charset="0"/>
            </a:endParaRPr>
          </a:p>
        </p:txBody>
      </p:sp>
      <p:sp>
        <p:nvSpPr>
          <p:cNvPr id="19" name="Блок-схема: узел 18"/>
          <p:cNvSpPr/>
          <p:nvPr/>
        </p:nvSpPr>
        <p:spPr>
          <a:xfrm>
            <a:off x="1585652" y="4147417"/>
            <a:ext cx="153919" cy="163258"/>
          </a:xfrm>
          <a:prstGeom prst="flowChartConnector">
            <a:avLst/>
          </a:prstGeom>
        </p:spPr>
        <p:style>
          <a:lnRef idx="1">
            <a:schemeClr val="accent2"/>
          </a:lnRef>
          <a:fillRef idx="3">
            <a:schemeClr val="accent2"/>
          </a:fillRef>
          <a:effectRef idx="2">
            <a:schemeClr val="accent2"/>
          </a:effectRef>
          <a:fontRef idx="minor">
            <a:schemeClr val="lt1"/>
          </a:fontRef>
        </p:style>
        <p:txBody>
          <a:bodyPr wrap="none" lIns="80147" tIns="40074" rIns="80147" bIns="40074" rtlCol="0" anchor="ctr"/>
          <a:lstStyle/>
          <a:p>
            <a:pPr algn="ctr"/>
            <a:r>
              <a:rPr lang="ru-RU" sz="900" b="1" dirty="0" smtClean="0">
                <a:latin typeface="PF DinDisplay Pro" pitchFamily="2" charset="0"/>
              </a:rPr>
              <a:t>18</a:t>
            </a:r>
            <a:endParaRPr lang="ru-RU" sz="900" b="1" dirty="0">
              <a:latin typeface="PF DinDisplay Pro" pitchFamily="2" charset="0"/>
            </a:endParaRPr>
          </a:p>
        </p:txBody>
      </p:sp>
      <p:sp>
        <p:nvSpPr>
          <p:cNvPr id="20" name="Блок-схема: узел 19"/>
          <p:cNvSpPr/>
          <p:nvPr/>
        </p:nvSpPr>
        <p:spPr>
          <a:xfrm>
            <a:off x="5218550" y="3396363"/>
            <a:ext cx="153919" cy="163258"/>
          </a:xfrm>
          <a:prstGeom prst="flowChartConnector">
            <a:avLst/>
          </a:prstGeom>
        </p:spPr>
        <p:style>
          <a:lnRef idx="1">
            <a:schemeClr val="accent2"/>
          </a:lnRef>
          <a:fillRef idx="3">
            <a:schemeClr val="accent2"/>
          </a:fillRef>
          <a:effectRef idx="2">
            <a:schemeClr val="accent2"/>
          </a:effectRef>
          <a:fontRef idx="minor">
            <a:schemeClr val="lt1"/>
          </a:fontRef>
        </p:style>
        <p:txBody>
          <a:bodyPr wrap="none" lIns="80147" tIns="40074" rIns="80147" bIns="40074" rtlCol="0" anchor="ctr"/>
          <a:lstStyle/>
          <a:p>
            <a:pPr algn="ctr"/>
            <a:r>
              <a:rPr lang="ru-RU" sz="900" b="1" dirty="0" smtClean="0">
                <a:latin typeface="PF DinDisplay Pro" pitchFamily="2" charset="0"/>
              </a:rPr>
              <a:t>17</a:t>
            </a:r>
            <a:endParaRPr lang="ru-RU" sz="900" b="1" dirty="0">
              <a:latin typeface="PF DinDisplay Pro" pitchFamily="2" charset="0"/>
            </a:endParaRPr>
          </a:p>
        </p:txBody>
      </p:sp>
      <p:sp>
        <p:nvSpPr>
          <p:cNvPr id="21" name="Блок-схема: узел 20"/>
          <p:cNvSpPr/>
          <p:nvPr/>
        </p:nvSpPr>
        <p:spPr>
          <a:xfrm>
            <a:off x="2878717" y="3559621"/>
            <a:ext cx="153919" cy="163258"/>
          </a:xfrm>
          <a:prstGeom prst="flowChartConnector">
            <a:avLst/>
          </a:prstGeom>
        </p:spPr>
        <p:style>
          <a:lnRef idx="1">
            <a:schemeClr val="accent2"/>
          </a:lnRef>
          <a:fillRef idx="3">
            <a:schemeClr val="accent2"/>
          </a:fillRef>
          <a:effectRef idx="2">
            <a:schemeClr val="accent2"/>
          </a:effectRef>
          <a:fontRef idx="minor">
            <a:schemeClr val="lt1"/>
          </a:fontRef>
        </p:style>
        <p:txBody>
          <a:bodyPr wrap="none" lIns="80147" tIns="40074" rIns="80147" bIns="40074" rtlCol="0" anchor="ctr"/>
          <a:lstStyle/>
          <a:p>
            <a:pPr algn="ctr"/>
            <a:r>
              <a:rPr lang="ru-RU" sz="900" b="1" dirty="0" smtClean="0">
                <a:latin typeface="PF DinDisplay Pro" pitchFamily="2" charset="0"/>
              </a:rPr>
              <a:t>9</a:t>
            </a:r>
            <a:endParaRPr lang="ru-RU" sz="900" b="1" dirty="0">
              <a:latin typeface="PF DinDisplay Pro" pitchFamily="2" charset="0"/>
            </a:endParaRPr>
          </a:p>
        </p:txBody>
      </p:sp>
      <p:sp>
        <p:nvSpPr>
          <p:cNvPr id="22" name="Блок-схема: узел 21"/>
          <p:cNvSpPr/>
          <p:nvPr/>
        </p:nvSpPr>
        <p:spPr>
          <a:xfrm>
            <a:off x="2878717" y="3722879"/>
            <a:ext cx="153919" cy="163258"/>
          </a:xfrm>
          <a:prstGeom prst="flowChartConnector">
            <a:avLst/>
          </a:prstGeom>
        </p:spPr>
        <p:style>
          <a:lnRef idx="1">
            <a:schemeClr val="accent2"/>
          </a:lnRef>
          <a:fillRef idx="3">
            <a:schemeClr val="accent2"/>
          </a:fillRef>
          <a:effectRef idx="2">
            <a:schemeClr val="accent2"/>
          </a:effectRef>
          <a:fontRef idx="minor">
            <a:schemeClr val="lt1"/>
          </a:fontRef>
        </p:style>
        <p:txBody>
          <a:bodyPr wrap="none" lIns="80147" tIns="40074" rIns="80147" bIns="40074" rtlCol="0" anchor="ctr"/>
          <a:lstStyle/>
          <a:p>
            <a:pPr algn="ctr"/>
            <a:r>
              <a:rPr lang="ru-RU" sz="900" b="1" dirty="0" smtClean="0">
                <a:latin typeface="PF DinDisplay Pro" pitchFamily="2" charset="0"/>
              </a:rPr>
              <a:t>10</a:t>
            </a:r>
            <a:endParaRPr lang="ru-RU" sz="900" b="1" dirty="0">
              <a:latin typeface="PF DinDisplay Pro" pitchFamily="2" charset="0"/>
            </a:endParaRPr>
          </a:p>
        </p:txBody>
      </p:sp>
      <p:sp>
        <p:nvSpPr>
          <p:cNvPr id="23" name="Блок-схема: узел 22"/>
          <p:cNvSpPr/>
          <p:nvPr/>
        </p:nvSpPr>
        <p:spPr>
          <a:xfrm>
            <a:off x="2878717" y="3886138"/>
            <a:ext cx="153919" cy="163258"/>
          </a:xfrm>
          <a:prstGeom prst="flowChartConnector">
            <a:avLst/>
          </a:prstGeom>
        </p:spPr>
        <p:style>
          <a:lnRef idx="1">
            <a:schemeClr val="accent2"/>
          </a:lnRef>
          <a:fillRef idx="3">
            <a:schemeClr val="accent2"/>
          </a:fillRef>
          <a:effectRef idx="2">
            <a:schemeClr val="accent2"/>
          </a:effectRef>
          <a:fontRef idx="minor">
            <a:schemeClr val="lt1"/>
          </a:fontRef>
        </p:style>
        <p:txBody>
          <a:bodyPr wrap="none" lIns="80147" tIns="40074" rIns="80147" bIns="40074" rtlCol="0" anchor="ctr"/>
          <a:lstStyle/>
          <a:p>
            <a:pPr algn="ctr"/>
            <a:r>
              <a:rPr lang="ru-RU" sz="900" b="1" dirty="0" smtClean="0">
                <a:latin typeface="PF DinDisplay Pro" pitchFamily="2" charset="0"/>
              </a:rPr>
              <a:t>11</a:t>
            </a:r>
            <a:endParaRPr lang="ru-RU" sz="900" b="1" dirty="0">
              <a:latin typeface="PF DinDisplay Pro" pitchFamily="2" charset="0"/>
            </a:endParaRPr>
          </a:p>
        </p:txBody>
      </p:sp>
      <p:sp>
        <p:nvSpPr>
          <p:cNvPr id="24" name="Блок-схема: узел 23"/>
          <p:cNvSpPr/>
          <p:nvPr/>
        </p:nvSpPr>
        <p:spPr>
          <a:xfrm>
            <a:off x="2878717" y="4049396"/>
            <a:ext cx="153919" cy="163258"/>
          </a:xfrm>
          <a:prstGeom prst="flowChartConnector">
            <a:avLst/>
          </a:prstGeom>
        </p:spPr>
        <p:style>
          <a:lnRef idx="1">
            <a:schemeClr val="accent2"/>
          </a:lnRef>
          <a:fillRef idx="3">
            <a:schemeClr val="accent2"/>
          </a:fillRef>
          <a:effectRef idx="2">
            <a:schemeClr val="accent2"/>
          </a:effectRef>
          <a:fontRef idx="minor">
            <a:schemeClr val="lt1"/>
          </a:fontRef>
        </p:style>
        <p:txBody>
          <a:bodyPr wrap="none" lIns="80147" tIns="40074" rIns="80147" bIns="40074" rtlCol="0" anchor="ctr"/>
          <a:lstStyle/>
          <a:p>
            <a:pPr algn="ctr"/>
            <a:r>
              <a:rPr lang="ru-RU" sz="900" b="1" dirty="0" smtClean="0">
                <a:latin typeface="PF DinDisplay Pro" pitchFamily="2" charset="0"/>
              </a:rPr>
              <a:t>12</a:t>
            </a:r>
            <a:endParaRPr lang="ru-RU" sz="900" b="1" dirty="0">
              <a:latin typeface="PF DinDisplay Pro" pitchFamily="2" charset="0"/>
            </a:endParaRPr>
          </a:p>
        </p:txBody>
      </p:sp>
      <p:sp>
        <p:nvSpPr>
          <p:cNvPr id="25" name="Блок-схема: узел 24"/>
          <p:cNvSpPr/>
          <p:nvPr/>
        </p:nvSpPr>
        <p:spPr>
          <a:xfrm>
            <a:off x="5988214" y="1469681"/>
            <a:ext cx="153919" cy="163258"/>
          </a:xfrm>
          <a:prstGeom prst="flowChartConnector">
            <a:avLst/>
          </a:prstGeom>
        </p:spPr>
        <p:style>
          <a:lnRef idx="1">
            <a:schemeClr val="accent2"/>
          </a:lnRef>
          <a:fillRef idx="3">
            <a:schemeClr val="accent2"/>
          </a:fillRef>
          <a:effectRef idx="2">
            <a:schemeClr val="accent2"/>
          </a:effectRef>
          <a:fontRef idx="minor">
            <a:schemeClr val="lt1"/>
          </a:fontRef>
        </p:style>
        <p:txBody>
          <a:bodyPr wrap="none" lIns="80147" tIns="40074" rIns="80147" bIns="40074" rtlCol="0" anchor="ctr"/>
          <a:lstStyle/>
          <a:p>
            <a:pPr algn="ctr"/>
            <a:r>
              <a:rPr lang="ru-RU" sz="900" b="1" dirty="0" smtClean="0">
                <a:latin typeface="PF DinDisplay Pro" pitchFamily="2" charset="0"/>
              </a:rPr>
              <a:t>13</a:t>
            </a:r>
            <a:endParaRPr lang="ru-RU" sz="900" b="1" dirty="0">
              <a:latin typeface="PF DinDisplay Pro" pitchFamily="2" charset="0"/>
            </a:endParaRPr>
          </a:p>
        </p:txBody>
      </p:sp>
      <p:sp>
        <p:nvSpPr>
          <p:cNvPr id="26" name="Блок-схема: узел 25"/>
          <p:cNvSpPr/>
          <p:nvPr/>
        </p:nvSpPr>
        <p:spPr>
          <a:xfrm>
            <a:off x="5988214" y="1632976"/>
            <a:ext cx="153919" cy="163258"/>
          </a:xfrm>
          <a:prstGeom prst="flowChartConnector">
            <a:avLst/>
          </a:prstGeom>
        </p:spPr>
        <p:style>
          <a:lnRef idx="1">
            <a:schemeClr val="accent2"/>
          </a:lnRef>
          <a:fillRef idx="3">
            <a:schemeClr val="accent2"/>
          </a:fillRef>
          <a:effectRef idx="2">
            <a:schemeClr val="accent2"/>
          </a:effectRef>
          <a:fontRef idx="minor">
            <a:schemeClr val="lt1"/>
          </a:fontRef>
        </p:style>
        <p:txBody>
          <a:bodyPr wrap="none" lIns="80147" tIns="40074" rIns="80147" bIns="40074" rtlCol="0" anchor="ctr"/>
          <a:lstStyle/>
          <a:p>
            <a:pPr algn="ctr"/>
            <a:r>
              <a:rPr lang="ru-RU" sz="900" b="1" dirty="0" smtClean="0">
                <a:latin typeface="PF DinDisplay Pro" pitchFamily="2" charset="0"/>
              </a:rPr>
              <a:t>14</a:t>
            </a:r>
            <a:endParaRPr lang="ru-RU" sz="900" b="1" dirty="0">
              <a:latin typeface="PF DinDisplay Pro" pitchFamily="2" charset="0"/>
            </a:endParaRPr>
          </a:p>
        </p:txBody>
      </p:sp>
      <p:sp>
        <p:nvSpPr>
          <p:cNvPr id="27" name="Блок-схема: узел 26"/>
          <p:cNvSpPr/>
          <p:nvPr/>
        </p:nvSpPr>
        <p:spPr>
          <a:xfrm>
            <a:off x="5988214" y="1796234"/>
            <a:ext cx="153919" cy="163258"/>
          </a:xfrm>
          <a:prstGeom prst="flowChartConnector">
            <a:avLst/>
          </a:prstGeom>
        </p:spPr>
        <p:style>
          <a:lnRef idx="1">
            <a:schemeClr val="accent2"/>
          </a:lnRef>
          <a:fillRef idx="3">
            <a:schemeClr val="accent2"/>
          </a:fillRef>
          <a:effectRef idx="2">
            <a:schemeClr val="accent2"/>
          </a:effectRef>
          <a:fontRef idx="minor">
            <a:schemeClr val="lt1"/>
          </a:fontRef>
        </p:style>
        <p:txBody>
          <a:bodyPr wrap="none" lIns="80147" tIns="40074" rIns="80147" bIns="40074" rtlCol="0" anchor="ctr"/>
          <a:lstStyle/>
          <a:p>
            <a:pPr algn="ctr"/>
            <a:r>
              <a:rPr lang="ru-RU" sz="900" b="1" dirty="0" smtClean="0">
                <a:latin typeface="PF DinDisplay Pro" pitchFamily="2" charset="0"/>
              </a:rPr>
              <a:t>15</a:t>
            </a:r>
            <a:endParaRPr lang="ru-RU" sz="900" b="1" dirty="0">
              <a:latin typeface="PF DinDisplay Pro" pitchFamily="2" charset="0"/>
            </a:endParaRPr>
          </a:p>
        </p:txBody>
      </p:sp>
      <p:pic>
        <p:nvPicPr>
          <p:cNvPr id="32" name="Picture 3" descr="C:\Users\Shishkin Stanislav\Desktop\PLEXOR_для презентации\обл_3.png"/>
          <p:cNvPicPr>
            <a:picLocks noChangeAspect="1" noChangeArrowheads="1"/>
          </p:cNvPicPr>
          <p:nvPr/>
        </p:nvPicPr>
        <p:blipFill>
          <a:blip r:embed="rId3" cstate="print"/>
          <a:srcRect/>
          <a:stretch>
            <a:fillRect/>
          </a:stretch>
        </p:blipFill>
        <p:spPr bwMode="auto">
          <a:xfrm>
            <a:off x="7524139" y="2868876"/>
            <a:ext cx="1358079" cy="723382"/>
          </a:xfrm>
          <a:prstGeom prst="rect">
            <a:avLst/>
          </a:prstGeom>
          <a:noFill/>
        </p:spPr>
      </p:pic>
      <p:pic>
        <p:nvPicPr>
          <p:cNvPr id="28" name="Picture 2"/>
          <p:cNvPicPr>
            <a:picLocks noChangeAspect="1" noChangeArrowheads="1"/>
          </p:cNvPicPr>
          <p:nvPr/>
        </p:nvPicPr>
        <p:blipFill>
          <a:blip r:embed="rId4" cstate="print"/>
          <a:srcRect/>
          <a:stretch>
            <a:fillRect/>
          </a:stretch>
        </p:blipFill>
        <p:spPr bwMode="auto">
          <a:xfrm>
            <a:off x="611560" y="260648"/>
            <a:ext cx="2088232" cy="392297"/>
          </a:xfrm>
          <a:prstGeom prst="rect">
            <a:avLst/>
          </a:prstGeom>
          <a:noFill/>
          <a:ln w="9525">
            <a:noFill/>
            <a:miter lim="800000"/>
            <a:headEnd/>
            <a:tailEnd/>
          </a:ln>
        </p:spPr>
      </p:pic>
    </p:spTree>
    <p:extLst>
      <p:ext uri="{BB962C8B-B14F-4D97-AF65-F5344CB8AC3E}">
        <p14:creationId xmlns:p14="http://schemas.microsoft.com/office/powerpoint/2010/main" xmlns="" val="4117175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6627"/>
                                        </p:tgtEl>
                                        <p:attrNameLst>
                                          <p:attrName>style.visibility</p:attrName>
                                        </p:attrNameLst>
                                      </p:cBhvr>
                                      <p:to>
                                        <p:strVal val="visible"/>
                                      </p:to>
                                    </p:set>
                                    <p:animEffect transition="in" filter="wipe(down)">
                                      <p:cBhvr>
                                        <p:cTn id="12" dur="500"/>
                                        <p:tgtEl>
                                          <p:spTgt spid="2662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wipe(down)">
                                      <p:cBhvr>
                                        <p:cTn id="17" dur="500"/>
                                        <p:tgtEl>
                                          <p:spTgt spid="4">
                                            <p:txEl>
                                              <p:pRg st="0" end="0"/>
                                            </p:txEl>
                                          </p:spTgt>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4">
                                            <p:txEl>
                                              <p:pRg st="1" end="1"/>
                                            </p:txEl>
                                          </p:spTgt>
                                        </p:tgtEl>
                                        <p:attrNameLst>
                                          <p:attrName>style.visibility</p:attrName>
                                        </p:attrNameLst>
                                      </p:cBhvr>
                                      <p:to>
                                        <p:strVal val="visible"/>
                                      </p:to>
                                    </p:set>
                                    <p:animEffect transition="in" filter="wipe(down)">
                                      <p:cBhvr>
                                        <p:cTn id="25" dur="500"/>
                                        <p:tgtEl>
                                          <p:spTgt spid="4">
                                            <p:txEl>
                                              <p:pRg st="1" end="1"/>
                                            </p:txEl>
                                          </p:spTgt>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down)">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4">
                                            <p:txEl>
                                              <p:pRg st="2" end="2"/>
                                            </p:txEl>
                                          </p:spTgt>
                                        </p:tgtEl>
                                        <p:attrNameLst>
                                          <p:attrName>style.visibility</p:attrName>
                                        </p:attrNameLst>
                                      </p:cBhvr>
                                      <p:to>
                                        <p:strVal val="visible"/>
                                      </p:to>
                                    </p:set>
                                    <p:animEffect transition="in" filter="wipe(down)">
                                      <p:cBhvr>
                                        <p:cTn id="33" dur="500"/>
                                        <p:tgtEl>
                                          <p:spTgt spid="4">
                                            <p:txEl>
                                              <p:pRg st="2" end="2"/>
                                            </p:txEl>
                                          </p:spTgt>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wipe(down)">
                                      <p:cBhvr>
                                        <p:cTn id="36" dur="5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4">
                                            <p:txEl>
                                              <p:pRg st="3" end="3"/>
                                            </p:txEl>
                                          </p:spTgt>
                                        </p:tgtEl>
                                        <p:attrNameLst>
                                          <p:attrName>style.visibility</p:attrName>
                                        </p:attrNameLst>
                                      </p:cBhvr>
                                      <p:to>
                                        <p:strVal val="visible"/>
                                      </p:to>
                                    </p:set>
                                    <p:animEffect transition="in" filter="wipe(down)">
                                      <p:cBhvr>
                                        <p:cTn id="41" dur="500"/>
                                        <p:tgtEl>
                                          <p:spTgt spid="4">
                                            <p:txEl>
                                              <p:pRg st="3" end="3"/>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4">
                                            <p:txEl>
                                              <p:pRg st="4" end="4"/>
                                            </p:txEl>
                                          </p:spTgt>
                                        </p:tgtEl>
                                        <p:attrNameLst>
                                          <p:attrName>style.visibility</p:attrName>
                                        </p:attrNameLst>
                                      </p:cBhvr>
                                      <p:to>
                                        <p:strVal val="visible"/>
                                      </p:to>
                                    </p:set>
                                    <p:animEffect transition="in" filter="wipe(down)">
                                      <p:cBhvr>
                                        <p:cTn id="46" dur="500"/>
                                        <p:tgtEl>
                                          <p:spTgt spid="4">
                                            <p:txEl>
                                              <p:pRg st="4" end="4"/>
                                            </p:txEl>
                                          </p:spTgt>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wipe(down)">
                                      <p:cBhvr>
                                        <p:cTn id="49" dur="500"/>
                                        <p:tgtEl>
                                          <p:spTgt spid="14"/>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nodeType="clickEffect">
                                  <p:stCondLst>
                                    <p:cond delay="0"/>
                                  </p:stCondLst>
                                  <p:childTnLst>
                                    <p:set>
                                      <p:cBhvr>
                                        <p:cTn id="53" dur="1" fill="hold">
                                          <p:stCondLst>
                                            <p:cond delay="0"/>
                                          </p:stCondLst>
                                        </p:cTn>
                                        <p:tgtEl>
                                          <p:spTgt spid="4">
                                            <p:txEl>
                                              <p:pRg st="5" end="5"/>
                                            </p:txEl>
                                          </p:spTgt>
                                        </p:tgtEl>
                                        <p:attrNameLst>
                                          <p:attrName>style.visibility</p:attrName>
                                        </p:attrNameLst>
                                      </p:cBhvr>
                                      <p:to>
                                        <p:strVal val="visible"/>
                                      </p:to>
                                    </p:set>
                                    <p:animEffect transition="in" filter="wipe(down)">
                                      <p:cBhvr>
                                        <p:cTn id="54" dur="500"/>
                                        <p:tgtEl>
                                          <p:spTgt spid="4">
                                            <p:txEl>
                                              <p:pRg st="5" end="5"/>
                                            </p:txEl>
                                          </p:spTgt>
                                        </p:tgtEl>
                                      </p:cBhvr>
                                    </p:animEffect>
                                  </p:childTnLst>
                                </p:cTn>
                              </p:par>
                              <p:par>
                                <p:cTn id="55" presetID="22" presetClass="entr" presetSubtype="4" fill="hold" grpId="0" nodeType="with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wipe(down)">
                                      <p:cBhvr>
                                        <p:cTn id="57" dur="500"/>
                                        <p:tgtEl>
                                          <p:spTgt spid="15"/>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4">
                                            <p:txEl>
                                              <p:pRg st="6" end="6"/>
                                            </p:txEl>
                                          </p:spTgt>
                                        </p:tgtEl>
                                        <p:attrNameLst>
                                          <p:attrName>style.visibility</p:attrName>
                                        </p:attrNameLst>
                                      </p:cBhvr>
                                      <p:to>
                                        <p:strVal val="visible"/>
                                      </p:to>
                                    </p:set>
                                    <p:animEffect transition="in" filter="wipe(down)">
                                      <p:cBhvr>
                                        <p:cTn id="62" dur="500"/>
                                        <p:tgtEl>
                                          <p:spTgt spid="4">
                                            <p:txEl>
                                              <p:pRg st="6" end="6"/>
                                            </p:txEl>
                                          </p:spTgt>
                                        </p:tgtEl>
                                      </p:cBhvr>
                                    </p:animEffect>
                                  </p:childTnLst>
                                </p:cTn>
                              </p:par>
                              <p:par>
                                <p:cTn id="63" presetID="22" presetClass="entr" presetSubtype="4" fill="hold" grpId="0" nodeType="withEffect">
                                  <p:stCondLst>
                                    <p:cond delay="0"/>
                                  </p:stCondLst>
                                  <p:childTnLst>
                                    <p:set>
                                      <p:cBhvr>
                                        <p:cTn id="64" dur="1" fill="hold">
                                          <p:stCondLst>
                                            <p:cond delay="0"/>
                                          </p:stCondLst>
                                        </p:cTn>
                                        <p:tgtEl>
                                          <p:spTgt spid="16"/>
                                        </p:tgtEl>
                                        <p:attrNameLst>
                                          <p:attrName>style.visibility</p:attrName>
                                        </p:attrNameLst>
                                      </p:cBhvr>
                                      <p:to>
                                        <p:strVal val="visible"/>
                                      </p:to>
                                    </p:set>
                                    <p:animEffect transition="in" filter="wipe(down)">
                                      <p:cBhvr>
                                        <p:cTn id="65" dur="500"/>
                                        <p:tgtEl>
                                          <p:spTgt spid="16"/>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4" fill="hold" nodeType="clickEffect">
                                  <p:stCondLst>
                                    <p:cond delay="0"/>
                                  </p:stCondLst>
                                  <p:childTnLst>
                                    <p:set>
                                      <p:cBhvr>
                                        <p:cTn id="69" dur="1" fill="hold">
                                          <p:stCondLst>
                                            <p:cond delay="0"/>
                                          </p:stCondLst>
                                        </p:cTn>
                                        <p:tgtEl>
                                          <p:spTgt spid="4">
                                            <p:txEl>
                                              <p:pRg st="7" end="7"/>
                                            </p:txEl>
                                          </p:spTgt>
                                        </p:tgtEl>
                                        <p:attrNameLst>
                                          <p:attrName>style.visibility</p:attrName>
                                        </p:attrNameLst>
                                      </p:cBhvr>
                                      <p:to>
                                        <p:strVal val="visible"/>
                                      </p:to>
                                    </p:set>
                                    <p:animEffect transition="in" filter="wipe(down)">
                                      <p:cBhvr>
                                        <p:cTn id="70" dur="500"/>
                                        <p:tgtEl>
                                          <p:spTgt spid="4">
                                            <p:txEl>
                                              <p:pRg st="7" end="7"/>
                                            </p:txEl>
                                          </p:spTgt>
                                        </p:tgtEl>
                                      </p:cBhvr>
                                    </p:animEffect>
                                  </p:childTnLst>
                                </p:cTn>
                              </p:par>
                              <p:par>
                                <p:cTn id="71" presetID="22" presetClass="entr" presetSubtype="4" fill="hold" grpId="0" nodeType="withEffect">
                                  <p:stCondLst>
                                    <p:cond delay="0"/>
                                  </p:stCondLst>
                                  <p:childTnLst>
                                    <p:set>
                                      <p:cBhvr>
                                        <p:cTn id="72" dur="1" fill="hold">
                                          <p:stCondLst>
                                            <p:cond delay="0"/>
                                          </p:stCondLst>
                                        </p:cTn>
                                        <p:tgtEl>
                                          <p:spTgt spid="17"/>
                                        </p:tgtEl>
                                        <p:attrNameLst>
                                          <p:attrName>style.visibility</p:attrName>
                                        </p:attrNameLst>
                                      </p:cBhvr>
                                      <p:to>
                                        <p:strVal val="visible"/>
                                      </p:to>
                                    </p:set>
                                    <p:animEffect transition="in" filter="wipe(down)">
                                      <p:cBhvr>
                                        <p:cTn id="73" dur="500"/>
                                        <p:tgtEl>
                                          <p:spTgt spid="17"/>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4" fill="hold" nodeType="clickEffect">
                                  <p:stCondLst>
                                    <p:cond delay="0"/>
                                  </p:stCondLst>
                                  <p:childTnLst>
                                    <p:set>
                                      <p:cBhvr>
                                        <p:cTn id="77" dur="1" fill="hold">
                                          <p:stCondLst>
                                            <p:cond delay="0"/>
                                          </p:stCondLst>
                                        </p:cTn>
                                        <p:tgtEl>
                                          <p:spTgt spid="4">
                                            <p:txEl>
                                              <p:pRg st="8" end="8"/>
                                            </p:txEl>
                                          </p:spTgt>
                                        </p:tgtEl>
                                        <p:attrNameLst>
                                          <p:attrName>style.visibility</p:attrName>
                                        </p:attrNameLst>
                                      </p:cBhvr>
                                      <p:to>
                                        <p:strVal val="visible"/>
                                      </p:to>
                                    </p:set>
                                    <p:animEffect transition="in" filter="wipe(down)">
                                      <p:cBhvr>
                                        <p:cTn id="78" dur="500"/>
                                        <p:tgtEl>
                                          <p:spTgt spid="4">
                                            <p:txEl>
                                              <p:pRg st="8" end="8"/>
                                            </p:txEl>
                                          </p:spTgt>
                                        </p:tgtEl>
                                      </p:cBhvr>
                                    </p:animEffect>
                                  </p:childTnLst>
                                </p:cTn>
                              </p:par>
                              <p:par>
                                <p:cTn id="79" presetID="22" presetClass="entr" presetSubtype="4" fill="hold" grpId="0" nodeType="withEffect">
                                  <p:stCondLst>
                                    <p:cond delay="0"/>
                                  </p:stCondLst>
                                  <p:childTnLst>
                                    <p:set>
                                      <p:cBhvr>
                                        <p:cTn id="80" dur="1" fill="hold">
                                          <p:stCondLst>
                                            <p:cond delay="0"/>
                                          </p:stCondLst>
                                        </p:cTn>
                                        <p:tgtEl>
                                          <p:spTgt spid="21"/>
                                        </p:tgtEl>
                                        <p:attrNameLst>
                                          <p:attrName>style.visibility</p:attrName>
                                        </p:attrNameLst>
                                      </p:cBhvr>
                                      <p:to>
                                        <p:strVal val="visible"/>
                                      </p:to>
                                    </p:set>
                                    <p:animEffect transition="in" filter="wipe(down)">
                                      <p:cBhvr>
                                        <p:cTn id="81" dur="500"/>
                                        <p:tgtEl>
                                          <p:spTgt spid="21"/>
                                        </p:tgtEl>
                                      </p:cBhvr>
                                    </p:animEffect>
                                  </p:childTnLst>
                                </p:cTn>
                              </p:par>
                            </p:childTnLst>
                          </p:cTn>
                        </p:par>
                      </p:childTnLst>
                    </p:cTn>
                  </p:par>
                  <p:par>
                    <p:cTn id="82" fill="hold">
                      <p:stCondLst>
                        <p:cond delay="indefinite"/>
                      </p:stCondLst>
                      <p:childTnLst>
                        <p:par>
                          <p:cTn id="83" fill="hold">
                            <p:stCondLst>
                              <p:cond delay="0"/>
                            </p:stCondLst>
                            <p:childTnLst>
                              <p:par>
                                <p:cTn id="84" presetID="22" presetClass="entr" presetSubtype="4" fill="hold" nodeType="clickEffect">
                                  <p:stCondLst>
                                    <p:cond delay="0"/>
                                  </p:stCondLst>
                                  <p:childTnLst>
                                    <p:set>
                                      <p:cBhvr>
                                        <p:cTn id="85" dur="1" fill="hold">
                                          <p:stCondLst>
                                            <p:cond delay="0"/>
                                          </p:stCondLst>
                                        </p:cTn>
                                        <p:tgtEl>
                                          <p:spTgt spid="4">
                                            <p:txEl>
                                              <p:pRg st="9" end="9"/>
                                            </p:txEl>
                                          </p:spTgt>
                                        </p:tgtEl>
                                        <p:attrNameLst>
                                          <p:attrName>style.visibility</p:attrName>
                                        </p:attrNameLst>
                                      </p:cBhvr>
                                      <p:to>
                                        <p:strVal val="visible"/>
                                      </p:to>
                                    </p:set>
                                    <p:animEffect transition="in" filter="wipe(down)">
                                      <p:cBhvr>
                                        <p:cTn id="86" dur="500"/>
                                        <p:tgtEl>
                                          <p:spTgt spid="4">
                                            <p:txEl>
                                              <p:pRg st="9" end="9"/>
                                            </p:txEl>
                                          </p:spTgt>
                                        </p:tgtEl>
                                      </p:cBhvr>
                                    </p:animEffect>
                                  </p:childTnLst>
                                </p:cTn>
                              </p:par>
                              <p:par>
                                <p:cTn id="87" presetID="22" presetClass="entr" presetSubtype="4" fill="hold" grpId="0" nodeType="withEffect">
                                  <p:stCondLst>
                                    <p:cond delay="0"/>
                                  </p:stCondLst>
                                  <p:childTnLst>
                                    <p:set>
                                      <p:cBhvr>
                                        <p:cTn id="88" dur="1" fill="hold">
                                          <p:stCondLst>
                                            <p:cond delay="0"/>
                                          </p:stCondLst>
                                        </p:cTn>
                                        <p:tgtEl>
                                          <p:spTgt spid="22"/>
                                        </p:tgtEl>
                                        <p:attrNameLst>
                                          <p:attrName>style.visibility</p:attrName>
                                        </p:attrNameLst>
                                      </p:cBhvr>
                                      <p:to>
                                        <p:strVal val="visible"/>
                                      </p:to>
                                    </p:set>
                                    <p:animEffect transition="in" filter="wipe(down)">
                                      <p:cBhvr>
                                        <p:cTn id="89" dur="500"/>
                                        <p:tgtEl>
                                          <p:spTgt spid="22"/>
                                        </p:tgtEl>
                                      </p:cBhvr>
                                    </p:animEffect>
                                  </p:childTnLst>
                                </p:cTn>
                              </p:par>
                            </p:childTnLst>
                          </p:cTn>
                        </p:par>
                      </p:childTnLst>
                    </p:cTn>
                  </p:par>
                  <p:par>
                    <p:cTn id="90" fill="hold">
                      <p:stCondLst>
                        <p:cond delay="indefinite"/>
                      </p:stCondLst>
                      <p:childTnLst>
                        <p:par>
                          <p:cTn id="91" fill="hold">
                            <p:stCondLst>
                              <p:cond delay="0"/>
                            </p:stCondLst>
                            <p:childTnLst>
                              <p:par>
                                <p:cTn id="92" presetID="22" presetClass="entr" presetSubtype="4" fill="hold" nodeType="clickEffect">
                                  <p:stCondLst>
                                    <p:cond delay="0"/>
                                  </p:stCondLst>
                                  <p:childTnLst>
                                    <p:set>
                                      <p:cBhvr>
                                        <p:cTn id="93" dur="1" fill="hold">
                                          <p:stCondLst>
                                            <p:cond delay="0"/>
                                          </p:stCondLst>
                                        </p:cTn>
                                        <p:tgtEl>
                                          <p:spTgt spid="4">
                                            <p:txEl>
                                              <p:pRg st="10" end="10"/>
                                            </p:txEl>
                                          </p:spTgt>
                                        </p:tgtEl>
                                        <p:attrNameLst>
                                          <p:attrName>style.visibility</p:attrName>
                                        </p:attrNameLst>
                                      </p:cBhvr>
                                      <p:to>
                                        <p:strVal val="visible"/>
                                      </p:to>
                                    </p:set>
                                    <p:animEffect transition="in" filter="wipe(down)">
                                      <p:cBhvr>
                                        <p:cTn id="94" dur="500"/>
                                        <p:tgtEl>
                                          <p:spTgt spid="4">
                                            <p:txEl>
                                              <p:pRg st="10" end="10"/>
                                            </p:txEl>
                                          </p:spTgt>
                                        </p:tgtEl>
                                      </p:cBhvr>
                                    </p:animEffect>
                                  </p:childTnLst>
                                </p:cTn>
                              </p:par>
                              <p:par>
                                <p:cTn id="95" presetID="22" presetClass="entr" presetSubtype="4" fill="hold" grpId="0" nodeType="withEffect">
                                  <p:stCondLst>
                                    <p:cond delay="0"/>
                                  </p:stCondLst>
                                  <p:childTnLst>
                                    <p:set>
                                      <p:cBhvr>
                                        <p:cTn id="96" dur="1" fill="hold">
                                          <p:stCondLst>
                                            <p:cond delay="0"/>
                                          </p:stCondLst>
                                        </p:cTn>
                                        <p:tgtEl>
                                          <p:spTgt spid="23"/>
                                        </p:tgtEl>
                                        <p:attrNameLst>
                                          <p:attrName>style.visibility</p:attrName>
                                        </p:attrNameLst>
                                      </p:cBhvr>
                                      <p:to>
                                        <p:strVal val="visible"/>
                                      </p:to>
                                    </p:set>
                                    <p:animEffect transition="in" filter="wipe(down)">
                                      <p:cBhvr>
                                        <p:cTn id="97" dur="500"/>
                                        <p:tgtEl>
                                          <p:spTgt spid="23"/>
                                        </p:tgtEl>
                                      </p:cBhvr>
                                    </p:animEffect>
                                  </p:childTnLst>
                                </p:cTn>
                              </p:par>
                            </p:childTnLst>
                          </p:cTn>
                        </p:par>
                      </p:childTnLst>
                    </p:cTn>
                  </p:par>
                  <p:par>
                    <p:cTn id="98" fill="hold">
                      <p:stCondLst>
                        <p:cond delay="indefinite"/>
                      </p:stCondLst>
                      <p:childTnLst>
                        <p:par>
                          <p:cTn id="99" fill="hold">
                            <p:stCondLst>
                              <p:cond delay="0"/>
                            </p:stCondLst>
                            <p:childTnLst>
                              <p:par>
                                <p:cTn id="100" presetID="22" presetClass="entr" presetSubtype="4" fill="hold" nodeType="clickEffect">
                                  <p:stCondLst>
                                    <p:cond delay="0"/>
                                  </p:stCondLst>
                                  <p:childTnLst>
                                    <p:set>
                                      <p:cBhvr>
                                        <p:cTn id="101" dur="1" fill="hold">
                                          <p:stCondLst>
                                            <p:cond delay="0"/>
                                          </p:stCondLst>
                                        </p:cTn>
                                        <p:tgtEl>
                                          <p:spTgt spid="4">
                                            <p:txEl>
                                              <p:pRg st="11" end="11"/>
                                            </p:txEl>
                                          </p:spTgt>
                                        </p:tgtEl>
                                        <p:attrNameLst>
                                          <p:attrName>style.visibility</p:attrName>
                                        </p:attrNameLst>
                                      </p:cBhvr>
                                      <p:to>
                                        <p:strVal val="visible"/>
                                      </p:to>
                                    </p:set>
                                    <p:animEffect transition="in" filter="wipe(down)">
                                      <p:cBhvr>
                                        <p:cTn id="102" dur="500"/>
                                        <p:tgtEl>
                                          <p:spTgt spid="4">
                                            <p:txEl>
                                              <p:pRg st="11" end="11"/>
                                            </p:txEl>
                                          </p:spTgt>
                                        </p:tgtEl>
                                      </p:cBhvr>
                                    </p:animEffect>
                                  </p:childTnLst>
                                </p:cTn>
                              </p:par>
                              <p:par>
                                <p:cTn id="103" presetID="22" presetClass="entr" presetSubtype="4" fill="hold" grpId="0" nodeType="withEffect">
                                  <p:stCondLst>
                                    <p:cond delay="0"/>
                                  </p:stCondLst>
                                  <p:childTnLst>
                                    <p:set>
                                      <p:cBhvr>
                                        <p:cTn id="104" dur="1" fill="hold">
                                          <p:stCondLst>
                                            <p:cond delay="0"/>
                                          </p:stCondLst>
                                        </p:cTn>
                                        <p:tgtEl>
                                          <p:spTgt spid="24"/>
                                        </p:tgtEl>
                                        <p:attrNameLst>
                                          <p:attrName>style.visibility</p:attrName>
                                        </p:attrNameLst>
                                      </p:cBhvr>
                                      <p:to>
                                        <p:strVal val="visible"/>
                                      </p:to>
                                    </p:set>
                                    <p:animEffect transition="in" filter="wipe(down)">
                                      <p:cBhvr>
                                        <p:cTn id="105" dur="500"/>
                                        <p:tgtEl>
                                          <p:spTgt spid="24"/>
                                        </p:tgtEl>
                                      </p:cBhvr>
                                    </p:animEffect>
                                  </p:childTnLst>
                                </p:cTn>
                              </p:par>
                            </p:childTnLst>
                          </p:cTn>
                        </p:par>
                      </p:childTnLst>
                    </p:cTn>
                  </p:par>
                  <p:par>
                    <p:cTn id="106" fill="hold">
                      <p:stCondLst>
                        <p:cond delay="indefinite"/>
                      </p:stCondLst>
                      <p:childTnLst>
                        <p:par>
                          <p:cTn id="107" fill="hold">
                            <p:stCondLst>
                              <p:cond delay="0"/>
                            </p:stCondLst>
                            <p:childTnLst>
                              <p:par>
                                <p:cTn id="108" presetID="22" presetClass="entr" presetSubtype="4" fill="hold" nodeType="clickEffect">
                                  <p:stCondLst>
                                    <p:cond delay="0"/>
                                  </p:stCondLst>
                                  <p:childTnLst>
                                    <p:set>
                                      <p:cBhvr>
                                        <p:cTn id="109" dur="1" fill="hold">
                                          <p:stCondLst>
                                            <p:cond delay="0"/>
                                          </p:stCondLst>
                                        </p:cTn>
                                        <p:tgtEl>
                                          <p:spTgt spid="4">
                                            <p:txEl>
                                              <p:pRg st="12" end="12"/>
                                            </p:txEl>
                                          </p:spTgt>
                                        </p:tgtEl>
                                        <p:attrNameLst>
                                          <p:attrName>style.visibility</p:attrName>
                                        </p:attrNameLst>
                                      </p:cBhvr>
                                      <p:to>
                                        <p:strVal val="visible"/>
                                      </p:to>
                                    </p:set>
                                    <p:animEffect transition="in" filter="wipe(down)">
                                      <p:cBhvr>
                                        <p:cTn id="110" dur="500"/>
                                        <p:tgtEl>
                                          <p:spTgt spid="4">
                                            <p:txEl>
                                              <p:pRg st="12" end="12"/>
                                            </p:txEl>
                                          </p:spTgt>
                                        </p:tgtEl>
                                      </p:cBhvr>
                                    </p:animEffect>
                                  </p:childTnLst>
                                </p:cTn>
                              </p:par>
                              <p:par>
                                <p:cTn id="111" presetID="22" presetClass="entr" presetSubtype="4" fill="hold" grpId="0" nodeType="withEffect">
                                  <p:stCondLst>
                                    <p:cond delay="0"/>
                                  </p:stCondLst>
                                  <p:childTnLst>
                                    <p:set>
                                      <p:cBhvr>
                                        <p:cTn id="112" dur="1" fill="hold">
                                          <p:stCondLst>
                                            <p:cond delay="0"/>
                                          </p:stCondLst>
                                        </p:cTn>
                                        <p:tgtEl>
                                          <p:spTgt spid="25"/>
                                        </p:tgtEl>
                                        <p:attrNameLst>
                                          <p:attrName>style.visibility</p:attrName>
                                        </p:attrNameLst>
                                      </p:cBhvr>
                                      <p:to>
                                        <p:strVal val="visible"/>
                                      </p:to>
                                    </p:set>
                                    <p:animEffect transition="in" filter="wipe(down)">
                                      <p:cBhvr>
                                        <p:cTn id="113" dur="500"/>
                                        <p:tgtEl>
                                          <p:spTgt spid="25"/>
                                        </p:tgtEl>
                                      </p:cBhvr>
                                    </p:animEffect>
                                  </p:childTnLst>
                                </p:cTn>
                              </p:par>
                            </p:childTnLst>
                          </p:cTn>
                        </p:par>
                      </p:childTnLst>
                    </p:cTn>
                  </p:par>
                  <p:par>
                    <p:cTn id="114" fill="hold">
                      <p:stCondLst>
                        <p:cond delay="indefinite"/>
                      </p:stCondLst>
                      <p:childTnLst>
                        <p:par>
                          <p:cTn id="115" fill="hold">
                            <p:stCondLst>
                              <p:cond delay="0"/>
                            </p:stCondLst>
                            <p:childTnLst>
                              <p:par>
                                <p:cTn id="116" presetID="22" presetClass="entr" presetSubtype="4" fill="hold" nodeType="clickEffect">
                                  <p:stCondLst>
                                    <p:cond delay="0"/>
                                  </p:stCondLst>
                                  <p:childTnLst>
                                    <p:set>
                                      <p:cBhvr>
                                        <p:cTn id="117" dur="1" fill="hold">
                                          <p:stCondLst>
                                            <p:cond delay="0"/>
                                          </p:stCondLst>
                                        </p:cTn>
                                        <p:tgtEl>
                                          <p:spTgt spid="4">
                                            <p:txEl>
                                              <p:pRg st="13" end="13"/>
                                            </p:txEl>
                                          </p:spTgt>
                                        </p:tgtEl>
                                        <p:attrNameLst>
                                          <p:attrName>style.visibility</p:attrName>
                                        </p:attrNameLst>
                                      </p:cBhvr>
                                      <p:to>
                                        <p:strVal val="visible"/>
                                      </p:to>
                                    </p:set>
                                    <p:animEffect transition="in" filter="wipe(down)">
                                      <p:cBhvr>
                                        <p:cTn id="118" dur="500"/>
                                        <p:tgtEl>
                                          <p:spTgt spid="4">
                                            <p:txEl>
                                              <p:pRg st="13" end="13"/>
                                            </p:txEl>
                                          </p:spTgt>
                                        </p:tgtEl>
                                      </p:cBhvr>
                                    </p:animEffect>
                                  </p:childTnLst>
                                </p:cTn>
                              </p:par>
                              <p:par>
                                <p:cTn id="119" presetID="22" presetClass="entr" presetSubtype="4" fill="hold" grpId="0" nodeType="withEffect">
                                  <p:stCondLst>
                                    <p:cond delay="0"/>
                                  </p:stCondLst>
                                  <p:childTnLst>
                                    <p:set>
                                      <p:cBhvr>
                                        <p:cTn id="120" dur="1" fill="hold">
                                          <p:stCondLst>
                                            <p:cond delay="0"/>
                                          </p:stCondLst>
                                        </p:cTn>
                                        <p:tgtEl>
                                          <p:spTgt spid="26"/>
                                        </p:tgtEl>
                                        <p:attrNameLst>
                                          <p:attrName>style.visibility</p:attrName>
                                        </p:attrNameLst>
                                      </p:cBhvr>
                                      <p:to>
                                        <p:strVal val="visible"/>
                                      </p:to>
                                    </p:set>
                                    <p:animEffect transition="in" filter="wipe(down)">
                                      <p:cBhvr>
                                        <p:cTn id="121" dur="500"/>
                                        <p:tgtEl>
                                          <p:spTgt spid="26"/>
                                        </p:tgtEl>
                                      </p:cBhvr>
                                    </p:animEffect>
                                  </p:childTnLst>
                                </p:cTn>
                              </p:par>
                            </p:childTnLst>
                          </p:cTn>
                        </p:par>
                      </p:childTnLst>
                    </p:cTn>
                  </p:par>
                  <p:par>
                    <p:cTn id="122" fill="hold">
                      <p:stCondLst>
                        <p:cond delay="indefinite"/>
                      </p:stCondLst>
                      <p:childTnLst>
                        <p:par>
                          <p:cTn id="123" fill="hold">
                            <p:stCondLst>
                              <p:cond delay="0"/>
                            </p:stCondLst>
                            <p:childTnLst>
                              <p:par>
                                <p:cTn id="124" presetID="22" presetClass="entr" presetSubtype="4" fill="hold" nodeType="clickEffect">
                                  <p:stCondLst>
                                    <p:cond delay="0"/>
                                  </p:stCondLst>
                                  <p:childTnLst>
                                    <p:set>
                                      <p:cBhvr>
                                        <p:cTn id="125" dur="1" fill="hold">
                                          <p:stCondLst>
                                            <p:cond delay="0"/>
                                          </p:stCondLst>
                                        </p:cTn>
                                        <p:tgtEl>
                                          <p:spTgt spid="4">
                                            <p:txEl>
                                              <p:pRg st="14" end="14"/>
                                            </p:txEl>
                                          </p:spTgt>
                                        </p:tgtEl>
                                        <p:attrNameLst>
                                          <p:attrName>style.visibility</p:attrName>
                                        </p:attrNameLst>
                                      </p:cBhvr>
                                      <p:to>
                                        <p:strVal val="visible"/>
                                      </p:to>
                                    </p:set>
                                    <p:animEffect transition="in" filter="wipe(down)">
                                      <p:cBhvr>
                                        <p:cTn id="126" dur="500"/>
                                        <p:tgtEl>
                                          <p:spTgt spid="4">
                                            <p:txEl>
                                              <p:pRg st="14" end="14"/>
                                            </p:txEl>
                                          </p:spTgt>
                                        </p:tgtEl>
                                      </p:cBhvr>
                                    </p:animEffect>
                                  </p:childTnLst>
                                </p:cTn>
                              </p:par>
                              <p:par>
                                <p:cTn id="127" presetID="22" presetClass="entr" presetSubtype="4" fill="hold" grpId="0" nodeType="withEffect">
                                  <p:stCondLst>
                                    <p:cond delay="0"/>
                                  </p:stCondLst>
                                  <p:childTnLst>
                                    <p:set>
                                      <p:cBhvr>
                                        <p:cTn id="128" dur="1" fill="hold">
                                          <p:stCondLst>
                                            <p:cond delay="0"/>
                                          </p:stCondLst>
                                        </p:cTn>
                                        <p:tgtEl>
                                          <p:spTgt spid="27"/>
                                        </p:tgtEl>
                                        <p:attrNameLst>
                                          <p:attrName>style.visibility</p:attrName>
                                        </p:attrNameLst>
                                      </p:cBhvr>
                                      <p:to>
                                        <p:strVal val="visible"/>
                                      </p:to>
                                    </p:set>
                                    <p:animEffect transition="in" filter="wipe(down)">
                                      <p:cBhvr>
                                        <p:cTn id="129" dur="500"/>
                                        <p:tgtEl>
                                          <p:spTgt spid="27"/>
                                        </p:tgtEl>
                                      </p:cBhvr>
                                    </p:animEffect>
                                  </p:childTnLst>
                                </p:cTn>
                              </p:par>
                            </p:childTnLst>
                          </p:cTn>
                        </p:par>
                      </p:childTnLst>
                    </p:cTn>
                  </p:par>
                  <p:par>
                    <p:cTn id="130" fill="hold">
                      <p:stCondLst>
                        <p:cond delay="indefinite"/>
                      </p:stCondLst>
                      <p:childTnLst>
                        <p:par>
                          <p:cTn id="131" fill="hold">
                            <p:stCondLst>
                              <p:cond delay="0"/>
                            </p:stCondLst>
                            <p:childTnLst>
                              <p:par>
                                <p:cTn id="132" presetID="22" presetClass="entr" presetSubtype="4" fill="hold" nodeType="clickEffect">
                                  <p:stCondLst>
                                    <p:cond delay="0"/>
                                  </p:stCondLst>
                                  <p:childTnLst>
                                    <p:set>
                                      <p:cBhvr>
                                        <p:cTn id="133" dur="1" fill="hold">
                                          <p:stCondLst>
                                            <p:cond delay="0"/>
                                          </p:stCondLst>
                                        </p:cTn>
                                        <p:tgtEl>
                                          <p:spTgt spid="4">
                                            <p:txEl>
                                              <p:pRg st="15" end="15"/>
                                            </p:txEl>
                                          </p:spTgt>
                                        </p:tgtEl>
                                        <p:attrNameLst>
                                          <p:attrName>style.visibility</p:attrName>
                                        </p:attrNameLst>
                                      </p:cBhvr>
                                      <p:to>
                                        <p:strVal val="visible"/>
                                      </p:to>
                                    </p:set>
                                    <p:animEffect transition="in" filter="wipe(down)">
                                      <p:cBhvr>
                                        <p:cTn id="134" dur="500"/>
                                        <p:tgtEl>
                                          <p:spTgt spid="4">
                                            <p:txEl>
                                              <p:pRg st="15" end="15"/>
                                            </p:txEl>
                                          </p:spTgt>
                                        </p:tgtEl>
                                      </p:cBhvr>
                                    </p:animEffect>
                                  </p:childTnLst>
                                </p:cTn>
                              </p:par>
                              <p:par>
                                <p:cTn id="135" presetID="22" presetClass="entr" presetSubtype="4" fill="hold" grpId="0" nodeType="withEffect">
                                  <p:stCondLst>
                                    <p:cond delay="0"/>
                                  </p:stCondLst>
                                  <p:childTnLst>
                                    <p:set>
                                      <p:cBhvr>
                                        <p:cTn id="136" dur="1" fill="hold">
                                          <p:stCondLst>
                                            <p:cond delay="0"/>
                                          </p:stCondLst>
                                        </p:cTn>
                                        <p:tgtEl>
                                          <p:spTgt spid="18"/>
                                        </p:tgtEl>
                                        <p:attrNameLst>
                                          <p:attrName>style.visibility</p:attrName>
                                        </p:attrNameLst>
                                      </p:cBhvr>
                                      <p:to>
                                        <p:strVal val="visible"/>
                                      </p:to>
                                    </p:set>
                                    <p:animEffect transition="in" filter="wipe(down)">
                                      <p:cBhvr>
                                        <p:cTn id="137" dur="500"/>
                                        <p:tgtEl>
                                          <p:spTgt spid="18"/>
                                        </p:tgtEl>
                                      </p:cBhvr>
                                    </p:animEffect>
                                  </p:childTnLst>
                                </p:cTn>
                              </p:par>
                            </p:childTnLst>
                          </p:cTn>
                        </p:par>
                      </p:childTnLst>
                    </p:cTn>
                  </p:par>
                  <p:par>
                    <p:cTn id="138" fill="hold">
                      <p:stCondLst>
                        <p:cond delay="indefinite"/>
                      </p:stCondLst>
                      <p:childTnLst>
                        <p:par>
                          <p:cTn id="139" fill="hold">
                            <p:stCondLst>
                              <p:cond delay="0"/>
                            </p:stCondLst>
                            <p:childTnLst>
                              <p:par>
                                <p:cTn id="140" presetID="22" presetClass="entr" presetSubtype="4" fill="hold" nodeType="clickEffect">
                                  <p:stCondLst>
                                    <p:cond delay="0"/>
                                  </p:stCondLst>
                                  <p:childTnLst>
                                    <p:set>
                                      <p:cBhvr>
                                        <p:cTn id="141" dur="1" fill="hold">
                                          <p:stCondLst>
                                            <p:cond delay="0"/>
                                          </p:stCondLst>
                                        </p:cTn>
                                        <p:tgtEl>
                                          <p:spTgt spid="4">
                                            <p:txEl>
                                              <p:pRg st="16" end="16"/>
                                            </p:txEl>
                                          </p:spTgt>
                                        </p:tgtEl>
                                        <p:attrNameLst>
                                          <p:attrName>style.visibility</p:attrName>
                                        </p:attrNameLst>
                                      </p:cBhvr>
                                      <p:to>
                                        <p:strVal val="visible"/>
                                      </p:to>
                                    </p:set>
                                    <p:animEffect transition="in" filter="wipe(down)">
                                      <p:cBhvr>
                                        <p:cTn id="142" dur="500"/>
                                        <p:tgtEl>
                                          <p:spTgt spid="4">
                                            <p:txEl>
                                              <p:pRg st="16" end="16"/>
                                            </p:txEl>
                                          </p:spTgt>
                                        </p:tgtEl>
                                      </p:cBhvr>
                                    </p:animEffect>
                                  </p:childTnLst>
                                </p:cTn>
                              </p:par>
                              <p:par>
                                <p:cTn id="143" presetID="22" presetClass="entr" presetSubtype="4" fill="hold" grpId="0" nodeType="withEffect">
                                  <p:stCondLst>
                                    <p:cond delay="0"/>
                                  </p:stCondLst>
                                  <p:childTnLst>
                                    <p:set>
                                      <p:cBhvr>
                                        <p:cTn id="144" dur="1" fill="hold">
                                          <p:stCondLst>
                                            <p:cond delay="0"/>
                                          </p:stCondLst>
                                        </p:cTn>
                                        <p:tgtEl>
                                          <p:spTgt spid="20"/>
                                        </p:tgtEl>
                                        <p:attrNameLst>
                                          <p:attrName>style.visibility</p:attrName>
                                        </p:attrNameLst>
                                      </p:cBhvr>
                                      <p:to>
                                        <p:strVal val="visible"/>
                                      </p:to>
                                    </p:set>
                                    <p:animEffect transition="in" filter="wipe(down)">
                                      <p:cBhvr>
                                        <p:cTn id="145" dur="500"/>
                                        <p:tgtEl>
                                          <p:spTgt spid="20"/>
                                        </p:tgtEl>
                                      </p:cBhvr>
                                    </p:animEffect>
                                  </p:childTnLst>
                                </p:cTn>
                              </p:par>
                            </p:childTnLst>
                          </p:cTn>
                        </p:par>
                      </p:childTnLst>
                    </p:cTn>
                  </p:par>
                  <p:par>
                    <p:cTn id="146" fill="hold">
                      <p:stCondLst>
                        <p:cond delay="indefinite"/>
                      </p:stCondLst>
                      <p:childTnLst>
                        <p:par>
                          <p:cTn id="147" fill="hold">
                            <p:stCondLst>
                              <p:cond delay="0"/>
                            </p:stCondLst>
                            <p:childTnLst>
                              <p:par>
                                <p:cTn id="148" presetID="22" presetClass="entr" presetSubtype="4" fill="hold" nodeType="clickEffect">
                                  <p:stCondLst>
                                    <p:cond delay="0"/>
                                  </p:stCondLst>
                                  <p:childTnLst>
                                    <p:set>
                                      <p:cBhvr>
                                        <p:cTn id="149" dur="1" fill="hold">
                                          <p:stCondLst>
                                            <p:cond delay="0"/>
                                          </p:stCondLst>
                                        </p:cTn>
                                        <p:tgtEl>
                                          <p:spTgt spid="4">
                                            <p:txEl>
                                              <p:pRg st="17" end="17"/>
                                            </p:txEl>
                                          </p:spTgt>
                                        </p:tgtEl>
                                        <p:attrNameLst>
                                          <p:attrName>style.visibility</p:attrName>
                                        </p:attrNameLst>
                                      </p:cBhvr>
                                      <p:to>
                                        <p:strVal val="visible"/>
                                      </p:to>
                                    </p:set>
                                    <p:animEffect transition="in" filter="wipe(down)">
                                      <p:cBhvr>
                                        <p:cTn id="150" dur="500"/>
                                        <p:tgtEl>
                                          <p:spTgt spid="4">
                                            <p:txEl>
                                              <p:pRg st="17" end="17"/>
                                            </p:txEl>
                                          </p:spTgt>
                                        </p:tgtEl>
                                      </p:cBhvr>
                                    </p:animEffect>
                                  </p:childTnLst>
                                </p:cTn>
                              </p:par>
                              <p:par>
                                <p:cTn id="151" presetID="22" presetClass="entr" presetSubtype="4" fill="hold" grpId="0" nodeType="withEffect">
                                  <p:stCondLst>
                                    <p:cond delay="0"/>
                                  </p:stCondLst>
                                  <p:childTnLst>
                                    <p:set>
                                      <p:cBhvr>
                                        <p:cTn id="152" dur="1" fill="hold">
                                          <p:stCondLst>
                                            <p:cond delay="0"/>
                                          </p:stCondLst>
                                        </p:cTn>
                                        <p:tgtEl>
                                          <p:spTgt spid="19"/>
                                        </p:tgtEl>
                                        <p:attrNameLst>
                                          <p:attrName>style.visibility</p:attrName>
                                        </p:attrNameLst>
                                      </p:cBhvr>
                                      <p:to>
                                        <p:strVal val="visible"/>
                                      </p:to>
                                    </p:set>
                                    <p:animEffect transition="in" filter="wipe(down)">
                                      <p:cBhvr>
                                        <p:cTn id="15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894680" y="359400"/>
            <a:ext cx="4679665" cy="357930"/>
          </a:xfrm>
          <a:prstGeom prst="rect">
            <a:avLst/>
          </a:prstGeom>
          <a:noFill/>
        </p:spPr>
        <p:txBody>
          <a:bodyPr wrap="square" lIns="80147" tIns="40074" rIns="80147" bIns="40074" rtlCol="0">
            <a:spAutoFit/>
          </a:bodyPr>
          <a:lstStyle/>
          <a:p>
            <a:pPr algn="r"/>
            <a:r>
              <a:rPr lang="ru-RU" dirty="0" smtClean="0">
                <a:latin typeface="PF DinDisplay Pro" panose="02000506030000020004" pitchFamily="2" charset="0"/>
              </a:rPr>
              <a:t>«</a:t>
            </a:r>
            <a:r>
              <a:rPr lang="en-US" dirty="0" smtClean="0">
                <a:latin typeface="PF DinDisplay Pro" panose="02000506030000020004" pitchFamily="2" charset="0"/>
              </a:rPr>
              <a:t>PLEXOR®</a:t>
            </a:r>
            <a:r>
              <a:rPr lang="ru-RU" dirty="0" smtClean="0">
                <a:latin typeface="PF DinDisplay Pro" panose="02000506030000020004" pitchFamily="2" charset="0"/>
              </a:rPr>
              <a:t>»</a:t>
            </a:r>
            <a:endParaRPr lang="ru-RU" dirty="0">
              <a:solidFill>
                <a:schemeClr val="tx1">
                  <a:lumMod val="50000"/>
                  <a:lumOff val="50000"/>
                </a:schemeClr>
              </a:solidFill>
            </a:endParaRPr>
          </a:p>
        </p:txBody>
      </p:sp>
      <p:sp>
        <p:nvSpPr>
          <p:cNvPr id="7" name="TextBox 6"/>
          <p:cNvSpPr txBox="1"/>
          <p:nvPr/>
        </p:nvSpPr>
        <p:spPr>
          <a:xfrm>
            <a:off x="508080" y="762324"/>
            <a:ext cx="5480135" cy="634929"/>
          </a:xfrm>
          <a:prstGeom prst="rect">
            <a:avLst/>
          </a:prstGeom>
          <a:noFill/>
        </p:spPr>
        <p:txBody>
          <a:bodyPr wrap="square" lIns="80147" tIns="40074" rIns="80147" bIns="40074" rtlCol="0">
            <a:spAutoFit/>
          </a:bodyPr>
          <a:lstStyle/>
          <a:p>
            <a:r>
              <a:rPr lang="ru-RU" dirty="0" smtClean="0">
                <a:latin typeface="PF DinDisplay Pro" panose="02000506030000020004" pitchFamily="2" charset="0"/>
              </a:rPr>
              <a:t>ПРЕИМУЩЕСТВА СИСТЕМЫ ТЕХНИЧЕСКОГО КОНТРОЛЯ И ДИАГНОСТИКИ «</a:t>
            </a:r>
            <a:r>
              <a:rPr lang="en-US" dirty="0" smtClean="0">
                <a:latin typeface="PF DinDisplay Pro" panose="02000506030000020004" pitchFamily="2" charset="0"/>
              </a:rPr>
              <a:t>PLEXOR®</a:t>
            </a:r>
            <a:r>
              <a:rPr lang="ru-RU" dirty="0" smtClean="0">
                <a:latin typeface="PF DinDisplay Pro" panose="02000506030000020004" pitchFamily="2" charset="0"/>
              </a:rPr>
              <a:t>»</a:t>
            </a:r>
            <a:endParaRPr lang="ru-RU" dirty="0">
              <a:latin typeface="PF DinDisplay Pro" panose="02000506030000020004" pitchFamily="2" charset="0"/>
            </a:endParaRPr>
          </a:p>
        </p:txBody>
      </p:sp>
      <p:sp>
        <p:nvSpPr>
          <p:cNvPr id="13" name="Объект 2"/>
          <p:cNvSpPr>
            <a:spLocks noGrp="1"/>
          </p:cNvSpPr>
          <p:nvPr>
            <p:ph idx="1"/>
          </p:nvPr>
        </p:nvSpPr>
        <p:spPr>
          <a:xfrm>
            <a:off x="510555" y="1665612"/>
            <a:ext cx="8312564" cy="5028919"/>
          </a:xfrm>
        </p:spPr>
        <p:txBody>
          <a:bodyPr>
            <a:noAutofit/>
          </a:bodyPr>
          <a:lstStyle/>
          <a:p>
            <a:pPr marL="0" indent="0" algn="just">
              <a:lnSpc>
                <a:spcPct val="130000"/>
              </a:lnSpc>
              <a:spcBef>
                <a:spcPts val="0"/>
              </a:spcBef>
              <a:buFont typeface="Wingdings" pitchFamily="2" charset="2"/>
              <a:buChar char="ü"/>
            </a:pPr>
            <a:r>
              <a:rPr lang="ru-RU" sz="1800" dirty="0" smtClean="0">
                <a:latin typeface="PF DinDisplay Pro Light" panose="02000506000000020004" pitchFamily="2" charset="0"/>
              </a:rPr>
              <a:t>Сокращение эксплуатационных расходов.</a:t>
            </a:r>
          </a:p>
          <a:p>
            <a:pPr marL="0" indent="0" algn="just">
              <a:lnSpc>
                <a:spcPct val="130000"/>
              </a:lnSpc>
              <a:spcBef>
                <a:spcPts val="0"/>
              </a:spcBef>
              <a:buFont typeface="Wingdings" pitchFamily="2" charset="2"/>
              <a:buChar char="ü"/>
            </a:pPr>
            <a:r>
              <a:rPr lang="ru-RU" sz="1800" dirty="0" smtClean="0">
                <a:latin typeface="PF DinDisplay Pro Light" panose="02000506000000020004" pitchFamily="2" charset="0"/>
              </a:rPr>
              <a:t>Повышение качества проведения процедуры контроля.</a:t>
            </a:r>
          </a:p>
          <a:p>
            <a:pPr marL="0" indent="0" algn="just">
              <a:lnSpc>
                <a:spcPct val="130000"/>
              </a:lnSpc>
              <a:spcBef>
                <a:spcPts val="0"/>
              </a:spcBef>
              <a:buFont typeface="Wingdings" pitchFamily="2" charset="2"/>
              <a:buChar char="ü"/>
            </a:pPr>
            <a:r>
              <a:rPr lang="ru-RU" sz="1800" dirty="0" smtClean="0">
                <a:latin typeface="PF DinDisplay Pro Light" panose="02000506000000020004" pitchFamily="2" charset="0"/>
              </a:rPr>
              <a:t>Предоставление полной информации о проведённом контроле.</a:t>
            </a:r>
          </a:p>
          <a:p>
            <a:pPr marL="0" indent="0" algn="just">
              <a:lnSpc>
                <a:spcPct val="130000"/>
              </a:lnSpc>
              <a:spcBef>
                <a:spcPts val="0"/>
              </a:spcBef>
              <a:buFont typeface="Wingdings" pitchFamily="2" charset="2"/>
              <a:buChar char="ü"/>
            </a:pPr>
            <a:r>
              <a:rPr lang="ru-RU" sz="1800" dirty="0" smtClean="0">
                <a:latin typeface="PF DinDisplay Pro Light" panose="02000506000000020004" pitchFamily="2" charset="0"/>
              </a:rPr>
              <a:t>Процедура проводится в полностью автоматическом режиме.</a:t>
            </a:r>
          </a:p>
          <a:p>
            <a:pPr marL="0" indent="0" algn="just">
              <a:lnSpc>
                <a:spcPct val="130000"/>
              </a:lnSpc>
              <a:spcBef>
                <a:spcPts val="0"/>
              </a:spcBef>
              <a:buFont typeface="Wingdings" pitchFamily="2" charset="2"/>
              <a:buChar char="ü"/>
            </a:pPr>
            <a:r>
              <a:rPr lang="ru-RU" sz="1800" dirty="0" smtClean="0">
                <a:latin typeface="PF DinDisplay Pro Light" panose="02000506000000020004" pitchFamily="2" charset="0"/>
              </a:rPr>
              <a:t>Отсутствие бумажной документации.</a:t>
            </a:r>
          </a:p>
          <a:p>
            <a:pPr marL="0" indent="0" algn="just">
              <a:lnSpc>
                <a:spcPct val="130000"/>
              </a:lnSpc>
              <a:spcBef>
                <a:spcPts val="0"/>
              </a:spcBef>
              <a:buFont typeface="Wingdings" pitchFamily="2" charset="2"/>
              <a:buChar char="ü"/>
            </a:pPr>
            <a:r>
              <a:rPr lang="ru-RU" sz="1800" dirty="0" smtClean="0">
                <a:latin typeface="PF DinDisplay Pro Light" panose="02000506000000020004" pitchFamily="2" charset="0"/>
              </a:rPr>
              <a:t>Вероятность ошибки ничтожно мала.</a:t>
            </a:r>
          </a:p>
          <a:p>
            <a:pPr marL="0" indent="0" algn="just">
              <a:lnSpc>
                <a:spcPct val="130000"/>
              </a:lnSpc>
              <a:spcBef>
                <a:spcPts val="0"/>
              </a:spcBef>
              <a:buFont typeface="Wingdings" pitchFamily="2" charset="2"/>
              <a:buChar char="ü"/>
            </a:pPr>
            <a:r>
              <a:rPr lang="ru-RU" sz="1800" dirty="0" smtClean="0">
                <a:latin typeface="PF DinDisplay Pro Light" panose="02000506000000020004" pitchFamily="2" charset="0"/>
              </a:rPr>
              <a:t>Все проверки могут быть выполнены повторно.</a:t>
            </a:r>
          </a:p>
          <a:p>
            <a:pPr marL="0" indent="0" algn="just">
              <a:lnSpc>
                <a:spcPct val="130000"/>
              </a:lnSpc>
              <a:spcBef>
                <a:spcPts val="0"/>
              </a:spcBef>
              <a:buFont typeface="Wingdings" pitchFamily="2" charset="2"/>
              <a:buChar char="ü"/>
            </a:pPr>
            <a:r>
              <a:rPr lang="ru-RU" sz="1800" dirty="0">
                <a:latin typeface="PF DinDisplay Pro Light" panose="02000506000000020004" pitchFamily="2" charset="0"/>
              </a:rPr>
              <a:t>Перед выполнением контроля и диагностики нет необходимости производить разборку указанных элементов ПРГ.</a:t>
            </a:r>
          </a:p>
          <a:p>
            <a:pPr marL="0" indent="0" algn="just">
              <a:lnSpc>
                <a:spcPct val="130000"/>
              </a:lnSpc>
              <a:spcBef>
                <a:spcPts val="0"/>
              </a:spcBef>
              <a:buFont typeface="Wingdings" pitchFamily="2" charset="2"/>
              <a:buChar char="ü"/>
            </a:pPr>
            <a:r>
              <a:rPr lang="ru-RU" sz="1800" dirty="0">
                <a:latin typeface="PF DinDisplay Pro Light" panose="02000506000000020004" pitchFamily="2" charset="0"/>
              </a:rPr>
              <a:t>Возможность продемонстрировать высокое качество контроля третьим сторонам.</a:t>
            </a:r>
          </a:p>
          <a:p>
            <a:pPr marL="0" indent="0" algn="just">
              <a:lnSpc>
                <a:spcPct val="130000"/>
              </a:lnSpc>
              <a:spcBef>
                <a:spcPts val="0"/>
              </a:spcBef>
              <a:buFont typeface="Wingdings" pitchFamily="2" charset="2"/>
              <a:buChar char="ü"/>
            </a:pPr>
            <a:r>
              <a:rPr lang="ru-RU" sz="1800" dirty="0">
                <a:latin typeface="PF DinDisplay Pro Light" panose="02000506000000020004" pitchFamily="2" charset="0"/>
              </a:rPr>
              <a:t>Возможность работы с ПРГ любого производителя и поставщика.</a:t>
            </a:r>
          </a:p>
          <a:p>
            <a:pPr marL="0" indent="0" algn="just">
              <a:lnSpc>
                <a:spcPct val="130000"/>
              </a:lnSpc>
              <a:spcBef>
                <a:spcPts val="0"/>
              </a:spcBef>
              <a:buFont typeface="Wingdings" pitchFamily="2" charset="2"/>
              <a:buChar char="ü"/>
            </a:pPr>
            <a:r>
              <a:rPr lang="ru-RU" sz="1800" dirty="0">
                <a:latin typeface="PF DinDisplay Pro Light" panose="02000506000000020004" pitchFamily="2" charset="0"/>
              </a:rPr>
              <a:t>Отсутствие стравливания газа в атмосферу при проведении функционального теста.</a:t>
            </a:r>
          </a:p>
          <a:p>
            <a:pPr marL="0" indent="0" algn="just">
              <a:lnSpc>
                <a:spcPct val="130000"/>
              </a:lnSpc>
              <a:spcBef>
                <a:spcPts val="0"/>
              </a:spcBef>
              <a:buFont typeface="Wingdings" pitchFamily="2" charset="2"/>
              <a:buChar char="ü"/>
            </a:pPr>
            <a:endParaRPr lang="ru-RU" sz="1800" dirty="0" smtClean="0">
              <a:latin typeface="PF DinDisplay Pro Light" panose="02000506000000020004" pitchFamily="2" charset="0"/>
            </a:endParaRPr>
          </a:p>
        </p:txBody>
      </p:sp>
      <p:pic>
        <p:nvPicPr>
          <p:cNvPr id="14" name="Picture 2" descr="C:\Users\Shishkin Stanislav\Desktop\PLEXOR_для презентации\картинка_2.png"/>
          <p:cNvPicPr>
            <a:picLocks noChangeAspect="1" noChangeArrowheads="1"/>
          </p:cNvPicPr>
          <p:nvPr/>
        </p:nvPicPr>
        <p:blipFill>
          <a:blip r:embed="rId2" cstate="print"/>
          <a:srcRect/>
          <a:stretch>
            <a:fillRect/>
          </a:stretch>
        </p:blipFill>
        <p:spPr bwMode="auto">
          <a:xfrm>
            <a:off x="7158130" y="793185"/>
            <a:ext cx="1354640" cy="2032559"/>
          </a:xfrm>
          <a:prstGeom prst="rect">
            <a:avLst/>
          </a:prstGeom>
          <a:noFill/>
        </p:spPr>
      </p:pic>
      <p:pic>
        <p:nvPicPr>
          <p:cNvPr id="8" name="Picture 2"/>
          <p:cNvPicPr>
            <a:picLocks noChangeAspect="1" noChangeArrowheads="1"/>
          </p:cNvPicPr>
          <p:nvPr/>
        </p:nvPicPr>
        <p:blipFill>
          <a:blip r:embed="rId3" cstate="print"/>
          <a:srcRect/>
          <a:stretch>
            <a:fillRect/>
          </a:stretch>
        </p:blipFill>
        <p:spPr bwMode="auto">
          <a:xfrm>
            <a:off x="611560" y="260648"/>
            <a:ext cx="2088232" cy="392297"/>
          </a:xfrm>
          <a:prstGeom prst="rect">
            <a:avLst/>
          </a:prstGeom>
          <a:noFill/>
          <a:ln w="9525">
            <a:noFill/>
            <a:miter lim="800000"/>
            <a:headEnd/>
            <a:tailEnd/>
          </a:ln>
        </p:spPr>
      </p:pic>
    </p:spTree>
    <p:extLst>
      <p:ext uri="{BB962C8B-B14F-4D97-AF65-F5344CB8AC3E}">
        <p14:creationId xmlns:p14="http://schemas.microsoft.com/office/powerpoint/2010/main" xmlns="" val="4117175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grpId="0"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fade">
                                      <p:cBhvr>
                                        <p:cTn id="12" dur="1000"/>
                                        <p:tgtEl>
                                          <p:spTgt spid="13">
                                            <p:txEl>
                                              <p:pRg st="0" end="0"/>
                                            </p:txEl>
                                          </p:spTgt>
                                        </p:tgtEl>
                                      </p:cBhvr>
                                    </p:animEffect>
                                    <p:anim calcmode="lin" valueType="num">
                                      <p:cBhvr>
                                        <p:cTn id="13"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14" dur="900" decel="100000" fill="hold"/>
                                        <p:tgtEl>
                                          <p:spTgt spid="13">
                                            <p:txEl>
                                              <p:pRg st="0" end="0"/>
                                            </p:txEl>
                                          </p:spTgt>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13">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37" presetClass="entr" presetSubtype="0" fill="hold" grpId="0" nodeType="clickEffect">
                                  <p:stCondLst>
                                    <p:cond delay="0"/>
                                  </p:stCondLst>
                                  <p:childTnLst>
                                    <p:set>
                                      <p:cBhvr>
                                        <p:cTn id="19" dur="1" fill="hold">
                                          <p:stCondLst>
                                            <p:cond delay="0"/>
                                          </p:stCondLst>
                                        </p:cTn>
                                        <p:tgtEl>
                                          <p:spTgt spid="13">
                                            <p:txEl>
                                              <p:pRg st="1" end="1"/>
                                            </p:txEl>
                                          </p:spTgt>
                                        </p:tgtEl>
                                        <p:attrNameLst>
                                          <p:attrName>style.visibility</p:attrName>
                                        </p:attrNameLst>
                                      </p:cBhvr>
                                      <p:to>
                                        <p:strVal val="visible"/>
                                      </p:to>
                                    </p:set>
                                    <p:animEffect transition="in" filter="fade">
                                      <p:cBhvr>
                                        <p:cTn id="20" dur="1000"/>
                                        <p:tgtEl>
                                          <p:spTgt spid="13">
                                            <p:txEl>
                                              <p:pRg st="1" end="1"/>
                                            </p:txEl>
                                          </p:spTgt>
                                        </p:tgtEl>
                                      </p:cBhvr>
                                    </p:animEffect>
                                    <p:anim calcmode="lin" valueType="num">
                                      <p:cBhvr>
                                        <p:cTn id="21"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22" dur="900" decel="100000" fill="hold"/>
                                        <p:tgtEl>
                                          <p:spTgt spid="13">
                                            <p:txEl>
                                              <p:pRg st="1" end="1"/>
                                            </p:txEl>
                                          </p:spTgt>
                                        </p:tgtEl>
                                        <p:attrNameLst>
                                          <p:attrName>ppt_y</p:attrName>
                                        </p:attrNameLst>
                                      </p:cBhvr>
                                      <p:tavLst>
                                        <p:tav tm="0">
                                          <p:val>
                                            <p:strVal val="#ppt_y+1"/>
                                          </p:val>
                                        </p:tav>
                                        <p:tav tm="100000">
                                          <p:val>
                                            <p:strVal val="#ppt_y-.03"/>
                                          </p:val>
                                        </p:tav>
                                      </p:tavLst>
                                    </p:anim>
                                    <p:anim calcmode="lin" valueType="num">
                                      <p:cBhvr>
                                        <p:cTn id="23" dur="100" accel="100000" fill="hold">
                                          <p:stCondLst>
                                            <p:cond delay="900"/>
                                          </p:stCondLst>
                                        </p:cTn>
                                        <p:tgtEl>
                                          <p:spTgt spid="13">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37" presetClass="entr" presetSubtype="0" fill="hold" grpId="0" nodeType="clickEffect">
                                  <p:stCondLst>
                                    <p:cond delay="0"/>
                                  </p:stCondLst>
                                  <p:childTnLst>
                                    <p:set>
                                      <p:cBhvr>
                                        <p:cTn id="27" dur="1" fill="hold">
                                          <p:stCondLst>
                                            <p:cond delay="0"/>
                                          </p:stCondLst>
                                        </p:cTn>
                                        <p:tgtEl>
                                          <p:spTgt spid="13">
                                            <p:txEl>
                                              <p:pRg st="2" end="2"/>
                                            </p:txEl>
                                          </p:spTgt>
                                        </p:tgtEl>
                                        <p:attrNameLst>
                                          <p:attrName>style.visibility</p:attrName>
                                        </p:attrNameLst>
                                      </p:cBhvr>
                                      <p:to>
                                        <p:strVal val="visible"/>
                                      </p:to>
                                    </p:set>
                                    <p:animEffect transition="in" filter="fade">
                                      <p:cBhvr>
                                        <p:cTn id="28" dur="1000"/>
                                        <p:tgtEl>
                                          <p:spTgt spid="13">
                                            <p:txEl>
                                              <p:pRg st="2" end="2"/>
                                            </p:txEl>
                                          </p:spTgt>
                                        </p:tgtEl>
                                      </p:cBhvr>
                                    </p:animEffect>
                                    <p:anim calcmode="lin" valueType="num">
                                      <p:cBhvr>
                                        <p:cTn id="29"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30" dur="900" decel="100000" fill="hold"/>
                                        <p:tgtEl>
                                          <p:spTgt spid="13">
                                            <p:txEl>
                                              <p:pRg st="2" end="2"/>
                                            </p:txEl>
                                          </p:spTgt>
                                        </p:tgtEl>
                                        <p:attrNameLst>
                                          <p:attrName>ppt_y</p:attrName>
                                        </p:attrNameLst>
                                      </p:cBhvr>
                                      <p:tavLst>
                                        <p:tav tm="0">
                                          <p:val>
                                            <p:strVal val="#ppt_y+1"/>
                                          </p:val>
                                        </p:tav>
                                        <p:tav tm="100000">
                                          <p:val>
                                            <p:strVal val="#ppt_y-.03"/>
                                          </p:val>
                                        </p:tav>
                                      </p:tavLst>
                                    </p:anim>
                                    <p:anim calcmode="lin" valueType="num">
                                      <p:cBhvr>
                                        <p:cTn id="31" dur="100" accel="100000" fill="hold">
                                          <p:stCondLst>
                                            <p:cond delay="900"/>
                                          </p:stCondLst>
                                        </p:cTn>
                                        <p:tgtEl>
                                          <p:spTgt spid="13">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37" presetClass="entr" presetSubtype="0" fill="hold" grpId="0" nodeType="clickEffect">
                                  <p:stCondLst>
                                    <p:cond delay="0"/>
                                  </p:stCondLst>
                                  <p:childTnLst>
                                    <p:set>
                                      <p:cBhvr>
                                        <p:cTn id="35" dur="1" fill="hold">
                                          <p:stCondLst>
                                            <p:cond delay="0"/>
                                          </p:stCondLst>
                                        </p:cTn>
                                        <p:tgtEl>
                                          <p:spTgt spid="13">
                                            <p:txEl>
                                              <p:pRg st="3" end="3"/>
                                            </p:txEl>
                                          </p:spTgt>
                                        </p:tgtEl>
                                        <p:attrNameLst>
                                          <p:attrName>style.visibility</p:attrName>
                                        </p:attrNameLst>
                                      </p:cBhvr>
                                      <p:to>
                                        <p:strVal val="visible"/>
                                      </p:to>
                                    </p:set>
                                    <p:animEffect transition="in" filter="fade">
                                      <p:cBhvr>
                                        <p:cTn id="36" dur="1000"/>
                                        <p:tgtEl>
                                          <p:spTgt spid="13">
                                            <p:txEl>
                                              <p:pRg st="3" end="3"/>
                                            </p:txEl>
                                          </p:spTgt>
                                        </p:tgtEl>
                                      </p:cBhvr>
                                    </p:animEffect>
                                    <p:anim calcmode="lin" valueType="num">
                                      <p:cBhvr>
                                        <p:cTn id="37" dur="1000" fill="hold"/>
                                        <p:tgtEl>
                                          <p:spTgt spid="13">
                                            <p:txEl>
                                              <p:pRg st="3" end="3"/>
                                            </p:txEl>
                                          </p:spTgt>
                                        </p:tgtEl>
                                        <p:attrNameLst>
                                          <p:attrName>ppt_x</p:attrName>
                                        </p:attrNameLst>
                                      </p:cBhvr>
                                      <p:tavLst>
                                        <p:tav tm="0">
                                          <p:val>
                                            <p:strVal val="#ppt_x"/>
                                          </p:val>
                                        </p:tav>
                                        <p:tav tm="100000">
                                          <p:val>
                                            <p:strVal val="#ppt_x"/>
                                          </p:val>
                                        </p:tav>
                                      </p:tavLst>
                                    </p:anim>
                                    <p:anim calcmode="lin" valueType="num">
                                      <p:cBhvr>
                                        <p:cTn id="38" dur="900" decel="100000" fill="hold"/>
                                        <p:tgtEl>
                                          <p:spTgt spid="13">
                                            <p:txEl>
                                              <p:pRg st="3" end="3"/>
                                            </p:txEl>
                                          </p:spTgt>
                                        </p:tgtEl>
                                        <p:attrNameLst>
                                          <p:attrName>ppt_y</p:attrName>
                                        </p:attrNameLst>
                                      </p:cBhvr>
                                      <p:tavLst>
                                        <p:tav tm="0">
                                          <p:val>
                                            <p:strVal val="#ppt_y+1"/>
                                          </p:val>
                                        </p:tav>
                                        <p:tav tm="100000">
                                          <p:val>
                                            <p:strVal val="#ppt_y-.03"/>
                                          </p:val>
                                        </p:tav>
                                      </p:tavLst>
                                    </p:anim>
                                    <p:anim calcmode="lin" valueType="num">
                                      <p:cBhvr>
                                        <p:cTn id="39" dur="100" accel="100000" fill="hold">
                                          <p:stCondLst>
                                            <p:cond delay="900"/>
                                          </p:stCondLst>
                                        </p:cTn>
                                        <p:tgtEl>
                                          <p:spTgt spid="13">
                                            <p:txEl>
                                              <p:pRg st="3" end="3"/>
                                            </p:txEl>
                                          </p:spTgt>
                                        </p:tgtEl>
                                        <p:attrNameLst>
                                          <p:attrName>ppt_y</p:attrName>
                                        </p:attrNameLst>
                                      </p:cBhvr>
                                      <p:tavLst>
                                        <p:tav tm="0">
                                          <p:val>
                                            <p:strVal val="#ppt_y-.03"/>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37" presetClass="entr" presetSubtype="0" fill="hold" grpId="0" nodeType="clickEffect">
                                  <p:stCondLst>
                                    <p:cond delay="0"/>
                                  </p:stCondLst>
                                  <p:childTnLst>
                                    <p:set>
                                      <p:cBhvr>
                                        <p:cTn id="43" dur="1" fill="hold">
                                          <p:stCondLst>
                                            <p:cond delay="0"/>
                                          </p:stCondLst>
                                        </p:cTn>
                                        <p:tgtEl>
                                          <p:spTgt spid="13">
                                            <p:txEl>
                                              <p:pRg st="4" end="4"/>
                                            </p:txEl>
                                          </p:spTgt>
                                        </p:tgtEl>
                                        <p:attrNameLst>
                                          <p:attrName>style.visibility</p:attrName>
                                        </p:attrNameLst>
                                      </p:cBhvr>
                                      <p:to>
                                        <p:strVal val="visible"/>
                                      </p:to>
                                    </p:set>
                                    <p:animEffect transition="in" filter="fade">
                                      <p:cBhvr>
                                        <p:cTn id="44" dur="1000"/>
                                        <p:tgtEl>
                                          <p:spTgt spid="13">
                                            <p:txEl>
                                              <p:pRg st="4" end="4"/>
                                            </p:txEl>
                                          </p:spTgt>
                                        </p:tgtEl>
                                      </p:cBhvr>
                                    </p:animEffect>
                                    <p:anim calcmode="lin" valueType="num">
                                      <p:cBhvr>
                                        <p:cTn id="45" dur="1000" fill="hold"/>
                                        <p:tgtEl>
                                          <p:spTgt spid="13">
                                            <p:txEl>
                                              <p:pRg st="4" end="4"/>
                                            </p:txEl>
                                          </p:spTgt>
                                        </p:tgtEl>
                                        <p:attrNameLst>
                                          <p:attrName>ppt_x</p:attrName>
                                        </p:attrNameLst>
                                      </p:cBhvr>
                                      <p:tavLst>
                                        <p:tav tm="0">
                                          <p:val>
                                            <p:strVal val="#ppt_x"/>
                                          </p:val>
                                        </p:tav>
                                        <p:tav tm="100000">
                                          <p:val>
                                            <p:strVal val="#ppt_x"/>
                                          </p:val>
                                        </p:tav>
                                      </p:tavLst>
                                    </p:anim>
                                    <p:anim calcmode="lin" valueType="num">
                                      <p:cBhvr>
                                        <p:cTn id="46" dur="900" decel="100000" fill="hold"/>
                                        <p:tgtEl>
                                          <p:spTgt spid="13">
                                            <p:txEl>
                                              <p:pRg st="4" end="4"/>
                                            </p:txEl>
                                          </p:spTgt>
                                        </p:tgtEl>
                                        <p:attrNameLst>
                                          <p:attrName>ppt_y</p:attrName>
                                        </p:attrNameLst>
                                      </p:cBhvr>
                                      <p:tavLst>
                                        <p:tav tm="0">
                                          <p:val>
                                            <p:strVal val="#ppt_y+1"/>
                                          </p:val>
                                        </p:tav>
                                        <p:tav tm="100000">
                                          <p:val>
                                            <p:strVal val="#ppt_y-.03"/>
                                          </p:val>
                                        </p:tav>
                                      </p:tavLst>
                                    </p:anim>
                                    <p:anim calcmode="lin" valueType="num">
                                      <p:cBhvr>
                                        <p:cTn id="47" dur="100" accel="100000" fill="hold">
                                          <p:stCondLst>
                                            <p:cond delay="900"/>
                                          </p:stCondLst>
                                        </p:cTn>
                                        <p:tgtEl>
                                          <p:spTgt spid="13">
                                            <p:txEl>
                                              <p:pRg st="4" end="4"/>
                                            </p:txEl>
                                          </p:spTgt>
                                        </p:tgtEl>
                                        <p:attrNameLst>
                                          <p:attrName>ppt_y</p:attrName>
                                        </p:attrNameLst>
                                      </p:cBhvr>
                                      <p:tavLst>
                                        <p:tav tm="0">
                                          <p:val>
                                            <p:strVal val="#ppt_y-.03"/>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37" presetClass="entr" presetSubtype="0" fill="hold" grpId="0" nodeType="clickEffect">
                                  <p:stCondLst>
                                    <p:cond delay="0"/>
                                  </p:stCondLst>
                                  <p:childTnLst>
                                    <p:set>
                                      <p:cBhvr>
                                        <p:cTn id="51" dur="1" fill="hold">
                                          <p:stCondLst>
                                            <p:cond delay="0"/>
                                          </p:stCondLst>
                                        </p:cTn>
                                        <p:tgtEl>
                                          <p:spTgt spid="13">
                                            <p:txEl>
                                              <p:pRg st="5" end="5"/>
                                            </p:txEl>
                                          </p:spTgt>
                                        </p:tgtEl>
                                        <p:attrNameLst>
                                          <p:attrName>style.visibility</p:attrName>
                                        </p:attrNameLst>
                                      </p:cBhvr>
                                      <p:to>
                                        <p:strVal val="visible"/>
                                      </p:to>
                                    </p:set>
                                    <p:animEffect transition="in" filter="fade">
                                      <p:cBhvr>
                                        <p:cTn id="52" dur="1000"/>
                                        <p:tgtEl>
                                          <p:spTgt spid="13">
                                            <p:txEl>
                                              <p:pRg st="5" end="5"/>
                                            </p:txEl>
                                          </p:spTgt>
                                        </p:tgtEl>
                                      </p:cBhvr>
                                    </p:animEffect>
                                    <p:anim calcmode="lin" valueType="num">
                                      <p:cBhvr>
                                        <p:cTn id="53" dur="1000" fill="hold"/>
                                        <p:tgtEl>
                                          <p:spTgt spid="13">
                                            <p:txEl>
                                              <p:pRg st="5" end="5"/>
                                            </p:txEl>
                                          </p:spTgt>
                                        </p:tgtEl>
                                        <p:attrNameLst>
                                          <p:attrName>ppt_x</p:attrName>
                                        </p:attrNameLst>
                                      </p:cBhvr>
                                      <p:tavLst>
                                        <p:tav tm="0">
                                          <p:val>
                                            <p:strVal val="#ppt_x"/>
                                          </p:val>
                                        </p:tav>
                                        <p:tav tm="100000">
                                          <p:val>
                                            <p:strVal val="#ppt_x"/>
                                          </p:val>
                                        </p:tav>
                                      </p:tavLst>
                                    </p:anim>
                                    <p:anim calcmode="lin" valueType="num">
                                      <p:cBhvr>
                                        <p:cTn id="54" dur="900" decel="100000" fill="hold"/>
                                        <p:tgtEl>
                                          <p:spTgt spid="13">
                                            <p:txEl>
                                              <p:pRg st="5" end="5"/>
                                            </p:txEl>
                                          </p:spTgt>
                                        </p:tgtEl>
                                        <p:attrNameLst>
                                          <p:attrName>ppt_y</p:attrName>
                                        </p:attrNameLst>
                                      </p:cBhvr>
                                      <p:tavLst>
                                        <p:tav tm="0">
                                          <p:val>
                                            <p:strVal val="#ppt_y+1"/>
                                          </p:val>
                                        </p:tav>
                                        <p:tav tm="100000">
                                          <p:val>
                                            <p:strVal val="#ppt_y-.03"/>
                                          </p:val>
                                        </p:tav>
                                      </p:tavLst>
                                    </p:anim>
                                    <p:anim calcmode="lin" valueType="num">
                                      <p:cBhvr>
                                        <p:cTn id="55" dur="100" accel="100000" fill="hold">
                                          <p:stCondLst>
                                            <p:cond delay="900"/>
                                          </p:stCondLst>
                                        </p:cTn>
                                        <p:tgtEl>
                                          <p:spTgt spid="13">
                                            <p:txEl>
                                              <p:pRg st="5" end="5"/>
                                            </p:txEl>
                                          </p:spTgt>
                                        </p:tgtEl>
                                        <p:attrNameLst>
                                          <p:attrName>ppt_y</p:attrName>
                                        </p:attrNameLst>
                                      </p:cBhvr>
                                      <p:tavLst>
                                        <p:tav tm="0">
                                          <p:val>
                                            <p:strVal val="#ppt_y-.03"/>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37" presetClass="entr" presetSubtype="0" fill="hold" grpId="0" nodeType="clickEffect">
                                  <p:stCondLst>
                                    <p:cond delay="0"/>
                                  </p:stCondLst>
                                  <p:childTnLst>
                                    <p:set>
                                      <p:cBhvr>
                                        <p:cTn id="59" dur="1" fill="hold">
                                          <p:stCondLst>
                                            <p:cond delay="0"/>
                                          </p:stCondLst>
                                        </p:cTn>
                                        <p:tgtEl>
                                          <p:spTgt spid="13">
                                            <p:txEl>
                                              <p:pRg st="6" end="6"/>
                                            </p:txEl>
                                          </p:spTgt>
                                        </p:tgtEl>
                                        <p:attrNameLst>
                                          <p:attrName>style.visibility</p:attrName>
                                        </p:attrNameLst>
                                      </p:cBhvr>
                                      <p:to>
                                        <p:strVal val="visible"/>
                                      </p:to>
                                    </p:set>
                                    <p:animEffect transition="in" filter="fade">
                                      <p:cBhvr>
                                        <p:cTn id="60" dur="1000"/>
                                        <p:tgtEl>
                                          <p:spTgt spid="13">
                                            <p:txEl>
                                              <p:pRg st="6" end="6"/>
                                            </p:txEl>
                                          </p:spTgt>
                                        </p:tgtEl>
                                      </p:cBhvr>
                                    </p:animEffect>
                                    <p:anim calcmode="lin" valueType="num">
                                      <p:cBhvr>
                                        <p:cTn id="61" dur="1000" fill="hold"/>
                                        <p:tgtEl>
                                          <p:spTgt spid="13">
                                            <p:txEl>
                                              <p:pRg st="6" end="6"/>
                                            </p:txEl>
                                          </p:spTgt>
                                        </p:tgtEl>
                                        <p:attrNameLst>
                                          <p:attrName>ppt_x</p:attrName>
                                        </p:attrNameLst>
                                      </p:cBhvr>
                                      <p:tavLst>
                                        <p:tav tm="0">
                                          <p:val>
                                            <p:strVal val="#ppt_x"/>
                                          </p:val>
                                        </p:tav>
                                        <p:tav tm="100000">
                                          <p:val>
                                            <p:strVal val="#ppt_x"/>
                                          </p:val>
                                        </p:tav>
                                      </p:tavLst>
                                    </p:anim>
                                    <p:anim calcmode="lin" valueType="num">
                                      <p:cBhvr>
                                        <p:cTn id="62" dur="900" decel="100000" fill="hold"/>
                                        <p:tgtEl>
                                          <p:spTgt spid="13">
                                            <p:txEl>
                                              <p:pRg st="6" end="6"/>
                                            </p:txEl>
                                          </p:spTgt>
                                        </p:tgtEl>
                                        <p:attrNameLst>
                                          <p:attrName>ppt_y</p:attrName>
                                        </p:attrNameLst>
                                      </p:cBhvr>
                                      <p:tavLst>
                                        <p:tav tm="0">
                                          <p:val>
                                            <p:strVal val="#ppt_y+1"/>
                                          </p:val>
                                        </p:tav>
                                        <p:tav tm="100000">
                                          <p:val>
                                            <p:strVal val="#ppt_y-.03"/>
                                          </p:val>
                                        </p:tav>
                                      </p:tavLst>
                                    </p:anim>
                                    <p:anim calcmode="lin" valueType="num">
                                      <p:cBhvr>
                                        <p:cTn id="63" dur="100" accel="100000" fill="hold">
                                          <p:stCondLst>
                                            <p:cond delay="900"/>
                                          </p:stCondLst>
                                        </p:cTn>
                                        <p:tgtEl>
                                          <p:spTgt spid="13">
                                            <p:txEl>
                                              <p:pRg st="6" end="6"/>
                                            </p:txEl>
                                          </p:spTgt>
                                        </p:tgtEl>
                                        <p:attrNameLst>
                                          <p:attrName>ppt_y</p:attrName>
                                        </p:attrNameLst>
                                      </p:cBhvr>
                                      <p:tavLst>
                                        <p:tav tm="0">
                                          <p:val>
                                            <p:strVal val="#ppt_y-.03"/>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37" presetClass="entr" presetSubtype="0" fill="hold" grpId="0" nodeType="clickEffect">
                                  <p:stCondLst>
                                    <p:cond delay="0"/>
                                  </p:stCondLst>
                                  <p:childTnLst>
                                    <p:set>
                                      <p:cBhvr>
                                        <p:cTn id="67" dur="1" fill="hold">
                                          <p:stCondLst>
                                            <p:cond delay="0"/>
                                          </p:stCondLst>
                                        </p:cTn>
                                        <p:tgtEl>
                                          <p:spTgt spid="13">
                                            <p:txEl>
                                              <p:pRg st="7" end="7"/>
                                            </p:txEl>
                                          </p:spTgt>
                                        </p:tgtEl>
                                        <p:attrNameLst>
                                          <p:attrName>style.visibility</p:attrName>
                                        </p:attrNameLst>
                                      </p:cBhvr>
                                      <p:to>
                                        <p:strVal val="visible"/>
                                      </p:to>
                                    </p:set>
                                    <p:animEffect transition="in" filter="fade">
                                      <p:cBhvr>
                                        <p:cTn id="68" dur="1000"/>
                                        <p:tgtEl>
                                          <p:spTgt spid="13">
                                            <p:txEl>
                                              <p:pRg st="7" end="7"/>
                                            </p:txEl>
                                          </p:spTgt>
                                        </p:tgtEl>
                                      </p:cBhvr>
                                    </p:animEffect>
                                    <p:anim calcmode="lin" valueType="num">
                                      <p:cBhvr>
                                        <p:cTn id="69" dur="1000" fill="hold"/>
                                        <p:tgtEl>
                                          <p:spTgt spid="13">
                                            <p:txEl>
                                              <p:pRg st="7" end="7"/>
                                            </p:txEl>
                                          </p:spTgt>
                                        </p:tgtEl>
                                        <p:attrNameLst>
                                          <p:attrName>ppt_x</p:attrName>
                                        </p:attrNameLst>
                                      </p:cBhvr>
                                      <p:tavLst>
                                        <p:tav tm="0">
                                          <p:val>
                                            <p:strVal val="#ppt_x"/>
                                          </p:val>
                                        </p:tav>
                                        <p:tav tm="100000">
                                          <p:val>
                                            <p:strVal val="#ppt_x"/>
                                          </p:val>
                                        </p:tav>
                                      </p:tavLst>
                                    </p:anim>
                                    <p:anim calcmode="lin" valueType="num">
                                      <p:cBhvr>
                                        <p:cTn id="70" dur="900" decel="100000" fill="hold"/>
                                        <p:tgtEl>
                                          <p:spTgt spid="13">
                                            <p:txEl>
                                              <p:pRg st="7" end="7"/>
                                            </p:txEl>
                                          </p:spTgt>
                                        </p:tgtEl>
                                        <p:attrNameLst>
                                          <p:attrName>ppt_y</p:attrName>
                                        </p:attrNameLst>
                                      </p:cBhvr>
                                      <p:tavLst>
                                        <p:tav tm="0">
                                          <p:val>
                                            <p:strVal val="#ppt_y+1"/>
                                          </p:val>
                                        </p:tav>
                                        <p:tav tm="100000">
                                          <p:val>
                                            <p:strVal val="#ppt_y-.03"/>
                                          </p:val>
                                        </p:tav>
                                      </p:tavLst>
                                    </p:anim>
                                    <p:anim calcmode="lin" valueType="num">
                                      <p:cBhvr>
                                        <p:cTn id="71" dur="100" accel="100000" fill="hold">
                                          <p:stCondLst>
                                            <p:cond delay="900"/>
                                          </p:stCondLst>
                                        </p:cTn>
                                        <p:tgtEl>
                                          <p:spTgt spid="13">
                                            <p:txEl>
                                              <p:pRg st="7" end="7"/>
                                            </p:txEl>
                                          </p:spTgt>
                                        </p:tgtEl>
                                        <p:attrNameLst>
                                          <p:attrName>ppt_y</p:attrName>
                                        </p:attrNameLst>
                                      </p:cBhvr>
                                      <p:tavLst>
                                        <p:tav tm="0">
                                          <p:val>
                                            <p:strVal val="#ppt_y-.03"/>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37" presetClass="entr" presetSubtype="0" fill="hold" grpId="0" nodeType="clickEffect">
                                  <p:stCondLst>
                                    <p:cond delay="0"/>
                                  </p:stCondLst>
                                  <p:childTnLst>
                                    <p:set>
                                      <p:cBhvr>
                                        <p:cTn id="75" dur="1" fill="hold">
                                          <p:stCondLst>
                                            <p:cond delay="0"/>
                                          </p:stCondLst>
                                        </p:cTn>
                                        <p:tgtEl>
                                          <p:spTgt spid="13">
                                            <p:txEl>
                                              <p:pRg st="8" end="8"/>
                                            </p:txEl>
                                          </p:spTgt>
                                        </p:tgtEl>
                                        <p:attrNameLst>
                                          <p:attrName>style.visibility</p:attrName>
                                        </p:attrNameLst>
                                      </p:cBhvr>
                                      <p:to>
                                        <p:strVal val="visible"/>
                                      </p:to>
                                    </p:set>
                                    <p:animEffect transition="in" filter="fade">
                                      <p:cBhvr>
                                        <p:cTn id="76" dur="1000"/>
                                        <p:tgtEl>
                                          <p:spTgt spid="13">
                                            <p:txEl>
                                              <p:pRg st="8" end="8"/>
                                            </p:txEl>
                                          </p:spTgt>
                                        </p:tgtEl>
                                      </p:cBhvr>
                                    </p:animEffect>
                                    <p:anim calcmode="lin" valueType="num">
                                      <p:cBhvr>
                                        <p:cTn id="77" dur="1000" fill="hold"/>
                                        <p:tgtEl>
                                          <p:spTgt spid="13">
                                            <p:txEl>
                                              <p:pRg st="8" end="8"/>
                                            </p:txEl>
                                          </p:spTgt>
                                        </p:tgtEl>
                                        <p:attrNameLst>
                                          <p:attrName>ppt_x</p:attrName>
                                        </p:attrNameLst>
                                      </p:cBhvr>
                                      <p:tavLst>
                                        <p:tav tm="0">
                                          <p:val>
                                            <p:strVal val="#ppt_x"/>
                                          </p:val>
                                        </p:tav>
                                        <p:tav tm="100000">
                                          <p:val>
                                            <p:strVal val="#ppt_x"/>
                                          </p:val>
                                        </p:tav>
                                      </p:tavLst>
                                    </p:anim>
                                    <p:anim calcmode="lin" valueType="num">
                                      <p:cBhvr>
                                        <p:cTn id="78" dur="900" decel="100000" fill="hold"/>
                                        <p:tgtEl>
                                          <p:spTgt spid="13">
                                            <p:txEl>
                                              <p:pRg st="8" end="8"/>
                                            </p:txEl>
                                          </p:spTgt>
                                        </p:tgtEl>
                                        <p:attrNameLst>
                                          <p:attrName>ppt_y</p:attrName>
                                        </p:attrNameLst>
                                      </p:cBhvr>
                                      <p:tavLst>
                                        <p:tav tm="0">
                                          <p:val>
                                            <p:strVal val="#ppt_y+1"/>
                                          </p:val>
                                        </p:tav>
                                        <p:tav tm="100000">
                                          <p:val>
                                            <p:strVal val="#ppt_y-.03"/>
                                          </p:val>
                                        </p:tav>
                                      </p:tavLst>
                                    </p:anim>
                                    <p:anim calcmode="lin" valueType="num">
                                      <p:cBhvr>
                                        <p:cTn id="79" dur="100" accel="100000" fill="hold">
                                          <p:stCondLst>
                                            <p:cond delay="900"/>
                                          </p:stCondLst>
                                        </p:cTn>
                                        <p:tgtEl>
                                          <p:spTgt spid="13">
                                            <p:txEl>
                                              <p:pRg st="8" end="8"/>
                                            </p:txEl>
                                          </p:spTgt>
                                        </p:tgtEl>
                                        <p:attrNameLst>
                                          <p:attrName>ppt_y</p:attrName>
                                        </p:attrNameLst>
                                      </p:cBhvr>
                                      <p:tavLst>
                                        <p:tav tm="0">
                                          <p:val>
                                            <p:strVal val="#ppt_y-.03"/>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37" presetClass="entr" presetSubtype="0" fill="hold" grpId="0" nodeType="clickEffect">
                                  <p:stCondLst>
                                    <p:cond delay="0"/>
                                  </p:stCondLst>
                                  <p:childTnLst>
                                    <p:set>
                                      <p:cBhvr>
                                        <p:cTn id="83" dur="1" fill="hold">
                                          <p:stCondLst>
                                            <p:cond delay="0"/>
                                          </p:stCondLst>
                                        </p:cTn>
                                        <p:tgtEl>
                                          <p:spTgt spid="13">
                                            <p:txEl>
                                              <p:pRg st="9" end="9"/>
                                            </p:txEl>
                                          </p:spTgt>
                                        </p:tgtEl>
                                        <p:attrNameLst>
                                          <p:attrName>style.visibility</p:attrName>
                                        </p:attrNameLst>
                                      </p:cBhvr>
                                      <p:to>
                                        <p:strVal val="visible"/>
                                      </p:to>
                                    </p:set>
                                    <p:animEffect transition="in" filter="fade">
                                      <p:cBhvr>
                                        <p:cTn id="84" dur="1000"/>
                                        <p:tgtEl>
                                          <p:spTgt spid="13">
                                            <p:txEl>
                                              <p:pRg st="9" end="9"/>
                                            </p:txEl>
                                          </p:spTgt>
                                        </p:tgtEl>
                                      </p:cBhvr>
                                    </p:animEffect>
                                    <p:anim calcmode="lin" valueType="num">
                                      <p:cBhvr>
                                        <p:cTn id="85" dur="1000" fill="hold"/>
                                        <p:tgtEl>
                                          <p:spTgt spid="13">
                                            <p:txEl>
                                              <p:pRg st="9" end="9"/>
                                            </p:txEl>
                                          </p:spTgt>
                                        </p:tgtEl>
                                        <p:attrNameLst>
                                          <p:attrName>ppt_x</p:attrName>
                                        </p:attrNameLst>
                                      </p:cBhvr>
                                      <p:tavLst>
                                        <p:tav tm="0">
                                          <p:val>
                                            <p:strVal val="#ppt_x"/>
                                          </p:val>
                                        </p:tav>
                                        <p:tav tm="100000">
                                          <p:val>
                                            <p:strVal val="#ppt_x"/>
                                          </p:val>
                                        </p:tav>
                                      </p:tavLst>
                                    </p:anim>
                                    <p:anim calcmode="lin" valueType="num">
                                      <p:cBhvr>
                                        <p:cTn id="86" dur="900" decel="100000" fill="hold"/>
                                        <p:tgtEl>
                                          <p:spTgt spid="13">
                                            <p:txEl>
                                              <p:pRg st="9" end="9"/>
                                            </p:txEl>
                                          </p:spTgt>
                                        </p:tgtEl>
                                        <p:attrNameLst>
                                          <p:attrName>ppt_y</p:attrName>
                                        </p:attrNameLst>
                                      </p:cBhvr>
                                      <p:tavLst>
                                        <p:tav tm="0">
                                          <p:val>
                                            <p:strVal val="#ppt_y+1"/>
                                          </p:val>
                                        </p:tav>
                                        <p:tav tm="100000">
                                          <p:val>
                                            <p:strVal val="#ppt_y-.03"/>
                                          </p:val>
                                        </p:tav>
                                      </p:tavLst>
                                    </p:anim>
                                    <p:anim calcmode="lin" valueType="num">
                                      <p:cBhvr>
                                        <p:cTn id="87" dur="100" accel="100000" fill="hold">
                                          <p:stCondLst>
                                            <p:cond delay="900"/>
                                          </p:stCondLst>
                                        </p:cTn>
                                        <p:tgtEl>
                                          <p:spTgt spid="13">
                                            <p:txEl>
                                              <p:pRg st="9" end="9"/>
                                            </p:txEl>
                                          </p:spTgt>
                                        </p:tgtEl>
                                        <p:attrNameLst>
                                          <p:attrName>ppt_y</p:attrName>
                                        </p:attrNameLst>
                                      </p:cBhvr>
                                      <p:tavLst>
                                        <p:tav tm="0">
                                          <p:val>
                                            <p:strVal val="#ppt_y-.03"/>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37" presetClass="entr" presetSubtype="0" fill="hold" grpId="0" nodeType="clickEffect">
                                  <p:stCondLst>
                                    <p:cond delay="0"/>
                                  </p:stCondLst>
                                  <p:childTnLst>
                                    <p:set>
                                      <p:cBhvr>
                                        <p:cTn id="91" dur="1" fill="hold">
                                          <p:stCondLst>
                                            <p:cond delay="0"/>
                                          </p:stCondLst>
                                        </p:cTn>
                                        <p:tgtEl>
                                          <p:spTgt spid="13">
                                            <p:txEl>
                                              <p:pRg st="10" end="10"/>
                                            </p:txEl>
                                          </p:spTgt>
                                        </p:tgtEl>
                                        <p:attrNameLst>
                                          <p:attrName>style.visibility</p:attrName>
                                        </p:attrNameLst>
                                      </p:cBhvr>
                                      <p:to>
                                        <p:strVal val="visible"/>
                                      </p:to>
                                    </p:set>
                                    <p:animEffect transition="in" filter="fade">
                                      <p:cBhvr>
                                        <p:cTn id="92" dur="1000"/>
                                        <p:tgtEl>
                                          <p:spTgt spid="13">
                                            <p:txEl>
                                              <p:pRg st="10" end="10"/>
                                            </p:txEl>
                                          </p:spTgt>
                                        </p:tgtEl>
                                      </p:cBhvr>
                                    </p:animEffect>
                                    <p:anim calcmode="lin" valueType="num">
                                      <p:cBhvr>
                                        <p:cTn id="93" dur="1000" fill="hold"/>
                                        <p:tgtEl>
                                          <p:spTgt spid="13">
                                            <p:txEl>
                                              <p:pRg st="10" end="10"/>
                                            </p:txEl>
                                          </p:spTgt>
                                        </p:tgtEl>
                                        <p:attrNameLst>
                                          <p:attrName>ppt_x</p:attrName>
                                        </p:attrNameLst>
                                      </p:cBhvr>
                                      <p:tavLst>
                                        <p:tav tm="0">
                                          <p:val>
                                            <p:strVal val="#ppt_x"/>
                                          </p:val>
                                        </p:tav>
                                        <p:tav tm="100000">
                                          <p:val>
                                            <p:strVal val="#ppt_x"/>
                                          </p:val>
                                        </p:tav>
                                      </p:tavLst>
                                    </p:anim>
                                    <p:anim calcmode="lin" valueType="num">
                                      <p:cBhvr>
                                        <p:cTn id="94" dur="900" decel="100000" fill="hold"/>
                                        <p:tgtEl>
                                          <p:spTgt spid="13">
                                            <p:txEl>
                                              <p:pRg st="10" end="10"/>
                                            </p:txEl>
                                          </p:spTgt>
                                        </p:tgtEl>
                                        <p:attrNameLst>
                                          <p:attrName>ppt_y</p:attrName>
                                        </p:attrNameLst>
                                      </p:cBhvr>
                                      <p:tavLst>
                                        <p:tav tm="0">
                                          <p:val>
                                            <p:strVal val="#ppt_y+1"/>
                                          </p:val>
                                        </p:tav>
                                        <p:tav tm="100000">
                                          <p:val>
                                            <p:strVal val="#ppt_y-.03"/>
                                          </p:val>
                                        </p:tav>
                                      </p:tavLst>
                                    </p:anim>
                                    <p:anim calcmode="lin" valueType="num">
                                      <p:cBhvr>
                                        <p:cTn id="95" dur="100" accel="100000" fill="hold">
                                          <p:stCondLst>
                                            <p:cond delay="900"/>
                                          </p:stCondLst>
                                        </p:cTn>
                                        <p:tgtEl>
                                          <p:spTgt spid="13">
                                            <p:txEl>
                                              <p:pRg st="10" end="10"/>
                                            </p:txEl>
                                          </p:spTgt>
                                        </p:tgtEl>
                                        <p:attrNameLst>
                                          <p:attrName>ppt_y</p:attrName>
                                        </p:attrNameLst>
                                      </p:cBhvr>
                                      <p:tavLst>
                                        <p:tav tm="0">
                                          <p:val>
                                            <p:strVal val="#ppt_y-.03"/>
                                          </p:val>
                                        </p:tav>
                                        <p:tav tm="100000">
                                          <p:val>
                                            <p:strVal val="#ppt_y"/>
                                          </p:val>
                                        </p:tav>
                                      </p:tavLst>
                                    </p:anim>
                                  </p:childTnLst>
                                </p:cTn>
                              </p:par>
                            </p:childTnLst>
                          </p:cTn>
                        </p:par>
                        <p:par>
                          <p:cTn id="96" fill="hold">
                            <p:stCondLst>
                              <p:cond delay="1000"/>
                            </p:stCondLst>
                            <p:childTnLst>
                              <p:par>
                                <p:cTn id="97" presetID="2" presetClass="entr" presetSubtype="4" fill="hold" nodeType="afterEffect">
                                  <p:stCondLst>
                                    <p:cond delay="0"/>
                                  </p:stCondLst>
                                  <p:childTnLst>
                                    <p:set>
                                      <p:cBhvr>
                                        <p:cTn id="98" dur="1" fill="hold">
                                          <p:stCondLst>
                                            <p:cond delay="0"/>
                                          </p:stCondLst>
                                        </p:cTn>
                                        <p:tgtEl>
                                          <p:spTgt spid="14"/>
                                        </p:tgtEl>
                                        <p:attrNameLst>
                                          <p:attrName>style.visibility</p:attrName>
                                        </p:attrNameLst>
                                      </p:cBhvr>
                                      <p:to>
                                        <p:strVal val="visible"/>
                                      </p:to>
                                    </p:set>
                                    <p:anim calcmode="lin" valueType="num">
                                      <p:cBhvr additive="base">
                                        <p:cTn id="99" dur="500" fill="hold"/>
                                        <p:tgtEl>
                                          <p:spTgt spid="14"/>
                                        </p:tgtEl>
                                        <p:attrNameLst>
                                          <p:attrName>ppt_x</p:attrName>
                                        </p:attrNameLst>
                                      </p:cBhvr>
                                      <p:tavLst>
                                        <p:tav tm="0">
                                          <p:val>
                                            <p:strVal val="#ppt_x"/>
                                          </p:val>
                                        </p:tav>
                                        <p:tav tm="100000">
                                          <p:val>
                                            <p:strVal val="#ppt_x"/>
                                          </p:val>
                                        </p:tav>
                                      </p:tavLst>
                                    </p:anim>
                                    <p:anim calcmode="lin" valueType="num">
                                      <p:cBhvr additive="base">
                                        <p:cTn id="10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894680" y="359400"/>
            <a:ext cx="4679665" cy="357930"/>
          </a:xfrm>
          <a:prstGeom prst="rect">
            <a:avLst/>
          </a:prstGeom>
          <a:noFill/>
        </p:spPr>
        <p:txBody>
          <a:bodyPr wrap="square" lIns="80147" tIns="40074" rIns="80147" bIns="40074" rtlCol="0">
            <a:spAutoFit/>
          </a:bodyPr>
          <a:lstStyle/>
          <a:p>
            <a:pPr algn="r"/>
            <a:r>
              <a:rPr lang="ru-RU" dirty="0" smtClean="0">
                <a:latin typeface="PF DinDisplay Pro" panose="02000506030000020004" pitchFamily="2" charset="0"/>
              </a:rPr>
              <a:t>«</a:t>
            </a:r>
            <a:r>
              <a:rPr lang="en-US" dirty="0" smtClean="0">
                <a:latin typeface="PF DinDisplay Pro" panose="02000506030000020004" pitchFamily="2" charset="0"/>
              </a:rPr>
              <a:t>PLEXOR®</a:t>
            </a:r>
            <a:r>
              <a:rPr lang="ru-RU" dirty="0" smtClean="0">
                <a:latin typeface="PF DinDisplay Pro" panose="02000506030000020004" pitchFamily="2" charset="0"/>
              </a:rPr>
              <a:t>»</a:t>
            </a:r>
            <a:endParaRPr lang="ru-RU" dirty="0">
              <a:solidFill>
                <a:schemeClr val="tx1">
                  <a:lumMod val="50000"/>
                  <a:lumOff val="50000"/>
                </a:schemeClr>
              </a:solidFill>
            </a:endParaRPr>
          </a:p>
        </p:txBody>
      </p:sp>
      <p:sp>
        <p:nvSpPr>
          <p:cNvPr id="6" name="TextBox 5"/>
          <p:cNvSpPr txBox="1"/>
          <p:nvPr/>
        </p:nvSpPr>
        <p:spPr>
          <a:xfrm>
            <a:off x="508081" y="762324"/>
            <a:ext cx="8066264" cy="634929"/>
          </a:xfrm>
          <a:prstGeom prst="rect">
            <a:avLst/>
          </a:prstGeom>
          <a:noFill/>
        </p:spPr>
        <p:txBody>
          <a:bodyPr wrap="square" lIns="80147" tIns="40074" rIns="80147" bIns="40074" rtlCol="0">
            <a:spAutoFit/>
          </a:bodyPr>
          <a:lstStyle/>
          <a:p>
            <a:r>
              <a:rPr lang="ru-RU" dirty="0" smtClean="0">
                <a:latin typeface="PF DinDisplay Pro" panose="02000506030000020004" pitchFamily="2" charset="0"/>
              </a:rPr>
              <a:t>РАБОТА В КАТЕГОРИЙНЫХ ПОМЕЩЕНИЯХ С ПРИМЕНЕНИЕМ «</a:t>
            </a:r>
            <a:r>
              <a:rPr lang="en-US" dirty="0" smtClean="0">
                <a:latin typeface="PF DinDisplay Pro" panose="02000506030000020004" pitchFamily="2" charset="0"/>
              </a:rPr>
              <a:t>Ex</a:t>
            </a:r>
            <a:r>
              <a:rPr lang="ru-RU" dirty="0" smtClean="0">
                <a:latin typeface="PF DinDisplay Pro" panose="02000506030000020004" pitchFamily="2" charset="0"/>
              </a:rPr>
              <a:t>» ОБОРУДОВАНИЯ</a:t>
            </a:r>
          </a:p>
        </p:txBody>
      </p:sp>
      <p:pic>
        <p:nvPicPr>
          <p:cNvPr id="20483" name="Picture 3" descr="C:\Users\Shishkin Stanislav\Desktop\PLEXOR_для презентации\обл_3.png"/>
          <p:cNvPicPr>
            <a:picLocks noChangeAspect="1" noChangeArrowheads="1"/>
          </p:cNvPicPr>
          <p:nvPr/>
        </p:nvPicPr>
        <p:blipFill>
          <a:blip r:embed="rId2" cstate="print"/>
          <a:srcRect/>
          <a:stretch>
            <a:fillRect/>
          </a:stretch>
        </p:blipFill>
        <p:spPr bwMode="auto">
          <a:xfrm>
            <a:off x="7342854" y="6101770"/>
            <a:ext cx="1358079" cy="723382"/>
          </a:xfrm>
          <a:prstGeom prst="rect">
            <a:avLst/>
          </a:prstGeom>
          <a:noFill/>
        </p:spPr>
      </p:pic>
      <p:pic>
        <p:nvPicPr>
          <p:cNvPr id="3074" name="Picture 2"/>
          <p:cNvPicPr>
            <a:picLocks noChangeAspect="1" noChangeArrowheads="1"/>
          </p:cNvPicPr>
          <p:nvPr/>
        </p:nvPicPr>
        <p:blipFill>
          <a:blip r:embed="rId3" cstate="print"/>
          <a:srcRect/>
          <a:stretch>
            <a:fillRect/>
          </a:stretch>
        </p:blipFill>
        <p:spPr bwMode="auto">
          <a:xfrm>
            <a:off x="631229" y="1692002"/>
            <a:ext cx="1506805" cy="3304453"/>
          </a:xfrm>
          <a:prstGeom prst="rect">
            <a:avLst/>
          </a:prstGeom>
          <a:noFill/>
          <a:ln w="9525">
            <a:noFill/>
            <a:miter lim="800000"/>
            <a:headEnd/>
            <a:tailEnd/>
          </a:ln>
        </p:spPr>
      </p:pic>
      <p:sp>
        <p:nvSpPr>
          <p:cNvPr id="3077" name="AutoShape 5" descr="Картинки по запросу ex"/>
          <p:cNvSpPr>
            <a:spLocks noChangeAspect="1" noChangeArrowheads="1"/>
          </p:cNvSpPr>
          <p:nvPr/>
        </p:nvSpPr>
        <p:spPr bwMode="auto">
          <a:xfrm>
            <a:off x="133033" y="-131026"/>
            <a:ext cx="260637" cy="276452"/>
          </a:xfrm>
          <a:prstGeom prst="rect">
            <a:avLst/>
          </a:prstGeom>
          <a:noFill/>
        </p:spPr>
        <p:txBody>
          <a:bodyPr vert="horz" wrap="square" lIns="80147" tIns="40074" rIns="80147" bIns="40074" numCol="1" anchor="t" anchorCtr="0" compatLnSpc="1">
            <a:prstTxWarp prst="textNoShape">
              <a:avLst/>
            </a:prstTxWarp>
          </a:bodyPr>
          <a:lstStyle/>
          <a:p>
            <a:endParaRPr lang="ru-RU"/>
          </a:p>
        </p:txBody>
      </p:sp>
      <p:sp>
        <p:nvSpPr>
          <p:cNvPr id="3079" name="AutoShape 7" descr="https://upload.wikimedia.org/wikipedia/commons/7/74/EX-logo.svg"/>
          <p:cNvSpPr>
            <a:spLocks noChangeAspect="1" noChangeArrowheads="1"/>
          </p:cNvSpPr>
          <p:nvPr/>
        </p:nvSpPr>
        <p:spPr bwMode="auto">
          <a:xfrm>
            <a:off x="133033" y="-131026"/>
            <a:ext cx="260637" cy="276452"/>
          </a:xfrm>
          <a:prstGeom prst="rect">
            <a:avLst/>
          </a:prstGeom>
          <a:noFill/>
        </p:spPr>
        <p:txBody>
          <a:bodyPr vert="horz" wrap="square" lIns="80147" tIns="40074" rIns="80147" bIns="40074" numCol="1" anchor="t" anchorCtr="0" compatLnSpc="1">
            <a:prstTxWarp prst="textNoShape">
              <a:avLst/>
            </a:prstTxWarp>
          </a:bodyPr>
          <a:lstStyle/>
          <a:p>
            <a:endParaRPr lang="ru-RU"/>
          </a:p>
        </p:txBody>
      </p:sp>
      <p:pic>
        <p:nvPicPr>
          <p:cNvPr id="3081" name="Picture 9" descr="C:\Users\Shishkin Stanislav\Desktop\EX-logo.jpg"/>
          <p:cNvPicPr>
            <a:picLocks noChangeAspect="1" noChangeArrowheads="1"/>
          </p:cNvPicPr>
          <p:nvPr/>
        </p:nvPicPr>
        <p:blipFill>
          <a:blip r:embed="rId4" cstate="print"/>
          <a:srcRect/>
          <a:stretch>
            <a:fillRect/>
          </a:stretch>
        </p:blipFill>
        <p:spPr bwMode="auto">
          <a:xfrm>
            <a:off x="138634" y="5910803"/>
            <a:ext cx="738894" cy="783728"/>
          </a:xfrm>
          <a:prstGeom prst="rect">
            <a:avLst/>
          </a:prstGeom>
          <a:noFill/>
        </p:spPr>
      </p:pic>
      <p:pic>
        <p:nvPicPr>
          <p:cNvPr id="18" name="Picture 2" descr="C:\Users\Shishkin Stanislav\Desktop\PLEXOR_для презентации\картинка_2.png"/>
          <p:cNvPicPr>
            <a:picLocks noChangeAspect="1" noChangeArrowheads="1"/>
          </p:cNvPicPr>
          <p:nvPr/>
        </p:nvPicPr>
        <p:blipFill>
          <a:blip r:embed="rId5" cstate="print"/>
          <a:srcRect/>
          <a:stretch>
            <a:fillRect/>
          </a:stretch>
        </p:blipFill>
        <p:spPr bwMode="auto">
          <a:xfrm>
            <a:off x="5557193" y="1012506"/>
            <a:ext cx="3078727" cy="4619452"/>
          </a:xfrm>
          <a:prstGeom prst="rect">
            <a:avLst/>
          </a:prstGeom>
          <a:noFill/>
        </p:spPr>
      </p:pic>
      <p:pic>
        <p:nvPicPr>
          <p:cNvPr id="3087" name="Picture 15" descr="C:\Users\Shishkin Stanislav\Desktop\Agile_X_-_Front__Back_-_Start_Page_.jpg"/>
          <p:cNvPicPr>
            <a:picLocks noChangeAspect="1" noChangeArrowheads="1"/>
          </p:cNvPicPr>
          <p:nvPr/>
        </p:nvPicPr>
        <p:blipFill>
          <a:blip r:embed="rId6" cstate="print"/>
          <a:srcRect/>
          <a:stretch>
            <a:fillRect/>
          </a:stretch>
        </p:blipFill>
        <p:spPr bwMode="auto">
          <a:xfrm>
            <a:off x="2478465" y="1692002"/>
            <a:ext cx="3174240" cy="3304453"/>
          </a:xfrm>
          <a:prstGeom prst="rect">
            <a:avLst/>
          </a:prstGeom>
          <a:noFill/>
        </p:spPr>
      </p:pic>
      <p:sp>
        <p:nvSpPr>
          <p:cNvPr id="20" name="Объект 2"/>
          <p:cNvSpPr txBox="1">
            <a:spLocks/>
          </p:cNvSpPr>
          <p:nvPr/>
        </p:nvSpPr>
        <p:spPr>
          <a:xfrm>
            <a:off x="384932" y="5076818"/>
            <a:ext cx="985193" cy="442122"/>
          </a:xfrm>
          <a:prstGeom prst="rect">
            <a:avLst/>
          </a:prstGeom>
        </p:spPr>
        <p:txBody>
          <a:bodyPr vert="horz" lIns="91409" tIns="45704" rIns="91409" bIns="45704" rtlCol="0">
            <a:noAutofit/>
          </a:bodyPr>
          <a:lstStyle/>
          <a:p>
            <a:pPr lvl="0" algn="ctr">
              <a:spcBef>
                <a:spcPct val="20000"/>
              </a:spcBef>
            </a:pPr>
            <a:r>
              <a:rPr lang="ru-RU" sz="2500" b="1" dirty="0" smtClean="0">
                <a:latin typeface="PF DinDisplay Pro Light" panose="02000506000000020004" pitchFamily="2" charset="0"/>
              </a:rPr>
              <a:t>КПК</a:t>
            </a:r>
            <a:endParaRPr lang="en-US" sz="2500" b="1" dirty="0" smtClean="0">
              <a:latin typeface="PF DinDisplay Pro Light" panose="02000506000000020004" pitchFamily="2" charset="0"/>
            </a:endParaRPr>
          </a:p>
        </p:txBody>
      </p:sp>
      <p:sp>
        <p:nvSpPr>
          <p:cNvPr id="21" name="Объект 2"/>
          <p:cNvSpPr txBox="1">
            <a:spLocks/>
          </p:cNvSpPr>
          <p:nvPr/>
        </p:nvSpPr>
        <p:spPr>
          <a:xfrm>
            <a:off x="2293742" y="5076818"/>
            <a:ext cx="1662512" cy="442122"/>
          </a:xfrm>
          <a:prstGeom prst="rect">
            <a:avLst/>
          </a:prstGeom>
        </p:spPr>
        <p:txBody>
          <a:bodyPr vert="horz" lIns="91409" tIns="45704" rIns="91409" bIns="45704" rtlCol="0">
            <a:noAutofit/>
          </a:bodyPr>
          <a:lstStyle/>
          <a:p>
            <a:pPr lvl="0" algn="ctr">
              <a:spcBef>
                <a:spcPct val="20000"/>
              </a:spcBef>
            </a:pPr>
            <a:r>
              <a:rPr lang="ru-RU" sz="2500" b="1" dirty="0" smtClean="0">
                <a:latin typeface="PF DinDisplay Pro Light" panose="02000506000000020004" pitchFamily="2" charset="0"/>
              </a:rPr>
              <a:t>ПЛАНШЕТ</a:t>
            </a:r>
            <a:endParaRPr lang="en-US" sz="2500" b="1" dirty="0" smtClean="0">
              <a:latin typeface="PF DinDisplay Pro Light" panose="02000506000000020004" pitchFamily="2" charset="0"/>
            </a:endParaRPr>
          </a:p>
        </p:txBody>
      </p:sp>
      <p:sp>
        <p:nvSpPr>
          <p:cNvPr id="22" name="Объект 2"/>
          <p:cNvSpPr txBox="1">
            <a:spLocks/>
          </p:cNvSpPr>
          <p:nvPr/>
        </p:nvSpPr>
        <p:spPr>
          <a:xfrm>
            <a:off x="6732240" y="5076818"/>
            <a:ext cx="1718956" cy="442122"/>
          </a:xfrm>
          <a:prstGeom prst="rect">
            <a:avLst/>
          </a:prstGeom>
        </p:spPr>
        <p:txBody>
          <a:bodyPr vert="horz" lIns="91409" tIns="45704" rIns="91409" bIns="45704" rtlCol="0">
            <a:noAutofit/>
          </a:bodyPr>
          <a:lstStyle/>
          <a:p>
            <a:pPr lvl="0" algn="ctr">
              <a:spcBef>
                <a:spcPct val="20000"/>
              </a:spcBef>
            </a:pPr>
            <a:r>
              <a:rPr lang="ru-RU" sz="2500" b="1" dirty="0" smtClean="0">
                <a:latin typeface="PF DinDisplay Pro Light" panose="02000506000000020004" pitchFamily="2" charset="0"/>
              </a:rPr>
              <a:t>«</a:t>
            </a:r>
            <a:r>
              <a:rPr lang="en-US" sz="2500" b="1" dirty="0" smtClean="0">
                <a:latin typeface="PF DinDisplay Pro Light" panose="02000506000000020004" pitchFamily="2" charset="0"/>
              </a:rPr>
              <a:t>PLEXOR</a:t>
            </a:r>
            <a:r>
              <a:rPr lang="en-US" sz="2500" b="1" dirty="0" smtClean="0">
                <a:latin typeface="PF DinDisplay Pro Light"/>
              </a:rPr>
              <a:t>®</a:t>
            </a:r>
            <a:r>
              <a:rPr lang="ru-RU" sz="2500" b="1" dirty="0" smtClean="0">
                <a:latin typeface="PF DinDisplay Pro Light" panose="02000506000000020004" pitchFamily="2" charset="0"/>
              </a:rPr>
              <a:t>»</a:t>
            </a:r>
            <a:endParaRPr lang="en-US" sz="2500" b="1" dirty="0" smtClean="0">
              <a:latin typeface="PF DinDisplay Pro Light" panose="02000506000000020004" pitchFamily="2" charset="0"/>
            </a:endParaRPr>
          </a:p>
        </p:txBody>
      </p:sp>
      <p:pic>
        <p:nvPicPr>
          <p:cNvPr id="15" name="Picture 2"/>
          <p:cNvPicPr>
            <a:picLocks noChangeAspect="1" noChangeArrowheads="1"/>
          </p:cNvPicPr>
          <p:nvPr/>
        </p:nvPicPr>
        <p:blipFill>
          <a:blip r:embed="rId7" cstate="print"/>
          <a:srcRect/>
          <a:stretch>
            <a:fillRect/>
          </a:stretch>
        </p:blipFill>
        <p:spPr bwMode="auto">
          <a:xfrm>
            <a:off x="611560" y="260648"/>
            <a:ext cx="2088232" cy="392297"/>
          </a:xfrm>
          <a:prstGeom prst="rect">
            <a:avLst/>
          </a:prstGeom>
          <a:noFill/>
          <a:ln w="9525">
            <a:noFill/>
            <a:miter lim="800000"/>
            <a:headEnd/>
            <a:tailEnd/>
          </a:ln>
        </p:spPr>
      </p:pic>
    </p:spTree>
    <p:extLst>
      <p:ext uri="{BB962C8B-B14F-4D97-AF65-F5344CB8AC3E}">
        <p14:creationId xmlns:p14="http://schemas.microsoft.com/office/powerpoint/2010/main" xmlns="" val="4117175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0">
                                            <p:txEl>
                                              <p:pRg st="0" end="0"/>
                                            </p:txEl>
                                          </p:spTgt>
                                        </p:tgtEl>
                                        <p:attrNameLst>
                                          <p:attrName>style.visibility</p:attrName>
                                        </p:attrNameLst>
                                      </p:cBhvr>
                                      <p:to>
                                        <p:strVal val="visible"/>
                                      </p:to>
                                    </p:set>
                                    <p:animEffect transition="in" filter="wipe(down)">
                                      <p:cBhvr>
                                        <p:cTn id="17" dur="500"/>
                                        <p:tgtEl>
                                          <p:spTgt spid="2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1">
                                            <p:txEl>
                                              <p:pRg st="0" end="0"/>
                                            </p:txEl>
                                          </p:spTgt>
                                        </p:tgtEl>
                                        <p:attrNameLst>
                                          <p:attrName>style.visibility</p:attrName>
                                        </p:attrNameLst>
                                      </p:cBhvr>
                                      <p:to>
                                        <p:strVal val="visible"/>
                                      </p:to>
                                    </p:set>
                                    <p:animEffect transition="in" filter="wipe(down)">
                                      <p:cBhvr>
                                        <p:cTn id="22" dur="500"/>
                                        <p:tgtEl>
                                          <p:spTgt spid="21">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2">
                                            <p:txEl>
                                              <p:pRg st="0" end="0"/>
                                            </p:txEl>
                                          </p:spTgt>
                                        </p:tgtEl>
                                        <p:attrNameLst>
                                          <p:attrName>style.visibility</p:attrName>
                                        </p:attrNameLst>
                                      </p:cBhvr>
                                      <p:to>
                                        <p:strVal val="visible"/>
                                      </p:to>
                                    </p:set>
                                    <p:animEffect transition="in" filter="wipe(down)">
                                      <p:cBhvr>
                                        <p:cTn id="27" dur="500"/>
                                        <p:tgtEl>
                                          <p:spTgt spid="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894680" y="359400"/>
            <a:ext cx="4679665" cy="357930"/>
          </a:xfrm>
          <a:prstGeom prst="rect">
            <a:avLst/>
          </a:prstGeom>
          <a:noFill/>
        </p:spPr>
        <p:txBody>
          <a:bodyPr wrap="square" lIns="80147" tIns="40074" rIns="80147" bIns="40074" rtlCol="0">
            <a:spAutoFit/>
          </a:bodyPr>
          <a:lstStyle/>
          <a:p>
            <a:pPr algn="r"/>
            <a:r>
              <a:rPr lang="ru-RU" dirty="0" smtClean="0">
                <a:latin typeface="PF DinDisplay Pro" panose="02000506030000020004" pitchFamily="2" charset="0"/>
              </a:rPr>
              <a:t>«</a:t>
            </a:r>
            <a:r>
              <a:rPr lang="en-US" dirty="0" smtClean="0">
                <a:latin typeface="PF DinDisplay Pro" panose="02000506030000020004" pitchFamily="2" charset="0"/>
              </a:rPr>
              <a:t>PLEXOR®</a:t>
            </a:r>
            <a:r>
              <a:rPr lang="ru-RU" dirty="0" smtClean="0">
                <a:latin typeface="PF DinDisplay Pro" panose="02000506030000020004" pitchFamily="2" charset="0"/>
              </a:rPr>
              <a:t>»</a:t>
            </a:r>
            <a:endParaRPr lang="ru-RU" dirty="0">
              <a:solidFill>
                <a:schemeClr val="tx1">
                  <a:lumMod val="50000"/>
                  <a:lumOff val="50000"/>
                </a:schemeClr>
              </a:solidFill>
            </a:endParaRPr>
          </a:p>
        </p:txBody>
      </p:sp>
      <p:sp>
        <p:nvSpPr>
          <p:cNvPr id="6" name="TextBox 5"/>
          <p:cNvSpPr txBox="1"/>
          <p:nvPr/>
        </p:nvSpPr>
        <p:spPr>
          <a:xfrm>
            <a:off x="508081" y="762324"/>
            <a:ext cx="8066264" cy="634929"/>
          </a:xfrm>
          <a:prstGeom prst="rect">
            <a:avLst/>
          </a:prstGeom>
          <a:noFill/>
        </p:spPr>
        <p:txBody>
          <a:bodyPr wrap="square" lIns="80147" tIns="40074" rIns="80147" bIns="40074" rtlCol="0">
            <a:spAutoFit/>
          </a:bodyPr>
          <a:lstStyle/>
          <a:p>
            <a:r>
              <a:rPr lang="ru-RU" dirty="0" smtClean="0">
                <a:latin typeface="PF DinDisplay Pro" panose="02000506030000020004" pitchFamily="2" charset="0"/>
              </a:rPr>
              <a:t>ПРОГРАММНЫЙ ПАКЕТ «</a:t>
            </a:r>
            <a:r>
              <a:rPr lang="en-US" dirty="0" smtClean="0">
                <a:latin typeface="PF DinDisplay Pro" panose="02000506030000020004" pitchFamily="2" charset="0"/>
              </a:rPr>
              <a:t>CONNEXION®</a:t>
            </a:r>
            <a:r>
              <a:rPr lang="ru-RU" dirty="0" smtClean="0">
                <a:latin typeface="PF DinDisplay Pro" panose="02000506030000020004" pitchFamily="2" charset="0"/>
              </a:rPr>
              <a:t>» -  </a:t>
            </a:r>
          </a:p>
          <a:p>
            <a:r>
              <a:rPr lang="ru-RU" dirty="0" smtClean="0">
                <a:latin typeface="PF DinDisplay Pro" panose="02000506030000020004" pitchFamily="2" charset="0"/>
              </a:rPr>
              <a:t>ГРАФИЧЕСКОЕ ОТОБРАЖЕНИЕ ПОЛУЧЕННЫХ РЕЗУЛЬТАТОВ</a:t>
            </a:r>
          </a:p>
        </p:txBody>
      </p:sp>
      <p:pic>
        <p:nvPicPr>
          <p:cNvPr id="13" name="Picture 3" descr="C:\Users\Shishkin Stanislav\Desktop\PLEXOR_для презентации\обл_3.png"/>
          <p:cNvPicPr>
            <a:picLocks noChangeAspect="1" noChangeArrowheads="1"/>
          </p:cNvPicPr>
          <p:nvPr/>
        </p:nvPicPr>
        <p:blipFill>
          <a:blip r:embed="rId2" cstate="print"/>
          <a:srcRect/>
          <a:stretch>
            <a:fillRect/>
          </a:stretch>
        </p:blipFill>
        <p:spPr bwMode="auto">
          <a:xfrm>
            <a:off x="7342854" y="5910803"/>
            <a:ext cx="1358079" cy="723382"/>
          </a:xfrm>
          <a:prstGeom prst="rect">
            <a:avLst/>
          </a:prstGeom>
          <a:noFill/>
        </p:spPr>
      </p:pic>
      <p:pic>
        <p:nvPicPr>
          <p:cNvPr id="2050" name="Picture 2"/>
          <p:cNvPicPr>
            <a:picLocks noChangeAspect="1" noChangeArrowheads="1"/>
          </p:cNvPicPr>
          <p:nvPr/>
        </p:nvPicPr>
        <p:blipFill>
          <a:blip r:embed="rId3" cstate="print"/>
          <a:srcRect/>
          <a:stretch>
            <a:fillRect/>
          </a:stretch>
        </p:blipFill>
        <p:spPr bwMode="auto">
          <a:xfrm>
            <a:off x="569655" y="1404370"/>
            <a:ext cx="6157454" cy="4611807"/>
          </a:xfrm>
          <a:prstGeom prst="rect">
            <a:avLst/>
          </a:prstGeom>
          <a:ln>
            <a:noFill/>
          </a:ln>
          <a:effectLst>
            <a:outerShdw blurRad="292100" dist="139700" dir="2700000" algn="tl" rotWithShape="0">
              <a:srgbClr val="333333">
                <a:alpha val="65000"/>
              </a:srgbClr>
            </a:outerShdw>
          </a:effectLst>
        </p:spPr>
      </p:pic>
      <p:pic>
        <p:nvPicPr>
          <p:cNvPr id="2051" name="Picture 3"/>
          <p:cNvPicPr>
            <a:picLocks noChangeAspect="1" noChangeArrowheads="1"/>
          </p:cNvPicPr>
          <p:nvPr/>
        </p:nvPicPr>
        <p:blipFill>
          <a:blip r:embed="rId4" cstate="print"/>
          <a:srcRect/>
          <a:stretch>
            <a:fillRect/>
          </a:stretch>
        </p:blipFill>
        <p:spPr bwMode="auto">
          <a:xfrm>
            <a:off x="1616422" y="2265600"/>
            <a:ext cx="5832718" cy="4368586"/>
          </a:xfrm>
          <a:prstGeom prst="rect">
            <a:avLst/>
          </a:prstGeom>
          <a:ln>
            <a:noFill/>
          </a:ln>
          <a:effectLst>
            <a:outerShdw blurRad="292100" dist="139700" dir="2700000" algn="tl" rotWithShape="0">
              <a:srgbClr val="333333">
                <a:alpha val="65000"/>
              </a:srgbClr>
            </a:outerShdw>
          </a:effectLst>
        </p:spPr>
      </p:pic>
      <p:pic>
        <p:nvPicPr>
          <p:cNvPr id="8" name="Picture 2"/>
          <p:cNvPicPr>
            <a:picLocks noChangeAspect="1" noChangeArrowheads="1"/>
          </p:cNvPicPr>
          <p:nvPr/>
        </p:nvPicPr>
        <p:blipFill>
          <a:blip r:embed="rId5" cstate="print"/>
          <a:srcRect/>
          <a:stretch>
            <a:fillRect/>
          </a:stretch>
        </p:blipFill>
        <p:spPr bwMode="auto">
          <a:xfrm>
            <a:off x="611560" y="260648"/>
            <a:ext cx="2088232" cy="392297"/>
          </a:xfrm>
          <a:prstGeom prst="rect">
            <a:avLst/>
          </a:prstGeom>
          <a:noFill/>
          <a:ln w="9525">
            <a:noFill/>
            <a:miter lim="800000"/>
            <a:headEnd/>
            <a:tailEnd/>
          </a:ln>
        </p:spPr>
      </p:pic>
    </p:spTree>
    <p:extLst>
      <p:ext uri="{BB962C8B-B14F-4D97-AF65-F5344CB8AC3E}">
        <p14:creationId xmlns:p14="http://schemas.microsoft.com/office/powerpoint/2010/main" xmlns="" val="4117175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894680" y="359400"/>
            <a:ext cx="4679665" cy="357930"/>
          </a:xfrm>
          <a:prstGeom prst="rect">
            <a:avLst/>
          </a:prstGeom>
          <a:noFill/>
        </p:spPr>
        <p:txBody>
          <a:bodyPr wrap="square" lIns="80147" tIns="40074" rIns="80147" bIns="40074" rtlCol="0">
            <a:spAutoFit/>
          </a:bodyPr>
          <a:lstStyle/>
          <a:p>
            <a:pPr algn="r"/>
            <a:r>
              <a:rPr lang="ru-RU" dirty="0" smtClean="0">
                <a:latin typeface="PF DinDisplay Pro" panose="02000506030000020004" pitchFamily="2" charset="0"/>
              </a:rPr>
              <a:t>«</a:t>
            </a:r>
            <a:r>
              <a:rPr lang="en-US" dirty="0" smtClean="0">
                <a:latin typeface="PF DinDisplay Pro" panose="02000506030000020004" pitchFamily="2" charset="0"/>
              </a:rPr>
              <a:t>PLEXOR®</a:t>
            </a:r>
            <a:r>
              <a:rPr lang="ru-RU" dirty="0" smtClean="0">
                <a:latin typeface="PF DinDisplay Pro" panose="02000506030000020004" pitchFamily="2" charset="0"/>
              </a:rPr>
              <a:t>»</a:t>
            </a:r>
            <a:endParaRPr lang="ru-RU" dirty="0">
              <a:solidFill>
                <a:schemeClr val="tx1">
                  <a:lumMod val="50000"/>
                  <a:lumOff val="50000"/>
                </a:schemeClr>
              </a:solidFill>
            </a:endParaRPr>
          </a:p>
        </p:txBody>
      </p:sp>
      <p:sp>
        <p:nvSpPr>
          <p:cNvPr id="6" name="TextBox 5"/>
          <p:cNvSpPr txBox="1"/>
          <p:nvPr/>
        </p:nvSpPr>
        <p:spPr>
          <a:xfrm>
            <a:off x="508081" y="762324"/>
            <a:ext cx="8066264" cy="634929"/>
          </a:xfrm>
          <a:prstGeom prst="rect">
            <a:avLst/>
          </a:prstGeom>
          <a:noFill/>
        </p:spPr>
        <p:txBody>
          <a:bodyPr wrap="square" lIns="80147" tIns="40074" rIns="80147" bIns="40074" rtlCol="0">
            <a:spAutoFit/>
          </a:bodyPr>
          <a:lstStyle/>
          <a:p>
            <a:r>
              <a:rPr lang="ru-RU" dirty="0" smtClean="0">
                <a:latin typeface="PF DinDisplay Pro" panose="02000506030000020004" pitchFamily="2" charset="0"/>
              </a:rPr>
              <a:t>ПРОГРАММНЫЙ ПАКЕТ «</a:t>
            </a:r>
            <a:r>
              <a:rPr lang="en-US" dirty="0" smtClean="0">
                <a:latin typeface="PF DinDisplay Pro" panose="02000506030000020004" pitchFamily="2" charset="0"/>
              </a:rPr>
              <a:t>CONNEXION®</a:t>
            </a:r>
            <a:r>
              <a:rPr lang="ru-RU" dirty="0" smtClean="0">
                <a:latin typeface="PF DinDisplay Pro" panose="02000506030000020004" pitchFamily="2" charset="0"/>
              </a:rPr>
              <a:t>» -  </a:t>
            </a:r>
          </a:p>
          <a:p>
            <a:r>
              <a:rPr lang="ru-RU" dirty="0" smtClean="0">
                <a:latin typeface="PF DinDisplay Pro" panose="02000506030000020004" pitchFamily="2" charset="0"/>
              </a:rPr>
              <a:t>ПРОТОКОЛ ПОЛУЧЕННЫХ РЕЗУЛЬТАТОВ</a:t>
            </a:r>
          </a:p>
        </p:txBody>
      </p:sp>
      <p:pic>
        <p:nvPicPr>
          <p:cNvPr id="13" name="Picture 3" descr="C:\Users\Shishkin Stanislav\Desktop\PLEXOR_для презентации\обл_3.png"/>
          <p:cNvPicPr>
            <a:picLocks noChangeAspect="1" noChangeArrowheads="1"/>
          </p:cNvPicPr>
          <p:nvPr/>
        </p:nvPicPr>
        <p:blipFill>
          <a:blip r:embed="rId2" cstate="print"/>
          <a:srcRect/>
          <a:stretch>
            <a:fillRect/>
          </a:stretch>
        </p:blipFill>
        <p:spPr bwMode="auto">
          <a:xfrm>
            <a:off x="7342854" y="5910803"/>
            <a:ext cx="1358079" cy="723382"/>
          </a:xfrm>
          <a:prstGeom prst="rect">
            <a:avLst/>
          </a:prstGeom>
          <a:noFill/>
        </p:spPr>
      </p:pic>
      <p:pic>
        <p:nvPicPr>
          <p:cNvPr id="3074" name="Picture 2"/>
          <p:cNvPicPr>
            <a:picLocks noChangeAspect="1" noChangeArrowheads="1"/>
          </p:cNvPicPr>
          <p:nvPr/>
        </p:nvPicPr>
        <p:blipFill>
          <a:blip r:embed="rId3" cstate="print"/>
          <a:srcRect/>
          <a:stretch>
            <a:fillRect/>
          </a:stretch>
        </p:blipFill>
        <p:spPr bwMode="auto">
          <a:xfrm>
            <a:off x="569655" y="1600302"/>
            <a:ext cx="3379136" cy="5069038"/>
          </a:xfrm>
          <a:prstGeom prst="rect">
            <a:avLst/>
          </a:prstGeom>
          <a:ln>
            <a:noFill/>
          </a:ln>
          <a:effectLst>
            <a:outerShdw blurRad="292100" dist="139700" dir="2700000" algn="tl" rotWithShape="0">
              <a:srgbClr val="333333">
                <a:alpha val="65000"/>
              </a:srgbClr>
            </a:outerShdw>
          </a:effectLst>
        </p:spPr>
      </p:pic>
      <p:pic>
        <p:nvPicPr>
          <p:cNvPr id="3075" name="Picture 3"/>
          <p:cNvPicPr>
            <a:picLocks noChangeAspect="1" noChangeArrowheads="1"/>
          </p:cNvPicPr>
          <p:nvPr/>
        </p:nvPicPr>
        <p:blipFill>
          <a:blip r:embed="rId4" cstate="print"/>
          <a:srcRect/>
          <a:stretch>
            <a:fillRect/>
          </a:stretch>
        </p:blipFill>
        <p:spPr bwMode="auto">
          <a:xfrm>
            <a:off x="5321798" y="881885"/>
            <a:ext cx="3379135" cy="5069037"/>
          </a:xfrm>
          <a:prstGeom prst="rect">
            <a:avLst/>
          </a:prstGeom>
          <a:ln>
            <a:noFill/>
          </a:ln>
          <a:effectLst>
            <a:outerShdw blurRad="292100" dist="139700" dir="2700000" algn="tl" rotWithShape="0">
              <a:srgbClr val="333333">
                <a:alpha val="65000"/>
              </a:srgbClr>
            </a:outerShdw>
          </a:effectLst>
        </p:spPr>
      </p:pic>
      <p:pic>
        <p:nvPicPr>
          <p:cNvPr id="3076" name="Picture 4"/>
          <p:cNvPicPr>
            <a:picLocks noChangeAspect="1" noChangeArrowheads="1"/>
          </p:cNvPicPr>
          <p:nvPr/>
        </p:nvPicPr>
        <p:blipFill>
          <a:blip r:embed="rId3" cstate="print"/>
          <a:srcRect/>
          <a:stretch>
            <a:fillRect/>
          </a:stretch>
        </p:blipFill>
        <p:spPr bwMode="auto">
          <a:xfrm>
            <a:off x="3278935" y="1429560"/>
            <a:ext cx="3379136" cy="5069039"/>
          </a:xfrm>
          <a:prstGeom prst="rect">
            <a:avLst/>
          </a:prstGeom>
          <a:ln>
            <a:noFill/>
          </a:ln>
          <a:effectLst>
            <a:outerShdw blurRad="292100" dist="139700" dir="2700000" algn="tl" rotWithShape="0">
              <a:srgbClr val="333333">
                <a:alpha val="65000"/>
              </a:srgbClr>
            </a:outerShdw>
          </a:effectLst>
        </p:spPr>
      </p:pic>
      <p:pic>
        <p:nvPicPr>
          <p:cNvPr id="9" name="Picture 2"/>
          <p:cNvPicPr>
            <a:picLocks noChangeAspect="1" noChangeArrowheads="1"/>
          </p:cNvPicPr>
          <p:nvPr/>
        </p:nvPicPr>
        <p:blipFill>
          <a:blip r:embed="rId5" cstate="print"/>
          <a:srcRect/>
          <a:stretch>
            <a:fillRect/>
          </a:stretch>
        </p:blipFill>
        <p:spPr bwMode="auto">
          <a:xfrm>
            <a:off x="611560" y="260648"/>
            <a:ext cx="2088232" cy="392297"/>
          </a:xfrm>
          <a:prstGeom prst="rect">
            <a:avLst/>
          </a:prstGeom>
          <a:noFill/>
          <a:ln w="9525">
            <a:noFill/>
            <a:miter lim="800000"/>
            <a:headEnd/>
            <a:tailEnd/>
          </a:ln>
        </p:spPr>
      </p:pic>
    </p:spTree>
    <p:extLst>
      <p:ext uri="{BB962C8B-B14F-4D97-AF65-F5344CB8AC3E}">
        <p14:creationId xmlns:p14="http://schemas.microsoft.com/office/powerpoint/2010/main" xmlns="" val="4117175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894680" y="359400"/>
            <a:ext cx="4679665" cy="357930"/>
          </a:xfrm>
          <a:prstGeom prst="rect">
            <a:avLst/>
          </a:prstGeom>
          <a:noFill/>
        </p:spPr>
        <p:txBody>
          <a:bodyPr wrap="square" lIns="80147" tIns="40074" rIns="80147" bIns="40074" rtlCol="0">
            <a:spAutoFit/>
          </a:bodyPr>
          <a:lstStyle/>
          <a:p>
            <a:pPr algn="r"/>
            <a:r>
              <a:rPr lang="ru-RU" dirty="0" smtClean="0">
                <a:latin typeface="PF DinDisplay Pro" panose="02000506030000020004" pitchFamily="2" charset="0"/>
              </a:rPr>
              <a:t>«</a:t>
            </a:r>
            <a:r>
              <a:rPr lang="en-US" dirty="0" smtClean="0">
                <a:latin typeface="PF DinDisplay Pro" panose="02000506030000020004" pitchFamily="2" charset="0"/>
              </a:rPr>
              <a:t>PLEXOR®</a:t>
            </a:r>
            <a:r>
              <a:rPr lang="ru-RU" dirty="0" smtClean="0">
                <a:latin typeface="PF DinDisplay Pro" panose="02000506030000020004" pitchFamily="2" charset="0"/>
              </a:rPr>
              <a:t>»</a:t>
            </a:r>
            <a:endParaRPr lang="ru-RU" dirty="0">
              <a:solidFill>
                <a:schemeClr val="tx1">
                  <a:lumMod val="50000"/>
                  <a:lumOff val="50000"/>
                </a:schemeClr>
              </a:solidFill>
            </a:endParaRPr>
          </a:p>
        </p:txBody>
      </p:sp>
      <p:sp>
        <p:nvSpPr>
          <p:cNvPr id="7" name="TextBox 6"/>
          <p:cNvSpPr txBox="1"/>
          <p:nvPr/>
        </p:nvSpPr>
        <p:spPr>
          <a:xfrm>
            <a:off x="508080" y="762324"/>
            <a:ext cx="5480135" cy="362896"/>
          </a:xfrm>
          <a:prstGeom prst="rect">
            <a:avLst/>
          </a:prstGeom>
          <a:noFill/>
        </p:spPr>
        <p:txBody>
          <a:bodyPr wrap="square" lIns="80147" tIns="40074" rIns="80147" bIns="40074" rtlCol="0">
            <a:spAutoFit/>
          </a:bodyPr>
          <a:lstStyle/>
          <a:p>
            <a:r>
              <a:rPr lang="ru-RU" dirty="0" smtClean="0">
                <a:latin typeface="PF DinDisplay Pro" panose="02000506030000020004" pitchFamily="2" charset="0"/>
              </a:rPr>
              <a:t>АПРОБАЦИЯ В ЕВРОПЕ </a:t>
            </a:r>
            <a:endParaRPr lang="ru-RU" dirty="0">
              <a:latin typeface="PF DinDisplay Pro" panose="02000506030000020004" pitchFamily="2" charset="0"/>
            </a:endParaRPr>
          </a:p>
        </p:txBody>
      </p:sp>
      <p:pic>
        <p:nvPicPr>
          <p:cNvPr id="12" name="Picture 2" descr="C:\Users\Shishkin Stanislav\Desktop\PLEXOR_для презентации\картинка_7_.png"/>
          <p:cNvPicPr>
            <a:picLocks noChangeAspect="1" noChangeArrowheads="1"/>
          </p:cNvPicPr>
          <p:nvPr/>
        </p:nvPicPr>
        <p:blipFill>
          <a:blip r:embed="rId2" cstate="print"/>
          <a:srcRect/>
          <a:stretch>
            <a:fillRect/>
          </a:stretch>
        </p:blipFill>
        <p:spPr bwMode="auto">
          <a:xfrm>
            <a:off x="7932442" y="4955636"/>
            <a:ext cx="817339" cy="1240902"/>
          </a:xfrm>
          <a:prstGeom prst="rect">
            <a:avLst/>
          </a:prstGeom>
          <a:noFill/>
        </p:spPr>
      </p:pic>
      <p:sp>
        <p:nvSpPr>
          <p:cNvPr id="8" name="Объект 2"/>
          <p:cNvSpPr txBox="1">
            <a:spLocks/>
          </p:cNvSpPr>
          <p:nvPr/>
        </p:nvSpPr>
        <p:spPr>
          <a:xfrm>
            <a:off x="508081" y="1208438"/>
            <a:ext cx="8066264" cy="457174"/>
          </a:xfrm>
          <a:prstGeom prst="rect">
            <a:avLst/>
          </a:prstGeom>
        </p:spPr>
        <p:txBody>
          <a:bodyPr vert="horz" lIns="91409" tIns="45704" rIns="91409" bIns="45704" rtlCol="0">
            <a:noAutofit/>
          </a:bodyPr>
          <a:lstStyle/>
          <a:p>
            <a:pPr lvl="0">
              <a:spcBef>
                <a:spcPct val="20000"/>
              </a:spcBef>
            </a:pPr>
            <a:r>
              <a:rPr lang="ru-RU" sz="1200" dirty="0" smtClean="0">
                <a:latin typeface="PF DinDisplay Pro Light" panose="02000506000000020004" pitchFamily="2" charset="0"/>
              </a:rPr>
              <a:t>ГРО и ГТО Германии, Бельгии, Нидерландов и стран бывшего Советского Союза уже освоили данную систему и применяют её как в полном объёме, так и частично.</a:t>
            </a:r>
            <a:endParaRPr lang="en-US" sz="1200" dirty="0" smtClean="0">
              <a:latin typeface="PF DinDisplay Pro Light" panose="02000506000000020004" pitchFamily="2" charset="0"/>
            </a:endParaRPr>
          </a:p>
        </p:txBody>
      </p:sp>
      <p:pic>
        <p:nvPicPr>
          <p:cNvPr id="9" name="Picture 2" descr="C:\Users\Shishkin Stanislav\Desktop\PLEXOR_для презентации\картинка_2.png"/>
          <p:cNvPicPr>
            <a:picLocks noChangeAspect="1" noChangeArrowheads="1"/>
          </p:cNvPicPr>
          <p:nvPr/>
        </p:nvPicPr>
        <p:blipFill>
          <a:blip r:embed="rId3" cstate="print"/>
          <a:srcRect/>
          <a:stretch>
            <a:fillRect/>
          </a:stretch>
        </p:blipFill>
        <p:spPr bwMode="auto">
          <a:xfrm>
            <a:off x="7589152" y="1979877"/>
            <a:ext cx="1354640" cy="2032559"/>
          </a:xfrm>
          <a:prstGeom prst="rect">
            <a:avLst/>
          </a:prstGeom>
          <a:noFill/>
        </p:spPr>
      </p:pic>
      <p:pic>
        <p:nvPicPr>
          <p:cNvPr id="11" name="Picture 9" descr="\\kamstrup_bv\data\Products\Inspection systems\PLEXOR\Documents\Released\Pictures\BDA_Koppelingen.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703014" y="4012437"/>
            <a:ext cx="1046767" cy="5287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53" name="Picture 5" descr="D:\STANISLAV SHISHKIN\ПРАЙС-ЛИСТЫ\PLEXOR\KINGSTON\Photos\IMAG1254.jpg"/>
          <p:cNvPicPr>
            <a:picLocks noChangeAspect="1" noChangeArrowheads="1"/>
          </p:cNvPicPr>
          <p:nvPr/>
        </p:nvPicPr>
        <p:blipFill>
          <a:blip r:embed="rId5" cstate="print"/>
          <a:srcRect/>
          <a:stretch>
            <a:fillRect/>
          </a:stretch>
        </p:blipFill>
        <p:spPr bwMode="auto">
          <a:xfrm>
            <a:off x="508080" y="1809978"/>
            <a:ext cx="7054915" cy="4231447"/>
          </a:xfrm>
          <a:prstGeom prst="rect">
            <a:avLst/>
          </a:prstGeom>
          <a:noFill/>
        </p:spPr>
      </p:pic>
      <p:pic>
        <p:nvPicPr>
          <p:cNvPr id="13" name="Picture 2"/>
          <p:cNvPicPr>
            <a:picLocks noChangeAspect="1" noChangeArrowheads="1"/>
          </p:cNvPicPr>
          <p:nvPr/>
        </p:nvPicPr>
        <p:blipFill>
          <a:blip r:embed="rId6" cstate="print"/>
          <a:srcRect/>
          <a:stretch>
            <a:fillRect/>
          </a:stretch>
        </p:blipFill>
        <p:spPr bwMode="auto">
          <a:xfrm>
            <a:off x="611560" y="260648"/>
            <a:ext cx="2088232" cy="392297"/>
          </a:xfrm>
          <a:prstGeom prst="rect">
            <a:avLst/>
          </a:prstGeom>
          <a:noFill/>
          <a:ln w="9525">
            <a:noFill/>
            <a:miter lim="800000"/>
            <a:headEnd/>
            <a:tailEnd/>
          </a:ln>
        </p:spPr>
      </p:pic>
    </p:spTree>
    <p:extLst>
      <p:ext uri="{BB962C8B-B14F-4D97-AF65-F5344CB8AC3E}">
        <p14:creationId xmlns:p14="http://schemas.microsoft.com/office/powerpoint/2010/main" xmlns="" val="4117175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wipe(down)">
                                      <p:cBhvr>
                                        <p:cTn id="12" dur="500"/>
                                        <p:tgtEl>
                                          <p:spTgt spid="8">
                                            <p:txEl>
                                              <p:pRg st="0" end="0"/>
                                            </p:txEl>
                                          </p:spTgt>
                                        </p:tgtEl>
                                      </p:cBhvr>
                                    </p:animEffect>
                                  </p:childTnLst>
                                </p:cTn>
                              </p:par>
                              <p:par>
                                <p:cTn id="13" presetID="53" presetClass="entr" presetSubtype="0" fill="hold" nodeType="withEffect">
                                  <p:stCondLst>
                                    <p:cond delay="0"/>
                                  </p:stCondLst>
                                  <p:childTnLst>
                                    <p:set>
                                      <p:cBhvr>
                                        <p:cTn id="14" dur="1" fill="hold">
                                          <p:stCondLst>
                                            <p:cond delay="0"/>
                                          </p:stCondLst>
                                        </p:cTn>
                                        <p:tgtEl>
                                          <p:spTgt spid="2053"/>
                                        </p:tgtEl>
                                        <p:attrNameLst>
                                          <p:attrName>style.visibility</p:attrName>
                                        </p:attrNameLst>
                                      </p:cBhvr>
                                      <p:to>
                                        <p:strVal val="visible"/>
                                      </p:to>
                                    </p:set>
                                    <p:anim calcmode="lin" valueType="num">
                                      <p:cBhvr>
                                        <p:cTn id="15" dur="500" fill="hold"/>
                                        <p:tgtEl>
                                          <p:spTgt spid="2053"/>
                                        </p:tgtEl>
                                        <p:attrNameLst>
                                          <p:attrName>ppt_w</p:attrName>
                                        </p:attrNameLst>
                                      </p:cBhvr>
                                      <p:tavLst>
                                        <p:tav tm="0">
                                          <p:val>
                                            <p:fltVal val="0"/>
                                          </p:val>
                                        </p:tav>
                                        <p:tav tm="100000">
                                          <p:val>
                                            <p:strVal val="#ppt_w"/>
                                          </p:val>
                                        </p:tav>
                                      </p:tavLst>
                                    </p:anim>
                                    <p:anim calcmode="lin" valueType="num">
                                      <p:cBhvr>
                                        <p:cTn id="16" dur="500" fill="hold"/>
                                        <p:tgtEl>
                                          <p:spTgt spid="2053"/>
                                        </p:tgtEl>
                                        <p:attrNameLst>
                                          <p:attrName>ppt_h</p:attrName>
                                        </p:attrNameLst>
                                      </p:cBhvr>
                                      <p:tavLst>
                                        <p:tav tm="0">
                                          <p:val>
                                            <p:fltVal val="0"/>
                                          </p:val>
                                        </p:tav>
                                        <p:tav tm="100000">
                                          <p:val>
                                            <p:strVal val="#ppt_h"/>
                                          </p:val>
                                        </p:tav>
                                      </p:tavLst>
                                    </p:anim>
                                    <p:animEffect transition="in" filter="fade">
                                      <p:cBhvr>
                                        <p:cTn id="17" dur="500"/>
                                        <p:tgtEl>
                                          <p:spTgt spid="2053"/>
                                        </p:tgtEl>
                                      </p:cBhvr>
                                    </p:animEffect>
                                  </p:childTnLst>
                                </p:cTn>
                              </p:par>
                              <p:par>
                                <p:cTn id="18" presetID="2" presetClass="entr" presetSubtype="4"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500" fill="hold"/>
                                        <p:tgtEl>
                                          <p:spTgt spid="9"/>
                                        </p:tgtEl>
                                        <p:attrNameLst>
                                          <p:attrName>ppt_x</p:attrName>
                                        </p:attrNameLst>
                                      </p:cBhvr>
                                      <p:tavLst>
                                        <p:tav tm="0">
                                          <p:val>
                                            <p:strVal val="#ppt_x"/>
                                          </p:val>
                                        </p:tav>
                                        <p:tav tm="100000">
                                          <p:val>
                                            <p:strVal val="#ppt_x"/>
                                          </p:val>
                                        </p:tav>
                                      </p:tavLst>
                                    </p:anim>
                                    <p:anim calcmode="lin" valueType="num">
                                      <p:cBhvr additive="base">
                                        <p:cTn id="21" dur="500" fill="hold"/>
                                        <p:tgtEl>
                                          <p:spTgt spid="9"/>
                                        </p:tgtEl>
                                        <p:attrNameLst>
                                          <p:attrName>ppt_y</p:attrName>
                                        </p:attrNameLst>
                                      </p:cBhvr>
                                      <p:tavLst>
                                        <p:tav tm="0">
                                          <p:val>
                                            <p:strVal val="1+#ppt_h/2"/>
                                          </p:val>
                                        </p:tav>
                                        <p:tav tm="100000">
                                          <p:val>
                                            <p:strVal val="#ppt_y"/>
                                          </p:val>
                                        </p:tav>
                                      </p:tavLst>
                                    </p:anim>
                                  </p:childTnLst>
                                </p:cTn>
                              </p:par>
                              <p:par>
                                <p:cTn id="22" presetID="22" presetClass="entr" presetSubtype="4"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down)">
                                      <p:cBhvr>
                                        <p:cTn id="24" dur="500"/>
                                        <p:tgtEl>
                                          <p:spTgt spid="11"/>
                                        </p:tgtEl>
                                      </p:cBhvr>
                                    </p:animEffect>
                                  </p:childTnLst>
                                </p:cTn>
                              </p:par>
                              <p:par>
                                <p:cTn id="25" presetID="22" presetClass="entr" presetSubtype="4"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down)">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Номер слайда 26"/>
          <p:cNvSpPr>
            <a:spLocks noGrp="1"/>
          </p:cNvSpPr>
          <p:nvPr>
            <p:ph type="sldNum" sz="quarter" idx="12"/>
          </p:nvPr>
        </p:nvSpPr>
        <p:spPr/>
        <p:txBody>
          <a:bodyPr/>
          <a:lstStyle/>
          <a:p>
            <a:fld id="{725C68B6-61C2-468F-89AB-4B9F7531AA68}" type="slidenum">
              <a:rPr lang="ru-RU" smtClean="0"/>
              <a:pPr/>
              <a:t>4</a:t>
            </a:fld>
            <a:endParaRPr lang="ru-RU"/>
          </a:p>
        </p:txBody>
      </p:sp>
      <p:pic>
        <p:nvPicPr>
          <p:cNvPr id="8194" name="Picture 2" descr="Метран"/>
          <p:cNvPicPr>
            <a:picLocks noChangeAspect="1" noChangeArrowheads="1"/>
          </p:cNvPicPr>
          <p:nvPr/>
        </p:nvPicPr>
        <p:blipFill>
          <a:blip r:embed="rId3" cstate="print"/>
          <a:srcRect/>
          <a:stretch>
            <a:fillRect/>
          </a:stretch>
        </p:blipFill>
        <p:spPr bwMode="auto">
          <a:xfrm>
            <a:off x="0" y="0"/>
            <a:ext cx="9144000" cy="2146040"/>
          </a:xfrm>
          <a:prstGeom prst="rect">
            <a:avLst/>
          </a:prstGeom>
          <a:noFill/>
        </p:spPr>
      </p:pic>
      <p:sp>
        <p:nvSpPr>
          <p:cNvPr id="6" name="TextBox 5"/>
          <p:cNvSpPr txBox="1"/>
          <p:nvPr/>
        </p:nvSpPr>
        <p:spPr>
          <a:xfrm>
            <a:off x="0" y="2132856"/>
            <a:ext cx="9144000" cy="3034677"/>
          </a:xfrm>
          <a:prstGeom prst="rect">
            <a:avLst/>
          </a:prstGeom>
          <a:noFill/>
        </p:spPr>
        <p:txBody>
          <a:bodyPr wrap="square" rtlCol="0">
            <a:spAutoFit/>
          </a:bodyPr>
          <a:lstStyle/>
          <a:p>
            <a:pPr algn="just"/>
            <a:r>
              <a:rPr lang="ru-RU" sz="2200" b="1" dirty="0" smtClean="0">
                <a:solidFill>
                  <a:schemeClr val="bg1">
                    <a:lumMod val="50000"/>
                  </a:schemeClr>
                </a:solidFill>
                <a:latin typeface="Arial" pitchFamily="34" charset="0"/>
              </a:rPr>
              <a:t>ПРЕИМУЩЕСТВА ДЛЯ ПРОМЫШЛЕННЫХ ПРЕДПРИЯТИЙ</a:t>
            </a:r>
          </a:p>
          <a:p>
            <a:pPr algn="just"/>
            <a:endParaRPr lang="ru-RU" dirty="0" smtClean="0">
              <a:solidFill>
                <a:schemeClr val="bg1">
                  <a:lumMod val="50000"/>
                </a:schemeClr>
              </a:solidFill>
              <a:latin typeface="Arial" pitchFamily="34" charset="0"/>
            </a:endParaRPr>
          </a:p>
          <a:p>
            <a:pPr algn="just">
              <a:lnSpc>
                <a:spcPct val="120000"/>
              </a:lnSpc>
              <a:buFont typeface="Wingdings" pitchFamily="2" charset="2"/>
              <a:buChar char="ü"/>
            </a:pPr>
            <a:r>
              <a:rPr lang="ru-RU" dirty="0" smtClean="0">
                <a:solidFill>
                  <a:schemeClr val="bg1">
                    <a:lumMod val="50000"/>
                  </a:schemeClr>
                </a:solidFill>
                <a:latin typeface="Arial" pitchFamily="34" charset="0"/>
              </a:rPr>
              <a:t>Продукция отечественного производства мирового уровня.</a:t>
            </a:r>
          </a:p>
          <a:p>
            <a:pPr algn="just">
              <a:lnSpc>
                <a:spcPct val="120000"/>
              </a:lnSpc>
              <a:buFont typeface="Wingdings" pitchFamily="2" charset="2"/>
              <a:buChar char="ü"/>
            </a:pPr>
            <a:r>
              <a:rPr lang="ru-RU" dirty="0" smtClean="0">
                <a:solidFill>
                  <a:schemeClr val="bg1">
                    <a:lumMod val="50000"/>
                  </a:schemeClr>
                </a:solidFill>
                <a:latin typeface="Arial" pitchFamily="34" charset="0"/>
              </a:rPr>
              <a:t>Сокращение сроков поставки.</a:t>
            </a:r>
          </a:p>
          <a:p>
            <a:pPr algn="just">
              <a:lnSpc>
                <a:spcPct val="120000"/>
              </a:lnSpc>
              <a:buFont typeface="Wingdings" pitchFamily="2" charset="2"/>
              <a:buChar char="ü"/>
            </a:pPr>
            <a:r>
              <a:rPr lang="ru-RU" dirty="0" smtClean="0">
                <a:solidFill>
                  <a:schemeClr val="bg1">
                    <a:lumMod val="50000"/>
                  </a:schemeClr>
                </a:solidFill>
                <a:latin typeface="Arial" pitchFamily="34" charset="0"/>
              </a:rPr>
              <a:t>Маркировка изделий и документация на русском языке, в наличии сертификаты и все разрешительные документы.</a:t>
            </a:r>
          </a:p>
          <a:p>
            <a:pPr algn="just">
              <a:lnSpc>
                <a:spcPct val="120000"/>
              </a:lnSpc>
              <a:buFont typeface="Wingdings" pitchFamily="2" charset="2"/>
              <a:buChar char="ü"/>
            </a:pPr>
            <a:r>
              <a:rPr lang="ru-RU" dirty="0" smtClean="0">
                <a:solidFill>
                  <a:schemeClr val="bg1">
                    <a:lumMod val="50000"/>
                  </a:schemeClr>
                </a:solidFill>
                <a:latin typeface="Arial" pitchFamily="34" charset="0"/>
              </a:rPr>
              <a:t>Специальные конструкции для условий эксплуатации Крайнего Севера.</a:t>
            </a:r>
          </a:p>
          <a:p>
            <a:pPr algn="just">
              <a:lnSpc>
                <a:spcPct val="120000"/>
              </a:lnSpc>
              <a:buFont typeface="Wingdings" pitchFamily="2" charset="2"/>
              <a:buChar char="ü"/>
            </a:pPr>
            <a:r>
              <a:rPr lang="ru-RU" dirty="0" smtClean="0">
                <a:solidFill>
                  <a:schemeClr val="bg1">
                    <a:lumMod val="50000"/>
                  </a:schemeClr>
                </a:solidFill>
                <a:latin typeface="Arial" pitchFamily="34" charset="0"/>
              </a:rPr>
              <a:t>Дополнительные опции для российского рынка.</a:t>
            </a:r>
          </a:p>
          <a:p>
            <a:pPr algn="just">
              <a:lnSpc>
                <a:spcPct val="120000"/>
              </a:lnSpc>
              <a:buFont typeface="Wingdings" pitchFamily="2" charset="2"/>
              <a:buChar char="ü"/>
            </a:pPr>
            <a:r>
              <a:rPr lang="ru-RU" dirty="0" smtClean="0">
                <a:solidFill>
                  <a:schemeClr val="bg1">
                    <a:lumMod val="50000"/>
                  </a:schemeClr>
                </a:solidFill>
                <a:latin typeface="Arial" pitchFamily="34" charset="0"/>
              </a:rPr>
              <a:t>Исполнение проектов, сервис и техническая поддержка в России.</a:t>
            </a:r>
            <a:endParaRPr lang="ru-RU" dirty="0">
              <a:solidFill>
                <a:schemeClr val="bg1">
                  <a:lumMod val="50000"/>
                </a:schemeClr>
              </a:solidFill>
              <a:latin typeface="Arial" pitchFamily="34" charset="0"/>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894680" y="359400"/>
            <a:ext cx="4679665" cy="357930"/>
          </a:xfrm>
          <a:prstGeom prst="rect">
            <a:avLst/>
          </a:prstGeom>
          <a:noFill/>
        </p:spPr>
        <p:txBody>
          <a:bodyPr wrap="square" lIns="80147" tIns="40074" rIns="80147" bIns="40074" rtlCol="0">
            <a:spAutoFit/>
          </a:bodyPr>
          <a:lstStyle/>
          <a:p>
            <a:pPr algn="r"/>
            <a:r>
              <a:rPr lang="ru-RU" dirty="0" smtClean="0">
                <a:latin typeface="PF DinDisplay Pro" panose="02000506030000020004" pitchFamily="2" charset="0"/>
              </a:rPr>
              <a:t>«</a:t>
            </a:r>
            <a:r>
              <a:rPr lang="en-US" dirty="0" smtClean="0">
                <a:latin typeface="PF DinDisplay Pro" panose="02000506030000020004" pitchFamily="2" charset="0"/>
              </a:rPr>
              <a:t>PLEXOR®</a:t>
            </a:r>
            <a:r>
              <a:rPr lang="ru-RU" dirty="0" smtClean="0">
                <a:latin typeface="PF DinDisplay Pro" panose="02000506030000020004" pitchFamily="2" charset="0"/>
              </a:rPr>
              <a:t>»</a:t>
            </a:r>
            <a:endParaRPr lang="ru-RU" dirty="0">
              <a:solidFill>
                <a:schemeClr val="tx1">
                  <a:lumMod val="50000"/>
                  <a:lumOff val="50000"/>
                </a:schemeClr>
              </a:solidFill>
            </a:endParaRPr>
          </a:p>
        </p:txBody>
      </p:sp>
      <p:sp>
        <p:nvSpPr>
          <p:cNvPr id="7" name="TextBox 6"/>
          <p:cNvSpPr txBox="1"/>
          <p:nvPr/>
        </p:nvSpPr>
        <p:spPr>
          <a:xfrm>
            <a:off x="508080" y="762324"/>
            <a:ext cx="5480135" cy="362896"/>
          </a:xfrm>
          <a:prstGeom prst="rect">
            <a:avLst/>
          </a:prstGeom>
          <a:noFill/>
        </p:spPr>
        <p:txBody>
          <a:bodyPr wrap="square" lIns="80147" tIns="40074" rIns="80147" bIns="40074" rtlCol="0">
            <a:spAutoFit/>
          </a:bodyPr>
          <a:lstStyle/>
          <a:p>
            <a:r>
              <a:rPr lang="ru-RU" dirty="0" smtClean="0">
                <a:latin typeface="PF DinDisplay Pro" panose="02000506030000020004" pitchFamily="2" charset="0"/>
              </a:rPr>
              <a:t>АПРОБАЦИЯ В ЕВРОПЕ </a:t>
            </a:r>
            <a:endParaRPr lang="ru-RU" dirty="0">
              <a:latin typeface="PF DinDisplay Pro" panose="02000506030000020004" pitchFamily="2" charset="0"/>
            </a:endParaRPr>
          </a:p>
        </p:txBody>
      </p:sp>
      <p:pic>
        <p:nvPicPr>
          <p:cNvPr id="12" name="Picture 2" descr="C:\Users\Shishkin Stanislav\Desktop\PLEXOR_для презентации\картинка_7_.png"/>
          <p:cNvPicPr>
            <a:picLocks noChangeAspect="1" noChangeArrowheads="1"/>
          </p:cNvPicPr>
          <p:nvPr/>
        </p:nvPicPr>
        <p:blipFill>
          <a:blip r:embed="rId2" cstate="print"/>
          <a:srcRect/>
          <a:stretch>
            <a:fillRect/>
          </a:stretch>
        </p:blipFill>
        <p:spPr bwMode="auto">
          <a:xfrm>
            <a:off x="666647" y="4955636"/>
            <a:ext cx="817339" cy="1240902"/>
          </a:xfrm>
          <a:prstGeom prst="rect">
            <a:avLst/>
          </a:prstGeom>
          <a:noFill/>
        </p:spPr>
      </p:pic>
      <p:pic>
        <p:nvPicPr>
          <p:cNvPr id="9" name="Picture 2" descr="C:\Users\Shishkin Stanislav\Desktop\PLEXOR_для презентации\картинка_2.png"/>
          <p:cNvPicPr>
            <a:picLocks noChangeAspect="1" noChangeArrowheads="1"/>
          </p:cNvPicPr>
          <p:nvPr/>
        </p:nvPicPr>
        <p:blipFill>
          <a:blip r:embed="rId3" cstate="print"/>
          <a:srcRect/>
          <a:stretch>
            <a:fillRect/>
          </a:stretch>
        </p:blipFill>
        <p:spPr bwMode="auto">
          <a:xfrm>
            <a:off x="323357" y="1979877"/>
            <a:ext cx="1354640" cy="2032559"/>
          </a:xfrm>
          <a:prstGeom prst="rect">
            <a:avLst/>
          </a:prstGeom>
          <a:noFill/>
        </p:spPr>
      </p:pic>
      <p:pic>
        <p:nvPicPr>
          <p:cNvPr id="11" name="Picture 9" descr="\\kamstrup_bv\data\Products\Inspection systems\PLEXOR\Documents\Released\Pictures\BDA_Koppelingen.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37219" y="4012437"/>
            <a:ext cx="1046767" cy="5287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3" descr="D:\STANISLAV SHISHKIN\ПРАЙС-ЛИСТЫ\PLEXOR\KINGSTON\Photos\2015-07-21 11.49.51.jpg"/>
          <p:cNvPicPr>
            <a:picLocks noChangeAspect="1" noChangeArrowheads="1"/>
          </p:cNvPicPr>
          <p:nvPr/>
        </p:nvPicPr>
        <p:blipFill>
          <a:blip r:embed="rId5" cstate="print"/>
          <a:srcRect/>
          <a:stretch>
            <a:fillRect/>
          </a:stretch>
        </p:blipFill>
        <p:spPr bwMode="auto">
          <a:xfrm>
            <a:off x="1739572" y="2024068"/>
            <a:ext cx="6915750" cy="4147979"/>
          </a:xfrm>
          <a:prstGeom prst="rect">
            <a:avLst/>
          </a:prstGeom>
          <a:noFill/>
        </p:spPr>
      </p:pic>
      <p:sp>
        <p:nvSpPr>
          <p:cNvPr id="14" name="Объект 2"/>
          <p:cNvSpPr txBox="1">
            <a:spLocks/>
          </p:cNvSpPr>
          <p:nvPr/>
        </p:nvSpPr>
        <p:spPr>
          <a:xfrm>
            <a:off x="508081" y="1208438"/>
            <a:ext cx="8066264" cy="457174"/>
          </a:xfrm>
          <a:prstGeom prst="rect">
            <a:avLst/>
          </a:prstGeom>
        </p:spPr>
        <p:txBody>
          <a:bodyPr vert="horz" lIns="91409" tIns="45704" rIns="91409" bIns="45704" rtlCol="0">
            <a:noAutofit/>
          </a:bodyPr>
          <a:lstStyle/>
          <a:p>
            <a:pPr lvl="0">
              <a:spcBef>
                <a:spcPct val="20000"/>
              </a:spcBef>
            </a:pPr>
            <a:r>
              <a:rPr lang="ru-RU" sz="1200" dirty="0" smtClean="0">
                <a:latin typeface="PF DinDisplay Pro Light" panose="02000506000000020004" pitchFamily="2" charset="0"/>
              </a:rPr>
              <a:t>ГРО и ГТО Германии, Бельгии, Нидерландов и стран бывшего Советского Союза уже освоили данную систему и применяют её как в полном объёме, так и частично.</a:t>
            </a:r>
            <a:endParaRPr lang="en-US" sz="1200" dirty="0" smtClean="0">
              <a:latin typeface="PF DinDisplay Pro Light" panose="02000506000000020004" pitchFamily="2" charset="0"/>
            </a:endParaRPr>
          </a:p>
        </p:txBody>
      </p:sp>
      <p:pic>
        <p:nvPicPr>
          <p:cNvPr id="15" name="Picture 2"/>
          <p:cNvPicPr>
            <a:picLocks noChangeAspect="1" noChangeArrowheads="1"/>
          </p:cNvPicPr>
          <p:nvPr/>
        </p:nvPicPr>
        <p:blipFill>
          <a:blip r:embed="rId6" cstate="print"/>
          <a:srcRect/>
          <a:stretch>
            <a:fillRect/>
          </a:stretch>
        </p:blipFill>
        <p:spPr bwMode="auto">
          <a:xfrm>
            <a:off x="611560" y="260648"/>
            <a:ext cx="2088232" cy="392297"/>
          </a:xfrm>
          <a:prstGeom prst="rect">
            <a:avLst/>
          </a:prstGeom>
          <a:noFill/>
          <a:ln w="9525">
            <a:noFill/>
            <a:miter lim="800000"/>
            <a:headEnd/>
            <a:tailEnd/>
          </a:ln>
        </p:spPr>
      </p:pic>
    </p:spTree>
    <p:extLst>
      <p:ext uri="{BB962C8B-B14F-4D97-AF65-F5344CB8AC3E}">
        <p14:creationId xmlns:p14="http://schemas.microsoft.com/office/powerpoint/2010/main" xmlns="" val="4117175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additive="base">
                                        <p:cTn id="10" dur="500" fill="hold"/>
                                        <p:tgtEl>
                                          <p:spTgt spid="9"/>
                                        </p:tgtEl>
                                        <p:attrNameLst>
                                          <p:attrName>ppt_x</p:attrName>
                                        </p:attrNameLst>
                                      </p:cBhvr>
                                      <p:tavLst>
                                        <p:tav tm="0">
                                          <p:val>
                                            <p:strVal val="#ppt_x"/>
                                          </p:val>
                                        </p:tav>
                                        <p:tav tm="100000">
                                          <p:val>
                                            <p:strVal val="#ppt_x"/>
                                          </p:val>
                                        </p:tav>
                                      </p:tavLst>
                                    </p:anim>
                                    <p:anim calcmode="lin" valueType="num">
                                      <p:cBhvr additive="base">
                                        <p:cTn id="11" dur="500" fill="hold"/>
                                        <p:tgtEl>
                                          <p:spTgt spid="9"/>
                                        </p:tgtEl>
                                        <p:attrNameLst>
                                          <p:attrName>ppt_y</p:attrName>
                                        </p:attrNameLst>
                                      </p:cBhvr>
                                      <p:tavLst>
                                        <p:tav tm="0">
                                          <p:val>
                                            <p:strVal val="1+#ppt_h/2"/>
                                          </p:val>
                                        </p:tav>
                                        <p:tav tm="100000">
                                          <p:val>
                                            <p:strVal val="#ppt_y"/>
                                          </p:val>
                                        </p:tav>
                                      </p:tavLst>
                                    </p:anim>
                                  </p:childTnLst>
                                </p:cTn>
                              </p:par>
                              <p:par>
                                <p:cTn id="12" presetID="22" presetClass="entr" presetSubtype="4" fill="hold"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down)">
                                      <p:cBhvr>
                                        <p:cTn id="14" dur="500"/>
                                        <p:tgtEl>
                                          <p:spTgt spid="11"/>
                                        </p:tgtEl>
                                      </p:cBhvr>
                                    </p:animEffect>
                                  </p:childTnLst>
                                </p:cTn>
                              </p:par>
                              <p:par>
                                <p:cTn id="15" presetID="22" presetClass="entr" presetSubtype="4"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par>
                                <p:cTn id="18" presetID="53" presetClass="entr" presetSubtype="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fltVal val="0"/>
                                          </p:val>
                                        </p:tav>
                                        <p:tav tm="100000">
                                          <p:val>
                                            <p:strVal val="#ppt_w"/>
                                          </p:val>
                                        </p:tav>
                                      </p:tavLst>
                                    </p:anim>
                                    <p:anim calcmode="lin" valueType="num">
                                      <p:cBhvr>
                                        <p:cTn id="21" dur="500" fill="hold"/>
                                        <p:tgtEl>
                                          <p:spTgt spid="10"/>
                                        </p:tgtEl>
                                        <p:attrNameLst>
                                          <p:attrName>ppt_h</p:attrName>
                                        </p:attrNameLst>
                                      </p:cBhvr>
                                      <p:tavLst>
                                        <p:tav tm="0">
                                          <p:val>
                                            <p:fltVal val="0"/>
                                          </p:val>
                                        </p:tav>
                                        <p:tav tm="100000">
                                          <p:val>
                                            <p:strVal val="#ppt_h"/>
                                          </p:val>
                                        </p:tav>
                                      </p:tavLst>
                                    </p:anim>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4">
                                            <p:txEl>
                                              <p:pRg st="0" end="0"/>
                                            </p:txEl>
                                          </p:spTgt>
                                        </p:tgtEl>
                                        <p:attrNameLst>
                                          <p:attrName>style.visibility</p:attrName>
                                        </p:attrNameLst>
                                      </p:cBhvr>
                                      <p:to>
                                        <p:strVal val="visible"/>
                                      </p:to>
                                    </p:set>
                                    <p:animEffect transition="in" filter="wipe(down)">
                                      <p:cBhvr>
                                        <p:cTn id="27"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894680" y="359400"/>
            <a:ext cx="4679665" cy="357930"/>
          </a:xfrm>
          <a:prstGeom prst="rect">
            <a:avLst/>
          </a:prstGeom>
          <a:noFill/>
        </p:spPr>
        <p:txBody>
          <a:bodyPr wrap="square" lIns="80147" tIns="40074" rIns="80147" bIns="40074" rtlCol="0">
            <a:spAutoFit/>
          </a:bodyPr>
          <a:lstStyle/>
          <a:p>
            <a:pPr algn="r"/>
            <a:r>
              <a:rPr lang="ru-RU" dirty="0" smtClean="0">
                <a:latin typeface="PF DinDisplay Pro" panose="02000506030000020004" pitchFamily="2" charset="0"/>
              </a:rPr>
              <a:t>«</a:t>
            </a:r>
            <a:r>
              <a:rPr lang="en-US" dirty="0" smtClean="0">
                <a:latin typeface="PF DinDisplay Pro" panose="02000506030000020004" pitchFamily="2" charset="0"/>
              </a:rPr>
              <a:t>PLEXOR®</a:t>
            </a:r>
            <a:r>
              <a:rPr lang="ru-RU" dirty="0" smtClean="0">
                <a:latin typeface="PF DinDisplay Pro" panose="02000506030000020004" pitchFamily="2" charset="0"/>
              </a:rPr>
              <a:t>»</a:t>
            </a:r>
            <a:endParaRPr lang="ru-RU" dirty="0">
              <a:solidFill>
                <a:schemeClr val="tx1">
                  <a:lumMod val="50000"/>
                  <a:lumOff val="50000"/>
                </a:schemeClr>
              </a:solidFill>
            </a:endParaRPr>
          </a:p>
        </p:txBody>
      </p:sp>
      <p:sp>
        <p:nvSpPr>
          <p:cNvPr id="7" name="TextBox 6"/>
          <p:cNvSpPr txBox="1"/>
          <p:nvPr/>
        </p:nvSpPr>
        <p:spPr>
          <a:xfrm>
            <a:off x="508080" y="762324"/>
            <a:ext cx="5480135" cy="362896"/>
          </a:xfrm>
          <a:prstGeom prst="rect">
            <a:avLst/>
          </a:prstGeom>
          <a:noFill/>
        </p:spPr>
        <p:txBody>
          <a:bodyPr wrap="square" lIns="80147" tIns="40074" rIns="80147" bIns="40074" rtlCol="0">
            <a:spAutoFit/>
          </a:bodyPr>
          <a:lstStyle/>
          <a:p>
            <a:r>
              <a:rPr lang="ru-RU" dirty="0" smtClean="0">
                <a:latin typeface="PF DinDisplay Pro" panose="02000506030000020004" pitchFamily="2" charset="0"/>
              </a:rPr>
              <a:t>АПРОБАЦИЯ В ЕВРОПЕ </a:t>
            </a:r>
            <a:endParaRPr lang="ru-RU" dirty="0">
              <a:latin typeface="PF DinDisplay Pro" panose="02000506030000020004" pitchFamily="2" charset="0"/>
            </a:endParaRPr>
          </a:p>
        </p:txBody>
      </p:sp>
      <p:pic>
        <p:nvPicPr>
          <p:cNvPr id="16" name="Picture 2" descr="C:\Users\Shishkin Stanislav\Desktop\PLEXOR_для презентации\картинка_7_.png"/>
          <p:cNvPicPr>
            <a:picLocks noChangeAspect="1" noChangeArrowheads="1"/>
          </p:cNvPicPr>
          <p:nvPr/>
        </p:nvPicPr>
        <p:blipFill>
          <a:blip r:embed="rId2" cstate="print"/>
          <a:srcRect/>
          <a:stretch>
            <a:fillRect/>
          </a:stretch>
        </p:blipFill>
        <p:spPr bwMode="auto">
          <a:xfrm>
            <a:off x="666647" y="4955636"/>
            <a:ext cx="817339" cy="1240902"/>
          </a:xfrm>
          <a:prstGeom prst="rect">
            <a:avLst/>
          </a:prstGeom>
          <a:noFill/>
        </p:spPr>
      </p:pic>
      <p:pic>
        <p:nvPicPr>
          <p:cNvPr id="18" name="Picture 2" descr="C:\Users\Shishkin Stanislav\Desktop\PLEXOR_для презентации\картинка_2.png"/>
          <p:cNvPicPr>
            <a:picLocks noChangeAspect="1" noChangeArrowheads="1"/>
          </p:cNvPicPr>
          <p:nvPr/>
        </p:nvPicPr>
        <p:blipFill>
          <a:blip r:embed="rId3" cstate="print"/>
          <a:srcRect/>
          <a:stretch>
            <a:fillRect/>
          </a:stretch>
        </p:blipFill>
        <p:spPr bwMode="auto">
          <a:xfrm>
            <a:off x="323357" y="1979877"/>
            <a:ext cx="1354640" cy="2032559"/>
          </a:xfrm>
          <a:prstGeom prst="rect">
            <a:avLst/>
          </a:prstGeom>
          <a:noFill/>
        </p:spPr>
      </p:pic>
      <p:pic>
        <p:nvPicPr>
          <p:cNvPr id="19" name="Picture 9" descr="\\kamstrup_bv\data\Products\Inspection systems\PLEXOR\Documents\Released\Pictures\BDA_Koppelingen.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37219" y="4012437"/>
            <a:ext cx="1046767" cy="5287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98" name="Picture 2" descr="D:\STANISLAV SHISHKIN\ПРАЙС-ЛИСТЫ\PLEXOR\KINGSTON\Photos\2015-04-07 13.57.36.jpg"/>
          <p:cNvPicPr>
            <a:picLocks noChangeAspect="1" noChangeArrowheads="1"/>
          </p:cNvPicPr>
          <p:nvPr/>
        </p:nvPicPr>
        <p:blipFill>
          <a:blip r:embed="rId5" cstate="print"/>
          <a:srcRect/>
          <a:stretch>
            <a:fillRect/>
          </a:stretch>
        </p:blipFill>
        <p:spPr bwMode="auto">
          <a:xfrm>
            <a:off x="1782348" y="2122787"/>
            <a:ext cx="6791997" cy="4073752"/>
          </a:xfrm>
          <a:prstGeom prst="rect">
            <a:avLst/>
          </a:prstGeom>
          <a:noFill/>
        </p:spPr>
      </p:pic>
      <p:sp>
        <p:nvSpPr>
          <p:cNvPr id="10" name="Объект 2"/>
          <p:cNvSpPr txBox="1">
            <a:spLocks/>
          </p:cNvSpPr>
          <p:nvPr/>
        </p:nvSpPr>
        <p:spPr>
          <a:xfrm>
            <a:off x="508081" y="1208438"/>
            <a:ext cx="8066264" cy="457174"/>
          </a:xfrm>
          <a:prstGeom prst="rect">
            <a:avLst/>
          </a:prstGeom>
        </p:spPr>
        <p:txBody>
          <a:bodyPr vert="horz" lIns="91409" tIns="45704" rIns="91409" bIns="45704" rtlCol="0">
            <a:noAutofit/>
          </a:bodyPr>
          <a:lstStyle/>
          <a:p>
            <a:pPr lvl="0">
              <a:spcBef>
                <a:spcPct val="20000"/>
              </a:spcBef>
            </a:pPr>
            <a:r>
              <a:rPr lang="ru-RU" sz="1200" dirty="0" smtClean="0">
                <a:latin typeface="PF DinDisplay Pro Light" panose="02000506000000020004" pitchFamily="2" charset="0"/>
              </a:rPr>
              <a:t>ГРО и ГТО Германии, Бельгии, Нидерландов и стран бывшего Советского Союза уже освоили данную систему и применяют её как в полном объёме, так и частично.</a:t>
            </a:r>
            <a:endParaRPr lang="en-US" sz="1200" dirty="0" smtClean="0">
              <a:latin typeface="PF DinDisplay Pro Light" panose="02000506000000020004" pitchFamily="2" charset="0"/>
            </a:endParaRPr>
          </a:p>
        </p:txBody>
      </p:sp>
      <p:pic>
        <p:nvPicPr>
          <p:cNvPr id="11" name="Picture 2"/>
          <p:cNvPicPr>
            <a:picLocks noChangeAspect="1" noChangeArrowheads="1"/>
          </p:cNvPicPr>
          <p:nvPr/>
        </p:nvPicPr>
        <p:blipFill>
          <a:blip r:embed="rId6" cstate="print"/>
          <a:srcRect/>
          <a:stretch>
            <a:fillRect/>
          </a:stretch>
        </p:blipFill>
        <p:spPr bwMode="auto">
          <a:xfrm>
            <a:off x="611560" y="260648"/>
            <a:ext cx="2088232" cy="392297"/>
          </a:xfrm>
          <a:prstGeom prst="rect">
            <a:avLst/>
          </a:prstGeom>
          <a:noFill/>
          <a:ln w="9525">
            <a:noFill/>
            <a:miter lim="800000"/>
            <a:headEnd/>
            <a:tailEnd/>
          </a:ln>
        </p:spPr>
      </p:pic>
    </p:spTree>
    <p:extLst>
      <p:ext uri="{BB962C8B-B14F-4D97-AF65-F5344CB8AC3E}">
        <p14:creationId xmlns:p14="http://schemas.microsoft.com/office/powerpoint/2010/main" xmlns="" val="4117175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 presetClass="entr" presetSubtype="4"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 calcmode="lin" valueType="num">
                                      <p:cBhvr additive="base">
                                        <p:cTn id="10" dur="500" fill="hold"/>
                                        <p:tgtEl>
                                          <p:spTgt spid="18"/>
                                        </p:tgtEl>
                                        <p:attrNameLst>
                                          <p:attrName>ppt_x</p:attrName>
                                        </p:attrNameLst>
                                      </p:cBhvr>
                                      <p:tavLst>
                                        <p:tav tm="0">
                                          <p:val>
                                            <p:strVal val="#ppt_x"/>
                                          </p:val>
                                        </p:tav>
                                        <p:tav tm="100000">
                                          <p:val>
                                            <p:strVal val="#ppt_x"/>
                                          </p:val>
                                        </p:tav>
                                      </p:tavLst>
                                    </p:anim>
                                    <p:anim calcmode="lin" valueType="num">
                                      <p:cBhvr additive="base">
                                        <p:cTn id="11" dur="500" fill="hold"/>
                                        <p:tgtEl>
                                          <p:spTgt spid="18"/>
                                        </p:tgtEl>
                                        <p:attrNameLst>
                                          <p:attrName>ppt_y</p:attrName>
                                        </p:attrNameLst>
                                      </p:cBhvr>
                                      <p:tavLst>
                                        <p:tav tm="0">
                                          <p:val>
                                            <p:strVal val="1+#ppt_h/2"/>
                                          </p:val>
                                        </p:tav>
                                        <p:tav tm="100000">
                                          <p:val>
                                            <p:strVal val="#ppt_y"/>
                                          </p:val>
                                        </p:tav>
                                      </p:tavLst>
                                    </p:anim>
                                  </p:childTnLst>
                                </p:cTn>
                              </p:par>
                              <p:par>
                                <p:cTn id="12" presetID="22" presetClass="entr" presetSubtype="4" fill="hold" nodeType="with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wipe(down)">
                                      <p:cBhvr>
                                        <p:cTn id="14" dur="500"/>
                                        <p:tgtEl>
                                          <p:spTgt spid="19"/>
                                        </p:tgtEl>
                                      </p:cBhvr>
                                    </p:animEffect>
                                  </p:childTnLst>
                                </p:cTn>
                              </p:par>
                              <p:par>
                                <p:cTn id="15" presetID="22" presetClass="entr" presetSubtype="4"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par>
                                <p:cTn id="18" presetID="53" presetClass="entr" presetSubtype="0" fill="hold" nodeType="withEffect">
                                  <p:stCondLst>
                                    <p:cond delay="0"/>
                                  </p:stCondLst>
                                  <p:childTnLst>
                                    <p:set>
                                      <p:cBhvr>
                                        <p:cTn id="19" dur="1" fill="hold">
                                          <p:stCondLst>
                                            <p:cond delay="0"/>
                                          </p:stCondLst>
                                        </p:cTn>
                                        <p:tgtEl>
                                          <p:spTgt spid="4098"/>
                                        </p:tgtEl>
                                        <p:attrNameLst>
                                          <p:attrName>style.visibility</p:attrName>
                                        </p:attrNameLst>
                                      </p:cBhvr>
                                      <p:to>
                                        <p:strVal val="visible"/>
                                      </p:to>
                                    </p:set>
                                    <p:anim calcmode="lin" valueType="num">
                                      <p:cBhvr>
                                        <p:cTn id="20" dur="500" fill="hold"/>
                                        <p:tgtEl>
                                          <p:spTgt spid="4098"/>
                                        </p:tgtEl>
                                        <p:attrNameLst>
                                          <p:attrName>ppt_w</p:attrName>
                                        </p:attrNameLst>
                                      </p:cBhvr>
                                      <p:tavLst>
                                        <p:tav tm="0">
                                          <p:val>
                                            <p:fltVal val="0"/>
                                          </p:val>
                                        </p:tav>
                                        <p:tav tm="100000">
                                          <p:val>
                                            <p:strVal val="#ppt_w"/>
                                          </p:val>
                                        </p:tav>
                                      </p:tavLst>
                                    </p:anim>
                                    <p:anim calcmode="lin" valueType="num">
                                      <p:cBhvr>
                                        <p:cTn id="21" dur="500" fill="hold"/>
                                        <p:tgtEl>
                                          <p:spTgt spid="4098"/>
                                        </p:tgtEl>
                                        <p:attrNameLst>
                                          <p:attrName>ppt_h</p:attrName>
                                        </p:attrNameLst>
                                      </p:cBhvr>
                                      <p:tavLst>
                                        <p:tav tm="0">
                                          <p:val>
                                            <p:fltVal val="0"/>
                                          </p:val>
                                        </p:tav>
                                        <p:tav tm="100000">
                                          <p:val>
                                            <p:strVal val="#ppt_h"/>
                                          </p:val>
                                        </p:tav>
                                      </p:tavLst>
                                    </p:anim>
                                    <p:animEffect transition="in" filter="fade">
                                      <p:cBhvr>
                                        <p:cTn id="22" dur="500"/>
                                        <p:tgtEl>
                                          <p:spTgt spid="409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0">
                                            <p:txEl>
                                              <p:pRg st="0" end="0"/>
                                            </p:txEl>
                                          </p:spTgt>
                                        </p:tgtEl>
                                        <p:attrNameLst>
                                          <p:attrName>style.visibility</p:attrName>
                                        </p:attrNameLst>
                                      </p:cBhvr>
                                      <p:to>
                                        <p:strVal val="visible"/>
                                      </p:to>
                                    </p:set>
                                    <p:animEffect transition="in" filter="wipe(down)">
                                      <p:cBhvr>
                                        <p:cTn id="2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894680" y="359400"/>
            <a:ext cx="4679665" cy="357930"/>
          </a:xfrm>
          <a:prstGeom prst="rect">
            <a:avLst/>
          </a:prstGeom>
          <a:noFill/>
        </p:spPr>
        <p:txBody>
          <a:bodyPr wrap="square" lIns="80147" tIns="40074" rIns="80147" bIns="40074" rtlCol="0">
            <a:spAutoFit/>
          </a:bodyPr>
          <a:lstStyle/>
          <a:p>
            <a:pPr algn="r"/>
            <a:r>
              <a:rPr lang="ru-RU" dirty="0" smtClean="0">
                <a:latin typeface="PF DinDisplay Pro" panose="02000506030000020004" pitchFamily="2" charset="0"/>
              </a:rPr>
              <a:t>«</a:t>
            </a:r>
            <a:r>
              <a:rPr lang="en-US" dirty="0" smtClean="0">
                <a:latin typeface="PF DinDisplay Pro" panose="02000506030000020004" pitchFamily="2" charset="0"/>
              </a:rPr>
              <a:t>PLEXOR®</a:t>
            </a:r>
            <a:r>
              <a:rPr lang="ru-RU" dirty="0" smtClean="0">
                <a:latin typeface="PF DinDisplay Pro" panose="02000506030000020004" pitchFamily="2" charset="0"/>
              </a:rPr>
              <a:t>»</a:t>
            </a:r>
            <a:endParaRPr lang="ru-RU" dirty="0">
              <a:solidFill>
                <a:schemeClr val="tx1">
                  <a:lumMod val="50000"/>
                  <a:lumOff val="50000"/>
                </a:schemeClr>
              </a:solidFill>
            </a:endParaRPr>
          </a:p>
        </p:txBody>
      </p:sp>
      <p:sp>
        <p:nvSpPr>
          <p:cNvPr id="7" name="TextBox 6"/>
          <p:cNvSpPr txBox="1"/>
          <p:nvPr/>
        </p:nvSpPr>
        <p:spPr>
          <a:xfrm>
            <a:off x="508080" y="762324"/>
            <a:ext cx="5480135" cy="362896"/>
          </a:xfrm>
          <a:prstGeom prst="rect">
            <a:avLst/>
          </a:prstGeom>
          <a:noFill/>
        </p:spPr>
        <p:txBody>
          <a:bodyPr wrap="square" lIns="80147" tIns="40074" rIns="80147" bIns="40074" rtlCol="0">
            <a:spAutoFit/>
          </a:bodyPr>
          <a:lstStyle/>
          <a:p>
            <a:r>
              <a:rPr lang="ru-RU" dirty="0" smtClean="0">
                <a:latin typeface="PF DinDisplay Pro" panose="02000506030000020004" pitchFamily="2" charset="0"/>
              </a:rPr>
              <a:t>АПРОБАЦИЯ В РОССИИ </a:t>
            </a:r>
            <a:endParaRPr lang="ru-RU" dirty="0">
              <a:latin typeface="PF DinDisplay Pro" panose="02000506030000020004" pitchFamily="2" charset="0"/>
            </a:endParaRPr>
          </a:p>
        </p:txBody>
      </p:sp>
      <p:pic>
        <p:nvPicPr>
          <p:cNvPr id="5122" name="Picture 2" descr="D:\STANISLAV SHISHKIN\ПРАЙС-ЛИСТЫ\PLEXOR\KINGSTON\Photos\DSC01850.JPG"/>
          <p:cNvPicPr>
            <a:picLocks noChangeAspect="1" noChangeArrowheads="1"/>
          </p:cNvPicPr>
          <p:nvPr/>
        </p:nvPicPr>
        <p:blipFill>
          <a:blip r:embed="rId2" cstate="print"/>
          <a:srcRect/>
          <a:stretch>
            <a:fillRect/>
          </a:stretch>
        </p:blipFill>
        <p:spPr bwMode="auto">
          <a:xfrm>
            <a:off x="606397" y="2318719"/>
            <a:ext cx="2770546" cy="3918203"/>
          </a:xfrm>
          <a:prstGeom prst="rect">
            <a:avLst/>
          </a:prstGeom>
          <a:noFill/>
        </p:spPr>
      </p:pic>
      <p:pic>
        <p:nvPicPr>
          <p:cNvPr id="5123" name="Picture 3" descr="D:\STANISLAV SHISHKIN\ПРАЙС-ЛИСТЫ\PLEXOR\KINGSTON\Photos\DSC01851.JPG"/>
          <p:cNvPicPr>
            <a:picLocks noChangeAspect="1" noChangeArrowheads="1"/>
          </p:cNvPicPr>
          <p:nvPr/>
        </p:nvPicPr>
        <p:blipFill>
          <a:blip r:embed="rId3" cstate="print"/>
          <a:srcRect/>
          <a:stretch>
            <a:fillRect/>
          </a:stretch>
        </p:blipFill>
        <p:spPr bwMode="auto">
          <a:xfrm>
            <a:off x="3464205" y="2318719"/>
            <a:ext cx="4925416" cy="3918203"/>
          </a:xfrm>
          <a:prstGeom prst="rect">
            <a:avLst/>
          </a:prstGeom>
          <a:noFill/>
        </p:spPr>
      </p:pic>
      <p:sp>
        <p:nvSpPr>
          <p:cNvPr id="8" name="Объект 2"/>
          <p:cNvSpPr txBox="1">
            <a:spLocks/>
          </p:cNvSpPr>
          <p:nvPr/>
        </p:nvSpPr>
        <p:spPr>
          <a:xfrm>
            <a:off x="508081" y="1208438"/>
            <a:ext cx="8066264" cy="1110281"/>
          </a:xfrm>
          <a:prstGeom prst="rect">
            <a:avLst/>
          </a:prstGeom>
        </p:spPr>
        <p:txBody>
          <a:bodyPr vert="horz" lIns="91409" tIns="45704" rIns="91409" bIns="45704" rtlCol="0">
            <a:noAutofit/>
          </a:bodyPr>
          <a:lstStyle/>
          <a:p>
            <a:pPr lvl="0">
              <a:spcBef>
                <a:spcPct val="20000"/>
              </a:spcBef>
            </a:pPr>
            <a:r>
              <a:rPr lang="ru-RU" sz="1200" dirty="0" smtClean="0">
                <a:latin typeface="PF DinDisplay Pro Light" panose="02000506000000020004" pitchFamily="2" charset="0"/>
              </a:rPr>
              <a:t>ОАО «КАЛИНИНГРАДГАЗИФИКАЦИЯ»</a:t>
            </a:r>
            <a:br>
              <a:rPr lang="ru-RU" sz="1200" dirty="0" smtClean="0">
                <a:latin typeface="PF DinDisplay Pro Light" panose="02000506000000020004" pitchFamily="2" charset="0"/>
              </a:rPr>
            </a:br>
            <a:r>
              <a:rPr lang="ru-RU" sz="1200" dirty="0" smtClean="0">
                <a:latin typeface="PF DinDisplay Pro Light" panose="02000506000000020004" pitchFamily="2" charset="0"/>
              </a:rPr>
              <a:t>успешно применяет с 2014 года инновационный метод контроля и диагностики ПРГ при проведении соответствующего обслуживания.</a:t>
            </a:r>
          </a:p>
          <a:p>
            <a:pPr lvl="0">
              <a:spcBef>
                <a:spcPct val="20000"/>
              </a:spcBef>
            </a:pPr>
            <a:r>
              <a:rPr lang="ru-RU" sz="1200" dirty="0" smtClean="0">
                <a:latin typeface="PF DinDisplay Pro Light" panose="02000506000000020004" pitchFamily="2" charset="0"/>
              </a:rPr>
              <a:t>На сегодняшний момент уже оснащены многие ГРУ, ГРПШ, ГРПБ, которые установлены на ответственных объектах Калининградской области.</a:t>
            </a:r>
            <a:endParaRPr lang="en-US" sz="1200" dirty="0" smtClean="0">
              <a:latin typeface="PF DinDisplay Pro Light" panose="02000506000000020004" pitchFamily="2" charset="0"/>
            </a:endParaRPr>
          </a:p>
        </p:txBody>
      </p:sp>
      <p:pic>
        <p:nvPicPr>
          <p:cNvPr id="10" name="Picture 2"/>
          <p:cNvPicPr>
            <a:picLocks noChangeAspect="1" noChangeArrowheads="1"/>
          </p:cNvPicPr>
          <p:nvPr/>
        </p:nvPicPr>
        <p:blipFill>
          <a:blip r:embed="rId4" cstate="print"/>
          <a:srcRect/>
          <a:stretch>
            <a:fillRect/>
          </a:stretch>
        </p:blipFill>
        <p:spPr bwMode="auto">
          <a:xfrm>
            <a:off x="611560" y="260648"/>
            <a:ext cx="2088232" cy="392297"/>
          </a:xfrm>
          <a:prstGeom prst="rect">
            <a:avLst/>
          </a:prstGeom>
          <a:noFill/>
          <a:ln w="9525">
            <a:noFill/>
            <a:miter lim="800000"/>
            <a:headEnd/>
            <a:tailEnd/>
          </a:ln>
        </p:spPr>
      </p:pic>
    </p:spTree>
    <p:extLst>
      <p:ext uri="{BB962C8B-B14F-4D97-AF65-F5344CB8AC3E}">
        <p14:creationId xmlns:p14="http://schemas.microsoft.com/office/powerpoint/2010/main" xmlns="" val="4117175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53" presetClass="entr" presetSubtype="0" fill="hold" nodeType="withEffect">
                                  <p:stCondLst>
                                    <p:cond delay="0"/>
                                  </p:stCondLst>
                                  <p:childTnLst>
                                    <p:set>
                                      <p:cBhvr>
                                        <p:cTn id="9" dur="1" fill="hold">
                                          <p:stCondLst>
                                            <p:cond delay="0"/>
                                          </p:stCondLst>
                                        </p:cTn>
                                        <p:tgtEl>
                                          <p:spTgt spid="5122"/>
                                        </p:tgtEl>
                                        <p:attrNameLst>
                                          <p:attrName>style.visibility</p:attrName>
                                        </p:attrNameLst>
                                      </p:cBhvr>
                                      <p:to>
                                        <p:strVal val="visible"/>
                                      </p:to>
                                    </p:set>
                                    <p:anim calcmode="lin" valueType="num">
                                      <p:cBhvr>
                                        <p:cTn id="10" dur="500" fill="hold"/>
                                        <p:tgtEl>
                                          <p:spTgt spid="5122"/>
                                        </p:tgtEl>
                                        <p:attrNameLst>
                                          <p:attrName>ppt_w</p:attrName>
                                        </p:attrNameLst>
                                      </p:cBhvr>
                                      <p:tavLst>
                                        <p:tav tm="0">
                                          <p:val>
                                            <p:fltVal val="0"/>
                                          </p:val>
                                        </p:tav>
                                        <p:tav tm="100000">
                                          <p:val>
                                            <p:strVal val="#ppt_w"/>
                                          </p:val>
                                        </p:tav>
                                      </p:tavLst>
                                    </p:anim>
                                    <p:anim calcmode="lin" valueType="num">
                                      <p:cBhvr>
                                        <p:cTn id="11" dur="500" fill="hold"/>
                                        <p:tgtEl>
                                          <p:spTgt spid="5122"/>
                                        </p:tgtEl>
                                        <p:attrNameLst>
                                          <p:attrName>ppt_h</p:attrName>
                                        </p:attrNameLst>
                                      </p:cBhvr>
                                      <p:tavLst>
                                        <p:tav tm="0">
                                          <p:val>
                                            <p:fltVal val="0"/>
                                          </p:val>
                                        </p:tav>
                                        <p:tav tm="100000">
                                          <p:val>
                                            <p:strVal val="#ppt_h"/>
                                          </p:val>
                                        </p:tav>
                                      </p:tavLst>
                                    </p:anim>
                                    <p:animEffect transition="in" filter="fade">
                                      <p:cBhvr>
                                        <p:cTn id="12" dur="500"/>
                                        <p:tgtEl>
                                          <p:spTgt spid="5122"/>
                                        </p:tgtEl>
                                      </p:cBhvr>
                                    </p:animEffect>
                                  </p:childTnLst>
                                </p:cTn>
                              </p:par>
                              <p:par>
                                <p:cTn id="13" presetID="53" presetClass="entr" presetSubtype="0" fill="hold" nodeType="withEffect">
                                  <p:stCondLst>
                                    <p:cond delay="0"/>
                                  </p:stCondLst>
                                  <p:childTnLst>
                                    <p:set>
                                      <p:cBhvr>
                                        <p:cTn id="14" dur="1" fill="hold">
                                          <p:stCondLst>
                                            <p:cond delay="0"/>
                                          </p:stCondLst>
                                        </p:cTn>
                                        <p:tgtEl>
                                          <p:spTgt spid="5123"/>
                                        </p:tgtEl>
                                        <p:attrNameLst>
                                          <p:attrName>style.visibility</p:attrName>
                                        </p:attrNameLst>
                                      </p:cBhvr>
                                      <p:to>
                                        <p:strVal val="visible"/>
                                      </p:to>
                                    </p:set>
                                    <p:anim calcmode="lin" valueType="num">
                                      <p:cBhvr>
                                        <p:cTn id="15" dur="500" fill="hold"/>
                                        <p:tgtEl>
                                          <p:spTgt spid="5123"/>
                                        </p:tgtEl>
                                        <p:attrNameLst>
                                          <p:attrName>ppt_w</p:attrName>
                                        </p:attrNameLst>
                                      </p:cBhvr>
                                      <p:tavLst>
                                        <p:tav tm="0">
                                          <p:val>
                                            <p:fltVal val="0"/>
                                          </p:val>
                                        </p:tav>
                                        <p:tav tm="100000">
                                          <p:val>
                                            <p:strVal val="#ppt_w"/>
                                          </p:val>
                                        </p:tav>
                                      </p:tavLst>
                                    </p:anim>
                                    <p:anim calcmode="lin" valueType="num">
                                      <p:cBhvr>
                                        <p:cTn id="16" dur="500" fill="hold"/>
                                        <p:tgtEl>
                                          <p:spTgt spid="5123"/>
                                        </p:tgtEl>
                                        <p:attrNameLst>
                                          <p:attrName>ppt_h</p:attrName>
                                        </p:attrNameLst>
                                      </p:cBhvr>
                                      <p:tavLst>
                                        <p:tav tm="0">
                                          <p:val>
                                            <p:fltVal val="0"/>
                                          </p:val>
                                        </p:tav>
                                        <p:tav tm="100000">
                                          <p:val>
                                            <p:strVal val="#ppt_h"/>
                                          </p:val>
                                        </p:tav>
                                      </p:tavLst>
                                    </p:anim>
                                    <p:animEffect transition="in" filter="fade">
                                      <p:cBhvr>
                                        <p:cTn id="17" dur="500"/>
                                        <p:tgtEl>
                                          <p:spTgt spid="512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wipe(down)">
                                      <p:cBhvr>
                                        <p:cTn id="22" dur="500"/>
                                        <p:tgtEl>
                                          <p:spTgt spid="8">
                                            <p:txEl>
                                              <p:pRg st="0" end="0"/>
                                            </p:txEl>
                                          </p:spTgt>
                                        </p:tgtEl>
                                      </p:cBhvr>
                                    </p:animEffect>
                                  </p:childTnLst>
                                </p:cTn>
                              </p:par>
                              <p:par>
                                <p:cTn id="23" presetID="22" presetClass="entr" presetSubtype="4" fill="hold" nodeType="withEffect">
                                  <p:stCondLst>
                                    <p:cond delay="0"/>
                                  </p:stCondLst>
                                  <p:childTnLst>
                                    <p:set>
                                      <p:cBhvr>
                                        <p:cTn id="24" dur="1" fill="hold">
                                          <p:stCondLst>
                                            <p:cond delay="0"/>
                                          </p:stCondLst>
                                        </p:cTn>
                                        <p:tgtEl>
                                          <p:spTgt spid="8">
                                            <p:txEl>
                                              <p:pRg st="1" end="1"/>
                                            </p:txEl>
                                          </p:spTgt>
                                        </p:tgtEl>
                                        <p:attrNameLst>
                                          <p:attrName>style.visibility</p:attrName>
                                        </p:attrNameLst>
                                      </p:cBhvr>
                                      <p:to>
                                        <p:strVal val="visible"/>
                                      </p:to>
                                    </p:set>
                                    <p:animEffect transition="in" filter="wipe(down)">
                                      <p:cBhvr>
                                        <p:cTn id="25"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894680" y="359400"/>
            <a:ext cx="4679665" cy="357930"/>
          </a:xfrm>
          <a:prstGeom prst="rect">
            <a:avLst/>
          </a:prstGeom>
          <a:noFill/>
        </p:spPr>
        <p:txBody>
          <a:bodyPr wrap="square" lIns="80147" tIns="40074" rIns="80147" bIns="40074" rtlCol="0">
            <a:spAutoFit/>
          </a:bodyPr>
          <a:lstStyle/>
          <a:p>
            <a:pPr algn="r"/>
            <a:r>
              <a:rPr lang="ru-RU" dirty="0" smtClean="0">
                <a:latin typeface="PF DinDisplay Pro" panose="02000506030000020004" pitchFamily="2" charset="0"/>
              </a:rPr>
              <a:t>«</a:t>
            </a:r>
            <a:r>
              <a:rPr lang="en-US" dirty="0" smtClean="0">
                <a:latin typeface="PF DinDisplay Pro" panose="02000506030000020004" pitchFamily="2" charset="0"/>
              </a:rPr>
              <a:t>PLEXOR®</a:t>
            </a:r>
            <a:r>
              <a:rPr lang="ru-RU" dirty="0" smtClean="0">
                <a:latin typeface="PF DinDisplay Pro" panose="02000506030000020004" pitchFamily="2" charset="0"/>
              </a:rPr>
              <a:t>»</a:t>
            </a:r>
            <a:endParaRPr lang="ru-RU" dirty="0">
              <a:solidFill>
                <a:schemeClr val="tx1">
                  <a:lumMod val="50000"/>
                  <a:lumOff val="50000"/>
                </a:schemeClr>
              </a:solidFill>
            </a:endParaRPr>
          </a:p>
        </p:txBody>
      </p:sp>
      <p:sp>
        <p:nvSpPr>
          <p:cNvPr id="7" name="TextBox 6"/>
          <p:cNvSpPr txBox="1"/>
          <p:nvPr/>
        </p:nvSpPr>
        <p:spPr>
          <a:xfrm>
            <a:off x="508080" y="762324"/>
            <a:ext cx="5480135" cy="362896"/>
          </a:xfrm>
          <a:prstGeom prst="rect">
            <a:avLst/>
          </a:prstGeom>
          <a:noFill/>
        </p:spPr>
        <p:txBody>
          <a:bodyPr wrap="square" lIns="80147" tIns="40074" rIns="80147" bIns="40074" rtlCol="0">
            <a:spAutoFit/>
          </a:bodyPr>
          <a:lstStyle/>
          <a:p>
            <a:r>
              <a:rPr lang="ru-RU" dirty="0" smtClean="0">
                <a:latin typeface="PF DinDisplay Pro" panose="02000506030000020004" pitchFamily="2" charset="0"/>
              </a:rPr>
              <a:t>ПРОВЕДЕНИЕ ВЫЕЗДНЫХ СЕМИНАРОВ</a:t>
            </a:r>
            <a:endParaRPr lang="ru-RU" dirty="0">
              <a:latin typeface="PF DinDisplay Pro" panose="02000506030000020004" pitchFamily="2" charset="0"/>
            </a:endParaRPr>
          </a:p>
        </p:txBody>
      </p:sp>
      <p:sp>
        <p:nvSpPr>
          <p:cNvPr id="8" name="Объект 2"/>
          <p:cNvSpPr txBox="1">
            <a:spLocks/>
          </p:cNvSpPr>
          <p:nvPr/>
        </p:nvSpPr>
        <p:spPr>
          <a:xfrm>
            <a:off x="508080" y="1077816"/>
            <a:ext cx="3756047" cy="669433"/>
          </a:xfrm>
          <a:prstGeom prst="rect">
            <a:avLst/>
          </a:prstGeom>
        </p:spPr>
        <p:txBody>
          <a:bodyPr vert="horz" lIns="91409" tIns="45704" rIns="91409" bIns="45704" rtlCol="0">
            <a:noAutofit/>
          </a:bodyPr>
          <a:lstStyle/>
          <a:p>
            <a:pPr lvl="0" algn="just">
              <a:spcBef>
                <a:spcPct val="20000"/>
              </a:spcBef>
            </a:pPr>
            <a:r>
              <a:rPr lang="ru-RU" sz="1200" dirty="0" smtClean="0">
                <a:latin typeface="PF DinDisplay Pro Light" panose="02000506000000020004" pitchFamily="2" charset="0"/>
              </a:rPr>
              <a:t>ООО «Итгаз» проводит выездные семинары используя ДЕМО-СТЕНД для наглядной демонстрации возможностей прибора «</a:t>
            </a:r>
            <a:r>
              <a:rPr lang="en-US" sz="1200" dirty="0" smtClean="0">
                <a:latin typeface="PF DinDisplay Pro Light" panose="02000506000000020004" pitchFamily="2" charset="0"/>
              </a:rPr>
              <a:t>PLEXOR</a:t>
            </a:r>
            <a:r>
              <a:rPr lang="ru-RU" sz="1200" dirty="0" smtClean="0">
                <a:latin typeface="PF DinDisplay Pro Light" panose="02000506000000020004" pitchFamily="2" charset="0"/>
              </a:rPr>
              <a:t>®» </a:t>
            </a:r>
            <a:endParaRPr lang="en-US" sz="1200" dirty="0" smtClean="0">
              <a:latin typeface="PF DinDisplay Pro Light" panose="02000506000000020004" pitchFamily="2" charset="0"/>
            </a:endParaRPr>
          </a:p>
        </p:txBody>
      </p:sp>
      <p:pic>
        <p:nvPicPr>
          <p:cNvPr id="4098" name="Picture 2" descr="H:\SHISHKIN\FOTO\ITGAZ\2016\PLEXOR for Site_01.2016\5.jpg"/>
          <p:cNvPicPr>
            <a:picLocks noChangeAspect="1" noChangeArrowheads="1"/>
          </p:cNvPicPr>
          <p:nvPr/>
        </p:nvPicPr>
        <p:blipFill>
          <a:blip r:embed="rId2" cstate="print"/>
          <a:srcRect/>
          <a:stretch>
            <a:fillRect/>
          </a:stretch>
        </p:blipFill>
        <p:spPr bwMode="auto">
          <a:xfrm>
            <a:off x="631229" y="1747250"/>
            <a:ext cx="3073311" cy="2158727"/>
          </a:xfrm>
          <a:prstGeom prst="rect">
            <a:avLst/>
          </a:prstGeom>
          <a:noFill/>
        </p:spPr>
      </p:pic>
      <p:pic>
        <p:nvPicPr>
          <p:cNvPr id="4099" name="Picture 3" descr="H:\SHISHKIN\FOTO\ITGAZ\2015\Семинар_Воронеж_02.12.2015\IMG_9315.jpg"/>
          <p:cNvPicPr>
            <a:picLocks noChangeAspect="1" noChangeArrowheads="1"/>
          </p:cNvPicPr>
          <p:nvPr/>
        </p:nvPicPr>
        <p:blipFill>
          <a:blip r:embed="rId3" cstate="print"/>
          <a:srcRect/>
          <a:stretch>
            <a:fillRect/>
          </a:stretch>
        </p:blipFill>
        <p:spPr bwMode="auto">
          <a:xfrm>
            <a:off x="4387277" y="1009116"/>
            <a:ext cx="4097747" cy="2896862"/>
          </a:xfrm>
          <a:prstGeom prst="rect">
            <a:avLst/>
          </a:prstGeom>
          <a:noFill/>
        </p:spPr>
      </p:pic>
      <p:pic>
        <p:nvPicPr>
          <p:cNvPr id="4100" name="Picture 4" descr="H:\SHISHKIN\FOTO\PLEXOR\SARATOV_GIPRONIIGAZ_04.2016\BEST\DSCN7007.JPG"/>
          <p:cNvPicPr>
            <a:picLocks noChangeAspect="1" noChangeArrowheads="1"/>
          </p:cNvPicPr>
          <p:nvPr/>
        </p:nvPicPr>
        <p:blipFill>
          <a:blip r:embed="rId4" cstate="print"/>
          <a:srcRect/>
          <a:stretch>
            <a:fillRect/>
          </a:stretch>
        </p:blipFill>
        <p:spPr bwMode="auto">
          <a:xfrm>
            <a:off x="631229" y="3988448"/>
            <a:ext cx="3073311" cy="2444840"/>
          </a:xfrm>
          <a:prstGeom prst="rect">
            <a:avLst/>
          </a:prstGeom>
          <a:noFill/>
        </p:spPr>
      </p:pic>
      <p:pic>
        <p:nvPicPr>
          <p:cNvPr id="4101" name="Picture 5" descr="H:\SHISHKIN\САЙТЫ\www.Plexor.su\PLEXOR едет по стране_Урал_01.2016\Тюмень\WP_20160127_09_09_28_Pro.jpg"/>
          <p:cNvPicPr>
            <a:picLocks noChangeAspect="1" noChangeArrowheads="1"/>
          </p:cNvPicPr>
          <p:nvPr/>
        </p:nvPicPr>
        <p:blipFill>
          <a:blip r:embed="rId5" cstate="print"/>
          <a:srcRect/>
          <a:stretch>
            <a:fillRect/>
          </a:stretch>
        </p:blipFill>
        <p:spPr bwMode="auto">
          <a:xfrm>
            <a:off x="4387277" y="3988448"/>
            <a:ext cx="4097748" cy="2444840"/>
          </a:xfrm>
          <a:prstGeom prst="rect">
            <a:avLst/>
          </a:prstGeom>
          <a:noFill/>
        </p:spPr>
      </p:pic>
      <p:pic>
        <p:nvPicPr>
          <p:cNvPr id="10" name="Picture 2"/>
          <p:cNvPicPr>
            <a:picLocks noChangeAspect="1" noChangeArrowheads="1"/>
          </p:cNvPicPr>
          <p:nvPr/>
        </p:nvPicPr>
        <p:blipFill>
          <a:blip r:embed="rId6" cstate="print"/>
          <a:srcRect/>
          <a:stretch>
            <a:fillRect/>
          </a:stretch>
        </p:blipFill>
        <p:spPr bwMode="auto">
          <a:xfrm>
            <a:off x="611560" y="260648"/>
            <a:ext cx="2088232" cy="392297"/>
          </a:xfrm>
          <a:prstGeom prst="rect">
            <a:avLst/>
          </a:prstGeom>
          <a:noFill/>
          <a:ln w="9525">
            <a:noFill/>
            <a:miter lim="800000"/>
            <a:headEnd/>
            <a:tailEnd/>
          </a:ln>
        </p:spPr>
      </p:pic>
    </p:spTree>
    <p:extLst>
      <p:ext uri="{BB962C8B-B14F-4D97-AF65-F5344CB8AC3E}">
        <p14:creationId xmlns:p14="http://schemas.microsoft.com/office/powerpoint/2010/main" xmlns="" val="4117175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animEffect transition="in" filter="wipe(down)">
                                      <p:cBhvr>
                                        <p:cTn id="11"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894680" y="359400"/>
            <a:ext cx="4679665" cy="357930"/>
          </a:xfrm>
          <a:prstGeom prst="rect">
            <a:avLst/>
          </a:prstGeom>
          <a:noFill/>
        </p:spPr>
        <p:txBody>
          <a:bodyPr wrap="square" lIns="80147" tIns="40074" rIns="80147" bIns="40074" rtlCol="0">
            <a:spAutoFit/>
          </a:bodyPr>
          <a:lstStyle/>
          <a:p>
            <a:pPr algn="r"/>
            <a:r>
              <a:rPr lang="ru-RU" dirty="0" smtClean="0">
                <a:latin typeface="PF DinDisplay Pro" panose="02000506030000020004" pitchFamily="2" charset="0"/>
              </a:rPr>
              <a:t>«</a:t>
            </a:r>
            <a:r>
              <a:rPr lang="en-US" dirty="0" smtClean="0">
                <a:latin typeface="PF DinDisplay Pro" panose="02000506030000020004" pitchFamily="2" charset="0"/>
              </a:rPr>
              <a:t>PLEXOR®</a:t>
            </a:r>
            <a:r>
              <a:rPr lang="ru-RU" dirty="0" smtClean="0">
                <a:latin typeface="PF DinDisplay Pro" panose="02000506030000020004" pitchFamily="2" charset="0"/>
              </a:rPr>
              <a:t>»</a:t>
            </a:r>
            <a:endParaRPr lang="ru-RU" dirty="0">
              <a:solidFill>
                <a:schemeClr val="tx1">
                  <a:lumMod val="50000"/>
                  <a:lumOff val="50000"/>
                </a:schemeClr>
              </a:solidFill>
            </a:endParaRPr>
          </a:p>
        </p:txBody>
      </p:sp>
      <p:sp>
        <p:nvSpPr>
          <p:cNvPr id="7" name="TextBox 6"/>
          <p:cNvSpPr txBox="1"/>
          <p:nvPr/>
        </p:nvSpPr>
        <p:spPr>
          <a:xfrm>
            <a:off x="508080" y="762324"/>
            <a:ext cx="5480135" cy="362896"/>
          </a:xfrm>
          <a:prstGeom prst="rect">
            <a:avLst/>
          </a:prstGeom>
          <a:noFill/>
        </p:spPr>
        <p:txBody>
          <a:bodyPr wrap="square" lIns="80147" tIns="40074" rIns="80147" bIns="40074" rtlCol="0">
            <a:spAutoFit/>
          </a:bodyPr>
          <a:lstStyle/>
          <a:p>
            <a:r>
              <a:rPr lang="ru-RU" dirty="0" smtClean="0">
                <a:latin typeface="PF DinDisplay Pro" panose="02000506030000020004" pitchFamily="2" charset="0"/>
              </a:rPr>
              <a:t>ПИЛОТНЫЙ ПРОЕКТ</a:t>
            </a:r>
            <a:endParaRPr lang="ru-RU" dirty="0">
              <a:latin typeface="PF DinDisplay Pro" panose="02000506030000020004" pitchFamily="2" charset="0"/>
            </a:endParaRPr>
          </a:p>
        </p:txBody>
      </p:sp>
      <p:sp>
        <p:nvSpPr>
          <p:cNvPr id="11" name="Объект 2"/>
          <p:cNvSpPr txBox="1">
            <a:spLocks/>
          </p:cNvSpPr>
          <p:nvPr/>
        </p:nvSpPr>
        <p:spPr>
          <a:xfrm>
            <a:off x="5741916" y="1673217"/>
            <a:ext cx="2894003" cy="1559851"/>
          </a:xfrm>
          <a:prstGeom prst="rect">
            <a:avLst/>
          </a:prstGeom>
        </p:spPr>
        <p:txBody>
          <a:bodyPr vert="horz" lIns="91409" tIns="45704" rIns="91409" bIns="45704" rtlCol="0">
            <a:noAutofit/>
          </a:bodyPr>
          <a:lstStyle/>
          <a:p>
            <a:pPr lvl="0" algn="just">
              <a:spcBef>
                <a:spcPct val="20000"/>
              </a:spcBef>
            </a:pPr>
            <a:r>
              <a:rPr lang="ru-RU" sz="1200" b="1" dirty="0" smtClean="0">
                <a:latin typeface="PF DinDisplay Pro Light" panose="02000506000000020004" pitchFamily="2" charset="0"/>
              </a:rPr>
              <a:t>ГРП «ЮЖНАЯ ГС» </a:t>
            </a:r>
            <a:r>
              <a:rPr lang="en-US" sz="1200" b="1" dirty="0" smtClean="0">
                <a:latin typeface="PF DinDisplay Pro Light" panose="02000506000000020004" pitchFamily="2" charset="0"/>
              </a:rPr>
              <a:t>| </a:t>
            </a:r>
            <a:r>
              <a:rPr lang="ru-RU" sz="1200" b="1" dirty="0" smtClean="0">
                <a:latin typeface="PF DinDisplay Pro Light" panose="02000506000000020004" pitchFamily="2" charset="0"/>
              </a:rPr>
              <a:t>ОБЪЕКТ №2</a:t>
            </a:r>
          </a:p>
          <a:p>
            <a:pPr lvl="0" algn="just">
              <a:spcBef>
                <a:spcPct val="20000"/>
              </a:spcBef>
            </a:pPr>
            <a:endParaRPr lang="ru-RU" sz="1200" dirty="0" smtClean="0">
              <a:latin typeface="PF DinDisplay Pro Light" panose="02000506000000020004" pitchFamily="2" charset="0"/>
            </a:endParaRPr>
          </a:p>
          <a:p>
            <a:pPr lvl="0" algn="just">
              <a:spcBef>
                <a:spcPct val="20000"/>
              </a:spcBef>
            </a:pPr>
            <a:r>
              <a:rPr lang="ru-RU" sz="1200" dirty="0" smtClean="0">
                <a:latin typeface="PF DinDisplay Pro Light" panose="02000506000000020004" pitchFamily="2" charset="0"/>
              </a:rPr>
              <a:t>Применены ГРУ моделей «ИТГАЗ», производства ООО «Итгаз» на базе компонентов ТМ «</a:t>
            </a:r>
            <a:r>
              <a:rPr lang="en-US" sz="1200" dirty="0" smtClean="0">
                <a:latin typeface="PF DinDisplay Pro Light" panose="02000506000000020004" pitchFamily="2" charset="0"/>
              </a:rPr>
              <a:t>TARTARINI</a:t>
            </a:r>
            <a:r>
              <a:rPr lang="ru-RU" sz="1200" dirty="0" smtClean="0">
                <a:latin typeface="PF DinDisplay Pro Light" panose="02000506000000020004" pitchFamily="2" charset="0"/>
              </a:rPr>
              <a:t>».</a:t>
            </a:r>
          </a:p>
          <a:p>
            <a:pPr lvl="0" algn="just">
              <a:spcBef>
                <a:spcPct val="20000"/>
              </a:spcBef>
            </a:pPr>
            <a:endParaRPr lang="en-US" sz="1200" dirty="0" smtClean="0">
              <a:latin typeface="PF DinDisplay Pro Light" panose="02000506000000020004" pitchFamily="2" charset="0"/>
            </a:endParaRPr>
          </a:p>
        </p:txBody>
      </p:sp>
      <p:pic>
        <p:nvPicPr>
          <p:cNvPr id="5124" name="Picture 4" descr="H:\SHISHKIN\САЙТЫ\www.Itgaz.ru\NEW VERSION\3D Tour - ITGAZ SITE's in Moscow_2014\photo-pano\photo-pano\12_Light_Cutted.jpg"/>
          <p:cNvPicPr>
            <a:picLocks noChangeAspect="1" noChangeArrowheads="1"/>
          </p:cNvPicPr>
          <p:nvPr/>
        </p:nvPicPr>
        <p:blipFill>
          <a:blip r:embed="rId2" cstate="print"/>
          <a:srcRect/>
          <a:stretch>
            <a:fillRect/>
          </a:stretch>
        </p:blipFill>
        <p:spPr bwMode="auto">
          <a:xfrm>
            <a:off x="633138" y="1730923"/>
            <a:ext cx="4924055" cy="3918203"/>
          </a:xfrm>
          <a:prstGeom prst="rect">
            <a:avLst/>
          </a:prstGeom>
          <a:noFill/>
        </p:spPr>
      </p:pic>
      <p:pic>
        <p:nvPicPr>
          <p:cNvPr id="5125" name="Picture 5" descr="H:\SHISHKIN\САЙТЫ\www.Itgaz.ru\NEW VERSION\3D Tour - ITGAZ SITE's in Moscow_2014\photo-pano\photo-pano\01_Light_Cutted.jpg"/>
          <p:cNvPicPr>
            <a:picLocks noChangeAspect="1" noChangeArrowheads="1"/>
          </p:cNvPicPr>
          <p:nvPr/>
        </p:nvPicPr>
        <p:blipFill>
          <a:blip r:embed="rId3" cstate="print"/>
          <a:srcRect/>
          <a:stretch>
            <a:fillRect/>
          </a:stretch>
        </p:blipFill>
        <p:spPr bwMode="auto">
          <a:xfrm>
            <a:off x="5756486" y="3363689"/>
            <a:ext cx="2874273" cy="2285872"/>
          </a:xfrm>
          <a:prstGeom prst="rect">
            <a:avLst/>
          </a:prstGeom>
          <a:noFill/>
        </p:spPr>
      </p:pic>
      <p:pic>
        <p:nvPicPr>
          <p:cNvPr id="10" name="Picture 2" descr="http://www.mos-gaz.ru/img/mosgaz-logo.png"/>
          <p:cNvPicPr>
            <a:picLocks noChangeAspect="1" noChangeArrowheads="1"/>
          </p:cNvPicPr>
          <p:nvPr/>
        </p:nvPicPr>
        <p:blipFill>
          <a:blip r:embed="rId4" cstate="print"/>
          <a:srcRect/>
          <a:stretch>
            <a:fillRect/>
          </a:stretch>
        </p:blipFill>
        <p:spPr bwMode="auto">
          <a:xfrm>
            <a:off x="7342854" y="5976115"/>
            <a:ext cx="1600938" cy="734303"/>
          </a:xfrm>
          <a:prstGeom prst="rect">
            <a:avLst/>
          </a:prstGeom>
          <a:noFill/>
        </p:spPr>
      </p:pic>
      <p:pic>
        <p:nvPicPr>
          <p:cNvPr id="12" name="Picture 2"/>
          <p:cNvPicPr>
            <a:picLocks noChangeAspect="1" noChangeArrowheads="1"/>
          </p:cNvPicPr>
          <p:nvPr/>
        </p:nvPicPr>
        <p:blipFill>
          <a:blip r:embed="rId5" cstate="print"/>
          <a:srcRect/>
          <a:stretch>
            <a:fillRect/>
          </a:stretch>
        </p:blipFill>
        <p:spPr bwMode="auto">
          <a:xfrm>
            <a:off x="611560" y="260648"/>
            <a:ext cx="2088232" cy="392297"/>
          </a:xfrm>
          <a:prstGeom prst="rect">
            <a:avLst/>
          </a:prstGeom>
          <a:noFill/>
          <a:ln w="9525">
            <a:noFill/>
            <a:miter lim="800000"/>
            <a:headEnd/>
            <a:tailEnd/>
          </a:ln>
        </p:spPr>
      </p:pic>
    </p:spTree>
    <p:extLst>
      <p:ext uri="{BB962C8B-B14F-4D97-AF65-F5344CB8AC3E}">
        <p14:creationId xmlns:p14="http://schemas.microsoft.com/office/powerpoint/2010/main" xmlns="" val="4117175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animEffect transition="in" filter="wipe(down)">
                                      <p:cBhvr>
                                        <p:cTn id="11" dur="500"/>
                                        <p:tgtEl>
                                          <p:spTgt spid="11">
                                            <p:txEl>
                                              <p:pRg st="0" end="0"/>
                                            </p:txEl>
                                          </p:spTgt>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animEffect transition="in" filter="wipe(down)">
                                      <p:cBhvr>
                                        <p:cTn id="15"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894680" y="359400"/>
            <a:ext cx="4679665" cy="357930"/>
          </a:xfrm>
          <a:prstGeom prst="rect">
            <a:avLst/>
          </a:prstGeom>
          <a:noFill/>
        </p:spPr>
        <p:txBody>
          <a:bodyPr wrap="square" lIns="80147" tIns="40074" rIns="80147" bIns="40074" rtlCol="0">
            <a:spAutoFit/>
          </a:bodyPr>
          <a:lstStyle/>
          <a:p>
            <a:pPr algn="r"/>
            <a:r>
              <a:rPr lang="ru-RU" dirty="0" smtClean="0">
                <a:latin typeface="PF DinDisplay Pro" panose="02000506030000020004" pitchFamily="2" charset="0"/>
              </a:rPr>
              <a:t>«</a:t>
            </a:r>
            <a:r>
              <a:rPr lang="en-US" dirty="0" smtClean="0">
                <a:latin typeface="PF DinDisplay Pro" panose="02000506030000020004" pitchFamily="2" charset="0"/>
              </a:rPr>
              <a:t>PLEXOR®</a:t>
            </a:r>
            <a:r>
              <a:rPr lang="ru-RU" dirty="0" smtClean="0">
                <a:latin typeface="PF DinDisplay Pro" panose="02000506030000020004" pitchFamily="2" charset="0"/>
              </a:rPr>
              <a:t>»</a:t>
            </a:r>
            <a:endParaRPr lang="ru-RU" dirty="0">
              <a:solidFill>
                <a:schemeClr val="tx1">
                  <a:lumMod val="50000"/>
                  <a:lumOff val="50000"/>
                </a:schemeClr>
              </a:solidFill>
            </a:endParaRPr>
          </a:p>
        </p:txBody>
      </p:sp>
      <p:sp>
        <p:nvSpPr>
          <p:cNvPr id="7" name="TextBox 6"/>
          <p:cNvSpPr txBox="1"/>
          <p:nvPr/>
        </p:nvSpPr>
        <p:spPr>
          <a:xfrm>
            <a:off x="508080" y="762324"/>
            <a:ext cx="5480135" cy="362896"/>
          </a:xfrm>
          <a:prstGeom prst="rect">
            <a:avLst/>
          </a:prstGeom>
          <a:noFill/>
        </p:spPr>
        <p:txBody>
          <a:bodyPr wrap="square" lIns="80147" tIns="40074" rIns="80147" bIns="40074" rtlCol="0">
            <a:spAutoFit/>
          </a:bodyPr>
          <a:lstStyle/>
          <a:p>
            <a:r>
              <a:rPr lang="ru-RU" dirty="0" smtClean="0">
                <a:latin typeface="PF DinDisplay Pro" panose="02000506030000020004" pitchFamily="2" charset="0"/>
              </a:rPr>
              <a:t>ПИЛОТНЫЙ ПРОЕКТ</a:t>
            </a:r>
            <a:endParaRPr lang="ru-RU" dirty="0">
              <a:latin typeface="PF DinDisplay Pro" panose="02000506030000020004" pitchFamily="2" charset="0"/>
            </a:endParaRPr>
          </a:p>
        </p:txBody>
      </p:sp>
      <p:sp>
        <p:nvSpPr>
          <p:cNvPr id="11" name="Объект 2"/>
          <p:cNvSpPr txBox="1">
            <a:spLocks/>
          </p:cNvSpPr>
          <p:nvPr/>
        </p:nvSpPr>
        <p:spPr>
          <a:xfrm>
            <a:off x="5372469" y="1673217"/>
            <a:ext cx="3244487" cy="1755783"/>
          </a:xfrm>
          <a:prstGeom prst="rect">
            <a:avLst/>
          </a:prstGeom>
        </p:spPr>
        <p:txBody>
          <a:bodyPr vert="horz" lIns="91409" tIns="45704" rIns="91409" bIns="45704" rtlCol="0">
            <a:noAutofit/>
          </a:bodyPr>
          <a:lstStyle/>
          <a:p>
            <a:pPr lvl="0" algn="just">
              <a:spcBef>
                <a:spcPct val="20000"/>
              </a:spcBef>
            </a:pPr>
            <a:r>
              <a:rPr lang="ru-RU" sz="1200" b="1" dirty="0" smtClean="0">
                <a:latin typeface="PF DinDisplay Pro Light" panose="02000506000000020004" pitchFamily="2" charset="0"/>
              </a:rPr>
              <a:t>ГРП «ЮЖНАЯ ГС» </a:t>
            </a:r>
            <a:r>
              <a:rPr lang="en-US" sz="1200" b="1" dirty="0" smtClean="0">
                <a:latin typeface="PF DinDisplay Pro Light" panose="02000506000000020004" pitchFamily="2" charset="0"/>
              </a:rPr>
              <a:t>| </a:t>
            </a:r>
            <a:r>
              <a:rPr lang="ru-RU" sz="1200" b="1" dirty="0" smtClean="0">
                <a:latin typeface="PF DinDisplay Pro Light" panose="02000506000000020004" pitchFamily="2" charset="0"/>
              </a:rPr>
              <a:t>ОБЪЕКТ №2</a:t>
            </a:r>
          </a:p>
          <a:p>
            <a:pPr lvl="0" algn="just">
              <a:spcBef>
                <a:spcPct val="20000"/>
              </a:spcBef>
            </a:pPr>
            <a:endParaRPr lang="ru-RU" sz="1200" dirty="0" smtClean="0">
              <a:latin typeface="PF DinDisplay Pro Light" panose="02000506000000020004" pitchFamily="2" charset="0"/>
            </a:endParaRPr>
          </a:p>
          <a:p>
            <a:pPr lvl="0" algn="just">
              <a:spcBef>
                <a:spcPct val="20000"/>
              </a:spcBef>
            </a:pPr>
            <a:r>
              <a:rPr lang="ru-RU" sz="1200" dirty="0" smtClean="0">
                <a:latin typeface="PF DinDisplay Pro Light" panose="02000506000000020004" pitchFamily="2" charset="0"/>
              </a:rPr>
              <a:t>Перед проведением технического обслуживания и диагностирования системой «</a:t>
            </a:r>
            <a:r>
              <a:rPr lang="en-US" sz="1200" dirty="0" smtClean="0">
                <a:latin typeface="PF DinDisplay Pro Light" panose="02000506000000020004" pitchFamily="2" charset="0"/>
              </a:rPr>
              <a:t>PLEXOR</a:t>
            </a:r>
            <a:r>
              <a:rPr lang="en-US" sz="1200" dirty="0" smtClean="0">
                <a:latin typeface="PF DinDisplay Pro Light"/>
              </a:rPr>
              <a:t>®</a:t>
            </a:r>
            <a:r>
              <a:rPr lang="ru-RU" sz="1200" dirty="0" smtClean="0">
                <a:latin typeface="PF DinDisplay Pro Light" panose="02000506000000020004" pitchFamily="2" charset="0"/>
              </a:rPr>
              <a:t>»  были заблаговременно установлены безопасные соединения – муфты в необходимых местах всех ГРУ.</a:t>
            </a:r>
          </a:p>
          <a:p>
            <a:pPr lvl="0" algn="just">
              <a:spcBef>
                <a:spcPct val="20000"/>
              </a:spcBef>
            </a:pPr>
            <a:endParaRPr lang="en-US" sz="1200" dirty="0" smtClean="0">
              <a:latin typeface="PF DinDisplay Pro Light" panose="02000506000000020004" pitchFamily="2" charset="0"/>
            </a:endParaRPr>
          </a:p>
        </p:txBody>
      </p:sp>
      <p:pic>
        <p:nvPicPr>
          <p:cNvPr id="8194" name="Picture 2" descr="D:\STANISLAV SHISHKIN\ПРАЙС-ЛИСТЫ\PLEXOR\PRESENTATION\2016\Для Презентации\Как подключается PLEXOR\DSC_0204_Light.JPG"/>
          <p:cNvPicPr>
            <a:picLocks noChangeAspect="1" noChangeArrowheads="1"/>
          </p:cNvPicPr>
          <p:nvPr/>
        </p:nvPicPr>
        <p:blipFill>
          <a:blip r:embed="rId2" cstate="print"/>
          <a:srcRect/>
          <a:stretch>
            <a:fillRect/>
          </a:stretch>
        </p:blipFill>
        <p:spPr bwMode="auto">
          <a:xfrm>
            <a:off x="5434044" y="3608705"/>
            <a:ext cx="3244487" cy="2285872"/>
          </a:xfrm>
          <a:prstGeom prst="rect">
            <a:avLst/>
          </a:prstGeom>
          <a:noFill/>
        </p:spPr>
      </p:pic>
      <p:pic>
        <p:nvPicPr>
          <p:cNvPr id="8195" name="Picture 3" descr="D:\STANISLAV SHISHKIN\ПРАЙС-ЛИСТЫ\PLEXOR\PRESENTATION\2016\Для Презентации\Как подключается PLEXOR\DSC_0012_Light.JPG"/>
          <p:cNvPicPr>
            <a:picLocks noChangeAspect="1" noChangeArrowheads="1"/>
          </p:cNvPicPr>
          <p:nvPr/>
        </p:nvPicPr>
        <p:blipFill>
          <a:blip r:embed="rId3" cstate="print"/>
          <a:srcRect/>
          <a:stretch>
            <a:fillRect/>
          </a:stretch>
        </p:blipFill>
        <p:spPr bwMode="auto">
          <a:xfrm>
            <a:off x="631229" y="1714697"/>
            <a:ext cx="3174819" cy="1894008"/>
          </a:xfrm>
          <a:prstGeom prst="rect">
            <a:avLst/>
          </a:prstGeom>
          <a:noFill/>
        </p:spPr>
      </p:pic>
      <p:pic>
        <p:nvPicPr>
          <p:cNvPr id="8196" name="Picture 4" descr="D:\STANISLAV SHISHKIN\ПРАЙС-ЛИСТЫ\PLEXOR\PRESENTATION\2016\Для Презентации\Как подключается PLEXOR\DSC_0202_Light.JPG"/>
          <p:cNvPicPr>
            <a:picLocks noChangeAspect="1" noChangeArrowheads="1"/>
          </p:cNvPicPr>
          <p:nvPr/>
        </p:nvPicPr>
        <p:blipFill>
          <a:blip r:embed="rId4" cstate="print"/>
          <a:srcRect/>
          <a:stretch>
            <a:fillRect/>
          </a:stretch>
        </p:blipFill>
        <p:spPr bwMode="auto">
          <a:xfrm>
            <a:off x="631229" y="3674016"/>
            <a:ext cx="3174819" cy="2236788"/>
          </a:xfrm>
          <a:prstGeom prst="rect">
            <a:avLst/>
          </a:prstGeom>
          <a:noFill/>
        </p:spPr>
      </p:pic>
      <p:pic>
        <p:nvPicPr>
          <p:cNvPr id="8197" name="Picture 5" descr="D:\STANISLAV SHISHKIN\ПРАЙС-ЛИСТЫ\PLEXOR\PRESENTATION\2016\Для Презентации\Как подключается PLEXOR\DSC_0189_Light.JPG"/>
          <p:cNvPicPr>
            <a:picLocks noChangeAspect="1" noChangeArrowheads="1"/>
          </p:cNvPicPr>
          <p:nvPr/>
        </p:nvPicPr>
        <p:blipFill>
          <a:blip r:embed="rId5" cstate="print"/>
          <a:srcRect/>
          <a:stretch>
            <a:fillRect/>
          </a:stretch>
        </p:blipFill>
        <p:spPr bwMode="auto">
          <a:xfrm>
            <a:off x="3894681" y="1714699"/>
            <a:ext cx="1267903" cy="2024630"/>
          </a:xfrm>
          <a:prstGeom prst="rect">
            <a:avLst/>
          </a:prstGeom>
          <a:noFill/>
        </p:spPr>
      </p:pic>
      <p:pic>
        <p:nvPicPr>
          <p:cNvPr id="8198" name="Picture 6" descr="D:\STANISLAV SHISHKIN\ПРАЙС-ЛИСТЫ\PLEXOR\PRESENTATION\2016\Для Презентации\Как подключается PLEXOR\DSC_0187_Light.JPG"/>
          <p:cNvPicPr>
            <a:picLocks noChangeAspect="1" noChangeArrowheads="1"/>
          </p:cNvPicPr>
          <p:nvPr/>
        </p:nvPicPr>
        <p:blipFill>
          <a:blip r:embed="rId6" cstate="print"/>
          <a:srcRect/>
          <a:stretch>
            <a:fillRect/>
          </a:stretch>
        </p:blipFill>
        <p:spPr bwMode="auto">
          <a:xfrm>
            <a:off x="3896103" y="3869947"/>
            <a:ext cx="1266481" cy="2022359"/>
          </a:xfrm>
          <a:prstGeom prst="rect">
            <a:avLst/>
          </a:prstGeom>
          <a:noFill/>
        </p:spPr>
      </p:pic>
      <p:pic>
        <p:nvPicPr>
          <p:cNvPr id="12" name="Picture 2" descr="http://www.mos-gaz.ru/img/mosgaz-logo.png"/>
          <p:cNvPicPr>
            <a:picLocks noChangeAspect="1" noChangeArrowheads="1"/>
          </p:cNvPicPr>
          <p:nvPr/>
        </p:nvPicPr>
        <p:blipFill>
          <a:blip r:embed="rId7" cstate="print"/>
          <a:srcRect/>
          <a:stretch>
            <a:fillRect/>
          </a:stretch>
        </p:blipFill>
        <p:spPr bwMode="auto">
          <a:xfrm>
            <a:off x="7342854" y="5976115"/>
            <a:ext cx="1600938" cy="734303"/>
          </a:xfrm>
          <a:prstGeom prst="rect">
            <a:avLst/>
          </a:prstGeom>
          <a:noFill/>
        </p:spPr>
      </p:pic>
      <p:pic>
        <p:nvPicPr>
          <p:cNvPr id="13" name="Picture 2"/>
          <p:cNvPicPr>
            <a:picLocks noChangeAspect="1" noChangeArrowheads="1"/>
          </p:cNvPicPr>
          <p:nvPr/>
        </p:nvPicPr>
        <p:blipFill>
          <a:blip r:embed="rId8" cstate="print"/>
          <a:srcRect/>
          <a:stretch>
            <a:fillRect/>
          </a:stretch>
        </p:blipFill>
        <p:spPr bwMode="auto">
          <a:xfrm>
            <a:off x="611560" y="260648"/>
            <a:ext cx="2088232" cy="392297"/>
          </a:xfrm>
          <a:prstGeom prst="rect">
            <a:avLst/>
          </a:prstGeom>
          <a:noFill/>
          <a:ln w="9525">
            <a:noFill/>
            <a:miter lim="800000"/>
            <a:headEnd/>
            <a:tailEnd/>
          </a:ln>
        </p:spPr>
      </p:pic>
    </p:spTree>
    <p:extLst>
      <p:ext uri="{BB962C8B-B14F-4D97-AF65-F5344CB8AC3E}">
        <p14:creationId xmlns:p14="http://schemas.microsoft.com/office/powerpoint/2010/main" xmlns="" val="4117175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animEffect transition="in" filter="wipe(down)">
                                      <p:cBhvr>
                                        <p:cTn id="11"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894680" y="359400"/>
            <a:ext cx="4679665" cy="357930"/>
          </a:xfrm>
          <a:prstGeom prst="rect">
            <a:avLst/>
          </a:prstGeom>
          <a:noFill/>
        </p:spPr>
        <p:txBody>
          <a:bodyPr wrap="square" lIns="80147" tIns="40074" rIns="80147" bIns="40074" rtlCol="0">
            <a:spAutoFit/>
          </a:bodyPr>
          <a:lstStyle/>
          <a:p>
            <a:pPr algn="r"/>
            <a:r>
              <a:rPr lang="ru-RU" dirty="0" smtClean="0">
                <a:latin typeface="PF DinDisplay Pro" panose="02000506030000020004" pitchFamily="2" charset="0"/>
              </a:rPr>
              <a:t>«</a:t>
            </a:r>
            <a:r>
              <a:rPr lang="en-US" dirty="0" smtClean="0">
                <a:latin typeface="PF DinDisplay Pro" panose="02000506030000020004" pitchFamily="2" charset="0"/>
              </a:rPr>
              <a:t>PLEXOR®</a:t>
            </a:r>
            <a:r>
              <a:rPr lang="ru-RU" dirty="0" smtClean="0">
                <a:latin typeface="PF DinDisplay Pro" panose="02000506030000020004" pitchFamily="2" charset="0"/>
              </a:rPr>
              <a:t>»</a:t>
            </a:r>
            <a:endParaRPr lang="ru-RU" dirty="0">
              <a:solidFill>
                <a:schemeClr val="tx1">
                  <a:lumMod val="50000"/>
                  <a:lumOff val="50000"/>
                </a:schemeClr>
              </a:solidFill>
            </a:endParaRPr>
          </a:p>
        </p:txBody>
      </p:sp>
      <p:sp>
        <p:nvSpPr>
          <p:cNvPr id="7" name="TextBox 6"/>
          <p:cNvSpPr txBox="1"/>
          <p:nvPr/>
        </p:nvSpPr>
        <p:spPr>
          <a:xfrm>
            <a:off x="508080" y="762324"/>
            <a:ext cx="5480135" cy="362896"/>
          </a:xfrm>
          <a:prstGeom prst="rect">
            <a:avLst/>
          </a:prstGeom>
          <a:noFill/>
        </p:spPr>
        <p:txBody>
          <a:bodyPr wrap="square" lIns="80147" tIns="40074" rIns="80147" bIns="40074" rtlCol="0">
            <a:spAutoFit/>
          </a:bodyPr>
          <a:lstStyle/>
          <a:p>
            <a:endParaRPr lang="ru-RU" dirty="0">
              <a:latin typeface="PF DinDisplay Pro" panose="02000506030000020004" pitchFamily="2" charset="0"/>
            </a:endParaRPr>
          </a:p>
        </p:txBody>
      </p:sp>
      <p:sp>
        <p:nvSpPr>
          <p:cNvPr id="13" name="Объект 2"/>
          <p:cNvSpPr txBox="1">
            <a:spLocks/>
          </p:cNvSpPr>
          <p:nvPr/>
        </p:nvSpPr>
        <p:spPr>
          <a:xfrm>
            <a:off x="631230" y="1273749"/>
            <a:ext cx="8066264" cy="2612425"/>
          </a:xfrm>
          <a:prstGeom prst="rect">
            <a:avLst/>
          </a:prstGeom>
        </p:spPr>
        <p:txBody>
          <a:bodyPr vert="horz" lIns="91409" tIns="45704" rIns="91409" bIns="45704" rtlCol="0">
            <a:noAutofit/>
          </a:bodyPr>
          <a:lstStyle/>
          <a:p>
            <a:pPr marL="300552" indent="-300552" algn="just">
              <a:lnSpc>
                <a:spcPct val="150000"/>
              </a:lnSpc>
              <a:spcBef>
                <a:spcPct val="20000"/>
              </a:spcBef>
              <a:buAutoNum type="arabicPeriod"/>
            </a:pPr>
            <a:r>
              <a:rPr lang="ru-RU" sz="1200" dirty="0" smtClean="0">
                <a:latin typeface="PF DinDisplay Pro Light" panose="02000506000000020004" pitchFamily="2" charset="0"/>
              </a:rPr>
              <a:t>ПРОВЕДЕНА ВЫСОКОТОЧНАЯ НАСТРОЙКА ВСЕХ ПАРАМЕТРОВ</a:t>
            </a:r>
            <a:r>
              <a:rPr lang="en-US" sz="1200" dirty="0" smtClean="0">
                <a:latin typeface="PF DinDisplay Pro Light" panose="02000506000000020004" pitchFamily="2" charset="0"/>
              </a:rPr>
              <a:t> </a:t>
            </a:r>
            <a:r>
              <a:rPr lang="ru-RU" sz="1200" dirty="0" smtClean="0">
                <a:latin typeface="PF DinDisplay Pro Light" panose="02000506000000020004" pitchFamily="2" charset="0"/>
              </a:rPr>
              <a:t>НА СООТВЕТСТВИЕ РЕЖИМНЫМ КАРТАМ на всех объектах, которые приняли участие в пилотном проекте :</a:t>
            </a:r>
          </a:p>
          <a:p>
            <a:pPr marL="300552" indent="-300552" algn="just">
              <a:lnSpc>
                <a:spcPct val="150000"/>
              </a:lnSpc>
              <a:spcBef>
                <a:spcPct val="20000"/>
              </a:spcBef>
              <a:buFont typeface="Wingdings" pitchFamily="2" charset="2"/>
              <a:buChar char="Ø"/>
            </a:pPr>
            <a:r>
              <a:rPr lang="ru-RU" sz="1200" dirty="0" smtClean="0">
                <a:latin typeface="PF DinDisplay Pro Light" panose="02000506000000020004" pitchFamily="2" charset="0"/>
              </a:rPr>
              <a:t>выходного давления ПРГ</a:t>
            </a:r>
            <a:r>
              <a:rPr lang="en-US" sz="1200" dirty="0" smtClean="0">
                <a:latin typeface="PF DinDisplay Pro Light" panose="02000506000000020004" pitchFamily="2" charset="0"/>
              </a:rPr>
              <a:t>;</a:t>
            </a:r>
            <a:endParaRPr lang="ru-RU" sz="1200" dirty="0" smtClean="0">
              <a:latin typeface="PF DinDisplay Pro Light" panose="02000506000000020004" pitchFamily="2" charset="0"/>
            </a:endParaRPr>
          </a:p>
          <a:p>
            <a:pPr marL="300552" indent="-300552" algn="just">
              <a:lnSpc>
                <a:spcPct val="150000"/>
              </a:lnSpc>
              <a:spcBef>
                <a:spcPct val="20000"/>
              </a:spcBef>
              <a:buFont typeface="Wingdings" pitchFamily="2" charset="2"/>
              <a:buChar char="Ø"/>
            </a:pPr>
            <a:r>
              <a:rPr lang="ru-RU" sz="1200" dirty="0" smtClean="0">
                <a:latin typeface="PF DinDisplay Pro Light" panose="02000506000000020004" pitchFamily="2" charset="0"/>
              </a:rPr>
              <a:t>сбросного давления ПСК</a:t>
            </a:r>
            <a:r>
              <a:rPr lang="en-US" sz="1200" dirty="0" smtClean="0">
                <a:latin typeface="PF DinDisplay Pro Light" panose="02000506000000020004" pitchFamily="2" charset="0"/>
              </a:rPr>
              <a:t>;</a:t>
            </a:r>
          </a:p>
          <a:p>
            <a:pPr marL="300552" indent="-300552" algn="just">
              <a:lnSpc>
                <a:spcPct val="150000"/>
              </a:lnSpc>
              <a:spcBef>
                <a:spcPct val="20000"/>
              </a:spcBef>
              <a:buFont typeface="Wingdings" pitchFamily="2" charset="2"/>
              <a:buChar char="Ø"/>
            </a:pPr>
            <a:r>
              <a:rPr lang="ru-RU" sz="1200" dirty="0" smtClean="0">
                <a:latin typeface="PF DinDisplay Pro Light" panose="02000506000000020004" pitchFamily="2" charset="0"/>
              </a:rPr>
              <a:t>давления срабатывания ПЗК по верхнему и нижнему пределам.</a:t>
            </a:r>
          </a:p>
          <a:p>
            <a:pPr marL="300552" indent="-300552" algn="just">
              <a:lnSpc>
                <a:spcPct val="150000"/>
              </a:lnSpc>
              <a:spcBef>
                <a:spcPct val="20000"/>
              </a:spcBef>
              <a:buFont typeface="+mj-lt"/>
              <a:buAutoNum type="arabicPeriod" startAt="2"/>
            </a:pPr>
            <a:r>
              <a:rPr lang="ru-RU" sz="1200" dirty="0" smtClean="0">
                <a:latin typeface="PF DinDisplay Pro Light" panose="02000506000000020004" pitchFamily="2" charset="0"/>
              </a:rPr>
              <a:t>УСТАНОВЛЕННЫЕ В ХОДЕ КОНТРОЛЯ НЕИСПРАВНОСТИ ОБОРУДОВАНИЯ БЫЛИ УСТРАНЕНЫ.</a:t>
            </a:r>
          </a:p>
          <a:p>
            <a:pPr marL="300552" indent="-300552" algn="just">
              <a:lnSpc>
                <a:spcPct val="150000"/>
              </a:lnSpc>
              <a:spcBef>
                <a:spcPct val="20000"/>
              </a:spcBef>
              <a:buFont typeface="+mj-lt"/>
              <a:buAutoNum type="arabicPeriod" startAt="2"/>
            </a:pPr>
            <a:r>
              <a:rPr lang="ru-RU" sz="1200" dirty="0" smtClean="0">
                <a:latin typeface="PF DinDisplay Pro Light" panose="02000506000000020004" pitchFamily="2" charset="0"/>
              </a:rPr>
              <a:t>ПРОВЕДЕНА ВЫСОКОТОЧНАЯ НАСТРОЙКА ВСЕХ ЛИНИЙ РЕДУЦИРОВАНИЯ МНОГОНИТОЧНОГО ГРП «ЮЖНАЯ ГС», что является крайне актуальным для такого типа объектов.</a:t>
            </a:r>
          </a:p>
          <a:p>
            <a:pPr lvl="0" algn="just">
              <a:spcBef>
                <a:spcPct val="20000"/>
              </a:spcBef>
            </a:pPr>
            <a:endParaRPr lang="en-US" sz="1200" dirty="0" smtClean="0">
              <a:latin typeface="PF DinDisplay Pro Light" panose="02000506000000020004" pitchFamily="2" charset="0"/>
            </a:endParaRPr>
          </a:p>
        </p:txBody>
      </p:sp>
      <p:sp>
        <p:nvSpPr>
          <p:cNvPr id="14" name="TextBox 13"/>
          <p:cNvSpPr txBox="1"/>
          <p:nvPr/>
        </p:nvSpPr>
        <p:spPr>
          <a:xfrm>
            <a:off x="638398" y="900549"/>
            <a:ext cx="5480135" cy="357930"/>
          </a:xfrm>
          <a:prstGeom prst="rect">
            <a:avLst/>
          </a:prstGeom>
          <a:noFill/>
        </p:spPr>
        <p:txBody>
          <a:bodyPr wrap="square" lIns="80147" tIns="40074" rIns="80147" bIns="40074" rtlCol="0">
            <a:spAutoFit/>
          </a:bodyPr>
          <a:lstStyle/>
          <a:p>
            <a:r>
              <a:rPr lang="ru-RU" dirty="0" smtClean="0">
                <a:latin typeface="PF DinDisplay Pro" panose="02000506030000020004" pitchFamily="2" charset="0"/>
              </a:rPr>
              <a:t>ПИЛОТНЫЙ ПРОЕКТ  </a:t>
            </a:r>
            <a:r>
              <a:rPr lang="en-US" dirty="0" smtClean="0">
                <a:latin typeface="PF DinDisplay Pro" panose="02000506030000020004" pitchFamily="2" charset="0"/>
              </a:rPr>
              <a:t>| </a:t>
            </a:r>
            <a:r>
              <a:rPr lang="ru-RU" dirty="0" smtClean="0">
                <a:latin typeface="PF DinDisplay Pro" panose="02000506030000020004" pitchFamily="2" charset="0"/>
              </a:rPr>
              <a:t>РЕЗУЛЬТАТЫ</a:t>
            </a:r>
            <a:endParaRPr lang="ru-RU" dirty="0">
              <a:latin typeface="PF DinDisplay Pro" panose="02000506030000020004" pitchFamily="2" charset="0"/>
            </a:endParaRPr>
          </a:p>
        </p:txBody>
      </p:sp>
      <p:pic>
        <p:nvPicPr>
          <p:cNvPr id="58370" name="Picture 2" descr="D:\STANISLAV SHISHKIN\ПРАЙС-ЛИСТЫ\PLEXOR\PRESENTATION\2016\Для Презентации\DSC_0026_Light.JPG"/>
          <p:cNvPicPr>
            <a:picLocks noChangeAspect="1" noChangeArrowheads="1"/>
          </p:cNvPicPr>
          <p:nvPr/>
        </p:nvPicPr>
        <p:blipFill>
          <a:blip r:embed="rId2" cstate="print"/>
          <a:srcRect/>
          <a:stretch>
            <a:fillRect/>
          </a:stretch>
        </p:blipFill>
        <p:spPr bwMode="auto">
          <a:xfrm>
            <a:off x="754379" y="3969730"/>
            <a:ext cx="3799493" cy="2267627"/>
          </a:xfrm>
          <a:prstGeom prst="rect">
            <a:avLst/>
          </a:prstGeom>
          <a:noFill/>
        </p:spPr>
      </p:pic>
      <p:pic>
        <p:nvPicPr>
          <p:cNvPr id="58371" name="Picture 3" descr="D:\STANISLAV SHISHKIN\ПРАЙС-ЛИСТЫ\PLEXOR\PRESENTATION\2016\Для Презентации\GRP BUTOVO_01_Light.jpg"/>
          <p:cNvPicPr>
            <a:picLocks noChangeAspect="1" noChangeArrowheads="1"/>
          </p:cNvPicPr>
          <p:nvPr/>
        </p:nvPicPr>
        <p:blipFill>
          <a:blip r:embed="rId3" cstate="print"/>
          <a:srcRect/>
          <a:stretch>
            <a:fillRect/>
          </a:stretch>
        </p:blipFill>
        <p:spPr bwMode="auto">
          <a:xfrm>
            <a:off x="4717602" y="3969730"/>
            <a:ext cx="3800724" cy="2267627"/>
          </a:xfrm>
          <a:prstGeom prst="rect">
            <a:avLst/>
          </a:prstGeom>
          <a:noFill/>
        </p:spPr>
      </p:pic>
      <p:pic>
        <p:nvPicPr>
          <p:cNvPr id="12" name="Picture 2" descr="http://www.mos-gaz.ru/img/mosgaz-logo.png"/>
          <p:cNvPicPr>
            <a:picLocks noChangeAspect="1" noChangeArrowheads="1"/>
          </p:cNvPicPr>
          <p:nvPr/>
        </p:nvPicPr>
        <p:blipFill>
          <a:blip r:embed="rId4" cstate="print"/>
          <a:srcRect/>
          <a:stretch>
            <a:fillRect/>
          </a:stretch>
        </p:blipFill>
        <p:spPr bwMode="auto">
          <a:xfrm>
            <a:off x="7342854" y="5976115"/>
            <a:ext cx="1600938" cy="734303"/>
          </a:xfrm>
          <a:prstGeom prst="rect">
            <a:avLst/>
          </a:prstGeom>
          <a:noFill/>
        </p:spPr>
      </p:pic>
      <p:pic>
        <p:nvPicPr>
          <p:cNvPr id="10" name="Picture 2"/>
          <p:cNvPicPr>
            <a:picLocks noChangeAspect="1" noChangeArrowheads="1"/>
          </p:cNvPicPr>
          <p:nvPr/>
        </p:nvPicPr>
        <p:blipFill>
          <a:blip r:embed="rId5" cstate="print"/>
          <a:srcRect/>
          <a:stretch>
            <a:fillRect/>
          </a:stretch>
        </p:blipFill>
        <p:spPr bwMode="auto">
          <a:xfrm>
            <a:off x="611560" y="260648"/>
            <a:ext cx="2088232" cy="392297"/>
          </a:xfrm>
          <a:prstGeom prst="rect">
            <a:avLst/>
          </a:prstGeom>
          <a:noFill/>
          <a:ln w="9525">
            <a:noFill/>
            <a:miter lim="800000"/>
            <a:headEnd/>
            <a:tailEnd/>
          </a:ln>
        </p:spPr>
      </p:pic>
    </p:spTree>
    <p:extLst>
      <p:ext uri="{BB962C8B-B14F-4D97-AF65-F5344CB8AC3E}">
        <p14:creationId xmlns:p14="http://schemas.microsoft.com/office/powerpoint/2010/main" xmlns="" val="4117175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nodePh="1">
                                  <p:stCondLst>
                                    <p:cond delay="0"/>
                                  </p:stCondLst>
                                  <p:endCondLst>
                                    <p:cond evt="begin" delay="0">
                                      <p:tn val="5"/>
                                    </p:cond>
                                  </p:end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3">
                                            <p:txEl>
                                              <p:pRg st="0" end="0"/>
                                            </p:txEl>
                                          </p:spTgt>
                                        </p:tgtEl>
                                        <p:attrNameLst>
                                          <p:attrName>style.visibility</p:attrName>
                                        </p:attrNameLst>
                                      </p:cBhvr>
                                      <p:to>
                                        <p:strVal val="visible"/>
                                      </p:to>
                                    </p:set>
                                    <p:animEffect transition="in" filter="wipe(down)">
                                      <p:cBhvr>
                                        <p:cTn id="11" dur="500"/>
                                        <p:tgtEl>
                                          <p:spTgt spid="13">
                                            <p:txEl>
                                              <p:pRg st="0" end="0"/>
                                            </p:txEl>
                                          </p:spTgt>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13">
                                            <p:txEl>
                                              <p:pRg st="1" end="1"/>
                                            </p:txEl>
                                          </p:spTgt>
                                        </p:tgtEl>
                                        <p:attrNameLst>
                                          <p:attrName>style.visibility</p:attrName>
                                        </p:attrNameLst>
                                      </p:cBhvr>
                                      <p:to>
                                        <p:strVal val="visible"/>
                                      </p:to>
                                    </p:set>
                                    <p:animEffect transition="in" filter="wipe(down)">
                                      <p:cBhvr>
                                        <p:cTn id="15" dur="500"/>
                                        <p:tgtEl>
                                          <p:spTgt spid="13">
                                            <p:txEl>
                                              <p:pRg st="1" end="1"/>
                                            </p:txEl>
                                          </p:spTgt>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13">
                                            <p:txEl>
                                              <p:pRg st="2" end="2"/>
                                            </p:txEl>
                                          </p:spTgt>
                                        </p:tgtEl>
                                        <p:attrNameLst>
                                          <p:attrName>style.visibility</p:attrName>
                                        </p:attrNameLst>
                                      </p:cBhvr>
                                      <p:to>
                                        <p:strVal val="visible"/>
                                      </p:to>
                                    </p:set>
                                    <p:animEffect transition="in" filter="wipe(down)">
                                      <p:cBhvr>
                                        <p:cTn id="19" dur="500"/>
                                        <p:tgtEl>
                                          <p:spTgt spid="13">
                                            <p:txEl>
                                              <p:pRg st="2" end="2"/>
                                            </p:txEl>
                                          </p:spTgt>
                                        </p:tgtEl>
                                      </p:cBhvr>
                                    </p:animEffect>
                                  </p:childTnLst>
                                </p:cTn>
                              </p:par>
                            </p:childTnLst>
                          </p:cTn>
                        </p:par>
                        <p:par>
                          <p:cTn id="20" fill="hold">
                            <p:stCondLst>
                              <p:cond delay="2000"/>
                            </p:stCondLst>
                            <p:childTnLst>
                              <p:par>
                                <p:cTn id="21" presetID="22" presetClass="entr" presetSubtype="4" fill="hold" nodeType="afterEffect">
                                  <p:stCondLst>
                                    <p:cond delay="0"/>
                                  </p:stCondLst>
                                  <p:childTnLst>
                                    <p:set>
                                      <p:cBhvr>
                                        <p:cTn id="22" dur="1" fill="hold">
                                          <p:stCondLst>
                                            <p:cond delay="0"/>
                                          </p:stCondLst>
                                        </p:cTn>
                                        <p:tgtEl>
                                          <p:spTgt spid="13">
                                            <p:txEl>
                                              <p:pRg st="3" end="3"/>
                                            </p:txEl>
                                          </p:spTgt>
                                        </p:tgtEl>
                                        <p:attrNameLst>
                                          <p:attrName>style.visibility</p:attrName>
                                        </p:attrNameLst>
                                      </p:cBhvr>
                                      <p:to>
                                        <p:strVal val="visible"/>
                                      </p:to>
                                    </p:set>
                                    <p:animEffect transition="in" filter="wipe(down)">
                                      <p:cBhvr>
                                        <p:cTn id="23" dur="500"/>
                                        <p:tgtEl>
                                          <p:spTgt spid="13">
                                            <p:txEl>
                                              <p:pRg st="3" end="3"/>
                                            </p:txEl>
                                          </p:spTgt>
                                        </p:tgtEl>
                                      </p:cBhvr>
                                    </p:animEffect>
                                  </p:childTnLst>
                                </p:cTn>
                              </p:par>
                            </p:childTnLst>
                          </p:cTn>
                        </p:par>
                        <p:par>
                          <p:cTn id="24" fill="hold">
                            <p:stCondLst>
                              <p:cond delay="2500"/>
                            </p:stCondLst>
                            <p:childTnLst>
                              <p:par>
                                <p:cTn id="25" presetID="22" presetClass="entr" presetSubtype="4"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down)">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894680" y="359400"/>
            <a:ext cx="4679665" cy="357930"/>
          </a:xfrm>
          <a:prstGeom prst="rect">
            <a:avLst/>
          </a:prstGeom>
          <a:noFill/>
        </p:spPr>
        <p:txBody>
          <a:bodyPr wrap="square" lIns="80147" tIns="40074" rIns="80147" bIns="40074" rtlCol="0">
            <a:spAutoFit/>
          </a:bodyPr>
          <a:lstStyle/>
          <a:p>
            <a:pPr algn="r"/>
            <a:r>
              <a:rPr lang="ru-RU" dirty="0" smtClean="0">
                <a:latin typeface="PF DinDisplay Pro" panose="02000506030000020004" pitchFamily="2" charset="0"/>
              </a:rPr>
              <a:t>«</a:t>
            </a:r>
            <a:r>
              <a:rPr lang="en-US" dirty="0" smtClean="0">
                <a:latin typeface="PF DinDisplay Pro" panose="02000506030000020004" pitchFamily="2" charset="0"/>
              </a:rPr>
              <a:t>PLEXOR®</a:t>
            </a:r>
            <a:r>
              <a:rPr lang="ru-RU" dirty="0" smtClean="0">
                <a:latin typeface="PF DinDisplay Pro" panose="02000506030000020004" pitchFamily="2" charset="0"/>
              </a:rPr>
              <a:t>»</a:t>
            </a:r>
            <a:endParaRPr lang="ru-RU" dirty="0">
              <a:solidFill>
                <a:schemeClr val="tx1">
                  <a:lumMod val="50000"/>
                  <a:lumOff val="50000"/>
                </a:schemeClr>
              </a:solidFill>
            </a:endParaRPr>
          </a:p>
        </p:txBody>
      </p:sp>
      <p:sp>
        <p:nvSpPr>
          <p:cNvPr id="7" name="TextBox 6"/>
          <p:cNvSpPr txBox="1"/>
          <p:nvPr/>
        </p:nvSpPr>
        <p:spPr>
          <a:xfrm>
            <a:off x="508080" y="762324"/>
            <a:ext cx="5480135" cy="362896"/>
          </a:xfrm>
          <a:prstGeom prst="rect">
            <a:avLst/>
          </a:prstGeom>
          <a:noFill/>
        </p:spPr>
        <p:txBody>
          <a:bodyPr wrap="square" lIns="80147" tIns="40074" rIns="80147" bIns="40074" rtlCol="0">
            <a:spAutoFit/>
          </a:bodyPr>
          <a:lstStyle/>
          <a:p>
            <a:endParaRPr lang="ru-RU" dirty="0">
              <a:latin typeface="PF DinDisplay Pro" panose="02000506030000020004" pitchFamily="2" charset="0"/>
            </a:endParaRPr>
          </a:p>
        </p:txBody>
      </p:sp>
      <p:sp>
        <p:nvSpPr>
          <p:cNvPr id="13" name="Объект 2"/>
          <p:cNvSpPr txBox="1">
            <a:spLocks/>
          </p:cNvSpPr>
          <p:nvPr/>
        </p:nvSpPr>
        <p:spPr>
          <a:xfrm>
            <a:off x="631230" y="1273749"/>
            <a:ext cx="8066264" cy="2612425"/>
          </a:xfrm>
          <a:prstGeom prst="rect">
            <a:avLst/>
          </a:prstGeom>
        </p:spPr>
        <p:txBody>
          <a:bodyPr vert="horz" lIns="91409" tIns="45704" rIns="91409" bIns="45704" rtlCol="0">
            <a:noAutofit/>
          </a:bodyPr>
          <a:lstStyle/>
          <a:p>
            <a:pPr marL="300552" indent="-300552" algn="just">
              <a:spcBef>
                <a:spcPct val="20000"/>
              </a:spcBef>
              <a:buAutoNum type="arabicPeriod"/>
            </a:pPr>
            <a:r>
              <a:rPr lang="ru-RU" sz="1200" dirty="0" smtClean="0">
                <a:latin typeface="PF DinDisplay Pro Light" panose="02000506000000020004" pitchFamily="2" charset="0"/>
              </a:rPr>
              <a:t>Повышение безопасности эксплуатации ПРГ за счет уменьшения влияния человеческого фактора. Система «</a:t>
            </a:r>
            <a:r>
              <a:rPr lang="en-US" sz="1200" dirty="0" smtClean="0">
                <a:latin typeface="PF DinDisplay Pro Light" panose="02000506000000020004" pitchFamily="2" charset="0"/>
              </a:rPr>
              <a:t>PLEXOR</a:t>
            </a:r>
            <a:r>
              <a:rPr lang="en-US" sz="1200" dirty="0" smtClean="0">
                <a:latin typeface="PF DinDisplay Pro Light"/>
              </a:rPr>
              <a:t>®</a:t>
            </a:r>
            <a:r>
              <a:rPr lang="ru-RU" sz="1200" dirty="0" smtClean="0">
                <a:latin typeface="PF DinDisplay Pro Light" panose="02000506000000020004" pitchFamily="2" charset="0"/>
              </a:rPr>
              <a:t>» выполняет процедуры диагностирования и ТО в АВТОМАТИЧЕСКОМ РЕЖИМЕ. Резкое снижение вероятности возникновения ошибки. Сотрудник службы эксплуатации выполняет лишь команды, которые сообщает ему система.</a:t>
            </a:r>
          </a:p>
          <a:p>
            <a:pPr marL="300552" indent="-300552" algn="just">
              <a:spcBef>
                <a:spcPct val="20000"/>
              </a:spcBef>
              <a:buAutoNum type="arabicPeriod"/>
            </a:pPr>
            <a:r>
              <a:rPr lang="ru-RU" sz="1200" dirty="0" smtClean="0">
                <a:latin typeface="PF DinDisplay Pro Light" panose="02000506000000020004" pitchFamily="2" charset="0"/>
              </a:rPr>
              <a:t>Во время процедуры ТО не происходит вмешательство персонала в работу линии редуцирования ПРГ. Нет необходимости изменять настройки оборудования и тем более разбирать оборудование для выявления причины неисправности.</a:t>
            </a:r>
          </a:p>
          <a:p>
            <a:pPr marL="300552" indent="-300552" algn="just">
              <a:spcBef>
                <a:spcPct val="20000"/>
              </a:spcBef>
              <a:buAutoNum type="arabicPeriod"/>
            </a:pPr>
            <a:r>
              <a:rPr lang="ru-RU" sz="1200" dirty="0" smtClean="0">
                <a:latin typeface="PF DinDisplay Pro Light" panose="02000506000000020004" pitchFamily="2" charset="0"/>
              </a:rPr>
              <a:t>Возможность сокращения </a:t>
            </a:r>
            <a:r>
              <a:rPr lang="ru-RU" sz="1200" dirty="0" err="1" smtClean="0">
                <a:latin typeface="PF DinDisplay Pro Light" panose="02000506000000020004" pitchFamily="2" charset="0"/>
              </a:rPr>
              <a:t>низкоквалифицированного</a:t>
            </a:r>
            <a:r>
              <a:rPr lang="ru-RU" sz="1200" dirty="0" smtClean="0">
                <a:latin typeface="PF DinDisplay Pro Light" panose="02000506000000020004" pitchFamily="2" charset="0"/>
              </a:rPr>
              <a:t> персонала в пользу </a:t>
            </a:r>
            <a:r>
              <a:rPr lang="ru-RU" sz="1200" dirty="0" err="1" smtClean="0">
                <a:latin typeface="PF DinDisplay Pro Light" panose="02000506000000020004" pitchFamily="2" charset="0"/>
              </a:rPr>
              <a:t>высококвалицированного</a:t>
            </a:r>
            <a:r>
              <a:rPr lang="ru-RU" sz="1200" dirty="0" smtClean="0">
                <a:latin typeface="PF DinDisplay Pro Light" panose="02000506000000020004" pitchFamily="2" charset="0"/>
              </a:rPr>
              <a:t>. Один или два </a:t>
            </a:r>
            <a:r>
              <a:rPr lang="ru-RU" sz="1200" dirty="0" err="1" smtClean="0">
                <a:latin typeface="PF DinDisplay Pro Light" panose="02000506000000020004" pitchFamily="2" charset="0"/>
              </a:rPr>
              <a:t>высококвалифицрованных</a:t>
            </a:r>
            <a:r>
              <a:rPr lang="ru-RU" sz="1200" dirty="0" smtClean="0">
                <a:latin typeface="PF DinDisplay Pro Light" panose="02000506000000020004" pitchFamily="2" charset="0"/>
              </a:rPr>
              <a:t> специалиста с прибором «PLEXOR</a:t>
            </a:r>
            <a:r>
              <a:rPr lang="ru-RU" sz="1200" dirty="0" smtClean="0">
                <a:latin typeface="PF DinDisplay Pro Light"/>
              </a:rPr>
              <a:t>®» </a:t>
            </a:r>
            <a:r>
              <a:rPr lang="ru-RU" sz="1200" dirty="0" smtClean="0">
                <a:latin typeface="PF DinDisplay Pro Light" panose="02000506000000020004" pitchFamily="2" charset="0"/>
              </a:rPr>
              <a:t>заменяют множество </a:t>
            </a:r>
            <a:r>
              <a:rPr lang="ru-RU" sz="1200" dirty="0" err="1" smtClean="0">
                <a:latin typeface="PF DinDisplay Pro Light" panose="02000506000000020004" pitchFamily="2" charset="0"/>
              </a:rPr>
              <a:t>низкоквалицированных</a:t>
            </a:r>
            <a:r>
              <a:rPr lang="ru-RU" sz="1200" dirty="0" smtClean="0">
                <a:latin typeface="PF DinDisplay Pro Light" panose="02000506000000020004" pitchFamily="2" charset="0"/>
              </a:rPr>
              <a:t> специалистов.</a:t>
            </a:r>
          </a:p>
          <a:p>
            <a:pPr marL="300552" indent="-300552" algn="just">
              <a:spcBef>
                <a:spcPct val="20000"/>
              </a:spcBef>
              <a:buAutoNum type="arabicPeriod"/>
            </a:pPr>
            <a:r>
              <a:rPr lang="ru-RU" sz="1200" dirty="0" smtClean="0">
                <a:latin typeface="PF DinDisplay Pro Light" panose="02000506000000020004" pitchFamily="2" charset="0"/>
              </a:rPr>
              <a:t>Отсутствие стравливания газа в атмосферу при проведении ТО.</a:t>
            </a:r>
          </a:p>
          <a:p>
            <a:pPr marL="300552" indent="-300552" algn="just">
              <a:spcBef>
                <a:spcPct val="20000"/>
              </a:spcBef>
              <a:buAutoNum type="arabicPeriod"/>
            </a:pPr>
            <a:r>
              <a:rPr lang="ru-RU" sz="1200" dirty="0" smtClean="0">
                <a:latin typeface="PF DinDisplay Pro Light" panose="02000506000000020004" pitchFamily="2" charset="0"/>
              </a:rPr>
              <a:t>Возможность проведения ТО всех ПРГ в ГРО по единой утвержденной руководством эксплуатирующей организации методике. Результаты ТО больше не будут зависеть от квалификации конкретного специалиста.</a:t>
            </a:r>
            <a:endParaRPr lang="en-US" sz="1200" dirty="0" smtClean="0">
              <a:latin typeface="PF DinDisplay Pro Light" panose="02000506000000020004" pitchFamily="2" charset="0"/>
            </a:endParaRPr>
          </a:p>
        </p:txBody>
      </p:sp>
      <p:sp>
        <p:nvSpPr>
          <p:cNvPr id="14" name="TextBox 13"/>
          <p:cNvSpPr txBox="1"/>
          <p:nvPr/>
        </p:nvSpPr>
        <p:spPr>
          <a:xfrm>
            <a:off x="638398" y="900549"/>
            <a:ext cx="7935947" cy="357930"/>
          </a:xfrm>
          <a:prstGeom prst="rect">
            <a:avLst/>
          </a:prstGeom>
          <a:noFill/>
        </p:spPr>
        <p:txBody>
          <a:bodyPr wrap="square" lIns="80147" tIns="40074" rIns="80147" bIns="40074" rtlCol="0">
            <a:spAutoFit/>
          </a:bodyPr>
          <a:lstStyle/>
          <a:p>
            <a:r>
              <a:rPr lang="ru-RU" dirty="0" smtClean="0">
                <a:latin typeface="PF DinDisplay Pro" panose="02000506030000020004" pitchFamily="2" charset="0"/>
              </a:rPr>
              <a:t>ПИЛОТНЫЙ ПРОЕКТ  </a:t>
            </a:r>
            <a:r>
              <a:rPr lang="en-US" dirty="0" smtClean="0">
                <a:latin typeface="PF DinDisplay Pro" panose="02000506030000020004" pitchFamily="2" charset="0"/>
              </a:rPr>
              <a:t>| </a:t>
            </a:r>
            <a:r>
              <a:rPr lang="ru-RU" dirty="0" smtClean="0">
                <a:latin typeface="PF DinDisplay Pro" panose="02000506030000020004" pitchFamily="2" charset="0"/>
              </a:rPr>
              <a:t>РЕЗУЛЬТАТЫ</a:t>
            </a:r>
            <a:r>
              <a:rPr lang="en-US" dirty="0" smtClean="0">
                <a:latin typeface="PF DinDisplay Pro" panose="02000506030000020004" pitchFamily="2" charset="0"/>
              </a:rPr>
              <a:t> –</a:t>
            </a:r>
            <a:r>
              <a:rPr lang="ru-RU" dirty="0" smtClean="0">
                <a:latin typeface="PF DinDisplay Pro" panose="02000506030000020004" pitchFamily="2" charset="0"/>
              </a:rPr>
              <a:t> </a:t>
            </a:r>
            <a:r>
              <a:rPr lang="ru-RU" b="1" dirty="0" smtClean="0">
                <a:solidFill>
                  <a:srgbClr val="FF0000"/>
                </a:solidFill>
                <a:latin typeface="PF DinDisplay Pro" panose="02000506030000020004" pitchFamily="2" charset="0"/>
              </a:rPr>
              <a:t>БЕЗОПАСНОСТЬ</a:t>
            </a:r>
            <a:endParaRPr lang="ru-RU" b="1" dirty="0">
              <a:solidFill>
                <a:srgbClr val="FF0000"/>
              </a:solidFill>
              <a:latin typeface="PF DinDisplay Pro" panose="02000506030000020004" pitchFamily="2" charset="0"/>
            </a:endParaRPr>
          </a:p>
        </p:txBody>
      </p:sp>
      <p:pic>
        <p:nvPicPr>
          <p:cNvPr id="59394" name="Picture 2" descr="D:\STANISLAV SHISHKIN\ПРАЙС-ЛИСТЫ\PLEXOR\PRESENTATION\2016\Для Презентации\DSC_0087_Light.JPG"/>
          <p:cNvPicPr>
            <a:picLocks noChangeAspect="1" noChangeArrowheads="1"/>
          </p:cNvPicPr>
          <p:nvPr/>
        </p:nvPicPr>
        <p:blipFill>
          <a:blip r:embed="rId2" cstate="print"/>
          <a:srcRect/>
          <a:stretch>
            <a:fillRect/>
          </a:stretch>
        </p:blipFill>
        <p:spPr bwMode="auto">
          <a:xfrm>
            <a:off x="754380" y="4015207"/>
            <a:ext cx="3940770" cy="2352771"/>
          </a:xfrm>
          <a:prstGeom prst="rect">
            <a:avLst/>
          </a:prstGeom>
          <a:noFill/>
        </p:spPr>
      </p:pic>
      <p:pic>
        <p:nvPicPr>
          <p:cNvPr id="59395" name="Picture 3" descr="D:\STANISLAV SHISHKIN\ПРАЙС-ЛИСТЫ\PLEXOR\PRESENTATION\2016\Для Презентации\DSC_0159_Light.JPG"/>
          <p:cNvPicPr>
            <a:picLocks noChangeAspect="1" noChangeArrowheads="1"/>
          </p:cNvPicPr>
          <p:nvPr/>
        </p:nvPicPr>
        <p:blipFill>
          <a:blip r:embed="rId3" cstate="print"/>
          <a:srcRect/>
          <a:stretch>
            <a:fillRect/>
          </a:stretch>
        </p:blipFill>
        <p:spPr bwMode="auto">
          <a:xfrm>
            <a:off x="4756724" y="4015206"/>
            <a:ext cx="3942156" cy="2352772"/>
          </a:xfrm>
          <a:prstGeom prst="rect">
            <a:avLst/>
          </a:prstGeom>
          <a:noFill/>
        </p:spPr>
      </p:pic>
      <p:pic>
        <p:nvPicPr>
          <p:cNvPr id="12" name="Picture 2" descr="http://www.mos-gaz.ru/img/mosgaz-logo.png"/>
          <p:cNvPicPr>
            <a:picLocks noChangeAspect="1" noChangeArrowheads="1"/>
          </p:cNvPicPr>
          <p:nvPr/>
        </p:nvPicPr>
        <p:blipFill>
          <a:blip r:embed="rId4" cstate="print"/>
          <a:srcRect/>
          <a:stretch>
            <a:fillRect/>
          </a:stretch>
        </p:blipFill>
        <p:spPr bwMode="auto">
          <a:xfrm>
            <a:off x="7342854" y="5976115"/>
            <a:ext cx="1600938" cy="734303"/>
          </a:xfrm>
          <a:prstGeom prst="rect">
            <a:avLst/>
          </a:prstGeom>
          <a:noFill/>
        </p:spPr>
      </p:pic>
      <p:pic>
        <p:nvPicPr>
          <p:cNvPr id="10" name="Picture 2"/>
          <p:cNvPicPr>
            <a:picLocks noChangeAspect="1" noChangeArrowheads="1"/>
          </p:cNvPicPr>
          <p:nvPr/>
        </p:nvPicPr>
        <p:blipFill>
          <a:blip r:embed="rId5" cstate="print"/>
          <a:srcRect/>
          <a:stretch>
            <a:fillRect/>
          </a:stretch>
        </p:blipFill>
        <p:spPr bwMode="auto">
          <a:xfrm>
            <a:off x="611560" y="260648"/>
            <a:ext cx="2088232" cy="392297"/>
          </a:xfrm>
          <a:prstGeom prst="rect">
            <a:avLst/>
          </a:prstGeom>
          <a:noFill/>
          <a:ln w="9525">
            <a:noFill/>
            <a:miter lim="800000"/>
            <a:headEnd/>
            <a:tailEnd/>
          </a:ln>
        </p:spPr>
      </p:pic>
    </p:spTree>
    <p:extLst>
      <p:ext uri="{BB962C8B-B14F-4D97-AF65-F5344CB8AC3E}">
        <p14:creationId xmlns:p14="http://schemas.microsoft.com/office/powerpoint/2010/main" xmlns="" val="4117175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nodePh="1">
                                  <p:stCondLst>
                                    <p:cond delay="0"/>
                                  </p:stCondLst>
                                  <p:endCondLst>
                                    <p:cond evt="begin" delay="0">
                                      <p:tn val="5"/>
                                    </p:cond>
                                  </p:end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down)">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894680" y="359400"/>
            <a:ext cx="4679665" cy="357930"/>
          </a:xfrm>
          <a:prstGeom prst="rect">
            <a:avLst/>
          </a:prstGeom>
          <a:noFill/>
        </p:spPr>
        <p:txBody>
          <a:bodyPr wrap="square" lIns="80147" tIns="40074" rIns="80147" bIns="40074" rtlCol="0">
            <a:spAutoFit/>
          </a:bodyPr>
          <a:lstStyle/>
          <a:p>
            <a:pPr algn="r"/>
            <a:r>
              <a:rPr lang="ru-RU" dirty="0" smtClean="0">
                <a:latin typeface="PF DinDisplay Pro" panose="02000506030000020004" pitchFamily="2" charset="0"/>
              </a:rPr>
              <a:t>«</a:t>
            </a:r>
            <a:r>
              <a:rPr lang="en-US" dirty="0" smtClean="0">
                <a:latin typeface="PF DinDisplay Pro" panose="02000506030000020004" pitchFamily="2" charset="0"/>
              </a:rPr>
              <a:t>PLEXOR®</a:t>
            </a:r>
            <a:r>
              <a:rPr lang="ru-RU" dirty="0" smtClean="0">
                <a:latin typeface="PF DinDisplay Pro" panose="02000506030000020004" pitchFamily="2" charset="0"/>
              </a:rPr>
              <a:t>»</a:t>
            </a:r>
            <a:endParaRPr lang="ru-RU" dirty="0">
              <a:solidFill>
                <a:schemeClr val="tx1">
                  <a:lumMod val="50000"/>
                  <a:lumOff val="50000"/>
                </a:schemeClr>
              </a:solidFill>
            </a:endParaRPr>
          </a:p>
        </p:txBody>
      </p:sp>
      <p:sp>
        <p:nvSpPr>
          <p:cNvPr id="7" name="TextBox 6"/>
          <p:cNvSpPr txBox="1"/>
          <p:nvPr/>
        </p:nvSpPr>
        <p:spPr>
          <a:xfrm>
            <a:off x="508080" y="762324"/>
            <a:ext cx="5480135" cy="362896"/>
          </a:xfrm>
          <a:prstGeom prst="rect">
            <a:avLst/>
          </a:prstGeom>
          <a:noFill/>
        </p:spPr>
        <p:txBody>
          <a:bodyPr wrap="square" lIns="80147" tIns="40074" rIns="80147" bIns="40074" rtlCol="0">
            <a:spAutoFit/>
          </a:bodyPr>
          <a:lstStyle/>
          <a:p>
            <a:endParaRPr lang="ru-RU" dirty="0">
              <a:latin typeface="PF DinDisplay Pro" panose="02000506030000020004" pitchFamily="2" charset="0"/>
            </a:endParaRPr>
          </a:p>
        </p:txBody>
      </p:sp>
      <p:sp>
        <p:nvSpPr>
          <p:cNvPr id="13" name="Объект 2"/>
          <p:cNvSpPr txBox="1">
            <a:spLocks/>
          </p:cNvSpPr>
          <p:nvPr/>
        </p:nvSpPr>
        <p:spPr>
          <a:xfrm>
            <a:off x="631230" y="1273748"/>
            <a:ext cx="8066264" cy="2734821"/>
          </a:xfrm>
          <a:prstGeom prst="rect">
            <a:avLst/>
          </a:prstGeom>
        </p:spPr>
        <p:txBody>
          <a:bodyPr vert="horz" lIns="91409" tIns="45704" rIns="91409" bIns="45704" rtlCol="0">
            <a:noAutofit/>
          </a:bodyPr>
          <a:lstStyle/>
          <a:p>
            <a:pPr marL="300552" indent="-300552" algn="just">
              <a:spcBef>
                <a:spcPts val="175"/>
              </a:spcBef>
              <a:buFont typeface="+mj-lt"/>
              <a:buAutoNum type="arabicPeriod" startAt="6"/>
            </a:pPr>
            <a:r>
              <a:rPr lang="ru-RU" sz="1200" dirty="0" smtClean="0">
                <a:latin typeface="PF DinDisplay Pro Light" panose="02000506000000020004" pitchFamily="2" charset="0"/>
              </a:rPr>
              <a:t>Все измерения во время ТО будут выполняться единым поверенным средством измерения (СИ), т.е. обеспечивается единство технической политики ГРО (в части эксплуатации ПРГ) и единство выполнения измерений.</a:t>
            </a:r>
          </a:p>
          <a:p>
            <a:pPr marL="300552" indent="-300552" algn="just">
              <a:spcBef>
                <a:spcPts val="175"/>
              </a:spcBef>
              <a:buFont typeface="+mj-lt"/>
              <a:buAutoNum type="arabicPeriod" startAt="6"/>
            </a:pPr>
            <a:r>
              <a:rPr lang="ru-RU" sz="1200" dirty="0" smtClean="0">
                <a:latin typeface="PF DinDisplay Pro Light" panose="02000506000000020004" pitchFamily="2" charset="0"/>
              </a:rPr>
              <a:t>Предоставление полной информации о проведенном ТО в электронном варианте: таблично и графически.</a:t>
            </a:r>
          </a:p>
          <a:p>
            <a:pPr marL="300552" indent="-300552" algn="just">
              <a:spcBef>
                <a:spcPts val="175"/>
              </a:spcBef>
              <a:buFont typeface="+mj-lt"/>
              <a:buAutoNum type="arabicPeriod" startAt="6"/>
            </a:pPr>
            <a:r>
              <a:rPr lang="ru-RU" sz="1200" dirty="0" smtClean="0">
                <a:latin typeface="PF DinDisplay Pro Light" panose="02000506000000020004" pitchFamily="2" charset="0"/>
              </a:rPr>
              <a:t>Все результаты ТО хранятся в единой базе данных предприятия. В любой момент можно получить доступ к любой проверке на любом из объектов.</a:t>
            </a:r>
          </a:p>
          <a:p>
            <a:pPr marL="300552" indent="-300552" algn="just">
              <a:spcBef>
                <a:spcPts val="175"/>
              </a:spcBef>
              <a:buFont typeface="+mj-lt"/>
              <a:buAutoNum type="arabicPeriod" startAt="6"/>
            </a:pPr>
            <a:r>
              <a:rPr lang="ru-RU" sz="1200" dirty="0" smtClean="0">
                <a:latin typeface="PF DinDisplay Pro Light" panose="02000506000000020004" pitchFamily="2" charset="0"/>
              </a:rPr>
              <a:t>Возможность выполнять аналитический прогноз по состоянию линии редуцирования ПРГ. Можно прогнозировать время проведения ремонта оборудования. </a:t>
            </a:r>
          </a:p>
          <a:p>
            <a:pPr marL="300552" indent="-300552" algn="just">
              <a:spcBef>
                <a:spcPts val="175"/>
              </a:spcBef>
              <a:buFont typeface="+mj-lt"/>
              <a:buAutoNum type="arabicPeriod" startAt="6"/>
            </a:pPr>
            <a:r>
              <a:rPr lang="ru-RU" sz="1200" dirty="0" smtClean="0">
                <a:latin typeface="PF DinDisplay Pro Light" panose="02000506000000020004" pitchFamily="2" charset="0"/>
              </a:rPr>
              <a:t>Все результаты контроля формируются системой без участия специалиста. Специалист не имеет возможность изменить эти результаты, таким образом ГРО получает объективную информацию о состоянии ПРГ, что повышает безопасность эксплуатации объектов и резко снижает риск возникновения аварийных ситуаций на ПРГ.</a:t>
            </a:r>
            <a:endParaRPr lang="en-US" sz="1200" dirty="0" smtClean="0">
              <a:latin typeface="PF DinDisplay Pro Light" panose="02000506000000020004" pitchFamily="2" charset="0"/>
            </a:endParaRPr>
          </a:p>
          <a:p>
            <a:pPr marL="300552" indent="-300552" algn="just">
              <a:spcBef>
                <a:spcPts val="175"/>
              </a:spcBef>
              <a:buFont typeface="+mj-lt"/>
              <a:buAutoNum type="arabicPeriod" startAt="6"/>
            </a:pPr>
            <a:r>
              <a:rPr lang="ru-RU" sz="1200" dirty="0" smtClean="0">
                <a:latin typeface="PF DinDisplay Pro Light" panose="02000506000000020004" pitchFamily="2" charset="0"/>
              </a:rPr>
              <a:t>Решение о необходимости проведения ПРГ принимается централизованно техническим аппаратом управления ГРО, при этом специалист, который будет выполнять ремонт, получает конкретное задание, с указанием характера неисправности компонента, а также получает необходимые для выполнения ремонта запасные части.</a:t>
            </a:r>
            <a:endParaRPr lang="en-US" sz="1200" dirty="0" smtClean="0">
              <a:latin typeface="PF DinDisplay Pro Light" panose="02000506000000020004" pitchFamily="2" charset="0"/>
            </a:endParaRPr>
          </a:p>
          <a:p>
            <a:pPr marL="300552" indent="-300552" algn="just">
              <a:spcBef>
                <a:spcPct val="20000"/>
              </a:spcBef>
              <a:buFont typeface="+mj-lt"/>
              <a:buAutoNum type="arabicPeriod" startAt="6"/>
            </a:pPr>
            <a:endParaRPr lang="ru-RU" sz="1200" dirty="0" smtClean="0">
              <a:latin typeface="PF DinDisplay Pro Light" panose="02000506000000020004" pitchFamily="2" charset="0"/>
            </a:endParaRPr>
          </a:p>
        </p:txBody>
      </p:sp>
      <p:sp>
        <p:nvSpPr>
          <p:cNvPr id="14" name="TextBox 13"/>
          <p:cNvSpPr txBox="1"/>
          <p:nvPr/>
        </p:nvSpPr>
        <p:spPr>
          <a:xfrm>
            <a:off x="638398" y="900549"/>
            <a:ext cx="7935947" cy="357930"/>
          </a:xfrm>
          <a:prstGeom prst="rect">
            <a:avLst/>
          </a:prstGeom>
          <a:noFill/>
        </p:spPr>
        <p:txBody>
          <a:bodyPr wrap="square" lIns="80147" tIns="40074" rIns="80147" bIns="40074" rtlCol="0">
            <a:spAutoFit/>
          </a:bodyPr>
          <a:lstStyle/>
          <a:p>
            <a:r>
              <a:rPr lang="ru-RU" dirty="0" smtClean="0">
                <a:latin typeface="PF DinDisplay Pro" panose="02000506030000020004" pitchFamily="2" charset="0"/>
              </a:rPr>
              <a:t>ПИЛОТНЫЙ ПРОЕКТ  </a:t>
            </a:r>
            <a:r>
              <a:rPr lang="en-US" dirty="0" smtClean="0">
                <a:latin typeface="PF DinDisplay Pro" panose="02000506030000020004" pitchFamily="2" charset="0"/>
              </a:rPr>
              <a:t>| </a:t>
            </a:r>
            <a:r>
              <a:rPr lang="ru-RU" dirty="0" smtClean="0">
                <a:latin typeface="PF DinDisplay Pro" panose="02000506030000020004" pitchFamily="2" charset="0"/>
              </a:rPr>
              <a:t>РЕЗУЛЬТАТЫ</a:t>
            </a:r>
            <a:r>
              <a:rPr lang="en-US" dirty="0" smtClean="0">
                <a:latin typeface="PF DinDisplay Pro" panose="02000506030000020004" pitchFamily="2" charset="0"/>
              </a:rPr>
              <a:t> –</a:t>
            </a:r>
            <a:r>
              <a:rPr lang="ru-RU" dirty="0" smtClean="0">
                <a:latin typeface="PF DinDisplay Pro" panose="02000506030000020004" pitchFamily="2" charset="0"/>
              </a:rPr>
              <a:t> </a:t>
            </a:r>
            <a:r>
              <a:rPr lang="ru-RU" b="1" dirty="0" smtClean="0">
                <a:solidFill>
                  <a:srgbClr val="FF0000"/>
                </a:solidFill>
                <a:latin typeface="PF DinDisplay Pro" panose="02000506030000020004" pitchFamily="2" charset="0"/>
              </a:rPr>
              <a:t>БЕЗОПАСНОСТЬ</a:t>
            </a:r>
            <a:endParaRPr lang="ru-RU" b="1" dirty="0">
              <a:solidFill>
                <a:srgbClr val="FF0000"/>
              </a:solidFill>
              <a:latin typeface="PF DinDisplay Pro" panose="02000506030000020004" pitchFamily="2" charset="0"/>
            </a:endParaRPr>
          </a:p>
        </p:txBody>
      </p:sp>
      <p:pic>
        <p:nvPicPr>
          <p:cNvPr id="12" name="Picture 2" descr="http://www.mos-gaz.ru/img/mosgaz-logo.png"/>
          <p:cNvPicPr>
            <a:picLocks noChangeAspect="1" noChangeArrowheads="1"/>
          </p:cNvPicPr>
          <p:nvPr/>
        </p:nvPicPr>
        <p:blipFill>
          <a:blip r:embed="rId2" cstate="print"/>
          <a:srcRect/>
          <a:stretch>
            <a:fillRect/>
          </a:stretch>
        </p:blipFill>
        <p:spPr bwMode="auto">
          <a:xfrm>
            <a:off x="7342854" y="5976115"/>
            <a:ext cx="1600938" cy="734303"/>
          </a:xfrm>
          <a:prstGeom prst="rect">
            <a:avLst/>
          </a:prstGeom>
          <a:noFill/>
        </p:spPr>
      </p:pic>
      <p:pic>
        <p:nvPicPr>
          <p:cNvPr id="60418" name="Picture 2" descr="D:\STANISLAV SHISHKIN\ПРАЙС-ЛИСТЫ\PLEXOR\PRESENTATION\2016\Для Презентации\DSC_0229_Light.JPG"/>
          <p:cNvPicPr>
            <a:picLocks noChangeAspect="1" noChangeArrowheads="1"/>
          </p:cNvPicPr>
          <p:nvPr/>
        </p:nvPicPr>
        <p:blipFill>
          <a:blip r:embed="rId3" cstate="print"/>
          <a:srcRect/>
          <a:stretch>
            <a:fillRect/>
          </a:stretch>
        </p:blipFill>
        <p:spPr bwMode="auto">
          <a:xfrm>
            <a:off x="708690" y="4008570"/>
            <a:ext cx="3953276" cy="2359409"/>
          </a:xfrm>
          <a:prstGeom prst="rect">
            <a:avLst/>
          </a:prstGeom>
          <a:noFill/>
        </p:spPr>
      </p:pic>
      <p:pic>
        <p:nvPicPr>
          <p:cNvPr id="60419" name="Picture 3" descr="D:\STANISLAV SHISHKIN\ПРАЙС-ЛИСТЫ\PLEXOR\PRESENTATION\2016\Для Презентации\DSC_0152_Light.JPG"/>
          <p:cNvPicPr>
            <a:picLocks noChangeAspect="1" noChangeArrowheads="1"/>
          </p:cNvPicPr>
          <p:nvPr/>
        </p:nvPicPr>
        <p:blipFill>
          <a:blip r:embed="rId4" cstate="print"/>
          <a:srcRect/>
          <a:stretch>
            <a:fillRect/>
          </a:stretch>
        </p:blipFill>
        <p:spPr bwMode="auto">
          <a:xfrm>
            <a:off x="4742942" y="4008571"/>
            <a:ext cx="3954552" cy="2360169"/>
          </a:xfrm>
          <a:prstGeom prst="rect">
            <a:avLst/>
          </a:prstGeom>
          <a:noFill/>
        </p:spPr>
      </p:pic>
      <p:pic>
        <p:nvPicPr>
          <p:cNvPr id="10" name="Picture 2"/>
          <p:cNvPicPr>
            <a:picLocks noChangeAspect="1" noChangeArrowheads="1"/>
          </p:cNvPicPr>
          <p:nvPr/>
        </p:nvPicPr>
        <p:blipFill>
          <a:blip r:embed="rId5" cstate="print"/>
          <a:srcRect/>
          <a:stretch>
            <a:fillRect/>
          </a:stretch>
        </p:blipFill>
        <p:spPr bwMode="auto">
          <a:xfrm>
            <a:off x="611560" y="260648"/>
            <a:ext cx="2088232" cy="392297"/>
          </a:xfrm>
          <a:prstGeom prst="rect">
            <a:avLst/>
          </a:prstGeom>
          <a:noFill/>
          <a:ln w="9525">
            <a:noFill/>
            <a:miter lim="800000"/>
            <a:headEnd/>
            <a:tailEnd/>
          </a:ln>
        </p:spPr>
      </p:pic>
    </p:spTree>
    <p:extLst>
      <p:ext uri="{BB962C8B-B14F-4D97-AF65-F5344CB8AC3E}">
        <p14:creationId xmlns:p14="http://schemas.microsoft.com/office/powerpoint/2010/main" xmlns="" val="4117175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nodePh="1">
                                  <p:stCondLst>
                                    <p:cond delay="0"/>
                                  </p:stCondLst>
                                  <p:endCondLst>
                                    <p:cond evt="begin" delay="0">
                                      <p:tn val="5"/>
                                    </p:cond>
                                  </p:end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down)">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894680" y="359400"/>
            <a:ext cx="4679665" cy="357930"/>
          </a:xfrm>
          <a:prstGeom prst="rect">
            <a:avLst/>
          </a:prstGeom>
          <a:noFill/>
        </p:spPr>
        <p:txBody>
          <a:bodyPr wrap="square" lIns="80147" tIns="40074" rIns="80147" bIns="40074" rtlCol="0">
            <a:spAutoFit/>
          </a:bodyPr>
          <a:lstStyle/>
          <a:p>
            <a:pPr algn="r"/>
            <a:r>
              <a:rPr lang="ru-RU" dirty="0" smtClean="0">
                <a:latin typeface="PF DinDisplay Pro" panose="02000506030000020004" pitchFamily="2" charset="0"/>
              </a:rPr>
              <a:t>«</a:t>
            </a:r>
            <a:r>
              <a:rPr lang="en-US" dirty="0" smtClean="0">
                <a:latin typeface="PF DinDisplay Pro" panose="02000506030000020004" pitchFamily="2" charset="0"/>
              </a:rPr>
              <a:t>PLEXOR®</a:t>
            </a:r>
            <a:r>
              <a:rPr lang="ru-RU" dirty="0" smtClean="0">
                <a:latin typeface="PF DinDisplay Pro" panose="02000506030000020004" pitchFamily="2" charset="0"/>
              </a:rPr>
              <a:t>»</a:t>
            </a:r>
            <a:endParaRPr lang="ru-RU" dirty="0">
              <a:solidFill>
                <a:schemeClr val="tx1">
                  <a:lumMod val="50000"/>
                  <a:lumOff val="50000"/>
                </a:schemeClr>
              </a:solidFill>
            </a:endParaRPr>
          </a:p>
        </p:txBody>
      </p:sp>
      <p:sp>
        <p:nvSpPr>
          <p:cNvPr id="7" name="TextBox 6"/>
          <p:cNvSpPr txBox="1"/>
          <p:nvPr/>
        </p:nvSpPr>
        <p:spPr>
          <a:xfrm>
            <a:off x="508080" y="762324"/>
            <a:ext cx="5480135" cy="362896"/>
          </a:xfrm>
          <a:prstGeom prst="rect">
            <a:avLst/>
          </a:prstGeom>
          <a:noFill/>
        </p:spPr>
        <p:txBody>
          <a:bodyPr wrap="square" lIns="80147" tIns="40074" rIns="80147" bIns="40074" rtlCol="0">
            <a:spAutoFit/>
          </a:bodyPr>
          <a:lstStyle/>
          <a:p>
            <a:endParaRPr lang="ru-RU" dirty="0">
              <a:latin typeface="PF DinDisplay Pro" panose="02000506030000020004" pitchFamily="2" charset="0"/>
            </a:endParaRPr>
          </a:p>
        </p:txBody>
      </p:sp>
      <p:sp>
        <p:nvSpPr>
          <p:cNvPr id="13" name="Объект 2"/>
          <p:cNvSpPr txBox="1">
            <a:spLocks/>
          </p:cNvSpPr>
          <p:nvPr/>
        </p:nvSpPr>
        <p:spPr>
          <a:xfrm>
            <a:off x="631230" y="1273749"/>
            <a:ext cx="8066264" cy="4245191"/>
          </a:xfrm>
          <a:prstGeom prst="rect">
            <a:avLst/>
          </a:prstGeom>
        </p:spPr>
        <p:txBody>
          <a:bodyPr vert="horz" lIns="91409" tIns="45704" rIns="91409" bIns="45704" rtlCol="0">
            <a:noAutofit/>
          </a:bodyPr>
          <a:lstStyle/>
          <a:p>
            <a:pPr marL="300552" indent="-300552" algn="just">
              <a:spcBef>
                <a:spcPct val="20000"/>
              </a:spcBef>
              <a:buFont typeface="+mj-lt"/>
              <a:buAutoNum type="arabicPeriod"/>
            </a:pPr>
            <a:r>
              <a:rPr lang="ru-RU" sz="1200" dirty="0" smtClean="0">
                <a:latin typeface="PF DinDisplay Pro Light" panose="02000506000000020004" pitchFamily="2" charset="0"/>
              </a:rPr>
              <a:t>Производительность труда при  выполнения ТО на ПРГ с системой «</a:t>
            </a:r>
            <a:r>
              <a:rPr lang="en-US" sz="1200" dirty="0" smtClean="0">
                <a:latin typeface="PF DinDisplay Pro Light" panose="02000506000000020004" pitchFamily="2" charset="0"/>
              </a:rPr>
              <a:t>PLEXOR</a:t>
            </a:r>
            <a:r>
              <a:rPr lang="en-US" sz="1200" dirty="0" smtClean="0">
                <a:latin typeface="PF DinDisplay Pro Light"/>
              </a:rPr>
              <a:t>®</a:t>
            </a:r>
            <a:r>
              <a:rPr lang="ru-RU" sz="1200" dirty="0" smtClean="0">
                <a:latin typeface="PF DinDisplay Pro Light" panose="02000506000000020004" pitchFamily="2" charset="0"/>
              </a:rPr>
              <a:t>» в </a:t>
            </a:r>
            <a:r>
              <a:rPr lang="ru-RU" sz="1200" b="1" dirty="0" smtClean="0">
                <a:solidFill>
                  <a:srgbClr val="FF0000"/>
                </a:solidFill>
                <a:effectLst>
                  <a:outerShdw blurRad="38100" dist="38100" dir="2700000" algn="tl">
                    <a:srgbClr val="000000">
                      <a:alpha val="43137"/>
                    </a:srgbClr>
                  </a:outerShdw>
                </a:effectLst>
                <a:latin typeface="PF DinDisplay Pro Light" panose="02000506000000020004" pitchFamily="2" charset="0"/>
              </a:rPr>
              <a:t>2,5 РАЗА ВЫШЕ</a:t>
            </a:r>
            <a:r>
              <a:rPr lang="ru-RU" sz="1200" dirty="0" smtClean="0">
                <a:latin typeface="PF DinDisplay Pro Light" panose="02000506000000020004" pitchFamily="2" charset="0"/>
              </a:rPr>
              <a:t>, чем у бригады, выполняющей работы по ТО обычным классическим способом.</a:t>
            </a:r>
            <a:endParaRPr lang="en-US" sz="1200" dirty="0" smtClean="0">
              <a:latin typeface="PF DinDisplay Pro Light" panose="02000506000000020004" pitchFamily="2" charset="0"/>
            </a:endParaRPr>
          </a:p>
          <a:p>
            <a:pPr marL="300552" indent="-300552" algn="just">
              <a:spcBef>
                <a:spcPct val="20000"/>
              </a:spcBef>
              <a:buFont typeface="+mj-lt"/>
              <a:buAutoNum type="arabicPeriod"/>
            </a:pPr>
            <a:r>
              <a:rPr lang="ru-RU" sz="1200" dirty="0" smtClean="0">
                <a:latin typeface="PF DinDisplay Pro Light" panose="02000506000000020004" pitchFamily="2" charset="0"/>
              </a:rPr>
              <a:t>Возможность сокращения количества </a:t>
            </a:r>
            <a:r>
              <a:rPr lang="ru-RU" sz="1200" dirty="0" err="1" smtClean="0">
                <a:latin typeface="PF DinDisplay Pro Light" panose="02000506000000020004" pitchFamily="2" charset="0"/>
              </a:rPr>
              <a:t>низкоквалицированного</a:t>
            </a:r>
            <a:r>
              <a:rPr lang="ru-RU" sz="1200" dirty="0" smtClean="0">
                <a:latin typeface="PF DinDisplay Pro Light" panose="02000506000000020004" pitchFamily="2" charset="0"/>
              </a:rPr>
              <a:t> персонала за счет увеличения производительности труда. При этом безопасность эксплуатации ПРГ от этого только повышается, так как </a:t>
            </a:r>
            <a:r>
              <a:rPr lang="ru-RU" sz="1200" dirty="0" err="1" smtClean="0">
                <a:latin typeface="PF DinDisplay Pro Light" panose="02000506000000020004" pitchFamily="2" charset="0"/>
              </a:rPr>
              <a:t>низкоквалифированный</a:t>
            </a:r>
            <a:r>
              <a:rPr lang="ru-RU" sz="1200" dirty="0" smtClean="0">
                <a:latin typeface="PF DinDisplay Pro Light" panose="02000506000000020004" pitchFamily="2" charset="0"/>
              </a:rPr>
              <a:t> персонал является одной и самой вероятной причиной возникновения инцидентов и аварийных ситуаций на ПРГ.</a:t>
            </a:r>
          </a:p>
          <a:p>
            <a:pPr marL="300552" indent="-300552" algn="just">
              <a:spcBef>
                <a:spcPct val="20000"/>
              </a:spcBef>
              <a:buFont typeface="+mj-lt"/>
              <a:buAutoNum type="arabicPeriod"/>
            </a:pPr>
            <a:r>
              <a:rPr lang="ru-RU" sz="1200" dirty="0" smtClean="0">
                <a:latin typeface="PF DinDisplay Pro Light" panose="02000506000000020004" pitchFamily="2" charset="0"/>
              </a:rPr>
              <a:t>Сокращение количества выполняемых ТО на ГРПБ и ШРП </a:t>
            </a:r>
            <a:r>
              <a:rPr lang="en-US" sz="1200" dirty="0" smtClean="0">
                <a:latin typeface="PF DinDisplay Pro Light" panose="02000506000000020004" pitchFamily="2" charset="0"/>
              </a:rPr>
              <a:t>/</a:t>
            </a:r>
            <a:r>
              <a:rPr lang="ru-RU" sz="1200" dirty="0" smtClean="0">
                <a:latin typeface="PF DinDisplay Pro Light" panose="02000506000000020004" pitchFamily="2" charset="0"/>
              </a:rPr>
              <a:t> ГРПШ до 1 раза в 2 года, тогда как сейчас ТО на ШРП </a:t>
            </a:r>
            <a:r>
              <a:rPr lang="en-US" sz="1200" dirty="0" smtClean="0">
                <a:latin typeface="PF DinDisplay Pro Light" panose="02000506000000020004" pitchFamily="2" charset="0"/>
              </a:rPr>
              <a:t>/</a:t>
            </a:r>
            <a:r>
              <a:rPr lang="ru-RU" sz="1200" dirty="0" smtClean="0">
                <a:latin typeface="PF DinDisplay Pro Light" panose="02000506000000020004" pitchFamily="2" charset="0"/>
              </a:rPr>
              <a:t> ГРПШ и ГРПБ выполняется не менее чем 1 раз в год. т.е. </a:t>
            </a:r>
            <a:r>
              <a:rPr lang="ru-RU" sz="1200" b="1" dirty="0" smtClean="0">
                <a:solidFill>
                  <a:srgbClr val="FF0000"/>
                </a:solidFill>
                <a:effectLst>
                  <a:outerShdw blurRad="38100" dist="38100" dir="2700000" algn="tl">
                    <a:srgbClr val="000000">
                      <a:alpha val="43137"/>
                    </a:srgbClr>
                  </a:outerShdw>
                </a:effectLst>
                <a:latin typeface="PF DinDisplay Pro Light" panose="02000506000000020004" pitchFamily="2" charset="0"/>
              </a:rPr>
              <a:t>СОКРАЩЕНИЕ ЗАТРАТ НА ТО </a:t>
            </a:r>
            <a:r>
              <a:rPr lang="ru-RU" sz="1200" dirty="0" smtClean="0">
                <a:latin typeface="PF DinDisplay Pro Light" panose="02000506000000020004" pitchFamily="2" charset="0"/>
              </a:rPr>
              <a:t>ГРПБ и ШРП </a:t>
            </a:r>
            <a:r>
              <a:rPr lang="en-US" sz="1200" dirty="0" smtClean="0">
                <a:latin typeface="PF DinDisplay Pro Light" panose="02000506000000020004" pitchFamily="2" charset="0"/>
              </a:rPr>
              <a:t>/</a:t>
            </a:r>
            <a:r>
              <a:rPr lang="ru-RU" sz="1200" dirty="0" smtClean="0">
                <a:latin typeface="PF DinDisplay Pro Light" panose="02000506000000020004" pitchFamily="2" charset="0"/>
              </a:rPr>
              <a:t> ГРПШ в </a:t>
            </a:r>
            <a:r>
              <a:rPr lang="ru-RU" sz="1200" b="1" dirty="0" smtClean="0">
                <a:solidFill>
                  <a:srgbClr val="FF0000"/>
                </a:solidFill>
                <a:effectLst>
                  <a:outerShdw blurRad="38100" dist="38100" dir="2700000" algn="tl">
                    <a:srgbClr val="000000">
                      <a:alpha val="43137"/>
                    </a:srgbClr>
                  </a:outerShdw>
                </a:effectLst>
                <a:latin typeface="PF DinDisplay Pro Light" panose="02000506000000020004" pitchFamily="2" charset="0"/>
              </a:rPr>
              <a:t>2 РАЗА </a:t>
            </a:r>
            <a:r>
              <a:rPr lang="ru-RU" sz="1200" dirty="0" smtClean="0">
                <a:latin typeface="PF DinDisplay Pro Light" panose="02000506000000020004" pitchFamily="2" charset="0"/>
              </a:rPr>
              <a:t>(без учета производительности труда).</a:t>
            </a:r>
          </a:p>
          <a:p>
            <a:pPr marL="300552" indent="-300552" algn="just">
              <a:spcBef>
                <a:spcPct val="20000"/>
              </a:spcBef>
              <a:buFont typeface="+mj-lt"/>
              <a:buAutoNum type="arabicPeriod"/>
            </a:pPr>
            <a:r>
              <a:rPr lang="ru-RU" sz="1200" dirty="0" smtClean="0">
                <a:latin typeface="PF DinDisplay Pro Light" panose="02000506000000020004" pitchFamily="2" charset="0"/>
              </a:rPr>
              <a:t>Снижение эксплуатационных расходов на ПРГ при увеличении уровня безопасности. Возможность перехода от ресурсного метода эксплуатации ПРГ (когда ГРО обязано производить ремонт оборудования с определенной периодичностью без учета реального технического состояния оборудования) к методу эксплуатации по фактическому состоянию (ремонт оборудования производится только при получении объективной информации при помощи прибора PLEXOR). Это приводит к </a:t>
            </a:r>
            <a:r>
              <a:rPr lang="ru-RU" sz="1200" b="1" dirty="0" smtClean="0">
                <a:solidFill>
                  <a:srgbClr val="FF0000"/>
                </a:solidFill>
                <a:effectLst>
                  <a:outerShdw blurRad="38100" dist="38100" dir="2700000" algn="tl">
                    <a:srgbClr val="000000">
                      <a:alpha val="43137"/>
                    </a:srgbClr>
                  </a:outerShdw>
                </a:effectLst>
                <a:latin typeface="PF DinDisplay Pro Light" panose="02000506000000020004" pitchFamily="2" charset="0"/>
              </a:rPr>
              <a:t>МНОГОКРАТНОМУ СОКРАЩЕНИЮ ЗАТРАТ НА ПРИОБРЕТЕНИЕ РЕМОНТНЫХ КОМПЛЕКТОВ</a:t>
            </a:r>
            <a:r>
              <a:rPr lang="ru-RU" sz="1200" dirty="0" smtClean="0">
                <a:latin typeface="PF DinDisplay Pro Light" panose="02000506000000020004" pitchFamily="2" charset="0"/>
              </a:rPr>
              <a:t>, особенно в ГРО, которые оснащены современным качественным газовым оборудованием.</a:t>
            </a:r>
          </a:p>
          <a:p>
            <a:pPr marL="300552" indent="-300552" algn="just">
              <a:spcBef>
                <a:spcPct val="20000"/>
              </a:spcBef>
              <a:buFont typeface="+mj-lt"/>
              <a:buAutoNum type="arabicPeriod"/>
            </a:pPr>
            <a:r>
              <a:rPr lang="ru-RU" sz="1200" dirty="0" smtClean="0">
                <a:latin typeface="PF DinDisplay Pro Light" panose="02000506000000020004" pitchFamily="2" charset="0"/>
              </a:rPr>
              <a:t>Возможность продемонстрировать результаты ТО третьим лицам: будь то Заказчик (который сомневается в том, что работы выполнялись, в объеме работ, или же не желает производить ремонт оборудования), или же инспектирующим органам (</a:t>
            </a:r>
            <a:r>
              <a:rPr lang="ru-RU" sz="1200" dirty="0" err="1" smtClean="0">
                <a:latin typeface="PF DinDisplay Pro Light" panose="02000506000000020004" pitchFamily="2" charset="0"/>
              </a:rPr>
              <a:t>РОСТЕХНАДЗОРу</a:t>
            </a:r>
            <a:r>
              <a:rPr lang="ru-RU" sz="1200" dirty="0" smtClean="0">
                <a:latin typeface="PF DinDisplay Pro Light" panose="02000506000000020004" pitchFamily="2" charset="0"/>
              </a:rPr>
              <a:t>, как доказательство выполнения работ по ТО ПРГ в полном объеме и в соответствии с графиком).</a:t>
            </a:r>
          </a:p>
          <a:p>
            <a:pPr marL="300552" indent="-300552" algn="just">
              <a:spcBef>
                <a:spcPct val="20000"/>
              </a:spcBef>
              <a:buFont typeface="+mj-lt"/>
              <a:buAutoNum type="arabicPeriod"/>
            </a:pPr>
            <a:r>
              <a:rPr lang="ru-RU" sz="1200" dirty="0" smtClean="0">
                <a:latin typeface="PF DinDisplay Pro Light" panose="02000506000000020004" pitchFamily="2" charset="0"/>
              </a:rPr>
              <a:t>СРОК </a:t>
            </a:r>
            <a:r>
              <a:rPr lang="ru-RU" sz="1200" b="1" dirty="0" smtClean="0">
                <a:solidFill>
                  <a:srgbClr val="FF0000"/>
                </a:solidFill>
                <a:effectLst>
                  <a:outerShdw blurRad="38100" dist="38100" dir="2700000" algn="tl">
                    <a:srgbClr val="000000">
                      <a:alpha val="43137"/>
                    </a:srgbClr>
                  </a:outerShdw>
                </a:effectLst>
                <a:latin typeface="PF DinDisplay Pro Light" panose="02000506000000020004" pitchFamily="2" charset="0"/>
              </a:rPr>
              <a:t>ОКУПАЕМОСТИ</a:t>
            </a:r>
            <a:r>
              <a:rPr lang="ru-RU" sz="1200" dirty="0" smtClean="0">
                <a:latin typeface="PF DinDisplay Pro Light" panose="02000506000000020004" pitchFamily="2" charset="0"/>
              </a:rPr>
              <a:t> одной системы «</a:t>
            </a:r>
            <a:r>
              <a:rPr lang="en-US" sz="1200" dirty="0" smtClean="0">
                <a:latin typeface="PF DinDisplay Pro Light" panose="02000506000000020004" pitchFamily="2" charset="0"/>
              </a:rPr>
              <a:t>PLEXOR</a:t>
            </a:r>
            <a:r>
              <a:rPr lang="en-US" sz="1200" dirty="0" smtClean="0">
                <a:latin typeface="PF DinDisplay Pro Light"/>
              </a:rPr>
              <a:t>®</a:t>
            </a:r>
            <a:r>
              <a:rPr lang="ru-RU" sz="1200" dirty="0" smtClean="0">
                <a:latin typeface="PF DinDisplay Pro Light" panose="02000506000000020004" pitchFamily="2" charset="0"/>
              </a:rPr>
              <a:t>» может составить </a:t>
            </a:r>
            <a:r>
              <a:rPr lang="ru-RU" sz="1200" b="1" dirty="0" smtClean="0">
                <a:solidFill>
                  <a:srgbClr val="FF0000"/>
                </a:solidFill>
                <a:effectLst>
                  <a:outerShdw blurRad="38100" dist="38100" dir="2700000" algn="tl">
                    <a:srgbClr val="000000">
                      <a:alpha val="43137"/>
                    </a:srgbClr>
                  </a:outerShdw>
                </a:effectLst>
                <a:latin typeface="PF DinDisplay Pro Light" panose="02000506000000020004" pitchFamily="2" charset="0"/>
              </a:rPr>
              <a:t>1 – 1,5  ГОДА </a:t>
            </a:r>
            <a:r>
              <a:rPr lang="ru-RU" sz="1200" dirty="0" smtClean="0">
                <a:latin typeface="PF DinDisplay Pro Light" panose="02000506000000020004" pitchFamily="2" charset="0"/>
              </a:rPr>
              <a:t>для ГРО с большим парком</a:t>
            </a:r>
            <a:r>
              <a:rPr lang="en-US" sz="1200" dirty="0" smtClean="0">
                <a:latin typeface="PF DinDisplay Pro Light" panose="02000506000000020004" pitchFamily="2" charset="0"/>
              </a:rPr>
              <a:t> </a:t>
            </a:r>
            <a:r>
              <a:rPr lang="ru-RU" sz="1200" dirty="0" smtClean="0">
                <a:latin typeface="PF DinDisplay Pro Light" panose="02000506000000020004" pitchFamily="2" charset="0"/>
              </a:rPr>
              <a:t>ПРГ.</a:t>
            </a:r>
          </a:p>
          <a:p>
            <a:pPr marL="300552" indent="-300552" algn="just">
              <a:spcBef>
                <a:spcPct val="20000"/>
              </a:spcBef>
              <a:buFont typeface="+mj-lt"/>
              <a:buAutoNum type="arabicPeriod"/>
            </a:pPr>
            <a:endParaRPr lang="en-US" sz="1200" dirty="0" smtClean="0">
              <a:latin typeface="PF DinDisplay Pro Light" panose="02000506000000020004" pitchFamily="2" charset="0"/>
            </a:endParaRPr>
          </a:p>
        </p:txBody>
      </p:sp>
      <p:sp>
        <p:nvSpPr>
          <p:cNvPr id="14" name="TextBox 13"/>
          <p:cNvSpPr txBox="1"/>
          <p:nvPr/>
        </p:nvSpPr>
        <p:spPr>
          <a:xfrm>
            <a:off x="638398" y="900549"/>
            <a:ext cx="7935947" cy="357930"/>
          </a:xfrm>
          <a:prstGeom prst="rect">
            <a:avLst/>
          </a:prstGeom>
          <a:noFill/>
        </p:spPr>
        <p:txBody>
          <a:bodyPr wrap="square" lIns="80147" tIns="40074" rIns="80147" bIns="40074" rtlCol="0">
            <a:spAutoFit/>
          </a:bodyPr>
          <a:lstStyle/>
          <a:p>
            <a:r>
              <a:rPr lang="ru-RU" dirty="0" smtClean="0">
                <a:latin typeface="PF DinDisplay Pro" panose="02000506030000020004" pitchFamily="2" charset="0"/>
              </a:rPr>
              <a:t>ПИЛОТНЫЙ ПРОЕКТ  </a:t>
            </a:r>
            <a:r>
              <a:rPr lang="en-US" dirty="0" smtClean="0">
                <a:latin typeface="PF DinDisplay Pro" panose="02000506030000020004" pitchFamily="2" charset="0"/>
              </a:rPr>
              <a:t>|</a:t>
            </a:r>
            <a:r>
              <a:rPr lang="ru-RU" dirty="0" smtClean="0">
                <a:latin typeface="PF DinDisplay Pro" panose="02000506030000020004" pitchFamily="2" charset="0"/>
              </a:rPr>
              <a:t> РЕЗУЛЬТАТЫ</a:t>
            </a:r>
            <a:r>
              <a:rPr lang="en-US" dirty="0" smtClean="0">
                <a:latin typeface="PF DinDisplay Pro" panose="02000506030000020004" pitchFamily="2" charset="0"/>
              </a:rPr>
              <a:t> –</a:t>
            </a:r>
            <a:r>
              <a:rPr lang="ru-RU" dirty="0" smtClean="0">
                <a:latin typeface="PF DinDisplay Pro" panose="02000506030000020004" pitchFamily="2" charset="0"/>
              </a:rPr>
              <a:t> </a:t>
            </a:r>
            <a:r>
              <a:rPr lang="ru-RU" b="1" dirty="0" smtClean="0">
                <a:solidFill>
                  <a:srgbClr val="FF0000"/>
                </a:solidFill>
                <a:latin typeface="PF DinDisplay Pro" panose="02000506030000020004" pitchFamily="2" charset="0"/>
              </a:rPr>
              <a:t>ЭКОНОМИКА</a:t>
            </a:r>
            <a:endParaRPr lang="ru-RU" b="1" dirty="0">
              <a:solidFill>
                <a:srgbClr val="FF0000"/>
              </a:solidFill>
              <a:latin typeface="PF DinDisplay Pro" panose="02000506030000020004" pitchFamily="2" charset="0"/>
            </a:endParaRPr>
          </a:p>
        </p:txBody>
      </p:sp>
      <p:pic>
        <p:nvPicPr>
          <p:cNvPr id="12" name="Picture 2" descr="http://www.mos-gaz.ru/img/mosgaz-logo.png"/>
          <p:cNvPicPr>
            <a:picLocks noChangeAspect="1" noChangeArrowheads="1"/>
          </p:cNvPicPr>
          <p:nvPr/>
        </p:nvPicPr>
        <p:blipFill>
          <a:blip r:embed="rId2" cstate="print"/>
          <a:srcRect/>
          <a:stretch>
            <a:fillRect/>
          </a:stretch>
        </p:blipFill>
        <p:spPr bwMode="auto">
          <a:xfrm>
            <a:off x="7342854" y="5976115"/>
            <a:ext cx="1600938" cy="734303"/>
          </a:xfrm>
          <a:prstGeom prst="rect">
            <a:avLst/>
          </a:prstGeom>
          <a:noFill/>
        </p:spPr>
      </p:pic>
      <p:pic>
        <p:nvPicPr>
          <p:cNvPr id="11" name="Picture 2" descr="C:\Users\Shishkin Stanislav\Desktop\PLEXOR_для презентации\картинка_1.png"/>
          <p:cNvPicPr>
            <a:picLocks noChangeAspect="1" noChangeArrowheads="1"/>
          </p:cNvPicPr>
          <p:nvPr/>
        </p:nvPicPr>
        <p:blipFill>
          <a:blip r:embed="rId3" cstate="print"/>
          <a:srcRect/>
          <a:stretch>
            <a:fillRect/>
          </a:stretch>
        </p:blipFill>
        <p:spPr bwMode="auto">
          <a:xfrm>
            <a:off x="2172483" y="5453260"/>
            <a:ext cx="1044878" cy="1257158"/>
          </a:xfrm>
          <a:prstGeom prst="rect">
            <a:avLst/>
          </a:prstGeom>
          <a:noFill/>
        </p:spPr>
      </p:pic>
      <p:pic>
        <p:nvPicPr>
          <p:cNvPr id="15" name="Picture 9" descr="\\kamstrup_bv\data\Products\Inspection systems\PLEXOR\Documents\Released\Pictures\BDA_Koppelingen.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586808" y="5812918"/>
            <a:ext cx="1228099" cy="6203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 name="Picture 2" descr="C:\Users\Shishkin Stanislav\Desktop\PLEXOR_для презентации\картинка_2.png"/>
          <p:cNvPicPr>
            <a:picLocks noChangeAspect="1" noChangeArrowheads="1"/>
          </p:cNvPicPr>
          <p:nvPr/>
        </p:nvPicPr>
        <p:blipFill>
          <a:blip r:embed="rId5" cstate="print"/>
          <a:srcRect/>
          <a:stretch>
            <a:fillRect/>
          </a:stretch>
        </p:blipFill>
        <p:spPr bwMode="auto">
          <a:xfrm>
            <a:off x="631229" y="5272372"/>
            <a:ext cx="1005011" cy="1507960"/>
          </a:xfrm>
          <a:prstGeom prst="rect">
            <a:avLst/>
          </a:prstGeom>
          <a:noFill/>
        </p:spPr>
      </p:pic>
      <p:pic>
        <p:nvPicPr>
          <p:cNvPr id="18" name="Picture 2" descr="C:\Users\Shishkin Stanislav\Desktop\PLEXOR_для презентации\картинка_7_.png"/>
          <p:cNvPicPr>
            <a:picLocks noChangeAspect="1" noChangeArrowheads="1"/>
          </p:cNvPicPr>
          <p:nvPr/>
        </p:nvPicPr>
        <p:blipFill>
          <a:blip r:embed="rId6" cstate="print"/>
          <a:srcRect/>
          <a:stretch>
            <a:fillRect/>
          </a:stretch>
        </p:blipFill>
        <p:spPr bwMode="auto">
          <a:xfrm>
            <a:off x="5372469" y="5453629"/>
            <a:ext cx="752467" cy="1142412"/>
          </a:xfrm>
          <a:prstGeom prst="rect">
            <a:avLst/>
          </a:prstGeom>
          <a:noFill/>
        </p:spPr>
      </p:pic>
      <p:sp>
        <p:nvSpPr>
          <p:cNvPr id="19" name="Крест 18"/>
          <p:cNvSpPr/>
          <p:nvPr/>
        </p:nvSpPr>
        <p:spPr>
          <a:xfrm>
            <a:off x="1739571" y="5976115"/>
            <a:ext cx="246298" cy="257309"/>
          </a:xfrm>
          <a:prstGeom prst="plus">
            <a:avLst/>
          </a:prstGeom>
          <a:gradFill flip="none" rotWithShape="1">
            <a:gsLst>
              <a:gs pos="0">
                <a:schemeClr val="bg1"/>
              </a:gs>
              <a:gs pos="0">
                <a:schemeClr val="bg1"/>
              </a:gs>
              <a:gs pos="16000">
                <a:srgbClr val="1F1F1F"/>
              </a:gs>
              <a:gs pos="17999">
                <a:srgbClr val="FFFFFF"/>
              </a:gs>
              <a:gs pos="42000">
                <a:srgbClr val="636363"/>
              </a:gs>
              <a:gs pos="53000">
                <a:srgbClr val="CFCFCF"/>
              </a:gs>
              <a:gs pos="66000">
                <a:srgbClr val="CFCFCF"/>
              </a:gs>
              <a:gs pos="75999">
                <a:srgbClr val="1F1F1F"/>
              </a:gs>
              <a:gs pos="78999">
                <a:srgbClr val="FFFFFF"/>
              </a:gs>
              <a:gs pos="100000">
                <a:srgbClr val="7F7F7F"/>
              </a:gs>
            </a:gsLst>
            <a:lin ang="8100000" scaled="1"/>
            <a:tileRect/>
          </a:gradFill>
          <a:ln w="12700">
            <a:solidFill>
              <a:schemeClr val="tx1">
                <a:alpha val="46000"/>
              </a:schemeClr>
            </a:solidFill>
          </a:ln>
        </p:spPr>
        <p:style>
          <a:lnRef idx="2">
            <a:schemeClr val="accent1">
              <a:shade val="50000"/>
            </a:schemeClr>
          </a:lnRef>
          <a:fillRef idx="1">
            <a:schemeClr val="accent1"/>
          </a:fillRef>
          <a:effectRef idx="0">
            <a:schemeClr val="accent1"/>
          </a:effectRef>
          <a:fontRef idx="minor">
            <a:schemeClr val="lt1"/>
          </a:fontRef>
        </p:style>
        <p:txBody>
          <a:bodyPr lIns="80147" tIns="40074" rIns="80147" bIns="40074" rtlCol="0" anchor="ctr"/>
          <a:lstStyle/>
          <a:p>
            <a:pPr algn="ctr"/>
            <a:endParaRPr lang="ru-RU"/>
          </a:p>
        </p:txBody>
      </p:sp>
      <p:sp>
        <p:nvSpPr>
          <p:cNvPr id="20" name="Крест 19"/>
          <p:cNvSpPr/>
          <p:nvPr/>
        </p:nvSpPr>
        <p:spPr>
          <a:xfrm>
            <a:off x="3217360" y="5976115"/>
            <a:ext cx="246298" cy="257309"/>
          </a:xfrm>
          <a:prstGeom prst="plus">
            <a:avLst/>
          </a:prstGeom>
          <a:gradFill flip="none" rotWithShape="1">
            <a:gsLst>
              <a:gs pos="0">
                <a:schemeClr val="bg1"/>
              </a:gs>
              <a:gs pos="0">
                <a:schemeClr val="bg1"/>
              </a:gs>
              <a:gs pos="16000">
                <a:srgbClr val="1F1F1F"/>
              </a:gs>
              <a:gs pos="17999">
                <a:srgbClr val="FFFFFF"/>
              </a:gs>
              <a:gs pos="42000">
                <a:srgbClr val="636363"/>
              </a:gs>
              <a:gs pos="53000">
                <a:srgbClr val="CFCFCF"/>
              </a:gs>
              <a:gs pos="66000">
                <a:srgbClr val="CFCFCF"/>
              </a:gs>
              <a:gs pos="75999">
                <a:srgbClr val="1F1F1F"/>
              </a:gs>
              <a:gs pos="78999">
                <a:srgbClr val="FFFFFF"/>
              </a:gs>
              <a:gs pos="100000">
                <a:srgbClr val="7F7F7F"/>
              </a:gs>
            </a:gsLst>
            <a:lin ang="8100000" scaled="1"/>
            <a:tileRect/>
          </a:gradFill>
          <a:ln w="12700">
            <a:solidFill>
              <a:schemeClr val="tx1">
                <a:alpha val="46000"/>
              </a:schemeClr>
            </a:solidFill>
          </a:ln>
        </p:spPr>
        <p:style>
          <a:lnRef idx="2">
            <a:schemeClr val="accent1">
              <a:shade val="50000"/>
            </a:schemeClr>
          </a:lnRef>
          <a:fillRef idx="1">
            <a:schemeClr val="accent1"/>
          </a:fillRef>
          <a:effectRef idx="0">
            <a:schemeClr val="accent1"/>
          </a:effectRef>
          <a:fontRef idx="minor">
            <a:schemeClr val="lt1"/>
          </a:fontRef>
        </p:style>
        <p:txBody>
          <a:bodyPr lIns="80147" tIns="40074" rIns="80147" bIns="40074" rtlCol="0" anchor="ctr"/>
          <a:lstStyle/>
          <a:p>
            <a:pPr algn="ctr"/>
            <a:endParaRPr lang="ru-RU"/>
          </a:p>
        </p:txBody>
      </p:sp>
      <p:sp>
        <p:nvSpPr>
          <p:cNvPr id="21" name="Крест 20"/>
          <p:cNvSpPr/>
          <p:nvPr/>
        </p:nvSpPr>
        <p:spPr>
          <a:xfrm>
            <a:off x="4941447" y="5976115"/>
            <a:ext cx="246298" cy="257309"/>
          </a:xfrm>
          <a:prstGeom prst="plus">
            <a:avLst/>
          </a:prstGeom>
          <a:gradFill flip="none" rotWithShape="1">
            <a:gsLst>
              <a:gs pos="0">
                <a:schemeClr val="bg1"/>
              </a:gs>
              <a:gs pos="0">
                <a:schemeClr val="bg1"/>
              </a:gs>
              <a:gs pos="16000">
                <a:srgbClr val="1F1F1F"/>
              </a:gs>
              <a:gs pos="17999">
                <a:srgbClr val="FFFFFF"/>
              </a:gs>
              <a:gs pos="42000">
                <a:srgbClr val="636363"/>
              </a:gs>
              <a:gs pos="53000">
                <a:srgbClr val="CFCFCF"/>
              </a:gs>
              <a:gs pos="66000">
                <a:srgbClr val="CFCFCF"/>
              </a:gs>
              <a:gs pos="75999">
                <a:srgbClr val="1F1F1F"/>
              </a:gs>
              <a:gs pos="78999">
                <a:srgbClr val="FFFFFF"/>
              </a:gs>
              <a:gs pos="100000">
                <a:srgbClr val="7F7F7F"/>
              </a:gs>
            </a:gsLst>
            <a:lin ang="8100000" scaled="1"/>
            <a:tileRect/>
          </a:gradFill>
          <a:ln w="12700">
            <a:solidFill>
              <a:schemeClr val="tx1">
                <a:alpha val="46000"/>
              </a:schemeClr>
            </a:solidFill>
          </a:ln>
        </p:spPr>
        <p:style>
          <a:lnRef idx="2">
            <a:schemeClr val="accent1">
              <a:shade val="50000"/>
            </a:schemeClr>
          </a:lnRef>
          <a:fillRef idx="1">
            <a:schemeClr val="accent1"/>
          </a:fillRef>
          <a:effectRef idx="0">
            <a:schemeClr val="accent1"/>
          </a:effectRef>
          <a:fontRef idx="minor">
            <a:schemeClr val="lt1"/>
          </a:fontRef>
        </p:style>
        <p:txBody>
          <a:bodyPr lIns="80147" tIns="40074" rIns="80147" bIns="40074" rtlCol="0" anchor="ctr"/>
          <a:lstStyle/>
          <a:p>
            <a:pPr algn="ctr"/>
            <a:endParaRPr lang="ru-RU"/>
          </a:p>
        </p:txBody>
      </p:sp>
      <p:pic>
        <p:nvPicPr>
          <p:cNvPr id="22" name="Picture 2"/>
          <p:cNvPicPr>
            <a:picLocks noChangeAspect="1" noChangeArrowheads="1"/>
          </p:cNvPicPr>
          <p:nvPr/>
        </p:nvPicPr>
        <p:blipFill>
          <a:blip r:embed="rId7" cstate="print"/>
          <a:srcRect/>
          <a:stretch>
            <a:fillRect/>
          </a:stretch>
        </p:blipFill>
        <p:spPr bwMode="auto">
          <a:xfrm>
            <a:off x="611560" y="260648"/>
            <a:ext cx="2088232" cy="392297"/>
          </a:xfrm>
          <a:prstGeom prst="rect">
            <a:avLst/>
          </a:prstGeom>
          <a:noFill/>
          <a:ln w="9525">
            <a:noFill/>
            <a:miter lim="800000"/>
            <a:headEnd/>
            <a:tailEnd/>
          </a:ln>
        </p:spPr>
      </p:pic>
    </p:spTree>
    <p:extLst>
      <p:ext uri="{BB962C8B-B14F-4D97-AF65-F5344CB8AC3E}">
        <p14:creationId xmlns:p14="http://schemas.microsoft.com/office/powerpoint/2010/main" xmlns="" val="4117175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nodePh="1">
                                  <p:stCondLst>
                                    <p:cond delay="0"/>
                                  </p:stCondLst>
                                  <p:endCondLst>
                                    <p:cond evt="begin" delay="0">
                                      <p:tn val="5"/>
                                    </p:cond>
                                  </p:end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down)">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additive="base">
                                        <p:cTn id="16" dur="500" fill="hold"/>
                                        <p:tgtEl>
                                          <p:spTgt spid="17"/>
                                        </p:tgtEl>
                                        <p:attrNameLst>
                                          <p:attrName>ppt_x</p:attrName>
                                        </p:attrNameLst>
                                      </p:cBhvr>
                                      <p:tavLst>
                                        <p:tav tm="0">
                                          <p:val>
                                            <p:strVal val="#ppt_x"/>
                                          </p:val>
                                        </p:tav>
                                        <p:tav tm="100000">
                                          <p:val>
                                            <p:strVal val="#ppt_x"/>
                                          </p:val>
                                        </p:tav>
                                      </p:tavLst>
                                    </p:anim>
                                    <p:anim calcmode="lin" valueType="num">
                                      <p:cBhvr additive="base">
                                        <p:cTn id="17" dur="500" fill="hold"/>
                                        <p:tgtEl>
                                          <p:spTgt spid="17"/>
                                        </p:tgtEl>
                                        <p:attrNameLst>
                                          <p:attrName>ppt_y</p:attrName>
                                        </p:attrNameLst>
                                      </p:cBhvr>
                                      <p:tavLst>
                                        <p:tav tm="0">
                                          <p:val>
                                            <p:strVal val="1+#ppt_h/2"/>
                                          </p:val>
                                        </p:tav>
                                        <p:tav tm="100000">
                                          <p:val>
                                            <p:strVal val="#ppt_y"/>
                                          </p:val>
                                        </p:tav>
                                      </p:tavLst>
                                    </p:anim>
                                  </p:childTnLst>
                                </p:cTn>
                              </p:par>
                              <p:par>
                                <p:cTn id="18" presetID="22" presetClass="entr" presetSubtype="4" fill="hold" grpId="0" nodeType="with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down)">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down)">
                                      <p:cBhvr>
                                        <p:cTn id="25" dur="500"/>
                                        <p:tgtEl>
                                          <p:spTgt spid="11"/>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wipe(down)">
                                      <p:cBhvr>
                                        <p:cTn id="28" dur="5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wipe(down)">
                                      <p:cBhvr>
                                        <p:cTn id="33" dur="500"/>
                                        <p:tgtEl>
                                          <p:spTgt spid="15"/>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wipe(down)">
                                      <p:cBhvr>
                                        <p:cTn id="36" dur="500"/>
                                        <p:tgtEl>
                                          <p:spTgt spid="21"/>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wipe(down)">
                                      <p:cBhvr>
                                        <p:cTn id="4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p:bldP spid="19" grpId="0" animBg="1"/>
      <p:bldP spid="20" grpId="0" animBg="1"/>
      <p:bldP spid="2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Номер слайда 26"/>
          <p:cNvSpPr>
            <a:spLocks noGrp="1"/>
          </p:cNvSpPr>
          <p:nvPr>
            <p:ph type="sldNum" sz="quarter" idx="12"/>
          </p:nvPr>
        </p:nvSpPr>
        <p:spPr/>
        <p:txBody>
          <a:bodyPr/>
          <a:lstStyle/>
          <a:p>
            <a:fld id="{725C68B6-61C2-468F-89AB-4B9F7531AA68}" type="slidenum">
              <a:rPr lang="ru-RU" smtClean="0"/>
              <a:pPr/>
              <a:t>5</a:t>
            </a:fld>
            <a:endParaRPr lang="ru-RU"/>
          </a:p>
        </p:txBody>
      </p:sp>
      <p:pic>
        <p:nvPicPr>
          <p:cNvPr id="8194" name="Picture 2" descr="Метран"/>
          <p:cNvPicPr>
            <a:picLocks noChangeAspect="1" noChangeArrowheads="1"/>
          </p:cNvPicPr>
          <p:nvPr/>
        </p:nvPicPr>
        <p:blipFill>
          <a:blip r:embed="rId3" cstate="print"/>
          <a:srcRect/>
          <a:stretch>
            <a:fillRect/>
          </a:stretch>
        </p:blipFill>
        <p:spPr bwMode="auto">
          <a:xfrm>
            <a:off x="0" y="0"/>
            <a:ext cx="9144000" cy="2146040"/>
          </a:xfrm>
          <a:prstGeom prst="rect">
            <a:avLst/>
          </a:prstGeom>
          <a:noFill/>
        </p:spPr>
      </p:pic>
      <p:pic>
        <p:nvPicPr>
          <p:cNvPr id="125954" name="Picture 2"/>
          <p:cNvPicPr>
            <a:picLocks noChangeAspect="1" noChangeArrowheads="1"/>
          </p:cNvPicPr>
          <p:nvPr/>
        </p:nvPicPr>
        <p:blipFill>
          <a:blip r:embed="rId4" cstate="print"/>
          <a:srcRect/>
          <a:stretch>
            <a:fillRect/>
          </a:stretch>
        </p:blipFill>
        <p:spPr bwMode="auto">
          <a:xfrm>
            <a:off x="0" y="2132856"/>
            <a:ext cx="8172400" cy="473113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894680" y="359400"/>
            <a:ext cx="4679665" cy="357930"/>
          </a:xfrm>
          <a:prstGeom prst="rect">
            <a:avLst/>
          </a:prstGeom>
          <a:noFill/>
        </p:spPr>
        <p:txBody>
          <a:bodyPr wrap="square" lIns="80147" tIns="40074" rIns="80147" bIns="40074" rtlCol="0">
            <a:spAutoFit/>
          </a:bodyPr>
          <a:lstStyle/>
          <a:p>
            <a:pPr algn="r"/>
            <a:r>
              <a:rPr lang="ru-RU" dirty="0" smtClean="0">
                <a:latin typeface="PF DinDisplay Pro" panose="02000506030000020004" pitchFamily="2" charset="0"/>
              </a:rPr>
              <a:t>«</a:t>
            </a:r>
            <a:r>
              <a:rPr lang="en-US" dirty="0" smtClean="0">
                <a:latin typeface="PF DinDisplay Pro" panose="02000506030000020004" pitchFamily="2" charset="0"/>
              </a:rPr>
              <a:t>PLEXOR®</a:t>
            </a:r>
            <a:r>
              <a:rPr lang="ru-RU" dirty="0" smtClean="0">
                <a:latin typeface="PF DinDisplay Pro" panose="02000506030000020004" pitchFamily="2" charset="0"/>
              </a:rPr>
              <a:t>»</a:t>
            </a:r>
            <a:endParaRPr lang="ru-RU" dirty="0">
              <a:solidFill>
                <a:schemeClr val="tx1">
                  <a:lumMod val="50000"/>
                  <a:lumOff val="50000"/>
                </a:schemeClr>
              </a:solidFill>
            </a:endParaRPr>
          </a:p>
        </p:txBody>
      </p:sp>
      <p:sp>
        <p:nvSpPr>
          <p:cNvPr id="7" name="TextBox 6"/>
          <p:cNvSpPr txBox="1"/>
          <p:nvPr/>
        </p:nvSpPr>
        <p:spPr>
          <a:xfrm>
            <a:off x="508080" y="762324"/>
            <a:ext cx="5480135" cy="362896"/>
          </a:xfrm>
          <a:prstGeom prst="rect">
            <a:avLst/>
          </a:prstGeom>
          <a:noFill/>
        </p:spPr>
        <p:txBody>
          <a:bodyPr wrap="square" lIns="80147" tIns="40074" rIns="80147" bIns="40074" rtlCol="0">
            <a:spAutoFit/>
          </a:bodyPr>
          <a:lstStyle/>
          <a:p>
            <a:endParaRPr lang="ru-RU" dirty="0">
              <a:latin typeface="PF DinDisplay Pro" panose="02000506030000020004" pitchFamily="2" charset="0"/>
            </a:endParaRPr>
          </a:p>
        </p:txBody>
      </p:sp>
      <p:sp>
        <p:nvSpPr>
          <p:cNvPr id="13" name="Объект 2"/>
          <p:cNvSpPr txBox="1">
            <a:spLocks/>
          </p:cNvSpPr>
          <p:nvPr/>
        </p:nvSpPr>
        <p:spPr>
          <a:xfrm>
            <a:off x="631230" y="1273749"/>
            <a:ext cx="8066264" cy="4245191"/>
          </a:xfrm>
          <a:prstGeom prst="rect">
            <a:avLst/>
          </a:prstGeom>
        </p:spPr>
        <p:txBody>
          <a:bodyPr vert="horz" lIns="91409" tIns="45704" rIns="91409" bIns="45704" rtlCol="0">
            <a:noAutofit/>
          </a:bodyPr>
          <a:lstStyle/>
          <a:p>
            <a:pPr marL="300552" indent="-300552" algn="just">
              <a:spcBef>
                <a:spcPct val="20000"/>
              </a:spcBef>
              <a:buFont typeface="+mj-lt"/>
              <a:buAutoNum type="arabicPeriod"/>
            </a:pPr>
            <a:r>
              <a:rPr lang="ru-RU" sz="1200" dirty="0" smtClean="0">
                <a:latin typeface="PF DinDisplay Pro Light" panose="02000506000000020004" pitchFamily="2" charset="0"/>
              </a:rPr>
              <a:t>Производительность труда при  выполнения ТО на ПРГ с системой «</a:t>
            </a:r>
            <a:r>
              <a:rPr lang="en-US" sz="1200" dirty="0" smtClean="0">
                <a:latin typeface="PF DinDisplay Pro Light" panose="02000506000000020004" pitchFamily="2" charset="0"/>
              </a:rPr>
              <a:t>PLEXOR</a:t>
            </a:r>
            <a:r>
              <a:rPr lang="en-US" sz="1200" dirty="0" smtClean="0">
                <a:latin typeface="PF DinDisplay Pro Light"/>
              </a:rPr>
              <a:t>®</a:t>
            </a:r>
            <a:r>
              <a:rPr lang="ru-RU" sz="1200" dirty="0" smtClean="0">
                <a:latin typeface="PF DinDisplay Pro Light" panose="02000506000000020004" pitchFamily="2" charset="0"/>
              </a:rPr>
              <a:t>» в </a:t>
            </a:r>
            <a:r>
              <a:rPr lang="ru-RU" sz="1200" b="1" dirty="0" smtClean="0">
                <a:solidFill>
                  <a:srgbClr val="FF0000"/>
                </a:solidFill>
                <a:effectLst>
                  <a:outerShdw blurRad="38100" dist="38100" dir="2700000" algn="tl">
                    <a:srgbClr val="000000">
                      <a:alpha val="43137"/>
                    </a:srgbClr>
                  </a:outerShdw>
                </a:effectLst>
                <a:latin typeface="PF DinDisplay Pro Light" panose="02000506000000020004" pitchFamily="2" charset="0"/>
              </a:rPr>
              <a:t>2,5 РАЗА ВЫШЕ</a:t>
            </a:r>
            <a:r>
              <a:rPr lang="ru-RU" sz="1200" dirty="0" smtClean="0">
                <a:latin typeface="PF DinDisplay Pro Light" panose="02000506000000020004" pitchFamily="2" charset="0"/>
              </a:rPr>
              <a:t>, чем у бригады, выполняющей работы по ТО обычным классическим способом.</a:t>
            </a:r>
            <a:endParaRPr lang="en-US" sz="1200" dirty="0" smtClean="0">
              <a:latin typeface="PF DinDisplay Pro Light" panose="02000506000000020004" pitchFamily="2" charset="0"/>
            </a:endParaRPr>
          </a:p>
          <a:p>
            <a:pPr marL="300552" indent="-300552" algn="just">
              <a:spcBef>
                <a:spcPct val="20000"/>
              </a:spcBef>
              <a:buFont typeface="+mj-lt"/>
              <a:buAutoNum type="arabicPeriod"/>
            </a:pPr>
            <a:r>
              <a:rPr lang="ru-RU" sz="1200" dirty="0" smtClean="0">
                <a:latin typeface="PF DinDisplay Pro Light" panose="02000506000000020004" pitchFamily="2" charset="0"/>
              </a:rPr>
              <a:t>Возможность сокращения количества </a:t>
            </a:r>
            <a:r>
              <a:rPr lang="ru-RU" sz="1200" dirty="0" err="1" smtClean="0">
                <a:latin typeface="PF DinDisplay Pro Light" panose="02000506000000020004" pitchFamily="2" charset="0"/>
              </a:rPr>
              <a:t>низкоквалицированного</a:t>
            </a:r>
            <a:r>
              <a:rPr lang="ru-RU" sz="1200" dirty="0" smtClean="0">
                <a:latin typeface="PF DinDisplay Pro Light" panose="02000506000000020004" pitchFamily="2" charset="0"/>
              </a:rPr>
              <a:t> персонала за счет увеличения производительности труда. При этом безопасность эксплуатации ПРГ от этого только повышается, так как </a:t>
            </a:r>
            <a:r>
              <a:rPr lang="ru-RU" sz="1200" dirty="0" err="1" smtClean="0">
                <a:latin typeface="PF DinDisplay Pro Light" panose="02000506000000020004" pitchFamily="2" charset="0"/>
              </a:rPr>
              <a:t>низкоквалифированный</a:t>
            </a:r>
            <a:r>
              <a:rPr lang="ru-RU" sz="1200" dirty="0" smtClean="0">
                <a:latin typeface="PF DinDisplay Pro Light" panose="02000506000000020004" pitchFamily="2" charset="0"/>
              </a:rPr>
              <a:t> персонал является одной и самой вероятной причиной возникновения инцидентов и аварийных ситуаций на ПРГ.</a:t>
            </a:r>
          </a:p>
          <a:p>
            <a:pPr marL="300552" indent="-300552" algn="just">
              <a:spcBef>
                <a:spcPct val="20000"/>
              </a:spcBef>
              <a:buFont typeface="+mj-lt"/>
              <a:buAutoNum type="arabicPeriod"/>
            </a:pPr>
            <a:r>
              <a:rPr lang="ru-RU" sz="1200" dirty="0" smtClean="0">
                <a:latin typeface="PF DinDisplay Pro Light" panose="02000506000000020004" pitchFamily="2" charset="0"/>
              </a:rPr>
              <a:t>Сокращение количества выполняемых ТО на ГРПБ и ШРП </a:t>
            </a:r>
            <a:r>
              <a:rPr lang="en-US" sz="1200" dirty="0" smtClean="0">
                <a:latin typeface="PF DinDisplay Pro Light" panose="02000506000000020004" pitchFamily="2" charset="0"/>
              </a:rPr>
              <a:t>/</a:t>
            </a:r>
            <a:r>
              <a:rPr lang="ru-RU" sz="1200" dirty="0" smtClean="0">
                <a:latin typeface="PF DinDisplay Pro Light" panose="02000506000000020004" pitchFamily="2" charset="0"/>
              </a:rPr>
              <a:t> ГРПШ до 1 раза в 2 года, тогда как сейчас ТО на ШРП </a:t>
            </a:r>
            <a:r>
              <a:rPr lang="en-US" sz="1200" dirty="0" smtClean="0">
                <a:latin typeface="PF DinDisplay Pro Light" panose="02000506000000020004" pitchFamily="2" charset="0"/>
              </a:rPr>
              <a:t>/</a:t>
            </a:r>
            <a:r>
              <a:rPr lang="ru-RU" sz="1200" dirty="0" smtClean="0">
                <a:latin typeface="PF DinDisplay Pro Light" panose="02000506000000020004" pitchFamily="2" charset="0"/>
              </a:rPr>
              <a:t> ГРПШ и ГРПБ выполняется не менее чем 1 раз в год. т.е. </a:t>
            </a:r>
            <a:r>
              <a:rPr lang="ru-RU" sz="1200" b="1" dirty="0" smtClean="0">
                <a:solidFill>
                  <a:srgbClr val="FF0000"/>
                </a:solidFill>
                <a:effectLst>
                  <a:outerShdw blurRad="38100" dist="38100" dir="2700000" algn="tl">
                    <a:srgbClr val="000000">
                      <a:alpha val="43137"/>
                    </a:srgbClr>
                  </a:outerShdw>
                </a:effectLst>
                <a:latin typeface="PF DinDisplay Pro Light" panose="02000506000000020004" pitchFamily="2" charset="0"/>
              </a:rPr>
              <a:t>СОКРАЩЕНИЕ ЗАТРАТ НА ТО </a:t>
            </a:r>
            <a:r>
              <a:rPr lang="ru-RU" sz="1200" dirty="0" smtClean="0">
                <a:latin typeface="PF DinDisplay Pro Light" panose="02000506000000020004" pitchFamily="2" charset="0"/>
              </a:rPr>
              <a:t>ГРПБ и ШРП </a:t>
            </a:r>
            <a:r>
              <a:rPr lang="en-US" sz="1200" dirty="0" smtClean="0">
                <a:latin typeface="PF DinDisplay Pro Light" panose="02000506000000020004" pitchFamily="2" charset="0"/>
              </a:rPr>
              <a:t>/</a:t>
            </a:r>
            <a:r>
              <a:rPr lang="ru-RU" sz="1200" dirty="0" smtClean="0">
                <a:latin typeface="PF DinDisplay Pro Light" panose="02000506000000020004" pitchFamily="2" charset="0"/>
              </a:rPr>
              <a:t> ГРПШ в </a:t>
            </a:r>
            <a:r>
              <a:rPr lang="ru-RU" sz="1200" b="1" dirty="0" smtClean="0">
                <a:solidFill>
                  <a:srgbClr val="FF0000"/>
                </a:solidFill>
                <a:effectLst>
                  <a:outerShdw blurRad="38100" dist="38100" dir="2700000" algn="tl">
                    <a:srgbClr val="000000">
                      <a:alpha val="43137"/>
                    </a:srgbClr>
                  </a:outerShdw>
                </a:effectLst>
                <a:latin typeface="PF DinDisplay Pro Light" panose="02000506000000020004" pitchFamily="2" charset="0"/>
              </a:rPr>
              <a:t>2 РАЗА </a:t>
            </a:r>
            <a:r>
              <a:rPr lang="ru-RU" sz="1200" dirty="0" smtClean="0">
                <a:latin typeface="PF DinDisplay Pro Light" panose="02000506000000020004" pitchFamily="2" charset="0"/>
              </a:rPr>
              <a:t>(без учета производительности труда).</a:t>
            </a:r>
          </a:p>
          <a:p>
            <a:pPr marL="300552" indent="-300552" algn="just">
              <a:spcBef>
                <a:spcPct val="20000"/>
              </a:spcBef>
              <a:buFont typeface="+mj-lt"/>
              <a:buAutoNum type="arabicPeriod"/>
            </a:pPr>
            <a:r>
              <a:rPr lang="ru-RU" sz="1200" dirty="0" smtClean="0">
                <a:latin typeface="PF DinDisplay Pro Light" panose="02000506000000020004" pitchFamily="2" charset="0"/>
              </a:rPr>
              <a:t>Снижение эксплуатационных расходов на ПРГ при увеличении уровня безопасности. Возможность перехода от ресурсного метода эксплуатации ПРГ (когда ГРО обязано производить ремонт оборудования с определенной периодичностью без учета реального технического состояния оборудования) к методу эксплуатации по фактическому состоянию (ремонт оборудования производится только при получении объективной информации при помощи прибора PLEXOR). Это приводит к </a:t>
            </a:r>
            <a:r>
              <a:rPr lang="ru-RU" sz="1200" b="1" dirty="0" smtClean="0">
                <a:solidFill>
                  <a:srgbClr val="FF0000"/>
                </a:solidFill>
                <a:effectLst>
                  <a:outerShdw blurRad="38100" dist="38100" dir="2700000" algn="tl">
                    <a:srgbClr val="000000">
                      <a:alpha val="43137"/>
                    </a:srgbClr>
                  </a:outerShdw>
                </a:effectLst>
                <a:latin typeface="PF DinDisplay Pro Light" panose="02000506000000020004" pitchFamily="2" charset="0"/>
              </a:rPr>
              <a:t>МНОГОКРАТНОМУ СОКРАЩЕНИЮ ЗАТРАТ НА ПРИОБРЕТЕНИЕ РЕМОНТНЫХ КОМПЛЕКТОВ</a:t>
            </a:r>
            <a:r>
              <a:rPr lang="ru-RU" sz="1200" dirty="0" smtClean="0">
                <a:latin typeface="PF DinDisplay Pro Light" panose="02000506000000020004" pitchFamily="2" charset="0"/>
              </a:rPr>
              <a:t>, особенно в ГРО, которые оснащены современным качественным газовым оборудованием.</a:t>
            </a:r>
          </a:p>
          <a:p>
            <a:pPr marL="300552" indent="-300552" algn="just">
              <a:spcBef>
                <a:spcPct val="20000"/>
              </a:spcBef>
              <a:buFont typeface="+mj-lt"/>
              <a:buAutoNum type="arabicPeriod"/>
            </a:pPr>
            <a:r>
              <a:rPr lang="ru-RU" sz="1200" dirty="0" smtClean="0">
                <a:latin typeface="PF DinDisplay Pro Light" panose="02000506000000020004" pitchFamily="2" charset="0"/>
              </a:rPr>
              <a:t>Возможность продемонстрировать результаты ТО третьим лицам: будь то Заказчик (который сомневается в том, что работы выполнялись, в объеме работ, или же не желает производить ремонт оборудования), или же инспектирующим органам (</a:t>
            </a:r>
            <a:r>
              <a:rPr lang="ru-RU" sz="1200" dirty="0" err="1" smtClean="0">
                <a:latin typeface="PF DinDisplay Pro Light" panose="02000506000000020004" pitchFamily="2" charset="0"/>
              </a:rPr>
              <a:t>РОСТЕХНАДЗОРу</a:t>
            </a:r>
            <a:r>
              <a:rPr lang="ru-RU" sz="1200" dirty="0" smtClean="0">
                <a:latin typeface="PF DinDisplay Pro Light" panose="02000506000000020004" pitchFamily="2" charset="0"/>
              </a:rPr>
              <a:t>, как доказательство выполнения работ по ТО ПРГ в полном объеме и в соответствии с графиком).</a:t>
            </a:r>
          </a:p>
          <a:p>
            <a:pPr marL="300552" indent="-300552" algn="just">
              <a:spcBef>
                <a:spcPct val="20000"/>
              </a:spcBef>
              <a:buFont typeface="+mj-lt"/>
              <a:buAutoNum type="arabicPeriod"/>
            </a:pPr>
            <a:r>
              <a:rPr lang="ru-RU" sz="1200" dirty="0" smtClean="0">
                <a:latin typeface="PF DinDisplay Pro Light" panose="02000506000000020004" pitchFamily="2" charset="0"/>
              </a:rPr>
              <a:t>СРОК </a:t>
            </a:r>
            <a:r>
              <a:rPr lang="ru-RU" sz="1200" b="1" dirty="0" smtClean="0">
                <a:solidFill>
                  <a:srgbClr val="FF0000"/>
                </a:solidFill>
                <a:effectLst>
                  <a:outerShdw blurRad="38100" dist="38100" dir="2700000" algn="tl">
                    <a:srgbClr val="000000">
                      <a:alpha val="43137"/>
                    </a:srgbClr>
                  </a:outerShdw>
                </a:effectLst>
                <a:latin typeface="PF DinDisplay Pro Light" panose="02000506000000020004" pitchFamily="2" charset="0"/>
              </a:rPr>
              <a:t>ОКУПАЕМОСТИ</a:t>
            </a:r>
            <a:r>
              <a:rPr lang="ru-RU" sz="1200" dirty="0" smtClean="0">
                <a:latin typeface="PF DinDisplay Pro Light" panose="02000506000000020004" pitchFamily="2" charset="0"/>
              </a:rPr>
              <a:t> одной системы «</a:t>
            </a:r>
            <a:r>
              <a:rPr lang="en-US" sz="1200" dirty="0" smtClean="0">
                <a:latin typeface="PF DinDisplay Pro Light" panose="02000506000000020004" pitchFamily="2" charset="0"/>
              </a:rPr>
              <a:t>PLEXOR</a:t>
            </a:r>
            <a:r>
              <a:rPr lang="en-US" sz="1200" dirty="0" smtClean="0">
                <a:latin typeface="PF DinDisplay Pro Light"/>
              </a:rPr>
              <a:t>®</a:t>
            </a:r>
            <a:r>
              <a:rPr lang="ru-RU" sz="1200" dirty="0" smtClean="0">
                <a:latin typeface="PF DinDisplay Pro Light" panose="02000506000000020004" pitchFamily="2" charset="0"/>
              </a:rPr>
              <a:t>» может составить </a:t>
            </a:r>
            <a:r>
              <a:rPr lang="ru-RU" sz="1200" b="1" dirty="0" smtClean="0">
                <a:solidFill>
                  <a:srgbClr val="FF0000"/>
                </a:solidFill>
                <a:effectLst>
                  <a:outerShdw blurRad="38100" dist="38100" dir="2700000" algn="tl">
                    <a:srgbClr val="000000">
                      <a:alpha val="43137"/>
                    </a:srgbClr>
                  </a:outerShdw>
                </a:effectLst>
                <a:latin typeface="PF DinDisplay Pro Light" panose="02000506000000020004" pitchFamily="2" charset="0"/>
              </a:rPr>
              <a:t>1 – 1,5  ГОДА </a:t>
            </a:r>
            <a:r>
              <a:rPr lang="ru-RU" sz="1200" dirty="0" smtClean="0">
                <a:latin typeface="PF DinDisplay Pro Light" panose="02000506000000020004" pitchFamily="2" charset="0"/>
              </a:rPr>
              <a:t>для ГРО с большим парком</a:t>
            </a:r>
            <a:r>
              <a:rPr lang="en-US" sz="1200" dirty="0" smtClean="0">
                <a:latin typeface="PF DinDisplay Pro Light" panose="02000506000000020004" pitchFamily="2" charset="0"/>
              </a:rPr>
              <a:t> </a:t>
            </a:r>
            <a:r>
              <a:rPr lang="ru-RU" sz="1200" dirty="0" smtClean="0">
                <a:latin typeface="PF DinDisplay Pro Light" panose="02000506000000020004" pitchFamily="2" charset="0"/>
              </a:rPr>
              <a:t>ПРГ.</a:t>
            </a:r>
          </a:p>
          <a:p>
            <a:pPr marL="300552" indent="-300552" algn="just">
              <a:spcBef>
                <a:spcPct val="20000"/>
              </a:spcBef>
              <a:buFont typeface="+mj-lt"/>
              <a:buAutoNum type="arabicPeriod"/>
            </a:pPr>
            <a:endParaRPr lang="en-US" sz="1200" dirty="0" smtClean="0">
              <a:latin typeface="PF DinDisplay Pro Light" panose="02000506000000020004" pitchFamily="2" charset="0"/>
            </a:endParaRPr>
          </a:p>
        </p:txBody>
      </p:sp>
      <p:sp>
        <p:nvSpPr>
          <p:cNvPr id="14" name="TextBox 13"/>
          <p:cNvSpPr txBox="1"/>
          <p:nvPr/>
        </p:nvSpPr>
        <p:spPr>
          <a:xfrm>
            <a:off x="638398" y="900549"/>
            <a:ext cx="7935947" cy="357930"/>
          </a:xfrm>
          <a:prstGeom prst="rect">
            <a:avLst/>
          </a:prstGeom>
          <a:noFill/>
        </p:spPr>
        <p:txBody>
          <a:bodyPr wrap="square" lIns="80147" tIns="40074" rIns="80147" bIns="40074" rtlCol="0">
            <a:spAutoFit/>
          </a:bodyPr>
          <a:lstStyle/>
          <a:p>
            <a:r>
              <a:rPr lang="ru-RU" dirty="0" smtClean="0">
                <a:latin typeface="PF DinDisplay Pro" panose="02000506030000020004" pitchFamily="2" charset="0"/>
              </a:rPr>
              <a:t>ПИЛОТНЫЙ ПРОЕКТ  </a:t>
            </a:r>
            <a:r>
              <a:rPr lang="en-US" dirty="0" smtClean="0">
                <a:latin typeface="PF DinDisplay Pro" panose="02000506030000020004" pitchFamily="2" charset="0"/>
              </a:rPr>
              <a:t>|</a:t>
            </a:r>
            <a:r>
              <a:rPr lang="ru-RU" dirty="0" smtClean="0">
                <a:latin typeface="PF DinDisplay Pro" panose="02000506030000020004" pitchFamily="2" charset="0"/>
              </a:rPr>
              <a:t> РЕЗУЛЬТАТЫ</a:t>
            </a:r>
            <a:r>
              <a:rPr lang="en-US" dirty="0" smtClean="0">
                <a:latin typeface="PF DinDisplay Pro" panose="02000506030000020004" pitchFamily="2" charset="0"/>
              </a:rPr>
              <a:t> –</a:t>
            </a:r>
            <a:r>
              <a:rPr lang="ru-RU" dirty="0" smtClean="0">
                <a:latin typeface="PF DinDisplay Pro" panose="02000506030000020004" pitchFamily="2" charset="0"/>
              </a:rPr>
              <a:t> </a:t>
            </a:r>
            <a:r>
              <a:rPr lang="ru-RU" b="1" dirty="0" smtClean="0">
                <a:solidFill>
                  <a:srgbClr val="FF0000"/>
                </a:solidFill>
                <a:latin typeface="PF DinDisplay Pro" panose="02000506030000020004" pitchFamily="2" charset="0"/>
              </a:rPr>
              <a:t>ЭКОНОМИКА</a:t>
            </a:r>
            <a:endParaRPr lang="ru-RU" b="1" dirty="0">
              <a:solidFill>
                <a:srgbClr val="FF0000"/>
              </a:solidFill>
              <a:latin typeface="PF DinDisplay Pro" panose="02000506030000020004" pitchFamily="2" charset="0"/>
            </a:endParaRPr>
          </a:p>
        </p:txBody>
      </p:sp>
      <p:pic>
        <p:nvPicPr>
          <p:cNvPr id="12" name="Picture 2" descr="http://www.mos-gaz.ru/img/mosgaz-logo.png"/>
          <p:cNvPicPr>
            <a:picLocks noChangeAspect="1" noChangeArrowheads="1"/>
          </p:cNvPicPr>
          <p:nvPr/>
        </p:nvPicPr>
        <p:blipFill>
          <a:blip r:embed="rId2" cstate="print"/>
          <a:srcRect/>
          <a:stretch>
            <a:fillRect/>
          </a:stretch>
        </p:blipFill>
        <p:spPr bwMode="auto">
          <a:xfrm>
            <a:off x="7342854" y="5976115"/>
            <a:ext cx="1600938" cy="734303"/>
          </a:xfrm>
          <a:prstGeom prst="rect">
            <a:avLst/>
          </a:prstGeom>
          <a:noFill/>
        </p:spPr>
      </p:pic>
      <p:pic>
        <p:nvPicPr>
          <p:cNvPr id="11" name="Picture 2" descr="C:\Users\Shishkin Stanislav\Desktop\PLEXOR_для презентации\картинка_1.png"/>
          <p:cNvPicPr>
            <a:picLocks noChangeAspect="1" noChangeArrowheads="1"/>
          </p:cNvPicPr>
          <p:nvPr/>
        </p:nvPicPr>
        <p:blipFill>
          <a:blip r:embed="rId3" cstate="print"/>
          <a:srcRect/>
          <a:stretch>
            <a:fillRect/>
          </a:stretch>
        </p:blipFill>
        <p:spPr bwMode="auto">
          <a:xfrm>
            <a:off x="2172483" y="5453260"/>
            <a:ext cx="1044878" cy="1257158"/>
          </a:xfrm>
          <a:prstGeom prst="rect">
            <a:avLst/>
          </a:prstGeom>
          <a:noFill/>
        </p:spPr>
      </p:pic>
      <p:pic>
        <p:nvPicPr>
          <p:cNvPr id="15" name="Picture 9" descr="\\kamstrup_bv\data\Products\Inspection systems\PLEXOR\Documents\Released\Pictures\BDA_Koppelingen.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586808" y="5812918"/>
            <a:ext cx="1228099" cy="6203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 name="Picture 2" descr="C:\Users\Shishkin Stanislav\Desktop\PLEXOR_для презентации\картинка_2.png"/>
          <p:cNvPicPr>
            <a:picLocks noChangeAspect="1" noChangeArrowheads="1"/>
          </p:cNvPicPr>
          <p:nvPr/>
        </p:nvPicPr>
        <p:blipFill>
          <a:blip r:embed="rId5" cstate="print"/>
          <a:srcRect/>
          <a:stretch>
            <a:fillRect/>
          </a:stretch>
        </p:blipFill>
        <p:spPr bwMode="auto">
          <a:xfrm>
            <a:off x="631229" y="5272372"/>
            <a:ext cx="1005011" cy="1507960"/>
          </a:xfrm>
          <a:prstGeom prst="rect">
            <a:avLst/>
          </a:prstGeom>
          <a:noFill/>
        </p:spPr>
      </p:pic>
      <p:pic>
        <p:nvPicPr>
          <p:cNvPr id="18" name="Picture 2" descr="C:\Users\Shishkin Stanislav\Desktop\PLEXOR_для презентации\картинка_7_.png"/>
          <p:cNvPicPr>
            <a:picLocks noChangeAspect="1" noChangeArrowheads="1"/>
          </p:cNvPicPr>
          <p:nvPr/>
        </p:nvPicPr>
        <p:blipFill>
          <a:blip r:embed="rId6" cstate="print"/>
          <a:srcRect/>
          <a:stretch>
            <a:fillRect/>
          </a:stretch>
        </p:blipFill>
        <p:spPr bwMode="auto">
          <a:xfrm>
            <a:off x="5372469" y="5453629"/>
            <a:ext cx="752467" cy="1142412"/>
          </a:xfrm>
          <a:prstGeom prst="rect">
            <a:avLst/>
          </a:prstGeom>
          <a:noFill/>
        </p:spPr>
      </p:pic>
      <p:sp>
        <p:nvSpPr>
          <p:cNvPr id="19" name="Крест 18"/>
          <p:cNvSpPr/>
          <p:nvPr/>
        </p:nvSpPr>
        <p:spPr>
          <a:xfrm>
            <a:off x="1739571" y="5976115"/>
            <a:ext cx="246298" cy="257309"/>
          </a:xfrm>
          <a:prstGeom prst="plus">
            <a:avLst/>
          </a:prstGeom>
          <a:gradFill flip="none" rotWithShape="1">
            <a:gsLst>
              <a:gs pos="0">
                <a:schemeClr val="bg1"/>
              </a:gs>
              <a:gs pos="0">
                <a:schemeClr val="bg1"/>
              </a:gs>
              <a:gs pos="16000">
                <a:srgbClr val="1F1F1F"/>
              </a:gs>
              <a:gs pos="17999">
                <a:srgbClr val="FFFFFF"/>
              </a:gs>
              <a:gs pos="42000">
                <a:srgbClr val="636363"/>
              </a:gs>
              <a:gs pos="53000">
                <a:srgbClr val="CFCFCF"/>
              </a:gs>
              <a:gs pos="66000">
                <a:srgbClr val="CFCFCF"/>
              </a:gs>
              <a:gs pos="75999">
                <a:srgbClr val="1F1F1F"/>
              </a:gs>
              <a:gs pos="78999">
                <a:srgbClr val="FFFFFF"/>
              </a:gs>
              <a:gs pos="100000">
                <a:srgbClr val="7F7F7F"/>
              </a:gs>
            </a:gsLst>
            <a:lin ang="8100000" scaled="1"/>
            <a:tileRect/>
          </a:gradFill>
          <a:ln w="12700">
            <a:solidFill>
              <a:schemeClr val="tx1">
                <a:alpha val="46000"/>
              </a:schemeClr>
            </a:solidFill>
          </a:ln>
        </p:spPr>
        <p:style>
          <a:lnRef idx="2">
            <a:schemeClr val="accent1">
              <a:shade val="50000"/>
            </a:schemeClr>
          </a:lnRef>
          <a:fillRef idx="1">
            <a:schemeClr val="accent1"/>
          </a:fillRef>
          <a:effectRef idx="0">
            <a:schemeClr val="accent1"/>
          </a:effectRef>
          <a:fontRef idx="minor">
            <a:schemeClr val="lt1"/>
          </a:fontRef>
        </p:style>
        <p:txBody>
          <a:bodyPr lIns="80147" tIns="40074" rIns="80147" bIns="40074" rtlCol="0" anchor="ctr"/>
          <a:lstStyle/>
          <a:p>
            <a:pPr algn="ctr"/>
            <a:endParaRPr lang="ru-RU"/>
          </a:p>
        </p:txBody>
      </p:sp>
      <p:sp>
        <p:nvSpPr>
          <p:cNvPr id="20" name="Крест 19"/>
          <p:cNvSpPr/>
          <p:nvPr/>
        </p:nvSpPr>
        <p:spPr>
          <a:xfrm>
            <a:off x="3217360" y="5976115"/>
            <a:ext cx="246298" cy="257309"/>
          </a:xfrm>
          <a:prstGeom prst="plus">
            <a:avLst/>
          </a:prstGeom>
          <a:gradFill flip="none" rotWithShape="1">
            <a:gsLst>
              <a:gs pos="0">
                <a:schemeClr val="bg1"/>
              </a:gs>
              <a:gs pos="0">
                <a:schemeClr val="bg1"/>
              </a:gs>
              <a:gs pos="16000">
                <a:srgbClr val="1F1F1F"/>
              </a:gs>
              <a:gs pos="17999">
                <a:srgbClr val="FFFFFF"/>
              </a:gs>
              <a:gs pos="42000">
                <a:srgbClr val="636363"/>
              </a:gs>
              <a:gs pos="53000">
                <a:srgbClr val="CFCFCF"/>
              </a:gs>
              <a:gs pos="66000">
                <a:srgbClr val="CFCFCF"/>
              </a:gs>
              <a:gs pos="75999">
                <a:srgbClr val="1F1F1F"/>
              </a:gs>
              <a:gs pos="78999">
                <a:srgbClr val="FFFFFF"/>
              </a:gs>
              <a:gs pos="100000">
                <a:srgbClr val="7F7F7F"/>
              </a:gs>
            </a:gsLst>
            <a:lin ang="8100000" scaled="1"/>
            <a:tileRect/>
          </a:gradFill>
          <a:ln w="12700">
            <a:solidFill>
              <a:schemeClr val="tx1">
                <a:alpha val="46000"/>
              </a:schemeClr>
            </a:solidFill>
          </a:ln>
        </p:spPr>
        <p:style>
          <a:lnRef idx="2">
            <a:schemeClr val="accent1">
              <a:shade val="50000"/>
            </a:schemeClr>
          </a:lnRef>
          <a:fillRef idx="1">
            <a:schemeClr val="accent1"/>
          </a:fillRef>
          <a:effectRef idx="0">
            <a:schemeClr val="accent1"/>
          </a:effectRef>
          <a:fontRef idx="minor">
            <a:schemeClr val="lt1"/>
          </a:fontRef>
        </p:style>
        <p:txBody>
          <a:bodyPr lIns="80147" tIns="40074" rIns="80147" bIns="40074" rtlCol="0" anchor="ctr"/>
          <a:lstStyle/>
          <a:p>
            <a:pPr algn="ctr"/>
            <a:endParaRPr lang="ru-RU"/>
          </a:p>
        </p:txBody>
      </p:sp>
      <p:sp>
        <p:nvSpPr>
          <p:cNvPr id="21" name="Крест 20"/>
          <p:cNvSpPr/>
          <p:nvPr/>
        </p:nvSpPr>
        <p:spPr>
          <a:xfrm>
            <a:off x="4941447" y="5976115"/>
            <a:ext cx="246298" cy="257309"/>
          </a:xfrm>
          <a:prstGeom prst="plus">
            <a:avLst/>
          </a:prstGeom>
          <a:gradFill flip="none" rotWithShape="1">
            <a:gsLst>
              <a:gs pos="0">
                <a:schemeClr val="bg1"/>
              </a:gs>
              <a:gs pos="0">
                <a:schemeClr val="bg1"/>
              </a:gs>
              <a:gs pos="16000">
                <a:srgbClr val="1F1F1F"/>
              </a:gs>
              <a:gs pos="17999">
                <a:srgbClr val="FFFFFF"/>
              </a:gs>
              <a:gs pos="42000">
                <a:srgbClr val="636363"/>
              </a:gs>
              <a:gs pos="53000">
                <a:srgbClr val="CFCFCF"/>
              </a:gs>
              <a:gs pos="66000">
                <a:srgbClr val="CFCFCF"/>
              </a:gs>
              <a:gs pos="75999">
                <a:srgbClr val="1F1F1F"/>
              </a:gs>
              <a:gs pos="78999">
                <a:srgbClr val="FFFFFF"/>
              </a:gs>
              <a:gs pos="100000">
                <a:srgbClr val="7F7F7F"/>
              </a:gs>
            </a:gsLst>
            <a:lin ang="8100000" scaled="1"/>
            <a:tileRect/>
          </a:gradFill>
          <a:ln w="12700">
            <a:solidFill>
              <a:schemeClr val="tx1">
                <a:alpha val="46000"/>
              </a:schemeClr>
            </a:solidFill>
          </a:ln>
        </p:spPr>
        <p:style>
          <a:lnRef idx="2">
            <a:schemeClr val="accent1">
              <a:shade val="50000"/>
            </a:schemeClr>
          </a:lnRef>
          <a:fillRef idx="1">
            <a:schemeClr val="accent1"/>
          </a:fillRef>
          <a:effectRef idx="0">
            <a:schemeClr val="accent1"/>
          </a:effectRef>
          <a:fontRef idx="minor">
            <a:schemeClr val="lt1"/>
          </a:fontRef>
        </p:style>
        <p:txBody>
          <a:bodyPr lIns="80147" tIns="40074" rIns="80147" bIns="40074" rtlCol="0" anchor="ctr"/>
          <a:lstStyle/>
          <a:p>
            <a:pPr algn="ctr"/>
            <a:endParaRPr lang="ru-RU"/>
          </a:p>
        </p:txBody>
      </p:sp>
      <p:pic>
        <p:nvPicPr>
          <p:cNvPr id="22" name="Picture 2"/>
          <p:cNvPicPr>
            <a:picLocks noChangeAspect="1" noChangeArrowheads="1"/>
          </p:cNvPicPr>
          <p:nvPr/>
        </p:nvPicPr>
        <p:blipFill>
          <a:blip r:embed="rId7" cstate="print"/>
          <a:srcRect/>
          <a:stretch>
            <a:fillRect/>
          </a:stretch>
        </p:blipFill>
        <p:spPr bwMode="auto">
          <a:xfrm>
            <a:off x="611560" y="260648"/>
            <a:ext cx="2088232" cy="392297"/>
          </a:xfrm>
          <a:prstGeom prst="rect">
            <a:avLst/>
          </a:prstGeom>
          <a:noFill/>
          <a:ln w="9525">
            <a:noFill/>
            <a:miter lim="800000"/>
            <a:headEnd/>
            <a:tailEnd/>
          </a:ln>
        </p:spPr>
      </p:pic>
    </p:spTree>
    <p:extLst>
      <p:ext uri="{BB962C8B-B14F-4D97-AF65-F5344CB8AC3E}">
        <p14:creationId xmlns:p14="http://schemas.microsoft.com/office/powerpoint/2010/main" xmlns="" val="4117175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nodePh="1">
                                  <p:stCondLst>
                                    <p:cond delay="0"/>
                                  </p:stCondLst>
                                  <p:endCondLst>
                                    <p:cond evt="begin" delay="0">
                                      <p:tn val="5"/>
                                    </p:cond>
                                  </p:end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down)">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additive="base">
                                        <p:cTn id="16" dur="500" fill="hold"/>
                                        <p:tgtEl>
                                          <p:spTgt spid="17"/>
                                        </p:tgtEl>
                                        <p:attrNameLst>
                                          <p:attrName>ppt_x</p:attrName>
                                        </p:attrNameLst>
                                      </p:cBhvr>
                                      <p:tavLst>
                                        <p:tav tm="0">
                                          <p:val>
                                            <p:strVal val="#ppt_x"/>
                                          </p:val>
                                        </p:tav>
                                        <p:tav tm="100000">
                                          <p:val>
                                            <p:strVal val="#ppt_x"/>
                                          </p:val>
                                        </p:tav>
                                      </p:tavLst>
                                    </p:anim>
                                    <p:anim calcmode="lin" valueType="num">
                                      <p:cBhvr additive="base">
                                        <p:cTn id="17" dur="500" fill="hold"/>
                                        <p:tgtEl>
                                          <p:spTgt spid="17"/>
                                        </p:tgtEl>
                                        <p:attrNameLst>
                                          <p:attrName>ppt_y</p:attrName>
                                        </p:attrNameLst>
                                      </p:cBhvr>
                                      <p:tavLst>
                                        <p:tav tm="0">
                                          <p:val>
                                            <p:strVal val="1+#ppt_h/2"/>
                                          </p:val>
                                        </p:tav>
                                        <p:tav tm="100000">
                                          <p:val>
                                            <p:strVal val="#ppt_y"/>
                                          </p:val>
                                        </p:tav>
                                      </p:tavLst>
                                    </p:anim>
                                  </p:childTnLst>
                                </p:cTn>
                              </p:par>
                              <p:par>
                                <p:cTn id="18" presetID="22" presetClass="entr" presetSubtype="4" fill="hold" grpId="0" nodeType="with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down)">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down)">
                                      <p:cBhvr>
                                        <p:cTn id="25" dur="500"/>
                                        <p:tgtEl>
                                          <p:spTgt spid="11"/>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wipe(down)">
                                      <p:cBhvr>
                                        <p:cTn id="28" dur="5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wipe(down)">
                                      <p:cBhvr>
                                        <p:cTn id="33" dur="500"/>
                                        <p:tgtEl>
                                          <p:spTgt spid="15"/>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wipe(down)">
                                      <p:cBhvr>
                                        <p:cTn id="36" dur="500"/>
                                        <p:tgtEl>
                                          <p:spTgt spid="21"/>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wipe(down)">
                                      <p:cBhvr>
                                        <p:cTn id="4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p:bldP spid="19" grpId="0" animBg="1"/>
      <p:bldP spid="20" grpId="0" animBg="1"/>
      <p:bldP spid="21"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descr="C:\Users\Барикаева\Desktop\Бланк Тартарини\низ_бланка.jpg"/>
          <p:cNvPicPr/>
          <p:nvPr/>
        </p:nvPicPr>
        <p:blipFill>
          <a:blip r:embed="rId3" cstate="print">
            <a:extLst>
              <a:ext uri="{28A0092B-C50C-407E-A947-70E740481C1C}">
                <a14:useLocalDpi xmlns="" xmlns:wpc="http://schemas.microsoft.com/office/word/2010/wordprocessingCanvas" xmlns:mc="http://schemas.openxmlformats.org/markup-compatibility/2006"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15="http://schemas.microsoft.com/office/word/2012/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bwMode="auto">
          <a:xfrm>
            <a:off x="3563888" y="6165304"/>
            <a:ext cx="5328592" cy="487914"/>
          </a:xfrm>
          <a:prstGeom prst="rect">
            <a:avLst/>
          </a:prstGeom>
          <a:noFill/>
          <a:ln>
            <a:noFill/>
          </a:ln>
        </p:spPr>
      </p:pic>
      <p:pic>
        <p:nvPicPr>
          <p:cNvPr id="12" name="Рисунок 11" descr="TARTARINI_LOGO_2015.png"/>
          <p:cNvPicPr>
            <a:picLocks noChangeAspect="1"/>
          </p:cNvPicPr>
          <p:nvPr/>
        </p:nvPicPr>
        <p:blipFill>
          <a:blip r:embed="rId4" cstate="print"/>
          <a:stretch>
            <a:fillRect/>
          </a:stretch>
        </p:blipFill>
        <p:spPr>
          <a:xfrm>
            <a:off x="0" y="44624"/>
            <a:ext cx="1187624" cy="1187624"/>
          </a:xfrm>
          <a:prstGeom prst="rect">
            <a:avLst/>
          </a:prstGeom>
        </p:spPr>
      </p:pic>
      <p:cxnSp>
        <p:nvCxnSpPr>
          <p:cNvPr id="22" name="Прямая соединительная линия 21"/>
          <p:cNvCxnSpPr/>
          <p:nvPr/>
        </p:nvCxnSpPr>
        <p:spPr>
          <a:xfrm>
            <a:off x="1187624" y="908720"/>
            <a:ext cx="7704856" cy="0"/>
          </a:xfrm>
          <a:prstGeom prst="line">
            <a:avLst/>
          </a:prstGeom>
          <a:ln w="22225">
            <a:gradFill flip="none" rotWithShape="1">
              <a:gsLst>
                <a:gs pos="0">
                  <a:srgbClr val="FF0000"/>
                </a:gs>
                <a:gs pos="45000">
                  <a:srgbClr val="FF7A00"/>
                </a:gs>
                <a:gs pos="70000">
                  <a:srgbClr val="FF0300"/>
                </a:gs>
                <a:gs pos="100000">
                  <a:srgbClr val="4D0808"/>
                </a:gs>
              </a:gsLst>
              <a:lin ang="0" scaled="1"/>
              <a:tileRect/>
            </a:gradFill>
          </a:ln>
          <a:effectLst>
            <a:outerShdw blurRad="50800" dist="50800" dir="5400000" algn="ctr" rotWithShape="0">
              <a:srgbClr val="000000">
                <a:alpha val="6000"/>
              </a:srgbClr>
            </a:outerShdw>
          </a:effectLst>
        </p:spPr>
        <p:style>
          <a:lnRef idx="1">
            <a:schemeClr val="accent1"/>
          </a:lnRef>
          <a:fillRef idx="0">
            <a:schemeClr val="accent1"/>
          </a:fillRef>
          <a:effectRef idx="0">
            <a:schemeClr val="accent1"/>
          </a:effectRef>
          <a:fontRef idx="minor">
            <a:schemeClr val="tx1"/>
          </a:fontRef>
        </p:style>
      </p:cxnSp>
      <p:sp>
        <p:nvSpPr>
          <p:cNvPr id="27" name="Номер слайда 26"/>
          <p:cNvSpPr>
            <a:spLocks noGrp="1"/>
          </p:cNvSpPr>
          <p:nvPr>
            <p:ph type="sldNum" sz="quarter" idx="12"/>
          </p:nvPr>
        </p:nvSpPr>
        <p:spPr/>
        <p:txBody>
          <a:bodyPr/>
          <a:lstStyle/>
          <a:p>
            <a:fld id="{725C68B6-61C2-468F-89AB-4B9F7531AA68}" type="slidenum">
              <a:rPr lang="ru-RU" smtClean="0"/>
              <a:pPr/>
              <a:t>51</a:t>
            </a:fld>
            <a:endParaRPr lang="ru-RU"/>
          </a:p>
        </p:txBody>
      </p:sp>
      <p:sp>
        <p:nvSpPr>
          <p:cNvPr id="14" name="TextBox 13"/>
          <p:cNvSpPr txBox="1"/>
          <p:nvPr/>
        </p:nvSpPr>
        <p:spPr>
          <a:xfrm>
            <a:off x="1187624" y="116632"/>
            <a:ext cx="7848872" cy="830997"/>
          </a:xfrm>
          <a:prstGeom prst="rect">
            <a:avLst/>
          </a:prstGeom>
          <a:noFill/>
        </p:spPr>
        <p:txBody>
          <a:bodyPr wrap="square" rtlCol="0">
            <a:spAutoFit/>
          </a:bodyPr>
          <a:lstStyle/>
          <a:p>
            <a:pPr algn="r"/>
            <a:r>
              <a:rPr lang="ru-RU" sz="4800" b="1" spc="-200" dirty="0" smtClean="0">
                <a:solidFill>
                  <a:schemeClr val="bg1">
                    <a:lumMod val="50000"/>
                  </a:schemeClr>
                </a:solidFill>
                <a:latin typeface="Arial" pitchFamily="34" charset="0"/>
                <a:cs typeface="Arial" pitchFamily="34" charset="0"/>
              </a:rPr>
              <a:t>ДИСТРИБЬЮТОР</a:t>
            </a:r>
            <a:endParaRPr lang="ru-RU" sz="4800" b="1" spc="-200" dirty="0">
              <a:solidFill>
                <a:schemeClr val="bg1">
                  <a:lumMod val="50000"/>
                </a:schemeClr>
              </a:solidFill>
              <a:latin typeface="Arial" pitchFamily="34" charset="0"/>
              <a:cs typeface="Arial" pitchFamily="34" charset="0"/>
            </a:endParaRPr>
          </a:p>
        </p:txBody>
      </p:sp>
      <p:sp>
        <p:nvSpPr>
          <p:cNvPr id="11" name="Прямоугольник 10"/>
          <p:cNvSpPr/>
          <p:nvPr/>
        </p:nvSpPr>
        <p:spPr>
          <a:xfrm>
            <a:off x="107504" y="2204864"/>
            <a:ext cx="8856984" cy="187220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4800" b="1" dirty="0" smtClean="0">
                <a:solidFill>
                  <a:schemeClr val="tx1">
                    <a:lumMod val="65000"/>
                    <a:lumOff val="35000"/>
                  </a:schemeClr>
                </a:solidFill>
                <a:latin typeface="Arial" pitchFamily="34" charset="0"/>
                <a:cs typeface="Arial" pitchFamily="34" charset="0"/>
              </a:rPr>
              <a:t>СПАСИБО ЗА ВНИМАНИЕ</a:t>
            </a:r>
          </a:p>
          <a:p>
            <a:pPr algn="ctr"/>
            <a:r>
              <a:rPr lang="ru-RU" sz="4800" b="1" dirty="0" smtClean="0">
                <a:solidFill>
                  <a:schemeClr val="tx1">
                    <a:lumMod val="65000"/>
                    <a:lumOff val="35000"/>
                  </a:schemeClr>
                </a:solidFill>
                <a:latin typeface="Arial" pitchFamily="34" charset="0"/>
                <a:cs typeface="Arial" pitchFamily="34" charset="0"/>
              </a:rPr>
              <a:t>И СОТРУДНИЧЕСТВО!</a:t>
            </a:r>
            <a:endParaRPr lang="ru-RU" sz="4800" b="1" dirty="0">
              <a:solidFill>
                <a:schemeClr val="tx1">
                  <a:lumMod val="65000"/>
                  <a:lumOff val="35000"/>
                </a:schemeClr>
              </a:solidFill>
              <a:latin typeface="Arial" pitchFamily="34" charset="0"/>
              <a:cs typeface="Arial" pitchFamily="34" charset="0"/>
            </a:endParaRPr>
          </a:p>
        </p:txBody>
      </p:sp>
      <p:pic>
        <p:nvPicPr>
          <p:cNvPr id="8" name="Рисунок 7" descr="C:\Users\Shishkin Stanislav\Desktop\МЕТРАН_Logo.jpg"/>
          <p:cNvPicPr/>
          <p:nvPr/>
        </p:nvPicPr>
        <p:blipFill>
          <a:blip r:embed="rId5" cstate="print"/>
          <a:srcRect/>
          <a:stretch>
            <a:fillRect/>
          </a:stretch>
        </p:blipFill>
        <p:spPr bwMode="auto">
          <a:xfrm>
            <a:off x="7812360" y="5949280"/>
            <a:ext cx="1080120" cy="216025"/>
          </a:xfrm>
          <a:prstGeom prst="rect">
            <a:avLst/>
          </a:prstGeom>
          <a:noFill/>
          <a:ln w="9525">
            <a:noFill/>
            <a:miter lim="800000"/>
            <a:headEnd/>
            <a:tailEnd/>
          </a:ln>
        </p:spPr>
      </p:pic>
      <p:pic>
        <p:nvPicPr>
          <p:cNvPr id="10" name="Picture 2"/>
          <p:cNvPicPr>
            <a:picLocks noChangeAspect="1" noChangeArrowheads="1"/>
          </p:cNvPicPr>
          <p:nvPr/>
        </p:nvPicPr>
        <p:blipFill>
          <a:blip r:embed="rId6" cstate="print"/>
          <a:srcRect/>
          <a:stretch>
            <a:fillRect/>
          </a:stretch>
        </p:blipFill>
        <p:spPr bwMode="auto">
          <a:xfrm>
            <a:off x="2371871" y="4509120"/>
            <a:ext cx="4216353" cy="7920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Номер слайда 26"/>
          <p:cNvSpPr>
            <a:spLocks noGrp="1"/>
          </p:cNvSpPr>
          <p:nvPr>
            <p:ph type="sldNum" sz="quarter" idx="12"/>
          </p:nvPr>
        </p:nvSpPr>
        <p:spPr/>
        <p:txBody>
          <a:bodyPr/>
          <a:lstStyle/>
          <a:p>
            <a:fld id="{725C68B6-61C2-468F-89AB-4B9F7531AA68}" type="slidenum">
              <a:rPr lang="ru-RU" smtClean="0"/>
              <a:pPr/>
              <a:t>6</a:t>
            </a:fld>
            <a:endParaRPr lang="ru-RU"/>
          </a:p>
        </p:txBody>
      </p:sp>
      <p:pic>
        <p:nvPicPr>
          <p:cNvPr id="8194" name="Picture 2" descr="Метран"/>
          <p:cNvPicPr>
            <a:picLocks noChangeAspect="1" noChangeArrowheads="1"/>
          </p:cNvPicPr>
          <p:nvPr/>
        </p:nvPicPr>
        <p:blipFill>
          <a:blip r:embed="rId3" cstate="print"/>
          <a:srcRect/>
          <a:stretch>
            <a:fillRect/>
          </a:stretch>
        </p:blipFill>
        <p:spPr bwMode="auto">
          <a:xfrm>
            <a:off x="0" y="0"/>
            <a:ext cx="9144000" cy="2146040"/>
          </a:xfrm>
          <a:prstGeom prst="rect">
            <a:avLst/>
          </a:prstGeom>
          <a:noFill/>
        </p:spPr>
      </p:pic>
      <p:sp>
        <p:nvSpPr>
          <p:cNvPr id="4" name="TextBox 3"/>
          <p:cNvSpPr txBox="1"/>
          <p:nvPr/>
        </p:nvSpPr>
        <p:spPr>
          <a:xfrm>
            <a:off x="107504" y="3284984"/>
            <a:ext cx="3600400" cy="3077766"/>
          </a:xfrm>
          <a:prstGeom prst="rect">
            <a:avLst/>
          </a:prstGeom>
          <a:noFill/>
        </p:spPr>
        <p:txBody>
          <a:bodyPr wrap="square" rtlCol="0">
            <a:spAutoFit/>
          </a:bodyPr>
          <a:lstStyle/>
          <a:p>
            <a:pPr algn="just"/>
            <a:r>
              <a:rPr lang="ru-RU" sz="1400" dirty="0" smtClean="0">
                <a:solidFill>
                  <a:schemeClr val="bg1">
                    <a:lumMod val="50000"/>
                  </a:schemeClr>
                </a:solidFill>
                <a:latin typeface="Arial" pitchFamily="34" charset="0"/>
                <a:cs typeface="Arial" pitchFamily="34" charset="0"/>
              </a:rPr>
              <a:t>Во исполнении «Протокола встречи представителей ОАО «Газпром» и компании </a:t>
            </a:r>
            <a:r>
              <a:rPr lang="en-US" sz="1400" dirty="0" smtClean="0">
                <a:solidFill>
                  <a:schemeClr val="bg1">
                    <a:lumMod val="50000"/>
                  </a:schemeClr>
                </a:solidFill>
                <a:latin typeface="Arial" pitchFamily="34" charset="0"/>
                <a:cs typeface="Arial" pitchFamily="34" charset="0"/>
              </a:rPr>
              <a:t>EMERSON PROCESS MANAGEMENT</a:t>
            </a:r>
            <a:r>
              <a:rPr lang="ru-RU" sz="1400" dirty="0" smtClean="0">
                <a:solidFill>
                  <a:schemeClr val="bg1">
                    <a:lumMod val="50000"/>
                  </a:schemeClr>
                </a:solidFill>
                <a:latin typeface="Arial" pitchFamily="34" charset="0"/>
                <a:cs typeface="Arial" pitchFamily="34" charset="0"/>
              </a:rPr>
              <a:t> от 24 сентября 2012 г. №119 об организации работы по локализации сборочного производства регуляторов давления газа ТАРТАРИНИ в России: 11 декабря 2014 г. официально открыто сборочное производство регуляторов давления ТАРТАРИНИ в г. Челябинск на производственных мощностях </a:t>
            </a:r>
          </a:p>
          <a:p>
            <a:r>
              <a:rPr lang="ru-RU" sz="1400" dirty="0" smtClean="0">
                <a:solidFill>
                  <a:schemeClr val="bg1">
                    <a:lumMod val="50000"/>
                  </a:schemeClr>
                </a:solidFill>
                <a:latin typeface="Arial" pitchFamily="34" charset="0"/>
                <a:cs typeface="Arial" pitchFamily="34" charset="0"/>
              </a:rPr>
              <a:t>ЗАО ПГ «МЕТРАН», г. Челябинск.</a:t>
            </a:r>
          </a:p>
          <a:p>
            <a:endParaRPr lang="ru-RU" sz="1200" dirty="0">
              <a:latin typeface="Arial" pitchFamily="34" charset="0"/>
              <a:cs typeface="Arial" pitchFamily="34" charset="0"/>
            </a:endParaRPr>
          </a:p>
        </p:txBody>
      </p:sp>
      <p:pic>
        <p:nvPicPr>
          <p:cNvPr id="5" name="Picture 2" descr="C:\Users\Shishkin Stanislav\Desktop\METRAN Facility_Light.jpg"/>
          <p:cNvPicPr>
            <a:picLocks noChangeAspect="1" noChangeArrowheads="1"/>
          </p:cNvPicPr>
          <p:nvPr/>
        </p:nvPicPr>
        <p:blipFill>
          <a:blip r:embed="rId4" cstate="print"/>
          <a:srcRect/>
          <a:stretch>
            <a:fillRect/>
          </a:stretch>
        </p:blipFill>
        <p:spPr bwMode="auto">
          <a:xfrm>
            <a:off x="5414627" y="2204864"/>
            <a:ext cx="3477853" cy="1956216"/>
          </a:xfrm>
          <a:prstGeom prst="rect">
            <a:avLst/>
          </a:prstGeom>
          <a:noFill/>
        </p:spPr>
      </p:pic>
      <p:grpSp>
        <p:nvGrpSpPr>
          <p:cNvPr id="6" name="Группа 7"/>
          <p:cNvGrpSpPr/>
          <p:nvPr/>
        </p:nvGrpSpPr>
        <p:grpSpPr>
          <a:xfrm>
            <a:off x="3779912" y="4365104"/>
            <a:ext cx="5112568" cy="1728192"/>
            <a:chOff x="3918803" y="1471432"/>
            <a:chExt cx="5077166" cy="1664530"/>
          </a:xfrm>
        </p:grpSpPr>
        <p:pic>
          <p:nvPicPr>
            <p:cNvPr id="7" name="Picture 2"/>
            <p:cNvPicPr>
              <a:picLocks noChangeAspect="1" noChangeArrowheads="1"/>
            </p:cNvPicPr>
            <p:nvPr/>
          </p:nvPicPr>
          <p:blipFill>
            <a:blip r:embed="rId5" cstate="screen"/>
            <a:stretch>
              <a:fillRect/>
            </a:stretch>
          </p:blipFill>
          <p:spPr bwMode="auto">
            <a:xfrm>
              <a:off x="3918803" y="1471432"/>
              <a:ext cx="5077166" cy="1664530"/>
            </a:xfrm>
            <a:prstGeom prst="rect">
              <a:avLst/>
            </a:prstGeom>
            <a:ln>
              <a:noFill/>
            </a:ln>
            <a:effectLst>
              <a:outerShdw blurRad="292100" dist="139700" dir="2700000" algn="tl" rotWithShape="0">
                <a:srgbClr val="333333">
                  <a:alpha val="65000"/>
                </a:srgbClr>
              </a:outerShdw>
            </a:effectLst>
          </p:spPr>
        </p:pic>
        <p:sp>
          <p:nvSpPr>
            <p:cNvPr id="8" name="Скругленный прямоугольник 7"/>
            <p:cNvSpPr/>
            <p:nvPr/>
          </p:nvSpPr>
          <p:spPr bwMode="auto">
            <a:xfrm>
              <a:off x="4206835" y="1831472"/>
              <a:ext cx="4680520" cy="504056"/>
            </a:xfrm>
            <a:prstGeom prst="roundRect">
              <a:avLst/>
            </a:prstGeom>
            <a:noFill/>
            <a:ln w="5715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ru-RU" sz="2400" b="0" i="0" u="none" strike="noStrike" cap="none" normalizeH="0" baseline="0" smtClean="0">
                <a:ln>
                  <a:noFill/>
                </a:ln>
                <a:solidFill>
                  <a:schemeClr val="tx1"/>
                </a:solidFill>
                <a:effectLst/>
                <a:latin typeface="Times" charset="0"/>
              </a:endParaRPr>
            </a:p>
          </p:txBody>
        </p:sp>
      </p:grpSp>
      <p:sp>
        <p:nvSpPr>
          <p:cNvPr id="9" name="Прямоугольник 8"/>
          <p:cNvSpPr/>
          <p:nvPr/>
        </p:nvSpPr>
        <p:spPr>
          <a:xfrm>
            <a:off x="3779912" y="3933056"/>
            <a:ext cx="5112568" cy="28803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900" b="1" dirty="0" smtClean="0">
                <a:solidFill>
                  <a:schemeClr val="tx1">
                    <a:lumMod val="95000"/>
                    <a:lumOff val="5000"/>
                  </a:schemeClr>
                </a:solidFill>
                <a:latin typeface="Arial" pitchFamily="34" charset="0"/>
                <a:cs typeface="Arial" pitchFamily="34" charset="0"/>
              </a:rPr>
              <a:t>Общий вид завода ЗАО ПГ«МЕТРАН» </a:t>
            </a:r>
            <a:r>
              <a:rPr lang="en-US" sz="900" b="1" dirty="0" smtClean="0">
                <a:solidFill>
                  <a:schemeClr val="tx1">
                    <a:lumMod val="95000"/>
                    <a:lumOff val="5000"/>
                  </a:schemeClr>
                </a:solidFill>
                <a:latin typeface="Arial" pitchFamily="34" charset="0"/>
                <a:cs typeface="Arial" pitchFamily="34" charset="0"/>
              </a:rPr>
              <a:t>| </a:t>
            </a:r>
            <a:r>
              <a:rPr lang="ru-RU" sz="900" b="1" dirty="0" smtClean="0">
                <a:solidFill>
                  <a:schemeClr val="tx1">
                    <a:lumMod val="95000"/>
                    <a:lumOff val="5000"/>
                  </a:schemeClr>
                </a:solidFill>
                <a:latin typeface="Arial" pitchFamily="34" charset="0"/>
                <a:cs typeface="Arial" pitchFamily="34" charset="0"/>
              </a:rPr>
              <a:t>г. Челябинск</a:t>
            </a:r>
            <a:endParaRPr lang="ru-RU" sz="900" b="1" dirty="0">
              <a:solidFill>
                <a:schemeClr val="tx1">
                  <a:lumMod val="95000"/>
                  <a:lumOff val="5000"/>
                </a:schemeClr>
              </a:solidFill>
              <a:latin typeface="Arial" pitchFamily="34" charset="0"/>
              <a:cs typeface="Arial" pitchFamily="34" charset="0"/>
            </a:endParaRPr>
          </a:p>
        </p:txBody>
      </p:sp>
      <p:sp>
        <p:nvSpPr>
          <p:cNvPr id="10" name="TextBox 9"/>
          <p:cNvSpPr txBox="1"/>
          <p:nvPr/>
        </p:nvSpPr>
        <p:spPr>
          <a:xfrm>
            <a:off x="107504" y="2276872"/>
            <a:ext cx="3456384" cy="769441"/>
          </a:xfrm>
          <a:prstGeom prst="rect">
            <a:avLst/>
          </a:prstGeom>
          <a:noFill/>
        </p:spPr>
        <p:txBody>
          <a:bodyPr wrap="square" rtlCol="0">
            <a:spAutoFit/>
          </a:bodyPr>
          <a:lstStyle/>
          <a:p>
            <a:r>
              <a:rPr lang="ru-RU" sz="4400" b="1" dirty="0" smtClean="0">
                <a:solidFill>
                  <a:schemeClr val="bg1">
                    <a:lumMod val="50000"/>
                  </a:schemeClr>
                </a:solidFill>
                <a:latin typeface="Arial" pitchFamily="34" charset="0"/>
                <a:cs typeface="Arial" pitchFamily="34" charset="0"/>
              </a:rPr>
              <a:t>2012</a:t>
            </a:r>
            <a:endParaRPr lang="ru-RU" sz="4400" b="1" dirty="0">
              <a:solidFill>
                <a:schemeClr val="bg1">
                  <a:lumMod val="50000"/>
                </a:schemeClr>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Номер слайда 26"/>
          <p:cNvSpPr>
            <a:spLocks noGrp="1"/>
          </p:cNvSpPr>
          <p:nvPr>
            <p:ph type="sldNum" sz="quarter" idx="12"/>
          </p:nvPr>
        </p:nvSpPr>
        <p:spPr/>
        <p:txBody>
          <a:bodyPr/>
          <a:lstStyle/>
          <a:p>
            <a:fld id="{725C68B6-61C2-468F-89AB-4B9F7531AA68}" type="slidenum">
              <a:rPr lang="ru-RU" smtClean="0"/>
              <a:pPr/>
              <a:t>7</a:t>
            </a:fld>
            <a:endParaRPr lang="ru-RU"/>
          </a:p>
        </p:txBody>
      </p:sp>
      <p:pic>
        <p:nvPicPr>
          <p:cNvPr id="8194" name="Picture 2" descr="Метран"/>
          <p:cNvPicPr>
            <a:picLocks noChangeAspect="1" noChangeArrowheads="1"/>
          </p:cNvPicPr>
          <p:nvPr/>
        </p:nvPicPr>
        <p:blipFill>
          <a:blip r:embed="rId3" cstate="print"/>
          <a:srcRect/>
          <a:stretch>
            <a:fillRect/>
          </a:stretch>
        </p:blipFill>
        <p:spPr bwMode="auto">
          <a:xfrm>
            <a:off x="0" y="0"/>
            <a:ext cx="9144000" cy="2146040"/>
          </a:xfrm>
          <a:prstGeom prst="rect">
            <a:avLst/>
          </a:prstGeom>
          <a:noFill/>
        </p:spPr>
      </p:pic>
      <p:sp>
        <p:nvSpPr>
          <p:cNvPr id="5" name="TextBox 4"/>
          <p:cNvSpPr txBox="1"/>
          <p:nvPr/>
        </p:nvSpPr>
        <p:spPr>
          <a:xfrm>
            <a:off x="4788024" y="2204864"/>
            <a:ext cx="4248472" cy="2862322"/>
          </a:xfrm>
          <a:prstGeom prst="rect">
            <a:avLst/>
          </a:prstGeom>
          <a:noFill/>
        </p:spPr>
        <p:txBody>
          <a:bodyPr wrap="square" rtlCol="0">
            <a:spAutoFit/>
          </a:bodyPr>
          <a:lstStyle/>
          <a:p>
            <a:pPr algn="just"/>
            <a:r>
              <a:rPr lang="ru-RU" sz="1200" dirty="0" smtClean="0">
                <a:solidFill>
                  <a:schemeClr val="bg1">
                    <a:lumMod val="50000"/>
                  </a:schemeClr>
                </a:solidFill>
                <a:latin typeface="Arial" pitchFamily="34" charset="0"/>
                <a:cs typeface="Arial" pitchFamily="34" charset="0"/>
              </a:rPr>
              <a:t>На новой производственной площадке выпускаются самые востребованные модели общепромышленных регуляторов бренда «FISHER»  для различных  рабочих сред  и пилотные регуляторы давления газа бренда «ТАРТАРИНИ» (серии «FL»), предназначенные для работы в газовой отрасли и уже широко применяемые в России и странах СНГ. Регуляторы всемирно известных брендов «FISHER» и «TARTARINI» зарекомендовали себя, как надежные и высококачественные устройства.</a:t>
            </a:r>
          </a:p>
          <a:p>
            <a:pPr algn="just"/>
            <a:r>
              <a:rPr lang="ru-RU" sz="1200" dirty="0" smtClean="0">
                <a:solidFill>
                  <a:schemeClr val="bg1">
                    <a:lumMod val="50000"/>
                  </a:schemeClr>
                </a:solidFill>
                <a:latin typeface="Arial" pitchFamily="34" charset="0"/>
                <a:cs typeface="Arial" pitchFamily="34" charset="0"/>
              </a:rPr>
              <a:t/>
            </a:r>
            <a:br>
              <a:rPr lang="ru-RU" sz="1200" dirty="0" smtClean="0">
                <a:solidFill>
                  <a:schemeClr val="bg1">
                    <a:lumMod val="50000"/>
                  </a:schemeClr>
                </a:solidFill>
                <a:latin typeface="Arial" pitchFamily="34" charset="0"/>
                <a:cs typeface="Arial" pitchFamily="34" charset="0"/>
              </a:rPr>
            </a:br>
            <a:r>
              <a:rPr lang="ru-RU" sz="1200" dirty="0" smtClean="0">
                <a:solidFill>
                  <a:schemeClr val="bg1">
                    <a:lumMod val="50000"/>
                  </a:schemeClr>
                </a:solidFill>
                <a:latin typeface="Arial" pitchFamily="34" charset="0"/>
                <a:cs typeface="Arial" pitchFamily="34" charset="0"/>
              </a:rPr>
              <a:t>Регуляторы давления ТАРТАРИНИ  применяются на  газораспределительных станциях,  установках для подготовки топливного, пускового и импульсного газа, в газорегуляторных пунктах  и других установках, где требуется редуцирование давления газа.</a:t>
            </a:r>
            <a:endParaRPr lang="ru-RU" dirty="0">
              <a:solidFill>
                <a:schemeClr val="bg1">
                  <a:lumMod val="50000"/>
                </a:schemeClr>
              </a:solidFill>
            </a:endParaRPr>
          </a:p>
        </p:txBody>
      </p:sp>
      <p:pic>
        <p:nvPicPr>
          <p:cNvPr id="6" name="Picture 2" descr="C:\Users\Shishkin Stanislav\Desktop\Буклет СОБРАНО в РФ\Фотографии для БУКЛЕТА СОБРАНО в РОССИИ\Фото №4.jpg"/>
          <p:cNvPicPr>
            <a:picLocks noChangeAspect="1" noChangeArrowheads="1"/>
          </p:cNvPicPr>
          <p:nvPr/>
        </p:nvPicPr>
        <p:blipFill>
          <a:blip r:embed="rId4" cstate="print"/>
          <a:srcRect/>
          <a:stretch>
            <a:fillRect/>
          </a:stretch>
        </p:blipFill>
        <p:spPr bwMode="auto">
          <a:xfrm>
            <a:off x="71501" y="3573016"/>
            <a:ext cx="4716523" cy="3144349"/>
          </a:xfrm>
          <a:prstGeom prst="rect">
            <a:avLst/>
          </a:prstGeom>
          <a:noFill/>
        </p:spPr>
      </p:pic>
      <p:graphicFrame>
        <p:nvGraphicFramePr>
          <p:cNvPr id="8" name="Таблица 7"/>
          <p:cNvGraphicFramePr>
            <a:graphicFrameLocks noGrp="1"/>
          </p:cNvGraphicFramePr>
          <p:nvPr/>
        </p:nvGraphicFramePr>
        <p:xfrm>
          <a:off x="4860032" y="5085184"/>
          <a:ext cx="4104456" cy="1594733"/>
        </p:xfrm>
        <a:graphic>
          <a:graphicData uri="http://schemas.openxmlformats.org/drawingml/2006/table">
            <a:tbl>
              <a:tblPr/>
              <a:tblGrid>
                <a:gridCol w="1976220"/>
                <a:gridCol w="642140"/>
                <a:gridCol w="707665"/>
                <a:gridCol w="778431"/>
              </a:tblGrid>
              <a:tr h="479285">
                <a:tc>
                  <a:txBody>
                    <a:bodyPr/>
                    <a:lstStyle/>
                    <a:p>
                      <a:pPr algn="l">
                        <a:spcAft>
                          <a:spcPts val="0"/>
                        </a:spcAft>
                      </a:pPr>
                      <a:r>
                        <a:rPr lang="ru-RU" sz="1200" b="0" dirty="0" smtClean="0">
                          <a:solidFill>
                            <a:srgbClr val="FFFFFF"/>
                          </a:solidFill>
                          <a:latin typeface="Arial" pitchFamily="34" charset="0"/>
                          <a:ea typeface="Calibri"/>
                          <a:cs typeface="Arial" pitchFamily="34" charset="0"/>
                        </a:rPr>
                        <a:t>Типы регуляторов</a:t>
                      </a:r>
                      <a:endParaRPr lang="ru-RU" sz="1200" b="0" dirty="0">
                        <a:latin typeface="Arial" pitchFamily="34" charset="0"/>
                        <a:ea typeface="Calibri"/>
                        <a:cs typeface="Arial"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F497D"/>
                    </a:solidFill>
                  </a:tcPr>
                </a:tc>
                <a:tc gridSpan="3">
                  <a:txBody>
                    <a:bodyPr/>
                    <a:lstStyle/>
                    <a:p>
                      <a:pPr algn="l">
                        <a:spcAft>
                          <a:spcPts val="0"/>
                        </a:spcAft>
                      </a:pPr>
                      <a:r>
                        <a:rPr lang="ru-RU" sz="1200" b="0" kern="1200" dirty="0" smtClean="0">
                          <a:solidFill>
                            <a:srgbClr val="FFFFFF"/>
                          </a:solidFill>
                          <a:latin typeface="Arial" pitchFamily="34" charset="0"/>
                          <a:ea typeface="Calibri"/>
                          <a:cs typeface="Arial" pitchFamily="34" charset="0"/>
                        </a:rPr>
                        <a:t>Модели</a:t>
                      </a:r>
                      <a:endParaRPr lang="ru-RU" sz="1200" b="0" kern="1200" dirty="0">
                        <a:solidFill>
                          <a:srgbClr val="FFFFFF"/>
                        </a:solidFill>
                        <a:latin typeface="Arial" pitchFamily="34" charset="0"/>
                        <a:ea typeface="Calibri"/>
                        <a:cs typeface="Arial"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F497D"/>
                    </a:solidFill>
                  </a:tcPr>
                </a:tc>
                <a:tc hMerge="1">
                  <a:txBody>
                    <a:bodyPr/>
                    <a:lstStyle/>
                    <a:p>
                      <a:pPr algn="ctr">
                        <a:spcAft>
                          <a:spcPts val="0"/>
                        </a:spcAft>
                      </a:pPr>
                      <a:endParaRPr lang="ru-RU" sz="1600" b="1" dirty="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F497D"/>
                    </a:solidFill>
                  </a:tcPr>
                </a:tc>
                <a:tc hMerge="1">
                  <a:txBody>
                    <a:bodyPr/>
                    <a:lstStyle/>
                    <a:p>
                      <a:pPr algn="ctr">
                        <a:spcAft>
                          <a:spcPts val="0"/>
                        </a:spcAft>
                      </a:pPr>
                      <a:endParaRPr lang="ru-RU" sz="1600" b="1" dirty="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F497D"/>
                    </a:solidFill>
                  </a:tcPr>
                </a:tc>
              </a:tr>
              <a:tr h="512343">
                <a:tc>
                  <a:txBody>
                    <a:bodyPr/>
                    <a:lstStyle/>
                    <a:p>
                      <a:pPr algn="l">
                        <a:spcAft>
                          <a:spcPts val="0"/>
                        </a:spcAft>
                      </a:pPr>
                      <a:r>
                        <a:rPr lang="ru-RU" sz="1200" b="0" dirty="0" smtClean="0">
                          <a:solidFill>
                            <a:srgbClr val="000000"/>
                          </a:solidFill>
                          <a:latin typeface="Arial" pitchFamily="34" charset="0"/>
                          <a:ea typeface="Calibri"/>
                          <a:cs typeface="Arial" pitchFamily="34" charset="0"/>
                        </a:rPr>
                        <a:t>Регуляторы давления</a:t>
                      </a:r>
                      <a:r>
                        <a:rPr lang="ru-RU" sz="1200" b="0" baseline="0" dirty="0" smtClean="0">
                          <a:solidFill>
                            <a:srgbClr val="000000"/>
                          </a:solidFill>
                          <a:latin typeface="Arial" pitchFamily="34" charset="0"/>
                          <a:ea typeface="Calibri"/>
                          <a:cs typeface="Arial" pitchFamily="34" charset="0"/>
                        </a:rPr>
                        <a:t> </a:t>
                      </a:r>
                      <a:r>
                        <a:rPr lang="ru-RU" sz="1200" b="1" baseline="0" dirty="0" smtClean="0">
                          <a:solidFill>
                            <a:srgbClr val="FF0000"/>
                          </a:solidFill>
                          <a:effectLst>
                            <a:outerShdw blurRad="38100" dist="38100" dir="2700000" algn="tl">
                              <a:srgbClr val="000000">
                                <a:alpha val="43137"/>
                              </a:srgbClr>
                            </a:outerShdw>
                          </a:effectLst>
                          <a:latin typeface="Arial" pitchFamily="34" charset="0"/>
                          <a:ea typeface="Calibri"/>
                          <a:cs typeface="Arial" pitchFamily="34" charset="0"/>
                        </a:rPr>
                        <a:t>ТАРТАРИНИ</a:t>
                      </a:r>
                      <a:endParaRPr lang="ru-RU" sz="1200" b="1" dirty="0">
                        <a:solidFill>
                          <a:srgbClr val="FF0000"/>
                        </a:solidFill>
                        <a:effectLst>
                          <a:outerShdw blurRad="38100" dist="38100" dir="2700000" algn="tl">
                            <a:srgbClr val="000000">
                              <a:alpha val="43137"/>
                            </a:srgbClr>
                          </a:outerShdw>
                        </a:effectLst>
                        <a:latin typeface="Arial" pitchFamily="34" charset="0"/>
                        <a:ea typeface="Calibri"/>
                        <a:cs typeface="Arial"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US" sz="1200" b="1" dirty="0" smtClean="0">
                          <a:solidFill>
                            <a:srgbClr val="000000"/>
                          </a:solidFill>
                          <a:effectLst>
                            <a:outerShdw blurRad="38100" dist="38100" dir="2700000" algn="tl">
                              <a:srgbClr val="000000">
                                <a:alpha val="43137"/>
                              </a:srgbClr>
                            </a:outerShdw>
                          </a:effectLst>
                          <a:latin typeface="Arial" pitchFamily="34" charset="0"/>
                          <a:ea typeface="Calibri"/>
                          <a:cs typeface="Arial" pitchFamily="34" charset="0"/>
                        </a:rPr>
                        <a:t>FL</a:t>
                      </a:r>
                      <a:endParaRPr lang="ru-RU" sz="1200" b="1" dirty="0" smtClean="0">
                        <a:solidFill>
                          <a:srgbClr val="000000"/>
                        </a:solidFill>
                        <a:effectLst>
                          <a:outerShdw blurRad="38100" dist="38100" dir="2700000" algn="tl">
                            <a:srgbClr val="000000">
                              <a:alpha val="43137"/>
                            </a:srgbClr>
                          </a:outerShdw>
                        </a:effectLst>
                        <a:latin typeface="Arial" pitchFamily="34" charset="0"/>
                        <a:ea typeface="Calibri"/>
                        <a:cs typeface="Arial" pitchFamily="34" charset="0"/>
                      </a:endParaRPr>
                    </a:p>
                    <a:p>
                      <a:pPr algn="l">
                        <a:spcAft>
                          <a:spcPts val="0"/>
                        </a:spcAft>
                      </a:pPr>
                      <a:r>
                        <a:rPr lang="en-US" sz="1200" b="1" dirty="0" smtClean="0">
                          <a:solidFill>
                            <a:srgbClr val="000000"/>
                          </a:solidFill>
                          <a:effectLst>
                            <a:outerShdw blurRad="38100" dist="38100" dir="2700000" algn="tl">
                              <a:srgbClr val="000000">
                                <a:alpha val="43137"/>
                              </a:srgbClr>
                            </a:outerShdw>
                          </a:effectLst>
                          <a:latin typeface="Arial" pitchFamily="34" charset="0"/>
                          <a:ea typeface="Calibri"/>
                          <a:cs typeface="Arial" pitchFamily="34" charset="0"/>
                        </a:rPr>
                        <a:t>FL-BP</a:t>
                      </a:r>
                      <a:endParaRPr lang="ru-RU" sz="1200" b="1" dirty="0">
                        <a:effectLst>
                          <a:outerShdw blurRad="38100" dist="38100" dir="2700000" algn="tl">
                            <a:srgbClr val="000000">
                              <a:alpha val="43137"/>
                            </a:srgbClr>
                          </a:outerShdw>
                        </a:effectLst>
                        <a:latin typeface="Arial" pitchFamily="34" charset="0"/>
                        <a:ea typeface="Calibri"/>
                        <a:cs typeface="Arial"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US" sz="1200" b="1" dirty="0" smtClean="0">
                          <a:solidFill>
                            <a:srgbClr val="000000"/>
                          </a:solidFill>
                          <a:effectLst>
                            <a:outerShdw blurRad="38100" dist="38100" dir="2700000" algn="tl">
                              <a:srgbClr val="000000">
                                <a:alpha val="43137"/>
                              </a:srgbClr>
                            </a:outerShdw>
                          </a:effectLst>
                          <a:latin typeface="Arial" pitchFamily="34" charset="0"/>
                          <a:ea typeface="Calibri"/>
                          <a:cs typeface="Arial" pitchFamily="34" charset="0"/>
                        </a:rPr>
                        <a:t>BFL</a:t>
                      </a:r>
                    </a:p>
                    <a:p>
                      <a:pPr algn="l">
                        <a:spcAft>
                          <a:spcPts val="0"/>
                        </a:spcAft>
                      </a:pPr>
                      <a:r>
                        <a:rPr lang="en-US" sz="1200" b="1" dirty="0" smtClean="0">
                          <a:solidFill>
                            <a:srgbClr val="000000"/>
                          </a:solidFill>
                          <a:effectLst>
                            <a:outerShdw blurRad="38100" dist="38100" dir="2700000" algn="tl">
                              <a:srgbClr val="000000">
                                <a:alpha val="43137"/>
                              </a:srgbClr>
                            </a:outerShdw>
                          </a:effectLst>
                          <a:latin typeface="Arial" pitchFamily="34" charset="0"/>
                          <a:ea typeface="Calibri"/>
                          <a:cs typeface="Arial" pitchFamily="34" charset="0"/>
                        </a:rPr>
                        <a:t>BFL-BP</a:t>
                      </a:r>
                      <a:endParaRPr lang="ru-RU" sz="1200" b="1" dirty="0">
                        <a:effectLst>
                          <a:outerShdw blurRad="38100" dist="38100" dir="2700000" algn="tl">
                            <a:srgbClr val="000000">
                              <a:alpha val="43137"/>
                            </a:srgbClr>
                          </a:outerShdw>
                        </a:effectLst>
                        <a:latin typeface="Arial" pitchFamily="34" charset="0"/>
                        <a:ea typeface="Calibri"/>
                        <a:cs typeface="Arial"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US" sz="1200" b="1" dirty="0" smtClean="0">
                          <a:solidFill>
                            <a:srgbClr val="000000"/>
                          </a:solidFill>
                          <a:effectLst>
                            <a:outerShdw blurRad="38100" dist="38100" dir="2700000" algn="tl">
                              <a:srgbClr val="000000">
                                <a:alpha val="43137"/>
                              </a:srgbClr>
                            </a:outerShdw>
                          </a:effectLst>
                          <a:latin typeface="Arial" pitchFamily="34" charset="0"/>
                          <a:ea typeface="Calibri"/>
                          <a:cs typeface="Arial" pitchFamily="34" charset="0"/>
                        </a:rPr>
                        <a:t>MFL</a:t>
                      </a:r>
                    </a:p>
                    <a:p>
                      <a:pPr algn="l">
                        <a:spcAft>
                          <a:spcPts val="0"/>
                        </a:spcAft>
                      </a:pPr>
                      <a:r>
                        <a:rPr lang="en-US" sz="1200" b="1" dirty="0" smtClean="0">
                          <a:solidFill>
                            <a:srgbClr val="000000"/>
                          </a:solidFill>
                          <a:effectLst>
                            <a:outerShdw blurRad="38100" dist="38100" dir="2700000" algn="tl">
                              <a:srgbClr val="000000">
                                <a:alpha val="43137"/>
                              </a:srgbClr>
                            </a:outerShdw>
                          </a:effectLst>
                          <a:latin typeface="Arial" pitchFamily="34" charset="0"/>
                          <a:ea typeface="Calibri"/>
                          <a:cs typeface="Arial" pitchFamily="34" charset="0"/>
                        </a:rPr>
                        <a:t>MFL-BP</a:t>
                      </a:r>
                      <a:endParaRPr lang="ru-RU" sz="1200" b="1" dirty="0">
                        <a:effectLst>
                          <a:outerShdw blurRad="38100" dist="38100" dir="2700000" algn="tl">
                            <a:srgbClr val="000000">
                              <a:alpha val="43137"/>
                            </a:srgbClr>
                          </a:outerShdw>
                        </a:effectLst>
                        <a:latin typeface="Arial" pitchFamily="34" charset="0"/>
                        <a:ea typeface="Calibri"/>
                        <a:cs typeface="Arial"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03105">
                <a:tc>
                  <a:txBody>
                    <a:bodyPr/>
                    <a:lstStyle/>
                    <a:p>
                      <a:pPr algn="l">
                        <a:spcAft>
                          <a:spcPts val="0"/>
                        </a:spcAft>
                      </a:pPr>
                      <a:r>
                        <a:rPr lang="ru-RU" sz="1200" b="0" dirty="0" smtClean="0">
                          <a:solidFill>
                            <a:srgbClr val="000000"/>
                          </a:solidFill>
                          <a:latin typeface="Arial" pitchFamily="34" charset="0"/>
                          <a:ea typeface="Calibri"/>
                          <a:cs typeface="Arial" pitchFamily="34" charset="0"/>
                        </a:rPr>
                        <a:t>Регуляторы промышленного применения </a:t>
                      </a:r>
                      <a:r>
                        <a:rPr lang="en-US" sz="1200" b="1" dirty="0" smtClean="0">
                          <a:solidFill>
                            <a:srgbClr val="000000"/>
                          </a:solidFill>
                          <a:effectLst>
                            <a:outerShdw blurRad="38100" dist="38100" dir="2700000" algn="tl">
                              <a:srgbClr val="000000">
                                <a:alpha val="43137"/>
                              </a:srgbClr>
                            </a:outerShdw>
                          </a:effectLst>
                          <a:latin typeface="Arial" pitchFamily="34" charset="0"/>
                          <a:ea typeface="Calibri"/>
                          <a:cs typeface="Arial" pitchFamily="34" charset="0"/>
                        </a:rPr>
                        <a:t>FISHER</a:t>
                      </a:r>
                      <a:endParaRPr lang="ru-RU" sz="1200" b="1" dirty="0">
                        <a:effectLst>
                          <a:outerShdw blurRad="38100" dist="38100" dir="2700000" algn="tl">
                            <a:srgbClr val="000000">
                              <a:alpha val="43137"/>
                            </a:srgbClr>
                          </a:outerShdw>
                        </a:effectLst>
                        <a:latin typeface="Arial" pitchFamily="34" charset="0"/>
                        <a:ea typeface="Calibri"/>
                        <a:cs typeface="Arial"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US" sz="1200" b="1" dirty="0" smtClean="0">
                          <a:solidFill>
                            <a:srgbClr val="000000"/>
                          </a:solidFill>
                          <a:latin typeface="Arial" pitchFamily="34" charset="0"/>
                          <a:ea typeface="Calibri"/>
                          <a:cs typeface="Arial" pitchFamily="34" charset="0"/>
                        </a:rPr>
                        <a:t>MR95</a:t>
                      </a:r>
                      <a:endParaRPr lang="ru-RU" sz="1200" b="1" dirty="0">
                        <a:latin typeface="Arial" pitchFamily="34" charset="0"/>
                        <a:ea typeface="Calibri"/>
                        <a:cs typeface="Arial"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US" sz="1200" b="1" dirty="0" smtClean="0">
                          <a:solidFill>
                            <a:srgbClr val="000000"/>
                          </a:solidFill>
                          <a:latin typeface="Arial" pitchFamily="34" charset="0"/>
                          <a:ea typeface="Calibri"/>
                          <a:cs typeface="Arial" pitchFamily="34" charset="0"/>
                        </a:rPr>
                        <a:t>MR98</a:t>
                      </a:r>
                      <a:endParaRPr lang="ru-RU" sz="1200" b="1" dirty="0">
                        <a:latin typeface="Arial" pitchFamily="34" charset="0"/>
                        <a:ea typeface="Calibri"/>
                        <a:cs typeface="Arial"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US" sz="1200" b="1" dirty="0" smtClean="0">
                          <a:solidFill>
                            <a:srgbClr val="000000"/>
                          </a:solidFill>
                          <a:effectLst>
                            <a:outerShdw blurRad="38100" dist="38100" dir="2700000" algn="tl">
                              <a:srgbClr val="000000">
                                <a:alpha val="43137"/>
                              </a:srgbClr>
                            </a:outerShdw>
                          </a:effectLst>
                          <a:latin typeface="Arial" pitchFamily="34" charset="0"/>
                          <a:ea typeface="Calibri"/>
                          <a:cs typeface="Arial" pitchFamily="34" charset="0"/>
                        </a:rPr>
                        <a:t>627</a:t>
                      </a:r>
                      <a:endParaRPr lang="ru-RU" sz="1200" b="1" dirty="0">
                        <a:effectLst>
                          <a:outerShdw blurRad="38100" dist="38100" dir="2700000" algn="tl">
                            <a:srgbClr val="000000">
                              <a:alpha val="43137"/>
                            </a:srgbClr>
                          </a:outerShdw>
                        </a:effectLst>
                        <a:latin typeface="Arial" pitchFamily="34" charset="0"/>
                        <a:ea typeface="Calibri"/>
                        <a:cs typeface="Arial"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9" name="Прямоугольник 8"/>
          <p:cNvSpPr/>
          <p:nvPr/>
        </p:nvSpPr>
        <p:spPr>
          <a:xfrm>
            <a:off x="71501" y="6453337"/>
            <a:ext cx="4392488" cy="28803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900" b="1" dirty="0" smtClean="0">
                <a:solidFill>
                  <a:schemeClr val="tx1">
                    <a:lumMod val="95000"/>
                    <a:lumOff val="5000"/>
                  </a:schemeClr>
                </a:solidFill>
                <a:latin typeface="Arial" pitchFamily="34" charset="0"/>
                <a:cs typeface="Arial" pitchFamily="34" charset="0"/>
              </a:rPr>
              <a:t>Официальное открытие производства в г. Челябинск </a:t>
            </a:r>
            <a:r>
              <a:rPr lang="en-US" sz="900" b="1" dirty="0" smtClean="0">
                <a:solidFill>
                  <a:schemeClr val="tx1">
                    <a:lumMod val="95000"/>
                    <a:lumOff val="5000"/>
                  </a:schemeClr>
                </a:solidFill>
                <a:latin typeface="Arial" pitchFamily="34" charset="0"/>
                <a:cs typeface="Arial" pitchFamily="34" charset="0"/>
              </a:rPr>
              <a:t>| </a:t>
            </a:r>
            <a:r>
              <a:rPr lang="ru-RU" sz="900" b="1" dirty="0" smtClean="0">
                <a:solidFill>
                  <a:schemeClr val="tx1">
                    <a:lumMod val="95000"/>
                    <a:lumOff val="5000"/>
                  </a:schemeClr>
                </a:solidFill>
                <a:latin typeface="Arial" pitchFamily="34" charset="0"/>
                <a:cs typeface="Arial" pitchFamily="34" charset="0"/>
              </a:rPr>
              <a:t>11 декабря 2014 г.</a:t>
            </a:r>
            <a:endParaRPr lang="ru-RU" sz="900" b="1" dirty="0">
              <a:solidFill>
                <a:schemeClr val="tx1">
                  <a:lumMod val="95000"/>
                  <a:lumOff val="5000"/>
                </a:schemeClr>
              </a:solidFill>
              <a:latin typeface="Arial" pitchFamily="34" charset="0"/>
              <a:cs typeface="Arial" pitchFamily="34" charset="0"/>
            </a:endParaRPr>
          </a:p>
        </p:txBody>
      </p:sp>
      <p:sp>
        <p:nvSpPr>
          <p:cNvPr id="11" name="TextBox 10"/>
          <p:cNvSpPr txBox="1"/>
          <p:nvPr/>
        </p:nvSpPr>
        <p:spPr>
          <a:xfrm>
            <a:off x="107504" y="2276872"/>
            <a:ext cx="3456384" cy="769441"/>
          </a:xfrm>
          <a:prstGeom prst="rect">
            <a:avLst/>
          </a:prstGeom>
          <a:noFill/>
        </p:spPr>
        <p:txBody>
          <a:bodyPr wrap="square" rtlCol="0">
            <a:spAutoFit/>
          </a:bodyPr>
          <a:lstStyle/>
          <a:p>
            <a:r>
              <a:rPr lang="ru-RU" sz="4400" b="1" dirty="0" smtClean="0">
                <a:solidFill>
                  <a:schemeClr val="bg1">
                    <a:lumMod val="50000"/>
                  </a:schemeClr>
                </a:solidFill>
                <a:latin typeface="Arial" pitchFamily="34" charset="0"/>
                <a:cs typeface="Arial" pitchFamily="34" charset="0"/>
              </a:rPr>
              <a:t>2014</a:t>
            </a:r>
            <a:endParaRPr lang="ru-RU" sz="4400" b="1" dirty="0">
              <a:solidFill>
                <a:schemeClr val="bg1">
                  <a:lumMod val="50000"/>
                </a:schemeClr>
              </a:solidFill>
              <a:latin typeface="Arial" pitchFamily="34" charset="0"/>
              <a:cs typeface="Arial" pitchFamily="34" charset="0"/>
            </a:endParaRPr>
          </a:p>
        </p:txBody>
      </p:sp>
      <p:pic>
        <p:nvPicPr>
          <p:cNvPr id="1026" name="Picture 2" descr="H:\SHISHKIN\ПОЛИГРАФИЯ\2015\TARTARINI_new Logo_.jpg"/>
          <p:cNvPicPr>
            <a:picLocks noChangeAspect="1" noChangeArrowheads="1"/>
          </p:cNvPicPr>
          <p:nvPr/>
        </p:nvPicPr>
        <p:blipFill>
          <a:blip r:embed="rId5" cstate="print"/>
          <a:srcRect/>
          <a:stretch>
            <a:fillRect/>
          </a:stretch>
        </p:blipFill>
        <p:spPr bwMode="auto">
          <a:xfrm>
            <a:off x="2915816" y="2276872"/>
            <a:ext cx="1842674" cy="814984"/>
          </a:xfrm>
          <a:prstGeom prst="rect">
            <a:avLst/>
          </a:prstGeo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Номер слайда 26"/>
          <p:cNvSpPr>
            <a:spLocks noGrp="1"/>
          </p:cNvSpPr>
          <p:nvPr>
            <p:ph type="sldNum" sz="quarter" idx="12"/>
          </p:nvPr>
        </p:nvSpPr>
        <p:spPr/>
        <p:txBody>
          <a:bodyPr/>
          <a:lstStyle/>
          <a:p>
            <a:fld id="{725C68B6-61C2-468F-89AB-4B9F7531AA68}" type="slidenum">
              <a:rPr lang="ru-RU" smtClean="0"/>
              <a:pPr/>
              <a:t>8</a:t>
            </a:fld>
            <a:endParaRPr lang="ru-RU"/>
          </a:p>
        </p:txBody>
      </p:sp>
      <p:pic>
        <p:nvPicPr>
          <p:cNvPr id="8194" name="Picture 2" descr="Метран"/>
          <p:cNvPicPr>
            <a:picLocks noChangeAspect="1" noChangeArrowheads="1"/>
          </p:cNvPicPr>
          <p:nvPr/>
        </p:nvPicPr>
        <p:blipFill>
          <a:blip r:embed="rId3" cstate="print"/>
          <a:srcRect/>
          <a:stretch>
            <a:fillRect/>
          </a:stretch>
        </p:blipFill>
        <p:spPr bwMode="auto">
          <a:xfrm>
            <a:off x="0" y="0"/>
            <a:ext cx="9144000" cy="2146040"/>
          </a:xfrm>
          <a:prstGeom prst="rect">
            <a:avLst/>
          </a:prstGeom>
          <a:noFill/>
        </p:spPr>
      </p:pic>
      <p:sp>
        <p:nvSpPr>
          <p:cNvPr id="11" name="TextBox 10"/>
          <p:cNvSpPr txBox="1"/>
          <p:nvPr/>
        </p:nvSpPr>
        <p:spPr>
          <a:xfrm>
            <a:off x="107504" y="2276872"/>
            <a:ext cx="3456384" cy="769441"/>
          </a:xfrm>
          <a:prstGeom prst="rect">
            <a:avLst/>
          </a:prstGeom>
          <a:noFill/>
        </p:spPr>
        <p:txBody>
          <a:bodyPr wrap="square" rtlCol="0">
            <a:spAutoFit/>
          </a:bodyPr>
          <a:lstStyle/>
          <a:p>
            <a:r>
              <a:rPr lang="ru-RU" sz="4400" b="1" dirty="0" smtClean="0">
                <a:solidFill>
                  <a:schemeClr val="bg1">
                    <a:lumMod val="50000"/>
                  </a:schemeClr>
                </a:solidFill>
                <a:latin typeface="Arial" pitchFamily="34" charset="0"/>
                <a:cs typeface="Arial" pitchFamily="34" charset="0"/>
              </a:rPr>
              <a:t>2015</a:t>
            </a:r>
            <a:endParaRPr lang="ru-RU" sz="4400" b="1" dirty="0">
              <a:solidFill>
                <a:schemeClr val="bg1">
                  <a:lumMod val="50000"/>
                </a:schemeClr>
              </a:solidFill>
              <a:latin typeface="Arial" pitchFamily="34" charset="0"/>
              <a:cs typeface="Arial" pitchFamily="34" charset="0"/>
            </a:endParaRPr>
          </a:p>
        </p:txBody>
      </p:sp>
      <p:pic>
        <p:nvPicPr>
          <p:cNvPr id="12" name="Picture 2" descr="H:\SHISHKIN\FOTO\TARTARINI\2015\Завод МЕТРАН_31.08.2015\05.jpg"/>
          <p:cNvPicPr>
            <a:picLocks noChangeAspect="1" noChangeArrowheads="1"/>
          </p:cNvPicPr>
          <p:nvPr/>
        </p:nvPicPr>
        <p:blipFill>
          <a:blip r:embed="rId4" cstate="print"/>
          <a:srcRect/>
          <a:stretch>
            <a:fillRect/>
          </a:stretch>
        </p:blipFill>
        <p:spPr bwMode="auto">
          <a:xfrm>
            <a:off x="0" y="3429000"/>
            <a:ext cx="5364088" cy="2969623"/>
          </a:xfrm>
          <a:prstGeom prst="rect">
            <a:avLst/>
          </a:prstGeom>
          <a:noFill/>
        </p:spPr>
      </p:pic>
      <p:sp>
        <p:nvSpPr>
          <p:cNvPr id="10" name="Прямоугольник 9"/>
          <p:cNvSpPr/>
          <p:nvPr/>
        </p:nvSpPr>
        <p:spPr>
          <a:xfrm>
            <a:off x="0" y="6237312"/>
            <a:ext cx="5364088" cy="21602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900" b="1" dirty="0" smtClean="0">
                <a:solidFill>
                  <a:schemeClr val="tx1">
                    <a:lumMod val="95000"/>
                    <a:lumOff val="5000"/>
                  </a:schemeClr>
                </a:solidFill>
                <a:latin typeface="Arial" pitchFamily="34" charset="0"/>
                <a:cs typeface="Arial" pitchFamily="34" charset="0"/>
              </a:rPr>
              <a:t>15 Июня 2015 г. </a:t>
            </a:r>
            <a:r>
              <a:rPr lang="en-US" sz="900" b="1" dirty="0" smtClean="0">
                <a:solidFill>
                  <a:schemeClr val="tx1">
                    <a:lumMod val="95000"/>
                    <a:lumOff val="5000"/>
                  </a:schemeClr>
                </a:solidFill>
                <a:latin typeface="Arial" pitchFamily="34" charset="0"/>
                <a:cs typeface="Arial" pitchFamily="34" charset="0"/>
              </a:rPr>
              <a:t>| </a:t>
            </a:r>
            <a:r>
              <a:rPr lang="ru-RU" sz="900" b="1" dirty="0" smtClean="0">
                <a:solidFill>
                  <a:schemeClr val="tx1">
                    <a:lumMod val="95000"/>
                    <a:lumOff val="5000"/>
                  </a:schemeClr>
                </a:solidFill>
                <a:latin typeface="Arial" pitchFamily="34" charset="0"/>
                <a:cs typeface="Arial" pitchFamily="34" charset="0"/>
              </a:rPr>
              <a:t>г. Челябинск </a:t>
            </a:r>
            <a:r>
              <a:rPr lang="en-US" sz="900" b="1" dirty="0" smtClean="0">
                <a:solidFill>
                  <a:schemeClr val="tx1">
                    <a:lumMod val="95000"/>
                    <a:lumOff val="5000"/>
                  </a:schemeClr>
                </a:solidFill>
                <a:latin typeface="Arial" pitchFamily="34" charset="0"/>
                <a:cs typeface="Arial" pitchFamily="34" charset="0"/>
              </a:rPr>
              <a:t>| </a:t>
            </a:r>
            <a:r>
              <a:rPr lang="ru-RU" sz="900" b="1" dirty="0" smtClean="0">
                <a:solidFill>
                  <a:schemeClr val="tx1">
                    <a:lumMod val="95000"/>
                    <a:lumOff val="5000"/>
                  </a:schemeClr>
                </a:solidFill>
                <a:latin typeface="Arial" pitchFamily="34" charset="0"/>
                <a:cs typeface="Arial" pitchFamily="34" charset="0"/>
              </a:rPr>
              <a:t>ОФИЦИАЛЬНОЕ ОТКРЫТИЕ НОВОГО ЗАВОДА «МЕТРАН»</a:t>
            </a:r>
            <a:endParaRPr lang="ru-RU" sz="900" b="1" dirty="0">
              <a:solidFill>
                <a:schemeClr val="tx1">
                  <a:lumMod val="95000"/>
                  <a:lumOff val="5000"/>
                </a:schemeClr>
              </a:solidFill>
              <a:latin typeface="Arial" pitchFamily="34" charset="0"/>
              <a:cs typeface="Arial" pitchFamily="34" charset="0"/>
            </a:endParaRPr>
          </a:p>
        </p:txBody>
      </p:sp>
      <p:pic>
        <p:nvPicPr>
          <p:cNvPr id="14" name="Picture 2" descr="H:\SHISHKIN\FOTO\TARTARINI\2015\Завод МЕТРАН_31.08.2015\03.jpg"/>
          <p:cNvPicPr>
            <a:picLocks noChangeAspect="1" noChangeArrowheads="1"/>
          </p:cNvPicPr>
          <p:nvPr/>
        </p:nvPicPr>
        <p:blipFill>
          <a:blip r:embed="rId5" cstate="print"/>
          <a:srcRect/>
          <a:stretch>
            <a:fillRect/>
          </a:stretch>
        </p:blipFill>
        <p:spPr bwMode="auto">
          <a:xfrm>
            <a:off x="4463184" y="2204864"/>
            <a:ext cx="2698981" cy="1800200"/>
          </a:xfrm>
          <a:prstGeom prst="rect">
            <a:avLst/>
          </a:prstGeom>
          <a:noFill/>
        </p:spPr>
      </p:pic>
      <p:pic>
        <p:nvPicPr>
          <p:cNvPr id="13" name="Picture 4" descr="C:\Users\Shishkin Stanislav\Downloads\Открытие завода Эмерсон Челибинск 15.06.2015\Открытие завода Эмерсон Челибинск 15.06.2015\BEST\11402904_820932867975424_4320840723565144711_o.jpg"/>
          <p:cNvPicPr>
            <a:picLocks noChangeAspect="1" noChangeArrowheads="1"/>
          </p:cNvPicPr>
          <p:nvPr/>
        </p:nvPicPr>
        <p:blipFill>
          <a:blip r:embed="rId6" cstate="print"/>
          <a:srcRect/>
          <a:stretch>
            <a:fillRect/>
          </a:stretch>
        </p:blipFill>
        <p:spPr bwMode="auto">
          <a:xfrm>
            <a:off x="6660232" y="2564904"/>
            <a:ext cx="2274055" cy="1440160"/>
          </a:xfrm>
          <a:prstGeom prst="rect">
            <a:avLst/>
          </a:prstGeom>
          <a:noFill/>
        </p:spPr>
      </p:pic>
      <p:pic>
        <p:nvPicPr>
          <p:cNvPr id="15" name="Picture 3" descr="C:\Users\Shishkin Stanislav\Downloads\Открытие завода Эмерсон Челибинск 15.06.2015\Открытие завода Эмерсон Челибинск 15.06.2015\BEST\11393367_820932891308755_2374606929194825310_o.jpg"/>
          <p:cNvPicPr>
            <a:picLocks noChangeAspect="1" noChangeArrowheads="1"/>
          </p:cNvPicPr>
          <p:nvPr/>
        </p:nvPicPr>
        <p:blipFill>
          <a:blip r:embed="rId7" cstate="print"/>
          <a:srcRect/>
          <a:stretch>
            <a:fillRect/>
          </a:stretch>
        </p:blipFill>
        <p:spPr bwMode="auto">
          <a:xfrm>
            <a:off x="5436096" y="4101649"/>
            <a:ext cx="3528392" cy="2351687"/>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Номер слайда 26"/>
          <p:cNvSpPr>
            <a:spLocks noGrp="1"/>
          </p:cNvSpPr>
          <p:nvPr>
            <p:ph type="sldNum" sz="quarter" idx="12"/>
          </p:nvPr>
        </p:nvSpPr>
        <p:spPr/>
        <p:txBody>
          <a:bodyPr/>
          <a:lstStyle/>
          <a:p>
            <a:fld id="{725C68B6-61C2-468F-89AB-4B9F7531AA68}" type="slidenum">
              <a:rPr lang="ru-RU" smtClean="0"/>
              <a:pPr/>
              <a:t>9</a:t>
            </a:fld>
            <a:endParaRPr lang="ru-RU"/>
          </a:p>
        </p:txBody>
      </p:sp>
      <p:pic>
        <p:nvPicPr>
          <p:cNvPr id="8194" name="Picture 2" descr="Метран"/>
          <p:cNvPicPr>
            <a:picLocks noChangeAspect="1" noChangeArrowheads="1"/>
          </p:cNvPicPr>
          <p:nvPr/>
        </p:nvPicPr>
        <p:blipFill>
          <a:blip r:embed="rId3" cstate="print"/>
          <a:srcRect/>
          <a:stretch>
            <a:fillRect/>
          </a:stretch>
        </p:blipFill>
        <p:spPr bwMode="auto">
          <a:xfrm>
            <a:off x="0" y="0"/>
            <a:ext cx="9144000" cy="2146040"/>
          </a:xfrm>
          <a:prstGeom prst="rect">
            <a:avLst/>
          </a:prstGeom>
          <a:noFill/>
        </p:spPr>
      </p:pic>
      <p:pic>
        <p:nvPicPr>
          <p:cNvPr id="17" name="Picture 3"/>
          <p:cNvPicPr>
            <a:picLocks noChangeAspect="1" noChangeArrowheads="1"/>
          </p:cNvPicPr>
          <p:nvPr/>
        </p:nvPicPr>
        <p:blipFill>
          <a:blip r:embed="rId4" cstate="print"/>
          <a:srcRect/>
          <a:stretch>
            <a:fillRect/>
          </a:stretch>
        </p:blipFill>
        <p:spPr bwMode="auto">
          <a:xfrm>
            <a:off x="0" y="1261890"/>
            <a:ext cx="9144000" cy="562349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3232</TotalTime>
  <Words>3039</Words>
  <Application>Microsoft Office PowerPoint</Application>
  <PresentationFormat>Экран (4:3)</PresentationFormat>
  <Paragraphs>420</Paragraphs>
  <Slides>51</Slides>
  <Notes>31</Notes>
  <HiddenSlides>0</HiddenSlides>
  <MMClips>0</MMClips>
  <ScaleCrop>false</ScaleCrop>
  <HeadingPairs>
    <vt:vector size="4" baseType="variant">
      <vt:variant>
        <vt:lpstr>Тема</vt:lpstr>
      </vt:variant>
      <vt:variant>
        <vt:i4>1</vt:i4>
      </vt:variant>
      <vt:variant>
        <vt:lpstr>Заголовки слайдов</vt:lpstr>
      </vt:variant>
      <vt:variant>
        <vt:i4>51</vt:i4>
      </vt:variant>
    </vt:vector>
  </HeadingPairs>
  <TitlesOfParts>
    <vt:vector size="52" baseType="lpstr">
      <vt:lpstr>Тема Office</vt:lpstr>
      <vt:lpstr>Слайд 1</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lpstr>Слайд 20</vt:lpstr>
      <vt:lpstr>Слайд 21</vt:lpstr>
      <vt:lpstr>Слайд 22</vt:lpstr>
      <vt:lpstr>Слайд 23</vt:lpstr>
      <vt:lpstr>Слайд 24</vt:lpstr>
      <vt:lpstr>Слайд 25</vt:lpstr>
      <vt:lpstr>Слайд 26</vt:lpstr>
      <vt:lpstr>Слайд 27</vt:lpstr>
      <vt:lpstr>Слайд 28</vt:lpstr>
      <vt:lpstr>Слайд 29</vt:lpstr>
      <vt:lpstr>Слайд 30</vt:lpstr>
      <vt:lpstr>Слайд 31</vt:lpstr>
      <vt:lpstr>Слайд 32</vt:lpstr>
      <vt:lpstr>Слайд 33</vt:lpstr>
      <vt:lpstr>Слайд 34</vt:lpstr>
      <vt:lpstr>Слайд 35</vt:lpstr>
      <vt:lpstr>Слайд 36</vt:lpstr>
      <vt:lpstr>Слайд 37</vt:lpstr>
      <vt:lpstr>Слайд 38</vt:lpstr>
      <vt:lpstr>Слайд 39</vt:lpstr>
      <vt:lpstr>Слайд 40</vt:lpstr>
      <vt:lpstr>Слайд 41</vt:lpstr>
      <vt:lpstr>Слайд 42</vt:lpstr>
      <vt:lpstr>Слайд 43</vt:lpstr>
      <vt:lpstr>Слайд 44</vt:lpstr>
      <vt:lpstr>Слайд 45</vt:lpstr>
      <vt:lpstr>Слайд 46</vt:lpstr>
      <vt:lpstr>Слайд 47</vt:lpstr>
      <vt:lpstr>Слайд 48</vt:lpstr>
      <vt:lpstr>Слайд 49</vt:lpstr>
      <vt:lpstr>Слайд 50</vt:lpstr>
      <vt:lpstr>Слайд 51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Shishkin Stanislav</dc:creator>
  <cp:lastModifiedBy>Shishkin Stanislav</cp:lastModifiedBy>
  <cp:revision>199</cp:revision>
  <dcterms:created xsi:type="dcterms:W3CDTF">2015-02-12T11:11:51Z</dcterms:created>
  <dcterms:modified xsi:type="dcterms:W3CDTF">2016-10-26T05:40:44Z</dcterms:modified>
</cp:coreProperties>
</file>