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27"/>
  </p:notesMasterIdLst>
  <p:handoutMasterIdLst>
    <p:handoutMasterId r:id="rId28"/>
  </p:handoutMasterIdLst>
  <p:sldIdLst>
    <p:sldId id="256" r:id="rId6"/>
    <p:sldId id="403" r:id="rId7"/>
    <p:sldId id="369" r:id="rId8"/>
    <p:sldId id="402" r:id="rId9"/>
    <p:sldId id="381" r:id="rId10"/>
    <p:sldId id="375" r:id="rId11"/>
    <p:sldId id="389" r:id="rId12"/>
    <p:sldId id="384" r:id="rId13"/>
    <p:sldId id="382" r:id="rId14"/>
    <p:sldId id="393" r:id="rId15"/>
    <p:sldId id="394" r:id="rId16"/>
    <p:sldId id="391" r:id="rId17"/>
    <p:sldId id="406" r:id="rId18"/>
    <p:sldId id="390" r:id="rId19"/>
    <p:sldId id="344" r:id="rId20"/>
    <p:sldId id="399" r:id="rId21"/>
    <p:sldId id="400" r:id="rId22"/>
    <p:sldId id="407" r:id="rId23"/>
    <p:sldId id="401" r:id="rId24"/>
    <p:sldId id="355" r:id="rId25"/>
    <p:sldId id="367" r:id="rId26"/>
  </p:sldIdLst>
  <p:sldSz cx="9906000" cy="6858000" type="A4"/>
  <p:notesSz cx="9926638" cy="6797675"/>
  <p:defaultTextStyle>
    <a:defPPr>
      <a:defRPr lang="ru-RU"/>
    </a:defPPr>
    <a:lvl1pPr marL="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1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5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1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9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000"/>
    <a:srgbClr val="000000"/>
    <a:srgbClr val="D20000"/>
    <a:srgbClr val="E20000"/>
    <a:srgbClr val="FF0000"/>
    <a:srgbClr val="E60000"/>
    <a:srgbClr val="686868"/>
    <a:srgbClr val="E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4" autoAdjust="0"/>
  </p:normalViewPr>
  <p:slideViewPr>
    <p:cSldViewPr>
      <p:cViewPr varScale="1">
        <p:scale>
          <a:sx n="106" d="100"/>
          <a:sy n="106" d="100"/>
        </p:scale>
        <p:origin x="1512" y="11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13" d="100"/>
          <a:sy n="113" d="100"/>
        </p:scale>
        <p:origin x="942" y="108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99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94AE1A-E5D9-42ED-8E2C-4201831BDABB}" type="datetimeFigureOut">
              <a:rPr lang="ru-RU" smtClean="0"/>
              <a:t>26.04.2018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7CC72-9E87-4C07-AAED-1AD2044EE90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5106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1D5990-AF50-4A84-877B-0580B0604A35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22613" y="509588"/>
            <a:ext cx="36814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9906E-11D5-44F6-BC5C-E1FFF83387B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61245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1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7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5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1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9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102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435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398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880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7" y="2130428"/>
            <a:ext cx="8420099" cy="147002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6" y="3886204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1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50ED7-0B9C-4E5B-B5F2-7760F7F9B33F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913C-8A26-451B-8CAC-C05755D1A82C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5" y="274641"/>
            <a:ext cx="2228849" cy="585152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2" y="274641"/>
            <a:ext cx="6521450" cy="58515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D17BB-06DB-4A87-A90F-F908D46F0327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내용_Hea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2767063"/>
            <a:ext cx="9906000" cy="220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pps빽면"/>
          <p:cNvPicPr preferRelativeResize="0">
            <a:picLocks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76" y="2914160"/>
            <a:ext cx="2454275" cy="190899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/>
          <p:cNvPicPr preferRelativeResize="0">
            <a:picLocks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76" y="2914160"/>
            <a:ext cx="2454275" cy="190899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 descr="로봇라인"/>
          <p:cNvPicPr preferRelativeResize="0">
            <a:picLocks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1" y="2914160"/>
            <a:ext cx="2454275" cy="190899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 descr="엔진1억마력 (5)"/>
          <p:cNvPicPr>
            <a:picLocks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" y="2909257"/>
            <a:ext cx="2460625" cy="190899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38158" y="1075428"/>
            <a:ext cx="8420100" cy="1470972"/>
          </a:xfr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3976" y="5194179"/>
            <a:ext cx="6934200" cy="1090149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5A494D-4571-4352-9E90-972CB79D686C}" type="slidenum">
              <a:rPr lang="en-US" altLang="ko-K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03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내용_Hea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5194167"/>
            <a:ext cx="9906001" cy="109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6개 사업본부사진(한줄)"/>
          <p:cNvPicPr>
            <a:picLocks noChangeAspect="1" noChangeArrowheads="1"/>
          </p:cNvPicPr>
          <p:nvPr userDrawn="1"/>
        </p:nvPicPr>
        <p:blipFill>
          <a:blip r:embed="rId3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275888"/>
            <a:ext cx="9898063" cy="94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9596" y="1663821"/>
            <a:ext cx="8420100" cy="147097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3976" y="3649648"/>
            <a:ext cx="6934200" cy="1090149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597AE-2998-4679-B4DE-51A09153EE1C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4889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1666852" y="1498763"/>
            <a:ext cx="6643734" cy="3768966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3E253-5F86-45FB-90EB-E5E2E25072AA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24776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A5624-AA89-4FB7-9922-C8A045B4BC1B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07082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E09FC-54BA-445C-88B3-EF49A74C13DD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21683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B75F3-8BA1-45C0-AF99-DA7269DE2BD2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508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4489" y="836820"/>
            <a:ext cx="4567237" cy="5543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64126" y="836820"/>
            <a:ext cx="4568825" cy="5543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2E725-3E24-4802-8699-629592A14134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55614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BF619-2CD5-4D4F-ACF7-290D18E8E6EE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4487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8A3A3-7574-4ED2-B70E-7B90432D4464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6388" y="96431"/>
            <a:ext cx="6951662" cy="490324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344488" y="836820"/>
            <a:ext cx="9288462" cy="5543931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6E6B6-8E75-4BE3-B8DC-CCEC1F4C2E0B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9095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제목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6388" y="96431"/>
            <a:ext cx="6951662" cy="490324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차트 개체 틀 2"/>
          <p:cNvSpPr>
            <a:spLocks noGrp="1"/>
          </p:cNvSpPr>
          <p:nvPr>
            <p:ph type="chart" idx="1"/>
          </p:nvPr>
        </p:nvSpPr>
        <p:spPr>
          <a:xfrm>
            <a:off x="344488" y="836820"/>
            <a:ext cx="9288462" cy="5543931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4CF55-FB24-4922-AD81-0B641084ED73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7232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8"/>
          <p:cNvSpPr>
            <a:spLocks noChangeArrowheads="1"/>
          </p:cNvSpPr>
          <p:nvPr userDrawn="1"/>
        </p:nvSpPr>
        <p:spPr bwMode="auto">
          <a:xfrm>
            <a:off x="0" y="6411806"/>
            <a:ext cx="9906000" cy="446194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en-US" sz="2800">
              <a:solidFill>
                <a:prstClr val="black"/>
              </a:solidFill>
            </a:endParaRPr>
          </a:p>
        </p:txBody>
      </p:sp>
      <p:pic>
        <p:nvPicPr>
          <p:cNvPr id="3" name="그림 9" descr="엔진기계_힌색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6" b="24371"/>
          <a:stretch>
            <a:fillRect/>
          </a:stretch>
        </p:blipFill>
        <p:spPr bwMode="auto">
          <a:xfrm>
            <a:off x="3392488" y="6536022"/>
            <a:ext cx="3116262" cy="21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6"/>
          <p:cNvSpPr>
            <a:spLocks noChangeArrowheads="1"/>
          </p:cNvSpPr>
          <p:nvPr userDrawn="1"/>
        </p:nvSpPr>
        <p:spPr bwMode="auto">
          <a:xfrm>
            <a:off x="1" y="6369311"/>
            <a:ext cx="9902825" cy="3595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8396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내용_Hea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2767063"/>
            <a:ext cx="9906000" cy="220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pps빽면"/>
          <p:cNvPicPr preferRelativeResize="0">
            <a:picLocks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76" y="2914160"/>
            <a:ext cx="2454275" cy="190899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/>
          <p:cNvPicPr preferRelativeResize="0">
            <a:picLocks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76" y="2914160"/>
            <a:ext cx="2454275" cy="190899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9" descr="로봇라인"/>
          <p:cNvPicPr preferRelativeResize="0">
            <a:picLocks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1" y="2914160"/>
            <a:ext cx="2454275" cy="190899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 descr="엔진1억마력 (5)"/>
          <p:cNvPicPr>
            <a:picLocks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" y="2909257"/>
            <a:ext cx="2460625" cy="190899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38158" y="1075428"/>
            <a:ext cx="8420100" cy="1470972"/>
          </a:xfr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3976" y="5194179"/>
            <a:ext cx="6934200" cy="1090149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5A494D-4571-4352-9E90-972CB79D686C}" type="slidenum">
              <a:rPr lang="en-US" altLang="ko-KR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4621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내용_Hea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5194167"/>
            <a:ext cx="9906001" cy="1098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6개 사업본부사진(한줄)"/>
          <p:cNvPicPr>
            <a:picLocks noChangeAspect="1" noChangeArrowheads="1"/>
          </p:cNvPicPr>
          <p:nvPr userDrawn="1"/>
        </p:nvPicPr>
        <p:blipFill>
          <a:blip r:embed="rId3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275888"/>
            <a:ext cx="9898063" cy="946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9596" y="1663821"/>
            <a:ext cx="8420100" cy="147097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3976" y="3649648"/>
            <a:ext cx="6934200" cy="1090149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597AE-2998-4679-B4DE-51A09153EE1C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84235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1666852" y="1498763"/>
            <a:ext cx="6643734" cy="3768966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600"/>
            </a:lvl3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3E253-5F86-45FB-90EB-E5E2E25072AA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23978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A5624-AA89-4FB7-9922-C8A045B4BC1B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30503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3E09FC-54BA-445C-88B3-EF49A74C13DD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96471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B75F3-8BA1-45C0-AF99-DA7269DE2BD2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80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4489" y="836820"/>
            <a:ext cx="4567237" cy="5543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64126" y="836820"/>
            <a:ext cx="4568825" cy="5543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2E725-3E24-4802-8699-629592A14134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954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5"/>
            <a:ext cx="8420099" cy="1362074"/>
          </a:xfrm>
        </p:spPr>
        <p:txBody>
          <a:bodyPr anchor="t"/>
          <a:lstStyle>
            <a:lvl1pPr algn="l">
              <a:defRPr sz="399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21"/>
            <a:ext cx="8420099" cy="1500187"/>
          </a:xfrm>
        </p:spPr>
        <p:txBody>
          <a:bodyPr anchor="b"/>
          <a:lstStyle>
            <a:lvl1pPr marL="0" indent="0">
              <a:buNone/>
              <a:defRPr sz="2003">
                <a:solidFill>
                  <a:schemeClr val="tx1">
                    <a:tint val="75000"/>
                  </a:schemeClr>
                </a:solidFill>
              </a:defRPr>
            </a:lvl1pPr>
            <a:lvl2pPr marL="457285" indent="0">
              <a:buNone/>
              <a:defRPr sz="1797">
                <a:solidFill>
                  <a:schemeClr val="tx1">
                    <a:tint val="75000"/>
                  </a:schemeClr>
                </a:solidFill>
              </a:defRPr>
            </a:lvl2pPr>
            <a:lvl3pPr marL="914572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718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91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10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82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97D30-8828-4EE2-9B63-DCEC6B939185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BF619-2CD5-4D4F-ACF7-290D18E8E6EE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83023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6388" y="96431"/>
            <a:ext cx="6951662" cy="490324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344488" y="836820"/>
            <a:ext cx="9288462" cy="5543931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6E6B6-8E75-4BE3-B8DC-CCEC1F4C2E0B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8124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제목 및 차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6388" y="96431"/>
            <a:ext cx="6951662" cy="490324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차트 개체 틀 2"/>
          <p:cNvSpPr>
            <a:spLocks noGrp="1"/>
          </p:cNvSpPr>
          <p:nvPr>
            <p:ph type="chart" idx="1"/>
          </p:nvPr>
        </p:nvSpPr>
        <p:spPr>
          <a:xfrm>
            <a:off x="344488" y="836820"/>
            <a:ext cx="9288462" cy="5543931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4CF55-FB24-4922-AD81-0B641084ED73}" type="slidenum">
              <a:rPr lang="en-US" altLang="ko-K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ko-K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95264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8"/>
          <p:cNvSpPr>
            <a:spLocks noChangeArrowheads="1"/>
          </p:cNvSpPr>
          <p:nvPr userDrawn="1"/>
        </p:nvSpPr>
        <p:spPr bwMode="auto">
          <a:xfrm>
            <a:off x="0" y="6411806"/>
            <a:ext cx="9906000" cy="446194"/>
          </a:xfrm>
          <a:prstGeom prst="rect">
            <a:avLst/>
          </a:prstGeom>
          <a:solidFill>
            <a:srgbClr val="33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endParaRPr kumimoji="1" lang="ko-KR" altLang="en-US" sz="2800">
              <a:solidFill>
                <a:prstClr val="black"/>
              </a:solidFill>
            </a:endParaRPr>
          </a:p>
        </p:txBody>
      </p:sp>
      <p:pic>
        <p:nvPicPr>
          <p:cNvPr id="3" name="그림 9" descr="엔진기계_힌색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6" b="24371"/>
          <a:stretch>
            <a:fillRect/>
          </a:stretch>
        </p:blipFill>
        <p:spPr bwMode="auto">
          <a:xfrm>
            <a:off x="3392488" y="6536022"/>
            <a:ext cx="3116262" cy="21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6"/>
          <p:cNvSpPr>
            <a:spLocks noChangeArrowheads="1"/>
          </p:cNvSpPr>
          <p:nvPr userDrawn="1"/>
        </p:nvSpPr>
        <p:spPr bwMode="auto">
          <a:xfrm>
            <a:off x="1" y="6369311"/>
            <a:ext cx="9902825" cy="3595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6552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7" y="2130428"/>
            <a:ext cx="8420099" cy="147002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6" y="3886204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1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18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0585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5"/>
            <a:ext cx="8420099" cy="1362074"/>
          </a:xfrm>
        </p:spPr>
        <p:txBody>
          <a:bodyPr anchor="t"/>
          <a:lstStyle>
            <a:lvl1pPr algn="l">
              <a:defRPr sz="399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21"/>
            <a:ext cx="8420099" cy="1500187"/>
          </a:xfrm>
        </p:spPr>
        <p:txBody>
          <a:bodyPr anchor="b"/>
          <a:lstStyle>
            <a:lvl1pPr marL="0" indent="0">
              <a:buNone/>
              <a:defRPr sz="2003">
                <a:solidFill>
                  <a:schemeClr val="tx1">
                    <a:tint val="75000"/>
                  </a:schemeClr>
                </a:solidFill>
              </a:defRPr>
            </a:lvl1pPr>
            <a:lvl2pPr marL="457285" indent="0">
              <a:buNone/>
              <a:defRPr sz="1797">
                <a:solidFill>
                  <a:schemeClr val="tx1">
                    <a:tint val="75000"/>
                  </a:schemeClr>
                </a:solidFill>
              </a:defRPr>
            </a:lvl2pPr>
            <a:lvl3pPr marL="914572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718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91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10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82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2591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5" y="1600206"/>
            <a:ext cx="4375149" cy="4525963"/>
          </a:xfrm>
        </p:spPr>
        <p:txBody>
          <a:bodyPr/>
          <a:lstStyle>
            <a:lvl1pPr>
              <a:defRPr sz="2803"/>
            </a:lvl1pPr>
            <a:lvl2pPr>
              <a:defRPr sz="2400"/>
            </a:lvl2pPr>
            <a:lvl3pPr>
              <a:defRPr sz="2003"/>
            </a:lvl3pPr>
            <a:lvl4pPr>
              <a:defRPr sz="1797"/>
            </a:lvl4pPr>
            <a:lvl5pPr>
              <a:defRPr sz="1797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7" y="1600206"/>
            <a:ext cx="4375149" cy="4525963"/>
          </a:xfrm>
        </p:spPr>
        <p:txBody>
          <a:bodyPr/>
          <a:lstStyle>
            <a:lvl1pPr>
              <a:defRPr sz="2803"/>
            </a:lvl1pPr>
            <a:lvl2pPr>
              <a:defRPr sz="2400"/>
            </a:lvl2pPr>
            <a:lvl3pPr>
              <a:defRPr sz="2003"/>
            </a:lvl3pPr>
            <a:lvl4pPr>
              <a:defRPr sz="1797"/>
            </a:lvl4pPr>
            <a:lvl5pPr>
              <a:defRPr sz="1797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7903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3" y="1535115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85" indent="0">
              <a:buNone/>
              <a:defRPr sz="2003" b="1"/>
            </a:lvl2pPr>
            <a:lvl3pPr marL="914572" indent="0">
              <a:buNone/>
              <a:defRPr sz="1797" b="1"/>
            </a:lvl3pPr>
            <a:lvl4pPr marL="1371856" indent="0">
              <a:buNone/>
              <a:defRPr sz="1598" b="1"/>
            </a:lvl4pPr>
            <a:lvl5pPr marL="1829146" indent="0">
              <a:buNone/>
              <a:defRPr sz="1598" b="1"/>
            </a:lvl5pPr>
            <a:lvl6pPr marL="2286429" indent="0">
              <a:buNone/>
              <a:defRPr sz="1598" b="1"/>
            </a:lvl6pPr>
            <a:lvl7pPr marL="2743716" indent="0">
              <a:buNone/>
              <a:defRPr sz="1598" b="1"/>
            </a:lvl7pPr>
            <a:lvl8pPr marL="3201003" indent="0">
              <a:buNone/>
              <a:defRPr sz="1598" b="1"/>
            </a:lvl8pPr>
            <a:lvl9pPr marL="3658288" indent="0">
              <a:buNone/>
              <a:defRPr sz="159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3" y="2174879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3"/>
            </a:lvl2pPr>
            <a:lvl3pPr>
              <a:defRPr sz="1797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5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85" indent="0">
              <a:buNone/>
              <a:defRPr sz="2003" b="1"/>
            </a:lvl2pPr>
            <a:lvl3pPr marL="914572" indent="0">
              <a:buNone/>
              <a:defRPr sz="1797" b="1"/>
            </a:lvl3pPr>
            <a:lvl4pPr marL="1371856" indent="0">
              <a:buNone/>
              <a:defRPr sz="1598" b="1"/>
            </a:lvl4pPr>
            <a:lvl5pPr marL="1829146" indent="0">
              <a:buNone/>
              <a:defRPr sz="1598" b="1"/>
            </a:lvl5pPr>
            <a:lvl6pPr marL="2286429" indent="0">
              <a:buNone/>
              <a:defRPr sz="1598" b="1"/>
            </a:lvl6pPr>
            <a:lvl7pPr marL="2743716" indent="0">
              <a:buNone/>
              <a:defRPr sz="1598" b="1"/>
            </a:lvl7pPr>
            <a:lvl8pPr marL="3201003" indent="0">
              <a:buNone/>
              <a:defRPr sz="1598" b="1"/>
            </a:lvl8pPr>
            <a:lvl9pPr marL="3658288" indent="0">
              <a:buNone/>
              <a:defRPr sz="159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7" y="2174879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3"/>
            </a:lvl2pPr>
            <a:lvl3pPr>
              <a:defRPr sz="1797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08780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4868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5" y="1600206"/>
            <a:ext cx="4375149" cy="4525963"/>
          </a:xfrm>
        </p:spPr>
        <p:txBody>
          <a:bodyPr/>
          <a:lstStyle>
            <a:lvl1pPr>
              <a:defRPr sz="2803"/>
            </a:lvl1pPr>
            <a:lvl2pPr>
              <a:defRPr sz="2400"/>
            </a:lvl2pPr>
            <a:lvl3pPr>
              <a:defRPr sz="2003"/>
            </a:lvl3pPr>
            <a:lvl4pPr>
              <a:defRPr sz="1797"/>
            </a:lvl4pPr>
            <a:lvl5pPr>
              <a:defRPr sz="1797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7" y="1600206"/>
            <a:ext cx="4375149" cy="4525963"/>
          </a:xfrm>
        </p:spPr>
        <p:txBody>
          <a:bodyPr/>
          <a:lstStyle>
            <a:lvl1pPr>
              <a:defRPr sz="2803"/>
            </a:lvl1pPr>
            <a:lvl2pPr>
              <a:defRPr sz="2400"/>
            </a:lvl2pPr>
            <a:lvl3pPr>
              <a:defRPr sz="2003"/>
            </a:lvl3pPr>
            <a:lvl4pPr>
              <a:defRPr sz="1797"/>
            </a:lvl4pPr>
            <a:lvl5pPr>
              <a:defRPr sz="1797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E3D7F-1D11-4243-8077-D5BEDB3511F0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1235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4" y="273054"/>
            <a:ext cx="3259005" cy="1162050"/>
          </a:xfrm>
        </p:spPr>
        <p:txBody>
          <a:bodyPr anchor="b"/>
          <a:lstStyle>
            <a:lvl1pPr algn="l">
              <a:defRPr sz="200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6" y="273063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3"/>
            </a:lvl2pPr>
            <a:lvl3pPr>
              <a:defRPr sz="2400"/>
            </a:lvl3pPr>
            <a:lvl4pPr>
              <a:defRPr sz="2003"/>
            </a:lvl4pPr>
            <a:lvl5pPr>
              <a:defRPr sz="2003"/>
            </a:lvl5pPr>
            <a:lvl6pPr>
              <a:defRPr sz="2003"/>
            </a:lvl6pPr>
            <a:lvl7pPr>
              <a:defRPr sz="2003"/>
            </a:lvl7pPr>
            <a:lvl8pPr>
              <a:defRPr sz="2003"/>
            </a:lvl8pPr>
            <a:lvl9pPr>
              <a:defRPr sz="200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85" indent="0">
              <a:buNone/>
              <a:defRPr sz="1202"/>
            </a:lvl2pPr>
            <a:lvl3pPr marL="914572" indent="0">
              <a:buNone/>
              <a:defRPr sz="997"/>
            </a:lvl3pPr>
            <a:lvl4pPr marL="1371856" indent="0">
              <a:buNone/>
              <a:defRPr sz="902"/>
            </a:lvl4pPr>
            <a:lvl5pPr marL="1829146" indent="0">
              <a:buNone/>
              <a:defRPr sz="902"/>
            </a:lvl5pPr>
            <a:lvl6pPr marL="2286429" indent="0">
              <a:buNone/>
              <a:defRPr sz="902"/>
            </a:lvl6pPr>
            <a:lvl7pPr marL="2743716" indent="0">
              <a:buNone/>
              <a:defRPr sz="902"/>
            </a:lvl7pPr>
            <a:lvl8pPr marL="3201003" indent="0">
              <a:buNone/>
              <a:defRPr sz="902"/>
            </a:lvl8pPr>
            <a:lvl9pPr marL="3658288" indent="0">
              <a:buNone/>
              <a:defRPr sz="9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6496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9" y="4800612"/>
            <a:ext cx="5943600" cy="566737"/>
          </a:xfrm>
        </p:spPr>
        <p:txBody>
          <a:bodyPr anchor="b"/>
          <a:lstStyle>
            <a:lvl1pPr algn="l">
              <a:defRPr sz="200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9" y="612779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85" indent="0">
              <a:buNone/>
              <a:defRPr sz="2803"/>
            </a:lvl2pPr>
            <a:lvl3pPr marL="914572" indent="0">
              <a:buNone/>
              <a:defRPr sz="2400"/>
            </a:lvl3pPr>
            <a:lvl4pPr marL="1371856" indent="0">
              <a:buNone/>
              <a:defRPr sz="2003"/>
            </a:lvl4pPr>
            <a:lvl5pPr marL="1829146" indent="0">
              <a:buNone/>
              <a:defRPr sz="2003"/>
            </a:lvl5pPr>
            <a:lvl6pPr marL="2286429" indent="0">
              <a:buNone/>
              <a:defRPr sz="2003"/>
            </a:lvl6pPr>
            <a:lvl7pPr marL="2743716" indent="0">
              <a:buNone/>
              <a:defRPr sz="2003"/>
            </a:lvl7pPr>
            <a:lvl8pPr marL="3201003" indent="0">
              <a:buNone/>
              <a:defRPr sz="2003"/>
            </a:lvl8pPr>
            <a:lvl9pPr marL="3658288" indent="0">
              <a:buNone/>
              <a:defRPr sz="2003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9" y="5367343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85" indent="0">
              <a:buNone/>
              <a:defRPr sz="1202"/>
            </a:lvl2pPr>
            <a:lvl3pPr marL="914572" indent="0">
              <a:buNone/>
              <a:defRPr sz="997"/>
            </a:lvl3pPr>
            <a:lvl4pPr marL="1371856" indent="0">
              <a:buNone/>
              <a:defRPr sz="902"/>
            </a:lvl4pPr>
            <a:lvl5pPr marL="1829146" indent="0">
              <a:buNone/>
              <a:defRPr sz="902"/>
            </a:lvl5pPr>
            <a:lvl6pPr marL="2286429" indent="0">
              <a:buNone/>
              <a:defRPr sz="902"/>
            </a:lvl6pPr>
            <a:lvl7pPr marL="2743716" indent="0">
              <a:buNone/>
              <a:defRPr sz="902"/>
            </a:lvl7pPr>
            <a:lvl8pPr marL="3201003" indent="0">
              <a:buNone/>
              <a:defRPr sz="902"/>
            </a:lvl8pPr>
            <a:lvl9pPr marL="3658288" indent="0">
              <a:buNone/>
              <a:defRPr sz="9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2022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449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5" y="274641"/>
            <a:ext cx="2228849" cy="585152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2" y="274641"/>
            <a:ext cx="6521450" cy="58515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7086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7" y="2130428"/>
            <a:ext cx="8420099" cy="147002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6" y="3886204"/>
            <a:ext cx="69342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9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1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8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370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43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5"/>
            <a:ext cx="8420099" cy="1362074"/>
          </a:xfrm>
        </p:spPr>
        <p:txBody>
          <a:bodyPr anchor="t"/>
          <a:lstStyle>
            <a:lvl1pPr algn="l">
              <a:defRPr sz="399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21"/>
            <a:ext cx="8420099" cy="1500187"/>
          </a:xfrm>
        </p:spPr>
        <p:txBody>
          <a:bodyPr anchor="b"/>
          <a:lstStyle>
            <a:lvl1pPr marL="0" indent="0">
              <a:buNone/>
              <a:defRPr sz="2003">
                <a:solidFill>
                  <a:schemeClr val="tx1">
                    <a:tint val="75000"/>
                  </a:schemeClr>
                </a:solidFill>
              </a:defRPr>
            </a:lvl1pPr>
            <a:lvl2pPr marL="457285" indent="0">
              <a:buNone/>
              <a:defRPr sz="1797">
                <a:solidFill>
                  <a:schemeClr val="tx1">
                    <a:tint val="75000"/>
                  </a:schemeClr>
                </a:solidFill>
              </a:defRPr>
            </a:lvl2pPr>
            <a:lvl3pPr marL="914572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3718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91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4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10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82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211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5" y="1600206"/>
            <a:ext cx="4375149" cy="4525963"/>
          </a:xfrm>
        </p:spPr>
        <p:txBody>
          <a:bodyPr/>
          <a:lstStyle>
            <a:lvl1pPr>
              <a:defRPr sz="2803"/>
            </a:lvl1pPr>
            <a:lvl2pPr>
              <a:defRPr sz="2400"/>
            </a:lvl2pPr>
            <a:lvl3pPr>
              <a:defRPr sz="2003"/>
            </a:lvl3pPr>
            <a:lvl4pPr>
              <a:defRPr sz="1797"/>
            </a:lvl4pPr>
            <a:lvl5pPr>
              <a:defRPr sz="1797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7" y="1600206"/>
            <a:ext cx="4375149" cy="4525963"/>
          </a:xfrm>
        </p:spPr>
        <p:txBody>
          <a:bodyPr/>
          <a:lstStyle>
            <a:lvl1pPr>
              <a:defRPr sz="2803"/>
            </a:lvl1pPr>
            <a:lvl2pPr>
              <a:defRPr sz="2400"/>
            </a:lvl2pPr>
            <a:lvl3pPr>
              <a:defRPr sz="2003"/>
            </a:lvl3pPr>
            <a:lvl4pPr>
              <a:defRPr sz="1797"/>
            </a:lvl4pPr>
            <a:lvl5pPr>
              <a:defRPr sz="1797"/>
            </a:lvl5pPr>
            <a:lvl6pPr>
              <a:defRPr sz="1797"/>
            </a:lvl6pPr>
            <a:lvl7pPr>
              <a:defRPr sz="1797"/>
            </a:lvl7pPr>
            <a:lvl8pPr>
              <a:defRPr sz="1797"/>
            </a:lvl8pPr>
            <a:lvl9pPr>
              <a:defRPr sz="179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9796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3" y="1535115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85" indent="0">
              <a:buNone/>
              <a:defRPr sz="2003" b="1"/>
            </a:lvl2pPr>
            <a:lvl3pPr marL="914572" indent="0">
              <a:buNone/>
              <a:defRPr sz="1797" b="1"/>
            </a:lvl3pPr>
            <a:lvl4pPr marL="1371856" indent="0">
              <a:buNone/>
              <a:defRPr sz="1598" b="1"/>
            </a:lvl4pPr>
            <a:lvl5pPr marL="1829146" indent="0">
              <a:buNone/>
              <a:defRPr sz="1598" b="1"/>
            </a:lvl5pPr>
            <a:lvl6pPr marL="2286429" indent="0">
              <a:buNone/>
              <a:defRPr sz="1598" b="1"/>
            </a:lvl6pPr>
            <a:lvl7pPr marL="2743716" indent="0">
              <a:buNone/>
              <a:defRPr sz="1598" b="1"/>
            </a:lvl7pPr>
            <a:lvl8pPr marL="3201003" indent="0">
              <a:buNone/>
              <a:defRPr sz="1598" b="1"/>
            </a:lvl8pPr>
            <a:lvl9pPr marL="3658288" indent="0">
              <a:buNone/>
              <a:defRPr sz="159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3" y="2174879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3"/>
            </a:lvl2pPr>
            <a:lvl3pPr>
              <a:defRPr sz="1797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5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85" indent="0">
              <a:buNone/>
              <a:defRPr sz="2003" b="1"/>
            </a:lvl2pPr>
            <a:lvl3pPr marL="914572" indent="0">
              <a:buNone/>
              <a:defRPr sz="1797" b="1"/>
            </a:lvl3pPr>
            <a:lvl4pPr marL="1371856" indent="0">
              <a:buNone/>
              <a:defRPr sz="1598" b="1"/>
            </a:lvl4pPr>
            <a:lvl5pPr marL="1829146" indent="0">
              <a:buNone/>
              <a:defRPr sz="1598" b="1"/>
            </a:lvl5pPr>
            <a:lvl6pPr marL="2286429" indent="0">
              <a:buNone/>
              <a:defRPr sz="1598" b="1"/>
            </a:lvl6pPr>
            <a:lvl7pPr marL="2743716" indent="0">
              <a:buNone/>
              <a:defRPr sz="1598" b="1"/>
            </a:lvl7pPr>
            <a:lvl8pPr marL="3201003" indent="0">
              <a:buNone/>
              <a:defRPr sz="1598" b="1"/>
            </a:lvl8pPr>
            <a:lvl9pPr marL="3658288" indent="0">
              <a:buNone/>
              <a:defRPr sz="159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7" y="2174879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3"/>
            </a:lvl2pPr>
            <a:lvl3pPr>
              <a:defRPr sz="1797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110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3" y="1535115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85" indent="0">
              <a:buNone/>
              <a:defRPr sz="2003" b="1"/>
            </a:lvl2pPr>
            <a:lvl3pPr marL="914572" indent="0">
              <a:buNone/>
              <a:defRPr sz="1797" b="1"/>
            </a:lvl3pPr>
            <a:lvl4pPr marL="1371856" indent="0">
              <a:buNone/>
              <a:defRPr sz="1598" b="1"/>
            </a:lvl4pPr>
            <a:lvl5pPr marL="1829146" indent="0">
              <a:buNone/>
              <a:defRPr sz="1598" b="1"/>
            </a:lvl5pPr>
            <a:lvl6pPr marL="2286429" indent="0">
              <a:buNone/>
              <a:defRPr sz="1598" b="1"/>
            </a:lvl6pPr>
            <a:lvl7pPr marL="2743716" indent="0">
              <a:buNone/>
              <a:defRPr sz="1598" b="1"/>
            </a:lvl7pPr>
            <a:lvl8pPr marL="3201003" indent="0">
              <a:buNone/>
              <a:defRPr sz="1598" b="1"/>
            </a:lvl8pPr>
            <a:lvl9pPr marL="3658288" indent="0">
              <a:buNone/>
              <a:defRPr sz="159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3" y="2174879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3"/>
            </a:lvl2pPr>
            <a:lvl3pPr>
              <a:defRPr sz="1797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5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85" indent="0">
              <a:buNone/>
              <a:defRPr sz="2003" b="1"/>
            </a:lvl2pPr>
            <a:lvl3pPr marL="914572" indent="0">
              <a:buNone/>
              <a:defRPr sz="1797" b="1"/>
            </a:lvl3pPr>
            <a:lvl4pPr marL="1371856" indent="0">
              <a:buNone/>
              <a:defRPr sz="1598" b="1"/>
            </a:lvl4pPr>
            <a:lvl5pPr marL="1829146" indent="0">
              <a:buNone/>
              <a:defRPr sz="1598" b="1"/>
            </a:lvl5pPr>
            <a:lvl6pPr marL="2286429" indent="0">
              <a:buNone/>
              <a:defRPr sz="1598" b="1"/>
            </a:lvl6pPr>
            <a:lvl7pPr marL="2743716" indent="0">
              <a:buNone/>
              <a:defRPr sz="1598" b="1"/>
            </a:lvl7pPr>
            <a:lvl8pPr marL="3201003" indent="0">
              <a:buNone/>
              <a:defRPr sz="1598" b="1"/>
            </a:lvl8pPr>
            <a:lvl9pPr marL="3658288" indent="0">
              <a:buNone/>
              <a:defRPr sz="159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7" y="2174879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3"/>
            </a:lvl2pPr>
            <a:lvl3pPr>
              <a:defRPr sz="1797"/>
            </a:lvl3pPr>
            <a:lvl4pPr>
              <a:defRPr sz="1598"/>
            </a:lvl4pPr>
            <a:lvl5pPr>
              <a:defRPr sz="1598"/>
            </a:lvl5pPr>
            <a:lvl6pPr>
              <a:defRPr sz="1598"/>
            </a:lvl6pPr>
            <a:lvl7pPr>
              <a:defRPr sz="1598"/>
            </a:lvl7pPr>
            <a:lvl8pPr>
              <a:defRPr sz="1598"/>
            </a:lvl8pPr>
            <a:lvl9pPr>
              <a:defRPr sz="15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A659F-16B8-41DF-8228-58588DF2C9BA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036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423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4" y="273054"/>
            <a:ext cx="3259005" cy="1162050"/>
          </a:xfrm>
        </p:spPr>
        <p:txBody>
          <a:bodyPr anchor="b"/>
          <a:lstStyle>
            <a:lvl1pPr algn="l">
              <a:defRPr sz="200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6" y="273063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3"/>
            </a:lvl2pPr>
            <a:lvl3pPr>
              <a:defRPr sz="2400"/>
            </a:lvl3pPr>
            <a:lvl4pPr>
              <a:defRPr sz="2003"/>
            </a:lvl4pPr>
            <a:lvl5pPr>
              <a:defRPr sz="2003"/>
            </a:lvl5pPr>
            <a:lvl6pPr>
              <a:defRPr sz="2003"/>
            </a:lvl6pPr>
            <a:lvl7pPr>
              <a:defRPr sz="2003"/>
            </a:lvl7pPr>
            <a:lvl8pPr>
              <a:defRPr sz="2003"/>
            </a:lvl8pPr>
            <a:lvl9pPr>
              <a:defRPr sz="200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85" indent="0">
              <a:buNone/>
              <a:defRPr sz="1202"/>
            </a:lvl2pPr>
            <a:lvl3pPr marL="914572" indent="0">
              <a:buNone/>
              <a:defRPr sz="997"/>
            </a:lvl3pPr>
            <a:lvl4pPr marL="1371856" indent="0">
              <a:buNone/>
              <a:defRPr sz="902"/>
            </a:lvl4pPr>
            <a:lvl5pPr marL="1829146" indent="0">
              <a:buNone/>
              <a:defRPr sz="902"/>
            </a:lvl5pPr>
            <a:lvl6pPr marL="2286429" indent="0">
              <a:buNone/>
              <a:defRPr sz="902"/>
            </a:lvl6pPr>
            <a:lvl7pPr marL="2743716" indent="0">
              <a:buNone/>
              <a:defRPr sz="902"/>
            </a:lvl7pPr>
            <a:lvl8pPr marL="3201003" indent="0">
              <a:buNone/>
              <a:defRPr sz="902"/>
            </a:lvl8pPr>
            <a:lvl9pPr marL="3658288" indent="0">
              <a:buNone/>
              <a:defRPr sz="9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762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9" y="4800612"/>
            <a:ext cx="5943600" cy="566737"/>
          </a:xfrm>
        </p:spPr>
        <p:txBody>
          <a:bodyPr anchor="b"/>
          <a:lstStyle>
            <a:lvl1pPr algn="l">
              <a:defRPr sz="200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9" y="612779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85" indent="0">
              <a:buNone/>
              <a:defRPr sz="2803"/>
            </a:lvl2pPr>
            <a:lvl3pPr marL="914572" indent="0">
              <a:buNone/>
              <a:defRPr sz="2400"/>
            </a:lvl3pPr>
            <a:lvl4pPr marL="1371856" indent="0">
              <a:buNone/>
              <a:defRPr sz="2003"/>
            </a:lvl4pPr>
            <a:lvl5pPr marL="1829146" indent="0">
              <a:buNone/>
              <a:defRPr sz="2003"/>
            </a:lvl5pPr>
            <a:lvl6pPr marL="2286429" indent="0">
              <a:buNone/>
              <a:defRPr sz="2003"/>
            </a:lvl6pPr>
            <a:lvl7pPr marL="2743716" indent="0">
              <a:buNone/>
              <a:defRPr sz="2003"/>
            </a:lvl7pPr>
            <a:lvl8pPr marL="3201003" indent="0">
              <a:buNone/>
              <a:defRPr sz="2003"/>
            </a:lvl8pPr>
            <a:lvl9pPr marL="3658288" indent="0">
              <a:buNone/>
              <a:defRPr sz="2003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9" y="5367343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85" indent="0">
              <a:buNone/>
              <a:defRPr sz="1202"/>
            </a:lvl2pPr>
            <a:lvl3pPr marL="914572" indent="0">
              <a:buNone/>
              <a:defRPr sz="997"/>
            </a:lvl3pPr>
            <a:lvl4pPr marL="1371856" indent="0">
              <a:buNone/>
              <a:defRPr sz="902"/>
            </a:lvl4pPr>
            <a:lvl5pPr marL="1829146" indent="0">
              <a:buNone/>
              <a:defRPr sz="902"/>
            </a:lvl5pPr>
            <a:lvl6pPr marL="2286429" indent="0">
              <a:buNone/>
              <a:defRPr sz="902"/>
            </a:lvl6pPr>
            <a:lvl7pPr marL="2743716" indent="0">
              <a:buNone/>
              <a:defRPr sz="902"/>
            </a:lvl7pPr>
            <a:lvl8pPr marL="3201003" indent="0">
              <a:buNone/>
              <a:defRPr sz="902"/>
            </a:lvl8pPr>
            <a:lvl9pPr marL="3658288" indent="0">
              <a:buNone/>
              <a:defRPr sz="9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407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2064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5" y="274641"/>
            <a:ext cx="2228849" cy="585152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2" y="274641"/>
            <a:ext cx="6521450" cy="58515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56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26274-3155-4AA8-A8F5-4460ADC0BF33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BB0AE-31C9-4178-A090-CEAA5014E35B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4" y="273054"/>
            <a:ext cx="3259005" cy="1162050"/>
          </a:xfrm>
        </p:spPr>
        <p:txBody>
          <a:bodyPr anchor="b"/>
          <a:lstStyle>
            <a:lvl1pPr algn="l">
              <a:defRPr sz="200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6" y="273063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3"/>
            </a:lvl2pPr>
            <a:lvl3pPr>
              <a:defRPr sz="2400"/>
            </a:lvl3pPr>
            <a:lvl4pPr>
              <a:defRPr sz="2003"/>
            </a:lvl4pPr>
            <a:lvl5pPr>
              <a:defRPr sz="2003"/>
            </a:lvl5pPr>
            <a:lvl6pPr>
              <a:defRPr sz="2003"/>
            </a:lvl6pPr>
            <a:lvl7pPr>
              <a:defRPr sz="2003"/>
            </a:lvl7pPr>
            <a:lvl8pPr>
              <a:defRPr sz="2003"/>
            </a:lvl8pPr>
            <a:lvl9pPr>
              <a:defRPr sz="200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4" y="1435103"/>
            <a:ext cx="325900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85" indent="0">
              <a:buNone/>
              <a:defRPr sz="1202"/>
            </a:lvl2pPr>
            <a:lvl3pPr marL="914572" indent="0">
              <a:buNone/>
              <a:defRPr sz="997"/>
            </a:lvl3pPr>
            <a:lvl4pPr marL="1371856" indent="0">
              <a:buNone/>
              <a:defRPr sz="902"/>
            </a:lvl4pPr>
            <a:lvl5pPr marL="1829146" indent="0">
              <a:buNone/>
              <a:defRPr sz="902"/>
            </a:lvl5pPr>
            <a:lvl6pPr marL="2286429" indent="0">
              <a:buNone/>
              <a:defRPr sz="902"/>
            </a:lvl6pPr>
            <a:lvl7pPr marL="2743716" indent="0">
              <a:buNone/>
              <a:defRPr sz="902"/>
            </a:lvl7pPr>
            <a:lvl8pPr marL="3201003" indent="0">
              <a:buNone/>
              <a:defRPr sz="902"/>
            </a:lvl8pPr>
            <a:lvl9pPr marL="3658288" indent="0">
              <a:buNone/>
              <a:defRPr sz="9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5E112-4771-435A-954C-0C635C091528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9" y="4800612"/>
            <a:ext cx="5943600" cy="566737"/>
          </a:xfrm>
        </p:spPr>
        <p:txBody>
          <a:bodyPr anchor="b"/>
          <a:lstStyle>
            <a:lvl1pPr algn="l">
              <a:defRPr sz="2003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9" y="612779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85" indent="0">
              <a:buNone/>
              <a:defRPr sz="2803"/>
            </a:lvl2pPr>
            <a:lvl3pPr marL="914572" indent="0">
              <a:buNone/>
              <a:defRPr sz="2400"/>
            </a:lvl3pPr>
            <a:lvl4pPr marL="1371856" indent="0">
              <a:buNone/>
              <a:defRPr sz="2003"/>
            </a:lvl4pPr>
            <a:lvl5pPr marL="1829146" indent="0">
              <a:buNone/>
              <a:defRPr sz="2003"/>
            </a:lvl5pPr>
            <a:lvl6pPr marL="2286429" indent="0">
              <a:buNone/>
              <a:defRPr sz="2003"/>
            </a:lvl6pPr>
            <a:lvl7pPr marL="2743716" indent="0">
              <a:buNone/>
              <a:defRPr sz="2003"/>
            </a:lvl7pPr>
            <a:lvl8pPr marL="3201003" indent="0">
              <a:buNone/>
              <a:defRPr sz="2003"/>
            </a:lvl8pPr>
            <a:lvl9pPr marL="3658288" indent="0">
              <a:buNone/>
              <a:defRPr sz="2003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9" y="5367343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85" indent="0">
              <a:buNone/>
              <a:defRPr sz="1202"/>
            </a:lvl2pPr>
            <a:lvl3pPr marL="914572" indent="0">
              <a:buNone/>
              <a:defRPr sz="997"/>
            </a:lvl3pPr>
            <a:lvl4pPr marL="1371856" indent="0">
              <a:buNone/>
              <a:defRPr sz="902"/>
            </a:lvl4pPr>
            <a:lvl5pPr marL="1829146" indent="0">
              <a:buNone/>
              <a:defRPr sz="902"/>
            </a:lvl5pPr>
            <a:lvl6pPr marL="2286429" indent="0">
              <a:buNone/>
              <a:defRPr sz="902"/>
            </a:lvl6pPr>
            <a:lvl7pPr marL="2743716" indent="0">
              <a:buNone/>
              <a:defRPr sz="902"/>
            </a:lvl7pPr>
            <a:lvl8pPr marL="3201003" indent="0">
              <a:buNone/>
              <a:defRPr sz="902"/>
            </a:lvl8pPr>
            <a:lvl9pPr marL="3658288" indent="0">
              <a:buNone/>
              <a:defRPr sz="9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1E4F0-CF25-4254-AC27-1366C4D584DB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4638"/>
            <a:ext cx="89154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5" y="1600206"/>
            <a:ext cx="89154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4" y="6356363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A041B-3049-4297-8167-CAA7DC1BD423}" type="datetime1">
              <a:rPr lang="ru-RU" smtClean="0"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3" y="635636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4" y="6356363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57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64" indent="-342964" algn="l" defTabSz="91457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3090" indent="-285808" algn="l" defTabSz="914572" rtl="0" eaLnBrk="1" latinLnBrk="0" hangingPunct="1">
        <a:spcBef>
          <a:spcPct val="20000"/>
        </a:spcBef>
        <a:buFont typeface="Arial" pitchFamily="34" charset="0"/>
        <a:buChar char="–"/>
        <a:defRPr sz="2803" kern="1200">
          <a:solidFill>
            <a:schemeClr val="tx1"/>
          </a:solidFill>
          <a:latin typeface="+mn-lt"/>
          <a:ea typeface="+mn-ea"/>
          <a:cs typeface="+mn-cs"/>
        </a:defRPr>
      </a:lvl2pPr>
      <a:lvl3pPr marL="1143216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499" indent="-228643" algn="l" defTabSz="914572" rtl="0" eaLnBrk="1" latinLnBrk="0" hangingPunct="1">
        <a:spcBef>
          <a:spcPct val="20000"/>
        </a:spcBef>
        <a:buFont typeface="Arial" pitchFamily="34" charset="0"/>
        <a:buChar char="–"/>
        <a:defRPr sz="2003" kern="1200">
          <a:solidFill>
            <a:schemeClr val="tx1"/>
          </a:solidFill>
          <a:latin typeface="+mn-lt"/>
          <a:ea typeface="+mn-ea"/>
          <a:cs typeface="+mn-cs"/>
        </a:defRPr>
      </a:lvl4pPr>
      <a:lvl5pPr marL="2057789" indent="-228643" algn="l" defTabSz="914572" rtl="0" eaLnBrk="1" latinLnBrk="0" hangingPunct="1">
        <a:spcBef>
          <a:spcPct val="20000"/>
        </a:spcBef>
        <a:buFont typeface="Arial" pitchFamily="34" charset="0"/>
        <a:buChar char="»"/>
        <a:defRPr sz="2003" kern="1200">
          <a:solidFill>
            <a:schemeClr val="tx1"/>
          </a:solidFill>
          <a:latin typeface="+mn-lt"/>
          <a:ea typeface="+mn-ea"/>
          <a:cs typeface="+mn-cs"/>
        </a:defRPr>
      </a:lvl5pPr>
      <a:lvl6pPr marL="2515071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6pPr>
      <a:lvl7pPr marL="2972360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7pPr>
      <a:lvl8pPr marL="3429645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8pPr>
      <a:lvl9pPr marL="3886933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7285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4572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7185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914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6429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4371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201003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8288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직사각형 7"/>
          <p:cNvSpPr>
            <a:spLocks noChangeArrowheads="1"/>
          </p:cNvSpPr>
          <p:nvPr userDrawn="1"/>
        </p:nvSpPr>
        <p:spPr bwMode="auto">
          <a:xfrm>
            <a:off x="0" y="6567075"/>
            <a:ext cx="9906000" cy="266410"/>
          </a:xfrm>
          <a:prstGeom prst="rect">
            <a:avLst/>
          </a:prstGeom>
          <a:gradFill rotWithShape="1">
            <a:gsLst>
              <a:gs pos="0">
                <a:srgbClr val="00175E"/>
              </a:gs>
              <a:gs pos="50000">
                <a:srgbClr val="002689"/>
              </a:gs>
              <a:gs pos="100000">
                <a:srgbClr val="002FA4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defTabSz="914400" fontAlgn="base" latinLnBrk="1">
              <a:spcBef>
                <a:spcPct val="50000"/>
              </a:spcBef>
              <a:spcAft>
                <a:spcPct val="0"/>
              </a:spcAft>
            </a:pPr>
            <a:endParaRPr kumimoji="1" lang="ko-KR" altLang="en-US" sz="2800">
              <a:solidFill>
                <a:prstClr val="black"/>
              </a:solidFill>
              <a:ea typeface="HY헤드라인M" pitchFamily="18" charset="-127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6388" y="96431"/>
            <a:ext cx="6951662" cy="49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4488" y="836820"/>
            <a:ext cx="9288462" cy="5543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</p:txBody>
      </p:sp>
      <p:sp>
        <p:nvSpPr>
          <p:cNvPr id="211046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24413" y="6570343"/>
            <a:ext cx="488950" cy="28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defTabSz="914400" fontAlgn="base" latinLnBrk="1">
              <a:spcAft>
                <a:spcPct val="0"/>
              </a:spcAft>
              <a:defRPr/>
            </a:pPr>
            <a:fld id="{D14C5C34-B7D8-490C-B073-B37D1C4F0813}" type="slidenum">
              <a:rPr kumimoji="1" lang="en-US" altLang="ko-KR" smtClean="0">
                <a:solidFill>
                  <a:prstClr val="white"/>
                </a:solidFill>
                <a:ea typeface="HY헤드라인M" pitchFamily="18" charset="-127"/>
              </a:rPr>
              <a:pPr defTabSz="914400" fontAlgn="base" latinLnBrk="1">
                <a:spcAft>
                  <a:spcPct val="0"/>
                </a:spcAft>
                <a:defRPr/>
              </a:pPr>
              <a:t>‹#›</a:t>
            </a:fld>
            <a:endParaRPr kumimoji="1" lang="en-US" altLang="ko-KR" dirty="0">
              <a:solidFill>
                <a:prstClr val="white"/>
              </a:solidFill>
              <a:ea typeface="HY헤드라인M" pitchFamily="18" charset="-127"/>
            </a:endParaRPr>
          </a:p>
        </p:txBody>
      </p:sp>
      <p:pic>
        <p:nvPicPr>
          <p:cNvPr id="1030" name="그림 9" descr="엔진기계_힌색.gi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6" b="24371"/>
          <a:stretch>
            <a:fillRect/>
          </a:stretch>
        </p:blipFill>
        <p:spPr bwMode="auto">
          <a:xfrm>
            <a:off x="6953250" y="6612839"/>
            <a:ext cx="2876550" cy="225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23"/>
          <p:cNvSpPr>
            <a:spLocks noChangeArrowheads="1"/>
          </p:cNvSpPr>
          <p:nvPr userDrawn="1"/>
        </p:nvSpPr>
        <p:spPr bwMode="black">
          <a:xfrm>
            <a:off x="1" y="6593225"/>
            <a:ext cx="2007281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1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Engine Power </a:t>
            </a:r>
            <a:r>
              <a:rPr kumimoji="1" lang="en-US" altLang="ko-KR" sz="1100" b="1" dirty="0">
                <a:solidFill>
                  <a:srgbClr val="FFFFFF"/>
                </a:solidFill>
                <a:latin typeface="Arial" charset="0"/>
                <a:cs typeface="Arial" charset="0"/>
              </a:rPr>
              <a:t>Plant </a:t>
            </a:r>
            <a:r>
              <a:rPr kumimoji="1" lang="en-US" altLang="ko-KR" sz="11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Dep’t II</a:t>
            </a:r>
            <a:endParaRPr kumimoji="1" lang="en-US" altLang="ko-KR" sz="11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pitchFamily="34" charset="0"/>
          <a:ea typeface="HY헤드라인M" pitchFamily="18" charset="-127"/>
          <a:cs typeface="Arial" pitchFamily="34" charset="0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charset="0"/>
          <a:ea typeface="HY헤드라인M" pitchFamily="18" charset="-127"/>
          <a:cs typeface="Arial" charset="0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charset="0"/>
          <a:ea typeface="HY헤드라인M" pitchFamily="18" charset="-127"/>
          <a:cs typeface="Arial" charset="0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charset="0"/>
          <a:ea typeface="HY헤드라인M" pitchFamily="18" charset="-127"/>
          <a:cs typeface="Arial" charset="0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charset="0"/>
          <a:ea typeface="HY헤드라인M" pitchFamily="18" charset="-127"/>
          <a:cs typeface="Arial" charset="0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Blip>
          <a:blip r:embed="rId15"/>
        </a:buBlip>
        <a:defRPr kumimoji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1pPr>
      <a:lvl2pPr marL="742950" indent="-285750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Blip>
          <a:blip r:embed="rId16"/>
        </a:buBlip>
        <a:defRPr kumimoji="1" sz="1600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2pPr>
      <a:lvl3pPr marL="1143000" indent="-228600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Char char="•"/>
        <a:defRPr kumimoji="1" sz="1400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직사각형 7"/>
          <p:cNvSpPr>
            <a:spLocks noChangeArrowheads="1"/>
          </p:cNvSpPr>
          <p:nvPr userDrawn="1"/>
        </p:nvSpPr>
        <p:spPr bwMode="auto">
          <a:xfrm>
            <a:off x="0" y="6567075"/>
            <a:ext cx="9906000" cy="266410"/>
          </a:xfrm>
          <a:prstGeom prst="rect">
            <a:avLst/>
          </a:prstGeom>
          <a:gradFill rotWithShape="1">
            <a:gsLst>
              <a:gs pos="0">
                <a:srgbClr val="00175E"/>
              </a:gs>
              <a:gs pos="50000">
                <a:srgbClr val="002689"/>
              </a:gs>
              <a:gs pos="100000">
                <a:srgbClr val="002FA4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lIns="92075" tIns="46038" rIns="92075" bIns="46038" anchor="ctr"/>
          <a:lstStyle/>
          <a:p>
            <a:pPr algn="ctr" defTabSz="914400" fontAlgn="base" latinLnBrk="1">
              <a:spcBef>
                <a:spcPct val="50000"/>
              </a:spcBef>
              <a:spcAft>
                <a:spcPct val="0"/>
              </a:spcAft>
            </a:pPr>
            <a:endParaRPr kumimoji="1" lang="ko-KR" altLang="en-US" sz="2800">
              <a:solidFill>
                <a:prstClr val="black"/>
              </a:solidFill>
              <a:ea typeface="HY헤드라인M" pitchFamily="18" charset="-127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6388" y="96431"/>
            <a:ext cx="6951662" cy="49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4488" y="836820"/>
            <a:ext cx="9288462" cy="5543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</p:txBody>
      </p:sp>
      <p:sp>
        <p:nvSpPr>
          <p:cNvPr id="211046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24413" y="6570343"/>
            <a:ext cx="488950" cy="287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defTabSz="914400" fontAlgn="base" latinLnBrk="1">
              <a:spcAft>
                <a:spcPct val="0"/>
              </a:spcAft>
              <a:defRPr/>
            </a:pPr>
            <a:fld id="{D14C5C34-B7D8-490C-B073-B37D1C4F0813}" type="slidenum">
              <a:rPr kumimoji="1" lang="en-US" altLang="ko-KR" smtClean="0">
                <a:solidFill>
                  <a:prstClr val="white"/>
                </a:solidFill>
                <a:ea typeface="HY헤드라인M" pitchFamily="18" charset="-127"/>
              </a:rPr>
              <a:pPr defTabSz="914400" fontAlgn="base" latinLnBrk="1">
                <a:spcAft>
                  <a:spcPct val="0"/>
                </a:spcAft>
                <a:defRPr/>
              </a:pPr>
              <a:t>‹#›</a:t>
            </a:fld>
            <a:endParaRPr kumimoji="1" lang="en-US" altLang="ko-KR" dirty="0">
              <a:solidFill>
                <a:prstClr val="white"/>
              </a:solidFill>
              <a:ea typeface="HY헤드라인M" pitchFamily="18" charset="-127"/>
            </a:endParaRPr>
          </a:p>
        </p:txBody>
      </p:sp>
      <p:pic>
        <p:nvPicPr>
          <p:cNvPr id="1030" name="그림 9" descr="엔진기계_힌색.gi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6" b="24371"/>
          <a:stretch>
            <a:fillRect/>
          </a:stretch>
        </p:blipFill>
        <p:spPr bwMode="auto">
          <a:xfrm>
            <a:off x="6953250" y="6612839"/>
            <a:ext cx="2876550" cy="225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23"/>
          <p:cNvSpPr>
            <a:spLocks noChangeArrowheads="1"/>
          </p:cNvSpPr>
          <p:nvPr userDrawn="1"/>
        </p:nvSpPr>
        <p:spPr bwMode="black">
          <a:xfrm>
            <a:off x="1" y="6593225"/>
            <a:ext cx="2007281" cy="2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1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Engine Power </a:t>
            </a:r>
            <a:r>
              <a:rPr kumimoji="1" lang="en-US" altLang="ko-KR" sz="1100" b="1" dirty="0">
                <a:solidFill>
                  <a:srgbClr val="FFFFFF"/>
                </a:solidFill>
                <a:latin typeface="Arial" charset="0"/>
                <a:cs typeface="Arial" charset="0"/>
              </a:rPr>
              <a:t>Plant </a:t>
            </a:r>
            <a:r>
              <a:rPr kumimoji="1" lang="en-US" altLang="ko-KR" sz="1100" b="1" dirty="0" smtClean="0">
                <a:solidFill>
                  <a:srgbClr val="FFFFFF"/>
                </a:solidFill>
                <a:latin typeface="Arial" charset="0"/>
                <a:cs typeface="Arial" charset="0"/>
              </a:rPr>
              <a:t>Dep’t II</a:t>
            </a:r>
            <a:endParaRPr kumimoji="1" lang="en-US" altLang="ko-KR" sz="11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15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pitchFamily="34" charset="0"/>
          <a:ea typeface="HY헤드라인M" pitchFamily="18" charset="-127"/>
          <a:cs typeface="Arial" pitchFamily="34" charset="0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charset="0"/>
          <a:ea typeface="HY헤드라인M" pitchFamily="18" charset="-127"/>
          <a:cs typeface="Arial" charset="0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charset="0"/>
          <a:ea typeface="HY헤드라인M" pitchFamily="18" charset="-127"/>
          <a:cs typeface="Arial" charset="0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charset="0"/>
          <a:ea typeface="HY헤드라인M" pitchFamily="18" charset="-127"/>
          <a:cs typeface="Arial" charset="0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buFont typeface="Wingdings" pitchFamily="2" charset="2"/>
        <a:buChar char="§"/>
        <a:defRPr kumimoji="1" sz="3200">
          <a:solidFill>
            <a:schemeClr val="bg1"/>
          </a:solidFill>
          <a:latin typeface="Arial" charset="0"/>
          <a:ea typeface="HY헤드라인M" pitchFamily="18" charset="-127"/>
          <a:cs typeface="Arial" charset="0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bg1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bg1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bg1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800">
          <a:solidFill>
            <a:schemeClr val="bg1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Blip>
          <a:blip r:embed="rId15"/>
        </a:buBlip>
        <a:defRPr kumimoji="1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1pPr>
      <a:lvl2pPr marL="742950" indent="-285750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Blip>
          <a:blip r:embed="rId16"/>
        </a:buBlip>
        <a:defRPr kumimoji="1" sz="1600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2pPr>
      <a:lvl3pPr marL="1143000" indent="-228600" algn="l" rtl="0" eaLnBrk="0" fontAlgn="base" latinLnBrk="1" hangingPunct="0">
        <a:lnSpc>
          <a:spcPct val="120000"/>
        </a:lnSpc>
        <a:spcBef>
          <a:spcPct val="20000"/>
        </a:spcBef>
        <a:spcAft>
          <a:spcPct val="0"/>
        </a:spcAft>
        <a:buChar char="•"/>
        <a:defRPr kumimoji="1" sz="1400">
          <a:solidFill>
            <a:schemeClr val="tx1"/>
          </a:solidFill>
          <a:latin typeface="Arial" pitchFamily="34" charset="0"/>
          <a:ea typeface="HY헤드라인M" pitchFamily="18" charset="-127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4638"/>
            <a:ext cx="89154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5" y="1600206"/>
            <a:ext cx="89154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4" y="6356363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47282-4252-4906-9E14-8F00B961C7A0}" type="datetimeFigureOut">
              <a:rPr lang="ru-RU" smtClean="0"/>
              <a:pPr/>
              <a:t>26.04.2018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3" y="635636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4" y="6356363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A9393-9C88-4F39-92DF-A753ED1092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12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57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64" indent="-342964" algn="l" defTabSz="91457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3090" indent="-285808" algn="l" defTabSz="914572" rtl="0" eaLnBrk="1" latinLnBrk="0" hangingPunct="1">
        <a:spcBef>
          <a:spcPct val="20000"/>
        </a:spcBef>
        <a:buFont typeface="Arial" pitchFamily="34" charset="0"/>
        <a:buChar char="–"/>
        <a:defRPr sz="2803" kern="1200">
          <a:solidFill>
            <a:schemeClr val="tx1"/>
          </a:solidFill>
          <a:latin typeface="+mn-lt"/>
          <a:ea typeface="+mn-ea"/>
          <a:cs typeface="+mn-cs"/>
        </a:defRPr>
      </a:lvl2pPr>
      <a:lvl3pPr marL="1143216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499" indent="-228643" algn="l" defTabSz="914572" rtl="0" eaLnBrk="1" latinLnBrk="0" hangingPunct="1">
        <a:spcBef>
          <a:spcPct val="20000"/>
        </a:spcBef>
        <a:buFont typeface="Arial" pitchFamily="34" charset="0"/>
        <a:buChar char="–"/>
        <a:defRPr sz="2003" kern="1200">
          <a:solidFill>
            <a:schemeClr val="tx1"/>
          </a:solidFill>
          <a:latin typeface="+mn-lt"/>
          <a:ea typeface="+mn-ea"/>
          <a:cs typeface="+mn-cs"/>
        </a:defRPr>
      </a:lvl4pPr>
      <a:lvl5pPr marL="2057789" indent="-228643" algn="l" defTabSz="914572" rtl="0" eaLnBrk="1" latinLnBrk="0" hangingPunct="1">
        <a:spcBef>
          <a:spcPct val="20000"/>
        </a:spcBef>
        <a:buFont typeface="Arial" pitchFamily="34" charset="0"/>
        <a:buChar char="»"/>
        <a:defRPr sz="2003" kern="1200">
          <a:solidFill>
            <a:schemeClr val="tx1"/>
          </a:solidFill>
          <a:latin typeface="+mn-lt"/>
          <a:ea typeface="+mn-ea"/>
          <a:cs typeface="+mn-cs"/>
        </a:defRPr>
      </a:lvl5pPr>
      <a:lvl6pPr marL="2515071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6pPr>
      <a:lvl7pPr marL="2972360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7pPr>
      <a:lvl8pPr marL="3429645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8pPr>
      <a:lvl9pPr marL="3886933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7285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4572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7185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914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6429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4371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201003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8288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4638"/>
            <a:ext cx="89154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5" y="1600206"/>
            <a:ext cx="89154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4" y="6356363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47282-4252-4906-9E14-8F00B961C7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26.04.2018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3" y="635636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4" y="6356363"/>
            <a:ext cx="2311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A9393-9C88-4F39-92DF-A753ED10922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964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57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64" indent="-342964" algn="l" defTabSz="91457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3090" indent="-285808" algn="l" defTabSz="914572" rtl="0" eaLnBrk="1" latinLnBrk="0" hangingPunct="1">
        <a:spcBef>
          <a:spcPct val="20000"/>
        </a:spcBef>
        <a:buFont typeface="Arial" pitchFamily="34" charset="0"/>
        <a:buChar char="–"/>
        <a:defRPr sz="2803" kern="1200">
          <a:solidFill>
            <a:schemeClr val="tx1"/>
          </a:solidFill>
          <a:latin typeface="+mn-lt"/>
          <a:ea typeface="+mn-ea"/>
          <a:cs typeface="+mn-cs"/>
        </a:defRPr>
      </a:lvl2pPr>
      <a:lvl3pPr marL="1143216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499" indent="-228643" algn="l" defTabSz="914572" rtl="0" eaLnBrk="1" latinLnBrk="0" hangingPunct="1">
        <a:spcBef>
          <a:spcPct val="20000"/>
        </a:spcBef>
        <a:buFont typeface="Arial" pitchFamily="34" charset="0"/>
        <a:buChar char="–"/>
        <a:defRPr sz="2003" kern="1200">
          <a:solidFill>
            <a:schemeClr val="tx1"/>
          </a:solidFill>
          <a:latin typeface="+mn-lt"/>
          <a:ea typeface="+mn-ea"/>
          <a:cs typeface="+mn-cs"/>
        </a:defRPr>
      </a:lvl4pPr>
      <a:lvl5pPr marL="2057789" indent="-228643" algn="l" defTabSz="914572" rtl="0" eaLnBrk="1" latinLnBrk="0" hangingPunct="1">
        <a:spcBef>
          <a:spcPct val="20000"/>
        </a:spcBef>
        <a:buFont typeface="Arial" pitchFamily="34" charset="0"/>
        <a:buChar char="»"/>
        <a:defRPr sz="2003" kern="1200">
          <a:solidFill>
            <a:schemeClr val="tx1"/>
          </a:solidFill>
          <a:latin typeface="+mn-lt"/>
          <a:ea typeface="+mn-ea"/>
          <a:cs typeface="+mn-cs"/>
        </a:defRPr>
      </a:lvl5pPr>
      <a:lvl6pPr marL="2515071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6pPr>
      <a:lvl7pPr marL="2972360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7pPr>
      <a:lvl8pPr marL="3429645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8pPr>
      <a:lvl9pPr marL="3886933" indent="-228643" algn="l" defTabSz="914572" rtl="0" eaLnBrk="1" latinLnBrk="0" hangingPunct="1">
        <a:spcBef>
          <a:spcPct val="20000"/>
        </a:spcBef>
        <a:buFont typeface="Arial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7285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4572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7185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914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6429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43716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201003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8288" algn="l" defTabSz="914572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4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emf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emf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emf"/><Relationship Id="rId5" Type="http://schemas.openxmlformats.org/officeDocument/2006/relationships/image" Target="../media/image17.jpeg"/><Relationship Id="rId4" Type="http://schemas.openxmlformats.org/officeDocument/2006/relationships/image" Target="../media/image4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7.emf"/><Relationship Id="rId4" Type="http://schemas.openxmlformats.org/officeDocument/2006/relationships/image" Target="../media/image4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47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26.jp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16.emf"/><Relationship Id="rId7" Type="http://schemas.openxmlformats.org/officeDocument/2006/relationships/image" Target="../media/image30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2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3.jpeg"/><Relationship Id="rId5" Type="http://schemas.openxmlformats.org/officeDocument/2006/relationships/image" Target="../media/image22.jpg"/><Relationship Id="rId4" Type="http://schemas.openxmlformats.org/officeDocument/2006/relationships/image" Target="../media/image21.png"/><Relationship Id="rId9" Type="http://schemas.openxmlformats.org/officeDocument/2006/relationships/image" Target="../media/image2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16.emf"/><Relationship Id="rId4" Type="http://schemas.openxmlformats.org/officeDocument/2006/relationships/image" Target="../media/image2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30.png"/><Relationship Id="rId7" Type="http://schemas.openxmlformats.org/officeDocument/2006/relationships/image" Target="../media/image16.emf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7.png"/><Relationship Id="rId5" Type="http://schemas.openxmlformats.org/officeDocument/2006/relationships/image" Target="../media/image22.jpg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2.jpg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4488" y="332656"/>
            <a:ext cx="48965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pc="1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СОБСТВЕННАЯ</a:t>
            </a:r>
          </a:p>
          <a:p>
            <a:r>
              <a:rPr lang="ru-RU" sz="3200" spc="1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ГЕНЕРАЦИЯ</a:t>
            </a:r>
          </a:p>
          <a:p>
            <a:r>
              <a:rPr lang="ru-RU" sz="3200" spc="1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НА ПРИМЕРЕ РЕАЛИЗОВАННЫХ</a:t>
            </a:r>
          </a:p>
          <a:p>
            <a:r>
              <a:rPr lang="ru-RU" sz="3200" spc="1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ПРОЕКТОВ</a:t>
            </a:r>
            <a:endParaRPr lang="ru-RU" sz="3200" spc="1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0472" y="1268760"/>
            <a:ext cx="3456384" cy="353943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Назначение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Энергоснабжение ГОКа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 алмазном месторождении им. М.В.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Ломоносова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Местонахождение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Архангельская область, Приморский район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MAN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4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Топливо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Мазут/ДТ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Виды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работ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«Под ключ» 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ТЭО и перевод оборудование на тяжелое топливо. 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«</a:t>
            </a: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СЕВЕРАЛМАЗ</a:t>
            </a: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712" y="3438425"/>
            <a:ext cx="540000" cy="562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676" y="2807713"/>
            <a:ext cx="648072" cy="35961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80" y="1446264"/>
            <a:ext cx="5846124" cy="326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Группа 7"/>
          <p:cNvGrpSpPr/>
          <p:nvPr/>
        </p:nvGrpSpPr>
        <p:grpSpPr>
          <a:xfrm>
            <a:off x="7996669" y="280061"/>
            <a:ext cx="1449322" cy="860733"/>
            <a:chOff x="7996669" y="280061"/>
            <a:chExt cx="1449322" cy="86073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96669" y="280061"/>
              <a:ext cx="1170451" cy="784959"/>
            </a:xfrm>
            <a:prstGeom prst="rect">
              <a:avLst/>
            </a:prstGeom>
            <a:effectLst>
              <a:softEdge rad="50800"/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1894" y="661305"/>
              <a:ext cx="864097" cy="479489"/>
            </a:xfrm>
            <a:prstGeom prst="rect">
              <a:avLst/>
            </a:prstGeom>
          </p:spPr>
        </p:pic>
      </p:grpSp>
      <p:sp>
        <p:nvSpPr>
          <p:cNvPr id="11" name="Прямоугольник 10"/>
          <p:cNvSpPr/>
          <p:nvPr/>
        </p:nvSpPr>
        <p:spPr>
          <a:xfrm>
            <a:off x="4719661" y="5085184"/>
            <a:ext cx="4432963" cy="52322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Электрический КПД  42,8 %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КПД    80,6 %</a:t>
            </a:r>
            <a:endParaRPr lang="ru-RU" sz="1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6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«</a:t>
            </a: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СЕВЕРАЛМАЗ</a:t>
            </a: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5994" y="3717032"/>
            <a:ext cx="4514997" cy="2246769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проекта: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ДГУ 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MAN18V28/32S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Ед. мощностью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МВт</a:t>
            </a: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ереводятся на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мазутное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топливо. Доработки ДВС не требуется.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 потеря мощности при смене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топлива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Нет необходимости в переходе на дизельное топливо для промывки ДВС между остановами на регламентное техническое обслуживание.</a:t>
            </a: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Окупаемость капитальных вложений в реконструкцию ГДЭС с переводом на мазутное топливо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1,5 года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7016" y="1937663"/>
            <a:ext cx="4486134" cy="2982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365994" y="1222377"/>
            <a:ext cx="4519572" cy="233910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Электростанция Ломоносовского ГОКа построена на базе шести ДГУ MAN серии 18V28/32S. Двигатели MAN, использованные в проекте электростанции, способны работать на подготовленном мазуте.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 в эксплуатацию :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дизельном топливе </a:t>
            </a:r>
            <a:r>
              <a:rPr lang="en-US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 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Первый запуск станции на мазуте состоялся 3 апреля 2018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года.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эксплуатацию :</a:t>
            </a:r>
          </a:p>
          <a:p>
            <a:pPr algn="just"/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тяжелом топливе (мазут) </a:t>
            </a:r>
            <a:r>
              <a:rPr lang="en-US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</a:t>
            </a:r>
            <a:r>
              <a:rPr lang="en-US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2018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7996669" y="280061"/>
            <a:ext cx="1449322" cy="860733"/>
            <a:chOff x="7996669" y="280061"/>
            <a:chExt cx="1449322" cy="860733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96669" y="280061"/>
              <a:ext cx="1170451" cy="784959"/>
            </a:xfrm>
            <a:prstGeom prst="rect">
              <a:avLst/>
            </a:prstGeom>
            <a:effectLst>
              <a:softEdge rad="50800"/>
            </a:effectLst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1894" y="661305"/>
              <a:ext cx="864097" cy="4794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71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0472" y="1266030"/>
            <a:ext cx="3456384" cy="3970318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Назначение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Электроснабжение объектов нефтедобычи, утилизация ПНГ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Местонахождение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Уватский район, </a:t>
            </a:r>
          </a:p>
          <a:p>
            <a:pPr lvl="0"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Тюменская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область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Solar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Turbines </a:t>
            </a:r>
            <a:r>
              <a:rPr 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Taurus-60</a:t>
            </a:r>
          </a:p>
          <a:p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Ед. мощностью 5,5 МВт  - 4 шт.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22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Топливо </a:t>
            </a:r>
          </a:p>
          <a:p>
            <a:pPr>
              <a:defRPr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Попутный нефтяной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Ввод в эксплуатацию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2011 год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Виды работ</a:t>
            </a: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Строительство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, пусконаладочные работы, комплексные испытания, эксплуатация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879" y="1266030"/>
            <a:ext cx="5813381" cy="3747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969" y="3329907"/>
            <a:ext cx="900000" cy="30375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7782738" y="412221"/>
            <a:ext cx="1794367" cy="742760"/>
            <a:chOff x="7782738" y="412221"/>
            <a:chExt cx="1794367" cy="74276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2738" y="412221"/>
              <a:ext cx="1187385" cy="678506"/>
            </a:xfrm>
            <a:prstGeom prst="rect">
              <a:avLst/>
            </a:prstGeom>
            <a:effectLst>
              <a:softEdge rad="76200"/>
            </a:effec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77105" y="851231"/>
              <a:ext cx="900000" cy="303750"/>
            </a:xfrm>
            <a:prstGeom prst="rect">
              <a:avLst/>
            </a:prstGeom>
            <a:effectLst>
              <a:softEdge rad="25400"/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</a:t>
            </a:r>
            <a:r>
              <a:rPr lang="ru-RU" sz="2800" dirty="0">
                <a:solidFill>
                  <a:prstClr val="white"/>
                </a:solidFill>
                <a:latin typeface="Georgia" panose="02040502050405020303" pitchFamily="18" charset="0"/>
              </a:rPr>
              <a:t>«</a:t>
            </a: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УСТЬ-ТЕГУССКОЕ МЕСТОРОЖДЕНИЕ»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4969" y="3861048"/>
            <a:ext cx="540000" cy="5625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448944" y="5273936"/>
            <a:ext cx="4912137" cy="1169551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расход: 11 400 кДж/кВт-ч;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Электрический КПД:  30,4 %;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остановка 4 000 моточасов;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 до ремонта 60 000 моточасов;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мощности до 5%</a:t>
            </a:r>
            <a:endParaRPr lang="ru-RU" sz="1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71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87560" y="486145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ПРОЕКТ «УСТЬ-ТЕГУССКОЕ МЕСТОРОЖДЕНИЕ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 Вторая очередь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  <a:p>
            <a:pPr marL="358775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77600" y="5445224"/>
            <a:ext cx="4912137" cy="52322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Удельный расход: 11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130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кДж/кВт-ч;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Электрический КПД:  3</a:t>
            </a:r>
            <a:r>
              <a:rPr lang="ru-RU" sz="1400" b="1" noProof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,3 %;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" r="4655"/>
          <a:stretch/>
        </p:blipFill>
        <p:spPr>
          <a:xfrm>
            <a:off x="3825240" y="1727720"/>
            <a:ext cx="3872118" cy="2451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344488" y="1330310"/>
            <a:ext cx="3456384" cy="3970318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Назначение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Электроснабжение объектов нефтедобычи, утилизация ПНГ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Местонахождение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Уватский район, </a:t>
            </a:r>
          </a:p>
          <a:p>
            <a:pPr lvl="0"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Тюменская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область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Centrax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</a:t>
            </a:r>
            <a:r>
              <a:rPr lang="en-US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Turdines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CX501-KB7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Ед. мощностью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5,2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  -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62,4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Топливо </a:t>
            </a:r>
          </a:p>
          <a:p>
            <a:pPr>
              <a:defRPr/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Попутный нефтяной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Ввод в эксплуатацию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2014 год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Виды работ</a:t>
            </a:r>
          </a:p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Строительство, пусконаладочные работы, комплексные испытания, эксплуатация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9096" y="3447288"/>
            <a:ext cx="877500" cy="2925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1520" y="3789040"/>
            <a:ext cx="540000" cy="562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258" y="310514"/>
            <a:ext cx="1534182" cy="961631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7893" y="935486"/>
            <a:ext cx="877500" cy="292500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320" y="1727720"/>
            <a:ext cx="1776280" cy="251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975621" y="2266726"/>
            <a:ext cx="4752528" cy="2031325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ощность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96 МВт (с возможностью ее увеличения до 144 МВт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Сырьем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будущей электростанции может служить как природный, так и попутный нефтяной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Генераторное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напряжение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проектируемой ГТЭС–10,5кВ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Выдача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мощности от ГТА предполагается по блочной схеме генератор-трансформатор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кабельным линиям 10 кВ через трансформаторы 10/35 кВ.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6073" y="4621910"/>
            <a:ext cx="9219096" cy="1169551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Новая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ГТЭС обеспечит бесперебойное энергоснабжение Новопортовского месторождения, приемо-сдаточного пункта «Мыс Каменный» и терминала «Ворота Арктики» в акватории Обской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губы.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выработки электроэнергии на ГТЭС Новопортовского месторождения приняты энергетические газотурбинные агрегаты ГТА-16РМ (П) цехового исполнения с двигателем ПС-90ГП-2 (ОАО «ОДК - Газовые турбины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»)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Электрический КПД 35,5% 	Общий КПД 85%. 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75621" y="1302534"/>
            <a:ext cx="4699219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7200" algn="ctr"/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Одна из крупнейших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полуострове Ямал газотурбинная электростанция (ГТЭС) </a:t>
            </a:r>
            <a:endParaRPr lang="ru-RU" dirty="0" smtClean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«НОВЫЙ ПОРТ»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12" y="1296834"/>
            <a:ext cx="4104456" cy="30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2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709" y="1798544"/>
            <a:ext cx="4032448" cy="353943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выполнен «под ключ» (с поставкой турбин заводом производителем по прямому договору с заказчиком); </a:t>
            </a:r>
            <a:endParaRPr lang="en-US" sz="1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Проведена сдача объекта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а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кту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приемки законченного строительством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объекта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риемочной комиссией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 февраля 2018 года на Новопортовском месторождении состоялось торжественное мероприятие «Энергия большой нефти»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участием руководителей региона и ПАО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«Газпром-нефть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,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посвященное открытию Газотурбинной электростанции. </a:t>
            </a:r>
          </a:p>
          <a:p>
            <a:pPr marL="285750" lvl="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выполнения работ Генерального подрядчика по строительству «НГ-Энерго» было вручено благодарственное письмо.</a:t>
            </a:r>
            <a:endParaRPr lang="ru-RU" sz="1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87560" y="619527"/>
            <a:ext cx="68159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1">
              <a:spcAft>
                <a:spcPts val="0"/>
              </a:spcAft>
            </a:pPr>
            <a:r>
              <a:rPr lang="ru-RU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990019"/>
            <a:ext cx="97775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Выполнен полный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 работ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Обустройству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объектов Новопортовского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месторождения»</a:t>
            </a:r>
            <a:endParaRPr lang="en-US" sz="1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16633"/>
            <a:ext cx="7056784" cy="792088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«НОВЫЙ ПОРТ»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72" y="1409942"/>
            <a:ext cx="3506399" cy="4959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187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2720" y="1085542"/>
            <a:ext cx="2160000" cy="3139321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Назначение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Электроснабжение объектов нефтедобычи, утилизация ПНГ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Альянс Нефтегаз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Майское м.р</a:t>
            </a:r>
            <a:r>
              <a:rPr lang="ru-RU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. Фестивальное </a:t>
            </a: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м.р</a:t>
            </a:r>
            <a:r>
              <a:rPr lang="ru-RU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. </a:t>
            </a:r>
          </a:p>
          <a:p>
            <a:pPr lvl="0"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Снежное м.р. Тюменская обл.</a:t>
            </a: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ГПЭС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Cummins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0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(13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ГП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С) 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Топливо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Попутный нефтяной газ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Виды работ</a:t>
            </a:r>
          </a:p>
          <a:p>
            <a:pPr lvl="0">
              <a:defRPr/>
            </a:pP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«Под ключ»</a:t>
            </a: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Дата ввода</a:t>
            </a:r>
            <a:endParaRPr lang="en-US" sz="1100" b="1" dirty="0" smtClean="0">
              <a:solidFill>
                <a:srgbClr val="C0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200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8-2012</a:t>
            </a:r>
            <a:r>
              <a:rPr lang="en-US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год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Наработка:</a:t>
            </a:r>
          </a:p>
          <a:p>
            <a:pPr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До  70 000 моточасов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ПРОЕКТЫ ПО УТИЛИЗАЦИИ ПНГ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720" y="2844000"/>
            <a:ext cx="540000" cy="5625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720992" y="1085542"/>
            <a:ext cx="2160000" cy="3139321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Назначение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Электроснабжение объектов нефтедобычи, утилизация ПНГ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Сургутнефтегаз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Западная Сибирь</a:t>
            </a:r>
          </a:p>
          <a:p>
            <a:pPr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Восточная Сибирь</a:t>
            </a: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ГПЭС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Cummins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27,2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(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4 энергокомплекса) 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Топливо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Попутный нефтяной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    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Виды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работ</a:t>
            </a:r>
          </a:p>
          <a:p>
            <a:pPr lvl="0">
              <a:defRPr/>
            </a:pP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«Под ключ»</a:t>
            </a:r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Дата ввода</a:t>
            </a:r>
          </a:p>
          <a:p>
            <a:pPr>
              <a:defRPr/>
            </a:pP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2008 год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Наработка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:</a:t>
            </a:r>
          </a:p>
          <a:p>
            <a:pPr>
              <a:defRPr/>
            </a:pP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Более 65 000 моточасов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992" y="2844000"/>
            <a:ext cx="540000" cy="5625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097256" y="1085542"/>
            <a:ext cx="2160000" cy="3139321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Назначение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Электроснабжение объектов нефтедобычи, утилизация ПНГ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НК Русснефть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Столбовое м .р. </a:t>
            </a:r>
          </a:p>
          <a:p>
            <a:pPr lvl="0"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Мохтиковское м. р.</a:t>
            </a: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GE Jenbacher 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6,5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(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энергокомплекса) 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Топливо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Попутный нефтяной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    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Виды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работ</a:t>
            </a:r>
          </a:p>
          <a:p>
            <a:pPr lvl="0">
              <a:defRPr/>
            </a:pP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«Под ключ»</a:t>
            </a:r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Дата ввода</a:t>
            </a:r>
          </a:p>
          <a:p>
            <a:pPr>
              <a:defRPr/>
            </a:pP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2012 -2013 год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Наработка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:</a:t>
            </a:r>
          </a:p>
          <a:p>
            <a:pPr>
              <a:defRPr/>
            </a:pP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До 35 000 моточасов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6000" y="2844000"/>
            <a:ext cx="540000" cy="5625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7436096" y="1052736"/>
            <a:ext cx="2160000" cy="3139321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Назначение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Электроснабжение объектов нефтедобычи, утилизация ПНГ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Газпром Нефть Восток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Арчинское, </a:t>
            </a:r>
            <a:r>
              <a:rPr lang="ru-RU" sz="11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Крапивинское</a:t>
            </a: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м.р.</a:t>
            </a: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ГПЭС 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Cummins</a:t>
            </a:r>
            <a:endParaRPr lang="en-US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15,3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(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энергокомплекса) 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Топливо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Попутный нефтяной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    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Виды работ</a:t>
            </a:r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«Под ключ»</a:t>
            </a:r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Дата ввода</a:t>
            </a:r>
          </a:p>
          <a:p>
            <a:pPr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Арчинское </a:t>
            </a:r>
            <a:r>
              <a:rPr lang="ru-RU" sz="11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м.р</a:t>
            </a: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. 2014 года</a:t>
            </a:r>
          </a:p>
          <a:p>
            <a:pPr>
              <a:defRPr/>
            </a:pP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Крапивинское</a:t>
            </a: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м.р</a:t>
            </a:r>
            <a:r>
              <a:rPr lang="ru-RU" sz="1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. 2006 </a:t>
            </a:r>
            <a:r>
              <a:rPr lang="en-US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год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Наработка:1</a:t>
            </a:r>
          </a:p>
          <a:p>
            <a:pPr>
              <a:defRPr/>
            </a:pP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До 93 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6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00 моточасов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6096" y="2844000"/>
            <a:ext cx="540000" cy="562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20" y="4437481"/>
            <a:ext cx="2218801" cy="1657252"/>
          </a:xfrm>
          <a:prstGeom prst="rect">
            <a:avLst/>
          </a:prstGeom>
        </p:spPr>
      </p:pic>
      <p:pic>
        <p:nvPicPr>
          <p:cNvPr id="3" name="Рисунок 2"/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" r="5354"/>
          <a:stretch/>
        </p:blipFill>
        <p:spPr>
          <a:xfrm>
            <a:off x="6905760" y="4371184"/>
            <a:ext cx="2433464" cy="17898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832" y="4392307"/>
            <a:ext cx="2659633" cy="176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6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ГТУ или ГПУ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1664" y="1196752"/>
            <a:ext cx="9302672" cy="249299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КПД газо</a:t>
            </a:r>
            <a:r>
              <a:rPr lang="ru-RU" sz="12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поршневых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двигателей (39-48%) превышает КПД турбин (27-36%) во всех конфигурациях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Температура и влажность окружающего воздуха не оказывает существенного влияния на КПД  поршневых двигателей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Газопоршневой двигатель имеет более высокий КПД при неполной нагрузке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пусков и остановок газопоршневого двигателя не сказывается на интенсивности износа запасных частей и не приводит к ускоренной выработке ресурса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Газопоршневой двигатель не снижает своей номинальной мощности на всем протяжении жизненного цикла, а снижение КПД между капитальными ремонтами незначительно 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Давление подаваемого топлива для газопоршневого двигателя в среднем в 5-8 раз ниже, чем у газовых турбин (ГПУ 5-6 Бар –ГТУ 25-45 Бар)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запуска и выхода на нагрузку у газопоршневого двигателя в несколько раз меньше, чем у турбины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Использование в проекте газопоршневых двигателей дает возможность более гибкой компоновки электростанции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 короткий срок строительства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ремонта турбины требуются высокотехнологичные оборудование и материалы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01664" y="4107364"/>
            <a:ext cx="4498936" cy="1384995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турбин целесообразно если: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Большая потребность в тепле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требует большое количество пара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 низкого качества с высоким содержанием серы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Эффективно при большой единичной мощности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комбинированного (парогазового) цикла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Требуется низкая эмиссия вредных веществ (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05400" y="4099928"/>
            <a:ext cx="4498936" cy="1938992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газопоршневых целесообразно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– это выработка электроэнергии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Требуется высокий электрический КПД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Предпочтительная единичная мощность до 10 МВт (до 10-ти агрегатов)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Суточные колебания нагрузки от 30 до 100%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 быстрый пуск (особенно в островном режиме)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Требуется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ольшое количество пусков</a:t>
            </a:r>
          </a:p>
          <a:p>
            <a:pPr marL="171450" marR="0" lvl="0" indent="-1714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Возможность проведения капитального ремонта на месте эксплуатации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76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ОБОРУДОВАНИЕ «</a:t>
            </a:r>
            <a:r>
              <a:rPr lang="en-US" sz="2800" noProof="0" dirty="0" smtClean="0">
                <a:solidFill>
                  <a:prstClr val="white"/>
                </a:solidFill>
                <a:latin typeface="Georgia" panose="02040502050405020303" pitchFamily="18" charset="0"/>
              </a:rPr>
              <a:t>CUMMINS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7259" y="1324984"/>
            <a:ext cx="3325581" cy="3108543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Широкая география поставок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Сервисная поддержка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ООО «НГ-Энерго» является самым крупным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дилером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осуществляет сервисную поддержку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 всей территории России.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Мощностной ряд оборудования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От 13 кВт до 3,0 МВт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Частота вращения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1500 об/мин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Виды топлива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ДТ / Природный газ / Попутный газ /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Сложные газы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368515" y="5375856"/>
            <a:ext cx="4752528" cy="738664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Модельный ряд оборудования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Cummins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ДТ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 от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13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кВт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до 3,0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мощность от 315 кВт до 2,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0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МВт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548" y="275099"/>
            <a:ext cx="1061660" cy="884717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4753882"/>
            <a:ext cx="1522512" cy="1243949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6177" y="5488296"/>
            <a:ext cx="679358" cy="687780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392" y="621846"/>
            <a:ext cx="532133" cy="53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" t="8343" r="2815" b="8332"/>
          <a:stretch/>
        </p:blipFill>
        <p:spPr>
          <a:xfrm>
            <a:off x="3944888" y="1606023"/>
            <a:ext cx="5599783" cy="291370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155498" y="1238284"/>
            <a:ext cx="3178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b="1" dirty="0">
                <a:solidFill>
                  <a:srgbClr val="C00000"/>
                </a:solidFill>
              </a:rPr>
              <a:t>География поставок 169 стран</a:t>
            </a:r>
          </a:p>
        </p:txBody>
      </p:sp>
      <p:grpSp>
        <p:nvGrpSpPr>
          <p:cNvPr id="23" name="Group 80"/>
          <p:cNvGrpSpPr/>
          <p:nvPr/>
        </p:nvGrpSpPr>
        <p:grpSpPr>
          <a:xfrm>
            <a:off x="7325947" y="1780004"/>
            <a:ext cx="720000" cy="720000"/>
            <a:chOff x="5645434" y="2284487"/>
            <a:chExt cx="775787" cy="717470"/>
          </a:xfrm>
        </p:grpSpPr>
        <p:sp>
          <p:nvSpPr>
            <p:cNvPr id="24" name="Oval 81"/>
            <p:cNvSpPr/>
            <p:nvPr/>
          </p:nvSpPr>
          <p:spPr bwMode="auto">
            <a:xfrm>
              <a:off x="5649232" y="2284487"/>
              <a:ext cx="746456" cy="717470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EE2E2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920" tIns="121920" rIns="121920" bIns="1219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09026" indent="-309026" algn="ctr" defTabSz="1219170" fontAlgn="base">
                <a:spcBef>
                  <a:spcPct val="35000"/>
                </a:spcBef>
                <a:spcAft>
                  <a:spcPct val="0"/>
                </a:spcAft>
                <a:buClr>
                  <a:srgbClr val="FF140A"/>
                </a:buClr>
              </a:pPr>
              <a:endParaRPr 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82"/>
            <p:cNvSpPr txBox="1"/>
            <p:nvPr/>
          </p:nvSpPr>
          <p:spPr>
            <a:xfrm>
              <a:off x="5645434" y="2381295"/>
              <a:ext cx="775787" cy="139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22%</a:t>
              </a:r>
            </a:p>
            <a:p>
              <a:pPr algn="ctr"/>
              <a:r>
                <a:rPr lang="en-US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Europe &amp; Middle East</a:t>
              </a:r>
            </a:p>
          </p:txBody>
        </p:sp>
      </p:grpSp>
      <p:grpSp>
        <p:nvGrpSpPr>
          <p:cNvPr id="26" name="Group 27"/>
          <p:cNvGrpSpPr/>
          <p:nvPr/>
        </p:nvGrpSpPr>
        <p:grpSpPr>
          <a:xfrm>
            <a:off x="4808984" y="1918363"/>
            <a:ext cx="900000" cy="900000"/>
            <a:chOff x="2052790" y="1377556"/>
            <a:chExt cx="1828800" cy="1828800"/>
          </a:xfrm>
        </p:grpSpPr>
        <p:sp>
          <p:nvSpPr>
            <p:cNvPr id="27" name="Oval 28"/>
            <p:cNvSpPr/>
            <p:nvPr/>
          </p:nvSpPr>
          <p:spPr bwMode="auto">
            <a:xfrm>
              <a:off x="2052790" y="1377556"/>
              <a:ext cx="1828800" cy="1828800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solidFill>
                <a:srgbClr val="EE2E2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121920" tIns="121920" rIns="121920" bIns="121920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09026" indent="-309026" algn="ctr" defTabSz="1219170" fontAlgn="base">
                <a:spcBef>
                  <a:spcPct val="35000"/>
                </a:spcBef>
                <a:spcAft>
                  <a:spcPct val="0"/>
                </a:spcAft>
                <a:buClr>
                  <a:srgbClr val="FF140A"/>
                </a:buClr>
              </a:pP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9"/>
            <p:cNvSpPr txBox="1"/>
            <p:nvPr/>
          </p:nvSpPr>
          <p:spPr>
            <a:xfrm>
              <a:off x="2413561" y="1805028"/>
              <a:ext cx="1016000" cy="469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None/>
              </a:pPr>
              <a:r>
                <a:rPr lang="en-US" sz="9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38%</a:t>
              </a:r>
              <a:endParaRPr lang="en-US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30"/>
            <p:cNvSpPr txBox="1"/>
            <p:nvPr/>
          </p:nvSpPr>
          <p:spPr>
            <a:xfrm>
              <a:off x="2148652" y="2121051"/>
              <a:ext cx="1545818" cy="750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None/>
              </a:pPr>
              <a:r>
                <a:rPr lang="en-US" sz="9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U.S. &amp; Canada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556956" y="4211955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Поставлено 32 600 шт. Общей мощностью 62 0330 </a:t>
            </a:r>
            <a:r>
              <a:rPr lang="ru-RU" sz="1400" i="1" dirty="0">
                <a:solidFill>
                  <a:srgbClr val="C00000"/>
                </a:solidFill>
              </a:rPr>
              <a:t>М</a:t>
            </a:r>
            <a:r>
              <a:rPr lang="ru-RU" sz="1400" i="1" dirty="0" smtClean="0">
                <a:solidFill>
                  <a:srgbClr val="C00000"/>
                </a:solidFill>
              </a:rPr>
              <a:t>Вт.</a:t>
            </a:r>
            <a:endParaRPr lang="ru-RU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29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ОБОРУДОВАНИЕ «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HYUNDAI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»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280" y="275099"/>
            <a:ext cx="1410933" cy="107319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376" y="1007495"/>
            <a:ext cx="1296144" cy="340797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87259" y="1324984"/>
            <a:ext cx="3325581" cy="3323987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Широкая география поставок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Включая страны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находящиеся под санкциями США и Евросоюза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.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Сервисная поддержка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ООО «НГ-Энерго» осуществляет сервисную поддержку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 всей территории России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ощностной ряд оборудования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От 1,2 до 22,5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Частота вращения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600 / 750 / 1000 об/мин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Различные виды топлива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Нефть / Мазут / ДТ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Двухтопливные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664968" y="4575638"/>
            <a:ext cx="4752528" cy="1600438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Модельный ряд оборудования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HYUNDAI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Нефть/Мазут/ДТ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модель Н21 / Н25 / Н32 / Н46     мощность 1,2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до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22,5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МВ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                             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модель Н35                                    мощность 2,8 до 9,6МВт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Двухтопливные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    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модель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Н27 /Н35                          мощность 1,4 до 9,26МВт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751" y="4714169"/>
            <a:ext cx="1624209" cy="1512701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43" name="Группа 42"/>
          <p:cNvGrpSpPr/>
          <p:nvPr/>
        </p:nvGrpSpPr>
        <p:grpSpPr>
          <a:xfrm>
            <a:off x="263163" y="4581128"/>
            <a:ext cx="2880496" cy="1562799"/>
            <a:chOff x="848544" y="4581128"/>
            <a:chExt cx="2880496" cy="1562799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8544" y="4581128"/>
              <a:ext cx="2231226" cy="1428115"/>
            </a:xfrm>
            <a:prstGeom prst="rect">
              <a:avLst/>
            </a:prstGeom>
            <a:effectLst>
              <a:softEdge rad="101600"/>
            </a:effectLst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90955" y="5729131"/>
              <a:ext cx="1238085" cy="414796"/>
            </a:xfrm>
            <a:prstGeom prst="rect">
              <a:avLst/>
            </a:prstGeom>
            <a:effectLst>
              <a:softEdge rad="63500"/>
            </a:effectLst>
          </p:spPr>
        </p:pic>
      </p:grpSp>
      <p:grpSp>
        <p:nvGrpSpPr>
          <p:cNvPr id="3" name="Группа 2"/>
          <p:cNvGrpSpPr/>
          <p:nvPr/>
        </p:nvGrpSpPr>
        <p:grpSpPr>
          <a:xfrm>
            <a:off x="3729040" y="1348292"/>
            <a:ext cx="6084500" cy="3085235"/>
            <a:chOff x="3729040" y="1348292"/>
            <a:chExt cx="6084500" cy="3085235"/>
          </a:xfrm>
        </p:grpSpPr>
        <p:pic>
          <p:nvPicPr>
            <p:cNvPr id="14" name="Picture 2" descr="C:\Users\A451983\Desktop\발전소현황_2014031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040" y="1348292"/>
              <a:ext cx="5973753" cy="308523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5097016" y="1368334"/>
              <a:ext cx="36724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География поставок 34 страны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56956" y="4125750"/>
              <a:ext cx="52565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i="1" dirty="0" smtClean="0">
                  <a:solidFill>
                    <a:srgbClr val="C00000"/>
                  </a:solidFill>
                </a:rPr>
                <a:t>Поставлено 1961 шт. Общей мощностью 5 060 мВт.</a:t>
              </a:r>
              <a:endParaRPr lang="ru-RU" sz="1400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810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14240" y="371744"/>
            <a:ext cx="67665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</a:rPr>
              <a:t>НАПРАВЛЕНИЯ ДЕЯТЕЛЬНОСТИ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276"/>
            <a:ext cx="9906000" cy="640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0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464" y="94144"/>
            <a:ext cx="7200799" cy="906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lvl="1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Georgia" panose="020405020504050203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«НГ-ЭНЕРГО» - КОМПЛЕКСНЫЕ РЕШЕНИЯ ДЛЯ ЭНЕРГООБЕСПЕЧЕНИЯ ОБЪЕКТОВ</a:t>
            </a:r>
            <a:endParaRPr lang="ru-RU" sz="2400" dirty="0">
              <a:solidFill>
                <a:schemeClr val="bg1"/>
              </a:solidFill>
              <a:latin typeface="Georgia" panose="02040502050405020303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178" y="974678"/>
            <a:ext cx="9355400" cy="52322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«НГ-Энерго» предлагает типовые решения для ПАО «ГАЗПРОМ» на базе высокооборотных и среднеоборотных двигателей. 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0178" y="1513269"/>
            <a:ext cx="4500000" cy="3077766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Высокооборотные двигатели 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Cummins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опыт эксплуатации и отработанные схемы поставки оборудования;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Отработанные схемы поставок оборудования и ЗиП;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 двигателей выполняется в России;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Регулярная замена масла. Периодичность зависит от типа двигателей и составляет от 15 до 25% от затрат;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стоимость топливной составляющей (стоимость ДТ в 2-2,5 раза выше стоимости тяжёлого топлива и до 4-х раз выше стоимости мазута);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возможности перехода с ДТ на тяжелое топливо и обратно;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одельном ряду двухтопливных машин;</a:t>
            </a:r>
            <a:endParaRPr lang="en-US" sz="12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Компанией «НГ-Энерго» подписаны долгосрочные контракты на поставку и сервисное обслуживание оборудования </a:t>
            </a:r>
            <a:r>
              <a:rPr lang="en-US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Cummins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16226" y="1513269"/>
            <a:ext cx="4500000" cy="3447098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Среднеоборотные двигатели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HYUNDAI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требуют замены масла;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работы на всех видах топлива газ/ДТ/мазут/нефть/;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окупаемости 1-2 года;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электрический КДП до 46%, самый высокий в своем классе;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Поставка машин осуществляется в 28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 (включая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страны,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находящиеся под санкциями США и Евросоюза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Производитель дает возможность использовать ГСМ российского производства;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мощностной ряд: </a:t>
            </a:r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машины на жидком топливе от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 до 22,5МВт</a:t>
            </a:r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газопоршневые машины от 2,8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9,6МВт</a:t>
            </a:r>
          </a:p>
          <a:p>
            <a:pPr marL="742928" lvl="1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вухтопливные машины от 1,4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9,26МВт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компаниями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«НГ-Энерго»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«</a:t>
            </a:r>
            <a:r>
              <a:rPr lang="en-US" sz="1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Hyundai Heavy Industries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подписано долгосрочное партнерское соглашение сроком на 5 лет.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2009" y="5085184"/>
            <a:ext cx="7048433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 ТЭО необходимо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не только CAPEX (капитальные затраты на реализацию проекта), но и OPEX (операционные), ведь </a:t>
            </a:r>
            <a:r>
              <a:rPr lang="ru-RU" sz="1400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80% может достигать топливная составляющая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операционных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затрат.</a:t>
            </a:r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разнице в стоимости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топлива, капитальные затраты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дополнительное оборудование и инфраструктуру проектов на тяжелом топливе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окупаются 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 года</a:t>
            </a:r>
            <a:endParaRPr lang="ru-RU" sz="1400" dirty="0" smtClean="0">
              <a:solidFill>
                <a:srgbClr val="C0504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09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5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276"/>
            <a:ext cx="9906000" cy="640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1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214240" y="371744"/>
            <a:ext cx="67665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Классификация применяемого оборудования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822088" y="3957461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Природный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22088" y="3557085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Попутный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922088" y="1416399"/>
            <a:ext cx="1692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Тепловая энергия</a:t>
            </a:r>
            <a:endParaRPr lang="ru-RU" sz="11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88000" y="1176143"/>
            <a:ext cx="1952380" cy="276999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Электрическая энергия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051084" y="1907830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урбина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306724" y="1356274"/>
            <a:ext cx="1692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Электрическая энергия</a:t>
            </a:r>
            <a:endParaRPr lang="ru-RU" sz="1100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080452" y="1164587"/>
            <a:ext cx="1692000" cy="276999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Тепловая энергия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07856" y="3985337"/>
            <a:ext cx="2260196" cy="2123658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КПД Газопо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ршневых двигателей 39-4</a:t>
            </a:r>
            <a:r>
              <a:rPr lang="en-US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8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%;</a:t>
            </a:r>
          </a:p>
          <a:p>
            <a:pPr marR="0" lvl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Низкое давление газа на входе в ГПУ;</a:t>
            </a:r>
          </a:p>
          <a:p>
            <a:pPr lvl="0"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Удельный расход топлива при 100% и 50%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нагрузках: 9,3…11,6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МДж/кВт·ч</a:t>
            </a:r>
          </a:p>
          <a:p>
            <a:pPr lvl="0"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0,264…0,329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м3/кВт·ч</a:t>
            </a:r>
          </a:p>
          <a:p>
            <a:pPr lvl="0"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Среднеоборотные двигатели не требуют замены масла;</a:t>
            </a:r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Кап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. ремонт через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80 000 – 100 000 м.ч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., выполняется на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месте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044922" y="3962660"/>
            <a:ext cx="2160000" cy="2292935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КПД турбин (27-35%) во всех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конфигурациях</a:t>
            </a:r>
          </a:p>
          <a:p>
            <a:pPr lvl="0"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Минимальное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рабочее давление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газа -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12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бар</a:t>
            </a:r>
          </a:p>
          <a:p>
            <a:pPr lvl="0"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Удельный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расход топлива при 100% и 50% нагрузках 13,2…17,7 МДж/кВт·ч</a:t>
            </a:r>
          </a:p>
          <a:p>
            <a:pPr lvl="0"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0,375…0,503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м3/кВт·ч</a:t>
            </a:r>
          </a:p>
          <a:p>
            <a:pPr lvl="0"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останов после каждых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2000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ч. (данные фирмы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САТ Solar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)</a:t>
            </a:r>
          </a:p>
          <a:p>
            <a:pPr lvl="0"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ремонт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через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40 000 </a:t>
            </a:r>
            <a:r>
              <a:rPr lang="ru-RU" sz="11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ч., выполняется на специальном </a:t>
            </a:r>
            <a:r>
              <a:rPr lang="ru-RU" sz="11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заводе</a:t>
            </a:r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14240" y="1804202"/>
            <a:ext cx="1729760" cy="1682586"/>
            <a:chOff x="214240" y="1804202"/>
            <a:chExt cx="1729760" cy="168258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60000" y="1804202"/>
              <a:ext cx="1584000" cy="261610"/>
            </a:xfrm>
            <a:prstGeom prst="rect">
              <a:avLst/>
            </a:prstGeom>
            <a:ln w="9525"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R="0" lvl="0" algn="ct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ru-RU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Microsoft Yi Baiti" panose="03000500000000000000" pitchFamily="66" charset="0"/>
                  <a:cs typeface="Times New Roman" panose="02020603050405020304" pitchFamily="18" charset="0"/>
                </a:rPr>
                <a:t>Поршневой двигатель </a:t>
              </a:r>
              <a:endPara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60000" y="3225178"/>
              <a:ext cx="1584000" cy="261610"/>
            </a:xfrm>
            <a:prstGeom prst="rect">
              <a:avLst/>
            </a:prstGeom>
            <a:ln w="9525"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R="0" lvl="0" algn="ct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ru-RU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Microsoft Yi Baiti" panose="03000500000000000000" pitchFamily="66" charset="0"/>
                  <a:cs typeface="Times New Roman" panose="02020603050405020304" pitchFamily="18" charset="0"/>
                </a:rPr>
                <a:t>Низкооборотные</a:t>
              </a:r>
              <a:endPara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60000" y="2224729"/>
              <a:ext cx="1584000" cy="261610"/>
            </a:xfrm>
            <a:prstGeom prst="rect">
              <a:avLst/>
            </a:prstGeom>
            <a:ln w="9525"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R="0" lvl="0" algn="ct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ru-RU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Microsoft Yi Baiti" panose="03000500000000000000" pitchFamily="66" charset="0"/>
                  <a:cs typeface="Times New Roman" panose="02020603050405020304" pitchFamily="18" charset="0"/>
                </a:rPr>
                <a:t>Высокооборотные</a:t>
              </a:r>
              <a:endParaRPr lang="ru-RU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60000" y="2679062"/>
              <a:ext cx="1584000" cy="292388"/>
            </a:xfrm>
            <a:prstGeom prst="rect">
              <a:avLst/>
            </a:prstGeom>
            <a:ln w="9525"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R="0" lvl="0" algn="ctr" defTabSz="9143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ru-RU" sz="13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Microsoft Yi Baiti" panose="03000500000000000000" pitchFamily="66" charset="0"/>
                  <a:cs typeface="Times New Roman" panose="02020603050405020304" pitchFamily="18" charset="0"/>
                </a:rPr>
                <a:t>Среднеоборотные</a:t>
              </a:r>
              <a:endPara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214240" y="1907830"/>
              <a:ext cx="0" cy="1404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14240" y="1905024"/>
              <a:ext cx="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>
              <a:off x="216000" y="2348880"/>
              <a:ext cx="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16490" y="3309133"/>
              <a:ext cx="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>
              <a:off x="214240" y="2852936"/>
              <a:ext cx="14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2232000" y="2239798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Дизельное топливо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32000" y="2686930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Тяжелое топливо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32000" y="3109948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072680" y="2348880"/>
            <a:ext cx="0" cy="9602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2072680" y="2348880"/>
            <a:ext cx="1635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072680" y="3309133"/>
            <a:ext cx="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1944000" y="2824388"/>
            <a:ext cx="288000" cy="49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32" idx="3"/>
          </p:cNvCxnSpPr>
          <p:nvPr/>
        </p:nvCxnSpPr>
        <p:spPr>
          <a:xfrm>
            <a:off x="4406088" y="3687890"/>
            <a:ext cx="28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405947" y="4085899"/>
            <a:ext cx="28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4680000" y="3212976"/>
            <a:ext cx="0" cy="872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816000" y="3216337"/>
            <a:ext cx="86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>
            <a:endCxn id="23" idx="0"/>
          </p:cNvCxnSpPr>
          <p:nvPr/>
        </p:nvCxnSpPr>
        <p:spPr>
          <a:xfrm rot="16200000" flipH="1">
            <a:off x="932754" y="1584956"/>
            <a:ext cx="351060" cy="8743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ная линия уступом 65"/>
          <p:cNvCxnSpPr>
            <a:stCxn id="39" idx="2"/>
            <a:endCxn id="37" idx="0"/>
          </p:cNvCxnSpPr>
          <p:nvPr/>
        </p:nvCxnSpPr>
        <p:spPr>
          <a:xfrm rot="5400000">
            <a:off x="6651646" y="1633024"/>
            <a:ext cx="466244" cy="83368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Рисунок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821" y="4270616"/>
            <a:ext cx="1410933" cy="107319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5077">
            <a:off x="8343426" y="4491483"/>
            <a:ext cx="1187385" cy="678506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41" name="Picture 4" descr="힘센2132(t신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508" y="5317252"/>
            <a:ext cx="1557492" cy="87446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250" y="4989013"/>
            <a:ext cx="1363693" cy="960267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49" name="Прямоугольник 48"/>
          <p:cNvSpPr/>
          <p:nvPr/>
        </p:nvSpPr>
        <p:spPr>
          <a:xfrm>
            <a:off x="6624000" y="3280299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Природный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624000" y="2879923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Попутный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51" name="Прямая соединительная линия 50"/>
          <p:cNvCxnSpPr>
            <a:stCxn id="50" idx="3"/>
          </p:cNvCxnSpPr>
          <p:nvPr/>
        </p:nvCxnSpPr>
        <p:spPr>
          <a:xfrm>
            <a:off x="8208000" y="3010728"/>
            <a:ext cx="28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8207859" y="3408737"/>
            <a:ext cx="28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8481912" y="2535814"/>
            <a:ext cx="0" cy="872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7617912" y="2539175"/>
            <a:ext cx="86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6019825" y="2384623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Газ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62" name="Соединительная линия уступом 61"/>
          <p:cNvCxnSpPr/>
          <p:nvPr/>
        </p:nvCxnSpPr>
        <p:spPr>
          <a:xfrm rot="16200000" flipH="1">
            <a:off x="6784470" y="2248402"/>
            <a:ext cx="200595" cy="80091"/>
          </a:xfrm>
          <a:prstGeom prst="bentConnector3">
            <a:avLst>
              <a:gd name="adj1" fmla="val 5000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7802875" y="1896186"/>
            <a:ext cx="1584000" cy="26161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Yi Baiti" panose="03000500000000000000" pitchFamily="66" charset="0"/>
                <a:cs typeface="Times New Roman" panose="02020603050405020304" pitchFamily="18" charset="0"/>
              </a:rPr>
              <a:t>Дизельное топливо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Yi Baiti" panose="03000500000000000000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>
            <a:stCxn id="37" idx="3"/>
            <a:endCxn id="53" idx="1"/>
          </p:cNvCxnSpPr>
          <p:nvPr/>
        </p:nvCxnSpPr>
        <p:spPr>
          <a:xfrm flipV="1">
            <a:off x="7635084" y="2026991"/>
            <a:ext cx="167791" cy="11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89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8756" y="1204514"/>
            <a:ext cx="570904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</a:rPr>
              <a:t>ЕДИНЫЙ МАШИННЫЙ ЗАЛ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8757" y="1766462"/>
            <a:ext cx="2664000" cy="19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672" y="1766461"/>
            <a:ext cx="2945134" cy="19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000054" y="1745885"/>
            <a:ext cx="3633466" cy="3539430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Электроснабжение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промышленного предприятия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Местонахождение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Россия, Татарстан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энергоснабжения завода «КАМАЗ»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HYUNDAI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 х 4 169 кВт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утилизации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тепла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х 3579 кВт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Природный газ</a:t>
            </a: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 ключ»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96" y="3381568"/>
            <a:ext cx="1823593" cy="47948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28464" y="275099"/>
            <a:ext cx="7056784" cy="840353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«БРЕЖНЕВ»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3"/>
          <a:stretch/>
        </p:blipFill>
        <p:spPr>
          <a:xfrm>
            <a:off x="2952672" y="3880095"/>
            <a:ext cx="2945134" cy="19251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88" y="3861048"/>
            <a:ext cx="2640001" cy="19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6" name="Группа 15"/>
          <p:cNvGrpSpPr/>
          <p:nvPr/>
        </p:nvGrpSpPr>
        <p:grpSpPr>
          <a:xfrm>
            <a:off x="7473280" y="275099"/>
            <a:ext cx="2160240" cy="1073193"/>
            <a:chOff x="7473280" y="275099"/>
            <a:chExt cx="2160240" cy="1073193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73280" y="275099"/>
              <a:ext cx="1410933" cy="1073193"/>
            </a:xfrm>
            <a:prstGeom prst="rect">
              <a:avLst/>
            </a:prstGeom>
            <a:effectLst>
              <a:softEdge rad="127000"/>
            </a:effectLst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7376" y="1007495"/>
              <a:ext cx="1296144" cy="340797"/>
            </a:xfrm>
            <a:prstGeom prst="rect">
              <a:avLst/>
            </a:prstGeom>
            <a:effectLst>
              <a:softEdge rad="63500"/>
            </a:effectLst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4198" y="4103991"/>
            <a:ext cx="551250" cy="57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5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72" y="1124744"/>
            <a:ext cx="6126493" cy="3024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096" y="4277720"/>
            <a:ext cx="3312368" cy="21398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44488" y="4270880"/>
            <a:ext cx="4432963" cy="1169551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самых высоких электрических КПД в своем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45,8%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КПД 85%</a:t>
            </a:r>
            <a:endParaRPr lang="ru-RU" sz="1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Блочно модульная конструкция существенно сокращает</a:t>
            </a:r>
            <a:r>
              <a:rPr kumimoji="0" lang="ru-RU" sz="14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сроки строительно-монтажных работ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85536" y="1348292"/>
            <a:ext cx="3024336" cy="2739211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pPr lvl="0">
              <a:defRPr/>
            </a:pP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HYUNDAI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H35/40G </a:t>
            </a:r>
            <a:endParaRPr lang="ru-RU" sz="1400" dirty="0" smtClean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вращения </a:t>
            </a:r>
          </a:p>
          <a:p>
            <a:pPr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750 об/мин</a:t>
            </a:r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 </a:t>
            </a:r>
          </a:p>
          <a:p>
            <a:pPr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10,5 кВт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электростанции:</a:t>
            </a:r>
          </a:p>
          <a:p>
            <a:pPr>
              <a:defRPr/>
            </a:pP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 2017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Наработка на 2.04.18:</a:t>
            </a:r>
          </a:p>
          <a:p>
            <a:pPr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4 000 м. часов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Выработано: </a:t>
            </a:r>
          </a:p>
          <a:p>
            <a:pPr>
              <a:defRPr/>
            </a:pP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42 063 кВт</a:t>
            </a:r>
            <a:endParaRPr lang="ru-RU" sz="14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473280" y="275099"/>
            <a:ext cx="2160240" cy="1073193"/>
            <a:chOff x="7473280" y="275099"/>
            <a:chExt cx="2160240" cy="1073193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73280" y="275099"/>
              <a:ext cx="1410933" cy="1073193"/>
            </a:xfrm>
            <a:prstGeom prst="rect">
              <a:avLst/>
            </a:prstGeom>
            <a:effectLst>
              <a:softEdge rad="127000"/>
            </a:effectLst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7376" y="1007495"/>
              <a:ext cx="1296144" cy="340797"/>
            </a:xfrm>
            <a:prstGeom prst="rect">
              <a:avLst/>
            </a:prstGeom>
            <a:effectLst>
              <a:softEdge rad="63500"/>
            </a:effectLst>
          </p:spPr>
        </p:pic>
      </p:grpSp>
      <p:sp>
        <p:nvSpPr>
          <p:cNvPr id="13" name="Прямоугольник 12"/>
          <p:cNvSpPr/>
          <p:nvPr/>
        </p:nvSpPr>
        <p:spPr>
          <a:xfrm>
            <a:off x="128464" y="252838"/>
            <a:ext cx="7056784" cy="754658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«БРЕЖНЕВ»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45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6456" y="275099"/>
            <a:ext cx="7128792" cy="732395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«МУНА»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473" y="1308200"/>
            <a:ext cx="3312368" cy="3323987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Энергоснабжение инфраструктуры месторождения алмазов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Местонахождение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Верхне-Мунское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месторождение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оборудование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HYUNDAI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ДГУ 5 ед. по </a:t>
            </a:r>
            <a:r>
              <a:rPr lang="ru-RU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1700 кВт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утилизации тепла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 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Товарная нефть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«Под ключ»</a:t>
            </a:r>
          </a:p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769" y="2663119"/>
            <a:ext cx="1238085" cy="414796"/>
          </a:xfrm>
          <a:prstGeom prst="rect">
            <a:avLst/>
          </a:prstGeom>
        </p:spPr>
      </p:pic>
      <p:pic>
        <p:nvPicPr>
          <p:cNvPr id="1026" name="Picture 2" descr="6a35c862-b95b-414f-93f1-90cfc1146235@ngener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9" t="1" r="8922" b="8823"/>
          <a:stretch/>
        </p:blipFill>
        <p:spPr bwMode="auto">
          <a:xfrm>
            <a:off x="3823307" y="1308200"/>
            <a:ext cx="2985911" cy="22576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453eb2d6-54fa-4237-bc49-8ec96ecf9734@ngener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257" y="3636021"/>
            <a:ext cx="2954961" cy="22162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84498" y="2542893"/>
            <a:ext cx="4215413" cy="23711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264525" y="5960318"/>
            <a:ext cx="7118319" cy="523220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площадки 103 х 114,5 м.</a:t>
            </a:r>
            <a:r>
              <a:rPr kumimoji="0" lang="ru-RU" sz="1400" u="none" strike="noStrike" kern="1200" cap="none" spc="0" normalizeH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40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энергоцентра: Здание ДЭС, блок </a:t>
            </a:r>
            <a:r>
              <a:rPr kumimoji="0" lang="ru-RU" sz="140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вспомогательных </a:t>
            </a:r>
            <a:r>
              <a:rPr kumimoji="0" lang="ru-RU" sz="1400" u="none" strike="noStrike" kern="120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модулей, котельная, резервуарный </a:t>
            </a:r>
            <a:r>
              <a:rPr kumimoji="0" lang="ru-RU" sz="140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парк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7295197" y="275099"/>
            <a:ext cx="2491168" cy="1237596"/>
            <a:chOff x="7473280" y="275099"/>
            <a:chExt cx="2160240" cy="1073193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73280" y="275099"/>
              <a:ext cx="1410933" cy="1073193"/>
            </a:xfrm>
            <a:prstGeom prst="rect">
              <a:avLst/>
            </a:prstGeom>
            <a:effectLst>
              <a:softEdge rad="127000"/>
            </a:effectLst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7376" y="1007495"/>
              <a:ext cx="1296144" cy="340797"/>
            </a:xfrm>
            <a:prstGeom prst="rect">
              <a:avLst/>
            </a:prstGeom>
            <a:effectLst>
              <a:softEdge rad="63500"/>
            </a:effectLst>
          </p:spPr>
        </p:pic>
      </p:grpSp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09854" y="3514572"/>
            <a:ext cx="540000" cy="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4"/>
          <p:cNvSpPr txBox="1">
            <a:spLocks/>
          </p:cNvSpPr>
          <p:nvPr/>
        </p:nvSpPr>
        <p:spPr>
          <a:xfrm>
            <a:off x="469221" y="1124744"/>
            <a:ext cx="8911058" cy="45736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35401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 smtClean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1" b="11950"/>
          <a:stretch/>
        </p:blipFill>
        <p:spPr>
          <a:xfrm>
            <a:off x="271319" y="3755810"/>
            <a:ext cx="3169513" cy="2261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512963" y="1188343"/>
            <a:ext cx="6141970" cy="4056495"/>
          </a:xfrm>
          <a:prstGeom prst="rect">
            <a:avLst/>
          </a:prstGeom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softEdge rad="254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Автономный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энергокомплекс для работы в качестве основного источника:</a:t>
            </a:r>
          </a:p>
          <a:p>
            <a:pPr marL="285750" lvl="0" indent="-28575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Установленная </a:t>
            </a: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электрическая мощность 8,5 МВт </a:t>
            </a: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(ДГУ </a:t>
            </a: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ед. по 1700 </a:t>
            </a: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кВт) </a:t>
            </a:r>
          </a:p>
          <a:p>
            <a:pPr marL="285750" lvl="0" indent="-28575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утилизации тепла.</a:t>
            </a:r>
          </a:p>
          <a:p>
            <a:pPr marL="285750" indent="-28575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Установленная тепловая мощность системы утилизации тепла с ДЭС </a:t>
            </a: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4 </a:t>
            </a: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</a:t>
            </a:r>
          </a:p>
          <a:p>
            <a:pPr marL="285750" lvl="0" indent="-28575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Котельная установленной мощностью </a:t>
            </a:r>
            <a:r>
              <a:rPr lang="en-US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МВт</a:t>
            </a:r>
          </a:p>
          <a:p>
            <a:pPr marL="285750" lvl="0" indent="-28575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установленная тепловая мощность 16 МВт</a:t>
            </a:r>
            <a:endParaRPr lang="en-US" sz="1400" dirty="0">
              <a:solidFill>
                <a:srgbClr val="C0504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 – нефть Иреляхского месторождения, ДТ, отработанное </a:t>
            </a: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</a:t>
            </a:r>
          </a:p>
          <a:p>
            <a:pPr defTabSz="914400">
              <a:spcBef>
                <a:spcPct val="20000"/>
              </a:spcBef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Экономические показатели: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нефти в регионе позволило значительно снизить операционные расходы. </a:t>
            </a:r>
            <a:endParaRPr lang="ru-RU" sz="1400" dirty="0" smtClean="0">
              <a:solidFill>
                <a:srgbClr val="C0504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</a:t>
            </a: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нефти </a:t>
            </a: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 раза ниже стоимости дизельного топлива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Планируемая дата ввода в эксплуатацию:</a:t>
            </a:r>
            <a:endParaRPr lang="en-US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августа 2018 года</a:t>
            </a:r>
          </a:p>
          <a:p>
            <a:pPr lvl="0" defTabSz="914400">
              <a:spcBef>
                <a:spcPct val="20000"/>
              </a:spcBef>
              <a:defRPr/>
            </a:pPr>
            <a:endParaRPr lang="ru-RU" sz="1400" dirty="0">
              <a:solidFill>
                <a:srgbClr val="C0504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464" y="275099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ПРОЕКТ «МУНА»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7473280" y="275099"/>
            <a:ext cx="2160240" cy="1073193"/>
            <a:chOff x="7473280" y="275099"/>
            <a:chExt cx="2160240" cy="1073193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73280" y="275099"/>
              <a:ext cx="1410933" cy="1073193"/>
            </a:xfrm>
            <a:prstGeom prst="rect">
              <a:avLst/>
            </a:prstGeom>
            <a:effectLst>
              <a:softEdge rad="127000"/>
            </a:effec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7376" y="1007495"/>
              <a:ext cx="1296144" cy="340797"/>
            </a:xfrm>
            <a:prstGeom prst="rect">
              <a:avLst/>
            </a:prstGeom>
            <a:effectLst>
              <a:softEdge rad="63500"/>
            </a:effectLst>
          </p:spPr>
        </p:pic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567" y="1118489"/>
            <a:ext cx="3310607" cy="263732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177290" y="5329035"/>
            <a:ext cx="4432963" cy="738664"/>
          </a:xfrm>
          <a:prstGeom prst="rect">
            <a:avLst/>
          </a:prstGeom>
          <a:ln w="9525"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работы на нефти: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Электрический КПД  42,9%</a:t>
            </a:r>
          </a:p>
          <a:p>
            <a:pPr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КПД    82,6 %</a:t>
            </a:r>
            <a:endParaRPr lang="ru-RU" sz="1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71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4"/>
          <p:cNvSpPr txBox="1">
            <a:spLocks/>
          </p:cNvSpPr>
          <p:nvPr/>
        </p:nvSpPr>
        <p:spPr>
          <a:xfrm>
            <a:off x="3638922" y="1856809"/>
            <a:ext cx="5634558" cy="445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3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31" name="Содержимое 4"/>
          <p:cNvSpPr txBox="1">
            <a:spLocks/>
          </p:cNvSpPr>
          <p:nvPr/>
        </p:nvSpPr>
        <p:spPr>
          <a:xfrm>
            <a:off x="3512840" y="5701444"/>
            <a:ext cx="5472608" cy="783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35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</a:t>
            </a:r>
          </a:p>
          <a:p>
            <a:pPr marL="0" marR="0" lvl="0" indent="0" algn="l" defTabSz="914355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01" y="1188111"/>
            <a:ext cx="3536885" cy="47462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1" name="Группа 10"/>
          <p:cNvGrpSpPr/>
          <p:nvPr/>
        </p:nvGrpSpPr>
        <p:grpSpPr>
          <a:xfrm>
            <a:off x="7473280" y="275099"/>
            <a:ext cx="2160240" cy="1073193"/>
            <a:chOff x="7473280" y="275099"/>
            <a:chExt cx="2160240" cy="1073193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73280" y="275099"/>
              <a:ext cx="1410933" cy="1073193"/>
            </a:xfrm>
            <a:prstGeom prst="rect">
              <a:avLst/>
            </a:prstGeom>
            <a:effectLst>
              <a:softEdge rad="127000"/>
            </a:effec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7376" y="1007495"/>
              <a:ext cx="1296144" cy="340797"/>
            </a:xfrm>
            <a:prstGeom prst="rect">
              <a:avLst/>
            </a:prstGeom>
            <a:effectLst>
              <a:softEdge rad="63500"/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4376936" y="1588272"/>
            <a:ext cx="5184576" cy="3754874"/>
          </a:xfrm>
          <a:prstGeom prst="rect">
            <a:avLst/>
          </a:prstGeom>
          <a:ln w="19050">
            <a:solidFill>
              <a:srgbClr val="A20000"/>
            </a:solidFill>
          </a:ln>
          <a:effectLst>
            <a:softEdge rad="254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Производитель ДГУ гарантирует, что:</a:t>
            </a:r>
          </a:p>
          <a:p>
            <a:pPr lvl="0">
              <a:defRPr/>
            </a:pPr>
            <a:endParaRPr lang="ru-RU" sz="1400" b="1" dirty="0">
              <a:solidFill>
                <a:srgbClr val="C0504D">
                  <a:lumMod val="50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Предлагаемый двигатель-генератор 9H21/32 способен вырабатывать 1,701кВ (MCR – максимальная продолжительная мощность) на длительной нагрузке 95 ~ 100%.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Возможно использование смазочных материалов российского </a:t>
            </a: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производства.</a:t>
            </a:r>
            <a:endParaRPr lang="ru-RU" sz="1400" dirty="0">
              <a:solidFill>
                <a:srgbClr val="C0504D">
                  <a:lumMod val="50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Отсутствует необходимость переключения на дизельное топливо и обратно для промывки системы между регламентными остановками на сервисное обслуживание</a:t>
            </a:r>
            <a:r>
              <a:rPr lang="ru-RU" sz="1400" dirty="0" smtClean="0">
                <a:solidFill>
                  <a:srgbClr val="C0504D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lvl="0">
              <a:defRPr/>
            </a:pPr>
            <a:endParaRPr lang="ru-RU" sz="1400" dirty="0">
              <a:solidFill>
                <a:srgbClr val="C0504D">
                  <a:lumMod val="50000"/>
                </a:srgb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ru-RU" sz="1400" dirty="0">
                <a:solidFill>
                  <a:srgbClr val="A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9H21/32 самая популярная модель двигателя в линейке HiMSEN. Поставлено 1137 таких двигателей по 63 проектам для 28 </a:t>
            </a:r>
            <a:r>
              <a:rPr lang="ru-RU" sz="1400" dirty="0" smtClean="0">
                <a:solidFill>
                  <a:srgbClr val="A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 (включая страны находящиеся под санкциями США и Евросоюза) </a:t>
            </a:r>
            <a:r>
              <a:rPr lang="ru-RU" sz="1400" dirty="0">
                <a:solidFill>
                  <a:srgbClr val="A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различного назначения: основной, резервный, аварийный режимы работы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8464" y="147112"/>
            <a:ext cx="7056784" cy="73017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358775" lvl="0">
              <a:defRPr/>
            </a:pP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ОБОРУДОВАНИЕ «</a:t>
            </a:r>
            <a:r>
              <a:rPr lang="en-US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HYUNDAI</a:t>
            </a:r>
            <a:r>
              <a:rPr lang="ru-RU" sz="2800" dirty="0" smtClean="0">
                <a:solidFill>
                  <a:prstClr val="white"/>
                </a:solidFill>
                <a:latin typeface="Georgia" panose="02040502050405020303" pitchFamily="18" charset="0"/>
              </a:rPr>
              <a:t>»</a:t>
            </a:r>
            <a:endParaRPr lang="ru-RU" sz="2800" dirty="0">
              <a:solidFill>
                <a:prstClr val="white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4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기본 디자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기본 디자인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0000FF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헤드라인M" pitchFamily="18" charset="-127"/>
            <a:ea typeface="HY헤드라인M" pitchFamily="18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9193</TotalTime>
  <Words>1987</Words>
  <Application>Microsoft Office PowerPoint</Application>
  <PresentationFormat>Лист A4 (210x297 мм)</PresentationFormat>
  <Paragraphs>357</Paragraphs>
  <Slides>21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21</vt:i4>
      </vt:variant>
    </vt:vector>
  </HeadingPairs>
  <TitlesOfParts>
    <vt:vector size="35" baseType="lpstr">
      <vt:lpstr>Arial</vt:lpstr>
      <vt:lpstr>Calibri</vt:lpstr>
      <vt:lpstr>Constantia</vt:lpstr>
      <vt:lpstr>Georgia</vt:lpstr>
      <vt:lpstr>굴림</vt:lpstr>
      <vt:lpstr>HY헤드라인M</vt:lpstr>
      <vt:lpstr>Microsoft Yi Baiti</vt:lpstr>
      <vt:lpstr>Times New Roman</vt:lpstr>
      <vt:lpstr>Wingdings</vt:lpstr>
      <vt:lpstr>Тема Office</vt:lpstr>
      <vt:lpstr>1_기본 디자인</vt:lpstr>
      <vt:lpstr>2_기본 디자인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NGE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murashkina</dc:creator>
  <cp:lastModifiedBy>SolarisNote2</cp:lastModifiedBy>
  <cp:revision>628</cp:revision>
  <cp:lastPrinted>2018-04-24T07:49:42Z</cp:lastPrinted>
  <dcterms:created xsi:type="dcterms:W3CDTF">2012-01-12T07:24:54Z</dcterms:created>
  <dcterms:modified xsi:type="dcterms:W3CDTF">2018-04-26T08:05:03Z</dcterms:modified>
</cp:coreProperties>
</file>