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tiff" ContentType="image/tif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2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5"/>
  </p:notesMasterIdLst>
  <p:sldIdLst>
    <p:sldId id="574" r:id="rId2"/>
    <p:sldId id="576" r:id="rId3"/>
    <p:sldId id="614" r:id="rId4"/>
    <p:sldId id="634" r:id="rId5"/>
    <p:sldId id="484" r:id="rId6"/>
    <p:sldId id="561" r:id="rId7"/>
    <p:sldId id="584" r:id="rId8"/>
    <p:sldId id="585" r:id="rId9"/>
    <p:sldId id="615" r:id="rId10"/>
    <p:sldId id="595" r:id="rId11"/>
    <p:sldId id="616" r:id="rId12"/>
    <p:sldId id="638" r:id="rId13"/>
    <p:sldId id="639" r:id="rId14"/>
    <p:sldId id="568" r:id="rId15"/>
    <p:sldId id="608" r:id="rId16"/>
    <p:sldId id="618" r:id="rId17"/>
    <p:sldId id="619" r:id="rId18"/>
    <p:sldId id="620" r:id="rId19"/>
    <p:sldId id="621" r:id="rId20"/>
    <p:sldId id="622" r:id="rId21"/>
    <p:sldId id="623" r:id="rId22"/>
    <p:sldId id="624" r:id="rId23"/>
    <p:sldId id="625" r:id="rId24"/>
    <p:sldId id="626" r:id="rId25"/>
    <p:sldId id="633" r:id="rId26"/>
    <p:sldId id="572" r:id="rId27"/>
    <p:sldId id="521" r:id="rId28"/>
    <p:sldId id="581" r:id="rId29"/>
    <p:sldId id="603" r:id="rId30"/>
    <p:sldId id="582" r:id="rId31"/>
    <p:sldId id="636" r:id="rId32"/>
    <p:sldId id="560" r:id="rId33"/>
    <p:sldId id="539" r:id="rId34"/>
    <p:sldId id="599" r:id="rId35"/>
    <p:sldId id="577" r:id="rId36"/>
    <p:sldId id="579" r:id="rId37"/>
    <p:sldId id="573" r:id="rId38"/>
    <p:sldId id="563" r:id="rId39"/>
    <p:sldId id="533" r:id="rId40"/>
    <p:sldId id="483" r:id="rId41"/>
    <p:sldId id="482" r:id="rId42"/>
    <p:sldId id="583" r:id="rId43"/>
    <p:sldId id="480" r:id="rId44"/>
  </p:sldIdLst>
  <p:sldSz cx="10693400" cy="7561263"/>
  <p:notesSz cx="9945688" cy="6858000"/>
  <p:defaultTextStyle>
    <a:defPPr>
      <a:defRPr lang="ru-RU"/>
    </a:defPPr>
    <a:lvl1pPr marL="0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497581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995163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492744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1990326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487908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2985489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483072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3980654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Zimarev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61861E"/>
    <a:srgbClr val="800000"/>
    <a:srgbClr val="009900"/>
    <a:srgbClr val="783232"/>
    <a:srgbClr val="CC3300"/>
    <a:srgbClr val="666699"/>
    <a:srgbClr val="336699"/>
    <a:srgbClr val="006666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00" autoAdjust="0"/>
    <p:restoredTop sz="97589" autoAdjust="0"/>
  </p:normalViewPr>
  <p:slideViewPr>
    <p:cSldViewPr>
      <p:cViewPr>
        <p:scale>
          <a:sx n="100" d="100"/>
          <a:sy n="100" d="100"/>
        </p:scale>
        <p:origin x="-1422" y="-84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18" d="100"/>
          <a:sy n="118" d="100"/>
        </p:scale>
        <p:origin x="-2028" y="-96"/>
      </p:cViewPr>
      <p:guideLst>
        <p:guide orient="horz" pos="2160"/>
        <p:guide pos="31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8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000">
                <a:latin typeface="Myriad Pro Light" pitchFamily="34" charset="0"/>
              </a:defRPr>
            </a:pPr>
            <a:r>
              <a:rPr lang="ru-RU" sz="1000">
                <a:latin typeface="Myriad Pro Light" pitchFamily="34" charset="0"/>
              </a:rPr>
              <a:t>Сметная стоимость строительства 1 км трубопровода в скальных грунтах (при уклоне от 20 до 35 гр.)</a:t>
            </a:r>
          </a:p>
        </c:rich>
      </c:tx>
      <c:layout>
        <c:manualLayout>
          <c:xMode val="edge"/>
          <c:yMode val="edge"/>
          <c:x val="0.23655971641643123"/>
          <c:y val="9.754093623684299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2580067638591442E-2"/>
          <c:y val="9.1388144041724836E-2"/>
          <c:w val="0.90750924189481885"/>
          <c:h val="0.796203390335902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'[Итог!!!! .xlsx]вариант 3!!!!'!$B$16</c:f>
              <c:strCache>
                <c:ptCount val="1"/>
                <c:pt idx="0">
                  <c:v>ЗУБ-композит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strRef>
              <c:f>'[Итог!!!! .xlsx]вариант 3!!!!'!$C$15:$J$15</c:f>
              <c:strCache>
                <c:ptCount val="8"/>
                <c:pt idx="0">
                  <c:v>DN150</c:v>
                </c:pt>
                <c:pt idx="1">
                  <c:v>DN200</c:v>
                </c:pt>
                <c:pt idx="2">
                  <c:v>DN300</c:v>
                </c:pt>
                <c:pt idx="3">
                  <c:v>DN500</c:v>
                </c:pt>
                <c:pt idx="4">
                  <c:v>DN700</c:v>
                </c:pt>
                <c:pt idx="5">
                  <c:v>DN1000</c:v>
                </c:pt>
                <c:pt idx="6">
                  <c:v>DN1200</c:v>
                </c:pt>
                <c:pt idx="7">
                  <c:v>DN1400</c:v>
                </c:pt>
              </c:strCache>
            </c:strRef>
          </c:cat>
          <c:val>
            <c:numRef>
              <c:f>'[Итог!!!! .xlsx]вариант 3!!!!'!$C$16:$J$16</c:f>
              <c:numCache>
                <c:formatCode>#,##0</c:formatCode>
                <c:ptCount val="8"/>
                <c:pt idx="0">
                  <c:v>2372.63</c:v>
                </c:pt>
                <c:pt idx="1">
                  <c:v>3052.33</c:v>
                </c:pt>
                <c:pt idx="2">
                  <c:v>3600.933</c:v>
                </c:pt>
                <c:pt idx="3">
                  <c:v>5129.17</c:v>
                </c:pt>
                <c:pt idx="4">
                  <c:v>6405.5</c:v>
                </c:pt>
                <c:pt idx="5">
                  <c:v>9736.85</c:v>
                </c:pt>
                <c:pt idx="6">
                  <c:v>11250.07</c:v>
                </c:pt>
                <c:pt idx="7">
                  <c:v>12859.96</c:v>
                </c:pt>
              </c:numCache>
            </c:numRef>
          </c:val>
        </c:ser>
        <c:ser>
          <c:idx val="1"/>
          <c:order val="1"/>
          <c:tx>
            <c:strRef>
              <c:f>'[Итог!!!! .xlsx]вариант 3!!!!'!$B$17</c:f>
              <c:strCache>
                <c:ptCount val="1"/>
                <c:pt idx="0">
                  <c:v>Геоматрицы+песок+футеровка</c:v>
                </c:pt>
              </c:strCache>
            </c:strRef>
          </c:tx>
          <c:spPr>
            <a:solidFill>
              <a:srgbClr val="FF8181"/>
            </a:solidFill>
          </c:spPr>
          <c:invertIfNegative val="0"/>
          <c:cat>
            <c:strRef>
              <c:f>'[Итог!!!! .xlsx]вариант 3!!!!'!$C$15:$J$15</c:f>
              <c:strCache>
                <c:ptCount val="8"/>
                <c:pt idx="0">
                  <c:v>DN150</c:v>
                </c:pt>
                <c:pt idx="1">
                  <c:v>DN200</c:v>
                </c:pt>
                <c:pt idx="2">
                  <c:v>DN300</c:v>
                </c:pt>
                <c:pt idx="3">
                  <c:v>DN500</c:v>
                </c:pt>
                <c:pt idx="4">
                  <c:v>DN700</c:v>
                </c:pt>
                <c:pt idx="5">
                  <c:v>DN1000</c:v>
                </c:pt>
                <c:pt idx="6">
                  <c:v>DN1200</c:v>
                </c:pt>
                <c:pt idx="7">
                  <c:v>DN1400</c:v>
                </c:pt>
              </c:strCache>
            </c:strRef>
          </c:cat>
          <c:val>
            <c:numRef>
              <c:f>'[Итог!!!! .xlsx]вариант 3!!!!'!$C$17:$J$17</c:f>
              <c:numCache>
                <c:formatCode>#,##0</c:formatCode>
                <c:ptCount val="8"/>
                <c:pt idx="0">
                  <c:v>3932.75</c:v>
                </c:pt>
                <c:pt idx="1">
                  <c:v>4379.33</c:v>
                </c:pt>
                <c:pt idx="2">
                  <c:v>5169.53</c:v>
                </c:pt>
                <c:pt idx="3">
                  <c:v>7068.22</c:v>
                </c:pt>
                <c:pt idx="4">
                  <c:v>8702.7000000000007</c:v>
                </c:pt>
                <c:pt idx="5">
                  <c:v>14588.84</c:v>
                </c:pt>
                <c:pt idx="6">
                  <c:v>19285.18</c:v>
                </c:pt>
                <c:pt idx="7">
                  <c:v>24695.21</c:v>
                </c:pt>
              </c:numCache>
            </c:numRef>
          </c:val>
        </c:ser>
        <c:ser>
          <c:idx val="2"/>
          <c:order val="2"/>
          <c:tx>
            <c:strRef>
              <c:f>'[Итог!!!! .xlsx]вариант 3!!!!'!$B$18</c:f>
              <c:strCache>
                <c:ptCount val="1"/>
                <c:pt idx="0">
                  <c:v>Мешки+футеровка</c:v>
                </c:pt>
              </c:strCache>
            </c:strRef>
          </c:tx>
          <c:spPr>
            <a:solidFill>
              <a:srgbClr val="43AEFF"/>
            </a:solidFill>
          </c:spPr>
          <c:invertIfNegative val="0"/>
          <c:cat>
            <c:strRef>
              <c:f>'[Итог!!!! .xlsx]вариант 3!!!!'!$C$15:$J$15</c:f>
              <c:strCache>
                <c:ptCount val="8"/>
                <c:pt idx="0">
                  <c:v>DN150</c:v>
                </c:pt>
                <c:pt idx="1">
                  <c:v>DN200</c:v>
                </c:pt>
                <c:pt idx="2">
                  <c:v>DN300</c:v>
                </c:pt>
                <c:pt idx="3">
                  <c:v>DN500</c:v>
                </c:pt>
                <c:pt idx="4">
                  <c:v>DN700</c:v>
                </c:pt>
                <c:pt idx="5">
                  <c:v>DN1000</c:v>
                </c:pt>
                <c:pt idx="6">
                  <c:v>DN1200</c:v>
                </c:pt>
                <c:pt idx="7">
                  <c:v>DN1400</c:v>
                </c:pt>
              </c:strCache>
            </c:strRef>
          </c:cat>
          <c:val>
            <c:numRef>
              <c:f>'[Итог!!!! .xlsx]вариант 3!!!!'!$C$18:$J$18</c:f>
              <c:numCache>
                <c:formatCode>#,##0</c:formatCode>
                <c:ptCount val="8"/>
                <c:pt idx="0">
                  <c:v>3697.53</c:v>
                </c:pt>
                <c:pt idx="1">
                  <c:v>4153.38</c:v>
                </c:pt>
                <c:pt idx="2">
                  <c:v>4928.01</c:v>
                </c:pt>
                <c:pt idx="3">
                  <c:v>6611.26</c:v>
                </c:pt>
                <c:pt idx="4">
                  <c:v>7829.68</c:v>
                </c:pt>
                <c:pt idx="5">
                  <c:v>13448.9</c:v>
                </c:pt>
                <c:pt idx="6">
                  <c:v>16451.14</c:v>
                </c:pt>
                <c:pt idx="7">
                  <c:v>23313.3</c:v>
                </c:pt>
              </c:numCache>
            </c:numRef>
          </c:val>
        </c:ser>
        <c:ser>
          <c:idx val="3"/>
          <c:order val="3"/>
          <c:tx>
            <c:strRef>
              <c:f>'[Итог!!!! .xlsx]вариант 3!!!!'!$B$19</c:f>
              <c:strCache>
                <c:ptCount val="1"/>
                <c:pt idx="0">
                  <c:v>Мешки+футеровка+дробление</c:v>
                </c:pt>
              </c:strCache>
            </c:strRef>
          </c:tx>
          <c:spPr>
            <a:solidFill>
              <a:srgbClr val="CC9900"/>
            </a:solidFill>
          </c:spPr>
          <c:invertIfNegative val="0"/>
          <c:cat>
            <c:strRef>
              <c:f>'[Итог!!!! .xlsx]вариант 3!!!!'!$C$15:$J$15</c:f>
              <c:strCache>
                <c:ptCount val="8"/>
                <c:pt idx="0">
                  <c:v>DN150</c:v>
                </c:pt>
                <c:pt idx="1">
                  <c:v>DN200</c:v>
                </c:pt>
                <c:pt idx="2">
                  <c:v>DN300</c:v>
                </c:pt>
                <c:pt idx="3">
                  <c:v>DN500</c:v>
                </c:pt>
                <c:pt idx="4">
                  <c:v>DN700</c:v>
                </c:pt>
                <c:pt idx="5">
                  <c:v>DN1000</c:v>
                </c:pt>
                <c:pt idx="6">
                  <c:v>DN1200</c:v>
                </c:pt>
                <c:pt idx="7">
                  <c:v>DN1400</c:v>
                </c:pt>
              </c:strCache>
            </c:strRef>
          </c:cat>
          <c:val>
            <c:numRef>
              <c:f>'[Итог!!!! .xlsx]вариант 3!!!!'!$C$19:$J$19</c:f>
              <c:numCache>
                <c:formatCode>#,##0</c:formatCode>
                <c:ptCount val="8"/>
                <c:pt idx="0">
                  <c:v>2939.63</c:v>
                </c:pt>
                <c:pt idx="1">
                  <c:v>3166.82</c:v>
                </c:pt>
                <c:pt idx="2">
                  <c:v>3681.01</c:v>
                </c:pt>
                <c:pt idx="3">
                  <c:v>5152.09</c:v>
                </c:pt>
                <c:pt idx="4">
                  <c:v>6647.75</c:v>
                </c:pt>
                <c:pt idx="5">
                  <c:v>10086.1</c:v>
                </c:pt>
                <c:pt idx="6">
                  <c:v>13336.52</c:v>
                </c:pt>
                <c:pt idx="7">
                  <c:v>16318.77</c:v>
                </c:pt>
              </c:numCache>
            </c:numRef>
          </c:val>
        </c:ser>
        <c:ser>
          <c:idx val="4"/>
          <c:order val="4"/>
          <c:tx>
            <c:strRef>
              <c:f>'[Итог!!!! .xlsx]вариант 3!!!!'!$B$20</c:f>
              <c:strCache>
                <c:ptCount val="1"/>
                <c:pt idx="0">
                  <c:v>Геоматрицы+футеровка+дробление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cat>
            <c:strRef>
              <c:f>'[Итог!!!! .xlsx]вариант 3!!!!'!$C$15:$J$15</c:f>
              <c:strCache>
                <c:ptCount val="8"/>
                <c:pt idx="0">
                  <c:v>DN150</c:v>
                </c:pt>
                <c:pt idx="1">
                  <c:v>DN200</c:v>
                </c:pt>
                <c:pt idx="2">
                  <c:v>DN300</c:v>
                </c:pt>
                <c:pt idx="3">
                  <c:v>DN500</c:v>
                </c:pt>
                <c:pt idx="4">
                  <c:v>DN700</c:v>
                </c:pt>
                <c:pt idx="5">
                  <c:v>DN1000</c:v>
                </c:pt>
                <c:pt idx="6">
                  <c:v>DN1200</c:v>
                </c:pt>
                <c:pt idx="7">
                  <c:v>DN1400</c:v>
                </c:pt>
              </c:strCache>
            </c:strRef>
          </c:cat>
          <c:val>
            <c:numRef>
              <c:f>'[Итог!!!! .xlsx]вариант 3!!!!'!$C$20:$J$20</c:f>
              <c:numCache>
                <c:formatCode>#,##0</c:formatCode>
                <c:ptCount val="8"/>
                <c:pt idx="0">
                  <c:v>3346.11</c:v>
                </c:pt>
                <c:pt idx="1">
                  <c:v>3573.3</c:v>
                </c:pt>
                <c:pt idx="2">
                  <c:v>4087.52</c:v>
                </c:pt>
                <c:pt idx="3">
                  <c:v>5558.57</c:v>
                </c:pt>
                <c:pt idx="4">
                  <c:v>7054.23</c:v>
                </c:pt>
                <c:pt idx="5">
                  <c:v>10658.2</c:v>
                </c:pt>
                <c:pt idx="6">
                  <c:v>14024.17</c:v>
                </c:pt>
                <c:pt idx="7">
                  <c:v>17121.98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3614976"/>
        <c:axId val="131154304"/>
      </c:barChart>
      <c:catAx>
        <c:axId val="15361497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31154304"/>
        <c:crosses val="autoZero"/>
        <c:auto val="1"/>
        <c:lblAlgn val="ctr"/>
        <c:lblOffset val="100"/>
        <c:noMultiLvlLbl val="0"/>
      </c:catAx>
      <c:valAx>
        <c:axId val="131154304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53614976"/>
        <c:crosses val="autoZero"/>
        <c:crossBetween val="between"/>
      </c:valAx>
      <c:sp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c:spPr>
    </c:plotArea>
    <c:legend>
      <c:legendPos val="r"/>
      <c:layout>
        <c:manualLayout>
          <c:xMode val="edge"/>
          <c:yMode val="edge"/>
          <c:x val="9.6310516325609219E-2"/>
          <c:y val="0.24342735145738972"/>
          <c:w val="0.28523308115897278"/>
          <c:h val="0.38976224005594989"/>
        </c:manualLayout>
      </c:layout>
      <c:overlay val="0"/>
      <c:spPr>
        <a:noFill/>
        <a:effectLst>
          <a:glow rad="101600">
            <a:schemeClr val="tx2">
              <a:lumMod val="40000"/>
              <a:lumOff val="60000"/>
              <a:alpha val="40000"/>
            </a:schemeClr>
          </a:glow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9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solidFill>
                  <a:srgbClr val="0070C0"/>
                </a:solidFill>
              </a:defRPr>
            </a:pPr>
            <a:r>
              <a:rPr lang="ru-RU" sz="1200" dirty="0" smtClean="0">
                <a:solidFill>
                  <a:srgbClr val="0070C0"/>
                </a:solidFill>
              </a:rPr>
              <a:t>Сравнительная стоимость прокладки трубопровода в кожухе и с покрытием ЗУБ-Композит</a:t>
            </a:r>
            <a:endParaRPr lang="ru-RU" sz="1200" dirty="0">
              <a:solidFill>
                <a:srgbClr val="0070C0"/>
              </a:solidFill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556459795765087"/>
          <c:y val="0.17798204785568006"/>
          <c:w val="0.84443540204234901"/>
          <c:h val="0.60731534109752228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</c:dPt>
          <c:cat>
            <c:strRef>
              <c:f>Лист1!$D$32:$D$33</c:f>
              <c:strCache>
                <c:ptCount val="2"/>
                <c:pt idx="0">
                  <c:v>Прокладка т/п со стальным кожухом</c:v>
                </c:pt>
                <c:pt idx="1">
                  <c:v>Прокладка с покрытием ЗУБ-Композит</c:v>
                </c:pt>
              </c:strCache>
            </c:strRef>
          </c:cat>
          <c:val>
            <c:numRef>
              <c:f>Лист1!$E$32:$E$33</c:f>
              <c:numCache>
                <c:formatCode>#,##0</c:formatCode>
                <c:ptCount val="2"/>
                <c:pt idx="0">
                  <c:v>11007630</c:v>
                </c:pt>
                <c:pt idx="1">
                  <c:v>5262424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2044928"/>
        <c:axId val="162050816"/>
        <c:axId val="0"/>
      </c:bar3DChart>
      <c:catAx>
        <c:axId val="162044928"/>
        <c:scaling>
          <c:orientation val="minMax"/>
        </c:scaling>
        <c:delete val="0"/>
        <c:axPos val="b"/>
        <c:majorTickMark val="none"/>
        <c:minorTickMark val="none"/>
        <c:tickLblPos val="nextTo"/>
        <c:crossAx val="162050816"/>
        <c:crosses val="autoZero"/>
        <c:auto val="1"/>
        <c:lblAlgn val="ctr"/>
        <c:lblOffset val="100"/>
        <c:noMultiLvlLbl val="0"/>
      </c:catAx>
      <c:valAx>
        <c:axId val="16205081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crossAx val="16204492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>
          <a:latin typeface="Arial Narrow" panose="020B0606020202030204" pitchFamily="34" charset="0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image" Target="../media/image71.emf"/><Relationship Id="rId5" Type="http://schemas.openxmlformats.org/officeDocument/2006/relationships/image" Target="../media/image75.emf"/><Relationship Id="rId4" Type="http://schemas.openxmlformats.org/officeDocument/2006/relationships/image" Target="../media/image7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164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ABBC6F-1A86-43C8-8479-9D7B286CC71F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54363" y="514350"/>
            <a:ext cx="3636962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164" y="6513513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B85AC-EB51-45E7-B79D-1FC48FAD8B9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18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1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7581" algn="l" defTabSz="9951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95163" algn="l" defTabSz="9951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92744" algn="l" defTabSz="9951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90326" algn="l" defTabSz="9951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87908" algn="l" defTabSz="9951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85489" algn="l" defTabSz="9951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83072" algn="l" defTabSz="9951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80654" algn="l" defTabSz="9951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809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910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54363" y="514350"/>
            <a:ext cx="3636962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0E25F0-2832-43AF-88ED-F1D19AC64C8D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712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54363" y="514350"/>
            <a:ext cx="3636962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0E25F0-2832-43AF-88ED-F1D19AC64C8D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3712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54363" y="514350"/>
            <a:ext cx="3636962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29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54363" y="514350"/>
            <a:ext cx="3636962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54363" y="514350"/>
            <a:ext cx="3636962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37439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052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154363" y="514350"/>
            <a:ext cx="3636962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54363" y="514350"/>
            <a:ext cx="3636962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54363" y="514350"/>
            <a:ext cx="3636962" cy="25717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B85AC-EB51-45E7-B79D-1FC48FAD8B95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0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5" y="672113"/>
            <a:ext cx="9089390" cy="4704786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9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4010" y="5460912"/>
            <a:ext cx="7485380" cy="1344225"/>
          </a:xfrm>
        </p:spPr>
        <p:txBody>
          <a:bodyPr>
            <a:normAutofit/>
          </a:bodyPr>
          <a:lstStyle>
            <a:lvl1pPr marL="0" indent="0" algn="ctr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705" y="1512253"/>
            <a:ext cx="9089390" cy="2761961"/>
          </a:xfrm>
        </p:spPr>
        <p:txBody>
          <a:bodyPr anchor="b"/>
          <a:lstStyle>
            <a:lvl1pPr algn="ctr" defTabSz="104305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55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705" y="4486000"/>
            <a:ext cx="9089390" cy="1247958"/>
          </a:xfrm>
        </p:spPr>
        <p:txBody>
          <a:bodyPr anchor="t"/>
          <a:lstStyle>
            <a:lvl1pPr marL="0" indent="0" algn="ctr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52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30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611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6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91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6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22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5257588" y="4326723"/>
            <a:ext cx="99136" cy="93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5491507" y="4326723"/>
            <a:ext cx="99136" cy="93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5024785" y="4326723"/>
            <a:ext cx="99136" cy="93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27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27736" y="1764294"/>
            <a:ext cx="4726483" cy="4990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4724775" cy="672112"/>
          </a:xfrm>
        </p:spPr>
        <p:txBody>
          <a:bodyPr anchor="b">
            <a:noAutofit/>
          </a:bodyPr>
          <a:lstStyle>
            <a:lvl1pPr marL="0" indent="0" algn="ctr">
              <a:buNone/>
              <a:defRPr sz="2700" b="0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5812" y="1764295"/>
            <a:ext cx="4726631" cy="672112"/>
          </a:xfrm>
        </p:spPr>
        <p:txBody>
          <a:bodyPr anchor="b">
            <a:noAutofit/>
          </a:bodyPr>
          <a:lstStyle>
            <a:lvl1pPr marL="0" indent="0" algn="ctr">
              <a:buNone/>
              <a:defRPr sz="2700" b="0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534670" y="2439767"/>
            <a:ext cx="4726483" cy="431496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464327" y="2439768"/>
            <a:ext cx="4726483" cy="43144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8011" y="294049"/>
            <a:ext cx="3518055" cy="2310386"/>
          </a:xfrm>
        </p:spPr>
        <p:txBody>
          <a:bodyPr anchor="b"/>
          <a:lstStyle>
            <a:lvl1pPr algn="ctr">
              <a:lnSpc>
                <a:spcPct val="100000"/>
              </a:lnSpc>
              <a:defRPr sz="32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991" y="301051"/>
            <a:ext cx="5842384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08011" y="2688449"/>
            <a:ext cx="3518055" cy="40659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8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4171" y="252042"/>
            <a:ext cx="6679661" cy="987165"/>
          </a:xfrm>
        </p:spPr>
        <p:txBody>
          <a:bodyPr anchor="b"/>
          <a:lstStyle>
            <a:lvl1pPr algn="ctr">
              <a:lnSpc>
                <a:spcPct val="100000"/>
              </a:lnSpc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63670" y="1260210"/>
            <a:ext cx="7080663" cy="5006712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64171" y="6406070"/>
            <a:ext cx="6679661" cy="588098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670" y="0"/>
            <a:ext cx="9624060" cy="1764295"/>
          </a:xfrm>
          <a:prstGeom prst="rect">
            <a:avLst/>
          </a:prstGeom>
        </p:spPr>
        <p:txBody>
          <a:bodyPr vert="horz" lIns="104306" tIns="52153" rIns="104306" bIns="52153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41581" y="7008171"/>
            <a:ext cx="2439432" cy="402567"/>
          </a:xfrm>
          <a:prstGeom prst="rect">
            <a:avLst/>
          </a:prstGeom>
        </p:spPr>
        <p:txBody>
          <a:bodyPr vert="horz" lIns="104306" tIns="52153" rIns="52153" bIns="52153" rtlCol="0" anchor="ctr"/>
          <a:lstStyle>
            <a:lvl1pPr algn="r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473A4BA-C875-4AD0-80D4-4FE84F3039F3}" type="datetimeFigureOut">
              <a:rPr lang="ru-RU" smtClean="0"/>
              <a:pPr/>
              <a:t>14.03.2017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0857" y="7008171"/>
            <a:ext cx="3330549" cy="402567"/>
          </a:xfrm>
          <a:prstGeom prst="rect">
            <a:avLst/>
          </a:prstGeom>
        </p:spPr>
        <p:txBody>
          <a:bodyPr vert="horz" lIns="52153" tIns="52153" rIns="104306" bIns="52153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90889" y="7008171"/>
            <a:ext cx="657199" cy="402567"/>
          </a:xfrm>
          <a:prstGeom prst="rect">
            <a:avLst/>
          </a:prstGeom>
        </p:spPr>
        <p:txBody>
          <a:bodyPr vert="horz" lIns="31292" tIns="52153" rIns="52153" bIns="52153" rtlCol="0" anchor="ctr"/>
          <a:lstStyle>
            <a:lvl1pPr algn="l">
              <a:defRPr sz="14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C13D973-265F-4AFA-9DEB-E3EF13566E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9890881" y="7165872"/>
            <a:ext cx="99136" cy="93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marL="0" algn="ctr" defTabSz="1043056" rtl="0" eaLnBrk="1" latinLnBrk="0" hangingPunct="1"/>
            <a:endParaRPr lang="en-US" sz="21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665553" y="7165872"/>
            <a:ext cx="99136" cy="9346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1043056" rtl="0" eaLnBrk="1" latinLnBrk="0" hangingPunct="1">
        <a:lnSpc>
          <a:spcPts val="6616"/>
        </a:lnSpc>
        <a:spcBef>
          <a:spcPct val="0"/>
        </a:spcBef>
        <a:buNone/>
        <a:defRPr sz="62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Courier New" pitchFamily="49" charset="0"/>
        <a:buChar char="o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Courier New" pitchFamily="49" charset="0"/>
        <a:buChar char="o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Courier New" pitchFamily="49" charset="0"/>
        <a:buChar char="o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Courier New" pitchFamily="49" charset="0"/>
        <a:buChar char="o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gif"/><Relationship Id="rId9" Type="http://schemas.openxmlformats.org/officeDocument/2006/relationships/image" Target="../media/image5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oleObject" Target="../embeddings/oleObject3.bin"/><Relationship Id="rId3" Type="http://schemas.openxmlformats.org/officeDocument/2006/relationships/notesSlide" Target="../notesSlides/notesSlide14.xml"/><Relationship Id="rId21" Type="http://schemas.openxmlformats.org/officeDocument/2006/relationships/image" Target="../media/image74.emf"/><Relationship Id="rId7" Type="http://schemas.openxmlformats.org/officeDocument/2006/relationships/image" Target="../media/image79.jpeg"/><Relationship Id="rId12" Type="http://schemas.openxmlformats.org/officeDocument/2006/relationships/image" Target="../media/image84.png"/><Relationship Id="rId17" Type="http://schemas.openxmlformats.org/officeDocument/2006/relationships/image" Target="../media/image72.e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.bin"/><Relationship Id="rId20" Type="http://schemas.openxmlformats.org/officeDocument/2006/relationships/oleObject" Target="../embeddings/oleObject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8.jpeg"/><Relationship Id="rId11" Type="http://schemas.openxmlformats.org/officeDocument/2006/relationships/image" Target="../media/image83.png"/><Relationship Id="rId24" Type="http://schemas.openxmlformats.org/officeDocument/2006/relationships/oleObject" Target="../embeddings/oleObject6.bin"/><Relationship Id="rId5" Type="http://schemas.openxmlformats.org/officeDocument/2006/relationships/image" Target="../media/image77.jpeg"/><Relationship Id="rId15" Type="http://schemas.openxmlformats.org/officeDocument/2006/relationships/image" Target="../media/image71.emf"/><Relationship Id="rId23" Type="http://schemas.openxmlformats.org/officeDocument/2006/relationships/image" Target="../media/image75.emf"/><Relationship Id="rId10" Type="http://schemas.openxmlformats.org/officeDocument/2006/relationships/image" Target="../media/image82.png"/><Relationship Id="rId19" Type="http://schemas.openxmlformats.org/officeDocument/2006/relationships/image" Target="../media/image73.emf"/><Relationship Id="rId4" Type="http://schemas.openxmlformats.org/officeDocument/2006/relationships/image" Target="../media/image76.jpeg"/><Relationship Id="rId9" Type="http://schemas.openxmlformats.org/officeDocument/2006/relationships/image" Target="../media/image81.png"/><Relationship Id="rId14" Type="http://schemas.openxmlformats.org/officeDocument/2006/relationships/oleObject" Target="../embeddings/oleObject1.bin"/><Relationship Id="rId22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jpeg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90.jpe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jpeg"/><Relationship Id="rId5" Type="http://schemas.openxmlformats.org/officeDocument/2006/relationships/image" Target="../media/image92.tiff"/><Relationship Id="rId4" Type="http://schemas.openxmlformats.org/officeDocument/2006/relationships/image" Target="../media/image9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2.jpeg"/><Relationship Id="rId4" Type="http://schemas.openxmlformats.org/officeDocument/2006/relationships/image" Target="../media/image10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8.jpeg"/><Relationship Id="rId4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5" Type="http://schemas.openxmlformats.org/officeDocument/2006/relationships/image" Target="../media/image130.jpeg"/><Relationship Id="rId10" Type="http://schemas.openxmlformats.org/officeDocument/2006/relationships/image" Target="../media/image125.jpeg"/><Relationship Id="rId4" Type="http://schemas.openxmlformats.org/officeDocument/2006/relationships/image" Target="../media/image119.png"/><Relationship Id="rId9" Type="http://schemas.openxmlformats.org/officeDocument/2006/relationships/image" Target="../media/image124.png"/><Relationship Id="rId14" Type="http://schemas.openxmlformats.org/officeDocument/2006/relationships/image" Target="../media/image12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13" Type="http://schemas.openxmlformats.org/officeDocument/2006/relationships/image" Target="../media/image141.jpe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12" Type="http://schemas.openxmlformats.org/officeDocument/2006/relationships/image" Target="../media/image140.jpe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1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4.jpeg"/><Relationship Id="rId11" Type="http://schemas.openxmlformats.org/officeDocument/2006/relationships/image" Target="../media/image139.jpeg"/><Relationship Id="rId5" Type="http://schemas.openxmlformats.org/officeDocument/2006/relationships/image" Target="../media/image133.jpeg"/><Relationship Id="rId15" Type="http://schemas.openxmlformats.org/officeDocument/2006/relationships/image" Target="../media/image143.jpeg"/><Relationship Id="rId10" Type="http://schemas.openxmlformats.org/officeDocument/2006/relationships/image" Target="../media/image138.jpeg"/><Relationship Id="rId4" Type="http://schemas.openxmlformats.org/officeDocument/2006/relationships/image" Target="../media/image132.jpeg"/><Relationship Id="rId9" Type="http://schemas.openxmlformats.org/officeDocument/2006/relationships/image" Target="../media/image137.jpeg"/><Relationship Id="rId14" Type="http://schemas.openxmlformats.org/officeDocument/2006/relationships/image" Target="../media/image14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jpeg"/><Relationship Id="rId5" Type="http://schemas.openxmlformats.org/officeDocument/2006/relationships/image" Target="../media/image147.jpg"/><Relationship Id="rId4" Type="http://schemas.openxmlformats.org/officeDocument/2006/relationships/image" Target="../media/image146.jpeg"/><Relationship Id="rId9" Type="http://schemas.openxmlformats.org/officeDocument/2006/relationships/image" Target="../media/image1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emf"/><Relationship Id="rId3" Type="http://schemas.openxmlformats.org/officeDocument/2006/relationships/image" Target="../media/image157.jpeg"/><Relationship Id="rId7" Type="http://schemas.openxmlformats.org/officeDocument/2006/relationships/image" Target="../media/image16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5" Type="http://schemas.openxmlformats.org/officeDocument/2006/relationships/image" Target="../media/image159.jpeg"/><Relationship Id="rId10" Type="http://schemas.openxmlformats.org/officeDocument/2006/relationships/image" Target="../media/image164.png"/><Relationship Id="rId4" Type="http://schemas.openxmlformats.org/officeDocument/2006/relationships/image" Target="../media/image158.jpeg"/><Relationship Id="rId9" Type="http://schemas.openxmlformats.org/officeDocument/2006/relationships/image" Target="../media/image16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5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173.jpeg"/><Relationship Id="rId3" Type="http://schemas.openxmlformats.org/officeDocument/2006/relationships/image" Target="../media/image168.png"/><Relationship Id="rId7" Type="http://schemas.openxmlformats.org/officeDocument/2006/relationships/image" Target="../media/image57.png"/><Relationship Id="rId12" Type="http://schemas.openxmlformats.org/officeDocument/2006/relationships/image" Target="../media/image172.jpe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7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171.jpeg"/><Relationship Id="rId5" Type="http://schemas.openxmlformats.org/officeDocument/2006/relationships/image" Target="../media/image55.png"/><Relationship Id="rId15" Type="http://schemas.openxmlformats.org/officeDocument/2006/relationships/image" Target="../media/image175.jpeg"/><Relationship Id="rId10" Type="http://schemas.openxmlformats.org/officeDocument/2006/relationships/image" Target="../media/image170.png"/><Relationship Id="rId4" Type="http://schemas.microsoft.com/office/2007/relationships/hdphoto" Target="../media/hdphoto6.wdp"/><Relationship Id="rId9" Type="http://schemas.openxmlformats.org/officeDocument/2006/relationships/image" Target="../media/image169.jpeg"/><Relationship Id="rId14" Type="http://schemas.openxmlformats.org/officeDocument/2006/relationships/image" Target="../media/image17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9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8.jpeg"/><Relationship Id="rId11" Type="http://schemas.openxmlformats.org/officeDocument/2006/relationships/image" Target="../media/image183.png"/><Relationship Id="rId5" Type="http://schemas.openxmlformats.org/officeDocument/2006/relationships/image" Target="../media/image177.jpeg"/><Relationship Id="rId10" Type="http://schemas.openxmlformats.org/officeDocument/2006/relationships/image" Target="../media/image182.jpeg"/><Relationship Id="rId4" Type="http://schemas.openxmlformats.org/officeDocument/2006/relationships/notesSlide" Target="../notesSlides/notesSlide35.xml"/><Relationship Id="rId9" Type="http://schemas.openxmlformats.org/officeDocument/2006/relationships/image" Target="../media/image18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7.wdp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5.jpeg"/><Relationship Id="rId18" Type="http://schemas.openxmlformats.org/officeDocument/2006/relationships/image" Target="../media/image200.jpeg"/><Relationship Id="rId3" Type="http://schemas.openxmlformats.org/officeDocument/2006/relationships/image" Target="../media/image185.jpeg"/><Relationship Id="rId21" Type="http://schemas.microsoft.com/office/2007/relationships/hdphoto" Target="../media/hdphoto8.wdp"/><Relationship Id="rId7" Type="http://schemas.openxmlformats.org/officeDocument/2006/relationships/image" Target="../media/image189.jpeg"/><Relationship Id="rId12" Type="http://schemas.openxmlformats.org/officeDocument/2006/relationships/image" Target="../media/image194.jpeg"/><Relationship Id="rId17" Type="http://schemas.openxmlformats.org/officeDocument/2006/relationships/image" Target="../media/image199.png"/><Relationship Id="rId25" Type="http://schemas.openxmlformats.org/officeDocument/2006/relationships/image" Target="../media/image206.jpe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198.jpeg"/><Relationship Id="rId20" Type="http://schemas.openxmlformats.org/officeDocument/2006/relationships/image" Target="../media/image2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8.jpeg"/><Relationship Id="rId11" Type="http://schemas.openxmlformats.org/officeDocument/2006/relationships/image" Target="../media/image193.jpeg"/><Relationship Id="rId24" Type="http://schemas.openxmlformats.org/officeDocument/2006/relationships/image" Target="../media/image205.png"/><Relationship Id="rId5" Type="http://schemas.openxmlformats.org/officeDocument/2006/relationships/image" Target="../media/image187.jpeg"/><Relationship Id="rId15" Type="http://schemas.openxmlformats.org/officeDocument/2006/relationships/image" Target="../media/image197.jpeg"/><Relationship Id="rId23" Type="http://schemas.openxmlformats.org/officeDocument/2006/relationships/image" Target="../media/image204.png"/><Relationship Id="rId10" Type="http://schemas.openxmlformats.org/officeDocument/2006/relationships/image" Target="../media/image192.png"/><Relationship Id="rId19" Type="http://schemas.openxmlformats.org/officeDocument/2006/relationships/image" Target="../media/image201.jpeg"/><Relationship Id="rId4" Type="http://schemas.openxmlformats.org/officeDocument/2006/relationships/image" Target="../media/image186.jpeg"/><Relationship Id="rId9" Type="http://schemas.openxmlformats.org/officeDocument/2006/relationships/image" Target="../media/image191.png"/><Relationship Id="rId14" Type="http://schemas.openxmlformats.org/officeDocument/2006/relationships/image" Target="../media/image196.jpeg"/><Relationship Id="rId22" Type="http://schemas.openxmlformats.org/officeDocument/2006/relationships/image" Target="../media/image203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jpeg"/><Relationship Id="rId13" Type="http://schemas.openxmlformats.org/officeDocument/2006/relationships/image" Target="../media/image217.jpeg"/><Relationship Id="rId18" Type="http://schemas.openxmlformats.org/officeDocument/2006/relationships/image" Target="../media/image222.jpeg"/><Relationship Id="rId3" Type="http://schemas.openxmlformats.org/officeDocument/2006/relationships/image" Target="../media/image207.jpeg"/><Relationship Id="rId7" Type="http://schemas.openxmlformats.org/officeDocument/2006/relationships/image" Target="../media/image211.png"/><Relationship Id="rId12" Type="http://schemas.openxmlformats.org/officeDocument/2006/relationships/image" Target="../media/image216.jpeg"/><Relationship Id="rId17" Type="http://schemas.openxmlformats.org/officeDocument/2006/relationships/image" Target="../media/image221.jpe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220.jpeg"/><Relationship Id="rId20" Type="http://schemas.openxmlformats.org/officeDocument/2006/relationships/image" Target="../media/image2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11" Type="http://schemas.openxmlformats.org/officeDocument/2006/relationships/image" Target="../media/image215.jpeg"/><Relationship Id="rId5" Type="http://schemas.openxmlformats.org/officeDocument/2006/relationships/image" Target="../media/image209.png"/><Relationship Id="rId15" Type="http://schemas.openxmlformats.org/officeDocument/2006/relationships/image" Target="../media/image219.jpeg"/><Relationship Id="rId10" Type="http://schemas.openxmlformats.org/officeDocument/2006/relationships/image" Target="../media/image214.jpeg"/><Relationship Id="rId19" Type="http://schemas.openxmlformats.org/officeDocument/2006/relationships/image" Target="../media/image223.png"/><Relationship Id="rId4" Type="http://schemas.openxmlformats.org/officeDocument/2006/relationships/image" Target="../media/image208.png"/><Relationship Id="rId9" Type="http://schemas.openxmlformats.org/officeDocument/2006/relationships/image" Target="../media/image213.jpeg"/><Relationship Id="rId14" Type="http://schemas.openxmlformats.org/officeDocument/2006/relationships/image" Target="../media/image21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jpeg"/><Relationship Id="rId3" Type="http://schemas.openxmlformats.org/officeDocument/2006/relationships/image" Target="../media/image225.jpeg"/><Relationship Id="rId7" Type="http://schemas.openxmlformats.org/officeDocument/2006/relationships/image" Target="../media/image227.jpeg"/><Relationship Id="rId12" Type="http://schemas.openxmlformats.org/officeDocument/2006/relationships/image" Target="../media/image23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29.jpeg"/><Relationship Id="rId5" Type="http://schemas.microsoft.com/office/2007/relationships/hdphoto" Target="../media/hdphoto9.wdp"/><Relationship Id="rId10" Type="http://schemas.openxmlformats.org/officeDocument/2006/relationships/image" Target="../media/image228.gif"/><Relationship Id="rId4" Type="http://schemas.openxmlformats.org/officeDocument/2006/relationships/image" Target="../media/image226.jpeg"/><Relationship Id="rId9" Type="http://schemas.openxmlformats.org/officeDocument/2006/relationships/image" Target="../media/image21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jpeg"/><Relationship Id="rId3" Type="http://schemas.openxmlformats.org/officeDocument/2006/relationships/image" Target="../media/image231.jpeg"/><Relationship Id="rId7" Type="http://schemas.openxmlformats.org/officeDocument/2006/relationships/image" Target="../media/image23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4.jpeg"/><Relationship Id="rId5" Type="http://schemas.openxmlformats.org/officeDocument/2006/relationships/image" Target="../media/image233.jpeg"/><Relationship Id="rId10" Type="http://schemas.openxmlformats.org/officeDocument/2006/relationships/image" Target="../media/image238.jpeg"/><Relationship Id="rId4" Type="http://schemas.openxmlformats.org/officeDocument/2006/relationships/image" Target="../media/image232.jpeg"/><Relationship Id="rId9" Type="http://schemas.openxmlformats.org/officeDocument/2006/relationships/image" Target="../media/image23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jpeg"/><Relationship Id="rId13" Type="http://schemas.openxmlformats.org/officeDocument/2006/relationships/image" Target="../media/image246.jpeg"/><Relationship Id="rId18" Type="http://schemas.openxmlformats.org/officeDocument/2006/relationships/image" Target="../media/image251.png"/><Relationship Id="rId3" Type="http://schemas.openxmlformats.org/officeDocument/2006/relationships/image" Target="../media/image228.gif"/><Relationship Id="rId7" Type="http://schemas.openxmlformats.org/officeDocument/2006/relationships/image" Target="../media/image241.jpeg"/><Relationship Id="rId12" Type="http://schemas.openxmlformats.org/officeDocument/2006/relationships/image" Target="../media/image211.png"/><Relationship Id="rId17" Type="http://schemas.openxmlformats.org/officeDocument/2006/relationships/image" Target="../media/image250.pn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2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0.jpeg"/><Relationship Id="rId11" Type="http://schemas.openxmlformats.org/officeDocument/2006/relationships/image" Target="../media/image245.jpeg"/><Relationship Id="rId5" Type="http://schemas.openxmlformats.org/officeDocument/2006/relationships/image" Target="../media/image239.gif"/><Relationship Id="rId15" Type="http://schemas.openxmlformats.org/officeDocument/2006/relationships/image" Target="../media/image248.png"/><Relationship Id="rId10" Type="http://schemas.openxmlformats.org/officeDocument/2006/relationships/image" Target="../media/image244.jpeg"/><Relationship Id="rId4" Type="http://schemas.openxmlformats.org/officeDocument/2006/relationships/image" Target="../media/image207.jpeg"/><Relationship Id="rId9" Type="http://schemas.openxmlformats.org/officeDocument/2006/relationships/image" Target="../media/image243.png"/><Relationship Id="rId14" Type="http://schemas.openxmlformats.org/officeDocument/2006/relationships/image" Target="../media/image24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4.png"/><Relationship Id="rId5" Type="http://schemas.openxmlformats.org/officeDocument/2006/relationships/image" Target="../media/image4.png"/><Relationship Id="rId4" Type="http://schemas.openxmlformats.org/officeDocument/2006/relationships/image" Target="../media/image2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png"/><Relationship Id="rId9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693401" cy="6729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14661" y="5732081"/>
            <a:ext cx="10693400" cy="1838707"/>
            <a:chOff x="1" y="5190309"/>
            <a:chExt cx="9144000" cy="1667691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5190309"/>
              <a:ext cx="9144000" cy="1667691"/>
            </a:xfrm>
            <a:prstGeom prst="rect">
              <a:avLst/>
            </a:prstGeom>
          </p:spPr>
        </p:pic>
        <p:sp>
          <p:nvSpPr>
            <p:cNvPr id="18" name="Заголовок 1"/>
            <p:cNvSpPr txBox="1">
              <a:spLocks/>
            </p:cNvSpPr>
            <p:nvPr/>
          </p:nvSpPr>
          <p:spPr>
            <a:xfrm>
              <a:off x="3836480" y="5515115"/>
              <a:ext cx="5229143" cy="1120309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endPara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48" y="6244723"/>
            <a:ext cx="1293651" cy="10392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" name="Прямоугольник 19"/>
          <p:cNvSpPr/>
          <p:nvPr/>
        </p:nvSpPr>
        <p:spPr>
          <a:xfrm>
            <a:off x="1020026" y="7283964"/>
            <a:ext cx="1370967" cy="320768"/>
          </a:xfrm>
          <a:prstGeom prst="rect">
            <a:avLst/>
          </a:prstGeom>
        </p:spPr>
        <p:txBody>
          <a:bodyPr wrap="none" lIns="104306" tIns="52153" rIns="104306" bIns="52153">
            <a:spAutoFit/>
          </a:bodyPr>
          <a:lstStyle/>
          <a:p>
            <a:r>
              <a:rPr lang="en-US" sz="1400" b="1" dirty="0">
                <a:solidFill>
                  <a:srgbClr val="555F6E"/>
                </a:solidFill>
                <a:latin typeface="Cambria" pitchFamily="18" charset="0"/>
                <a:cs typeface="Arial" pitchFamily="34" charset="0"/>
              </a:rPr>
              <a:t>www.svap.pro</a:t>
            </a:r>
            <a:endParaRPr lang="ru-RU" sz="1400" dirty="0">
              <a:solidFill>
                <a:srgbClr val="555F6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" y="-10633"/>
            <a:ext cx="10752382" cy="396000"/>
          </a:xfrm>
          <a:prstGeom prst="rect">
            <a:avLst/>
          </a:prstGeom>
          <a:solidFill>
            <a:srgbClr val="0070C0"/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СНИЖЕНИЕ </a:t>
            </a:r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СТОИМОСТИ ●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СОКРАЩЕНИЕ СРОКОВ </a:t>
            </a:r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СТРОИТЕЛЬСТВА ●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ПОВЫШЕНИЕ БЕЗОПАСНОСТИ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77970" y="6137845"/>
            <a:ext cx="6214648" cy="1127069"/>
          </a:xfrm>
          <a:prstGeom prst="rect">
            <a:avLst/>
          </a:prstGeom>
          <a:noFill/>
          <a:ln>
            <a:noFill/>
          </a:ln>
          <a:effectLst>
            <a:outerShdw blurRad="203200" sx="30000" sy="30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ЗАЩИТНЫЕ КОМПОЗИТНЫЕ И УТЯЖЕЛЯЮЩИЕ БЕТОННЫЕ ПОКРЫТИЯ НА ОСНОВЕ НАНОМОДИФИЦИРОВАННЫХ СМЕСЕЙ</a:t>
            </a:r>
            <a:endParaRPr lang="ru-RU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523" y="3542819"/>
            <a:ext cx="3004076" cy="2520280"/>
          </a:xfrm>
          <a:prstGeom prst="rect">
            <a:avLst/>
          </a:prstGeom>
          <a:noFill/>
          <a:ln>
            <a:noFill/>
          </a:ln>
          <a:effectLst>
            <a:glow rad="241300">
              <a:srgbClr val="FF0000">
                <a:alpha val="73000"/>
              </a:srgb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2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РОССИЙСКАЯ ТЕХНОЛОГИЯ</a:t>
            </a:r>
          </a:p>
          <a:p>
            <a:pPr algn="ctr"/>
            <a:r>
              <a:rPr lang="ru-RU" sz="115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ЗУБ</a:t>
            </a:r>
            <a:r>
              <a:rPr lang="ru-RU" sz="8800" b="1" spc="150" baseline="3000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®</a:t>
            </a:r>
            <a:endParaRPr lang="ru-RU" sz="11500" b="1" spc="150" baseline="3000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386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Исходники фото-видео 2015\2015 02 Труба 820 эпоксидка ЦПП 26 мм композит фибра оцинковка Мосводоканал\IMG_5485.JPG"/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000" y="3996000"/>
            <a:ext cx="2052000" cy="1256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2106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УПРАВЛЕНИЕ КАЧЕСТВОМ И КОНТРОЛЬ КАЧЕСТВА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000" y="1024633"/>
            <a:ext cx="79930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КЛЮЧЕВЫЕ АСПЕКТЫ УПРАВЛЕНИЯ КАЧЕСТВОМ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34000" y="3091915"/>
            <a:ext cx="7849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КЛЮЧЕВЫЕ АСПЕКТЫ КОНТРОЛЯ КАЧЕСТВА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6008" y="1460113"/>
            <a:ext cx="799302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ПЛАН КАЧЕСТВА ДЛЯ КАЖДОГО ПРОЕКТА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ПЛАН КОНТРОЛЯ КАЧЕСТВА ДЛЯ КАЖДОГО ПРОЕКТА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ДЕТАЛИЗИРОВАНН0Е СЕРТИФИКАЦИОННОЕ ОБЕСПЕЧЕНИЕ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УПРАВЛЕНИЕ КАЧЕСТВОМ ПОСТАВЩИКОВ И ПОДРЯДЧИКОВ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МНОГОАСПЕКТНЫЙ ВНЕШНИЙ И ВНУТРЕННИЙ АУДИТ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ЭЛЕКТРОННАЯ СИСТЕМА ДОКУМЕНТООБОРОТА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РАБОТА ПОД КОНТРОЛЕМ ВНЕШНИХ НЕЗАВИСИМЫХ ИНСПЕКЦИЙ</a:t>
            </a:r>
          </a:p>
        </p:txBody>
      </p:sp>
      <p:pic>
        <p:nvPicPr>
          <p:cNvPr id="21" name="Рисунок 20" descr="IMG_2849.jpg"/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8000" y="5400000"/>
            <a:ext cx="2052000" cy="140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Прямоугольник 21"/>
          <p:cNvSpPr/>
          <p:nvPr/>
        </p:nvSpPr>
        <p:spPr>
          <a:xfrm>
            <a:off x="306140" y="3562866"/>
            <a:ext cx="79930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ПРЕДПРОИЗВОДСТВЕННЫЕ ИСПЫТАНИЯ (PQT)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СИСТЕМА ПРОСЛЕЖИВАЕМОСТИ ТРУБ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СЕРТИФИЦИРОВАННАЯ ЛАБОРАТОРИЯ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СОВРЕМЕННЫЕ СРЕДСТВА КОНТРОЛЯ И ИЗМЕРЕНИЙ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АРХИВАЦИЯ ВСЕХ ДАННЫХ ПО ИСПЫТАНИЯМ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АРХИВНЫЙ СКЛАД ОБРАЗЦОВ МАТЕРИАЛОВ И БЕТОННОЙ СМЕСИ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34132" y="5004767"/>
            <a:ext cx="7849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СООТВЕТСТВИЕ 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СТАНДАРТАМ В </a:t>
            </a:r>
            <a:r>
              <a:rPr lang="ru-RU" sz="2400" dirty="0">
                <a:solidFill>
                  <a:srgbClr val="002060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СИСТЕМАХ ГОСТР, IQNet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06272" y="5475718"/>
            <a:ext cx="79930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ISO9001:2008 СИСТЕМА МЕНЕДЖМЕНТА КАЧЕСТВА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ISO14001:2004 СИСТЕМА ЭКОЛОГИЧЕСКОГО МЕНЕДЖМЕНТА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OHSAS18001:2007 СИСТЕМА 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МЕНЕДЖМЕНТА ПБ 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И 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ОТ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ISO9001:2008 СИСТЕМА МЕНЕДЖМЕНТА 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КАЧЕСТВА по СТО ГАЗПРОМ</a:t>
            </a:r>
            <a:endParaRPr lang="ru-RU" sz="1400" dirty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sz="1400" dirty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000" y="1116335"/>
            <a:ext cx="2052000" cy="136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8000" y="2592000"/>
            <a:ext cx="2054352" cy="12878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0" y="7162733"/>
            <a:ext cx="10692000" cy="396000"/>
          </a:xfrm>
          <a:prstGeom prst="rect">
            <a:avLst/>
          </a:prstGeom>
          <a:solidFill>
            <a:srgbClr val="555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СООТВЕТСТВИЕ МЕЖДУНАРОДНЫМ СТАНДАРТАМ УПРАВЛЕНИЯ КАЧЕСТВОМ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533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534670" y="289839"/>
            <a:ext cx="210714" cy="428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4306" tIns="52153" rIns="104306" bIns="52153" numCol="1" anchor="ctr" anchorCtr="0" compatLnSpc="1">
            <a:prstTxWarp prst="textNoShape">
              <a:avLst/>
            </a:prstTxWarp>
            <a:spAutoFit/>
          </a:bodyPr>
          <a:lstStyle/>
          <a:p>
            <a:pPr defTabSz="1043056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0693400" cy="3969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20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СООТВЕТСТВИЕ ФЕДЕРАЛЬНЫМ ТРЕБОВАНИЯМ</a:t>
            </a:r>
            <a:endParaRPr lang="ru-RU" sz="2000" b="1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ПРИМЕНЕНИЕ ТРУБ С ПОКРЫТИЕМ ЗУБ РЕГЛАМЕНТИРУЕТСЯ ФЕДЕРАЛЬНЫМИ НТД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233908" y="508339"/>
            <a:ext cx="5112000" cy="873217"/>
          </a:xfrm>
          <a:prstGeom prst="roundRect">
            <a:avLst/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Применение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обетонированных</a:t>
            </a:r>
          </a:p>
          <a:p>
            <a:pPr algn="ctr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труб </a:t>
            </a:r>
            <a:r>
              <a:rPr lang="ru-RU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болотах и переходах</a:t>
            </a:r>
            <a:endParaRPr lang="ru-RU" sz="1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Штриховая стрелка вправо 31"/>
          <p:cNvSpPr/>
          <p:nvPr/>
        </p:nvSpPr>
        <p:spPr>
          <a:xfrm>
            <a:off x="1134506" y="5660367"/>
            <a:ext cx="3768737" cy="1222025"/>
          </a:xfrm>
          <a:prstGeom prst="stripedRightArrow">
            <a:avLst>
              <a:gd name="adj1" fmla="val 79152"/>
              <a:gd name="adj2" fmla="val 50000"/>
            </a:avLst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Соответствие ведомственным нормативам компаний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233908" y="5660367"/>
            <a:ext cx="5112000" cy="1360624"/>
          </a:xfrm>
          <a:prstGeom prst="roundRect">
            <a:avLst/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0" name="Picture 6" descr="Ростехнадз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98" y="2636629"/>
            <a:ext cx="502828" cy="555666"/>
          </a:xfrm>
          <a:prstGeom prst="rect">
            <a:avLst/>
          </a:prstGeom>
          <a:noFill/>
          <a:effectLst>
            <a:glow rad="2921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Дмитрий\Documents\Бланки и ЛОГОТИПЫ\Разные логотипы для презентаций СВАП\Роснефть\RN_block_center_rus.gif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31506" y="6388087"/>
            <a:ext cx="993031" cy="529092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Дмитрий\Documents\Бланки и ЛОГОТИПЫ\Разные логотипы для презентаций СВАП\LUK oil\lukoi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47100" y="6516549"/>
            <a:ext cx="1168316" cy="272167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69129" y="5695540"/>
            <a:ext cx="926305" cy="502381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/>
        </p:spPr>
      </p:pic>
      <p:pic>
        <p:nvPicPr>
          <p:cNvPr id="24" name="Picture 6" descr="C:\Users\Дмитрий\Documents\Бланки и ЛОГОТИПЫ\Разные логотипы для презентаций СВАП\SIPEM\сайпем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9068" y="5903940"/>
            <a:ext cx="1112574" cy="384951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C:\Users\Дмитрий\Documents\Бланки и ЛОГОТИПЫ\Разные логотипы для презентаций СВАП\РМРС\морской регистр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4836" y="6421068"/>
            <a:ext cx="535337" cy="483353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Штриховая стрелка вправо 43"/>
          <p:cNvSpPr/>
          <p:nvPr/>
        </p:nvSpPr>
        <p:spPr>
          <a:xfrm>
            <a:off x="1119314" y="1474140"/>
            <a:ext cx="3768737" cy="912908"/>
          </a:xfrm>
          <a:prstGeom prst="stripedRightArrow">
            <a:avLst>
              <a:gd name="adj1" fmla="val 72607"/>
              <a:gd name="adj2" fmla="val 50000"/>
            </a:avLst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86.13330.2014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пункт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12.1.4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46" name="Штриховая стрелка вправо 45"/>
          <p:cNvSpPr/>
          <p:nvPr/>
        </p:nvSpPr>
        <p:spPr>
          <a:xfrm>
            <a:off x="1098228" y="488493"/>
            <a:ext cx="3768737" cy="912908"/>
          </a:xfrm>
          <a:prstGeom prst="stripedRightArrow">
            <a:avLst>
              <a:gd name="adj1" fmla="val 72607"/>
              <a:gd name="adj2" fmla="val 50000"/>
            </a:avLst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86.13330.2014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подраздел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13.5 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233908" y="1521723"/>
            <a:ext cx="5112000" cy="873217"/>
          </a:xfrm>
          <a:prstGeom prst="roundRect">
            <a:avLst/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Указания к применению </a:t>
            </a:r>
            <a:r>
              <a:rPr lang="ru-RU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теплоизолированных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труб с бетонным покрытием</a:t>
            </a:r>
            <a:endParaRPr lang="ru-RU" sz="18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5233908" y="2535107"/>
            <a:ext cx="5112000" cy="873217"/>
          </a:xfrm>
          <a:prstGeom prst="roundRect">
            <a:avLst/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Применение бетонного покрытия 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</a:t>
            </a:r>
            <a:r>
              <a:rPr lang="ru-RU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снижения риска аварийности</a:t>
            </a:r>
          </a:p>
        </p:txBody>
      </p:sp>
      <p:sp>
        <p:nvSpPr>
          <p:cNvPr id="29" name="Штриховая стрелка вправо 28"/>
          <p:cNvSpPr/>
          <p:nvPr/>
        </p:nvSpPr>
        <p:spPr>
          <a:xfrm>
            <a:off x="1134506" y="2526385"/>
            <a:ext cx="3768737" cy="912908"/>
          </a:xfrm>
          <a:prstGeom prst="stripedRightArrow">
            <a:avLst>
              <a:gd name="adj1" fmla="val 72616"/>
              <a:gd name="adj2" fmla="val 50000"/>
            </a:avLst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Ростехнадзора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</a:t>
            </a:r>
            <a:r>
              <a:rPr lang="ru-RU" sz="1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520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ФНП в области магистральных т/п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Штриховая стрелка вправо 50"/>
          <p:cNvSpPr/>
          <p:nvPr/>
        </p:nvSpPr>
        <p:spPr>
          <a:xfrm>
            <a:off x="1134506" y="3510589"/>
            <a:ext cx="3768737" cy="914400"/>
          </a:xfrm>
          <a:prstGeom prst="stripedRightArrow">
            <a:avLst>
              <a:gd name="adj1" fmla="val 72616"/>
              <a:gd name="adj2" fmla="val 50320"/>
            </a:avLst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Ростехнадзора </a:t>
            </a:r>
            <a:r>
              <a:rPr lang="ru-RU" sz="1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№228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Методика оценки рисков МН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http://blogs-images.forbes.com/gcaptain/files/2012/12/DNV-GL-Group1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974" y="5899130"/>
            <a:ext cx="1035199" cy="448423"/>
          </a:xfrm>
          <a:prstGeom prst="rect">
            <a:avLst/>
          </a:prstGeom>
          <a:noFill/>
          <a:effectLst>
            <a:glow rad="2286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34" y="751541"/>
            <a:ext cx="507955" cy="386813"/>
          </a:xfrm>
          <a:prstGeom prst="rect">
            <a:avLst/>
          </a:prstGeom>
          <a:noFill/>
          <a:ln>
            <a:noFill/>
          </a:ln>
          <a:effectLst>
            <a:glow rad="228600">
              <a:schemeClr val="bg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34" y="1737188"/>
            <a:ext cx="507955" cy="386813"/>
          </a:xfrm>
          <a:prstGeom prst="rect">
            <a:avLst/>
          </a:prstGeom>
          <a:noFill/>
          <a:ln>
            <a:noFill/>
          </a:ln>
          <a:effectLst>
            <a:glow rad="228600">
              <a:schemeClr val="bg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6234429"/>
            <a:ext cx="1150943" cy="465585"/>
          </a:xfrm>
          <a:prstGeom prst="rect">
            <a:avLst/>
          </a:prstGeom>
          <a:noFill/>
          <a:ln>
            <a:noFill/>
          </a:ln>
          <a:effectLst>
            <a:glow rad="139700">
              <a:schemeClr val="bg1"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6" descr="Ростехнадз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34" y="3707266"/>
            <a:ext cx="502828" cy="555666"/>
          </a:xfrm>
          <a:prstGeom prst="rect">
            <a:avLst/>
          </a:prstGeom>
          <a:noFill/>
          <a:effectLst>
            <a:glow rad="2921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5233908" y="3548491"/>
            <a:ext cx="5112000" cy="873217"/>
          </a:xfrm>
          <a:prstGeom prst="roundRect">
            <a:avLst/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Применение бетонного покрытия 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</a:t>
            </a:r>
            <a:r>
              <a:rPr lang="ru-RU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снижения риска аварийности</a:t>
            </a:r>
          </a:p>
        </p:txBody>
      </p:sp>
      <p:sp>
        <p:nvSpPr>
          <p:cNvPr id="30" name="Штриховая стрелка вправо 29"/>
          <p:cNvSpPr/>
          <p:nvPr/>
        </p:nvSpPr>
        <p:spPr>
          <a:xfrm>
            <a:off x="1134505" y="4536715"/>
            <a:ext cx="3840959" cy="914400"/>
          </a:xfrm>
          <a:prstGeom prst="stripedRightArrow">
            <a:avLst>
              <a:gd name="adj1" fmla="val 72616"/>
              <a:gd name="adj2" fmla="val 50320"/>
            </a:avLst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Ростехнадзора </a:t>
            </a:r>
            <a:r>
              <a:rPr lang="ru-RU" sz="16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№101 </a:t>
            </a:r>
          </a:p>
          <a:p>
            <a:pPr algn="ctr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ФНП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нефтегазовой отрасли</a:t>
            </a:r>
          </a:p>
        </p:txBody>
      </p:sp>
      <p:pic>
        <p:nvPicPr>
          <p:cNvPr id="34" name="Picture 6" descr="Ростехнадз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55" y="4733392"/>
            <a:ext cx="502828" cy="555666"/>
          </a:xfrm>
          <a:prstGeom prst="rect">
            <a:avLst/>
          </a:prstGeom>
          <a:noFill/>
          <a:effectLst>
            <a:glow rad="2921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Скругленный прямоугольник 34"/>
          <p:cNvSpPr/>
          <p:nvPr/>
        </p:nvSpPr>
        <p:spPr>
          <a:xfrm>
            <a:off x="5233908" y="4574617"/>
            <a:ext cx="5112000" cy="873217"/>
          </a:xfrm>
          <a:prstGeom prst="roundRect">
            <a:avLst/>
          </a:prstGeom>
          <a:solidFill>
            <a:schemeClr val="bg1">
              <a:lumMod val="95000"/>
              <a:alpha val="69000"/>
            </a:schemeClr>
          </a:solidFill>
          <a:ln w="127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Применение бетонного покрытия </a:t>
            </a:r>
            <a:endParaRPr lang="ru-RU" sz="18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вместо кожухов на переходах рек и дорог</a:t>
            </a:r>
            <a:endParaRPr lang="ru-RU" sz="18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28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0693400" cy="3969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9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НОРМАТИВНАЯ ДОКУМЕНТАЦИЯ ПАО «ГАЗПРОМ» ПО ПРИМЕНЕНИЮ ОБЕТОНИРОВАННЫХ ТРУБ</a:t>
            </a:r>
            <a:endParaRPr lang="ru-RU" sz="19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8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ТЕХНИЧЕСКИЕ УСЛОВИЯ СВАП ВНЕСЕНЫ В РЕЕСТ ТРУБНОЙ ПРОДУКЦИИ ПАО «ГАЗПРОМ»</a:t>
            </a:r>
            <a:endParaRPr lang="ru-RU" sz="1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524" y="553988"/>
            <a:ext cx="2016224" cy="28706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СТО Газпром 2-3.7-050-2006 Морской стандарт DNV-OS-F10. Подводные трубопроводные систем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6691" y="1989305"/>
            <a:ext cx="1997741" cy="28790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261" y="507157"/>
            <a:ext cx="1929967" cy="28068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36" y="3938364"/>
            <a:ext cx="1983328" cy="3046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012" y="4216340"/>
            <a:ext cx="1995392" cy="28253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99011" y="605085"/>
            <a:ext cx="53467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hangingPunct="0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СТО ГАЗПРОМ 2-2.2.-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334-2013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«Ремонт и строительство магистральных  газопроводов в обводненной и заболоченной местности, на подводных переходах с применением обетонированных труб»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37724" y="2861146"/>
            <a:ext cx="2857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СТО ГАЗПРОМ 2-3.7-050-2006 «Морской стандарт DNV-OS-F101. Подводные трубопроводные системы»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18780" y="5414923"/>
            <a:ext cx="37444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ВРЕМЕННЫЕ ТЕХНИЧЕСКИЕ ТРЕБОВАНИЯ к защитным бетонным покрытиям труб и соединительных деталей трубопроводов. Утверждены Департаментом 308 ПАО «Газпром»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mbria Math" pitchFamily="18" charset="0"/>
              <a:cs typeface="Calibri" panose="020F0502020204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29046" y="3385343"/>
            <a:ext cx="2610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Технические условия в Реестре трубной продукции ПАО «Газпром»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mbria Math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962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0693400" cy="3969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9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НОРМАТИВНАЯ ДОКУМЕНТАЦИЯ ПАО «ТРАНСНЕФТЬ» ПО ПРИМЕНЕНИЮ ОБЕТОНИРОВАННЫХ ТРУБ</a:t>
            </a:r>
            <a:endParaRPr lang="ru-RU" sz="19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ТРУБЫ С ПОКРЫТИЕМ ЗУБ ИМЕЕТ ДОСТАТОЧНУЮ ОБЕСПЕЧЕННОСТЬ </a:t>
            </a:r>
            <a:r>
              <a:rPr lang="ru-RU" sz="1800" b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НТД</a:t>
            </a:r>
            <a:endParaRPr lang="ru-RU" sz="1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32" y="2080296"/>
            <a:ext cx="2238321" cy="3168352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222" y="2196455"/>
            <a:ext cx="2248171" cy="3168352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6764" y="540271"/>
            <a:ext cx="9772463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РД-91.200.00-КТН-044-11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  Регламент применения балластирующих устройств при проектировании и строительстве магистральных </a:t>
            </a:r>
            <a:r>
              <a:rPr lang="ru-RU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трубопроводов</a:t>
            </a:r>
          </a:p>
          <a:p>
            <a:pPr lvl="0"/>
            <a:endParaRPr lang="ru-RU" sz="105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ru-RU" sz="1800" b="1" u="sng" dirty="0">
                <a:latin typeface="Calibri" panose="020F0502020204030204" pitchFamily="34" charset="0"/>
                <a:cs typeface="Calibri" panose="020F0502020204030204" pitchFamily="34" charset="0"/>
              </a:rPr>
              <a:t>ОТТ-75.180.00-КТН-047-11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Бетонные/железобетонные балластирующие устройства. Общие технические требования</a:t>
            </a:r>
          </a:p>
        </p:txBody>
      </p:sp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849" y="1836415"/>
            <a:ext cx="3771049" cy="5192997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69" y="3664472"/>
            <a:ext cx="2232247" cy="3174992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4049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Сертификаты и свидетельства\Заключение экспертизы 382-04-ТУ 15_Страница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866" y="858273"/>
            <a:ext cx="1718646" cy="24311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8" name="Picture 6" descr="сетификат DNV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5058668" y="858273"/>
            <a:ext cx="1719083" cy="2431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 descr="DNV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164" y="858273"/>
            <a:ext cx="1719388" cy="2431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8" descr="http://im5-tub-ru.yandex.net/i?id=163543737-54-73&amp;n=21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7049" y="738390"/>
            <a:ext cx="424485" cy="663258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388666" y="3318966"/>
            <a:ext cx="20295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555F6E"/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СЕРТИФИКАТ DNV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645414" y="3318966"/>
            <a:ext cx="2029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555F6E"/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ЗАКЛЮЧЕНИЕ ЭКСПЕРТИЗЫ ПБ</a:t>
            </a:r>
            <a:endParaRPr lang="en-GB" sz="1400" b="1" dirty="0" smtClean="0">
              <a:solidFill>
                <a:srgbClr val="555F6E"/>
              </a:solidFill>
              <a:latin typeface="Calibri" panose="020F0502020204030204" pitchFamily="34" charset="0"/>
              <a:ea typeface="Cambria Math" pitchFamily="18" charset="0"/>
              <a:cs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919649" y="3313652"/>
            <a:ext cx="20295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555F6E"/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СВИДЕТЕЛЬСТВО ОБ </a:t>
            </a:r>
            <a:endParaRPr lang="en-GB" sz="1400" b="1" dirty="0" smtClean="0">
              <a:solidFill>
                <a:srgbClr val="555F6E"/>
              </a:solidFill>
              <a:latin typeface="Calibri" panose="020F0502020204030204" pitchFamily="34" charset="0"/>
              <a:ea typeface="Cambria Math" pitchFamily="18" charset="0"/>
              <a:cs typeface="Calibri" panose="020F0502020204030204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555F6E"/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ОДОБРЕНИИ РМРС</a:t>
            </a:r>
            <a:endParaRPr lang="ru-RU" sz="1400" dirty="0">
              <a:solidFill>
                <a:srgbClr val="555F6E"/>
              </a:solidFill>
              <a:latin typeface="Calibri" panose="020F0502020204030204" pitchFamily="34" charset="0"/>
              <a:ea typeface="Cambria Math" pitchFamily="18" charset="0"/>
              <a:cs typeface="Calibri" panose="020F0502020204030204" pitchFamily="34" charset="0"/>
            </a:endParaRPr>
          </a:p>
        </p:txBody>
      </p:sp>
      <p:pic>
        <p:nvPicPr>
          <p:cNvPr id="17" name="Picture 10" descr="C:\Users\Дмитрий\Documents\Бланки и ЛОГОТИПЫ\Разные логотипы для презентаций СВАП\РМРС\морской регистр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1189" y="714767"/>
            <a:ext cx="648116" cy="64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 descr="C:\Users\Дмитрий\Documents\Бланки и ЛОГОТИПЫ\Разные логотипы для презентаций СВАП\Ростехнадзор\Ростехнадзор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9594" y="638631"/>
            <a:ext cx="725667" cy="75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0" y="7172276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ВЫСОКИЙ УРОВЕНЬ ПРОМЫШЛЕННОЙ И ЭКОЛОГИЧЕСКОЙ БЕЗОПАСНОСТИ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442074" y="3970966"/>
            <a:ext cx="6485633" cy="3001601"/>
            <a:chOff x="520700" y="1044764"/>
            <a:chExt cx="9938567" cy="5619861"/>
          </a:xfrm>
        </p:grpSpPr>
        <p:sp>
          <p:nvSpPr>
            <p:cNvPr id="19" name="Полилиния 18"/>
            <p:cNvSpPr/>
            <p:nvPr/>
          </p:nvSpPr>
          <p:spPr>
            <a:xfrm>
              <a:off x="906729" y="5516665"/>
              <a:ext cx="9552538" cy="1147960"/>
            </a:xfrm>
            <a:custGeom>
              <a:avLst/>
              <a:gdLst>
                <a:gd name="connsiteX0" fmla="*/ 0 w 9552538"/>
                <a:gd name="connsiteY0" fmla="*/ 0 h 1147959"/>
                <a:gd name="connsiteX1" fmla="*/ 8978559 w 9552538"/>
                <a:gd name="connsiteY1" fmla="*/ 0 h 1147959"/>
                <a:gd name="connsiteX2" fmla="*/ 9552538 w 9552538"/>
                <a:gd name="connsiteY2" fmla="*/ 573980 h 1147959"/>
                <a:gd name="connsiteX3" fmla="*/ 8978559 w 9552538"/>
                <a:gd name="connsiteY3" fmla="*/ 1147959 h 1147959"/>
                <a:gd name="connsiteX4" fmla="*/ 0 w 9552538"/>
                <a:gd name="connsiteY4" fmla="*/ 1147959 h 1147959"/>
                <a:gd name="connsiteX5" fmla="*/ 0 w 9552538"/>
                <a:gd name="connsiteY5" fmla="*/ 0 h 1147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52538" h="1147959">
                  <a:moveTo>
                    <a:pt x="9552538" y="1147958"/>
                  </a:moveTo>
                  <a:lnTo>
                    <a:pt x="573979" y="1147958"/>
                  </a:lnTo>
                  <a:lnTo>
                    <a:pt x="0" y="573979"/>
                  </a:lnTo>
                  <a:lnTo>
                    <a:pt x="573979" y="1"/>
                  </a:lnTo>
                  <a:lnTo>
                    <a:pt x="9552538" y="1"/>
                  </a:lnTo>
                  <a:lnTo>
                    <a:pt x="9552538" y="1147958"/>
                  </a:lnTo>
                  <a:close/>
                </a:path>
              </a:pathLst>
            </a:custGeom>
            <a:solidFill>
              <a:schemeClr val="bg1">
                <a:lumMod val="95000"/>
                <a:alpha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3208" tIns="53341" rIns="99568" bIns="53341" numCol="1" spcCol="1270" anchor="ctr" anchorCtr="0">
              <a:noAutofit/>
            </a:bodyPr>
            <a:lstStyle/>
            <a:p>
              <a:pPr defTabSz="914400">
                <a:spcBef>
                  <a:spcPct val="0"/>
                </a:spcBef>
              </a:pPr>
              <a:r>
                <a:rPr lang="ru-RU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mbria Math" pitchFamily="18" charset="0"/>
                  <a:cs typeface="Calibri" panose="020F0502020204030204" pitchFamily="34" charset="0"/>
                </a:rPr>
                <a:t>ЗАКЛЮЧЕНИЕ </a:t>
              </a:r>
              <a:r>
                <a:rPr lang="ru-RU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mbria Math" pitchFamily="18" charset="0"/>
                  <a:cs typeface="Calibri" panose="020F0502020204030204" pitchFamily="34" charset="0"/>
                </a:rPr>
                <a:t>ЭКСПЕРТИЗЫ ПРОМЫШЛЕННОЙ БЕЗОПАСНОСТИ</a:t>
              </a: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876531" y="1044764"/>
              <a:ext cx="9582736" cy="1147961"/>
            </a:xfrm>
            <a:prstGeom prst="roundRect">
              <a:avLst/>
            </a:prstGeom>
            <a:solidFill>
              <a:schemeClr val="bg1">
                <a:lumMod val="95000"/>
                <a:alpha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3208" tIns="53341" rIns="99568" bIns="53341" numCol="1" spcCol="1270" anchor="ctr" anchorCtr="0">
              <a:noAutofit/>
            </a:bodyPr>
            <a:lstStyle/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1" u="none" kern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mbria Math" pitchFamily="18" charset="0"/>
                  <a:cs typeface="Calibri" panose="020F0502020204030204" pitchFamily="34" charset="0"/>
                </a:rPr>
                <a:t>СНИЖЕНИЕ УРОВНЯ АКУСТИЧЕСКОГО И ВИБРАЦИОННОГО ВОЗДЕЙСТВИЯ. </a:t>
              </a:r>
              <a:r>
                <a:rPr lang="ru-RU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ЗАКЛЮЧЕНИЕ ЛАБОРАТОРИИ МГУ</a:t>
              </a:r>
              <a:endParaRPr lang="ru-RU" sz="1200" b="1" u="none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520700" y="1045672"/>
              <a:ext cx="988583" cy="1147960"/>
            </a:xfrm>
            <a:prstGeom prst="ellipse">
              <a:avLst/>
            </a:prstGeom>
            <a:blipFill rotWithShape="0">
              <a:blip r:embed="rId10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876531" y="2535398"/>
              <a:ext cx="9582736" cy="1147961"/>
            </a:xfrm>
            <a:custGeom>
              <a:avLst/>
              <a:gdLst>
                <a:gd name="connsiteX0" fmla="*/ 0 w 9582736"/>
                <a:gd name="connsiteY0" fmla="*/ 0 h 1147959"/>
                <a:gd name="connsiteX1" fmla="*/ 9008757 w 9582736"/>
                <a:gd name="connsiteY1" fmla="*/ 0 h 1147959"/>
                <a:gd name="connsiteX2" fmla="*/ 9582736 w 9582736"/>
                <a:gd name="connsiteY2" fmla="*/ 573980 h 1147959"/>
                <a:gd name="connsiteX3" fmla="*/ 9008757 w 9582736"/>
                <a:gd name="connsiteY3" fmla="*/ 1147959 h 1147959"/>
                <a:gd name="connsiteX4" fmla="*/ 0 w 9582736"/>
                <a:gd name="connsiteY4" fmla="*/ 1147959 h 1147959"/>
                <a:gd name="connsiteX5" fmla="*/ 0 w 9582736"/>
                <a:gd name="connsiteY5" fmla="*/ 0 h 1147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82736" h="1147959">
                  <a:moveTo>
                    <a:pt x="9582736" y="1147958"/>
                  </a:moveTo>
                  <a:lnTo>
                    <a:pt x="573979" y="1147958"/>
                  </a:lnTo>
                  <a:lnTo>
                    <a:pt x="0" y="573979"/>
                  </a:lnTo>
                  <a:lnTo>
                    <a:pt x="573979" y="1"/>
                  </a:lnTo>
                  <a:lnTo>
                    <a:pt x="9582736" y="1"/>
                  </a:lnTo>
                  <a:lnTo>
                    <a:pt x="9582736" y="1147958"/>
                  </a:lnTo>
                  <a:close/>
                </a:path>
              </a:pathLst>
            </a:custGeom>
            <a:solidFill>
              <a:schemeClr val="bg1">
                <a:lumMod val="95000"/>
                <a:alpha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3208" tIns="53341" rIns="99568" bIns="53341" numCol="1" spcCol="1270" anchor="ctr" anchorCtr="0">
              <a:noAutofit/>
            </a:bodyPr>
            <a:lstStyle/>
            <a:p>
              <a:pPr defTabSz="914400">
                <a:spcBef>
                  <a:spcPct val="0"/>
                </a:spcBef>
              </a:pPr>
              <a:r>
                <a:rPr lang="ru-RU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mbria Math" pitchFamily="18" charset="0"/>
                  <a:cs typeface="Calibri" panose="020F0502020204030204" pitchFamily="34" charset="0"/>
                </a:rPr>
                <a:t>ЭКОЛОГИЧЕСКАЯ БЕЗОПАСНОСТЬ ВСЕХ МАТЕРИАЛОВ КОНСТРУКЦИИ </a:t>
              </a:r>
            </a:p>
            <a:p>
              <a:pPr defTabSz="914400">
                <a:spcBef>
                  <a:spcPct val="0"/>
                </a:spcBef>
              </a:pPr>
              <a:r>
                <a:rPr lang="ru-RU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mbria Math" pitchFamily="18" charset="0"/>
                  <a:cs typeface="Calibri" panose="020F0502020204030204" pitchFamily="34" charset="0"/>
                </a:rPr>
                <a:t>ЗАКЛЮЧЕНИЕ ИНСТИТУТА ОКЕАНОГРАФИИ И РЫБНОГО ХОЗЯЙСТВА</a:t>
              </a:r>
            </a:p>
          </p:txBody>
        </p:sp>
        <p:sp>
          <p:nvSpPr>
            <p:cNvPr id="27" name="Овал 26"/>
            <p:cNvSpPr/>
            <p:nvPr/>
          </p:nvSpPr>
          <p:spPr>
            <a:xfrm>
              <a:off x="520700" y="2518191"/>
              <a:ext cx="988583" cy="1147960"/>
            </a:xfrm>
            <a:prstGeom prst="ellipse">
              <a:avLst/>
            </a:prstGeom>
            <a:blipFill rotWithShape="0">
              <a:blip r:embed="rId11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Полилиния 27"/>
            <p:cNvSpPr/>
            <p:nvPr/>
          </p:nvSpPr>
          <p:spPr>
            <a:xfrm>
              <a:off x="876531" y="4026032"/>
              <a:ext cx="9582736" cy="1147961"/>
            </a:xfrm>
            <a:custGeom>
              <a:avLst/>
              <a:gdLst>
                <a:gd name="connsiteX0" fmla="*/ 0 w 9582736"/>
                <a:gd name="connsiteY0" fmla="*/ 0 h 1147959"/>
                <a:gd name="connsiteX1" fmla="*/ 9008757 w 9582736"/>
                <a:gd name="connsiteY1" fmla="*/ 0 h 1147959"/>
                <a:gd name="connsiteX2" fmla="*/ 9582736 w 9582736"/>
                <a:gd name="connsiteY2" fmla="*/ 573980 h 1147959"/>
                <a:gd name="connsiteX3" fmla="*/ 9008757 w 9582736"/>
                <a:gd name="connsiteY3" fmla="*/ 1147959 h 1147959"/>
                <a:gd name="connsiteX4" fmla="*/ 0 w 9582736"/>
                <a:gd name="connsiteY4" fmla="*/ 1147959 h 1147959"/>
                <a:gd name="connsiteX5" fmla="*/ 0 w 9582736"/>
                <a:gd name="connsiteY5" fmla="*/ 0 h 1147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82736" h="1147959">
                  <a:moveTo>
                    <a:pt x="9582736" y="1147958"/>
                  </a:moveTo>
                  <a:lnTo>
                    <a:pt x="573979" y="1147958"/>
                  </a:lnTo>
                  <a:lnTo>
                    <a:pt x="0" y="573979"/>
                  </a:lnTo>
                  <a:lnTo>
                    <a:pt x="573979" y="1"/>
                  </a:lnTo>
                  <a:lnTo>
                    <a:pt x="9582736" y="1"/>
                  </a:lnTo>
                  <a:lnTo>
                    <a:pt x="9582736" y="1147958"/>
                  </a:lnTo>
                  <a:close/>
                </a:path>
              </a:pathLst>
            </a:custGeom>
            <a:solidFill>
              <a:schemeClr val="bg1">
                <a:lumMod val="95000"/>
                <a:alpha val="9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3208" tIns="53341" rIns="99568" bIns="53341" numCol="1" spcCol="1270" anchor="ctr" anchorCtr="0">
              <a:noAutofit/>
            </a:bodyPr>
            <a:lstStyle/>
            <a:p>
              <a:pPr defTabSz="914400">
                <a:spcBef>
                  <a:spcPct val="0"/>
                </a:spcBef>
              </a:pPr>
              <a:r>
                <a:rPr lang="ru-RU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mbria Math" pitchFamily="18" charset="0"/>
                  <a:cs typeface="Calibri" panose="020F0502020204030204" pitchFamily="34" charset="0"/>
                </a:rPr>
                <a:t>ГАРАНТИЙНЫЙ СРОК СЛУЖБЫ В ВОДЕ – 50 ЛЕТ</a:t>
              </a:r>
            </a:p>
            <a:p>
              <a:pPr defTabSz="914400">
                <a:spcBef>
                  <a:spcPct val="0"/>
                </a:spcBef>
              </a:pPr>
              <a:r>
                <a:rPr lang="ru-RU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mbria Math" pitchFamily="18" charset="0"/>
                  <a:cs typeface="Calibri" panose="020F0502020204030204" pitchFamily="34" charset="0"/>
                </a:rPr>
                <a:t>ЗАКЛЮЧЕНИЕЕ ГУП НИИМОССТРОЙ</a:t>
              </a:r>
            </a:p>
          </p:txBody>
        </p:sp>
        <p:sp>
          <p:nvSpPr>
            <p:cNvPr id="29" name="Овал 28"/>
            <p:cNvSpPr/>
            <p:nvPr/>
          </p:nvSpPr>
          <p:spPr>
            <a:xfrm>
              <a:off x="520700" y="3990710"/>
              <a:ext cx="988583" cy="1147960"/>
            </a:xfrm>
            <a:prstGeom prst="ellipse">
              <a:avLst/>
            </a:prstGeom>
            <a:blipFill rotWithShape="0">
              <a:blip r:embed="rId12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Овал 29"/>
            <p:cNvSpPr/>
            <p:nvPr/>
          </p:nvSpPr>
          <p:spPr>
            <a:xfrm>
              <a:off x="520700" y="5508822"/>
              <a:ext cx="933399" cy="114796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Овал 30"/>
            <p:cNvSpPr/>
            <p:nvPr/>
          </p:nvSpPr>
          <p:spPr>
            <a:xfrm>
              <a:off x="554168" y="5516665"/>
              <a:ext cx="921647" cy="1147960"/>
            </a:xfrm>
            <a:prstGeom prst="ellipse">
              <a:avLst/>
            </a:prstGeom>
            <a:blipFill rotWithShape="0">
              <a:blip r:embed="rId13" cstate="print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aphicFrame>
        <p:nvGraphicFramePr>
          <p:cNvPr id="2" name="Объект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232635"/>
              </p:ext>
            </p:extLst>
          </p:nvPr>
        </p:nvGraphicFramePr>
        <p:xfrm>
          <a:off x="7362923" y="756295"/>
          <a:ext cx="1440000" cy="18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8" name="Acrobat Document" r:id="rId14" imgW="5667139" imgH="8019880" progId="AcroExch.Document.DC">
                  <p:embed/>
                </p:oleObj>
              </mc:Choice>
              <mc:Fallback>
                <p:oleObj name="Acrobat Document" r:id="rId14" imgW="5667139" imgH="80198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362923" y="756295"/>
                        <a:ext cx="1440000" cy="18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0196557"/>
              </p:ext>
            </p:extLst>
          </p:nvPr>
        </p:nvGraphicFramePr>
        <p:xfrm>
          <a:off x="8875092" y="756295"/>
          <a:ext cx="1440000" cy="18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9" name="Acrobat Document" r:id="rId16" imgW="5667139" imgH="8019880" progId="AcroExch.Document.DC">
                  <p:embed/>
                </p:oleObj>
              </mc:Choice>
              <mc:Fallback>
                <p:oleObj name="Acrobat Document" r:id="rId16" imgW="5667139" imgH="80198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8875092" y="756295"/>
                        <a:ext cx="1440000" cy="18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0450465"/>
              </p:ext>
            </p:extLst>
          </p:nvPr>
        </p:nvGraphicFramePr>
        <p:xfrm>
          <a:off x="7362923" y="2664507"/>
          <a:ext cx="1440000" cy="18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0" name="Acrobat Document" r:id="rId18" imgW="5667139" imgH="8019880" progId="AcroExch.Document.DC">
                  <p:embed/>
                </p:oleObj>
              </mc:Choice>
              <mc:Fallback>
                <p:oleObj name="Acrobat Document" r:id="rId18" imgW="5667139" imgH="80198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7362923" y="2664507"/>
                        <a:ext cx="1440000" cy="18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230970"/>
              </p:ext>
            </p:extLst>
          </p:nvPr>
        </p:nvGraphicFramePr>
        <p:xfrm>
          <a:off x="8875092" y="2664507"/>
          <a:ext cx="1440000" cy="18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1" name="Acrobat Document" r:id="rId20" imgW="5667139" imgH="8019880" progId="AcroExch.Document.DC">
                  <p:embed/>
                </p:oleObj>
              </mc:Choice>
              <mc:Fallback>
                <p:oleObj name="Acrobat Document" r:id="rId20" imgW="5667139" imgH="80198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8875092" y="2664507"/>
                        <a:ext cx="1440000" cy="18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306088"/>
              </p:ext>
            </p:extLst>
          </p:nvPr>
        </p:nvGraphicFramePr>
        <p:xfrm>
          <a:off x="7362923" y="4572719"/>
          <a:ext cx="1440000" cy="18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" name="Acrobat Document" r:id="rId22" imgW="5667139" imgH="8019880" progId="AcroExch.Document.DC">
                  <p:embed/>
                </p:oleObj>
              </mc:Choice>
              <mc:Fallback>
                <p:oleObj name="Acrobat Document" r:id="rId22" imgW="5667139" imgH="80198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7362923" y="4572719"/>
                        <a:ext cx="1440000" cy="18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362924" y="6434760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555F6E"/>
                </a:solidFill>
                <a:latin typeface="Calibri" panose="020F0502020204030204" pitchFamily="34" charset="0"/>
                <a:ea typeface="Cambria Math" pitchFamily="18" charset="0"/>
                <a:cs typeface="Calibri" panose="020F0502020204030204" pitchFamily="34" charset="0"/>
              </a:rPr>
              <a:t>ИНТЕГРИРОВАННАЯ СИСТЕМА МЕНЕДЖМЕНТА</a:t>
            </a:r>
          </a:p>
        </p:txBody>
      </p:sp>
      <p:graphicFrame>
        <p:nvGraphicFramePr>
          <p:cNvPr id="9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5945164"/>
              </p:ext>
            </p:extLst>
          </p:nvPr>
        </p:nvGraphicFramePr>
        <p:xfrm>
          <a:off x="8875092" y="4572719"/>
          <a:ext cx="1440000" cy="18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" name="Acrobat Document" r:id="rId24" imgW="5667139" imgH="8019880" progId="AcroExch.Document.DC">
                  <p:embed/>
                </p:oleObj>
              </mc:Choice>
              <mc:Fallback>
                <p:oleObj name="Acrobat Document" r:id="rId24" imgW="5667139" imgH="80198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8875092" y="4572719"/>
                        <a:ext cx="1440000" cy="18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0" y="0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СООТВЕТСТВИЕ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РОССИЙСКИМ И МЕЖДУНАРОДНЫМ ТРЕБОВАНИЯМ</a:t>
            </a:r>
          </a:p>
        </p:txBody>
      </p:sp>
    </p:spTree>
    <p:extLst>
      <p:ext uri="{BB962C8B-B14F-4D97-AF65-F5344CB8AC3E}">
        <p14:creationId xmlns:p14="http://schemas.microsoft.com/office/powerpoint/2010/main" val="4711400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2000" cy="71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0" y="5868863"/>
            <a:ext cx="10692000" cy="1694724"/>
            <a:chOff x="0" y="5868863"/>
            <a:chExt cx="10692000" cy="169472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868863"/>
              <a:ext cx="10692000" cy="1694724"/>
            </a:xfrm>
            <a:prstGeom prst="rect">
              <a:avLst/>
            </a:prstGeom>
          </p:spPr>
        </p:pic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4770636" y="6323039"/>
              <a:ext cx="5842584" cy="97379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ru-RU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ПРИМЕНЕНИЕ ТРУБ С ПОКРЫТИЕМ ЗУБ В РАЗЛИЧНЫХ УСЛОВИЯХ СТРОИТЕЛЬСТВА</a:t>
              </a:r>
              <a:endPara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98540" y="6588943"/>
            <a:ext cx="2987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ТЕХНИЧЕСКИЕ РЕШЕНИЯ И ПРЕИМУЩЕСТВА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219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380518"/>
              </p:ext>
            </p:extLst>
          </p:nvPr>
        </p:nvGraphicFramePr>
        <p:xfrm>
          <a:off x="4338588" y="504000"/>
          <a:ext cx="6192688" cy="2477136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6192688"/>
              </a:tblGrid>
              <a:tr h="387094">
                <a:tc>
                  <a:txBody>
                    <a:bodyPr/>
                    <a:lstStyle/>
                    <a:p>
                      <a:pPr marL="108000" algn="ctr"/>
                      <a:r>
                        <a:rPr lang="ru-RU" sz="1250" dirty="0" smtClean="0">
                          <a:latin typeface="Calibri" pitchFamily="34" charset="0"/>
                          <a:cs typeface="Calibri" pitchFamily="34" charset="0"/>
                        </a:rPr>
                        <a:t>КЛЮЧЕВЫЕ ПРЕИМУЩЕСТВА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29450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ОТСУТСТВИЕ ЗАТРАТ НА ГРУНТЫ ПОДСЫПКИ-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ПРИСЫПКИ И ДРОБ</a:t>
                      </a: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ЛЕНИЕ СКАЛЬНЫХ ГРУНТОВ</a:t>
                      </a:r>
                      <a:endParaRPr lang="ru-RU" sz="1200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429450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ОТСУТСТВИЕ ЗАТРАТ НА РЕМОНТ АКП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И РЕМОНТ ТРУБ ПОСЛЕ ТРАНСПОРТИРОВКИ</a:t>
                      </a:r>
                      <a:endParaRPr lang="ru-RU" sz="1200" u="none" strike="noStrike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432495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ОБЕСПЕЧИВАЕТСЯ  СГИБАЕМОСТЬ КОНСТРУКЦИИ ПО ТРЕБОВАНИЯМ СП 36.13330.2012</a:t>
                      </a:r>
                    </a:p>
                  </a:txBody>
                  <a:tcPr marL="4698" marR="4698" marT="4698" marB="0" anchor="ctr"/>
                </a:tc>
              </a:tr>
              <a:tr h="348600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ПРИМЕНЕНИЕ В ЛЮБЫХ СТРОИТЕЛЬНЫХ И КЛИМАТИЧЕСКИХ УСЛОВИЯХ</a:t>
                      </a:r>
                    </a:p>
                  </a:txBody>
                  <a:tcPr marL="4698" marR="4698" marT="4698" marB="0" anchor="ctr"/>
                </a:tc>
              </a:tr>
              <a:tr h="450047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СОВМЕСТИМОСТЬ С СИСТЕМАМИ ЭХЗ</a:t>
                      </a: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846621"/>
              </p:ext>
            </p:extLst>
          </p:nvPr>
        </p:nvGraphicFramePr>
        <p:xfrm>
          <a:off x="90309" y="5508823"/>
          <a:ext cx="10511382" cy="158417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49126"/>
                <a:gridCol w="8362256"/>
              </a:tblGrid>
              <a:tr h="31618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ОСОБЫЕ УСЛОВИЯ</a:t>
                      </a:r>
                      <a:endParaRPr lang="ru-RU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ФАКТОРЫ</a:t>
                      </a:r>
                      <a:r>
                        <a:rPr lang="ru-RU" sz="1200" b="1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МЕХАНИЧЕСКИХ ВОЗДЕЙСТВИЙ</a:t>
                      </a:r>
                      <a:endParaRPr lang="ru-RU" sz="12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16188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ГОРИСТАЯ МЕСТНОСТЬ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Удары 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 сдавливания в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траншеях с обнажением скальных пород и при засыпке траншей крупнокусковой породой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16188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КРУТЫЕ СКЛОНЫ ≥20-35</a:t>
                      </a:r>
                      <a:r>
                        <a:rPr lang="ru-RU" sz="1200" b="0" baseline="30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endParaRPr lang="ru-RU" sz="1200" b="0" baseline="30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УФ-</a:t>
                      </a: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излучение, абразивный грунт, коррозионное воздействие на участках обнажения т/п при в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ымывании песчаной подушки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16188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УЧАСТКИ ПРОТАСКИВАНИЯ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Абразивные повреждения на труднодоступных участках при строительстве методом протаскивания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19423"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УЗКИЕ ПОЛОСЫ ОТВОДА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Проблемы, связанные с шириной полосы отвода: или слишком дорого, или мешает растительность или другие причины </a:t>
                      </a:r>
                      <a:endParaRPr lang="ru-RU" sz="12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0" y="-13183"/>
            <a:ext cx="10692000" cy="396000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                                    ПРОКЛАДКА ТРУБОПРОВОДОВ В ГОРНЫХ УСЛОВИЯХ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25" y="540270"/>
            <a:ext cx="3728527" cy="24482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-14379" y="0"/>
            <a:ext cx="2480759" cy="382817"/>
          </a:xfrm>
          <a:prstGeom prst="roundRect">
            <a:avLst/>
          </a:prstGeom>
          <a:solidFill>
            <a:srgbClr val="78323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ЗУБ-КОМПОЗИТ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81727" y="2743346"/>
            <a:ext cx="1305525" cy="237791"/>
          </a:xfrm>
          <a:prstGeom prst="roundRect">
            <a:avLst/>
          </a:prstGeom>
          <a:solidFill>
            <a:srgbClr val="78323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200" dirty="0"/>
              <a:t>ЗУБ-КОМПОЗИТ</a:t>
            </a:r>
          </a:p>
        </p:txBody>
      </p:sp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2501324"/>
              </p:ext>
            </p:extLst>
          </p:nvPr>
        </p:nvGraphicFramePr>
        <p:xfrm>
          <a:off x="162124" y="3105342"/>
          <a:ext cx="10348924" cy="1834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5" name="Picture 2" descr="http://ngi8.ru/sites/default/files/_plogo/03_GazPrIn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55" y="4971363"/>
            <a:ext cx="792088" cy="38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1458268" y="4971363"/>
            <a:ext cx="8613889" cy="428490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sz="105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ТЭС систем защиты трубопроводов в горных условиях подготовлены ДОАО «Газпроектинжиниринг» по поручению Департамента 308 ПАО «Газпром» с учетом </a:t>
            </a:r>
            <a:r>
              <a:rPr lang="ru-RU" sz="105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требований СТО Газпром 2-2.1-206-2008 </a:t>
            </a:r>
            <a:r>
              <a:rPr lang="ru-RU" sz="105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«Сооружение </a:t>
            </a:r>
            <a:r>
              <a:rPr lang="ru-RU" sz="105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газопроводов в горных </a:t>
            </a:r>
            <a:r>
              <a:rPr lang="ru-RU" sz="105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условиях».</a:t>
            </a:r>
            <a:endParaRPr lang="ru-RU" sz="105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482604" y="3569053"/>
            <a:ext cx="2871694" cy="369332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+mj-lt"/>
              </a:rPr>
              <a:t>Экономия 24-33%</a:t>
            </a:r>
            <a:endParaRPr lang="ru-RU" sz="1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7179973"/>
            <a:ext cx="10716434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ГАРАНТИРОВАННАЯ ЗАЩИТА ОТ ВСЕХ ВИДОВ ВОЗДЕЙСТВИЙ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57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-9525"/>
            <a:ext cx="10752382" cy="396000"/>
          </a:xfrm>
          <a:prstGeom prst="rect">
            <a:avLst/>
          </a:prstGeom>
          <a:solidFill>
            <a:srgbClr val="0070C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                                             КРИТЕРИИ </a:t>
            </a: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СРАВНЕНИЯ СИСТЕМ ЗАЩИТЫ ОТ ПОВРЕЖДЕНИЙ</a:t>
            </a:r>
          </a:p>
        </p:txBody>
      </p:sp>
      <p:graphicFrame>
        <p:nvGraphicFramePr>
          <p:cNvPr id="4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197390"/>
              </p:ext>
            </p:extLst>
          </p:nvPr>
        </p:nvGraphicFramePr>
        <p:xfrm>
          <a:off x="209645" y="612277"/>
          <a:ext cx="10297144" cy="6488668"/>
        </p:xfrm>
        <a:graphic>
          <a:graphicData uri="http://schemas.openxmlformats.org/drawingml/2006/table">
            <a:tbl>
              <a:tblPr/>
              <a:tblGrid>
                <a:gridCol w="2016224"/>
                <a:gridCol w="1104607"/>
                <a:gridCol w="1487681"/>
                <a:gridCol w="1656184"/>
                <a:gridCol w="2016224"/>
                <a:gridCol w="2016224"/>
              </a:tblGrid>
              <a:tr h="610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Системы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Критерии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  <a:cs typeface="+mn-cs"/>
                        </a:rPr>
                        <a:t>ЗУБ-Композит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Песчаные подушки и присыпка грунтом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Механические амортизирующие системы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Скальные листы/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Геотекстильные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материалы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Усиленное  антикоррозионное покрытие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6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Защита от повреждений при транспортировке, ПРР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Не обеспечивается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Не обеспечивается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Не обеспечивается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Требуется дополнительная защита 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6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Защита о повреждений при строительстве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 – 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при большом размере материалов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, 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но меньше, чем у бетонного покрытия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69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Защита о повреждений при эксплуатации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 – 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при большом размере пород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Ремонтопригодность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1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Электрохимическая защита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Частично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Обеспечена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2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Климатические ограничения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Отсутствуют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Ограничения – мерзлые грунты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Влажные, замерзающие, илы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Большой размер фракций грунтов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Требует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 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устройства подушки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/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присыпки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80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Строительство при уменьшенной ширина полосы отвода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5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Сметная стоимость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Низкая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Высокое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Высокое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Низкая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Высокое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6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Трудоемкость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Низкая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Высокое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Высокое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Высокое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Низкая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05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Воздействие на ОС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Низкое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Высокое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Высокое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Высокое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ahoma" pitchFamily="34" charset="0"/>
                        </a:rPr>
                        <a:t>Низкое</a:t>
                      </a: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7170448"/>
            <a:ext cx="10716434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ПРЕМУЩЕСТВА ПОКРЫТИЯ ЗУБ ПО ВСЕМ КРИТЕРИЯМ СРАВНЕНИЯ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14379" y="0"/>
            <a:ext cx="2480759" cy="382817"/>
          </a:xfrm>
          <a:prstGeom prst="roundRect">
            <a:avLst/>
          </a:prstGeom>
          <a:solidFill>
            <a:srgbClr val="78323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ЗУБ-КОМПОЗИТ</a:t>
            </a:r>
          </a:p>
        </p:txBody>
      </p:sp>
    </p:spTree>
    <p:extLst>
      <p:ext uri="{BB962C8B-B14F-4D97-AF65-F5344CB8AC3E}">
        <p14:creationId xmlns:p14="http://schemas.microsoft.com/office/powerpoint/2010/main" val="1945669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043268"/>
              </p:ext>
            </p:extLst>
          </p:nvPr>
        </p:nvGraphicFramePr>
        <p:xfrm>
          <a:off x="5850756" y="562857"/>
          <a:ext cx="4680520" cy="3649821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680520"/>
              </a:tblGrid>
              <a:tr h="376554">
                <a:tc>
                  <a:txBody>
                    <a:bodyPr/>
                    <a:lstStyle/>
                    <a:p>
                      <a:pPr marL="108000" algn="ctr"/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КЛЮЧЕВЫЕ ПРЕИМУЩЕСТВА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46316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ГАРАНТИРОВАННАЯ ЗАЩИТА АКП ТРУБ И СТЫКОВ</a:t>
                      </a:r>
                    </a:p>
                  </a:txBody>
                  <a:tcPr marL="4698" marR="4698" marT="4698" marB="0" anchor="ctr"/>
                </a:tc>
              </a:tr>
              <a:tr h="269914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НИЗКИЙ УДЕЛЬНЫЙ ВЕС ПОКРЫТИЯ</a:t>
                      </a:r>
                      <a:endParaRPr lang="ru-RU" sz="1200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268424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СНИЖЕНИЕ ЗАТРАТ НА БАЛЛАСТИРОВКУ ВОДОЙ</a:t>
                      </a:r>
                    </a:p>
                  </a:txBody>
                  <a:tcPr marL="4698" marR="4698" marT="4698" marB="0" anchor="ctr"/>
                </a:tc>
              </a:tr>
              <a:tr h="268424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ОТСУТСТВИЕ НЕОБХОДИМОСТИ В ПИЛОТНЫХ ТРУБАХ</a:t>
                      </a:r>
                    </a:p>
                  </a:txBody>
                  <a:tcPr marL="4698" marR="4698" marT="4698" marB="0" anchor="ctr"/>
                </a:tc>
              </a:tr>
              <a:tr h="268424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ИСКЛЮЧИТЬ ПРИМЕНЕНИЕ КОЖУХА</a:t>
                      </a:r>
                    </a:p>
                  </a:txBody>
                  <a:tcPr marL="4698" marR="4698" marT="4698" marB="0" anchor="ctr"/>
                </a:tc>
              </a:tr>
              <a:tr h="268424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ИСКЛЮЧЕНИЕ ПОЛИМЕРНЫХ МУФТ ДЛЯ ЗАЩИТЫ СТЫКОВ</a:t>
                      </a:r>
                    </a:p>
                  </a:txBody>
                  <a:tcPr marL="4698" marR="4698" marT="4698" marB="0" anchor="ctr"/>
                </a:tc>
              </a:tr>
              <a:tr h="532013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ПРИМЕНЕНИЯ АНТИРРОЗИОННОГО ПОКРЫТИЯ ОБЫЧНОГО ТИПА ВМЕСТО УСИЛЕННОГО</a:t>
                      </a:r>
                    </a:p>
                  </a:txBody>
                  <a:tcPr marL="4698" marR="4698" marT="4698" marB="0" anchor="ctr"/>
                </a:tc>
              </a:tr>
              <a:tr h="293837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НАНЕСЕНИЯ ПОКРЫТИЯ НА ОТВОДЫ</a:t>
                      </a:r>
                    </a:p>
                  </a:txBody>
                  <a:tcPr marL="4698" marR="4698" marT="4698" marB="0" anchor="ctr"/>
                </a:tc>
              </a:tr>
              <a:tr h="367869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СОКРАЩЕНИЕ СРОКОВ СТРОИТЕЛЬСТВА</a:t>
                      </a:r>
                    </a:p>
                  </a:txBody>
                  <a:tcPr marL="4698" marR="4698" marT="4698" marB="0" anchor="ctr"/>
                </a:tc>
              </a:tr>
              <a:tr h="38962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ЗНАЧИТЕЛЬНОЕ СНИЖЕНИЕ СТОИМОСТИ СТРОИТЕЛЬСТВА</a:t>
                      </a: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-21277" y="-15790"/>
            <a:ext cx="10714677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spcAft>
                <a:spcPts val="1000"/>
              </a:spcAft>
              <a:defRPr sz="2400" b="1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000" dirty="0" smtClean="0">
                <a:cs typeface="Calibri" panose="020F0502020204030204" pitchFamily="34" charset="0"/>
              </a:rPr>
              <a:t>                                            ПРОКЛАДКА ТРУБОПРОВОДОВ БЕСТРАНШЕЙНЫМ МЕТОДОМ (ГНБ, ННБ) </a:t>
            </a:r>
            <a:endParaRPr lang="ru-RU" sz="2000" dirty="0">
              <a:cs typeface="Calibri" panose="020F050202020403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120554"/>
              </p:ext>
            </p:extLst>
          </p:nvPr>
        </p:nvGraphicFramePr>
        <p:xfrm>
          <a:off x="234132" y="4307275"/>
          <a:ext cx="10308616" cy="276065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78911"/>
                <a:gridCol w="1850265"/>
                <a:gridCol w="1762156"/>
                <a:gridCol w="2290804"/>
                <a:gridCol w="2026480"/>
              </a:tblGrid>
              <a:tr h="3353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anose="020F0502020204030204" pitchFamily="34" charset="0"/>
                        </a:rPr>
                        <a:t>КРИТЕРИИ СРАВНЕНИЯ</a:t>
                      </a:r>
                      <a:endParaRPr lang="ru-RU" sz="14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anose="020F0502020204030204" pitchFamily="34" charset="0"/>
                        </a:rPr>
                        <a:t>ПОКРЫТИЕ ЗУБ</a:t>
                      </a:r>
                      <a:endParaRPr lang="ru-RU" sz="14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anose="020F0502020204030204" pitchFamily="34" charset="0"/>
                        </a:rPr>
                        <a:t>ФУТЛЯР (КОЖУХ)</a:t>
                      </a:r>
                      <a:endParaRPr lang="ru-RU" sz="14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libri" panose="020F0502020204030204" pitchFamily="34" charset="0"/>
                        </a:rPr>
                        <a:t>ПОЛИПРОПИЛЕНОВАЯ</a:t>
                      </a:r>
                      <a:r>
                        <a:rPr lang="ru-RU" sz="1400" b="1" baseline="0" dirty="0" smtClean="0">
                          <a:latin typeface="Calibri" panose="020F0502020204030204" pitchFamily="34" charset="0"/>
                        </a:rPr>
                        <a:t> ИЗОЛЯЦИЯ</a:t>
                      </a:r>
                      <a:endParaRPr lang="ru-RU" sz="14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smtClean="0">
                          <a:latin typeface="Calibri" panose="020F0502020204030204" pitchFamily="34" charset="0"/>
                        </a:rPr>
                        <a:t>УСИЛЕННАЯ (ВУС)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Calibri" panose="020F0502020204030204" pitchFamily="34" charset="0"/>
                        </a:rPr>
                        <a:t> ПЭ ИЗОЛЯЦИЯ</a:t>
                      </a:r>
                      <a:endParaRPr lang="ru-RU" sz="1400" b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59721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Calibri" panose="020F0502020204030204" pitchFamily="34" charset="0"/>
                        </a:rPr>
                        <a:t>СТОИМОСТЬ</a:t>
                      </a:r>
                      <a:endParaRPr lang="ru-RU" sz="11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ОЧЕНЬ  ВЫСОКАЯ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13029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Calibri" panose="020F0502020204030204" pitchFamily="34" charset="0"/>
                        </a:rPr>
                        <a:t>ОГРАНИЧЕННИЯ ПО ГРУНТАМ</a:t>
                      </a:r>
                      <a:endParaRPr lang="ru-RU" sz="11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ОТСУТСТВУЮТ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ОТСУТСТВУЮТ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ИМЕЕТСЯ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ИМЕЕТСЯ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Calibri" panose="020F0502020204030204" pitchFamily="34" charset="0"/>
                        </a:rPr>
                        <a:t>ТРУДОЕМКОСТЬ</a:t>
                      </a:r>
                      <a:endParaRPr lang="ru-RU" sz="11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29144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Calibri" panose="020F0502020204030204" pitchFamily="34" charset="0"/>
                        </a:rPr>
                        <a:t>НАДЕЖНОСТЬ</a:t>
                      </a:r>
                      <a:endParaRPr lang="ru-RU" sz="11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29144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Calibri" panose="020F0502020204030204" pitchFamily="34" charset="0"/>
                        </a:rPr>
                        <a:t>ПРИМЕНЕНИЕ</a:t>
                      </a:r>
                      <a:r>
                        <a:rPr lang="ru-RU" sz="1100" b="1" baseline="0" dirty="0" smtClean="0">
                          <a:latin typeface="Calibri" panose="020F0502020204030204" pitchFamily="34" charset="0"/>
                        </a:rPr>
                        <a:t> МЕТОДА КРИВЫХ</a:t>
                      </a:r>
                      <a:endParaRPr lang="ru-RU" sz="11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ВОЗМОЖНО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НЕВОЗМОЖНО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ВОЗМОЖНО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ВОЗМОЖНО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29144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Calibri" panose="020F0502020204030204" pitchFamily="34" charset="0"/>
                        </a:rPr>
                        <a:t>ПРИМЕНЕНИЕ «ПИЛОТНЫХ» ТРУБ</a:t>
                      </a:r>
                      <a:endParaRPr lang="ru-RU" sz="11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НЕТ НЕОБХОДИМОСТИ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НЕТ НЕОБХОДИМОСТИ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НЕОБХОДИМО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НЕОБХОДИМО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33536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Calibri" panose="020F0502020204030204" pitchFamily="34" charset="0"/>
                        </a:rPr>
                        <a:t>БАЛЛАСТИРОВКИ  В СКВАЖИНЕ</a:t>
                      </a:r>
                      <a:endParaRPr lang="ru-RU" sz="11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МОЖНО ИСКЛЮЧИТЬ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ИСКЛЮЧЕНО</a:t>
                      </a:r>
                      <a:endParaRPr lang="ru-RU" sz="11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ИМЕЕТСЯ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ИМЕЕТСЯ</a:t>
                      </a:r>
                      <a:endParaRPr lang="ru-RU" sz="11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0" y="7164207"/>
            <a:ext cx="10716434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ГАРАНТИРОВАННАЯ ЗАЩИТА ТРУБОПРОВОДА ПРИ СТРОИТЕЛЬСТВЕ МЕТОДОМ ГНБ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99" y="540271"/>
            <a:ext cx="5527941" cy="36013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25012" y="-10633"/>
            <a:ext cx="2480759" cy="382817"/>
          </a:xfrm>
          <a:prstGeom prst="roundRect">
            <a:avLst/>
          </a:prstGeom>
          <a:solidFill>
            <a:srgbClr val="78323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ЗУБ-КОМПОЗИТ</a:t>
            </a:r>
          </a:p>
        </p:txBody>
      </p:sp>
    </p:spTree>
    <p:extLst>
      <p:ext uri="{BB962C8B-B14F-4D97-AF65-F5344CB8AC3E}">
        <p14:creationId xmlns:p14="http://schemas.microsoft.com/office/powerpoint/2010/main" val="2529167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 defTabSz="1088328" eaLnBrk="0" fontAlgn="base" hangingPunct="0">
              <a:spcBef>
                <a:spcPct val="0"/>
              </a:spcBef>
              <a:spcAft>
                <a:spcPct val="0"/>
              </a:spcAft>
              <a:tabLst>
                <a:tab pos="8185093" algn="l"/>
              </a:tabLst>
            </a:pPr>
            <a:r>
              <a:rPr lang="ru-RU" sz="2000" b="1" kern="0" dirty="0" smtClean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itchFamily="34" charset="0"/>
              </a:rPr>
              <a:t>                                       ПРИМЕНЕНИЕ ЗУБ-КОМПОЗИТ ПРИ СТРОИТЕЛЬСТВЕ МЕТОДОМ ГНБ</a:t>
            </a:r>
            <a:endParaRPr lang="ru-RU" sz="2000" b="1" kern="0" dirty="0">
              <a:solidFill>
                <a:schemeClr val="bg1"/>
              </a:solidFill>
              <a:latin typeface="Calibri" panose="020F0502020204030204" pitchFamily="34" charset="0"/>
              <a:ea typeface="+mj-ea"/>
              <a:cs typeface="Calibri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28" y="629308"/>
            <a:ext cx="3816424" cy="24312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Рисунок 6" descr="C:\Users\Александр\Desktop\Отзыв ИнжЭнергоСтрой_Страница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636" y="644012"/>
            <a:ext cx="1758491" cy="2452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02" b="754"/>
          <a:stretch/>
        </p:blipFill>
        <p:spPr bwMode="auto">
          <a:xfrm rot="5400000">
            <a:off x="5739251" y="2372101"/>
            <a:ext cx="3608266" cy="5545498"/>
          </a:xfrm>
          <a:prstGeom prst="rect">
            <a:avLst/>
          </a:prstGeom>
          <a:noFill/>
          <a:ln w="6350">
            <a:solidFill>
              <a:schemeClr val="accent1">
                <a:shade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868" y="623022"/>
            <a:ext cx="3457266" cy="2473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657616448"/>
              </p:ext>
            </p:extLst>
          </p:nvPr>
        </p:nvGraphicFramePr>
        <p:xfrm>
          <a:off x="339660" y="3340718"/>
          <a:ext cx="4430976" cy="3392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042444" y="3986389"/>
            <a:ext cx="1584176" cy="7848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+mj-lt"/>
              </a:rPr>
              <a:t>Экономия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105%</a:t>
            </a:r>
            <a:endParaRPr lang="ru-RU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1026" name="Picture 2" descr="http://ss-ps.com/upload/medialibrary/594/5949fc363179e98bed9c330fe38c2b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444" y="623022"/>
            <a:ext cx="1331208" cy="56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ss-ps.com/upload/medialibrary/594/5949fc363179e98bed9c330fe38c2b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4926" y="609265"/>
            <a:ext cx="1331208" cy="56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0" y="7174840"/>
            <a:ext cx="10716434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СОКРАЩЕНИЕ СТОИМОСТИ  И СРОКОВ  СТРОИТЕЛЬСТВА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25012" y="-10633"/>
            <a:ext cx="2480759" cy="382817"/>
          </a:xfrm>
          <a:prstGeom prst="roundRect">
            <a:avLst/>
          </a:prstGeom>
          <a:solidFill>
            <a:srgbClr val="8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ЗУБ-КОМПОЗИТ</a:t>
            </a:r>
          </a:p>
        </p:txBody>
      </p:sp>
    </p:spTree>
    <p:extLst>
      <p:ext uri="{BB962C8B-B14F-4D97-AF65-F5344CB8AC3E}">
        <p14:creationId xmlns:p14="http://schemas.microsoft.com/office/powerpoint/2010/main" val="19412517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084" y="5957756"/>
            <a:ext cx="1692000" cy="13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353" r="24101"/>
          <a:stretch/>
        </p:blipFill>
        <p:spPr bwMode="auto">
          <a:xfrm>
            <a:off x="756000" y="1156261"/>
            <a:ext cx="4428000" cy="331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Выноска 1 (граница и черта) 28"/>
          <p:cNvSpPr/>
          <p:nvPr/>
        </p:nvSpPr>
        <p:spPr>
          <a:xfrm>
            <a:off x="522162" y="1671547"/>
            <a:ext cx="1571816" cy="565450"/>
          </a:xfrm>
          <a:prstGeom prst="accentBorderCallout1">
            <a:avLst>
              <a:gd name="adj1" fmla="val 52163"/>
              <a:gd name="adj2" fmla="val 101540"/>
              <a:gd name="adj3" fmla="val 76868"/>
              <a:gd name="adj4" fmla="val 250306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Композитная </a:t>
            </a:r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смесь</a:t>
            </a:r>
          </a:p>
          <a:p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с </a:t>
            </a:r>
            <a:r>
              <a:rPr lang="ru-RU" sz="11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полимерной </a:t>
            </a:r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фиброй</a:t>
            </a:r>
          </a:p>
          <a:p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Плотность 2200  кг/м</a:t>
            </a:r>
            <a:r>
              <a:rPr lang="ru-RU" sz="1100" b="1" baseline="30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ru-RU" sz="1100" b="1" baseline="300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Выноска 1 (граница и черта) 29"/>
          <p:cNvSpPr/>
          <p:nvPr/>
        </p:nvSpPr>
        <p:spPr>
          <a:xfrm>
            <a:off x="534524" y="2858683"/>
            <a:ext cx="1571817" cy="324000"/>
          </a:xfrm>
          <a:prstGeom prst="accentBorderCallout1">
            <a:avLst>
              <a:gd name="adj1" fmla="val 51781"/>
              <a:gd name="adj2" fmla="val 102207"/>
              <a:gd name="adj3" fmla="val 26664"/>
              <a:gd name="adj4" fmla="val 200930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Стальная труба</a:t>
            </a:r>
          </a:p>
        </p:txBody>
      </p:sp>
      <p:sp>
        <p:nvSpPr>
          <p:cNvPr id="31" name="Выноска 1 (граница и черта) 30"/>
          <p:cNvSpPr/>
          <p:nvPr/>
        </p:nvSpPr>
        <p:spPr>
          <a:xfrm>
            <a:off x="522162" y="2293006"/>
            <a:ext cx="1584179" cy="504000"/>
          </a:xfrm>
          <a:prstGeom prst="accentBorderCallout1">
            <a:avLst>
              <a:gd name="adj1" fmla="val 48263"/>
              <a:gd name="adj2" fmla="val 102127"/>
              <a:gd name="adj3" fmla="val 26613"/>
              <a:gd name="adj4" fmla="val 223385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Антикоррозионное </a:t>
            </a:r>
            <a:r>
              <a:rPr lang="ru-RU" sz="11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покрытие трубы</a:t>
            </a:r>
            <a:endParaRPr lang="ru-RU" sz="1100" dirty="0">
              <a:solidFill>
                <a:srgbClr val="555F6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7171168"/>
            <a:ext cx="10716434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ЗАЩИТНЫЕ  КОМПОЗИТНЫЕ  И  УТЯЖЕЛЯЮЩИЕ  БЕТОННЫЕ  ПОКРЫТИЯ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0" y="0"/>
            <a:ext cx="10693400" cy="36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БАЗОВЫЕ КОНСТРУКЦИИ ЗУБ</a:t>
            </a: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®</a:t>
            </a:r>
          </a:p>
        </p:txBody>
      </p:sp>
      <p:sp>
        <p:nvSpPr>
          <p:cNvPr id="47" name="Выноска 1 (граница и черта) 46"/>
          <p:cNvSpPr/>
          <p:nvPr/>
        </p:nvSpPr>
        <p:spPr>
          <a:xfrm>
            <a:off x="522162" y="3241732"/>
            <a:ext cx="1584179" cy="375827"/>
          </a:xfrm>
          <a:prstGeom prst="accentBorderCallout1">
            <a:avLst>
              <a:gd name="adj1" fmla="val 32672"/>
              <a:gd name="adj2" fmla="val 102704"/>
              <a:gd name="adj3" fmla="val -34279"/>
              <a:gd name="adj4" fmla="val 240363"/>
            </a:avLst>
          </a:prstGeom>
          <a:solidFill>
            <a:schemeClr val="bg1"/>
          </a:solidFill>
          <a:ln w="3175">
            <a:solidFill>
              <a:srgbClr val="00508C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Толщина покрытия:</a:t>
            </a:r>
          </a:p>
          <a:p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20-150 мм</a:t>
            </a:r>
            <a:endParaRPr lang="ru-RU" sz="11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2835" y="4496322"/>
            <a:ext cx="4876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ЗАЩИТА ТРУБОПРОВОДА ОТ РАЗЛИЧНЫХ </a:t>
            </a:r>
          </a:p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МЕХАНИЧЕСКИХ ВОЗДЕЙСТВИЙ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59605" y="4480932"/>
            <a:ext cx="3646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ЗАЩИТА, БАЛЛАСТИРОВКА И ОБЕСПЕЧЕНИЕ </a:t>
            </a:r>
          </a:p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t>УСТОЙЧИВОСТИ ТРУБОПРОВОДА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sp>
        <p:nvSpPr>
          <p:cNvPr id="54" name="Выноска 1 (граница и черта) 53"/>
          <p:cNvSpPr/>
          <p:nvPr/>
        </p:nvSpPr>
        <p:spPr>
          <a:xfrm>
            <a:off x="522162" y="1156261"/>
            <a:ext cx="1584178" cy="444751"/>
          </a:xfrm>
          <a:prstGeom prst="accentBorderCallout1">
            <a:avLst>
              <a:gd name="adj1" fmla="val 53609"/>
              <a:gd name="adj2" fmla="val 101029"/>
              <a:gd name="adj3" fmla="val 117793"/>
              <a:gd name="adj4" fmla="val 239018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Защитная оболочка</a:t>
            </a:r>
          </a:p>
          <a:p>
            <a:r>
              <a:rPr lang="ru-RU" sz="11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(оцинкованная сталь)</a:t>
            </a:r>
            <a:endParaRPr lang="ru-RU" sz="1100" dirty="0">
              <a:solidFill>
                <a:srgbClr val="555F6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58268" y="580656"/>
            <a:ext cx="2311257" cy="374571"/>
          </a:xfrm>
          <a:prstGeom prst="roundRect">
            <a:avLst/>
          </a:prstGeom>
          <a:solidFill>
            <a:srgbClr val="78323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ЗУБ-КОМПОЗИТ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39695" y="580656"/>
            <a:ext cx="2311257" cy="374571"/>
          </a:xfrm>
          <a:prstGeom prst="roundRect">
            <a:avLst/>
          </a:prstGeom>
          <a:solidFill>
            <a:schemeClr val="accent5">
              <a:lumMod val="75000"/>
              <a:alpha val="8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ЗУБ-БАЛЛАСТ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484" r="21484"/>
          <a:stretch/>
        </p:blipFill>
        <p:spPr bwMode="auto">
          <a:xfrm>
            <a:off x="5892014" y="1149196"/>
            <a:ext cx="4416000" cy="33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Выноска 1 (граница и черта) 41"/>
          <p:cNvSpPr/>
          <p:nvPr/>
        </p:nvSpPr>
        <p:spPr>
          <a:xfrm>
            <a:off x="5596632" y="1830895"/>
            <a:ext cx="1763886" cy="802453"/>
          </a:xfrm>
          <a:prstGeom prst="accentBorderCallout1">
            <a:avLst>
              <a:gd name="adj1" fmla="val 48168"/>
              <a:gd name="adj2" fmla="val 101947"/>
              <a:gd name="adj3" fmla="val 22352"/>
              <a:gd name="adj4" fmla="val 195455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Утяжеляющая бетонная смесь с  арматурным каркасом. Плотность</a:t>
            </a:r>
            <a:r>
              <a:rPr lang="ru-RU" sz="1100" b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2600-3400  кг/м</a:t>
            </a:r>
            <a:r>
              <a:rPr lang="ru-RU" sz="1100" b="1" baseline="30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ru-RU" sz="1100" dirty="0">
              <a:solidFill>
                <a:srgbClr val="555F6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Выноска 1 (граница и черта) 42"/>
          <p:cNvSpPr/>
          <p:nvPr/>
        </p:nvSpPr>
        <p:spPr>
          <a:xfrm>
            <a:off x="5588951" y="3286748"/>
            <a:ext cx="1771566" cy="330811"/>
          </a:xfrm>
          <a:prstGeom prst="accentBorderCallout1">
            <a:avLst>
              <a:gd name="adj1" fmla="val 47064"/>
              <a:gd name="adj2" fmla="val 102059"/>
              <a:gd name="adj3" fmla="val -25451"/>
              <a:gd name="adj4" fmla="val 192401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Стальная труба</a:t>
            </a:r>
          </a:p>
        </p:txBody>
      </p:sp>
      <p:sp>
        <p:nvSpPr>
          <p:cNvPr id="44" name="Выноска 1 (граница и черта) 43"/>
          <p:cNvSpPr/>
          <p:nvPr/>
        </p:nvSpPr>
        <p:spPr>
          <a:xfrm>
            <a:off x="5588952" y="2715518"/>
            <a:ext cx="1771566" cy="504000"/>
          </a:xfrm>
          <a:prstGeom prst="accentBorderCallout1">
            <a:avLst>
              <a:gd name="adj1" fmla="val 50420"/>
              <a:gd name="adj2" fmla="val 101582"/>
              <a:gd name="adj3" fmla="val -54645"/>
              <a:gd name="adj4" fmla="val 195663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Антикоррозионное </a:t>
            </a:r>
            <a:r>
              <a:rPr lang="ru-RU" sz="11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покрытие</a:t>
            </a:r>
            <a:r>
              <a:rPr lang="en-US" sz="11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1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трубы</a:t>
            </a:r>
            <a:endParaRPr lang="ru-RU" sz="1100" dirty="0">
              <a:solidFill>
                <a:srgbClr val="555F6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Выноска 1 (граница и черта) 25"/>
          <p:cNvSpPr/>
          <p:nvPr/>
        </p:nvSpPr>
        <p:spPr>
          <a:xfrm>
            <a:off x="5588952" y="1156261"/>
            <a:ext cx="1771566" cy="612000"/>
          </a:xfrm>
          <a:prstGeom prst="accentBorderCallout1">
            <a:avLst>
              <a:gd name="adj1" fmla="val 35745"/>
              <a:gd name="adj2" fmla="val 101686"/>
              <a:gd name="adj3" fmla="val 65805"/>
              <a:gd name="adj4" fmla="val 209655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Защитная оболочка (оцинкованная сталь, металлополимерная)</a:t>
            </a:r>
            <a:endParaRPr lang="ru-RU" sz="1100" dirty="0">
              <a:solidFill>
                <a:srgbClr val="555F6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Выноска 1 (граница и черта) 47"/>
          <p:cNvSpPr/>
          <p:nvPr/>
        </p:nvSpPr>
        <p:spPr>
          <a:xfrm>
            <a:off x="5581270" y="3677693"/>
            <a:ext cx="1779247" cy="409814"/>
          </a:xfrm>
          <a:prstGeom prst="accentBorderCallout1">
            <a:avLst>
              <a:gd name="adj1" fmla="val 32672"/>
              <a:gd name="adj2" fmla="val 102704"/>
              <a:gd name="adj3" fmla="val -35223"/>
              <a:gd name="adj4" fmla="val 209243"/>
            </a:avLst>
          </a:prstGeom>
          <a:solidFill>
            <a:schemeClr val="bg1"/>
          </a:solidFill>
          <a:ln w="3175">
            <a:solidFill>
              <a:srgbClr val="00508C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Толщина покрытия:</a:t>
            </a:r>
          </a:p>
          <a:p>
            <a:r>
              <a:rPr lang="ru-RU" sz="11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40 - 150 мм</a:t>
            </a:r>
            <a:endParaRPr lang="ru-RU" sz="11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771" y="5957756"/>
            <a:ext cx="1692000" cy="13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313" y="5957756"/>
            <a:ext cx="1692000" cy="13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000" y="5957756"/>
            <a:ext cx="1692000" cy="13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97" y="5957756"/>
            <a:ext cx="1692000" cy="13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4239291" y="5499872"/>
            <a:ext cx="1785993" cy="302563"/>
          </a:xfrm>
          <a:prstGeom prst="roundRect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200" dirty="0" smtClean="0"/>
              <a:t>ЗУБ-ТЕРМО-КОМПОЗИТ</a:t>
            </a:r>
            <a:endParaRPr lang="ru-RU" sz="1200" dirty="0"/>
          </a:p>
        </p:txBody>
      </p:sp>
      <p:sp>
        <p:nvSpPr>
          <p:cNvPr id="28" name="TextBox 27"/>
          <p:cNvSpPr txBox="1"/>
          <p:nvPr/>
        </p:nvSpPr>
        <p:spPr>
          <a:xfrm>
            <a:off x="2093978" y="5502661"/>
            <a:ext cx="1798793" cy="302563"/>
          </a:xfrm>
          <a:prstGeom prst="roundRect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200" dirty="0" smtClean="0"/>
              <a:t>ЗУБ-ТЕРМО-БАЛЛАСТ</a:t>
            </a:r>
            <a:endParaRPr lang="ru-RU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88164" y="5502661"/>
            <a:ext cx="1515669" cy="302563"/>
          </a:xfrm>
          <a:prstGeom prst="roundRect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200" dirty="0" smtClean="0"/>
              <a:t>ЗУБ-СБП</a:t>
            </a:r>
            <a:endParaRPr lang="ru-RU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6478575" y="5502661"/>
            <a:ext cx="1815739" cy="302563"/>
          </a:xfrm>
          <a:prstGeom prst="roundRect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200" dirty="0" smtClean="0"/>
              <a:t>ЗУБ-КОЖУХ-КОМПОЗИТ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8659068" y="5502661"/>
            <a:ext cx="1839885" cy="302563"/>
          </a:xfrm>
          <a:prstGeom prst="roundRect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80000">
                <a:schemeClr val="accent6">
                  <a:shade val="93000"/>
                  <a:satMod val="130000"/>
                </a:schemeClr>
              </a:gs>
              <a:gs pos="100000">
                <a:schemeClr val="accent6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200" dirty="0" smtClean="0"/>
              <a:t>ЗУБ-ФУТЛЯР-КОМПОЗИТ</a:t>
            </a:r>
            <a:endParaRPr lang="ru-RU" sz="12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78148" y="5220791"/>
            <a:ext cx="99298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063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86460" y="1211"/>
            <a:ext cx="6967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ПРИМЕНЕНИЕ В ЗОНАХ </a:t>
            </a: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СВЕРХНОРМАТИВНОГО СБЛИЖЕНИЯ  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4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480939"/>
              </p:ext>
            </p:extLst>
          </p:nvPr>
        </p:nvGraphicFramePr>
        <p:xfrm>
          <a:off x="5352107" y="2949302"/>
          <a:ext cx="5113268" cy="213654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113268"/>
              </a:tblGrid>
              <a:tr h="313569">
                <a:tc>
                  <a:txBody>
                    <a:bodyPr/>
                    <a:lstStyle/>
                    <a:p>
                      <a:pPr marL="108000" algn="ctr"/>
                      <a:r>
                        <a:rPr lang="ru-RU" sz="1200" dirty="0" smtClean="0">
                          <a:latin typeface="Calibri" pitchFamily="34" charset="0"/>
                          <a:cs typeface="Calibri" pitchFamily="34" charset="0"/>
                        </a:rPr>
                        <a:t>КЛЮЧЕВЫЕ ПРЕИМУЩЕСТВА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22787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Гарантированная защита АКП и стыковых соединений </a:t>
                      </a:r>
                    </a:p>
                  </a:txBody>
                  <a:tcPr marL="4698" marR="4698" marT="4698" marB="0" anchor="ctr"/>
                </a:tc>
              </a:tr>
              <a:tr h="22787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сооружения в стесненных условиях и сложных грунтах</a:t>
                      </a:r>
                      <a:endParaRPr lang="ru-RU" sz="1200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22787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Равнопрочностные</a:t>
                      </a: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стыковые соединения труб</a:t>
                      </a:r>
                      <a:endParaRPr lang="ru-RU" sz="1200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22787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Обеспечение защиты, балластировки и снижения рисков</a:t>
                      </a:r>
                      <a:endParaRPr lang="ru-RU" sz="1200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22787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нанесения покрытия на отводы</a:t>
                      </a:r>
                    </a:p>
                  </a:txBody>
                  <a:tcPr marL="4698" marR="4698" marT="4698" marB="0" anchor="ctr"/>
                </a:tc>
              </a:tr>
              <a:tr h="22787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Сокращение затрат на компенсирующие мероприятия</a:t>
                      </a:r>
                    </a:p>
                  </a:txBody>
                  <a:tcPr marL="4698" marR="4698" marT="4698" marB="0" anchor="ctr"/>
                </a:tc>
              </a:tr>
              <a:tr h="22787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установки систем мониторинга</a:t>
                      </a:r>
                    </a:p>
                  </a:txBody>
                  <a:tcPr marL="4698" marR="4698" marT="4698" marB="0" anchor="ctr"/>
                </a:tc>
              </a:tr>
              <a:tr h="22787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установки кабель-каналов для линий ВОЛС</a:t>
                      </a: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755771"/>
              </p:ext>
            </p:extLst>
          </p:nvPr>
        </p:nvGraphicFramePr>
        <p:xfrm>
          <a:off x="242984" y="5349575"/>
          <a:ext cx="10225136" cy="1554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99460"/>
                <a:gridCol w="1728192"/>
                <a:gridCol w="2016224"/>
                <a:gridCol w="1800200"/>
                <a:gridCol w="1881060"/>
              </a:tblGrid>
              <a:tr h="19501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Calibri" panose="020F0502020204030204" pitchFamily="34" charset="0"/>
                        </a:rPr>
                        <a:t>КРИТЕРИИ СРАВНЕНИЯ</a:t>
                      </a:r>
                      <a:endParaRPr lang="ru-RU" sz="12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Calibri" panose="020F0502020204030204" pitchFamily="34" charset="0"/>
                        </a:rPr>
                        <a:t>ПОКРЫТИЕ ЗУБ</a:t>
                      </a:r>
                      <a:endParaRPr lang="ru-RU" sz="12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Calibri" panose="020F0502020204030204" pitchFamily="34" charset="0"/>
                        </a:rPr>
                        <a:t>ФУТЛЯР (КОЖУХ)</a:t>
                      </a:r>
                      <a:endParaRPr lang="ru-RU" sz="12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Calibri" panose="020F0502020204030204" pitchFamily="34" charset="0"/>
                        </a:rPr>
                        <a:t>ЗАГЛУБЛЕНИЕ ТРУБОПРОВОДА</a:t>
                      </a:r>
                      <a:endParaRPr lang="ru-RU" sz="12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Calibri" panose="020F0502020204030204" pitchFamily="34" charset="0"/>
                        </a:rPr>
                        <a:t>УВЕЛИЧЕНИЕ ТОЛЩИНЫ СТЕНКИ</a:t>
                      </a:r>
                      <a:endParaRPr lang="ru-RU" sz="12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7508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Calibri" panose="020F0502020204030204" pitchFamily="34" charset="0"/>
                        </a:rPr>
                        <a:t>СТОИМОСТЬ</a:t>
                      </a:r>
                      <a:endParaRPr lang="ru-RU" sz="12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2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ОЧЕНЬ ВЫСОКАЯ</a:t>
                      </a:r>
                      <a:endParaRPr lang="ru-RU" sz="12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2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2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17508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Calibri" panose="020F0502020204030204" pitchFamily="34" charset="0"/>
                        </a:rPr>
                        <a:t>ОГРАНИЧЕННИЯ ПО ГРУНТАМ</a:t>
                      </a:r>
                      <a:endParaRPr lang="ru-RU" sz="12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ОТСУТСТВУЮТ</a:t>
                      </a:r>
                      <a:endParaRPr lang="ru-RU" sz="12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ОТСУТСТВУЮТ</a:t>
                      </a:r>
                      <a:endParaRPr lang="ru-RU" sz="12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ИМЕЕТСЯ</a:t>
                      </a:r>
                      <a:endParaRPr lang="ru-RU" sz="12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ОТСУТСТВУЮТ</a:t>
                      </a:r>
                      <a:endParaRPr lang="ru-RU" sz="12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Calibri" panose="020F0502020204030204" pitchFamily="34" charset="0"/>
                        </a:rPr>
                        <a:t>ТРУДОЕМКОСТЬ</a:t>
                      </a:r>
                      <a:endParaRPr lang="ru-RU" sz="12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2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2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2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2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Calibri" panose="020F0502020204030204" pitchFamily="34" charset="0"/>
                        </a:rPr>
                        <a:t>ЭКОЛОГИЧНОСТЬ</a:t>
                      </a:r>
                      <a:endParaRPr lang="ru-RU" sz="1200" b="1" dirty="0"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2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2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800000"/>
                          </a:solidFill>
                          <a:latin typeface="Calibri" panose="020F0502020204030204" pitchFamily="34" charset="0"/>
                        </a:rPr>
                        <a:t>НИЗКАЯ</a:t>
                      </a:r>
                      <a:endParaRPr lang="ru-RU" sz="1200" b="1" dirty="0">
                        <a:solidFill>
                          <a:srgbClr val="8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9900"/>
                          </a:solidFill>
                          <a:latin typeface="Calibri" panose="020F0502020204030204" pitchFamily="34" charset="0"/>
                        </a:rPr>
                        <a:t>ВЫСОКАЯ</a:t>
                      </a:r>
                      <a:endParaRPr lang="ru-RU" sz="1200" b="1" dirty="0">
                        <a:solidFill>
                          <a:srgbClr val="0099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3" name="Рисунок 12" descr="http://www.club-gas.ru/img2/kartinki6/pereustrojstvo_gazoprovoda-2-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" r="28184"/>
          <a:stretch/>
        </p:blipFill>
        <p:spPr bwMode="auto">
          <a:xfrm>
            <a:off x="162125" y="619518"/>
            <a:ext cx="5040560" cy="4457257"/>
          </a:xfrm>
          <a:prstGeom prst="rect">
            <a:avLst/>
          </a:prstGeom>
          <a:noFill/>
          <a:ln w="3175">
            <a:solidFill>
              <a:schemeClr val="accent1">
                <a:shade val="50000"/>
              </a:schemeClr>
            </a:solidFill>
          </a:ln>
        </p:spPr>
      </p:pic>
      <p:sp>
        <p:nvSpPr>
          <p:cNvPr id="16" name="Прямоугольник 15"/>
          <p:cNvSpPr/>
          <p:nvPr/>
        </p:nvSpPr>
        <p:spPr>
          <a:xfrm>
            <a:off x="0" y="7158458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ПОКРЫТИЕ ЗУБ : ТЕХНОЛОГИЧНОЕ РЕШЕНИЕДЛЯ РАЗРАБОТКИ СТУ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14379" y="0"/>
            <a:ext cx="2480759" cy="382817"/>
          </a:xfrm>
          <a:prstGeom prst="roundRect">
            <a:avLst/>
          </a:prstGeom>
          <a:solidFill>
            <a:srgbClr val="8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ЗУБ-КОМПОЗИТ</a:t>
            </a:r>
          </a:p>
        </p:txBody>
      </p:sp>
      <p:pic>
        <p:nvPicPr>
          <p:cNvPr id="9" name="Picture 9" descr="P:\Алекперова\Материалы для Конференции 03.09.2014\Картинки\s1.ziareromania.ro.jpg"/>
          <p:cNvPicPr>
            <a:picLocks noChangeAspect="1" noChangeArrowheads="1"/>
          </p:cNvPicPr>
          <p:nvPr/>
        </p:nvPicPr>
        <p:blipFill rotWithShape="1">
          <a:blip r:embed="rId4" cstate="print"/>
          <a:srcRect l="14797" r="9241"/>
          <a:stretch/>
        </p:blipFill>
        <p:spPr bwMode="auto">
          <a:xfrm>
            <a:off x="4002930" y="4244933"/>
            <a:ext cx="1152129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prokladka-truboprovodov-magistralnykh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703"/>
          <a:stretch/>
        </p:blipFill>
        <p:spPr bwMode="auto">
          <a:xfrm>
            <a:off x="211922" y="4249638"/>
            <a:ext cx="1174338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монтаж магистральных трубопроводов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795" y="4244933"/>
            <a:ext cx="1082834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811" y="4252946"/>
            <a:ext cx="1085585" cy="7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7873" y="619518"/>
            <a:ext cx="5233403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1"/>
              </a:spcBef>
              <a:buSzPct val="85000"/>
            </a:pPr>
            <a:r>
              <a:rPr lang="ru-RU" sz="1200" b="1" dirty="0">
                <a:latin typeface="Calibri" panose="020F0502020204030204" pitchFamily="34" charset="0"/>
                <a:cs typeface="Calibri" panose="020F0502020204030204" pitchFamily="34" charset="0"/>
              </a:rPr>
              <a:t>ПРИМЕРЫ ОТСТУПЛЕНИЙ ОТ ДЕЙСТВУЮЩИХ НОРМ</a:t>
            </a:r>
            <a:endParaRPr lang="ru-RU" sz="12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975" indent="-180975" algn="just">
              <a:spcBef>
                <a:spcPts val="601"/>
              </a:spcBef>
              <a:buSzPct val="85000"/>
              <a:buFont typeface="Wingdings" pitchFamily="2" charset="2"/>
              <a:buChar char="q"/>
            </a:pPr>
            <a:r>
              <a:rPr lang="ru-RU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Сокращение </a:t>
            </a: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минимальных нормативных расстояний от трассы трубопровода до </a:t>
            </a:r>
            <a:r>
              <a:rPr lang="ru-RU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жилых </a:t>
            </a: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строений, промышленных объектов, </a:t>
            </a:r>
            <a:r>
              <a:rPr lang="ru-RU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дорог и пр.;</a:t>
            </a:r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0975" indent="-180975" algn="just">
              <a:spcBef>
                <a:spcPts val="601"/>
              </a:spcBef>
              <a:buSzPct val="85000"/>
              <a:buFont typeface="Wingdings" pitchFamily="2" charset="2"/>
              <a:buChar char="q"/>
            </a:pP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Ненормативные сближения </a:t>
            </a:r>
            <a:r>
              <a:rPr lang="ru-RU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трубопроводов</a:t>
            </a: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одном </a:t>
            </a:r>
            <a:r>
              <a:rPr lang="ru-RU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коридоре</a:t>
            </a: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180975" indent="-180975" algn="just">
              <a:spcBef>
                <a:spcPts val="601"/>
              </a:spcBef>
              <a:buSzPct val="85000"/>
              <a:buFont typeface="Wingdings" pitchFamily="2" charset="2"/>
              <a:buChar char="q"/>
            </a:pP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Прокладка кабелей </a:t>
            </a:r>
            <a:r>
              <a:rPr lang="ru-RU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связи </a:t>
            </a: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в одной траншее с трубопроводом;</a:t>
            </a:r>
          </a:p>
          <a:p>
            <a:pPr marL="180975" indent="-180975" algn="just">
              <a:spcBef>
                <a:spcPts val="601"/>
              </a:spcBef>
              <a:buSzPct val="85000"/>
              <a:buFont typeface="Wingdings" pitchFamily="2" charset="2"/>
              <a:buChar char="q"/>
            </a:pP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Ненормативный (менее 60°) угол пересечения подземных МТ с железнодорожными и автомобильными дорогами</a:t>
            </a:r>
          </a:p>
          <a:p>
            <a:pPr marL="180975" indent="-180975" algn="just">
              <a:spcBef>
                <a:spcPts val="601"/>
              </a:spcBef>
              <a:buSzPct val="85000"/>
              <a:buFont typeface="Wingdings" pitchFamily="2" charset="2"/>
              <a:buChar char="q"/>
            </a:pP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Отказ от строительства резервных ниток, запорной арматуры при пересечении водотоков и болот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III </a:t>
            </a: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типа, ССВД и др. </a:t>
            </a:r>
          </a:p>
        </p:txBody>
      </p:sp>
    </p:spTree>
    <p:extLst>
      <p:ext uri="{BB962C8B-B14F-4D97-AF65-F5344CB8AC3E}">
        <p14:creationId xmlns:p14="http://schemas.microsoft.com/office/powerpoint/2010/main" val="3626567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Galiullin\Desktop\- Проекты -\СТУ\- нормативка -\номер 500 от 7.11.2014_Страница_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272" y="712628"/>
            <a:ext cx="3612576" cy="51005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ик 46"/>
          <p:cNvSpPr/>
          <p:nvPr/>
        </p:nvSpPr>
        <p:spPr>
          <a:xfrm>
            <a:off x="0" y="1305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                                       НОРМАТИВНАЯ ДОКУМЕНТАЦИЯ РОСТЕХНАДЗОРА ПО БЕЗОПАСНОСТИ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5675" y="540271"/>
            <a:ext cx="5976664" cy="562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Применение </a:t>
            </a:r>
            <a:r>
              <a:rPr lang="ru-RU" sz="1600" b="1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защитного бетонного покрытия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(обетонирование)</a:t>
            </a:r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качестве мероприятия, снижающего уровень аварийности, предусмотрено положениями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endParaRPr lang="ru-RU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Федеральных </a:t>
            </a:r>
            <a:r>
              <a:rPr lang="ru-RU" sz="1600" b="1" u="sng" dirty="0">
                <a:latin typeface="Calibri" panose="020F0502020204030204" pitchFamily="34" charset="0"/>
                <a:cs typeface="Calibri" panose="020F0502020204030204" pitchFamily="34" charset="0"/>
              </a:rPr>
              <a:t>норм и правил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 области промышленной безопасности «Правила безопасности для опасных производственных объектов магистральных трубопроводов» </a:t>
            </a:r>
            <a:r>
              <a:rPr lang="ru-RU" sz="1600" u="sng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(Выпуск №20, Приказ №520</a:t>
            </a:r>
            <a:r>
              <a:rPr lang="ru-RU" sz="1600" u="sng" dirty="0" smtClean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/>
            <a:endParaRPr lang="ru-RU" sz="5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i="1" dirty="0">
                <a:latin typeface="Calibri" panose="020F0502020204030204" pitchFamily="34" charset="0"/>
                <a:cs typeface="Calibri" panose="020F0502020204030204" pitchFamily="34" charset="0"/>
              </a:rPr>
              <a:t>Пункт 20. </a:t>
            </a:r>
          </a:p>
          <a:p>
            <a:r>
              <a:rPr lang="ru-RU" sz="1400" i="1" dirty="0">
                <a:latin typeface="Calibri" panose="020F0502020204030204" pitchFamily="34" charset="0"/>
                <a:cs typeface="Calibri" panose="020F0502020204030204" pitchFamily="34" charset="0"/>
              </a:rPr>
              <a:t>Для наиболее опасных участков объектов линейной части проектной документацией должны быть предусмотрены специальные меры безопасности, снижающие риск аварии, основные из которых: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i="1" dirty="0">
                <a:latin typeface="Calibri" panose="020F0502020204030204" pitchFamily="34" charset="0"/>
                <a:cs typeface="Calibri" panose="020F0502020204030204" pitchFamily="34" charset="0"/>
              </a:rPr>
              <a:t>увеличение толщины стенки трубопровода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i="1" dirty="0">
                <a:latin typeface="Calibri" panose="020F0502020204030204" pitchFamily="34" charset="0"/>
                <a:cs typeface="Calibri" panose="020F0502020204030204" pitchFamily="34" charset="0"/>
              </a:rPr>
              <a:t>увеличение глубины залегания трубопровода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применения </a:t>
            </a:r>
            <a:r>
              <a:rPr lang="ru-RU" sz="1400" i="1" dirty="0">
                <a:latin typeface="Calibri" panose="020F0502020204030204" pitchFamily="34" charset="0"/>
                <a:cs typeface="Calibri" panose="020F0502020204030204" pitchFamily="34" charset="0"/>
              </a:rPr>
              <a:t>защитного футляра, </a:t>
            </a:r>
            <a:r>
              <a:rPr lang="ru-RU" sz="1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обетонирования</a:t>
            </a:r>
            <a:r>
              <a:rPr lang="ru-RU" sz="1400" i="1" dirty="0">
                <a:latin typeface="Calibri" panose="020F0502020204030204" pitchFamily="34" charset="0"/>
                <a:cs typeface="Calibri" panose="020F0502020204030204" pitchFamily="34" charset="0"/>
              </a:rPr>
              <a:t>, защитных </a:t>
            </a:r>
            <a:r>
              <a:rPr lang="ru-RU" sz="14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плит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Руководством по безопасности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«Методические рекомендации по проведению количественного анализа риска аварий на объектах магистральных нефтепроводов и нефтепродуктопроводов» </a:t>
            </a:r>
            <a:r>
              <a:rPr lang="ru-RU" sz="1600" u="sng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(Приказ </a:t>
            </a:r>
            <a:r>
              <a:rPr lang="ru-RU" sz="1600" u="sng" dirty="0" smtClean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№228)</a:t>
            </a:r>
          </a:p>
          <a:p>
            <a:pPr algn="just"/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1800" i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0116" y="1426192"/>
            <a:ext cx="5976664" cy="276809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0116" y="4372404"/>
            <a:ext cx="5976664" cy="108012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7167983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ПРИМЕНЕНИЕ  ПОКРЫТИЯ  ЗУБ </a:t>
            </a: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ДЛЯ </a:t>
            </a: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СНИЖЕНИЯ РИСКОВ МАГИСТРАЛЬНЫХ ТРУБОПРОВОДОВ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14379" y="0"/>
            <a:ext cx="2480759" cy="382817"/>
          </a:xfrm>
          <a:prstGeom prst="roundRect">
            <a:avLst/>
          </a:prstGeom>
          <a:solidFill>
            <a:srgbClr val="8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ЗУБ-КОМПОЗИТ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828" y="454271"/>
            <a:ext cx="3227163" cy="44904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Galiullin\Desktop\- Проекты -\СТУ\- нормативка -\Федеральные нормы и правила в области ПБ\Серия 08 выпуск 20_Страница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616" y="2838532"/>
            <a:ext cx="3091887" cy="4263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0116" y="5565112"/>
            <a:ext cx="59766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latin typeface="Calibri" panose="020F0502020204030204" pitchFamily="34" charset="0"/>
                <a:cs typeface="Calibri" panose="020F0502020204030204" pitchFamily="34" charset="0"/>
              </a:rPr>
              <a:t>Федеральных норм и правил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в области промышленной безопасности «Правила безопасности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в нефтяной и газовой промышленности»</a:t>
            </a:r>
          </a:p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u="sng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(Выпуск </a:t>
            </a:r>
            <a:r>
              <a:rPr lang="ru-RU" sz="1600" u="sng" dirty="0" smtClean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№19, </a:t>
            </a:r>
            <a:r>
              <a:rPr lang="ru-RU" sz="1600" u="sng" dirty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Приказ </a:t>
            </a:r>
            <a:r>
              <a:rPr lang="ru-RU" sz="1600" u="sng" dirty="0" smtClean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№101)</a:t>
            </a:r>
            <a:endParaRPr lang="ru-RU" sz="1600" u="sng" dirty="0">
              <a:solidFill>
                <a:srgbClr val="99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0116" y="5589626"/>
            <a:ext cx="5976664" cy="108012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261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Plavin\Desktop\СТУ\sever_Страница_01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9382" y="686111"/>
            <a:ext cx="3821192" cy="59272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482604" y="540271"/>
            <a:ext cx="5240771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ЗАКАЗЧИК ПРОЕКТА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: ООО 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«БАЛТ-НПП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» (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ОАО «ЛУКОЙЛ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»)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ПРОЕКТИРОВЩИК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: ОАО 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«ВОЛГОГРАД – ГИПРОТРУБОПРОВОД»</a:t>
            </a:r>
            <a:endParaRPr lang="ru-RU" sz="1400" dirty="0" smtClean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ОБЩАЯ ПРОТЯЖЕННОСТЬ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: 40 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км</a:t>
            </a:r>
            <a:endParaRPr lang="ru-RU" sz="1400" dirty="0" smtClean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ПРОТЯЖЕННОСТЬ УЧАСТКОВ С ПОКРЫТИЕМ ЗУБ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: 3700 метров</a:t>
            </a:r>
          </a:p>
        </p:txBody>
      </p:sp>
      <p:graphicFrame>
        <p:nvGraphicFramePr>
          <p:cNvPr id="17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746369"/>
              </p:ext>
            </p:extLst>
          </p:nvPr>
        </p:nvGraphicFramePr>
        <p:xfrm>
          <a:off x="4482605" y="4140671"/>
          <a:ext cx="5904656" cy="248353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904656"/>
              </a:tblGrid>
              <a:tr h="553279">
                <a:tc>
                  <a:txBody>
                    <a:bodyPr/>
                    <a:lstStyle/>
                    <a:p>
                      <a:pPr marL="108000" algn="ctr"/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УЧАСТКИ ПРИМЕНЕНИЯ ТРУБ С ПОКРЫТИЕМ ЗУБ В ПРОЕКТЕ: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526841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rgbClr val="555F6E"/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СВЕРХНОРМАТИВНЫЕ</a:t>
                      </a:r>
                      <a:r>
                        <a:rPr lang="ru-RU" sz="1400" u="none" strike="noStrike" kern="1200" baseline="0" dirty="0" smtClean="0">
                          <a:solidFill>
                            <a:srgbClr val="555F6E"/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</a:t>
                      </a:r>
                      <a:r>
                        <a:rPr lang="ru-RU" sz="1400" u="none" strike="noStrike" kern="1200" dirty="0" smtClean="0">
                          <a:solidFill>
                            <a:srgbClr val="555F6E"/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ЗОНЫ СБЛИЖЕНИЯ ТРУБОПРОВОДА С ЖЕЛЕЗНОЙ ДОРОГОЙ (ПАРАЛЛЕЛЬНАЯ ПРОКЛАДКА И ПЕРЕСЕЧЕНИЕ)</a:t>
                      </a:r>
                    </a:p>
                  </a:txBody>
                  <a:tcPr marL="4698" marR="4698" marT="4698" marB="0" anchor="ctr"/>
                </a:tc>
              </a:tr>
              <a:tr h="324000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rgbClr val="555F6E"/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СВЕРХНОРМАТИВНЫЕ ЗОНЫ СБЛИЖЕНИЯ С ЖИЛЫМИ ПОСТРОЙКАМИ</a:t>
                      </a:r>
                      <a:r>
                        <a:rPr lang="en-GB" sz="1400" u="none" strike="noStrike" kern="1200" dirty="0" smtClean="0">
                          <a:solidFill>
                            <a:srgbClr val="555F6E"/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</a:t>
                      </a:r>
                      <a:endParaRPr lang="ru-RU" sz="1400" u="none" strike="noStrike" kern="1200" dirty="0" smtClean="0">
                        <a:solidFill>
                          <a:srgbClr val="555F6E"/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rgbClr val="555F6E"/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(В Т.Ч.  ПЕРСПЕКТИВНЫМИ)</a:t>
                      </a:r>
                    </a:p>
                  </a:txBody>
                  <a:tcPr marL="4698" marR="4698" marT="4698" marB="0" anchor="ctr"/>
                </a:tc>
              </a:tr>
              <a:tr h="324000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rgbClr val="555F6E"/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ПЕРЕСЕЧЕНИЕ СКАЛИСТЫХ УЧАСТКОВ</a:t>
                      </a:r>
                    </a:p>
                  </a:txBody>
                  <a:tcPr marL="4698" marR="4698" marT="4698" marB="0" anchor="ctr"/>
                </a:tc>
              </a:tr>
              <a:tr h="324000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rgbClr val="555F6E"/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ОБВОДНЕННЫЕ УЧАСТКИ</a:t>
                      </a:r>
                    </a:p>
                  </a:txBody>
                  <a:tcPr marL="4698" marR="4698" marT="4698" marB="0" anchor="ctr"/>
                </a:tc>
              </a:tr>
              <a:tr h="324000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rgbClr val="555F6E"/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РУСЛОВОЙ УЧАСТОК РЕКИ</a:t>
                      </a: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0" y="0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                                       ОПЫТ РАЗРАБОТКИ СПЕЦИАЛЬНЫХ ТЕХНИЧЕСКИХ УСЛОВИЙ (СТУ)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7161643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СНИЖЕНИЕ РИСКОВ ДЛЯ НЕФТЕПРОДУКТОПРОВОДА «ПРИМОРСК-ВЫСОЦК»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4379" y="0"/>
            <a:ext cx="2480759" cy="382817"/>
          </a:xfrm>
          <a:prstGeom prst="roundRect">
            <a:avLst/>
          </a:prstGeom>
          <a:solidFill>
            <a:srgbClr val="8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ЗУБ-КОМПОЗИТ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604" y="1764407"/>
            <a:ext cx="2883038" cy="1922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939" y="1764407"/>
            <a:ext cx="2883038" cy="19220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330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945059"/>
              </p:ext>
            </p:extLst>
          </p:nvPr>
        </p:nvGraphicFramePr>
        <p:xfrm>
          <a:off x="5058668" y="504001"/>
          <a:ext cx="5328593" cy="154843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328593"/>
              </a:tblGrid>
              <a:tr h="357847">
                <a:tc>
                  <a:txBody>
                    <a:bodyPr/>
                    <a:lstStyle/>
                    <a:p>
                      <a:pPr marL="108000"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КЛЮЧЕВЫЕ АСПЕКТЫ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25097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ГАРАНТИРОВАННАЯ ГИДРОИЗОЛЯЦИЯ КАЖДОЙ ТРУБНОЙ СЕКЦИИ</a:t>
                      </a:r>
                    </a:p>
                  </a:txBody>
                  <a:tcPr marL="4698" marR="4698" marT="4698" marB="0" anchor="ctr"/>
                </a:tc>
              </a:tr>
              <a:tr h="325097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НАДЕЖНАЯ БАЛЛАСТИРОВКА ТЕПЛОИЗОЛИРОВАННЫХ ТРУБ</a:t>
                      </a:r>
                      <a:endParaRPr lang="ru-RU" sz="1200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540397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ЭФФЕКТИВНАЯ ЗАЩИТА ТЕПЛОИЗОЛИРОВАННЫХ ТРУБ ОТ ЛЮБЫХ МЕХАНИЧЕСКИХ ПОВРЕЖДЕНИЙ</a:t>
                      </a: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400" y="798733"/>
            <a:ext cx="4569804" cy="2909890"/>
          </a:xfrm>
          <a:prstGeom prst="rect">
            <a:avLst/>
          </a:prstGeom>
        </p:spPr>
      </p:pic>
      <p:sp>
        <p:nvSpPr>
          <p:cNvPr id="37" name="Выноска 1 (граница и черта) 36"/>
          <p:cNvSpPr/>
          <p:nvPr/>
        </p:nvSpPr>
        <p:spPr>
          <a:xfrm>
            <a:off x="149582" y="539571"/>
            <a:ext cx="2404841" cy="259162"/>
          </a:xfrm>
          <a:prstGeom prst="accentBorderCallout1">
            <a:avLst>
              <a:gd name="adj1" fmla="val 35745"/>
              <a:gd name="adj2" fmla="val 101686"/>
              <a:gd name="adj3" fmla="val 199234"/>
              <a:gd name="adj4" fmla="val 144957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Стальная оцинкованная оболочка</a:t>
            </a:r>
          </a:p>
        </p:txBody>
      </p:sp>
      <p:sp>
        <p:nvSpPr>
          <p:cNvPr id="38" name="Выноска 1 (граница и черта) 37"/>
          <p:cNvSpPr/>
          <p:nvPr/>
        </p:nvSpPr>
        <p:spPr>
          <a:xfrm>
            <a:off x="161635" y="900312"/>
            <a:ext cx="1800689" cy="640836"/>
          </a:xfrm>
          <a:prstGeom prst="accentBorderCallout1">
            <a:avLst>
              <a:gd name="adj1" fmla="val 35909"/>
              <a:gd name="adj2" fmla="val 102410"/>
              <a:gd name="adj3" fmla="val 89752"/>
              <a:gd name="adj4" fmla="val 161404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Утяжеляющее </a:t>
            </a:r>
            <a:r>
              <a:rPr lang="ru-RU" sz="12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бетонное/ композитное </a:t>
            </a:r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покрытие</a:t>
            </a:r>
          </a:p>
        </p:txBody>
      </p:sp>
      <p:sp>
        <p:nvSpPr>
          <p:cNvPr id="39" name="Выноска 1 (граница и черта) 38"/>
          <p:cNvSpPr/>
          <p:nvPr/>
        </p:nvSpPr>
        <p:spPr>
          <a:xfrm>
            <a:off x="161635" y="2225165"/>
            <a:ext cx="1531820" cy="691370"/>
          </a:xfrm>
          <a:prstGeom prst="accentBorderCallout1">
            <a:avLst>
              <a:gd name="adj1" fmla="val 33146"/>
              <a:gd name="adj2" fmla="val 103087"/>
              <a:gd name="adj3" fmla="val 59779"/>
              <a:gd name="adj4" fmla="val 160316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Стальная труба с антикоррозионным покрытием</a:t>
            </a:r>
          </a:p>
        </p:txBody>
      </p:sp>
      <p:sp>
        <p:nvSpPr>
          <p:cNvPr id="40" name="Выноска 1 (граница и черта) 39"/>
          <p:cNvSpPr/>
          <p:nvPr/>
        </p:nvSpPr>
        <p:spPr>
          <a:xfrm>
            <a:off x="161635" y="1620390"/>
            <a:ext cx="1800689" cy="504057"/>
          </a:xfrm>
          <a:prstGeom prst="accentBorderCallout1">
            <a:avLst>
              <a:gd name="adj1" fmla="val 32672"/>
              <a:gd name="adj2" fmla="val 102704"/>
              <a:gd name="adj3" fmla="val 54401"/>
              <a:gd name="adj4" fmla="val 159381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Теплогидроизоляция </a:t>
            </a:r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ППУ с </a:t>
            </a:r>
            <a:r>
              <a:rPr lang="ru-RU" sz="12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манжетой</a:t>
            </a:r>
            <a:endParaRPr lang="ru-RU" sz="1200" dirty="0">
              <a:solidFill>
                <a:srgbClr val="555F6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00" y="0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                                      </a:t>
            </a:r>
            <a:r>
              <a:rPr lang="ru-RU" sz="19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ПОДЗЕМНАЯ ПРОКЛАДКА ТЕПЛОИЗОЛИРОВАННЫХ ТРУБ С ПОКРЫТИЕМ ЗУБ</a:t>
            </a:r>
            <a:endParaRPr lang="ru-RU" sz="19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13765" y="6951719"/>
            <a:ext cx="3323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ЗУБ-КОМПОЗИТ ТЕРМО</a:t>
            </a:r>
            <a:endParaRPr lang="ru-RU" sz="2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748" y="4150363"/>
            <a:ext cx="4551456" cy="2898236"/>
          </a:xfrm>
          <a:prstGeom prst="rect">
            <a:avLst/>
          </a:prstGeom>
        </p:spPr>
      </p:pic>
      <p:sp>
        <p:nvSpPr>
          <p:cNvPr id="26" name="Выноска 1 (граница и черта) 25"/>
          <p:cNvSpPr/>
          <p:nvPr/>
        </p:nvSpPr>
        <p:spPr>
          <a:xfrm>
            <a:off x="161635" y="3924647"/>
            <a:ext cx="1656673" cy="560986"/>
          </a:xfrm>
          <a:prstGeom prst="accentBorderCallout1">
            <a:avLst>
              <a:gd name="adj1" fmla="val 35745"/>
              <a:gd name="adj2" fmla="val 101686"/>
              <a:gd name="adj3" fmla="val 115262"/>
              <a:gd name="adj4" fmla="val 217823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Стальная оцинкованная оболочка</a:t>
            </a:r>
          </a:p>
        </p:txBody>
      </p:sp>
      <p:sp>
        <p:nvSpPr>
          <p:cNvPr id="29" name="Выноска 1 (граница и черта) 28"/>
          <p:cNvSpPr/>
          <p:nvPr/>
        </p:nvSpPr>
        <p:spPr>
          <a:xfrm>
            <a:off x="161635" y="4565463"/>
            <a:ext cx="1656673" cy="563608"/>
          </a:xfrm>
          <a:prstGeom prst="accentBorderCallout1">
            <a:avLst>
              <a:gd name="adj1" fmla="val 35909"/>
              <a:gd name="adj2" fmla="val 102410"/>
              <a:gd name="adj3" fmla="val 10148"/>
              <a:gd name="adj4" fmla="val 210049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Композитная смесь с полимерной фиброй</a:t>
            </a:r>
          </a:p>
        </p:txBody>
      </p:sp>
      <p:sp>
        <p:nvSpPr>
          <p:cNvPr id="34" name="Выноска 1 (граница и черта) 33"/>
          <p:cNvSpPr/>
          <p:nvPr/>
        </p:nvSpPr>
        <p:spPr>
          <a:xfrm>
            <a:off x="149582" y="5724847"/>
            <a:ext cx="1668726" cy="770117"/>
          </a:xfrm>
          <a:prstGeom prst="accentBorderCallout1">
            <a:avLst>
              <a:gd name="adj1" fmla="val 33146"/>
              <a:gd name="adj2" fmla="val 103087"/>
              <a:gd name="adj3" fmla="val 10368"/>
              <a:gd name="adj4" fmla="val 180059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Стальная труба с антикоррозионным покрытием</a:t>
            </a:r>
          </a:p>
        </p:txBody>
      </p:sp>
      <p:sp>
        <p:nvSpPr>
          <p:cNvPr id="35" name="Выноска 1 (граница и черта) 34"/>
          <p:cNvSpPr/>
          <p:nvPr/>
        </p:nvSpPr>
        <p:spPr>
          <a:xfrm>
            <a:off x="161635" y="5207735"/>
            <a:ext cx="1656673" cy="432048"/>
          </a:xfrm>
          <a:prstGeom prst="accentBorderCallout1">
            <a:avLst>
              <a:gd name="adj1" fmla="val 32672"/>
              <a:gd name="adj2" fmla="val 102704"/>
              <a:gd name="adj3" fmla="val -52373"/>
              <a:gd name="adj4" fmla="val 179931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Теплогидроизоляция ППУ</a:t>
            </a:r>
            <a:endParaRPr lang="ru-RU" sz="1200" dirty="0">
              <a:solidFill>
                <a:srgbClr val="555F6E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22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697795"/>
              </p:ext>
            </p:extLst>
          </p:nvPr>
        </p:nvGraphicFramePr>
        <p:xfrm>
          <a:off x="5058668" y="5827406"/>
          <a:ext cx="5328593" cy="1221193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328593"/>
              </a:tblGrid>
              <a:tr h="331576">
                <a:tc>
                  <a:txBody>
                    <a:bodyPr/>
                    <a:lstStyle/>
                    <a:p>
                      <a:pPr marL="108000"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НОВОЕ  В НОРМАТИВНЫХ ДОКУМЕНТАХ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889617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990000"/>
                          </a:solidFill>
                          <a:latin typeface="Calibri" panose="020F0502020204030204" pitchFamily="34" charset="0"/>
                        </a:rPr>
                        <a:t>СП 86.13330.2014  МАГИСТРАЛЬНЫЕ ТРУБОПРОВОДЫ  </a:t>
                      </a:r>
                    </a:p>
                    <a:p>
                      <a:pPr marL="174625" indent="0"/>
                      <a:r>
                        <a:rPr lang="ru-RU" sz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 pitchFamily="34" charset="0"/>
                        </a:rPr>
                        <a:t>2.1.4  …..ДЛЯ ПОДЗЕМНОЙ И ПОДВОДНОЙ ПРОКЛАДКИ ПРИМЕНЯЮТ ТЕПЛОИЗОЛИРОВАННЫЕ ТРУБЫ С БЕТОННЫМ ПОКРЫТИЕМ В МЕТАЛЛОПОЛИМЕРНОЙ ОБОЛОЧКЕ ИЛИ БЕЗ НЕЕ.</a:t>
                      </a:r>
                      <a:endParaRPr lang="ru-RU" sz="1200" b="1" u="none" strike="noStrike" kern="1200" dirty="0" smtClean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0" y="7158458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ПОКРЫТИЕ ЗУБ ОБЕСПЕЧИВАЕТ РАБОТОСПОСОБНОСТЬ ТЕПЛОИЗОЛЯЦИИ НА УЧАСТКАХ ММГ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23" name="Рисунок 22" descr="\\FS1\Marketing\ФОТОАРХИВ\Проекты\Новый порт\2014 07 03 Труба ЗУБ и ППУ для проекта Новый Порт\IMG_242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668" y="2124447"/>
            <a:ext cx="5328591" cy="35757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-3663" y="-10633"/>
            <a:ext cx="2311257" cy="396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ЗУБ-БАЛЛАСТ</a:t>
            </a:r>
          </a:p>
        </p:txBody>
      </p:sp>
    </p:spTree>
    <p:extLst>
      <p:ext uri="{BB962C8B-B14F-4D97-AF65-F5344CB8AC3E}">
        <p14:creationId xmlns:p14="http://schemas.microsoft.com/office/powerpoint/2010/main" val="29454396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YandexDisk\YandexDisk\МОИ ДОКУМЕНТЫ\03 ПИАР И РЕКЛАМА\ВАСИЛЬЧЕНКО\Новая папка\tube97.30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401" r="22401"/>
          <a:stretch/>
        </p:blipFill>
        <p:spPr bwMode="auto">
          <a:xfrm>
            <a:off x="-704042" y="3132559"/>
            <a:ext cx="604867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YandexDisk\YandexDisk\МОИ ДОКУМЕНТЫ\03 ПИАР И РЕКЛАМА\ВАСИЛЬЧЕНКО\Новая папка\5_1_Балластное покрытие в оцинкованной оболочке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93"/>
          <a:stretch/>
        </p:blipFill>
        <p:spPr bwMode="auto">
          <a:xfrm>
            <a:off x="1427451" y="468263"/>
            <a:ext cx="3937892" cy="373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3460498"/>
              </p:ext>
            </p:extLst>
          </p:nvPr>
        </p:nvGraphicFramePr>
        <p:xfrm>
          <a:off x="5634732" y="468266"/>
          <a:ext cx="4752529" cy="308341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752529"/>
              </a:tblGrid>
              <a:tr h="338225">
                <a:tc>
                  <a:txBody>
                    <a:bodyPr/>
                    <a:lstStyle/>
                    <a:p>
                      <a:pPr marL="108000" algn="ctr"/>
                      <a:r>
                        <a:rPr lang="ru-RU" sz="1400" dirty="0" smtClean="0">
                          <a:latin typeface="Calibri" pitchFamily="34" charset="0"/>
                          <a:cs typeface="Calibri" pitchFamily="34" charset="0"/>
                        </a:rPr>
                        <a:t>КЛЮЧЕВЫЕ ПРЕИМУЩЕСТВА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009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ОТСУТСТВИЕ РИСКОВ ПОТЕРИ (ПОВРЕЖДЕНИЯ) БАЛЛАСТА</a:t>
                      </a:r>
                    </a:p>
                  </a:txBody>
                  <a:tcPr marL="4698" marR="4698" marT="4698" marB="0" anchor="ctr"/>
                </a:tc>
              </a:tr>
              <a:tr h="3009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ПОЛНОЕ ОТСУТСТВИЕ РИСКОВ ПОВРЕЖДЕНИЯ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АКП</a:t>
                      </a:r>
                      <a:endParaRPr lang="ru-RU" sz="1200" u="none" strike="noStrike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337525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СНИЖЕНИЕ СТОИМОСТИ СТРОИТЕЛЬСТВА</a:t>
                      </a:r>
                    </a:p>
                  </a:txBody>
                  <a:tcPr marL="4698" marR="4698" marT="4698" marB="0" anchor="ctr"/>
                </a:tc>
              </a:tr>
              <a:tr h="3009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СОКРАЩЕНИЕ СРОКОВ СТРОИТЕЛЬСТВА </a:t>
                      </a:r>
                    </a:p>
                  </a:txBody>
                  <a:tcPr marL="4698" marR="4698" marT="4698" marB="0" anchor="ctr"/>
                </a:tc>
              </a:tr>
              <a:tr h="3009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СОКРАЩЕНИЕ ЗАТРАТ НА РЕМОНТ И ЭКСПЛУАТАЦИЮ</a:t>
                      </a:r>
                    </a:p>
                  </a:txBody>
                  <a:tcPr marL="4698" marR="4698" marT="4698" marB="0" anchor="ctr"/>
                </a:tc>
              </a:tr>
              <a:tr h="3009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СОКРАЩЕНИЕ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ИЗДЕРЖЕК НА ПЕРСОНАЛ И УПРАВЛЕНИЕ</a:t>
                      </a:r>
                      <a:endParaRPr lang="ru-RU" sz="1200" u="none" strike="noStrike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3009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ПОВЫШЕНИЕ КАЧЕСТВА И ТЕХНОЛОГИЧНОСТИ</a:t>
                      </a:r>
                    </a:p>
                  </a:txBody>
                  <a:tcPr marL="4698" marR="4698" marT="4698" marB="0" anchor="ctr"/>
                </a:tc>
              </a:tr>
              <a:tr h="3009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СНИЖЕНИЕ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ДОЛИ РУЧНОГО ТРУДА</a:t>
                      </a:r>
                      <a:endParaRPr lang="ru-RU" sz="1200" u="none" strike="noStrike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3009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ПРОТАСКИВАНИЯ</a:t>
                      </a:r>
                      <a:r>
                        <a:rPr lang="ru-RU" sz="12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ПРОТЯЖЕННЫХ ПЛЕТЕЙ</a:t>
                      </a:r>
                      <a:endParaRPr lang="ru-RU" sz="1200" u="none" strike="noStrike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cxnSp>
        <p:nvCxnSpPr>
          <p:cNvPr id="19" name="Прямая соединительная линия 18"/>
          <p:cNvCxnSpPr/>
          <p:nvPr/>
        </p:nvCxnSpPr>
        <p:spPr>
          <a:xfrm>
            <a:off x="234132" y="237430"/>
            <a:ext cx="9433048" cy="1"/>
          </a:xfrm>
          <a:prstGeom prst="line">
            <a:avLst/>
          </a:prstGeom>
          <a:ln w="25400" cap="rnd">
            <a:solidFill>
              <a:srgbClr val="555F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9739188" y="6598"/>
            <a:ext cx="98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555F6E"/>
                </a:solidFill>
                <a:latin typeface="Cambria" pitchFamily="18" charset="0"/>
                <a:cs typeface="Arial" pitchFamily="34" charset="0"/>
              </a:rPr>
              <a:t>ЗУБ </a:t>
            </a:r>
            <a:r>
              <a:rPr lang="ru-RU" sz="2400" b="1" baseline="30000" dirty="0" smtClean="0">
                <a:solidFill>
                  <a:srgbClr val="555F6E"/>
                </a:solidFill>
                <a:latin typeface="Cambria" pitchFamily="18" charset="0"/>
                <a:cs typeface="Arial" pitchFamily="34" charset="0"/>
              </a:rPr>
              <a:t>®</a:t>
            </a:r>
            <a:endParaRPr lang="ru-RU" sz="2400" dirty="0">
              <a:solidFill>
                <a:srgbClr val="555F6E"/>
              </a:solidFill>
            </a:endParaRPr>
          </a:p>
        </p:txBody>
      </p:sp>
      <p:sp>
        <p:nvSpPr>
          <p:cNvPr id="29" name="Выноска 1 (граница и черта) 28"/>
          <p:cNvSpPr/>
          <p:nvPr/>
        </p:nvSpPr>
        <p:spPr>
          <a:xfrm>
            <a:off x="219142" y="828303"/>
            <a:ext cx="2101152" cy="526026"/>
          </a:xfrm>
          <a:prstGeom prst="accentBorderCallout1">
            <a:avLst>
              <a:gd name="adj1" fmla="val 35745"/>
              <a:gd name="adj2" fmla="val 101686"/>
              <a:gd name="adj3" fmla="val 66990"/>
              <a:gd name="adj4" fmla="val 186098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Стальная оцинкованная оболочка</a:t>
            </a:r>
          </a:p>
        </p:txBody>
      </p:sp>
      <p:sp>
        <p:nvSpPr>
          <p:cNvPr id="30" name="Выноска 1 (граница и черта) 29"/>
          <p:cNvSpPr/>
          <p:nvPr/>
        </p:nvSpPr>
        <p:spPr>
          <a:xfrm>
            <a:off x="219142" y="1503471"/>
            <a:ext cx="1936030" cy="404952"/>
          </a:xfrm>
          <a:prstGeom prst="accentBorderCallout1">
            <a:avLst>
              <a:gd name="adj1" fmla="val 32672"/>
              <a:gd name="adj2" fmla="val 102704"/>
              <a:gd name="adj3" fmla="val 2231"/>
              <a:gd name="adj4" fmla="val 192106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Особо тяжелый бетон</a:t>
            </a:r>
          </a:p>
        </p:txBody>
      </p:sp>
      <p:sp>
        <p:nvSpPr>
          <p:cNvPr id="31" name="Выноска 1 (граница и черта) 30"/>
          <p:cNvSpPr/>
          <p:nvPr/>
        </p:nvSpPr>
        <p:spPr>
          <a:xfrm>
            <a:off x="235964" y="2822558"/>
            <a:ext cx="1440160" cy="310001"/>
          </a:xfrm>
          <a:prstGeom prst="accentBorderCallout1">
            <a:avLst>
              <a:gd name="adj1" fmla="val 32672"/>
              <a:gd name="adj2" fmla="val 102704"/>
              <a:gd name="adj3" fmla="val -47632"/>
              <a:gd name="adj4" fmla="val 235226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Стальная труба</a:t>
            </a:r>
          </a:p>
        </p:txBody>
      </p:sp>
      <p:sp>
        <p:nvSpPr>
          <p:cNvPr id="32" name="Выноска 1 (граница и черта) 31"/>
          <p:cNvSpPr/>
          <p:nvPr/>
        </p:nvSpPr>
        <p:spPr>
          <a:xfrm>
            <a:off x="219142" y="2092116"/>
            <a:ext cx="1656184" cy="490368"/>
          </a:xfrm>
          <a:prstGeom prst="accentBorderCallout1">
            <a:avLst>
              <a:gd name="adj1" fmla="val 32672"/>
              <a:gd name="adj2" fmla="val 102704"/>
              <a:gd name="adj3" fmla="val -60077"/>
              <a:gd name="adj4" fmla="val 219404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Антикоррозионное покрытие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4983" y="-10729"/>
            <a:ext cx="10698384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ПРИМЕНЕНИЕ ДЛЯ ОБЕСПЕЧЕНИЯ УСТОЙЧИВОСТИ ТРУБОПРОВОДА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Выноска 1 (граница и черта) 14"/>
          <p:cNvSpPr/>
          <p:nvPr/>
        </p:nvSpPr>
        <p:spPr>
          <a:xfrm>
            <a:off x="220936" y="3852639"/>
            <a:ext cx="1427683" cy="490368"/>
          </a:xfrm>
          <a:prstGeom prst="accentBorderCallout1">
            <a:avLst>
              <a:gd name="adj1" fmla="val 32672"/>
              <a:gd name="adj2" fmla="val 102704"/>
              <a:gd name="adj3" fmla="val 93299"/>
              <a:gd name="adj4" fmla="val 208540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Особо тяжелый бетон</a:t>
            </a:r>
          </a:p>
        </p:txBody>
      </p:sp>
      <p:sp>
        <p:nvSpPr>
          <p:cNvPr id="17" name="Выноска 1 (граница и черта) 16"/>
          <p:cNvSpPr/>
          <p:nvPr/>
        </p:nvSpPr>
        <p:spPr>
          <a:xfrm>
            <a:off x="234132" y="4572719"/>
            <a:ext cx="1656184" cy="490368"/>
          </a:xfrm>
          <a:prstGeom prst="accentBorderCallout1">
            <a:avLst>
              <a:gd name="adj1" fmla="val 32672"/>
              <a:gd name="adj2" fmla="val 102704"/>
              <a:gd name="adj3" fmla="val 80861"/>
              <a:gd name="adj4" fmla="val 186662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Антикоррозионное покрытие</a:t>
            </a:r>
          </a:p>
        </p:txBody>
      </p:sp>
      <p:sp>
        <p:nvSpPr>
          <p:cNvPr id="22" name="Выноска 1 (граница и черта) 21"/>
          <p:cNvSpPr/>
          <p:nvPr/>
        </p:nvSpPr>
        <p:spPr>
          <a:xfrm>
            <a:off x="235964" y="5245810"/>
            <a:ext cx="1440160" cy="310001"/>
          </a:xfrm>
          <a:prstGeom prst="accentBorderCallout1">
            <a:avLst>
              <a:gd name="adj1" fmla="val 32672"/>
              <a:gd name="adj2" fmla="val 102704"/>
              <a:gd name="adj3" fmla="val 55263"/>
              <a:gd name="adj4" fmla="val 199788"/>
            </a:avLst>
          </a:prstGeom>
          <a:solidFill>
            <a:schemeClr val="bg1"/>
          </a:solidFill>
          <a:ln w="3175">
            <a:solidFill>
              <a:srgbClr val="555F6E"/>
            </a:solidFill>
            <a:tailEnd type="oval"/>
          </a:ln>
          <a:effectLst>
            <a:glow rad="25400">
              <a:schemeClr val="bg1">
                <a:lumMod val="95000"/>
                <a:alpha val="32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rgbClr val="555F6E"/>
                </a:solidFill>
                <a:latin typeface="Calibri" pitchFamily="34" charset="0"/>
                <a:cs typeface="Calibri" pitchFamily="34" charset="0"/>
              </a:rPr>
              <a:t>Стальная труба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ПОКРЫТИЕ ЗУБ ОБЕСПЕЧИВАЕТ ГАРАНТИРОВАННУЮ ЗАЩИТУ ОТ ПОВРЕЖДЕНИЙ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-20415" y="-16789"/>
            <a:ext cx="2311257" cy="396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ЗУБ-БАЛЛАСТ</a:t>
            </a:r>
          </a:p>
        </p:txBody>
      </p:sp>
      <p:pic>
        <p:nvPicPr>
          <p:cNvPr id="25" name="Рисунок 24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4732" y="3708624"/>
            <a:ext cx="4752528" cy="3384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21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0693400" cy="39696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20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ФАКТОРЫ ЭКОНОМИЧЕСКОЙ ЭФФЕКТИВНОСТИ ПРИМЕНЕНИЯ ЗУБ</a:t>
            </a:r>
            <a:endParaRPr lang="ru-RU" sz="2000" b="1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7174935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8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КОМПЛЕКСНЫЙ АНАЛИЗ ПОКАЗЫВАЕТ ЭФФЕКТИВНОСТЬ ПРИМЕНЕНИЯ ТЕХНОЛОГИИ ЗУБ</a:t>
            </a:r>
            <a:endParaRPr lang="ru-RU" sz="1800" b="1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250954"/>
              </p:ext>
            </p:extLst>
          </p:nvPr>
        </p:nvGraphicFramePr>
        <p:xfrm>
          <a:off x="234132" y="468259"/>
          <a:ext cx="10297145" cy="6628341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3384376"/>
                <a:gridCol w="1368152"/>
                <a:gridCol w="5544617"/>
              </a:tblGrid>
              <a:tr h="4295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ОБЛАСТЬ ПРИМЕНЕНИЯ ПОКРЫТИЯ ЗУБ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ТИП ПОКРЫТИЯ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ПОКАЗАТЕЛИ ЭКОНОМИЧЕСКОЙ ЭФФЕКТИВНОСТИ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</a:tr>
              <a:tr h="487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Подводные переходы траншейным способом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rowSpan="13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сметной стоимости технического решения ЗУБ в сравнении с традиционными техническими </a:t>
                      </a:r>
                      <a:r>
                        <a:rPr lang="ru-RU" sz="1500" b="1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решениями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Отсутствие </a:t>
                      </a: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затрат на ремонт покрытий трубопровода на этапах транспортировки, строительства и </a:t>
                      </a:r>
                      <a:r>
                        <a:rPr lang="ru-RU" sz="1500" b="1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эксплуатации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Отсутствие затрат на дополнительные работы и материалы на объекте </a:t>
                      </a:r>
                      <a:endParaRPr lang="ru-RU" sz="1500" b="1" dirty="0" smtClean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объема и уровня сложности логистических операций (объем грузоперевозок, размер складов, количество перевалок</a:t>
                      </a:r>
                      <a:r>
                        <a:rPr lang="ru-RU" sz="1500" b="1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трудоемкости работ на </a:t>
                      </a:r>
                      <a:r>
                        <a:rPr lang="ru-RU" sz="1500" b="1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объекте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уровня затрат на персонал и </a:t>
                      </a:r>
                      <a:r>
                        <a:rPr lang="ru-RU" sz="1500" b="1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управление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затрат на управление качеством </a:t>
                      </a:r>
                      <a:endParaRPr lang="ru-RU" sz="1500" b="1" dirty="0" smtClean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Отсутствие возможности для </a:t>
                      </a:r>
                      <a:r>
                        <a:rPr lang="ru-RU" sz="1500" b="1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злоупотреблений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стоимости строительства за счет применения инжиниринговых решений </a:t>
                      </a:r>
                      <a:endParaRPr lang="ru-RU" sz="1500" b="1" dirty="0" smtClean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риска аварийности и повышение уровня </a:t>
                      </a:r>
                      <a:r>
                        <a:rPr lang="ru-RU" sz="1500" b="1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безопасности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endParaRPr lang="ru-RU" sz="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"/>
                      </a:pPr>
                      <a:r>
                        <a:rPr lang="ru-RU" sz="1500" b="1" dirty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Повышение экологичности проекта (снижение объема земляных работ, полосы отвода, объема грузоперевозок)  </a:t>
                      </a:r>
                      <a:endParaRPr lang="ru-RU" sz="1500" b="1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</a:tr>
              <a:tr h="3780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Подводные переходы методом ГНБ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53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Обводненная местность, поймы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53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Скальные и каменистые грунты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53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Болота 2-го и 3-го типа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Многолетние мерзлые грунты (ММГ)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Морские шельфы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3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Зоны сверхнормативного сближения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0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Переходы промысловых т/п под реками и дорогами (Приказ Ростехнадзора №101)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28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Переходы под автодорогами низкой категории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3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Надземные (балочные, вантовые) переходы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0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Прокладка кабеля ВОЛС в бетонном покрытии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en-US" sz="1200" dirty="0" smtClean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05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Установка систем мониторинга под бетонное покрытие</a:t>
                      </a:r>
                      <a:endParaRPr lang="ru-RU" sz="1400" b="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en-US" sz="1200" dirty="0" smtClean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6576" marR="66576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5884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8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976"/>
            <a:ext cx="10692000" cy="716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0" y="5868863"/>
            <a:ext cx="10692000" cy="1694724"/>
            <a:chOff x="0" y="5868863"/>
            <a:chExt cx="10692000" cy="169472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868863"/>
              <a:ext cx="10692000" cy="1694724"/>
            </a:xfrm>
            <a:prstGeom prst="rect">
              <a:avLst/>
            </a:prstGeom>
          </p:spPr>
        </p:pic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4698628" y="6119209"/>
              <a:ext cx="5842584" cy="134288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ru-RU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СПЕЦИАЛЬНЫЕ ТЕХНИЧЕСКИЕ РЕШЕНИЯ ДЛЯ ТРУБ С ЗАЩИТНЫМИ И УТЯЖЕЛЯЮЩИМИ ПОКРЫТИЯМИ ЗУБ</a:t>
              </a:r>
              <a:endPara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98540" y="6588943"/>
            <a:ext cx="2627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МОДИФИКАЦИИ КОНСТРУКЦИИ ЗУБ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042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7161643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КЛЮЧЕВЫЕ ПРЕИМУЩЕСТВА И ОСОБЕННОСТИ РОССИЙСКОЙ ТЕХНОЛОГИИ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СРАВНЕНИЕ ТЕХНОЛОГИЧЕСКИХ ВОЗМОЖНОСТЕЙ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105840"/>
              </p:ext>
            </p:extLst>
          </p:nvPr>
        </p:nvGraphicFramePr>
        <p:xfrm>
          <a:off x="413453" y="684287"/>
          <a:ext cx="9865094" cy="4694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869351"/>
                <a:gridCol w="1944216"/>
                <a:gridCol w="2051527"/>
              </a:tblGrid>
              <a:tr h="67279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Calibri" pitchFamily="34" charset="0"/>
                        </a:rPr>
                        <a:t>ТЕХНОЛОГИЧЕСКИЕ ВОЗМОЖНОСТИ</a:t>
                      </a:r>
                      <a:endParaRPr lang="ru-RU" sz="1800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Calibri" pitchFamily="34" charset="0"/>
                        </a:rPr>
                        <a:t>РОССИЙСКАЯ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Calibri" pitchFamily="34" charset="0"/>
                        </a:rPr>
                        <a:t>ТЕХНОЛОГИЯ</a:t>
                      </a:r>
                      <a:r>
                        <a:rPr lang="ru-RU" sz="1800" baseline="0" dirty="0" smtClean="0">
                          <a:latin typeface="Calibri" pitchFamily="34" charset="0"/>
                        </a:rPr>
                        <a:t> ЗУБ</a:t>
                      </a:r>
                      <a:endParaRPr lang="ru-RU" sz="1800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Calibri" pitchFamily="34" charset="0"/>
                        </a:rPr>
                        <a:t>АНАЛОГИЧНЫЕ ЗАРУБЕЖНЫЕ</a:t>
                      </a:r>
                      <a:r>
                        <a:rPr lang="ru-RU" sz="1800" baseline="0" dirty="0" smtClean="0">
                          <a:latin typeface="Calibri" pitchFamily="34" charset="0"/>
                        </a:rPr>
                        <a:t> ТЕХНОЛОГИИ</a:t>
                      </a:r>
                      <a:endParaRPr lang="ru-RU" sz="1800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0" algn="l" defTabSz="1043056" rtl="0" eaLnBrk="1" latinLnBrk="0" hangingPunct="1"/>
                      <a:r>
                        <a:rPr lang="ru-RU" sz="1900" b="1" kern="1200" dirty="0" smtClean="0">
                          <a:solidFill>
                            <a:srgbClr val="00407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Нанесение покрытий на линейные трубы</a:t>
                      </a:r>
                      <a:endParaRPr lang="ru-RU" sz="1900" b="1" kern="1200" dirty="0">
                        <a:solidFill>
                          <a:srgbClr val="00407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43056" rtl="0" eaLnBrk="1" latinLnBrk="0" hangingPunct="1"/>
                      <a:endParaRPr lang="ru-RU" sz="1900" b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43056" rtl="0" eaLnBrk="1" latinLnBrk="0" hangingPunct="1"/>
                      <a:endParaRPr lang="ru-RU" sz="1900" b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ru-RU" sz="1900" b="1" dirty="0" smtClean="0">
                          <a:solidFill>
                            <a:srgbClr val="004070"/>
                          </a:solidFill>
                          <a:latin typeface="Calibri" pitchFamily="34" charset="0"/>
                        </a:rPr>
                        <a:t>Нанесение покрытий на детали трубопроводов</a:t>
                      </a:r>
                      <a:endParaRPr lang="ru-RU" sz="1900" b="1" dirty="0">
                        <a:solidFill>
                          <a:srgbClr val="004070"/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900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900" b="1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ru-RU" sz="1900" b="1" dirty="0" smtClean="0">
                          <a:solidFill>
                            <a:srgbClr val="004070"/>
                          </a:solidFill>
                          <a:latin typeface="Calibri" pitchFamily="34" charset="0"/>
                        </a:rPr>
                        <a:t>Нанесение покрытия на теплоизолированные трубы</a:t>
                      </a:r>
                      <a:endParaRPr lang="ru-RU" sz="1900" b="1" dirty="0">
                        <a:solidFill>
                          <a:srgbClr val="004070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900" b="1" dirty="0"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ru-RU" sz="1900" b="1" dirty="0" smtClean="0">
                          <a:solidFill>
                            <a:srgbClr val="004070"/>
                          </a:solidFill>
                          <a:latin typeface="Calibri" pitchFamily="34" charset="0"/>
                        </a:rPr>
                        <a:t>Нанесение покрытия на полимерные</a:t>
                      </a:r>
                      <a:r>
                        <a:rPr lang="ru-RU" sz="1900" b="1" baseline="0" dirty="0" smtClean="0">
                          <a:solidFill>
                            <a:srgbClr val="004070"/>
                          </a:solidFill>
                          <a:latin typeface="Calibri" pitchFamily="34" charset="0"/>
                        </a:rPr>
                        <a:t> трубы</a:t>
                      </a:r>
                      <a:endParaRPr lang="ru-RU" sz="1900" b="1" dirty="0">
                        <a:solidFill>
                          <a:srgbClr val="004070"/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900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900" b="1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r>
                        <a:rPr lang="ru-RU" sz="1900" b="1" dirty="0" smtClean="0">
                          <a:solidFill>
                            <a:srgbClr val="004070"/>
                          </a:solidFill>
                          <a:latin typeface="Calibri" pitchFamily="34" charset="0"/>
                        </a:rPr>
                        <a:t>Установка кабель-каналов</a:t>
                      </a:r>
                      <a:endParaRPr lang="ru-RU" sz="1900" b="1" dirty="0">
                        <a:solidFill>
                          <a:srgbClr val="004070"/>
                        </a:solidFill>
                        <a:latin typeface="Calibri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43056" rtl="0" eaLnBrk="1" latinLnBrk="0" hangingPunct="1"/>
                      <a:endParaRPr lang="ru-RU" sz="1900" b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43056" rtl="0" eaLnBrk="1" latinLnBrk="0" hangingPunct="1"/>
                      <a:endParaRPr lang="ru-RU" sz="1900" b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0" algn="l" defTabSz="1043056" rtl="0" eaLnBrk="1" latinLnBrk="0" hangingPunct="1"/>
                      <a:r>
                        <a:rPr lang="ru-RU" sz="1900" b="1" dirty="0" smtClean="0">
                          <a:solidFill>
                            <a:srgbClr val="004070"/>
                          </a:solidFill>
                          <a:latin typeface="Calibri" pitchFamily="34" charset="0"/>
                        </a:rPr>
                        <a:t>Установка систем</a:t>
                      </a:r>
                      <a:r>
                        <a:rPr lang="ru-RU" sz="1900" b="1" baseline="0" dirty="0" smtClean="0">
                          <a:solidFill>
                            <a:srgbClr val="004070"/>
                          </a:solidFill>
                          <a:latin typeface="Calibri" pitchFamily="34" charset="0"/>
                        </a:rPr>
                        <a:t> ЭХЗ и </a:t>
                      </a:r>
                      <a:r>
                        <a:rPr lang="ru-RU" sz="1900" b="1" kern="1200" dirty="0" smtClean="0">
                          <a:solidFill>
                            <a:srgbClr val="00407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мониторинга</a:t>
                      </a:r>
                      <a:endParaRPr lang="ru-RU" sz="1900" b="1" kern="1200" dirty="0">
                        <a:solidFill>
                          <a:srgbClr val="00407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900" b="1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900" b="1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540000">
                <a:tc>
                  <a:txBody>
                    <a:bodyPr/>
                    <a:lstStyle/>
                    <a:p>
                      <a:pPr marL="0" algn="l" defTabSz="1043056" rtl="0" eaLnBrk="1" latinLnBrk="0" hangingPunct="1"/>
                      <a:r>
                        <a:rPr lang="ru-RU" sz="1900" b="1" kern="1200" dirty="0" smtClean="0">
                          <a:solidFill>
                            <a:srgbClr val="00407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Мобильный комплекс круглогодичного производства</a:t>
                      </a:r>
                      <a:endParaRPr lang="ru-RU" sz="1900" b="1" kern="1200" dirty="0">
                        <a:solidFill>
                          <a:srgbClr val="00407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43056" rtl="0" eaLnBrk="1" latinLnBrk="0" hangingPunct="1"/>
                      <a:endParaRPr lang="ru-RU" sz="1900" b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043056" rtl="0" eaLnBrk="1" latinLnBrk="0" hangingPunct="1"/>
                      <a:endParaRPr lang="ru-RU" sz="1900" b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5254335" y="3318966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7" name="Picture 2" descr="D:\00 МОИ ДОКУМЕНТЫ\ВАСИЛЬЧЕНКО\tube20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750" y="5528867"/>
            <a:ext cx="1879130" cy="1409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Рисунок 37"/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549" y="5528867"/>
            <a:ext cx="1879130" cy="1409348"/>
          </a:xfrm>
          <a:prstGeom prst="rect">
            <a:avLst/>
          </a:prstGeom>
        </p:spPr>
      </p:pic>
      <p:pic>
        <p:nvPicPr>
          <p:cNvPr id="39" name="Picture 3" descr="D:\МОИ ДОКУМЕНТЫ\03 ПИАР И РЕКЛАМА\ВАСИЛЬЧЕНКО\tube77.5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65" y="5421255"/>
            <a:ext cx="1908000" cy="135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066" y="5474005"/>
            <a:ext cx="1724763" cy="1293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3" descr="D:\00 МОИ ДОКУМЕНТЫ\ВАСИЛЬЧЕНКО\tube36_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342" y="5267120"/>
            <a:ext cx="2338494" cy="175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6930876" y="1631800"/>
            <a:ext cx="10441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4070"/>
                </a:solidFill>
                <a:latin typeface="Calibri" pitchFamily="34" charset="0"/>
              </a:rPr>
              <a:t> 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500" b="1" dirty="0">
                <a:solidFill>
                  <a:srgbClr val="004070"/>
                </a:solidFill>
                <a:latin typeface="Calibri" pitchFamily="34" charset="0"/>
              </a:rPr>
              <a:t> </a:t>
            </a:r>
            <a:endParaRPr lang="ru-RU" sz="3500" b="1" dirty="0" smtClean="0">
              <a:solidFill>
                <a:srgbClr val="004070"/>
              </a:solidFill>
              <a:latin typeface="Calibri" pitchFamily="34" charset="0"/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ru-RU" sz="3500" b="1" dirty="0">
                <a:solidFill>
                  <a:srgbClr val="004070"/>
                </a:solidFill>
                <a:latin typeface="Calibri" pitchFamily="34" charset="0"/>
              </a:rPr>
              <a:t> </a:t>
            </a:r>
            <a:endParaRPr lang="ru-RU" sz="3500" b="1" dirty="0" smtClean="0">
              <a:solidFill>
                <a:srgbClr val="004070"/>
              </a:solidFill>
              <a:latin typeface="Calibri" pitchFamily="34" charset="0"/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ru-RU" sz="3500" b="1" dirty="0">
                <a:solidFill>
                  <a:srgbClr val="004070"/>
                </a:solidFill>
                <a:latin typeface="Calibri" pitchFamily="34" charset="0"/>
              </a:rPr>
              <a:t> </a:t>
            </a:r>
            <a:endParaRPr lang="ru-RU" sz="3500" b="1" dirty="0" smtClean="0">
              <a:solidFill>
                <a:srgbClr val="004070"/>
              </a:solidFill>
              <a:latin typeface="Calibri" pitchFamily="34" charset="0"/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ru-RU" sz="3500" b="1" dirty="0">
                <a:solidFill>
                  <a:srgbClr val="004070"/>
                </a:solidFill>
                <a:latin typeface="Calibri" pitchFamily="34" charset="0"/>
              </a:rPr>
              <a:t> </a:t>
            </a:r>
            <a:endParaRPr lang="ru-RU" sz="3500" b="1" dirty="0" smtClean="0">
              <a:solidFill>
                <a:srgbClr val="004070"/>
              </a:solidFill>
              <a:latin typeface="Calibri" pitchFamily="34" charset="0"/>
            </a:endParaRPr>
          </a:p>
          <a:p>
            <a:pPr marL="571500" indent="-571500">
              <a:buFont typeface="Wingdings" pitchFamily="2" charset="2"/>
              <a:buChar char="ü"/>
            </a:pPr>
            <a:r>
              <a:rPr lang="ru-RU" sz="3500" b="1" dirty="0">
                <a:solidFill>
                  <a:srgbClr val="004070"/>
                </a:solidFill>
                <a:latin typeface="Calibri" pitchFamily="34" charset="0"/>
              </a:rPr>
              <a:t> 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407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947100" y="1644835"/>
            <a:ext cx="1044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4070"/>
                </a:solidFill>
                <a:latin typeface="Calibri" pitchFamily="34" charset="0"/>
              </a:rPr>
              <a:t> </a:t>
            </a:r>
          </a:p>
          <a:p>
            <a:r>
              <a:rPr lang="ru-RU" sz="3500" b="1" dirty="0">
                <a:solidFill>
                  <a:srgbClr val="004070"/>
                </a:solidFill>
                <a:latin typeface="Calibri" pitchFamily="34" charset="0"/>
              </a:rPr>
              <a:t> </a:t>
            </a:r>
            <a:endParaRPr lang="ru-RU" sz="3500" b="1" dirty="0" smtClean="0">
              <a:solidFill>
                <a:srgbClr val="004070"/>
              </a:solidFill>
              <a:latin typeface="Calibri" pitchFamily="34" charset="0"/>
            </a:endParaRPr>
          </a:p>
          <a:p>
            <a:r>
              <a:rPr lang="ru-RU" sz="3500" b="1" dirty="0">
                <a:solidFill>
                  <a:srgbClr val="004070"/>
                </a:solidFill>
                <a:latin typeface="Calibri" pitchFamily="34" charset="0"/>
              </a:rPr>
              <a:t> </a:t>
            </a:r>
            <a:endParaRPr lang="ru-RU" sz="3500" b="1" dirty="0" smtClean="0">
              <a:solidFill>
                <a:srgbClr val="004070"/>
              </a:solidFill>
              <a:latin typeface="Calibri" pitchFamily="34" charset="0"/>
            </a:endParaRPr>
          </a:p>
          <a:p>
            <a:r>
              <a:rPr lang="ru-RU" sz="3500" b="1" dirty="0">
                <a:solidFill>
                  <a:srgbClr val="004070"/>
                </a:solidFill>
                <a:latin typeface="Calibri" pitchFamily="34" charset="0"/>
              </a:rPr>
              <a:t> </a:t>
            </a:r>
            <a:endParaRPr lang="ru-RU" sz="3500" b="1" dirty="0" smtClean="0">
              <a:solidFill>
                <a:srgbClr val="004070"/>
              </a:solidFill>
              <a:latin typeface="Calibri" pitchFamily="34" charset="0"/>
            </a:endParaRPr>
          </a:p>
          <a:p>
            <a:r>
              <a:rPr lang="ru-RU" sz="3500" b="1" dirty="0" smtClean="0">
                <a:solidFill>
                  <a:srgbClr val="004070"/>
                </a:solidFill>
                <a:latin typeface="Calibri" pitchFamily="34" charset="0"/>
              </a:rPr>
              <a:t>  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ru-RU" sz="3500" b="1" dirty="0" smtClean="0">
                <a:solidFill>
                  <a:srgbClr val="004070"/>
                </a:solidFill>
                <a:latin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1134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Рисунок 4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2621"/>
            <a:ext cx="2160000" cy="162000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4069" y="2116687"/>
            <a:ext cx="1679947" cy="125996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1513" y="2110265"/>
            <a:ext cx="1688509" cy="1266382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5649" y="2195502"/>
            <a:ext cx="1544492" cy="1158369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836" y="1704552"/>
            <a:ext cx="2160000" cy="162000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120" y="2116687"/>
            <a:ext cx="1649579" cy="1237184"/>
          </a:xfrm>
          <a:prstGeom prst="rect">
            <a:avLst/>
          </a:prstGeom>
        </p:spPr>
      </p:pic>
      <p:pic>
        <p:nvPicPr>
          <p:cNvPr id="1026" name="Picture 2" descr="D:\00 МОИ ДОКУМЕНТЫ\ВАСИЛЬЧЕНКО\tube1.57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819" y="316445"/>
            <a:ext cx="2256468" cy="169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 descr="IMG_8946.jpg"/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0156" y="4212679"/>
            <a:ext cx="3482089" cy="242467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D:\00 МОИ ДОКУМЕНТЫ\ВАСИЛЬЧЕНКО\tube36_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118" y="4662549"/>
            <a:ext cx="3507830" cy="263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00 МОИ ДОКУМЕНТЫ\ВАСИЛЬЧЕНКО\tube53.811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868" y="3669661"/>
            <a:ext cx="3718281" cy="278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0" y="0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ТЕХНИЧЕСКИЕ РЕШЕНИЯ ПО ЗАДЕЛКЕ СТЫКОВЫХ СОЕДИНЕНИЙ ТРУБ С ПОКРЫТИЕМ ЗУБ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931" y="3314261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НАНЕСЕНИЕ ПОКРЫТИЯ ЗУБ НА ДЕТАЛИ ТРУБОПРОВОДОВ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7161643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КОМПЛЕКСНЫЕ РЕШЕНИЯ ПО ЗАЩИТЕ И БАЛЛАСТИРОВКЕ ДЛЯ ТРУБОПРОВОДОВ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2050" name="Picture 2" descr="D:\YandexDisk\YandexDisk\01 МОИ ДОКУМЕНТЫ\03 ПИАР И РЕКЛАМА\ВАСИЛЬЧЕНКО\tube56.229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144" y="1585090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522" y="609154"/>
            <a:ext cx="2249909" cy="1501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553" y="630447"/>
            <a:ext cx="2217993" cy="1479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90166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0"/>
            <a:ext cx="10693400" cy="36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ЛОКАЛЬНЫЙ РЕМОНТ ТРУБЫ С ПОКРЫТИЕМ ЗУБ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205" y="3060551"/>
            <a:ext cx="10693400" cy="36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РЕМОНТ БЕТОННОГО ПОКРЫТИЯ ПОД ВОДОЙ С УСТАНОВКОЙ КОМПОЗИТНЫХ МУФТ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7161643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КОМПЛЕКСНЫЕ РЕШЕНИЯ ПО РЕМОНТУ ТРУБ С ПОКРЫТИЕМ ЗУБ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18" name="Рисунок 17" descr="Изображение фото 3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28999" y="435497"/>
            <a:ext cx="1656184" cy="1104122"/>
          </a:xfrm>
          <a:prstGeom prst="rect">
            <a:avLst/>
          </a:prstGeom>
        </p:spPr>
      </p:pic>
      <p:pic>
        <p:nvPicPr>
          <p:cNvPr id="19" name="Рисунок 18" descr="Изображение фото 3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65360" y="435498"/>
            <a:ext cx="1661946" cy="1107964"/>
          </a:xfrm>
          <a:prstGeom prst="rect">
            <a:avLst/>
          </a:prstGeom>
        </p:spPr>
      </p:pic>
      <p:pic>
        <p:nvPicPr>
          <p:cNvPr id="23" name="Рисунок 22" descr="Изображение фото 3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5383" y="435496"/>
            <a:ext cx="1656184" cy="1104123"/>
          </a:xfrm>
          <a:prstGeom prst="rect">
            <a:avLst/>
          </a:prstGeom>
        </p:spPr>
      </p:pic>
      <p:pic>
        <p:nvPicPr>
          <p:cNvPr id="24" name="Рисунок 23" descr="Изображение фото 4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3575" y="435499"/>
            <a:ext cx="1656180" cy="1104120"/>
          </a:xfrm>
          <a:prstGeom prst="rect">
            <a:avLst/>
          </a:prstGeom>
        </p:spPr>
      </p:pic>
      <p:pic>
        <p:nvPicPr>
          <p:cNvPr id="25" name="Рисунок 24" descr="Изображение фото 4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49155" y="449808"/>
            <a:ext cx="1634717" cy="1089811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26" y="435496"/>
            <a:ext cx="1843622" cy="2481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105475" y="1731640"/>
            <a:ext cx="8392672" cy="118489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Технология демонтажа – надпил и скалывание бетонного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покрытия </a:t>
            </a:r>
            <a:endParaRPr lang="ru-RU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Инструмент – электрическая пила с алмазным диском типа «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Hilti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и регулировкой глубины реза, электрический отбойник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Персонал – 1 рабочий. Время демонтажа -26 минут. 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6" name="Группа 1"/>
          <p:cNvGrpSpPr>
            <a:grpSpLocks/>
          </p:cNvGrpSpPr>
          <p:nvPr/>
        </p:nvGrpSpPr>
        <p:grpSpPr bwMode="auto">
          <a:xfrm>
            <a:off x="198645" y="3841834"/>
            <a:ext cx="4806826" cy="2920018"/>
            <a:chOff x="323850" y="1412875"/>
            <a:chExt cx="8715375" cy="3987293"/>
          </a:xfrm>
        </p:grpSpPr>
        <p:sp>
          <p:nvSpPr>
            <p:cNvPr id="27" name="Прямоугольник 26"/>
            <p:cNvSpPr/>
            <p:nvPr/>
          </p:nvSpPr>
          <p:spPr bwMode="auto">
            <a:xfrm>
              <a:off x="323850" y="3273612"/>
              <a:ext cx="4130675" cy="970061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ru-RU" sz="1200" dirty="0">
                  <a:solidFill>
                    <a:srgbClr val="000000"/>
                  </a:solidFill>
                  <a:cs typeface="Arial" charset="0"/>
                </a:rPr>
                <a:t>Стенка трубы</a:t>
              </a:r>
              <a:endParaRPr lang="ru-RU" sz="1200" dirty="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 bwMode="auto">
            <a:xfrm>
              <a:off x="4681538" y="3284726"/>
              <a:ext cx="4130675" cy="968473"/>
            </a:xfrm>
            <a:prstGeom prst="rect">
              <a:avLst/>
            </a:prstGeom>
            <a:blipFill>
              <a:blip r:embed="rId9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0" name="Полилиния 29"/>
            <p:cNvSpPr/>
            <p:nvPr/>
          </p:nvSpPr>
          <p:spPr bwMode="auto">
            <a:xfrm>
              <a:off x="5026025" y="3240272"/>
              <a:ext cx="847725" cy="396915"/>
            </a:xfrm>
            <a:custGeom>
              <a:avLst/>
              <a:gdLst>
                <a:gd name="connsiteX0" fmla="*/ 0 w 762000"/>
                <a:gd name="connsiteY0" fmla="*/ 0 h 263267"/>
                <a:gd name="connsiteX1" fmla="*/ 27709 w 762000"/>
                <a:gd name="connsiteY1" fmla="*/ 83127 h 263267"/>
                <a:gd name="connsiteX2" fmla="*/ 41564 w 762000"/>
                <a:gd name="connsiteY2" fmla="*/ 124690 h 263267"/>
                <a:gd name="connsiteX3" fmla="*/ 124691 w 762000"/>
                <a:gd name="connsiteY3" fmla="*/ 166254 h 263267"/>
                <a:gd name="connsiteX4" fmla="*/ 166255 w 762000"/>
                <a:gd name="connsiteY4" fmla="*/ 180109 h 263267"/>
                <a:gd name="connsiteX5" fmla="*/ 249382 w 762000"/>
                <a:gd name="connsiteY5" fmla="*/ 235527 h 263267"/>
                <a:gd name="connsiteX6" fmla="*/ 332509 w 762000"/>
                <a:gd name="connsiteY6" fmla="*/ 263236 h 263267"/>
                <a:gd name="connsiteX7" fmla="*/ 540327 w 762000"/>
                <a:gd name="connsiteY7" fmla="*/ 235527 h 263267"/>
                <a:gd name="connsiteX8" fmla="*/ 623455 w 762000"/>
                <a:gd name="connsiteY8" fmla="*/ 180109 h 263267"/>
                <a:gd name="connsiteX9" fmla="*/ 651164 w 762000"/>
                <a:gd name="connsiteY9" fmla="*/ 138545 h 263267"/>
                <a:gd name="connsiteX10" fmla="*/ 692727 w 762000"/>
                <a:gd name="connsiteY10" fmla="*/ 96981 h 263267"/>
                <a:gd name="connsiteX11" fmla="*/ 706582 w 762000"/>
                <a:gd name="connsiteY11" fmla="*/ 55418 h 263267"/>
                <a:gd name="connsiteX12" fmla="*/ 762000 w 762000"/>
                <a:gd name="connsiteY12" fmla="*/ 0 h 263267"/>
                <a:gd name="connsiteX13" fmla="*/ 0 w 762000"/>
                <a:gd name="connsiteY13" fmla="*/ 0 h 263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0" h="263267">
                  <a:moveTo>
                    <a:pt x="0" y="0"/>
                  </a:moveTo>
                  <a:lnTo>
                    <a:pt x="27709" y="83127"/>
                  </a:lnTo>
                  <a:cubicBezTo>
                    <a:pt x="32327" y="96981"/>
                    <a:pt x="27710" y="120072"/>
                    <a:pt x="41564" y="124690"/>
                  </a:cubicBezTo>
                  <a:cubicBezTo>
                    <a:pt x="146036" y="159516"/>
                    <a:pt x="17258" y="112538"/>
                    <a:pt x="124691" y="166254"/>
                  </a:cubicBezTo>
                  <a:cubicBezTo>
                    <a:pt x="137753" y="172785"/>
                    <a:pt x="153489" y="173017"/>
                    <a:pt x="166255" y="180109"/>
                  </a:cubicBezTo>
                  <a:cubicBezTo>
                    <a:pt x="195366" y="196282"/>
                    <a:pt x="217789" y="224996"/>
                    <a:pt x="249382" y="235527"/>
                  </a:cubicBezTo>
                  <a:lnTo>
                    <a:pt x="332509" y="263236"/>
                  </a:lnTo>
                  <a:cubicBezTo>
                    <a:pt x="344293" y="262254"/>
                    <a:pt x="490394" y="263267"/>
                    <a:pt x="540327" y="235527"/>
                  </a:cubicBezTo>
                  <a:cubicBezTo>
                    <a:pt x="569439" y="219354"/>
                    <a:pt x="623455" y="180109"/>
                    <a:pt x="623455" y="180109"/>
                  </a:cubicBezTo>
                  <a:cubicBezTo>
                    <a:pt x="632691" y="166254"/>
                    <a:pt x="640504" y="151337"/>
                    <a:pt x="651164" y="138545"/>
                  </a:cubicBezTo>
                  <a:cubicBezTo>
                    <a:pt x="663707" y="123493"/>
                    <a:pt x="681859" y="113284"/>
                    <a:pt x="692727" y="96981"/>
                  </a:cubicBezTo>
                  <a:cubicBezTo>
                    <a:pt x="700828" y="84830"/>
                    <a:pt x="700051" y="68480"/>
                    <a:pt x="706582" y="55418"/>
                  </a:cubicBezTo>
                  <a:cubicBezTo>
                    <a:pt x="728874" y="10834"/>
                    <a:pt x="726309" y="17845"/>
                    <a:pt x="762000" y="0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10" cstate="print"/>
              <a:tile tx="0" ty="0" sx="100000" sy="100000" flip="none" algn="tl"/>
            </a:blipFill>
            <a:ln>
              <a:solidFill>
                <a:schemeClr val="tx2">
                  <a:lumMod val="65000"/>
                  <a:lumOff val="35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 bwMode="auto">
            <a:xfrm>
              <a:off x="868363" y="3176766"/>
              <a:ext cx="7308850" cy="107961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 bwMode="auto">
            <a:xfrm>
              <a:off x="4284663" y="2854470"/>
              <a:ext cx="555625" cy="322295"/>
            </a:xfrm>
            <a:prstGeom prst="rect">
              <a:avLst/>
            </a:prstGeom>
            <a:blipFill>
              <a:blip r:embed="rId10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3" name="Овал 32"/>
            <p:cNvSpPr/>
            <p:nvPr/>
          </p:nvSpPr>
          <p:spPr bwMode="auto">
            <a:xfrm>
              <a:off x="4364038" y="2962431"/>
              <a:ext cx="396875" cy="1398729"/>
            </a:xfrm>
            <a:prstGeom prst="ellipse">
              <a:avLst/>
            </a:prstGeom>
            <a:blipFill>
              <a:blip r:embed="rId11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 bwMode="auto">
            <a:xfrm>
              <a:off x="4760913" y="2854470"/>
              <a:ext cx="3336925" cy="32229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 sz="200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1900238" y="1884410"/>
              <a:ext cx="5624512" cy="947832"/>
            </a:xfrm>
            <a:prstGeom prst="rect">
              <a:avLst/>
            </a:prstGeom>
            <a:blipFill>
              <a:blip r:embed="rId1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36" name="Полилиния 35"/>
            <p:cNvSpPr/>
            <p:nvPr/>
          </p:nvSpPr>
          <p:spPr bwMode="auto">
            <a:xfrm>
              <a:off x="3103563" y="3753086"/>
              <a:ext cx="333375" cy="500113"/>
            </a:xfrm>
            <a:custGeom>
              <a:avLst/>
              <a:gdLst>
                <a:gd name="connsiteX0" fmla="*/ 0 w 332509"/>
                <a:gd name="connsiteY0" fmla="*/ 606402 h 606402"/>
                <a:gd name="connsiteX1" fmla="*/ 27709 w 332509"/>
                <a:gd name="connsiteY1" fmla="*/ 564839 h 606402"/>
                <a:gd name="connsiteX2" fmla="*/ 69273 w 332509"/>
                <a:gd name="connsiteY2" fmla="*/ 509420 h 606402"/>
                <a:gd name="connsiteX3" fmla="*/ 138546 w 332509"/>
                <a:gd name="connsiteY3" fmla="*/ 398584 h 606402"/>
                <a:gd name="connsiteX4" fmla="*/ 207819 w 332509"/>
                <a:gd name="connsiteY4" fmla="*/ 232329 h 606402"/>
                <a:gd name="connsiteX5" fmla="*/ 249382 w 332509"/>
                <a:gd name="connsiteY5" fmla="*/ 149202 h 606402"/>
                <a:gd name="connsiteX6" fmla="*/ 263237 w 332509"/>
                <a:gd name="connsiteY6" fmla="*/ 107639 h 606402"/>
                <a:gd name="connsiteX7" fmla="*/ 290946 w 332509"/>
                <a:gd name="connsiteY7" fmla="*/ 52220 h 606402"/>
                <a:gd name="connsiteX8" fmla="*/ 332509 w 332509"/>
                <a:gd name="connsiteY8" fmla="*/ 24511 h 60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09" h="606402">
                  <a:moveTo>
                    <a:pt x="0" y="606402"/>
                  </a:moveTo>
                  <a:cubicBezTo>
                    <a:pt x="9236" y="592548"/>
                    <a:pt x="18031" y="578388"/>
                    <a:pt x="27709" y="564839"/>
                  </a:cubicBezTo>
                  <a:cubicBezTo>
                    <a:pt x="41131" y="546049"/>
                    <a:pt x="56464" y="528633"/>
                    <a:pt x="69273" y="509420"/>
                  </a:cubicBezTo>
                  <a:cubicBezTo>
                    <a:pt x="93440" y="473169"/>
                    <a:pt x="124769" y="439916"/>
                    <a:pt x="138546" y="398584"/>
                  </a:cubicBezTo>
                  <a:cubicBezTo>
                    <a:pt x="185375" y="258096"/>
                    <a:pt x="155806" y="310346"/>
                    <a:pt x="207819" y="232329"/>
                  </a:cubicBezTo>
                  <a:cubicBezTo>
                    <a:pt x="242639" y="127867"/>
                    <a:pt x="195671" y="256623"/>
                    <a:pt x="249382" y="149202"/>
                  </a:cubicBezTo>
                  <a:cubicBezTo>
                    <a:pt x="255913" y="136140"/>
                    <a:pt x="257484" y="121062"/>
                    <a:pt x="263237" y="107639"/>
                  </a:cubicBezTo>
                  <a:cubicBezTo>
                    <a:pt x="271373" y="88656"/>
                    <a:pt x="280699" y="70152"/>
                    <a:pt x="290946" y="52220"/>
                  </a:cubicBezTo>
                  <a:cubicBezTo>
                    <a:pt x="319429" y="2374"/>
                    <a:pt x="307998" y="0"/>
                    <a:pt x="332509" y="24511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9" name="Полилиния 38"/>
            <p:cNvSpPr/>
            <p:nvPr/>
          </p:nvSpPr>
          <p:spPr bwMode="auto">
            <a:xfrm rot="10800000">
              <a:off x="3025775" y="3846758"/>
              <a:ext cx="847725" cy="396915"/>
            </a:xfrm>
            <a:custGeom>
              <a:avLst/>
              <a:gdLst>
                <a:gd name="connsiteX0" fmla="*/ 0 w 762000"/>
                <a:gd name="connsiteY0" fmla="*/ 0 h 263267"/>
                <a:gd name="connsiteX1" fmla="*/ 27709 w 762000"/>
                <a:gd name="connsiteY1" fmla="*/ 83127 h 263267"/>
                <a:gd name="connsiteX2" fmla="*/ 41564 w 762000"/>
                <a:gd name="connsiteY2" fmla="*/ 124690 h 263267"/>
                <a:gd name="connsiteX3" fmla="*/ 124691 w 762000"/>
                <a:gd name="connsiteY3" fmla="*/ 166254 h 263267"/>
                <a:gd name="connsiteX4" fmla="*/ 166255 w 762000"/>
                <a:gd name="connsiteY4" fmla="*/ 180109 h 263267"/>
                <a:gd name="connsiteX5" fmla="*/ 249382 w 762000"/>
                <a:gd name="connsiteY5" fmla="*/ 235527 h 263267"/>
                <a:gd name="connsiteX6" fmla="*/ 332509 w 762000"/>
                <a:gd name="connsiteY6" fmla="*/ 263236 h 263267"/>
                <a:gd name="connsiteX7" fmla="*/ 540327 w 762000"/>
                <a:gd name="connsiteY7" fmla="*/ 235527 h 263267"/>
                <a:gd name="connsiteX8" fmla="*/ 623455 w 762000"/>
                <a:gd name="connsiteY8" fmla="*/ 180109 h 263267"/>
                <a:gd name="connsiteX9" fmla="*/ 651164 w 762000"/>
                <a:gd name="connsiteY9" fmla="*/ 138545 h 263267"/>
                <a:gd name="connsiteX10" fmla="*/ 692727 w 762000"/>
                <a:gd name="connsiteY10" fmla="*/ 96981 h 263267"/>
                <a:gd name="connsiteX11" fmla="*/ 706582 w 762000"/>
                <a:gd name="connsiteY11" fmla="*/ 55418 h 263267"/>
                <a:gd name="connsiteX12" fmla="*/ 762000 w 762000"/>
                <a:gd name="connsiteY12" fmla="*/ 0 h 263267"/>
                <a:gd name="connsiteX13" fmla="*/ 0 w 762000"/>
                <a:gd name="connsiteY13" fmla="*/ 0 h 263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0" h="263267">
                  <a:moveTo>
                    <a:pt x="0" y="0"/>
                  </a:moveTo>
                  <a:lnTo>
                    <a:pt x="27709" y="83127"/>
                  </a:lnTo>
                  <a:cubicBezTo>
                    <a:pt x="32327" y="96981"/>
                    <a:pt x="27710" y="120072"/>
                    <a:pt x="41564" y="124690"/>
                  </a:cubicBezTo>
                  <a:cubicBezTo>
                    <a:pt x="146036" y="159516"/>
                    <a:pt x="17258" y="112538"/>
                    <a:pt x="124691" y="166254"/>
                  </a:cubicBezTo>
                  <a:cubicBezTo>
                    <a:pt x="137753" y="172785"/>
                    <a:pt x="153489" y="173017"/>
                    <a:pt x="166255" y="180109"/>
                  </a:cubicBezTo>
                  <a:cubicBezTo>
                    <a:pt x="195366" y="196282"/>
                    <a:pt x="217789" y="224996"/>
                    <a:pt x="249382" y="235527"/>
                  </a:cubicBezTo>
                  <a:lnTo>
                    <a:pt x="332509" y="263236"/>
                  </a:lnTo>
                  <a:cubicBezTo>
                    <a:pt x="344293" y="262254"/>
                    <a:pt x="490394" y="263267"/>
                    <a:pt x="540327" y="235527"/>
                  </a:cubicBezTo>
                  <a:cubicBezTo>
                    <a:pt x="569439" y="219354"/>
                    <a:pt x="623455" y="180109"/>
                    <a:pt x="623455" y="180109"/>
                  </a:cubicBezTo>
                  <a:cubicBezTo>
                    <a:pt x="632691" y="166254"/>
                    <a:pt x="640504" y="151337"/>
                    <a:pt x="651164" y="138545"/>
                  </a:cubicBezTo>
                  <a:cubicBezTo>
                    <a:pt x="663707" y="123493"/>
                    <a:pt x="681859" y="113284"/>
                    <a:pt x="692727" y="96981"/>
                  </a:cubicBezTo>
                  <a:cubicBezTo>
                    <a:pt x="700828" y="84830"/>
                    <a:pt x="700051" y="68480"/>
                    <a:pt x="706582" y="55418"/>
                  </a:cubicBezTo>
                  <a:cubicBezTo>
                    <a:pt x="728874" y="10834"/>
                    <a:pt x="726309" y="17845"/>
                    <a:pt x="76200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85000"/>
              </a:schemeClr>
            </a:solidFill>
            <a:ln>
              <a:solidFill>
                <a:schemeClr val="accent1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0" name="TextBox 24"/>
            <p:cNvSpPr txBox="1">
              <a:spLocks noChangeArrowheads="1"/>
            </p:cNvSpPr>
            <p:nvPr/>
          </p:nvSpPr>
          <p:spPr bwMode="auto">
            <a:xfrm>
              <a:off x="2466975" y="2061445"/>
              <a:ext cx="4929188" cy="31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Силовой корпус муфты</a:t>
              </a:r>
            </a:p>
          </p:txBody>
        </p:sp>
        <p:sp>
          <p:nvSpPr>
            <p:cNvPr id="42" name="TextBox 25"/>
            <p:cNvSpPr txBox="1">
              <a:spLocks noChangeArrowheads="1"/>
            </p:cNvSpPr>
            <p:nvPr/>
          </p:nvSpPr>
          <p:spPr bwMode="auto">
            <a:xfrm>
              <a:off x="5181600" y="4891577"/>
              <a:ext cx="1510134" cy="31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Сварной шов</a:t>
              </a:r>
            </a:p>
          </p:txBody>
        </p:sp>
        <p:cxnSp>
          <p:nvCxnSpPr>
            <p:cNvPr id="43" name="Прямая со стрелкой 42"/>
            <p:cNvCxnSpPr/>
            <p:nvPr/>
          </p:nvCxnSpPr>
          <p:spPr bwMode="auto">
            <a:xfrm rot="16200000" flipV="1">
              <a:off x="4352878" y="4192897"/>
              <a:ext cx="943070" cy="5715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28"/>
            <p:cNvSpPr txBox="1">
              <a:spLocks noChangeArrowheads="1"/>
            </p:cNvSpPr>
            <p:nvPr/>
          </p:nvSpPr>
          <p:spPr bwMode="auto">
            <a:xfrm>
              <a:off x="6181724" y="4419887"/>
              <a:ext cx="2857501" cy="31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Наружный дефект</a:t>
              </a:r>
            </a:p>
          </p:txBody>
        </p:sp>
        <p:cxnSp>
          <p:nvCxnSpPr>
            <p:cNvPr id="46" name="Прямая со стрелкой 45"/>
            <p:cNvCxnSpPr/>
            <p:nvPr/>
          </p:nvCxnSpPr>
          <p:spPr bwMode="auto">
            <a:xfrm rot="16200000" flipV="1">
              <a:off x="3138440" y="4429459"/>
              <a:ext cx="943070" cy="5715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 bwMode="auto">
            <a:xfrm rot="16200000" flipV="1">
              <a:off x="5424440" y="3780105"/>
              <a:ext cx="943070" cy="5715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31"/>
            <p:cNvSpPr txBox="1">
              <a:spLocks noChangeArrowheads="1"/>
            </p:cNvSpPr>
            <p:nvPr/>
          </p:nvSpPr>
          <p:spPr bwMode="auto">
            <a:xfrm>
              <a:off x="1259632" y="5085184"/>
              <a:ext cx="2123969" cy="31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Внутренний дефект</a:t>
              </a:r>
            </a:p>
          </p:txBody>
        </p:sp>
        <p:sp>
          <p:nvSpPr>
            <p:cNvPr id="50" name="TextBox 32"/>
            <p:cNvSpPr txBox="1">
              <a:spLocks noChangeArrowheads="1"/>
            </p:cNvSpPr>
            <p:nvPr/>
          </p:nvSpPr>
          <p:spPr bwMode="auto">
            <a:xfrm>
              <a:off x="5895976" y="1412875"/>
              <a:ext cx="2054102" cy="314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10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Клеевой компаунд</a:t>
              </a:r>
            </a:p>
          </p:txBody>
        </p:sp>
        <p:cxnSp>
          <p:nvCxnSpPr>
            <p:cNvPr id="52" name="Прямая со стрелкой 51"/>
            <p:cNvCxnSpPr/>
            <p:nvPr/>
          </p:nvCxnSpPr>
          <p:spPr bwMode="auto">
            <a:xfrm rot="16200000" flipH="1">
              <a:off x="5808586" y="2438507"/>
              <a:ext cx="1532092" cy="7143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 bwMode="auto">
            <a:xfrm rot="5400000">
              <a:off x="4818792" y="1570926"/>
              <a:ext cx="1297119" cy="157162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Прямоугольник 53"/>
            <p:cNvSpPr/>
            <p:nvPr/>
          </p:nvSpPr>
          <p:spPr bwMode="auto">
            <a:xfrm>
              <a:off x="1027113" y="2854470"/>
              <a:ext cx="3336925" cy="32229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ru-RU" sz="11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Лайнер</a:t>
              </a:r>
            </a:p>
          </p:txBody>
        </p:sp>
        <p:sp>
          <p:nvSpPr>
            <p:cNvPr id="55" name="TextBox 2"/>
            <p:cNvSpPr txBox="1">
              <a:spLocks noChangeArrowheads="1"/>
            </p:cNvSpPr>
            <p:nvPr/>
          </p:nvSpPr>
          <p:spPr bwMode="auto">
            <a:xfrm>
              <a:off x="1692275" y="1412875"/>
              <a:ext cx="184150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3600">
                <a:solidFill>
                  <a:srgbClr val="000000"/>
                </a:solidFill>
                <a:latin typeface="Verdana" pitchFamily="34" charset="0"/>
              </a:endParaRPr>
            </a:p>
          </p:txBody>
        </p:sp>
      </p:grpSp>
      <p:pic>
        <p:nvPicPr>
          <p:cNvPr id="56" name="Объект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88077" y="3599845"/>
            <a:ext cx="2345193" cy="1619992"/>
          </a:xfrm>
          <a:prstGeom prst="rect">
            <a:avLst/>
          </a:prstGeom>
        </p:spPr>
      </p:pic>
      <p:pic>
        <p:nvPicPr>
          <p:cNvPr id="58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03" y="3629853"/>
            <a:ext cx="2826637" cy="1589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Рисунок 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471" y="5365512"/>
            <a:ext cx="2836169" cy="1650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Рисунок 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077" y="5318969"/>
            <a:ext cx="2310070" cy="1696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863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/>
          <p:cNvSpPr/>
          <p:nvPr/>
        </p:nvSpPr>
        <p:spPr>
          <a:xfrm>
            <a:off x="5444108" y="437261"/>
            <a:ext cx="5188772" cy="66590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0116" y="433941"/>
            <a:ext cx="5272327" cy="665905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-13183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ТИПОВЫЕ УЧАСТКИ </a:t>
            </a: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ТРУБОПРОВОДОВ </a:t>
            </a: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ДЛЯ ПРИМЕНЕНИЯ </a:t>
            </a: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ПОКРЫТИЙ ЗУБ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60920" y="4666213"/>
            <a:ext cx="270152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05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СВЕРХНОРМАТИВНЫЕ ЗОНЫ СБЛИЖЕНИЯ</a:t>
            </a:r>
            <a:endParaRPr lang="ru-RU" sz="1050" b="1" dirty="0">
              <a:solidFill>
                <a:schemeClr val="accent6">
                  <a:lumMod val="75000"/>
                </a:schemeClr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72430" y="2626318"/>
            <a:ext cx="24482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ПОДВОДНЫЕ </a:t>
            </a: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 ПЕРЕХОДЫ (ГНБ)</a:t>
            </a:r>
          </a:p>
        </p:txBody>
      </p:sp>
      <p:pic>
        <p:nvPicPr>
          <p:cNvPr id="7" name="Picture 3" descr="C:\Users\Plavin\Desktop\1333454038foto1_big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81" y="5049551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festival.1september.ru/articles/604513/presentation/51.jpg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932" y="5049551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5554796" y="6732743"/>
            <a:ext cx="24482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МНОГОЛЕТНИЕ МЕРЗЛЫЕ ГРУНТЫ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726971" y="6732743"/>
            <a:ext cx="25694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ПЕРЕХОДЫ ПОД  АВТОДОРОГАМИ</a:t>
            </a:r>
          </a:p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НИЗКОЙ КАТЕГОРИИ</a:t>
            </a:r>
            <a:endParaRPr lang="ru-RU" sz="11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pic>
        <p:nvPicPr>
          <p:cNvPr id="1040" name="Picture 16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66" y="910676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http://caspianbarrel.org/wp-content/uploads/Baki-Supsa.jpg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81" y="910676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energo-ss.designb2b.ru/files/project_4036/projects/1381757532_9_mini2.jpg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81" y="2956790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660920" y="2630165"/>
            <a:ext cx="2701523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76313" eaLnBrk="0" hangingPunct="0">
              <a:defRPr/>
            </a:pPr>
            <a:r>
              <a:rPr lang="ru-RU" sz="105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ГОРЫ, СКАЛЬНЫЕ, КАМЕНИСТЫЕ ГРУНТЫ</a:t>
            </a:r>
          </a:p>
        </p:txBody>
      </p:sp>
      <p:pic>
        <p:nvPicPr>
          <p:cNvPr id="2050" name="Picture 2" descr="http://vostok-invest.gazprom.ru/_ah/img/vM0k3d7NkfYgNrwIDn0JKw=s600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66" y="2956790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72430" y="4662366"/>
            <a:ext cx="24482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БАЛОЧНЫЕ, ВАНТОВЫЕ ПЕРЕХОДЫ</a:t>
            </a:r>
          </a:p>
        </p:txBody>
      </p:sp>
      <p:pic>
        <p:nvPicPr>
          <p:cNvPr id="2052" name="Picture 4" descr="http://www.kapitaling.ru/images/building1.jpg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66" y="5049551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72430" y="6732743"/>
            <a:ext cx="24482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ГОРОДСКИЕ УСЛОВИЯ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554796" y="4662366"/>
            <a:ext cx="24482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ОБВОДНЕННАЯ МЕСТНОСТЬ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063458" y="2626318"/>
            <a:ext cx="256942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МОРСКИЕ ШЕЛЬФЫ</a:t>
            </a:r>
            <a:endParaRPr lang="ru-RU" sz="11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54796" y="2626318"/>
            <a:ext cx="24482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ПОДВОДНЫЕ ПЕРЕХОДЫ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124032" y="4662366"/>
            <a:ext cx="24482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ЗАБОЛОЧЕННАЯ МЕСТНОСТЬ</a:t>
            </a:r>
          </a:p>
        </p:txBody>
      </p:sp>
      <p:pic>
        <p:nvPicPr>
          <p:cNvPr id="33" name="Picture 3"/>
          <p:cNvPicPr>
            <a:picLocks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0932" y="2956790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4" name="Picture 4"/>
          <p:cNvPicPr>
            <a:picLocks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168" y="2956790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/>
          <p:cNvPicPr>
            <a:picLocks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932" y="910676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" descr="D:\00 МОИ ДОКУМЕНТЫ\ПРЕЗЕНТАЦИИ ОАО МТЗК\Фото для презентаций\Фото для презентаций\gazoprovod.jpg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168" y="910676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Скругленный прямоугольник 49"/>
          <p:cNvSpPr/>
          <p:nvPr/>
        </p:nvSpPr>
        <p:spPr>
          <a:xfrm>
            <a:off x="193033" y="540271"/>
            <a:ext cx="5006648" cy="267113"/>
          </a:xfrm>
          <a:prstGeom prst="roundRect">
            <a:avLst/>
          </a:prstGeom>
          <a:solidFill>
            <a:srgbClr val="78323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ЗУБ-КОМПОЗИТ</a:t>
            </a: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0" y="7180693"/>
            <a:ext cx="10716434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ШИРОКИЙ СПЕКТР ПРИМЕНЕНИЯ ПОКРЫТИЯ ЗУБ ДЛЯ ЗАЩИТЫ И БАЛЛАСТИРОВКИ ТРУБОПРОВОДОВ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168" y="5049551"/>
            <a:ext cx="2376000" cy="16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Прямоугольник 54"/>
          <p:cNvSpPr/>
          <p:nvPr/>
        </p:nvSpPr>
        <p:spPr>
          <a:xfrm>
            <a:off x="8124032" y="6732743"/>
            <a:ext cx="244827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100" b="1" dirty="0" smtClean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СЛОНЧАКОВЫЕ БОЛОТА (СОРЫ)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5544390" y="540271"/>
            <a:ext cx="5006648" cy="267113"/>
          </a:xfrm>
          <a:prstGeom prst="roundRect">
            <a:avLst/>
          </a:prstGeom>
          <a:solidFill>
            <a:schemeClr val="accent5">
              <a:lumMod val="75000"/>
              <a:alpha val="8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ЗУБ-БАЛЛАСТ</a:t>
            </a:r>
            <a:endParaRPr lang="ru-RU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984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64" y="396000"/>
            <a:ext cx="4056136" cy="304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0" y="0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ТЕХНИЧЕСКАЯ КОНЦЕПЦИЯ УСИЛЕННОЙ (МНОГОСЛОЙНОЙ) КОНСТРУКЦИИ ПОКРЫТИЯ ЗУБ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132" y="657077"/>
            <a:ext cx="2934940" cy="19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Прямоугольник 22"/>
          <p:cNvSpPr/>
          <p:nvPr/>
        </p:nvSpPr>
        <p:spPr>
          <a:xfrm>
            <a:off x="0" y="3037542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ТЕХНИЧЕСКИЕ РЕШЕНИЯ ПО ЗАЩИТЕ И БАЛЛАСТИРОВКЕ ПОЛИМЕРНЫХ И СТЕКЛОПЛАСТИКОВЫХ ТРУБ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422103"/>
              </p:ext>
            </p:extLst>
          </p:nvPr>
        </p:nvGraphicFramePr>
        <p:xfrm>
          <a:off x="3294472" y="657079"/>
          <a:ext cx="4104455" cy="1956624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104455"/>
              </a:tblGrid>
              <a:tr h="407515">
                <a:tc>
                  <a:txBody>
                    <a:bodyPr/>
                    <a:lstStyle/>
                    <a:p>
                      <a:pPr marL="108000" algn="ctr"/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КЛЮЧЕВЫЕ ПРЕИМУЩЕСТВА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62613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Высокие показатели прочности покрытия</a:t>
                      </a:r>
                    </a:p>
                  </a:txBody>
                  <a:tcPr marL="4698" marR="4698" marT="4698" marB="0" anchor="ctr"/>
                </a:tc>
              </a:tr>
              <a:tr h="59324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Технические решения по равнопрочностной заделке стыковых соединений</a:t>
                      </a:r>
                    </a:p>
                  </a:txBody>
                  <a:tcPr marL="4698" marR="4698" marT="4698" marB="0" anchor="ctr"/>
                </a:tc>
              </a:tr>
              <a:tr h="59324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оснащения труб системами мониторинга</a:t>
                      </a: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pic>
        <p:nvPicPr>
          <p:cNvPr id="30" name="Shape 1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15051" y="3578225"/>
            <a:ext cx="1920349" cy="3413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 descr="46 ПП.jpg"/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1255" y="3590168"/>
            <a:ext cx="2421149" cy="1584176"/>
          </a:xfrm>
          <a:prstGeom prst="rect">
            <a:avLst/>
          </a:prstGeom>
        </p:spPr>
      </p:pic>
      <p:pic>
        <p:nvPicPr>
          <p:cNvPr id="2051" name="Picture 3" descr="D:\YandexDisk\YandexDisk\01 МОИ ДОКУМЕНТЫ\03 ПИАР И РЕКЛАМА\ВАСИЛЬЧЕНКО\tube25_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788" y="3608294"/>
            <a:ext cx="2207536" cy="165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011" y="5295611"/>
            <a:ext cx="2103090" cy="157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Рисунок 31" descr="0 017.jpg"/>
          <p:cNvPicPr>
            <a:picLocks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1255" y="5304468"/>
            <a:ext cx="2421149" cy="1687732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0" y="7161643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УНИКАЛЬНЫЕ ТЕХНИЧЕСКИЕ РЕШЕНИЯ ПО ЗАЩИТЕ И БАЛЛАСТИРОВКЕ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978328"/>
              </p:ext>
            </p:extLst>
          </p:nvPr>
        </p:nvGraphicFramePr>
        <p:xfrm>
          <a:off x="2826421" y="3650826"/>
          <a:ext cx="3364590" cy="324399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364590"/>
              </a:tblGrid>
              <a:tr h="324488">
                <a:tc>
                  <a:txBody>
                    <a:bodyPr/>
                    <a:lstStyle/>
                    <a:p>
                      <a:pPr marL="108000" algn="ctr"/>
                      <a:r>
                        <a:rPr lang="ru-RU" sz="1600" dirty="0" smtClean="0">
                          <a:latin typeface="Calibri" pitchFamily="34" charset="0"/>
                          <a:cs typeface="Calibri" pitchFamily="34" charset="0"/>
                        </a:rPr>
                        <a:t>КЛЮЧЕВЫЕ ПРЕИМУЩЕСТВА</a:t>
                      </a: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5585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Гарантированная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защиты труб от механических повреждений</a:t>
                      </a:r>
                      <a:endParaRPr lang="ru-RU" sz="1600" u="none" strike="noStrike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771510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Повышение прочности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на внутреннее давление</a:t>
                      </a:r>
                      <a:endParaRPr lang="ru-RU" sz="1600" u="none" strike="noStrike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586221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Технические решения по заделке стыковых соединений</a:t>
                      </a:r>
                    </a:p>
                  </a:txBody>
                  <a:tcPr marL="4698" marR="4698" marT="4698" marB="0" anchor="ctr"/>
                </a:tc>
              </a:tr>
              <a:tr h="586221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Возможность балластировки труб любого диаметра</a:t>
                      </a:r>
                    </a:p>
                  </a:txBody>
                  <a:tcPr marL="4698" marR="4698" marT="4698" marB="0" anchor="ctr"/>
                </a:tc>
              </a:tr>
              <a:tr h="472380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Повышение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кольцевой прочности </a:t>
                      </a:r>
                      <a:endParaRPr lang="ru-RU" sz="1600" u="none" strike="noStrike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648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Рекламные материалы\2016 10 Системы мониторинга\ЗУБ распределённый датч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551" y="2131428"/>
            <a:ext cx="3600000" cy="208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Рекламные материалы\2016 10 Системы мониторинга\ЗУБ НД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668" y="4889726"/>
            <a:ext cx="3600000" cy="2084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0" y="7161643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СОЧЕТАНИЕ ПОКРЫТИЯ ЗУБ И СИСТЕМ МОНИТОРИНГА ПОВЫШАЕТ УРОВЕНЬ БЕЗОПАСНОСТИ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УСТАНОВКА СИСТЕМ МОНИТОРИНГА ПОД БЕТОННОЕ ПОКРЫТИЕ ЗУБ 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4335" y="3318966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Выноска 1 2"/>
          <p:cNvSpPr/>
          <p:nvPr/>
        </p:nvSpPr>
        <p:spPr>
          <a:xfrm>
            <a:off x="8595551" y="1218788"/>
            <a:ext cx="1689415" cy="432047"/>
          </a:xfrm>
          <a:prstGeom prst="borderCallout1">
            <a:avLst>
              <a:gd name="adj1" fmla="val 52245"/>
              <a:gd name="adj2" fmla="val 1167"/>
              <a:gd name="adj3" fmla="val 291592"/>
              <a:gd name="adj4" fmla="val -42275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Протяженный датчик после монтажа 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Выноска 1 14"/>
          <p:cNvSpPr/>
          <p:nvPr/>
        </p:nvSpPr>
        <p:spPr>
          <a:xfrm>
            <a:off x="8929334" y="4255328"/>
            <a:ext cx="1618527" cy="260118"/>
          </a:xfrm>
          <a:prstGeom prst="borderCallout1">
            <a:avLst>
              <a:gd name="adj1" fmla="val 102736"/>
              <a:gd name="adj2" fmla="val 410"/>
              <a:gd name="adj3" fmla="val 440448"/>
              <a:gd name="adj4" fmla="val -57921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Точечный датчик НДС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Выноска 1 17"/>
          <p:cNvSpPr/>
          <p:nvPr/>
        </p:nvSpPr>
        <p:spPr>
          <a:xfrm>
            <a:off x="8929333" y="4546353"/>
            <a:ext cx="1618527" cy="381235"/>
          </a:xfrm>
          <a:prstGeom prst="borderCallout1">
            <a:avLst>
              <a:gd name="adj1" fmla="val 50159"/>
              <a:gd name="adj2" fmla="val -1607"/>
              <a:gd name="adj3" fmla="val 296316"/>
              <a:gd name="adj4" fmla="val -31775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Гидроизоляционная защита стыка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Выноска 1 21"/>
          <p:cNvSpPr/>
          <p:nvPr/>
        </p:nvSpPr>
        <p:spPr>
          <a:xfrm>
            <a:off x="8595551" y="1754062"/>
            <a:ext cx="1689416" cy="432047"/>
          </a:xfrm>
          <a:prstGeom prst="borderCallout1">
            <a:avLst>
              <a:gd name="adj1" fmla="val 51426"/>
              <a:gd name="adj2" fmla="val -2117"/>
              <a:gd name="adj3" fmla="val 421551"/>
              <a:gd name="adj4" fmla="val -38846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glow rad="101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Протяженный датчик в состоянии поставки</a:t>
            </a:r>
            <a:endParaRPr lang="ru-RU" sz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30199" y="3585076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78" y="2985316"/>
            <a:ext cx="6419299" cy="1509328"/>
          </a:xfrm>
          <a:prstGeom prst="rect">
            <a:avLst/>
          </a:prstGeom>
          <a:noFill/>
          <a:ln w="31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34" y="5150265"/>
            <a:ext cx="6399643" cy="1666458"/>
          </a:xfrm>
          <a:prstGeom prst="rect">
            <a:avLst/>
          </a:prstGeom>
          <a:noFill/>
          <a:ln w="31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900311"/>
            <a:ext cx="6403453" cy="1561442"/>
          </a:xfrm>
          <a:prstGeom prst="rect">
            <a:avLst/>
          </a:prstGeom>
          <a:noFill/>
          <a:ln w="317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70244" y="567751"/>
            <a:ext cx="3384376" cy="2880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МОНИТОРИНГ УТЕЧЕК ЖИДКОСТИ</a:t>
            </a:r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6225" y="2634711"/>
            <a:ext cx="2834211" cy="2880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МОНИТОРИНГ УТЕЧЕК ГАЗА</a:t>
            </a:r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1324" y="4772323"/>
            <a:ext cx="6414253" cy="2880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МОНИТОРИНГ ПРОЕКТНОГО ПОЛОЖЕНИЯ, НДС, МЕХАНИЧЕСКИХ ВОЗДЕЙСТВИЙ</a:t>
            </a:r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52667" y="612279"/>
            <a:ext cx="3542883" cy="50405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ТЕХНИЧЕСКИЕ РЕШЕНИЯ С ПРИМЕНЕНИЕМ ТЕХНОЛОГИИ ЗУБ</a:t>
            </a:r>
            <a:endParaRPr lang="ru-RU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7784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7164932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МОНИТОРИНГ НАПРЯЖЕННО-ДЕФОРМИРОВАННОГО СОСТОЯНИЯ ТРУБОПРОВОДА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МОНИТОРИНГ ГАЗОПРОВОДА «УРЕНГОЙ-НОВОПСКОВ» (КУЙБЫШЕВСКОЕ </a:t>
            </a: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ВОДОХРАНИЛИЩЕ)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4335" y="3318966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1" name="Picture 3" descr="C:\Workhard\Рабочий стол\Видео, фото\Тольятти\Camera\IMG_20151021_111605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3" y="3155116"/>
            <a:ext cx="2653386" cy="370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s.aristov\Desktop\Новая папка\foto\IMG_3641 -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3" y="488308"/>
            <a:ext cx="2653386" cy="250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s.aristov\Desktop\Новая папка\foto\IMG_3669 - коп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051" y="4639564"/>
            <a:ext cx="2038881" cy="238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445" y="488307"/>
            <a:ext cx="7551566" cy="4151257"/>
          </a:xfrm>
          <a:prstGeom prst="rect">
            <a:avLst/>
          </a:prstGeom>
          <a:noFill/>
        </p:spPr>
      </p:pic>
      <p:pic>
        <p:nvPicPr>
          <p:cNvPr id="14" name="Picture 5" descr="C:\Users\s.aristov\Desktop\Новая папка\Р Газпром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445" y="4715766"/>
            <a:ext cx="1656184" cy="2357230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254" y="4658348"/>
            <a:ext cx="1686491" cy="2412268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4" descr="C:\Users\s.aristov\Desktop\Новая папка\Тольятти письмо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644" y="4698027"/>
            <a:ext cx="1698097" cy="2372589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reklamaperm.ru/wp-content/uploads/2015/04/orgenergogaz-logo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172" y="516883"/>
            <a:ext cx="958760" cy="958760"/>
          </a:xfrm>
          <a:prstGeom prst="rect">
            <a:avLst/>
          </a:prstGeom>
          <a:solidFill>
            <a:schemeClr val="bg1"/>
          </a:solidFill>
          <a:ln w="3492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5750101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7172276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ПРОКЛАДКА ЛИНИЙ ВОЛС МЕТОДОМ ПРОДУВКИ ДО 3 КМ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106934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УСТАНОВКА КАБЕЛЕЙ СВЯЗИ ПОД БЕТОННОЕ ПОКРЫТИЕ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4335" y="4977714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85" y="776557"/>
            <a:ext cx="5623299" cy="2500018"/>
          </a:xfrm>
          <a:prstGeom prst="rect">
            <a:avLst/>
          </a:prstGeom>
        </p:spPr>
      </p:pic>
      <p:pic>
        <p:nvPicPr>
          <p:cNvPr id="1032" name="Picture 8" descr="http://refleader.ru/files/2/b47b847b690c72d9cf8cf5c6c1733910.html_files/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292" y="3400358"/>
            <a:ext cx="7056784" cy="255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45649" y="756295"/>
            <a:ext cx="4219214" cy="252028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 </a:t>
            </a:r>
            <a:r>
              <a:rPr lang="ru-RU" sz="1800" b="1" u="sng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36.13330.2012</a:t>
            </a:r>
          </a:p>
          <a:p>
            <a:pPr marL="177800"/>
            <a:r>
              <a:rPr lang="ru-RU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15.15 «…В </a:t>
            </a:r>
            <a:r>
              <a:rPr lang="ru-RU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особых случаях, с соответствующим обоснованием, допускается укладка </a:t>
            </a:r>
            <a:r>
              <a:rPr lang="ru-RU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кабеля связи </a:t>
            </a:r>
            <a:r>
              <a:rPr lang="ru-RU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одной траншее с трубопроводом, а также </a:t>
            </a:r>
            <a:r>
              <a:rPr lang="ru-RU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укладка кабеля связи </a:t>
            </a:r>
            <a:r>
              <a:rPr lang="ru-RU" sz="1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непосредственно на </a:t>
            </a:r>
            <a:r>
              <a:rPr lang="ru-RU" sz="1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сплошном бетонном покрытии трубопровода </a:t>
            </a:r>
            <a:r>
              <a:rPr lang="ru-RU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 внутри сплошного </a:t>
            </a:r>
            <a:r>
              <a:rPr lang="ru-RU" sz="1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бетонного покрытия </a:t>
            </a:r>
            <a:r>
              <a:rPr lang="ru-RU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специальных кабель-каналах.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02484" y="6156895"/>
            <a:ext cx="4219214" cy="57310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7800" algn="ctr"/>
            <a:r>
              <a:rPr lang="ru-RU" sz="1400" i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Апробированная технология задувки кабеля в кабель-канал</a:t>
            </a:r>
            <a:endParaRPr lang="ru-RU" sz="14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952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от Закирова Р.З. 25.12.2013\ФОТОАРХИВ\Испытания\Новые испытания\IMG_010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2000" cy="681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0" y="5868863"/>
            <a:ext cx="10692000" cy="1694724"/>
            <a:chOff x="0" y="5868863"/>
            <a:chExt cx="10692000" cy="169472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868863"/>
              <a:ext cx="10692000" cy="1694724"/>
            </a:xfrm>
            <a:prstGeom prst="rect">
              <a:avLst/>
            </a:prstGeom>
          </p:spPr>
        </p:pic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4698628" y="6012879"/>
              <a:ext cx="5842584" cy="134288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ru-RU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ЗАЩИТНЫЕ  КОМПОЗИТНЫЕ И УТЯЖЕЛЯЮЩИЕ</a:t>
              </a:r>
              <a:r>
                <a:rPr lang="en-US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БЕТОННЫЕ ПОКРЫТИЯ</a:t>
              </a:r>
              <a:r>
                <a:rPr lang="en-US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ТРУБОПРОВОДОВ</a:t>
              </a:r>
              <a:endPara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90116" y="6684321"/>
            <a:ext cx="356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ИСПЫТАНИЯ КОНСТРУКЦИИ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0026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7571" y="525552"/>
            <a:ext cx="1860755" cy="6518873"/>
          </a:xfrm>
          <a:prstGeom prst="roundRect">
            <a:avLst>
              <a:gd name="adj" fmla="val 10510"/>
            </a:avLst>
          </a:prstGeom>
          <a:noFill/>
          <a:ln w="222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2" name="Picture 2" descr="C:\Users\Вика\Desktop\VNIIGAZ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95" y="2156423"/>
            <a:ext cx="1048760" cy="584480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0" y="0"/>
            <a:ext cx="10693400" cy="3969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9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                                  КОМПЛЕКСНЫЕ </a:t>
            </a:r>
            <a:r>
              <a:rPr lang="ru-RU" sz="1900" b="1" dirty="0">
                <a:solidFill>
                  <a:prstClr val="white"/>
                </a:solidFill>
                <a:latin typeface="Calibri" panose="020F0502020204030204" pitchFamily="34" charset="0"/>
              </a:rPr>
              <a:t>ИСПЫТАНИЯ ТРУБ С ПОКРЫТИЕМ ЗУБ</a:t>
            </a:r>
          </a:p>
        </p:txBody>
      </p:sp>
      <p:pic>
        <p:nvPicPr>
          <p:cNvPr id="14" name="Picture 4" descr="C:\Users\Дмитрий\Documents\Бланки и ЛОГОТИПЫ\Разные логотипы для презентаций СВАП\LUK oil\lukoil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6344" y="3783202"/>
            <a:ext cx="1303864" cy="303743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897" y="1347812"/>
            <a:ext cx="1048759" cy="568793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Дмитрий\Documents\Бланки и ЛОГОТИПЫ\Разные логотипы для презентаций СВАП\SIPEM\сайпем.pn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57" y="4326763"/>
            <a:ext cx="1381236" cy="477908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Дмитрий\Documents\Бланки и ЛОГОТИПЫ\Разные логотипы для презентаций СВАП\РМРС\морской регистр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642" y="6027314"/>
            <a:ext cx="741480" cy="741482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ИСПЫТАНИЯ НА СООТВЕТСТВИЕ РОССИЙСКИМ И МЕЖДУНАРОДНЫМ ТРЕБОВАНИЯМ</a:t>
            </a:r>
          </a:p>
        </p:txBody>
      </p:sp>
      <p:pic>
        <p:nvPicPr>
          <p:cNvPr id="1026" name="Picture 2" descr="http://blogs-images.forbes.com/gcaptain/files/2012/12/DNV-GL-Group1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14" y="2980721"/>
            <a:ext cx="1298924" cy="562664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ВНИИСТ. Всесоюзный научно-исследовательский институт по строительству и эксплуатации трубопроводов и объектов ТЭК - Инжиниринговая нефтегазовая компания.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1" r="74943" b="36959"/>
          <a:stretch/>
        </p:blipFill>
        <p:spPr bwMode="auto">
          <a:xfrm>
            <a:off x="636126" y="5020112"/>
            <a:ext cx="764301" cy="714529"/>
          </a:xfrm>
          <a:prstGeom prst="rect">
            <a:avLst/>
          </a:prstGeom>
          <a:noFill/>
          <a:effectLst>
            <a:glow rad="228600">
              <a:schemeClr val="bg1">
                <a:alpha val="81000"/>
              </a:scheme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610303"/>
              </p:ext>
            </p:extLst>
          </p:nvPr>
        </p:nvGraphicFramePr>
        <p:xfrm>
          <a:off x="2062536" y="525555"/>
          <a:ext cx="8540747" cy="651886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374260"/>
                <a:gridCol w="1772446"/>
                <a:gridCol w="1701429"/>
                <a:gridCol w="2180445"/>
                <a:gridCol w="1512167"/>
              </a:tblGrid>
              <a:tr h="380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ИСПЫТАНИЯ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МОДЕЛЬ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МЕЖДУНАРОДНЫЕ</a:t>
                      </a:r>
                      <a:r>
                        <a:rPr lang="ru-RU" sz="1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ТРЕБОВАНИЯ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 СВАП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ФОТО</a:t>
                      </a:r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07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Динамический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удар 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</a:t>
                      </a:r>
                      <a:r>
                        <a:rPr lang="ru-RU" sz="12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ø</a:t>
                      </a:r>
                      <a:r>
                        <a:rPr lang="ru-RU" sz="12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1220 мм. </a:t>
                      </a:r>
                    </a:p>
                    <a:p>
                      <a:pPr algn="ctr" fontAlgn="ctr"/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удара копром массой 4500 кг с высоты 1 м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Энергия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удара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5000 Дж</a:t>
                      </a:r>
                    </a:p>
                    <a:p>
                      <a:pPr algn="ctr" fontAlgn="ctr"/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Энергия удара</a:t>
                      </a:r>
                    </a:p>
                    <a:p>
                      <a:pPr algn="ctr" fontAlgn="ctr"/>
                      <a:r>
                        <a:rPr lang="ru-RU" sz="18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800" b="1" u="none" strike="noStrike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44 500 Дж </a:t>
                      </a:r>
                    </a:p>
                    <a:p>
                      <a:pPr algn="ctr" fontAlgn="ctr"/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Отсутствие повреждений.</a:t>
                      </a:r>
                      <a:endParaRPr lang="ru-RU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07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Продольный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сдвиг 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</a:t>
                      </a:r>
                      <a:r>
                        <a:rPr lang="ru-RU" sz="12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ø</a:t>
                      </a:r>
                      <a:r>
                        <a:rPr lang="ru-RU" sz="12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1220 мм.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Продольный сдвиг гидродомкратами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п.м. покрытия</a:t>
                      </a:r>
                      <a:endParaRPr lang="ru-RU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tabLst/>
                      </a:pPr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Усилие сдвига</a:t>
                      </a:r>
                    </a:p>
                    <a:p>
                      <a:pPr algn="ctr" fontAlgn="ctr">
                        <a:tabLst/>
                      </a:pPr>
                      <a:r>
                        <a:rPr lang="ru-RU" sz="1800" b="1" u="none" strike="noStrike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0,6 кг/см</a:t>
                      </a:r>
                      <a:r>
                        <a:rPr lang="ru-RU" sz="1800" b="1" u="none" strike="noStrike" baseline="30000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ru-RU" sz="1800" b="1" u="none" strike="noStrike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>
                        <a:tabLst/>
                      </a:pPr>
                      <a:endParaRPr lang="ru-RU" sz="1800" b="1" u="none" strike="noStrike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tabLst/>
                      </a:pPr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Усилие сдвига</a:t>
                      </a:r>
                    </a:p>
                    <a:p>
                      <a:pPr algn="ctr" fontAlgn="ctr">
                        <a:tabLst/>
                      </a:pPr>
                      <a:r>
                        <a:rPr lang="ru-RU" sz="18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 кг/см</a:t>
                      </a:r>
                      <a:r>
                        <a:rPr lang="ru-RU" sz="1800" b="1" u="none" strike="noStrike" baseline="30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ru-RU" sz="18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>
                        <a:tabLst/>
                      </a:pPr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Отсутствие сдвига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27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Продольный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сдвиг  трубы с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ППУ изоляцией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</a:t>
                      </a:r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ø</a:t>
                      </a:r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426 мм. </a:t>
                      </a:r>
                    </a:p>
                    <a:p>
                      <a:pPr algn="ctr" fontAlgn="ctr"/>
                      <a:r>
                        <a:rPr lang="ru-RU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Сдвиг</a:t>
                      </a:r>
                      <a:r>
                        <a:rPr lang="ru-RU" sz="12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по интерфейсу</a:t>
                      </a:r>
                    </a:p>
                    <a:p>
                      <a:pPr algn="ctr" fontAlgn="ctr"/>
                      <a:r>
                        <a:rPr lang="ru-RU" sz="1200" b="1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ППУ</a:t>
                      </a:r>
                      <a:r>
                        <a:rPr lang="ru-RU" sz="120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endParaRPr lang="ru-RU" sz="12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Усилие сдвига</a:t>
                      </a:r>
                    </a:p>
                    <a:p>
                      <a:pPr marL="0" marR="0" indent="0" algn="ctr" defTabSz="104305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baseline="0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тс/м </a:t>
                      </a:r>
                      <a:endParaRPr lang="ru-RU" sz="1800" b="1" i="0" u="none" strike="noStrike" dirty="0">
                        <a:solidFill>
                          <a:srgbClr val="99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Усилие сдвига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strike="noStrike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100 тс/м </a:t>
                      </a: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790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Упругий изгиб 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Плеть из 5-ти секций труб</a:t>
                      </a:r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ø</a:t>
                      </a:r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1020 мм.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Специальный натурный стенд.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Радиус упругого изгиба –</a:t>
                      </a:r>
                    </a:p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2500 </a:t>
                      </a:r>
                      <a:r>
                        <a:rPr lang="en-US" sz="1800" b="1" u="none" strike="noStrike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r>
                        <a:rPr lang="ru-RU" sz="1800" b="1" u="none" strike="noStrike" baseline="-25000" dirty="0" smtClean="0">
                          <a:solidFill>
                            <a:srgbClr val="99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</a:t>
                      </a:r>
                    </a:p>
                    <a:p>
                      <a:pPr algn="ctr" fontAlgn="ctr"/>
                      <a:endParaRPr lang="ru-RU" sz="1200" b="1" u="none" strike="noStrike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Радиус упругого изгиба –</a:t>
                      </a:r>
                    </a:p>
                    <a:p>
                      <a:pPr algn="ctr" fontAlgn="ctr"/>
                      <a:r>
                        <a:rPr lang="ru-RU" sz="18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</a:t>
                      </a:r>
                      <a:r>
                        <a:rPr lang="en-US" sz="18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</a:t>
                      </a:r>
                      <a:r>
                        <a:rPr lang="ru-RU" sz="1800" b="1" u="none" strike="noStrike" baseline="-250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</a:t>
                      </a:r>
                      <a:endParaRPr lang="ru-RU" sz="1800" b="1" u="none" strike="noStrike" dirty="0" smtClean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Повреждения отсутствуют.</a:t>
                      </a:r>
                      <a:endParaRPr lang="ru-RU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07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Коррозионная стойкость в воде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Натурные испытания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образцов в соленой и пресной воде.</a:t>
                      </a:r>
                      <a:endParaRPr lang="ru-RU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 лет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ctr" fontAlgn="ctr"/>
                      <a:r>
                        <a:rPr lang="ru-RU" sz="18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 лет</a:t>
                      </a:r>
                      <a:endParaRPr lang="ru-RU" sz="1800" b="1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007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Оценка после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5-ти лет эксплуатации</a:t>
                      </a:r>
                      <a:endParaRPr lang="ru-RU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Натурные исследования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на объекте. Замеры параметров.</a:t>
                      </a:r>
                      <a:endParaRPr lang="ru-RU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Отсутствие повреждений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всех видов покрытий  </a:t>
                      </a:r>
                      <a:endParaRPr lang="ru-RU" sz="12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774" marR="5774" marT="544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4" name="Picture 4"/>
          <p:cNvPicPr>
            <a:picLocks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9160633" y="932023"/>
            <a:ext cx="1389300" cy="95260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26" name="Picture 7"/>
          <p:cNvPicPr>
            <a:picLocks noChangeArrowheads="1"/>
          </p:cNvPicPr>
          <p:nvPr/>
        </p:nvPicPr>
        <p:blipFill rotWithShape="1">
          <a:blip r:embed="rId12" cstate="print"/>
          <a:srcRect l="6896" r="4123"/>
          <a:stretch/>
        </p:blipFill>
        <p:spPr bwMode="auto">
          <a:xfrm>
            <a:off x="9160633" y="1944989"/>
            <a:ext cx="1389300" cy="99229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27" name="Picture 3" descr="D:\Рабочий стол\ФОТО\ФОТО ИСПЫТАНИЯ\IMG_0406.jpg"/>
          <p:cNvPicPr>
            <a:picLocks noChangeArrowheads="1"/>
          </p:cNvPicPr>
          <p:nvPr/>
        </p:nvPicPr>
        <p:blipFill rotWithShape="1">
          <a:blip r:embed="rId13" cstate="print"/>
          <a:srcRect l="14967" t="1436" r="-99" b="5309"/>
          <a:stretch/>
        </p:blipFill>
        <p:spPr bwMode="auto">
          <a:xfrm>
            <a:off x="9160633" y="2966764"/>
            <a:ext cx="1389300" cy="99229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30" name="Picture 3" descr="E:\Мои документы\ФОТО\Испытания\Взвешивание в воде\IMG_8544.jpg"/>
          <p:cNvPicPr>
            <a:picLocks noChangeArrowheads="1"/>
          </p:cNvPicPr>
          <p:nvPr/>
        </p:nvPicPr>
        <p:blipFill rotWithShape="1">
          <a:blip r:embed="rId14" cstate="print"/>
          <a:srcRect l="5953" r="10457"/>
          <a:stretch/>
        </p:blipFill>
        <p:spPr bwMode="auto">
          <a:xfrm>
            <a:off x="9160633" y="5062390"/>
            <a:ext cx="1389300" cy="99229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18" name="Picture 6" descr="C:\Users\Rockets\Desktop\IMG_0243.JPG"/>
          <p:cNvPicPr>
            <a:picLocks noChangeArrowheads="1"/>
          </p:cNvPicPr>
          <p:nvPr/>
        </p:nvPicPr>
        <p:blipFill rotWithShape="1">
          <a:blip r:embed="rId15" cstate="print"/>
          <a:srcRect l="2592" r="2592"/>
          <a:stretch/>
        </p:blipFill>
        <p:spPr bwMode="auto">
          <a:xfrm>
            <a:off x="9160633" y="6085081"/>
            <a:ext cx="1389300" cy="992292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</p:pic>
      <p:pic>
        <p:nvPicPr>
          <p:cNvPr id="20" name="Рисунок 3" descr="IMG_4925.jpg"/>
          <p:cNvPicPr>
            <a:picLocks/>
          </p:cNvPicPr>
          <p:nvPr/>
        </p:nvPicPr>
        <p:blipFill>
          <a:blip r:embed="rId16" cstate="print"/>
          <a:stretch>
            <a:fillRect/>
          </a:stretch>
        </p:blipFill>
        <p:spPr bwMode="auto">
          <a:xfrm>
            <a:off x="9163128" y="3983062"/>
            <a:ext cx="1384311" cy="104161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13310" y="636328"/>
            <a:ext cx="1382147" cy="463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ЭКСПЕРТЫ НА ИСПЫТАНИЯХ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20415" y="-16789"/>
            <a:ext cx="2311257" cy="396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ЗУБ-БАЛЛАСТ</a:t>
            </a:r>
          </a:p>
        </p:txBody>
      </p:sp>
    </p:spTree>
    <p:extLst>
      <p:ext uri="{BB962C8B-B14F-4D97-AF65-F5344CB8AC3E}">
        <p14:creationId xmlns:p14="http://schemas.microsoft.com/office/powerpoint/2010/main" val="3528862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276907"/>
              </p:ext>
            </p:extLst>
          </p:nvPr>
        </p:nvGraphicFramePr>
        <p:xfrm>
          <a:off x="306140" y="664860"/>
          <a:ext cx="4536504" cy="343591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4536504"/>
              </a:tblGrid>
              <a:tr h="286955">
                <a:tc>
                  <a:txBody>
                    <a:bodyPr/>
                    <a:lstStyle/>
                    <a:p>
                      <a:pPr marL="108000" marR="0" lvl="0" indent="0" algn="ctr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kern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ИСПЫТАНИЯ</a:t>
                      </a:r>
                      <a:endParaRPr lang="ru-RU" sz="1800" b="1" u="none" strike="noStrike" kern="1200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377756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Динамический удар 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(600 кг с высоты 1</a:t>
                      </a:r>
                      <a:r>
                        <a:rPr lang="ru-RU" sz="140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метр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5кДж</a:t>
                      </a:r>
                      <a:r>
                        <a:rPr lang="en-US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ru-RU" sz="1400" b="0" u="none" strike="noStrike" kern="120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377756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Продольный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сдвиг </a:t>
                      </a:r>
                      <a:r>
                        <a:rPr lang="ru-RU" sz="140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(усилие 4000 тн</a:t>
                      </a:r>
                      <a:r>
                        <a:rPr lang="en-US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 трубу </a:t>
                      </a:r>
                      <a:r>
                        <a:rPr lang="en-US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0,45кПа</a:t>
                      </a:r>
                      <a:r>
                        <a:rPr lang="en-US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ru-RU" sz="1400" b="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377756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Упругий изгиб 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(соответствие</a:t>
                      </a:r>
                      <a:r>
                        <a:rPr lang="ru-RU" sz="140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нормативу</a:t>
                      </a:r>
                      <a:r>
                        <a:rPr lang="ru-RU" sz="140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≥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1000 </a:t>
                      </a:r>
                      <a:r>
                        <a:rPr lang="en-US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тр)</a:t>
                      </a:r>
                      <a:endParaRPr lang="ru-RU" sz="1400" b="0" u="none" strike="noStrike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488739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Продольное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врезание </a:t>
                      </a:r>
                      <a:r>
                        <a:rPr lang="ru-RU" sz="140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(15 м плети трубы, включая стык) </a:t>
                      </a:r>
                      <a:r>
                        <a:rPr lang="ru-RU" sz="140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 индентора с нагрузкой по 350 кг)</a:t>
                      </a:r>
                      <a:endParaRPr lang="ru-RU" sz="1400" b="0" u="none" strike="noStrike" kern="120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488739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Прокол (точечный) защитного покрытия</a:t>
                      </a:r>
                    </a:p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(нагрузка на </a:t>
                      </a:r>
                      <a:r>
                        <a:rPr lang="ru-RU" sz="1400" u="none" strike="noStrike" kern="1200" dirty="0" err="1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индентор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900</a:t>
                      </a:r>
                      <a:r>
                        <a:rPr lang="ru-RU" sz="140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кг</a:t>
                      </a:r>
                      <a:r>
                        <a:rPr lang="en-US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ru-RU" sz="1400" b="0" u="none" strike="noStrike" kern="120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862086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РЕЗУЛЬТАТ. 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арушения целостности</a:t>
                      </a:r>
                      <a:r>
                        <a:rPr lang="ru-RU" sz="1400" u="none" strike="noStrike" kern="1200" baseline="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400" u="none" strike="noStrike" kern="1200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антикоррозионного покрытия и стальной трубы отсутствуют</a:t>
                      </a:r>
                      <a:endParaRPr lang="ru-RU" sz="1400" b="1" u="none" strike="noStrike" kern="1200" dirty="0" smtClean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pic>
        <p:nvPicPr>
          <p:cNvPr id="18" name="Picture 3" descr="C:\Users\Plavin\Desktop\иСПЫТАНИЯ\Удар\DSC_0170.jpg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985" y="756295"/>
            <a:ext cx="2516181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071" y="756295"/>
            <a:ext cx="2516181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984" y="2700511"/>
            <a:ext cx="2516181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071" y="2735187"/>
            <a:ext cx="2516181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083" y="4644727"/>
            <a:ext cx="2516181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071" y="4644727"/>
            <a:ext cx="2516181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КОМПЛЕКСНЫЕ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ПРОМЫШЛЕННЫЕ 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ИСПЫТАНИЯ КОНСТРУКЦИИ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4379" y="0"/>
            <a:ext cx="2480759" cy="382817"/>
          </a:xfrm>
          <a:prstGeom prst="roundRect">
            <a:avLst/>
          </a:prstGeom>
          <a:solidFill>
            <a:srgbClr val="99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1800" dirty="0"/>
              <a:t>ЗУБ-КОМПОЗИТ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СООТВЕТСТВИЕ ТРЕБОВАНИЯМИ ПАО «ГАЗПРОМ» И ПАО «РОСНЕФТЬ»</a:t>
            </a:r>
          </a:p>
        </p:txBody>
      </p:sp>
      <p:pic>
        <p:nvPicPr>
          <p:cNvPr id="12" name="Удар_композит_уменьш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306140" y="4140671"/>
            <a:ext cx="4536504" cy="26019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2377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7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" y="13771"/>
            <a:ext cx="10692000" cy="712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400" y="5886777"/>
            <a:ext cx="10692000" cy="1694724"/>
            <a:chOff x="0" y="5868863"/>
            <a:chExt cx="10567557" cy="169472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868863"/>
              <a:ext cx="10567557" cy="1694724"/>
            </a:xfrm>
            <a:prstGeom prst="rect">
              <a:avLst/>
            </a:prstGeom>
          </p:spPr>
        </p:pic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4467425" y="6121501"/>
              <a:ext cx="5842584" cy="134288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ru-RU" sz="28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Arial" pitchFamily="34" charset="0"/>
                </a:rPr>
                <a:t>ЗАЩИТНЫЕ КОМПОЗИТНЫЕ И УТЯЖЕЛЯЮЩИЕ БЕТОННЫЕ</a:t>
              </a:r>
            </a:p>
            <a:p>
              <a:pPr algn="r"/>
              <a:r>
                <a:rPr lang="ru-RU" sz="28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Arial" pitchFamily="34" charset="0"/>
                </a:rPr>
                <a:t>ПОКРЫТИЯ</a:t>
              </a:r>
              <a:r>
                <a:rPr lang="en-US" sz="28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Arial" pitchFamily="34" charset="0"/>
                </a:rPr>
                <a:t> </a:t>
              </a:r>
              <a:r>
                <a:rPr lang="ru-RU" sz="28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Arial" pitchFamily="34" charset="0"/>
                </a:rPr>
                <a:t>ТРУБОПРОВОДОВ</a:t>
              </a:r>
              <a:endParaRPr lang="ru-RU" sz="28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34132" y="6590431"/>
            <a:ext cx="280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Arial" pitchFamily="34" charset="0"/>
              </a:rPr>
              <a:t>ПРОЕКТНЫЙ ОПЫТ И ОБЩИЕ СВЕДЕНИЯ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221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0693400" cy="3969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1900" b="1" dirty="0">
                <a:solidFill>
                  <a:prstClr val="white"/>
                </a:solidFill>
                <a:latin typeface="Calibri" panose="020F0502020204030204" pitchFamily="34" charset="0"/>
              </a:rPr>
              <a:t>ПРОЕКТНЫЙ ОПЫТ ПРИМЕНЕНИЯ ТРУБ С ПОКРЫТИЕМ ЗУБ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ТРУБЫ С ПОКРЫТИЕМ ЗУБ В ПРОЕКТАХ ФЕДЕРАЛЬНОГО И МЕЖДУНАРОДНОГО УРОВНЯ</a:t>
            </a:r>
          </a:p>
        </p:txBody>
      </p:sp>
      <p:pic>
        <p:nvPicPr>
          <p:cNvPr id="4" name="Рисунок 3" descr="29 Варандей 1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193"/>
          <a:stretch/>
        </p:blipFill>
        <p:spPr>
          <a:xfrm>
            <a:off x="295066" y="482664"/>
            <a:ext cx="1720176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 descr="44 Байдара.jpg"/>
          <p:cNvPicPr>
            <a:picLocks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22" b="-1"/>
          <a:stretch/>
        </p:blipFill>
        <p:spPr>
          <a:xfrm>
            <a:off x="306270" y="1807034"/>
            <a:ext cx="1698568" cy="1203522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____________.jpg"/>
          <p:cNvPicPr>
            <a:picLocks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39" y="3122628"/>
            <a:ext cx="1698568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 descr="40 Сахалин.jpg"/>
          <p:cNvPicPr>
            <a:picLocks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39" y="4481358"/>
            <a:ext cx="1698568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IMG_7998.JPG"/>
          <p:cNvPicPr>
            <a:picLocks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39" y="5828105"/>
            <a:ext cx="1698568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4716" y="6761472"/>
            <a:ext cx="584984" cy="264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978328" y="502979"/>
            <a:ext cx="2586038" cy="936321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ТРУБОПРОВОД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ВАРАНДЕЙСКОГО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НЕФТЕНАЛИВНОГО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ТЕРМИНАЛА</a:t>
            </a:r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/>
            </a:r>
            <a:b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</a:br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«ЛУКОЙЛ»	                   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2005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78328" y="1812804"/>
            <a:ext cx="2586038" cy="7978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МАГИСТРАЛЬНЫЙ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ГАЗОПРОВОД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БОВАНЕНКОВО-УХТА</a:t>
            </a:r>
            <a:b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</a:br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«ГАЗПРОМ»	                     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2008-2011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78327" y="3122629"/>
            <a:ext cx="2661539" cy="7978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МАГИСТРАЛЬНЫЙ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ГАЗОПРОВОД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ДЖУБГА-ЛАЗАРЕВСКОЕ-СОЧИ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«ГАЗПРОМ»	                             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2010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978328" y="4472145"/>
            <a:ext cx="2586038" cy="7978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МАГИСТРАЛЬНЫЙ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ГАЗОПРОВОД САХАЛИН-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ХАБАРОВСК-ВЛАДИВОСТОК</a:t>
            </a:r>
            <a:endParaRPr lang="ru-RU" sz="900" dirty="0">
              <a:latin typeface="Calibri" pitchFamily="34" charset="0"/>
              <a:ea typeface="Cambria Math" pitchFamily="18" charset="0"/>
              <a:cs typeface="Calibri" pitchFamily="34" charset="0"/>
            </a:endParaRP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«ГАЗПРОМ»	                            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2010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987286" y="5904371"/>
            <a:ext cx="2586038" cy="1074821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НЕФТЕГАЗОПРОВОДЫ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МЕСТОРОЖДЕНИЯ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ФИЛАНОВСКОГО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(ОАО ЛУКОЙЛ)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SAIPEM (ИТАЛИЯ),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BUMI ARMADA (МАЛАЙЗИЯ)  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2012-2013</a:t>
            </a:r>
          </a:p>
        </p:txBody>
      </p:sp>
      <p:pic>
        <p:nvPicPr>
          <p:cNvPr id="17" name="Picture 6" descr="C:\Users\Дмитрий\Documents\Бланки и ЛОГОТИПЫ\Разные логотипы для презентаций СВАП\SIPEM\сайпем.pn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139" y="5850156"/>
            <a:ext cx="810447" cy="264373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Дмитрий\Documents\Бланки и ЛОГОТИПЫ\Разные логотипы для презентаций СВАП\LUK oil\lukoil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3560" y="5878978"/>
            <a:ext cx="841681" cy="184858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Дмитрий\Documents\Бланки и ЛОГОТИПЫ\Разные логотипы для презентаций СВАП\LUK oil\lukoil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2302" y="527276"/>
            <a:ext cx="708790" cy="155672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 descr="37 Цна 3.JPG"/>
          <p:cNvPicPr>
            <a:picLocks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723" y="502978"/>
            <a:ext cx="1698568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Рисунок 23" descr="37 Шексна.jpg"/>
          <p:cNvPicPr>
            <a:picLocks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723" y="1812803"/>
            <a:ext cx="1698568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Рисунок 24" descr="Монтаж бет.трубы 2.jpg"/>
          <p:cNvPicPr>
            <a:picLocks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723" y="3122628"/>
            <a:ext cx="1698568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Рисунок 25" descr="IMG_6300.JPG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1364"/>
          <a:stretch/>
        </p:blipFill>
        <p:spPr>
          <a:xfrm>
            <a:off x="3746723" y="4472145"/>
            <a:ext cx="1698567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Рисунок 26" descr="IMG_2932.JPG"/>
          <p:cNvPicPr>
            <a:picLocks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723" y="5821662"/>
            <a:ext cx="1698568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6" descr="http://im7-tub-ru.yandex.net/i?id=38923573-44-73&amp;n=21"/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6724" y="3122629"/>
            <a:ext cx="348721" cy="34729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9" name="Прямоугольник 28"/>
          <p:cNvSpPr/>
          <p:nvPr/>
        </p:nvSpPr>
        <p:spPr>
          <a:xfrm>
            <a:off x="5385534" y="502979"/>
            <a:ext cx="2586038" cy="6593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ПОДВОДНЫЙ ПЕРЕХОД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ЧЕРЕЗ РЕКУ ЦНА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«ГАЗПРОМ»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2006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85534" y="1812804"/>
            <a:ext cx="2586038" cy="6593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ГАЗОПРОВОД В РАЙОНЕ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р. ШЕКСНА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«ГАЗПРОМ»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2006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385535" y="3122629"/>
            <a:ext cx="2081466" cy="7978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ПРОДУКТОПРОВОД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ПУРОВСКИЙ  ЗПК - ТОБОЛЬСКНЕФТЕХИМ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«СИБУР»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385534" y="4472145"/>
            <a:ext cx="2586038" cy="7978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ПОДВОДНЫЙ ПЕРЕХОД ГО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СЫЗРАНЬ-УЛЬЯНОВСК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КУЙБЫШЕВСКОЕ ВДХР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«ГАЗПРОМ»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2012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385534" y="5937664"/>
            <a:ext cx="2586038" cy="7978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ГАЗОПРОВОД БТК КИРИНСКОГО МЕСТОРОЖДЕНИЯ (САХАЛИН)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ПЕРЕХОД ЧЕРЕЗ РЕКУ ВАЗИ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«ГАЗПРОМ»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2012</a:t>
            </a:r>
          </a:p>
        </p:txBody>
      </p:sp>
      <p:pic>
        <p:nvPicPr>
          <p:cNvPr id="37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1942" y="1875714"/>
            <a:ext cx="564780" cy="273201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C:\Users\Дмитрий\Desktop\IMG_2785.jpg"/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4152" y="1806637"/>
            <a:ext cx="1915453" cy="1203919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>
            <a:off x="9095292" y="514585"/>
            <a:ext cx="1861887" cy="7978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ГАЗОПРОВОД УРЕНГОЙ-НОВОПСКОВ ЧЕРЕЗ КУЙБЫШЕВСКОЕ ВДХР.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ПАО «ГАЗПРОМ»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</a:t>
            </a:r>
            <a:r>
              <a:rPr lang="en-GB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15</a:t>
            </a:r>
            <a:endParaRPr lang="ru-RU" sz="900" dirty="0"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095292" y="1824410"/>
            <a:ext cx="1861887" cy="7978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ГАЗОПРОВОДЫ ОТ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МАГИСТРАЛЬНЫХ ДО НИЖНЕТУРИНСКОЙ ГРЭС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ТГК9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2014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9095293" y="3134235"/>
            <a:ext cx="2314481" cy="1074821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НЕФТЕПРОВОД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АРКТИЧЕСКОГО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ТЕРМИНАЛА ъ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НОВОПОРТОВСКОГО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МЕСТОРОЖДЕНИЯ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«ГАЗПРОМ НЕФТЬ»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2014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9095293" y="4483752"/>
            <a:ext cx="2042925" cy="6593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ГАЗОПРОВОД МАЙКОП-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САМУРСКАЯ-СОЧИ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«ГАЗПРОМ» 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2012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9095293" y="5853387"/>
            <a:ext cx="2314481" cy="797822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НЕФТЕПРОВОД</a:t>
            </a:r>
            <a:r>
              <a:rPr lang="en-GB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-</a:t>
            </a:r>
            <a:r>
              <a:rPr lang="en-GB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ОТВОД  </a:t>
            </a:r>
            <a:endParaRPr lang="en-GB" sz="900" b="1" dirty="0">
              <a:latin typeface="Calibri" pitchFamily="34" charset="0"/>
              <a:ea typeface="Cambria Math" pitchFamily="18" charset="0"/>
              <a:cs typeface="Calibri" pitchFamily="34" charset="0"/>
            </a:endParaRP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г. ПРИМОРСК – </a:t>
            </a:r>
          </a:p>
          <a:p>
            <a:r>
              <a:rPr lang="ru-RU" sz="900" b="1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ПОРТ ВЫСОЦК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ОАО «ЛУКОЙЛ»</a:t>
            </a:r>
          </a:p>
          <a:p>
            <a:r>
              <a:rPr lang="ru-RU" sz="900" dirty="0">
                <a:latin typeface="Calibri" pitchFamily="34" charset="0"/>
                <a:ea typeface="Cambria Math" pitchFamily="18" charset="0"/>
                <a:cs typeface="Calibri" pitchFamily="34" charset="0"/>
              </a:rPr>
              <a:t>2015</a:t>
            </a:r>
          </a:p>
        </p:txBody>
      </p:sp>
      <p:pic>
        <p:nvPicPr>
          <p:cNvPr id="44" name="Picture 2" descr="C:\Users\Дмитрий\Desktop\Новый порт02.jpg"/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4372" y="3122628"/>
            <a:ext cx="1915453" cy="1203919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5" descr="C:\Users\Дмитрий\Desktop\IMG_8951.jpg"/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-25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0669" y="4481358"/>
            <a:ext cx="1915453" cy="1203919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9780" y="5829153"/>
            <a:ext cx="1916341" cy="1204477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8" name="Picture 4" descr="C:\Users\Дмитрий\Documents\Бланки и ЛОГОТИПЫ\Разные логотипы для презентаций СВАП\LUK oil\lukoil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4407" y="5814487"/>
            <a:ext cx="799595" cy="175615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225" y="1790961"/>
            <a:ext cx="557896" cy="525982"/>
          </a:xfrm>
          <a:prstGeom prst="rect">
            <a:avLst/>
          </a:prstGeom>
          <a:noFill/>
          <a:effectLst>
            <a:glow rad="25400">
              <a:schemeClr val="bg1">
                <a:lumMod val="50000"/>
                <a:alpha val="64000"/>
              </a:schemeClr>
            </a:glow>
          </a:effectLst>
        </p:spPr>
      </p:pic>
      <p:pic>
        <p:nvPicPr>
          <p:cNvPr id="55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6383" y="4486254"/>
            <a:ext cx="564780" cy="273201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2642" y="3159676"/>
            <a:ext cx="564780" cy="273201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2643" y="1861973"/>
            <a:ext cx="564780" cy="273201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5228" y="4486255"/>
            <a:ext cx="564780" cy="273201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1031" y="5828106"/>
            <a:ext cx="564780" cy="273201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86269" y="4445270"/>
            <a:ext cx="564780" cy="273201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0754" y="595790"/>
            <a:ext cx="564780" cy="273201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Логотип Газпром нефть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227" y="3120372"/>
            <a:ext cx="635781" cy="288798"/>
          </a:xfrm>
          <a:prstGeom prst="rect">
            <a:avLst/>
          </a:prstGeom>
          <a:noFill/>
          <a:effectLst>
            <a:glow rad="1270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151" y="482665"/>
            <a:ext cx="1921969" cy="1224791"/>
          </a:xfrm>
          <a:prstGeom prst="rect">
            <a:avLst/>
          </a:prstGeom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" descr="C:\Users\Дмитрий\Documents\Бланки и ЛОГОТИПЫ\Разные логотипы для презентаций СВАП\Газпром\ГАЗПРОМ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5228" y="493512"/>
            <a:ext cx="564780" cy="273201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220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http://im7-tub-ru.yandex.net/i?id=38923573-44-73&amp;n=2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370" y="3792579"/>
            <a:ext cx="642942" cy="679164"/>
          </a:xfrm>
          <a:prstGeom prst="rect">
            <a:avLst/>
          </a:prstGeom>
          <a:noFill/>
        </p:spPr>
      </p:pic>
      <p:pic>
        <p:nvPicPr>
          <p:cNvPr id="22" name="Picture 4" descr="C:\Users\Дмитрий\Documents\Бланки и ЛОГОТИПЫ\Разные логотипы для презентаций СВАП\LUK oil\lukoil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1841" y="3066687"/>
            <a:ext cx="1408071" cy="328019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Дмитрий\Documents\Бланки и ЛОГОТИПЫ\Разные логотипы для презентаций СВАП\SIPEM\сайпем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9687" y="3394706"/>
            <a:ext cx="1456648" cy="504000"/>
          </a:xfrm>
          <a:prstGeom prst="rect">
            <a:avLst/>
          </a:prstGeom>
          <a:noFill/>
          <a:effectLst>
            <a:glow rad="101600">
              <a:schemeClr val="bg1">
                <a:alpha val="7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Svap\Desktop\ba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8673" y="2985193"/>
            <a:ext cx="2015999" cy="701215"/>
          </a:xfrm>
          <a:prstGeom prst="rect">
            <a:avLst/>
          </a:prstGeom>
          <a:noFill/>
          <a:effectLst>
            <a:glow rad="114300">
              <a:schemeClr val="bg1">
                <a:alpha val="81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img1.job.ru/fe/upload/employer/logo/v/_/n/t/v_ntf8lycuaqo6pljraihq2-company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452" y="2985193"/>
            <a:ext cx="2003227" cy="420678"/>
          </a:xfrm>
          <a:prstGeom prst="rect">
            <a:avLst/>
          </a:prstGeom>
          <a:noFill/>
          <a:effectLst>
            <a:glow rad="114300">
              <a:schemeClr val="bg1">
                <a:alpha val="81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860" y="2944786"/>
            <a:ext cx="1187779" cy="555025"/>
          </a:xfrm>
          <a:prstGeom prst="rect">
            <a:avLst/>
          </a:prstGeom>
          <a:noFill/>
          <a:effectLst>
            <a:glow rad="114300">
              <a:schemeClr val="bg1">
                <a:alpha val="81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599985" y="3800415"/>
            <a:ext cx="9493430" cy="3096344"/>
            <a:chOff x="594172" y="4140671"/>
            <a:chExt cx="9493430" cy="3096344"/>
          </a:xfrm>
        </p:grpSpPr>
        <p:pic>
          <p:nvPicPr>
            <p:cNvPr id="5" name="Picture 2" descr="C:\Users\Plavin\Desktop\Милан\33670-LT-SA-MZ-0252 Record of Achievement_Страница_1.jpg"/>
            <p:cNvPicPr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0064" y="4575802"/>
              <a:ext cx="1631170" cy="230117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6" name="Picture 3" descr="C:\Users\Plavin\Desktop\Милан\33670-LT-SA-MZ-0252 Record of Achievement_Страница_2.jpg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99553" y="4986537"/>
              <a:ext cx="1485763" cy="225047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2" name="Picture 2" descr="C:\Users\Дмитрий\Desktop\1fc2bf53d952be6f2a1af7f5c71f0fdf.JPG"/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3635" y="4472417"/>
              <a:ext cx="1599978" cy="226054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Рисунок 22" descr="Отзыв Запсибтрансгаз.jpg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61932" y="4961226"/>
              <a:ext cx="1577260" cy="223152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77511" y="4354858"/>
              <a:ext cx="1631204" cy="230609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4118" y="4140671"/>
              <a:ext cx="1673484" cy="236784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172" y="5118674"/>
              <a:ext cx="1497573" cy="211834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19" name="Picture 2" descr="C:\Users\Дмитрий\Desktop\b7ee0d35ffeef54a8ae1efd0deafc351.jpg"/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7034" y="4889207"/>
              <a:ext cx="1628768" cy="230354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Рисунок 28" descr="261354207.jpg"/>
          <p:cNvPicPr>
            <a:picLocks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59848" y="641603"/>
            <a:ext cx="3060000" cy="19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1" name="Picture 4"/>
          <p:cNvPicPr>
            <a:picLocks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164672" y="641603"/>
            <a:ext cx="3060000" cy="19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46" name="Picture 2" descr="C:\Users\Вика\Desktop\МРТС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166" y="3311725"/>
            <a:ext cx="1134774" cy="1134774"/>
          </a:xfrm>
          <a:prstGeom prst="rect">
            <a:avLst/>
          </a:prstGeom>
          <a:noFill/>
          <a:effectLst>
            <a:glow rad="114300">
              <a:schemeClr val="bg1">
                <a:alpha val="81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0" y="0"/>
            <a:ext cx="10693400" cy="44616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 defTabSz="1088328" eaLnBrk="0" fontAlgn="base" hangingPunct="0">
              <a:spcBef>
                <a:spcPct val="0"/>
              </a:spcBef>
              <a:spcAft>
                <a:spcPct val="0"/>
              </a:spcAft>
              <a:tabLst>
                <a:tab pos="8185093" algn="l"/>
              </a:tabLst>
            </a:pPr>
            <a:r>
              <a:rPr lang="ru-RU" sz="2000" b="1" kern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itchFamily="34" charset="0"/>
              </a:rPr>
              <a:t>РЕКОМЕНДАЦИИ И ОТЗЫВЫ КРУПНЫХ ОТРАСЛЕВЫХ ЗАКАЗЧИКОВ</a:t>
            </a:r>
          </a:p>
        </p:txBody>
      </p:sp>
      <p:pic>
        <p:nvPicPr>
          <p:cNvPr id="26" name="Рисунок 25" descr="irc_5687.jpg"/>
          <p:cNvPicPr>
            <a:picLocks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5999" y="641603"/>
            <a:ext cx="3060000" cy="19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7" name="Прямоугольник 26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БОЛЬШОЙ ОПЫТ УЧАСТИЯ В ПРОЕКТАХ ФЕДЕРАЛЬНОГО И МЕЖДУНАРОДНОГО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3768514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3183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ТИПОВЫЕ УЧАСТКИ </a:t>
            </a: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ТРУБОПРОВОДОВ </a:t>
            </a: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ДЛЯ ПРИМЕНЕНИЯ </a:t>
            </a: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ПОКРЫТИЙ ЗУБ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0" y="7180693"/>
            <a:ext cx="10716434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ШИРОКИЙ СПЕКТР ПРИМЕНЕНИЯ ПОКРЫТИЯ ЗУБ ДЛЯ ЗАЩИТЫ И БАЛЛАСТИРОВКИ ТРУБОПРОВОДОВ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729640"/>
              </p:ext>
            </p:extLst>
          </p:nvPr>
        </p:nvGraphicFramePr>
        <p:xfrm>
          <a:off x="162125" y="533144"/>
          <a:ext cx="10297144" cy="6407772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872207"/>
                <a:gridCol w="2448272"/>
                <a:gridCol w="1972053"/>
                <a:gridCol w="4004612"/>
              </a:tblGrid>
              <a:tr h="3688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УЧАСТОК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ТИПОВЫЕ РЕШЕНИЯ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ПРЕДЛОЖЕНИЕ СВАП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ОБОСНОВАНИЕ ЗАМЕНЫ ТЕХНИЧЕСКОГО РЕШЕНИЯ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</a:tr>
              <a:tr h="800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Подводный переход методом ННБ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в стальном кожухе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покрытием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стоимости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Уменьшение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объема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бурения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сроков строительства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рисков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повреждений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</a:tr>
              <a:tr h="4779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Подводный переход траншейным способом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утяжелителями кольцевого типа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покрытием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 rowSpan="3"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стоимости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Гарантированная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защита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АКП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сроков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строительства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Повышение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безопасности т\п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Отсутствие рисков смещения балласта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Отсутствие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грунтов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присыпки-засыпки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</a:tr>
              <a:tr h="4916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Заливаемая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пойма, обводненная местность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утяжелителями кольцевого и охватывающего типов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покрытием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49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Болота II, III типов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утяжелителями кольцевого типа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покрытием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 vMerge="1"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</a:tr>
              <a:tr h="819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Скальные и каменистые грунты, горы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Песок,</a:t>
                      </a:r>
                      <a:r>
                        <a:rPr lang="ru-RU" sz="1200" baseline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скальные листы, футеровка рейкой, геоматрицы и прочее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покрытием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</a:t>
                      </a:r>
                      <a:endParaRPr lang="ru-RU" sz="1200" dirty="0" smtClean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Снижение стоимости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Гарантированная защита покрытий трубы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Сокращение сроков строительства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Отсутствие грунтов присыпки-засыпки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</a:tr>
              <a:tr h="10040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Многолетние мерзлые грунты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Теплоизолированная труба с утяжелителями кольцевого типа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покрытием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ЗУБ-Термо-Балласт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стоимости 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Отсутствие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рисков повреждения тепловой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изоляции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сроков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строительства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рисков </a:t>
                      </a:r>
                      <a:r>
                        <a:rPr lang="ru-RU" sz="12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ФНиП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(приказ №520)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Требование СП 86.13330.2014 п.12.1.4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</a:tr>
              <a:tr h="846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Пересечения промыслового трубопровода с препятствиями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в кожухе с герметизирующими манжетами Приказ Ростехнадзора №101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Труба с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покрытием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ЗУБ-Композит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(усиленная)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стоимости 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Уменьшение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объема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бурения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сроков строительства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Повышение 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безопасности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</a:tr>
              <a:tr h="10039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Сверхнормативные зоны сближения трубопроводов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Заглубление трубопровода, повышение толщины стенки, устройство кожуха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Труба с покрытием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ЗУБ-Композит (усиленная)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Снижение стоимости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Гарантированная защита покрытий трубы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Сокращение сроков строительства</a:t>
                      </a: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q"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Рекомендовано положениями  </a:t>
                      </a:r>
                      <a:r>
                        <a:rPr lang="ru-RU" sz="1200" dirty="0" err="1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ФНиП</a:t>
                      </a: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(Приказ №520)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49319" marR="49319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760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9" y="767576"/>
            <a:ext cx="3449089" cy="23454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0693400" cy="4320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УЧАСТИЕ  В  ПРОЕКТАХ  ФЕДЕРАЛЬНОГО  УРОВНЯ </a:t>
            </a: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2015-2016 </a:t>
            </a:r>
            <a:r>
              <a:rPr lang="ru-RU" sz="2000" b="1" dirty="0" err="1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г.г</a:t>
            </a: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2787" y="811562"/>
            <a:ext cx="3575086" cy="2345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754" y="1055607"/>
            <a:ext cx="2076491" cy="17693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18057" y="811562"/>
            <a:ext cx="3300451" cy="576064"/>
          </a:xfrm>
          <a:prstGeom prst="roundRect">
            <a:avLst/>
          </a:prstGeom>
          <a:noFill/>
          <a:ln>
            <a:noFill/>
          </a:ln>
          <a:effectLst>
            <a:glow rad="685800">
              <a:schemeClr val="bg2">
                <a:lumMod val="50000"/>
                <a:alpha val="97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Стадион в г.Волгоград. Поставка специального бетона . Монолитные работы.</a:t>
            </a:r>
            <a:endParaRPr lang="ru-RU" sz="1200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34087" y="964181"/>
            <a:ext cx="3300451" cy="576064"/>
          </a:xfrm>
          <a:prstGeom prst="roundRect">
            <a:avLst/>
          </a:prstGeom>
          <a:noFill/>
          <a:ln>
            <a:noFill/>
          </a:ln>
          <a:effectLst>
            <a:glow rad="685800">
              <a:schemeClr val="bg2">
                <a:lumMod val="50000"/>
                <a:alpha val="97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Стадион в г.Волгоград. Поставка специального бетона . Монолитные работы.</a:t>
            </a:r>
            <a:endParaRPr lang="ru-RU" sz="1200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2050" name="Picture 2" descr="http://svap.pro/wp-content/uploads/Novoport1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19" y="3994619"/>
            <a:ext cx="3449089" cy="2240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199953" y="4007914"/>
            <a:ext cx="3077349" cy="576064"/>
          </a:xfrm>
          <a:prstGeom prst="roundRect">
            <a:avLst/>
          </a:prstGeom>
          <a:noFill/>
          <a:ln>
            <a:noFill/>
          </a:ln>
          <a:effectLst>
            <a:glow rad="685800">
              <a:schemeClr val="bg2">
                <a:lumMod val="50000"/>
                <a:alpha val="97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Локальное производство для Проекта Новый порт. Мыс Каменный . Обская губа.</a:t>
            </a:r>
            <a:endParaRPr lang="ru-RU" sz="1200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Рисунок 14" descr="IMG_7998.JPG"/>
          <p:cNvPicPr>
            <a:picLocks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251" y="3981489"/>
            <a:ext cx="2977609" cy="22534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786183" y="5658849"/>
            <a:ext cx="3000677" cy="576064"/>
          </a:xfrm>
          <a:prstGeom prst="roundRect">
            <a:avLst/>
          </a:prstGeom>
          <a:noFill/>
          <a:ln>
            <a:noFill/>
          </a:ln>
          <a:effectLst>
            <a:glow rad="685800">
              <a:schemeClr val="bg2">
                <a:lumMod val="50000"/>
                <a:alpha val="97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2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Трубная продукция для проекта </a:t>
            </a:r>
            <a:r>
              <a:rPr lang="ru-RU" sz="1200" i="1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им.В.Филановского</a:t>
            </a:r>
            <a:r>
              <a:rPr lang="ru-RU" sz="12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. Каспийское море.</a:t>
            </a:r>
            <a:endParaRPr lang="ru-RU" sz="1200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60837" y="2959093"/>
            <a:ext cx="13703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555F6E"/>
                </a:solidFill>
                <a:latin typeface="Cambria" pitchFamily="18" charset="0"/>
                <a:cs typeface="Arial" pitchFamily="34" charset="0"/>
              </a:rPr>
              <a:t>www.svap.pro</a:t>
            </a:r>
            <a:endParaRPr lang="ru-RU" sz="1400" dirty="0">
              <a:solidFill>
                <a:srgbClr val="555F6E"/>
              </a:solidFill>
            </a:endParaRPr>
          </a:p>
        </p:txBody>
      </p:sp>
      <p:pic>
        <p:nvPicPr>
          <p:cNvPr id="18" name="Picture 2" descr="http://img1.job.ru/fe/upload/employer/logo/v/_/n/t/v_ntf8lycuaqo6pljraihq2-company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68" y="3197574"/>
            <a:ext cx="2003227" cy="42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1.job.ru/fe/upload/employer/logo/v/_/n/t/v_ntf8lycuaqo6pljraihq2-company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716" y="3266870"/>
            <a:ext cx="2003227" cy="42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1.job.ru/fe/upload/employer/logo/v/_/n/t/v_ntf8lycuaqo6pljraihq2-company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68" y="6331328"/>
            <a:ext cx="2003227" cy="42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rusbusiness.org/u/29669/ml/640x480/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08" y="6331328"/>
            <a:ext cx="1217293" cy="317637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161" r="19161"/>
          <a:stretch/>
        </p:blipFill>
        <p:spPr bwMode="auto">
          <a:xfrm>
            <a:off x="6351636" y="3994619"/>
            <a:ext cx="4106538" cy="2240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yacht-club-spb.ru/sites/default/files/logo_polnoe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81" y="6331328"/>
            <a:ext cx="2232298" cy="4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7131517" y="4007914"/>
            <a:ext cx="3300451" cy="576064"/>
          </a:xfrm>
          <a:prstGeom prst="roundRect">
            <a:avLst/>
          </a:prstGeom>
          <a:noFill/>
          <a:ln>
            <a:noFill/>
          </a:ln>
          <a:effectLst>
            <a:glow rad="685800">
              <a:schemeClr val="bg2">
                <a:lumMod val="50000"/>
                <a:alpha val="97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i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Локальное производство по нанесению АКП на сваи для моста Кубань-Крым</a:t>
            </a:r>
            <a:endParaRPr lang="ru-RU" sz="1200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БОЛЬШОЙ ОПЫТ УЧАСТИЯ В ПРОЕКТАХ ФЕДЕРАЛЬНОГО И МЕЖДУНАРОДНОГО УРОВНЯ</a:t>
            </a:r>
          </a:p>
        </p:txBody>
      </p:sp>
    </p:spTree>
    <p:extLst>
      <p:ext uri="{BB962C8B-B14F-4D97-AF65-F5344CB8AC3E}">
        <p14:creationId xmlns:p14="http://schemas.microsoft.com/office/powerpoint/2010/main" val="6737217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FS1\Marketing\ФОТОАРХИВ\Технология\ПОЛИПРОПИЛЕН\IMG_29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089390" y="-5292884"/>
            <a:ext cx="4420500" cy="2778417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400" y="3190"/>
            <a:ext cx="10692000" cy="36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МЕЖДУНАРОДНЫЙ ТЕХНИЧЕСКИЙ ФОРУМ «БЕЗОПАСНОСТЬ ТРУБОПРОВОДОВ»</a:t>
            </a:r>
          </a:p>
        </p:txBody>
      </p:sp>
      <p:pic>
        <p:nvPicPr>
          <p:cNvPr id="6148" name="Picture 4" descr="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579" y="2559112"/>
            <a:ext cx="2696375" cy="179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580" y="635446"/>
            <a:ext cx="2773562" cy="184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14652" y="616212"/>
            <a:ext cx="2960799" cy="192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651" y="2547712"/>
            <a:ext cx="2960799" cy="1808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IMG 388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6" y="1332359"/>
            <a:ext cx="4761611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C:\Users\Plavin\AppData\Local\Microsoft\Windows\Temporary Internet Files\Content.Word\Bez_trub_footer.pn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23073" y="6536562"/>
            <a:ext cx="8848654" cy="844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78148" y="4572719"/>
            <a:ext cx="10081120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Ежегодно с 2013 г.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в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 городе Астрахань проходит Международный технический Форум «Безопасность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трубопроводов: проектирование, строительство, эксплуатация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».  </a:t>
            </a:r>
            <a:endParaRPr lang="ru-RU" sz="16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В программе Форума выступления участников с докладами по актуальным вопросам промышленной и экологической безопасности трубопроводного транспорта, комплексной защиты и безопасности трубопроводных систем, обсуждения и обмен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мнениями,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демонстрация современных технологий и инновационного оборудования для защиты трубопроводов, испытаний материалов и систем антикоррозионной, теплоизоляционной и механической защиты трубопроводов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  <a:endParaRPr lang="ru-RU" sz="16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2" descr="http://astr24.ru/com_logo/1421304508logo1_big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796" y="6604583"/>
            <a:ext cx="1236238" cy="7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0769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4090" y="-25975"/>
            <a:ext cx="10692000" cy="4320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ОБЩИЕ СВЕДЕНИЯ О </a:t>
            </a: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ПРОИЗВОДСТВЕННОМ </a:t>
            </a: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ОБЪЕДИНЕНИИ  СВАП</a:t>
            </a:r>
          </a:p>
        </p:txBody>
      </p:sp>
      <p:pic>
        <p:nvPicPr>
          <p:cNvPr id="11" name="Picture 2" descr="http://rusbusiness.org/u/29669/ml/640x480/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13" y="5419900"/>
            <a:ext cx="1217293" cy="317637"/>
          </a:xfrm>
          <a:prstGeom prst="rect">
            <a:avLst/>
          </a:prstGeom>
          <a:noFill/>
        </p:spPr>
      </p:pic>
      <p:pic>
        <p:nvPicPr>
          <p:cNvPr id="13" name="Picture 6" descr="http://im7-tub-ru.yandex.net/i?id=38923573-44-73&amp;n=2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302" y="6175339"/>
            <a:ext cx="642942" cy="679164"/>
          </a:xfrm>
          <a:prstGeom prst="rect">
            <a:avLst/>
          </a:prstGeom>
          <a:noFill/>
        </p:spPr>
      </p:pic>
      <p:pic>
        <p:nvPicPr>
          <p:cNvPr id="14" name="Picture 4" descr="http://content.foto.mail.ru/mail/msea/_animated/i-23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436" y="6037570"/>
            <a:ext cx="1231546" cy="808051"/>
          </a:xfrm>
          <a:prstGeom prst="rect">
            <a:avLst/>
          </a:prstGeom>
          <a:noFill/>
        </p:spPr>
      </p:pic>
      <p:pic>
        <p:nvPicPr>
          <p:cNvPr id="16" name="Picture 2" descr="http://www.whorse.ru/UPLOAD/user/image/partners/tmkrus0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88" y="3820346"/>
            <a:ext cx="1091825" cy="422385"/>
          </a:xfrm>
          <a:prstGeom prst="rect">
            <a:avLst/>
          </a:prstGeom>
          <a:noFill/>
        </p:spPr>
      </p:pic>
      <p:pic>
        <p:nvPicPr>
          <p:cNvPr id="19" name="Picture 6" descr="http://ekb.asiamh.ru/upload/iblock/0bb/0bb4e9f972734e39bca72e45ed0abc3d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259" y="3020621"/>
            <a:ext cx="838087" cy="615994"/>
          </a:xfrm>
          <a:prstGeom prst="rect">
            <a:avLst/>
          </a:prstGeom>
          <a:noFill/>
        </p:spPr>
      </p:pic>
      <p:pic>
        <p:nvPicPr>
          <p:cNvPr id="21" name="Picture 2" descr="C:\Users\User\Desktop\i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199" y="6049756"/>
            <a:ext cx="1313652" cy="630553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137548" y="594276"/>
            <a:ext cx="64169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ООО </a:t>
            </a:r>
            <a:r>
              <a:rPr lang="ru-RU" sz="2800" b="1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«БТ СВАП» ОСНОВАНО </a:t>
            </a:r>
            <a:r>
              <a:rPr lang="ru-RU" sz="2800" b="1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в </a:t>
            </a:r>
            <a:r>
              <a:rPr lang="ru-RU" sz="2800" b="1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2007 г. </a:t>
            </a:r>
          </a:p>
          <a:p>
            <a:r>
              <a:rPr lang="ru-RU" sz="2800" b="1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МОСКВА - АСТРАХАНЬ, РФ</a:t>
            </a:r>
            <a:endParaRPr lang="ru-RU" sz="2800" b="1" dirty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11" y="474649"/>
            <a:ext cx="1320098" cy="11248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" name="Прямоугольник 25"/>
          <p:cNvSpPr/>
          <p:nvPr/>
        </p:nvSpPr>
        <p:spPr>
          <a:xfrm>
            <a:off x="519589" y="1637810"/>
            <a:ext cx="14053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555F6E"/>
                </a:solidFill>
                <a:latin typeface="Cambria" pitchFamily="18" charset="0"/>
                <a:cs typeface="Arial" pitchFamily="34" charset="0"/>
              </a:rPr>
              <a:t>www.svap.pro</a:t>
            </a:r>
            <a:endParaRPr lang="ru-RU" sz="1200" dirty="0">
              <a:solidFill>
                <a:srgbClr val="555F6E"/>
              </a:solidFill>
            </a:endParaRPr>
          </a:p>
        </p:txBody>
      </p:sp>
      <p:pic>
        <p:nvPicPr>
          <p:cNvPr id="31" name="Рисунок 30" descr="Panalpina World Transport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477" y="6441596"/>
            <a:ext cx="1980000" cy="348803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Прямоугольник 26"/>
          <p:cNvSpPr/>
          <p:nvPr/>
        </p:nvSpPr>
        <p:spPr>
          <a:xfrm>
            <a:off x="2178348" y="3106281"/>
            <a:ext cx="79930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C00000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НАПРАВЛЕНИЯ ДЕЯТЕЛЬНОСТИ: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НАНЕСЕНИЕ АНТИКОРРОЗИОННЫХ, ТЕПЛОИЗОЛЯЦИОННЫХ, УТЯЖЕЛЯЮЩИХ БЕТОННЫХ И</a:t>
            </a:r>
            <a:r>
              <a:rPr lang="en-US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ЗАЩИТНЫХ КОМПОЗИТНЫХ ПОКРЫТИЙ ТРУБ И ТРУБОДЕТАЛЕЙ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КОМПЛЕКСНЫЕ ИНЖИНИРИНГОВЫЕ УСЛУГИ ШИРОКОГО СПЕКТРА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ПРОИЗВОДСТВО СПЕЦИАЛЬНЫХ ОСОБО ПРОЧНЫХ И ТЯЖЕЛЫХ БЕТОНОВ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ПРОИЗВОДСТВО МЕТАЛЛОКОНСТРУКЦИЙ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ПРОЕКТИРОВАНИЕ, СТРОИТЕЛЬСТВО ЗДАНИЙ И СООРУЖЕНИЙ, КОМПЛЕКСНОЕ МАТЕРИАЛЬНО-ТЕХНИЧЕСКОЕ ОБЕСПЕЧЕНИЕ  (ЕРС-КОНТРАКТЫ)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ЛОГИСТИЧЕСКИЕ УСЛУГИ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178348" y="1692399"/>
            <a:ext cx="79930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ОФИСЫ И ПРОИЗВОДСТВЕННЫЕ КОМПЛЕКСЫ КОМПАНИИ: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г</a:t>
            </a: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. 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МОСКВА - ГОЛОВНОЙ ОФИС КОМПАНИИ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г. 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АСТРАХАНЬ – ПРОИЗВОДСТВЕННО-ЛОГИСТИЧЕСКИЙ КОМПЛЕКС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г. 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ОРЕХОВО-ЗУЕВО - ПРОИЗВОДСТВЕННО-ЛОГИСТИЧЕСКИЙ КОМПЛЕКС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г. 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ВОЛГОГРАД – ПРОИЗВОДСТВЕННЫЙ КОМПЛЕКС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г. </a:t>
            </a:r>
            <a:r>
              <a:rPr lang="ru-RU" sz="14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НИЖНИЙ НОВГОРОД – ПРОИЗВОДСТВЕННЫЙ КОМПЛЕКС</a:t>
            </a:r>
            <a:endParaRPr lang="ru-RU" sz="1800" dirty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pic>
        <p:nvPicPr>
          <p:cNvPr id="1026" name="Picture 2" descr="C:\Users\Дмитрий\Documents\Бланки и ЛОГОТИПЫ\АКМАЛЬКО ИНЖИНИРИНГ\logo_AE_mail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468" y="5412548"/>
            <a:ext cx="1908175" cy="42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465" y="5000845"/>
            <a:ext cx="875111" cy="7456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4" name="Прямоугольник 33"/>
          <p:cNvSpPr/>
          <p:nvPr/>
        </p:nvSpPr>
        <p:spPr>
          <a:xfrm>
            <a:off x="5383353" y="5789075"/>
            <a:ext cx="932271" cy="2154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34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800" b="1" dirty="0" smtClean="0">
                <a:solidFill>
                  <a:srgbClr val="555F6E"/>
                </a:solidFill>
                <a:latin typeface="Cambria" pitchFamily="18" charset="0"/>
                <a:cs typeface="Arial" pitchFamily="34" charset="0"/>
              </a:rPr>
              <a:t>ИНЖИНИРИНГ</a:t>
            </a:r>
            <a:endParaRPr lang="ru-RU" sz="800" dirty="0">
              <a:solidFill>
                <a:srgbClr val="555F6E"/>
              </a:solidFill>
            </a:endParaRPr>
          </a:p>
        </p:txBody>
      </p:sp>
      <p:pic>
        <p:nvPicPr>
          <p:cNvPr id="35" name="Picture 2" descr="http://img1.job.ru/fe/upload/employer/logo/v/_/n/t/v_ntf8lycuaqo6pljraihq2-company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769" y="4991870"/>
            <a:ext cx="2003227" cy="42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yacht-spb-test.sastasoft.ru/sites/default/files/logo_polnoe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355" y="5696724"/>
            <a:ext cx="1798486" cy="34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ШИРОКИЙ СПЕКТР ПАРТНЕРСКИХ И ДЕЛОВЫХ СВЯЗЕЙ</a:t>
            </a:r>
          </a:p>
        </p:txBody>
      </p:sp>
      <p:pic>
        <p:nvPicPr>
          <p:cNvPr id="3074" name="Picture 2" descr="D:\YandexDisk\YandexDisk\05 ОБМЕН\ЛОГОтипы logo\Газпром\ГАЗПРОМ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455" y="4917369"/>
            <a:ext cx="1391567" cy="75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YandexDisk\YandexDisk\05 ОБМЕН\ЛОГОтипы logo\Bumiarmada\bumiarmada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996" y="6049756"/>
            <a:ext cx="1438160" cy="69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YandexDisk\YandexDisk\05 ОБМЕН\ЛОГОтипы logo\Транснефть\transneft_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75" y="4561215"/>
            <a:ext cx="1696101" cy="72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YandexDisk\YandexDisk\05 ОБМЕН\ЛОГОтипы logo\SIPEM\сайпем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78" y="5948759"/>
            <a:ext cx="1309709" cy="45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YandexDisk\YandexDisk\05 ОБМЕН\ЛОГОтипы logo\ОМК\logo-omk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75" y="2238538"/>
            <a:ext cx="808078" cy="83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6341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5400"/>
            <a:ext cx="10692000" cy="65241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2" y="5724848"/>
            <a:ext cx="10692000" cy="1836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480" y="6296138"/>
            <a:ext cx="1106210" cy="9425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" name="Прямоугольник 15"/>
          <p:cNvSpPr/>
          <p:nvPr/>
        </p:nvSpPr>
        <p:spPr>
          <a:xfrm>
            <a:off x="1073480" y="7238720"/>
            <a:ext cx="11801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555F6E"/>
                </a:solidFill>
                <a:latin typeface="Cambria" pitchFamily="18" charset="0"/>
                <a:cs typeface="Arial" pitchFamily="34" charset="0"/>
              </a:rPr>
              <a:t>www.svap.pro</a:t>
            </a:r>
            <a:endParaRPr lang="ru-RU" sz="1200" dirty="0">
              <a:solidFill>
                <a:srgbClr val="555F6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6" y="396255"/>
            <a:ext cx="6327661" cy="209398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390363" y="6024647"/>
            <a:ext cx="5195212" cy="9657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ЗАЩИТНЫЕ 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КОМПОЗИТНЫЕ И УТЯЖЕЛЯЮЩИЕ БЕТОННЫЕ </a:t>
            </a: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ПОКРЫТИЯ ТРУБОПРОВОДОВ</a:t>
            </a:r>
            <a:endParaRPr lang="ru-RU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98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F:\Исходники фото-видео 2015\2015 02 Труба ЗУБ Сталь оцинковка 377 мм Приморск Высоцк\IMG_513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2000" cy="653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0" y="5868863"/>
            <a:ext cx="10692000" cy="1694724"/>
            <a:chOff x="0" y="5868863"/>
            <a:chExt cx="10692000" cy="169472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868863"/>
              <a:ext cx="10692000" cy="1694724"/>
            </a:xfrm>
            <a:prstGeom prst="rect">
              <a:avLst/>
            </a:prstGeom>
          </p:spPr>
        </p:pic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4698628" y="6119209"/>
              <a:ext cx="5842584" cy="134288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ru-RU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ПРОИЗВОДСТВО ЗАЩИТНЫХ КОМПОЗИТНЫХ И УТЯЖЕЛЯЮЩИХ</a:t>
              </a:r>
              <a:r>
                <a:rPr lang="en-US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БЕТОННЫХ ПОКРЫТИЙ</a:t>
              </a:r>
              <a:r>
                <a:rPr lang="en-US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ru-RU" sz="2400" b="1" dirty="0" smtClean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ЗУБ</a:t>
              </a:r>
              <a:endParaRPr lang="ru-RU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98540" y="6462385"/>
            <a:ext cx="36359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ТЕХНОЛОГИЯ             ОСОБЕННОСТИ         ДОКУМЕНТАЦИЯ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358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00359" y="2984641"/>
            <a:ext cx="3967597" cy="297569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33" y="-86873"/>
            <a:ext cx="4359276" cy="3082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723" y="102516"/>
            <a:ext cx="4513212" cy="319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84793" y="-307436"/>
            <a:ext cx="4337314" cy="3252985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934939" y="2397183"/>
            <a:ext cx="5507728" cy="185328"/>
            <a:chOff x="2466304" y="1512000"/>
            <a:chExt cx="5507728" cy="185328"/>
          </a:xfrm>
        </p:grpSpPr>
        <p:sp>
          <p:nvSpPr>
            <p:cNvPr id="26" name="Нашивка 25"/>
            <p:cNvSpPr/>
            <p:nvPr/>
          </p:nvSpPr>
          <p:spPr>
            <a:xfrm>
              <a:off x="2466304" y="1512000"/>
              <a:ext cx="288032" cy="185328"/>
            </a:xfrm>
            <a:prstGeom prst="chevron">
              <a:avLst/>
            </a:prstGeom>
            <a:solidFill>
              <a:schemeClr val="bg1"/>
            </a:solidFill>
            <a:ln w="25400">
              <a:solidFill>
                <a:srgbClr val="555F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7" name="Нашивка 26"/>
            <p:cNvSpPr/>
            <p:nvPr/>
          </p:nvSpPr>
          <p:spPr>
            <a:xfrm>
              <a:off x="5076000" y="1512000"/>
              <a:ext cx="288032" cy="185328"/>
            </a:xfrm>
            <a:prstGeom prst="chevron">
              <a:avLst/>
            </a:prstGeom>
            <a:solidFill>
              <a:schemeClr val="bg1"/>
            </a:solidFill>
            <a:ln w="25400">
              <a:solidFill>
                <a:srgbClr val="555F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8" name="Нашивка 27"/>
            <p:cNvSpPr/>
            <p:nvPr/>
          </p:nvSpPr>
          <p:spPr>
            <a:xfrm>
              <a:off x="7686000" y="1512000"/>
              <a:ext cx="288032" cy="185328"/>
            </a:xfrm>
            <a:prstGeom prst="chevron">
              <a:avLst/>
            </a:prstGeom>
            <a:solidFill>
              <a:schemeClr val="bg1"/>
            </a:solidFill>
            <a:ln w="25400">
              <a:solidFill>
                <a:srgbClr val="555F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1" y="0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ТЕХНОЛОГИЧЕСКАЯ СХЕМА  ПРОИЗВОДСТВА ТРУБ С ПОКРЫТИЕМ ЗУБ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40644" y="594058"/>
            <a:ext cx="1659985" cy="388944"/>
          </a:xfrm>
          <a:prstGeom prst="roundRect">
            <a:avLst/>
          </a:prstGeom>
          <a:solidFill>
            <a:srgbClr val="6B8537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104306" tIns="52153" rIns="104306" bIns="52153" rtlCol="0" anchor="ctr" anchorCtr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Calibri" pitchFamily="34" charset="0"/>
              </a:rPr>
              <a:t>ЗУБ-БАЛЛАСТ</a:t>
            </a:r>
            <a:endParaRPr lang="ru-RU" sz="1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6267" y="3683593"/>
            <a:ext cx="1778672" cy="388944"/>
          </a:xfrm>
          <a:prstGeom prst="roundRect">
            <a:avLst/>
          </a:prstGeom>
          <a:solidFill>
            <a:srgbClr val="78323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104306" tIns="52153" rIns="104306" bIns="52153" rtlCol="0" anchor="ctr" anchorCtr="0">
            <a:spAutoFit/>
          </a:bodyPr>
          <a:lstStyle>
            <a:defPPr>
              <a:defRPr lang="ru-RU"/>
            </a:defPPr>
            <a:lvl1pPr algn="ctr">
              <a:defRPr sz="1400" b="1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r>
              <a:rPr lang="ru-RU" sz="1600" dirty="0" smtClean="0"/>
              <a:t>ЗУБ-КОМПОЗИТ</a:t>
            </a:r>
            <a:endParaRPr lang="ru-RU" sz="16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0" y="7164302"/>
            <a:ext cx="10693400" cy="39696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ТЕХНОЛОГИЯ ЗАЩИЩЕНА 32-МЯ РОССИЙСКИМИ И МЕЖДУНАРОДНЫМИ  ПАТЕНТАМИ 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0644" y="2626734"/>
            <a:ext cx="2718196" cy="1028654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500" dirty="0">
                <a:latin typeface="Calibri" panose="020F0502020204030204" pitchFamily="34" charset="0"/>
              </a:rPr>
              <a:t>ТРУБА С НАНЕСЕННЫМ АНТИКОРРОЗИОННЫМ ИЛИ ТЕПЛОИЗОЛЯЦИОННЫМ ПОКРЫТИЕМ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646633" y="2626734"/>
            <a:ext cx="2700067" cy="1028654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500" dirty="0">
                <a:latin typeface="Calibri" panose="020F0502020204030204" pitchFamily="34" charset="0"/>
              </a:rPr>
              <a:t>НАВИВКА ОБОЛОЧКИ ИЗ ОЦИНКОВАННОЙ ЛЕНТЫ, УСТАНОВКА ЦЕНТРАТОРОВ И АРМАТУРНОГО КАРКАСА 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360369" y="2626734"/>
            <a:ext cx="2952232" cy="1028654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500" dirty="0">
                <a:latin typeface="Calibri" panose="020F0502020204030204" pitchFamily="34" charset="0"/>
              </a:rPr>
              <a:t>СБОРКА КОНСТРУКЦИИ ТИПА «ТРУБА В ТРУБЕ», УСТАНОВКА СПЕЦИАЛЬНЫХ ЗАГЛУШЕК, ЗАКАЧКА БЕТОННОЙ СМЕСИ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350792" y="2626734"/>
            <a:ext cx="2048469" cy="1028654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500" dirty="0">
                <a:latin typeface="Calibri" panose="020F0502020204030204" pitchFamily="34" charset="0"/>
              </a:rPr>
              <a:t>НАБОР ПРОЧНОСТИ, СНЯТИЕ ЗАГЛУШЕК. ТРУБА С ПОКРЫТИЕМ ЗУБ ГОТОВА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937" y="127817"/>
            <a:ext cx="4231192" cy="2991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9435" y="3081206"/>
            <a:ext cx="3859200" cy="2894400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630" y="3002132"/>
            <a:ext cx="4107597" cy="3080698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1933" y="3081206"/>
            <a:ext cx="3859200" cy="2894400"/>
          </a:xfrm>
          <a:prstGeom prst="rect">
            <a:avLst/>
          </a:prstGeom>
        </p:spPr>
      </p:pic>
      <p:grpSp>
        <p:nvGrpSpPr>
          <p:cNvPr id="39" name="Группа 38"/>
          <p:cNvGrpSpPr/>
          <p:nvPr/>
        </p:nvGrpSpPr>
        <p:grpSpPr>
          <a:xfrm>
            <a:off x="2261163" y="5225950"/>
            <a:ext cx="5507728" cy="185328"/>
            <a:chOff x="2466304" y="1512000"/>
            <a:chExt cx="5507728" cy="185328"/>
          </a:xfrm>
        </p:grpSpPr>
        <p:sp>
          <p:nvSpPr>
            <p:cNvPr id="45" name="Нашивка 44"/>
            <p:cNvSpPr/>
            <p:nvPr/>
          </p:nvSpPr>
          <p:spPr>
            <a:xfrm>
              <a:off x="2466304" y="1512000"/>
              <a:ext cx="288032" cy="185328"/>
            </a:xfrm>
            <a:prstGeom prst="chevron">
              <a:avLst/>
            </a:prstGeom>
            <a:solidFill>
              <a:schemeClr val="bg1"/>
            </a:solidFill>
            <a:ln w="25400">
              <a:solidFill>
                <a:srgbClr val="555F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6" name="Нашивка 45"/>
            <p:cNvSpPr/>
            <p:nvPr/>
          </p:nvSpPr>
          <p:spPr>
            <a:xfrm>
              <a:off x="5076000" y="1512000"/>
              <a:ext cx="288032" cy="185328"/>
            </a:xfrm>
            <a:prstGeom prst="chevron">
              <a:avLst/>
            </a:prstGeom>
            <a:solidFill>
              <a:schemeClr val="bg1"/>
            </a:solidFill>
            <a:ln w="25400">
              <a:solidFill>
                <a:srgbClr val="555F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8" name="Нашивка 47"/>
            <p:cNvSpPr/>
            <p:nvPr/>
          </p:nvSpPr>
          <p:spPr>
            <a:xfrm>
              <a:off x="7686000" y="1512000"/>
              <a:ext cx="288032" cy="185328"/>
            </a:xfrm>
            <a:prstGeom prst="chevron">
              <a:avLst/>
            </a:prstGeom>
            <a:solidFill>
              <a:schemeClr val="bg1"/>
            </a:solidFill>
            <a:ln w="25400">
              <a:solidFill>
                <a:srgbClr val="555F6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51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110977"/>
              </p:ext>
            </p:extLst>
          </p:nvPr>
        </p:nvGraphicFramePr>
        <p:xfrm>
          <a:off x="439673" y="5580831"/>
          <a:ext cx="9865096" cy="1368152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256584"/>
                <a:gridCol w="4608512"/>
              </a:tblGrid>
              <a:tr h="271487">
                <a:tc gridSpan="2">
                  <a:txBody>
                    <a:bodyPr/>
                    <a:lstStyle/>
                    <a:p>
                      <a:pPr marL="108000" marR="0" lvl="0" indent="0" algn="ctr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ОСОБЕННОСТИ КОНСТРУКЦИИ</a:t>
                      </a:r>
                    </a:p>
                  </a:txBody>
                  <a:tcPr marL="4698" marR="4698" marT="4698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u="none" strike="noStrike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>
                    <a:solidFill>
                      <a:schemeClr val="bg1"/>
                    </a:solidFill>
                  </a:tcPr>
                </a:tc>
              </a:tr>
              <a:tr h="2685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ДИАМЕТР ТРУБ 159-202</a:t>
                      </a:r>
                      <a:r>
                        <a:rPr lang="en-US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0</a:t>
                      </a: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ММ</a:t>
                      </a:r>
                      <a:endParaRPr lang="ru-RU" sz="12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ТОЛЩИНА ПОКРЫТИЯ 15-250 ММ</a:t>
                      </a:r>
                      <a:endParaRPr lang="ru-RU" sz="12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275892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НЕТ НЕОБХОДИМОСТИ В ПРОПАРИВАНИИ ПОКРЫТИЯ</a:t>
                      </a:r>
                      <a:endParaRPr lang="ru-RU" sz="12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НИЗКИЙ УРОВЕНЬ ВЛАГОНАСЫЩЕНИЯ</a:t>
                      </a:r>
                      <a:endParaRPr lang="ru-RU" sz="12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26855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КРУГЛОГОДИЧНОЕ ПРОИЗВОДСТВО</a:t>
                      </a:r>
                      <a:endParaRPr lang="ru-RU" sz="12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ГАРАНТИЙИНЫЙ СРОК ЭКСПЛУАТАЦИИ 50 ЛЕТ</a:t>
                      </a:r>
                      <a:endParaRPr lang="ru-RU" sz="12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283657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УСИЛЕНИЕ</a:t>
                      </a:r>
                      <a:r>
                        <a:rPr lang="ru-RU" sz="1200" b="1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 ПРОЧНОСТИ ЗА СЧЕТ НАЛИЧИЯ ОБОЛОЧКИ</a:t>
                      </a:r>
                      <a:endParaRPr lang="ru-RU" sz="12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itchFamily="34" charset="0"/>
                          <a:ea typeface="Cambria Math" pitchFamily="18" charset="0"/>
                          <a:cs typeface="Calibri" pitchFamily="34" charset="0"/>
                        </a:rPr>
                        <a:t>НИЗКИЙ КОЭФФИЦИЕНТ ЖЕСТКОСТИ ПОКРЫТИЯ (1,1)</a:t>
                      </a:r>
                      <a:endParaRPr lang="ru-RU" sz="1200" b="1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itchFamily="34" charset="0"/>
                        <a:ea typeface="Cambria Math" pitchFamily="18" charset="0"/>
                        <a:cs typeface="Calibri" pitchFamily="34" charset="0"/>
                      </a:endParaRP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472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МНОГОФУНКЦИОНАЛЬНАЯ  СТАЛЬНАЯ  ОЦИНКОВАННАЯ  ОБОЛОЧКА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0996" y="5148983"/>
            <a:ext cx="2400000" cy="18000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37729" y="900311"/>
            <a:ext cx="5434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ВИДЫ КОНСТРУКЦИЙ 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9945" y="1404367"/>
            <a:ext cx="5240771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Конструкция оболочки с наружным фальцевым замком:</a:t>
            </a:r>
            <a:endParaRPr lang="ru-RU" sz="1700" b="1" dirty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для обеспечения повышенного сцепления с механизмами и грунтами при строительстве и эксплуатации</a:t>
            </a:r>
            <a:endParaRPr lang="ru-RU" sz="1700" dirty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  <a:p>
            <a:r>
              <a:rPr lang="ru-RU" sz="1700" b="1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Конструкция оболочки с дополнительным ребром жесткости (зигом):</a:t>
            </a:r>
            <a:endParaRPr lang="ru-RU" sz="1700" b="1" dirty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д</a:t>
            </a:r>
            <a:r>
              <a:rPr lang="ru-RU" sz="17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ля </a:t>
            </a:r>
            <a:r>
              <a:rPr lang="ru-RU" sz="17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увеличения </a:t>
            </a:r>
            <a:r>
              <a:rPr lang="ru-RU" sz="17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конструктивной прочности и несущей способности конструкции</a:t>
            </a:r>
          </a:p>
          <a:p>
            <a:r>
              <a:rPr lang="ru-RU" sz="1700" b="1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Конструкция оболочки с внутренним фальцевым замком: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для увеличения подвижности и гибкости конструкции при протаскивании и упругом изгибе трубопровода</a:t>
            </a:r>
          </a:p>
          <a:p>
            <a:r>
              <a:rPr lang="ru-RU" sz="1700" b="1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Конструкция оболочки с внутренним фальцевым замком и с полимерным покрытием: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д</a:t>
            </a:r>
            <a:r>
              <a:rPr lang="ru-RU" sz="17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ля применения конструкции в особо охраняемых природных зонах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700" dirty="0" smtClean="0">
                <a:solidFill>
                  <a:srgbClr val="555F6E"/>
                </a:solidFill>
                <a:latin typeface="Calibri" pitchFamily="34" charset="0"/>
                <a:ea typeface="Cambria Math" pitchFamily="18" charset="0"/>
                <a:cs typeface="Calibri" pitchFamily="34" charset="0"/>
              </a:rPr>
              <a:t>для увеличения стойкости конструкции к агрессивным средам</a:t>
            </a:r>
            <a:endParaRPr lang="ru-RU" sz="1700" dirty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  <a:p>
            <a:endParaRPr lang="ru-RU" sz="1700" dirty="0" smtClean="0">
              <a:solidFill>
                <a:srgbClr val="555F6E"/>
              </a:solidFill>
              <a:latin typeface="Calibri" pitchFamily="34" charset="0"/>
              <a:ea typeface="Cambria Math" pitchFamily="18" charset="0"/>
              <a:cs typeface="Calibri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2724" y="5085662"/>
            <a:ext cx="2880000" cy="17193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3044" y="1080000"/>
            <a:ext cx="2880000" cy="171930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000" y="3240000"/>
            <a:ext cx="2880000" cy="171930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1600" y="1260351"/>
            <a:ext cx="2400000" cy="1800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1600" y="3204000"/>
            <a:ext cx="2400000" cy="18000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0" y="7161643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МЕТАЛЛИЧЕСКАЯ ОБОЛОЧКА – НЕОТЪЕМЛЕМАЯ ЧАСТЬ КОНСТРУКЦИИ ЗУБ</a:t>
            </a:r>
          </a:p>
        </p:txBody>
      </p:sp>
    </p:spTree>
    <p:extLst>
      <p:ext uri="{BB962C8B-B14F-4D97-AF65-F5344CB8AC3E}">
        <p14:creationId xmlns:p14="http://schemas.microsoft.com/office/powerpoint/2010/main" val="2755259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530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ОБЕСПЕЧЕНИЕ СГИБАЕМОСТИ КОНСТРУКЦИИ</a:t>
            </a:r>
            <a:endParaRPr lang="ru-RU" sz="2000" b="1" dirty="0">
              <a:solidFill>
                <a:schemeClr val="bg1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7173518"/>
            <a:ext cx="10692000" cy="39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ОБЕСПЕЧЕНИЕ НОРМАТИВНОГО РАДИУСА УПРУГОГО ИЗГИБА 1000 И 1200 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D</a:t>
            </a:r>
            <a:r>
              <a:rPr lang="ru-RU" sz="1800" b="1" dirty="0">
                <a:solidFill>
                  <a:schemeClr val="bg1"/>
                </a:solidFill>
                <a:latin typeface="Calibri" panose="020F0502020204030204" pitchFamily="34" charset="0"/>
                <a:cs typeface="Arial" pitchFamily="34" charset="0"/>
              </a:rPr>
              <a:t>тр</a:t>
            </a:r>
          </a:p>
        </p:txBody>
      </p:sp>
      <p:pic>
        <p:nvPicPr>
          <p:cNvPr id="17" name="Рисунок 16" descr="C:\Users\Александр\Desktop\Транснефть\Перегиб ЗУБ-Композит_вариант 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r="-4494"/>
          <a:stretch/>
        </p:blipFill>
        <p:spPr bwMode="auto">
          <a:xfrm>
            <a:off x="19461" y="848982"/>
            <a:ext cx="7632000" cy="57978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4" descr="http://tadgikov.net/images/stroymat/01_fi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01483" y="4140671"/>
            <a:ext cx="3700900" cy="2232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 descr="IMG_7248.jpg"/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1483" y="1260351"/>
            <a:ext cx="3730146" cy="22945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3682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3114916" y="1798243"/>
            <a:ext cx="4176000" cy="1908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автоматизированный  процесс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3307" y="481211"/>
            <a:ext cx="3425514" cy="122413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Особо  чистый  процесс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44081" y="769243"/>
            <a:ext cx="1656184" cy="7920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Диспергирование</a:t>
            </a:r>
            <a:endParaRPr lang="ru-RU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63631" y="1946895"/>
            <a:ext cx="1656184" cy="39604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Дозирование</a:t>
            </a:r>
            <a:endParaRPr lang="ru-RU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22007" y="2472968"/>
            <a:ext cx="1656184" cy="42428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Гомогенизация</a:t>
            </a:r>
            <a:endParaRPr lang="ru-RU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95880" y="2993851"/>
            <a:ext cx="1656184" cy="39604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Смешивание</a:t>
            </a:r>
            <a:endParaRPr lang="ru-RU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Соединительная линия уступом 3"/>
          <p:cNvCxnSpPr>
            <a:endCxn id="5" idx="0"/>
          </p:cNvCxnSpPr>
          <p:nvPr/>
        </p:nvCxnSpPr>
        <p:spPr>
          <a:xfrm rot="16200000" flipH="1">
            <a:off x="3665032" y="1520203"/>
            <a:ext cx="461923" cy="391460"/>
          </a:xfrm>
          <a:prstGeom prst="bentConnector3">
            <a:avLst>
              <a:gd name="adj1" fmla="val -65474"/>
            </a:avLst>
          </a:prstGeom>
          <a:ln w="19050">
            <a:solidFill>
              <a:srgbClr val="555F6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оединительная линия уступом 12"/>
          <p:cNvCxnSpPr>
            <a:stCxn id="5" idx="3"/>
            <a:endCxn id="7" idx="0"/>
          </p:cNvCxnSpPr>
          <p:nvPr/>
        </p:nvCxnSpPr>
        <p:spPr>
          <a:xfrm>
            <a:off x="4919815" y="2144917"/>
            <a:ext cx="230284" cy="328051"/>
          </a:xfrm>
          <a:prstGeom prst="bentConnector2">
            <a:avLst/>
          </a:prstGeom>
          <a:ln w="19050">
            <a:solidFill>
              <a:srgbClr val="555F6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>
            <a:stCxn id="7" idx="3"/>
            <a:endCxn id="8" idx="0"/>
          </p:cNvCxnSpPr>
          <p:nvPr/>
        </p:nvCxnSpPr>
        <p:spPr>
          <a:xfrm>
            <a:off x="5978191" y="2685113"/>
            <a:ext cx="345781" cy="308738"/>
          </a:xfrm>
          <a:prstGeom prst="bentConnector2">
            <a:avLst/>
          </a:prstGeom>
          <a:ln w="19050">
            <a:solidFill>
              <a:srgbClr val="555F6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4588707" y="4187481"/>
            <a:ext cx="2827174" cy="1901597"/>
          </a:xfrm>
          <a:prstGeom prst="roundRect">
            <a:avLst/>
          </a:prstGeom>
          <a:noFill/>
          <a:ln w="412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Наномодифицированная  смесь  </a:t>
            </a:r>
          </a:p>
          <a:p>
            <a:pPr algn="ctr"/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ЗУБ</a:t>
            </a:r>
            <a:endParaRPr lang="ru-RU" sz="18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Прямая со стрелкой 22"/>
          <p:cNvCxnSpPr>
            <a:endCxn id="2" idx="1"/>
          </p:cNvCxnSpPr>
          <p:nvPr/>
        </p:nvCxnSpPr>
        <p:spPr>
          <a:xfrm>
            <a:off x="306141" y="1161121"/>
            <a:ext cx="1737940" cy="4166"/>
          </a:xfrm>
          <a:prstGeom prst="straightConnector1">
            <a:avLst/>
          </a:prstGeom>
          <a:ln w="19050">
            <a:solidFill>
              <a:srgbClr val="555F6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41" idx="3"/>
          </p:cNvCxnSpPr>
          <p:nvPr/>
        </p:nvCxnSpPr>
        <p:spPr>
          <a:xfrm flipV="1">
            <a:off x="2044081" y="2144917"/>
            <a:ext cx="1219550" cy="1"/>
          </a:xfrm>
          <a:prstGeom prst="straightConnector1">
            <a:avLst/>
          </a:prstGeom>
          <a:ln w="19050">
            <a:solidFill>
              <a:srgbClr val="555F6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39" idx="3"/>
            <a:endCxn id="7" idx="1"/>
          </p:cNvCxnSpPr>
          <p:nvPr/>
        </p:nvCxnSpPr>
        <p:spPr>
          <a:xfrm>
            <a:off x="2070015" y="2670587"/>
            <a:ext cx="2251992" cy="14526"/>
          </a:xfrm>
          <a:prstGeom prst="straightConnector1">
            <a:avLst/>
          </a:prstGeom>
          <a:ln w="19050">
            <a:solidFill>
              <a:srgbClr val="555F6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40" idx="3"/>
            <a:endCxn id="8" idx="1"/>
          </p:cNvCxnSpPr>
          <p:nvPr/>
        </p:nvCxnSpPr>
        <p:spPr>
          <a:xfrm flipV="1">
            <a:off x="2966430" y="3191874"/>
            <a:ext cx="2529450" cy="4744"/>
          </a:xfrm>
          <a:prstGeom prst="straightConnector1">
            <a:avLst/>
          </a:prstGeom>
          <a:ln w="19050">
            <a:solidFill>
              <a:srgbClr val="555F6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8" idx="2"/>
          </p:cNvCxnSpPr>
          <p:nvPr/>
        </p:nvCxnSpPr>
        <p:spPr>
          <a:xfrm>
            <a:off x="6323972" y="3389896"/>
            <a:ext cx="0" cy="805185"/>
          </a:xfrm>
          <a:prstGeom prst="straightConnector1">
            <a:avLst/>
          </a:prstGeom>
          <a:ln w="19050">
            <a:solidFill>
              <a:srgbClr val="555F6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" name="TextBox 4100"/>
          <p:cNvSpPr txBox="1"/>
          <p:nvPr/>
        </p:nvSpPr>
        <p:spPr>
          <a:xfrm>
            <a:off x="1631743" y="3247417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66015" y="2500239"/>
            <a:ext cx="1404000" cy="340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Вода затворения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62430" y="3026270"/>
            <a:ext cx="2304000" cy="340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Цемент, инертные материалы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66181" y="1974570"/>
            <a:ext cx="1377900" cy="340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Пластификатор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52954" y="769243"/>
            <a:ext cx="1175217" cy="7920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Нано-модификатор</a:t>
            </a:r>
            <a:endParaRPr lang="en-US" sz="12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Tuball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0"/>
            <a:ext cx="10692000" cy="396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ИННОВАЦИОННАЯ  ТЕХНОЛОГИЯ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ПРОИЗВОДСТВА НАНОМОДИФИЦИРОВАННЫХ 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СМЕСЕЙ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49309"/>
              </p:ext>
            </p:extLst>
          </p:nvPr>
        </p:nvGraphicFramePr>
        <p:xfrm>
          <a:off x="7507723" y="1008137"/>
          <a:ext cx="2959375" cy="2664296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959375"/>
              </a:tblGrid>
              <a:tr h="523574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mbria Math" pitchFamily="18" charset="0"/>
                          <a:cs typeface="Calibri" panose="020F0502020204030204" pitchFamily="34" charset="0"/>
                        </a:rPr>
                        <a:t>УВЕЛИЧЕНИЕ ПРОЧНОСТИ 10%</a:t>
                      </a:r>
                      <a:endParaRPr lang="ru-RU" sz="1400" b="0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>
                    <a:solidFill>
                      <a:schemeClr val="bg1"/>
                    </a:solidFill>
                  </a:tcPr>
                </a:tc>
              </a:tr>
              <a:tr h="58174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mbria Math" pitchFamily="18" charset="0"/>
                          <a:cs typeface="Calibri" panose="020F0502020204030204" pitchFamily="34" charset="0"/>
                        </a:rPr>
                        <a:t>ПОВЫШЕНИЕ ПРОИЗВОДИТЕЛЬНОСТИ 15%</a:t>
                      </a:r>
                      <a:endParaRPr lang="ru-RU" sz="1400" b="0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>
                    <a:solidFill>
                      <a:schemeClr val="bg1"/>
                    </a:solidFill>
                  </a:tcPr>
                </a:tc>
              </a:tr>
              <a:tr h="581748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mbria Math" pitchFamily="18" charset="0"/>
                          <a:cs typeface="Calibri" panose="020F0502020204030204" pitchFamily="34" charset="0"/>
                        </a:rPr>
                        <a:t>УМЕНЬШЕНИЕ ТОЛЩИНЫ ПОКРЫТИЯ ДО 10</a:t>
                      </a:r>
                      <a:r>
                        <a:rPr lang="ru-RU" sz="1400" b="0" u="none" strike="noStrike" kern="1200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mbria Math" pitchFamily="18" charset="0"/>
                          <a:cs typeface="Calibri" panose="020F0502020204030204" pitchFamily="34" charset="0"/>
                        </a:rPr>
                        <a:t> ММ</a:t>
                      </a:r>
                      <a:endParaRPr lang="ru-RU" sz="1400" b="0" u="none" strike="noStrike" kern="1200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mbria Math" pitchFamily="18" charset="0"/>
                        <a:cs typeface="Calibri" panose="020F0502020204030204" pitchFamily="34" charset="0"/>
                      </a:endParaRPr>
                    </a:p>
                  </a:txBody>
                  <a:tcPr marL="4698" marR="4698" marT="4698" marB="0" anchor="ctr"/>
                </a:tc>
              </a:tr>
              <a:tr h="488613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mbria Math" pitchFamily="18" charset="0"/>
                          <a:cs typeface="Calibri" panose="020F0502020204030204" pitchFamily="34" charset="0"/>
                        </a:rPr>
                        <a:t>РОССИЙСКИЕ ТЕХНОЛОГИИ</a:t>
                      </a:r>
                    </a:p>
                  </a:txBody>
                  <a:tcPr marL="4698" marR="4698" marT="4698" marB="0" anchor="ctr"/>
                </a:tc>
              </a:tr>
              <a:tr h="488613">
                <a:tc>
                  <a:txBody>
                    <a:bodyPr/>
                    <a:lstStyle/>
                    <a:p>
                      <a:pPr marL="108000" marR="0" lvl="0" indent="0" algn="l" defTabSz="1043056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mbria Math" pitchFamily="18" charset="0"/>
                          <a:cs typeface="Calibri" panose="020F0502020204030204" pitchFamily="34" charset="0"/>
                        </a:rPr>
                        <a:t>РОССИЙСКИЕ МАТЕРИАЛЫ</a:t>
                      </a:r>
                    </a:p>
                  </a:txBody>
                  <a:tcPr marL="4698" marR="4698" marT="4698" marB="0" anchor="ctr"/>
                </a:tc>
              </a:tr>
            </a:tbl>
          </a:graphicData>
        </a:graphic>
      </p:graphicFrame>
      <p:sp>
        <p:nvSpPr>
          <p:cNvPr id="33" name="Прямоугольник 32"/>
          <p:cNvSpPr/>
          <p:nvPr/>
        </p:nvSpPr>
        <p:spPr>
          <a:xfrm>
            <a:off x="0" y="7129958"/>
            <a:ext cx="10692000" cy="432048"/>
          </a:xfrm>
          <a:prstGeom prst="rect">
            <a:avLst/>
          </a:prstGeom>
          <a:solidFill>
            <a:srgbClr val="555F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ru-RU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СЕРТИФИЦИРОВАННАЯ ТЕХНОЛОГИЯ ЗУБ С ПРИМЕНЕНИЕМ НАНОМОДИФИЦИРОВАННЫХ МАТЕРИАЛОВ</a:t>
            </a:r>
            <a:endParaRPr lang="ru-RU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Picture 2" descr="C:\Users\Вика\Desktop\OCSiAl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348" y="890710"/>
            <a:ext cx="1117962" cy="405138"/>
          </a:xfrm>
          <a:prstGeom prst="rect">
            <a:avLst/>
          </a:prstGeom>
          <a:noFill/>
          <a:effectLst>
            <a:glow rad="381000">
              <a:schemeClr val="bg1">
                <a:alpha val="74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G:\Разные картинки\ЛОГОтипы logo\Роснано\Роснано блок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707" y="618758"/>
            <a:ext cx="1131127" cy="715728"/>
          </a:xfrm>
          <a:prstGeom prst="rect">
            <a:avLst/>
          </a:prstGeom>
          <a:noFill/>
          <a:effectLst>
            <a:glow rad="381000">
              <a:schemeClr val="bg1">
                <a:alpha val="74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395" y="3840504"/>
            <a:ext cx="2580031" cy="2381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742" y="4187481"/>
            <a:ext cx="1116000" cy="111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95" y="4023631"/>
            <a:ext cx="1626347" cy="2299495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586" y="4023632"/>
            <a:ext cx="1500235" cy="2312652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 descr="http://sk.ru/cfs-file.ashx/__key/communityserver-components-userfiles/00-00-05-78-20/nani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05" y="3706596"/>
            <a:ext cx="1369299" cy="741032"/>
          </a:xfrm>
          <a:prstGeom prst="rect">
            <a:avLst/>
          </a:prstGeom>
          <a:noFill/>
          <a:ln w="63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441789" y="6422072"/>
            <a:ext cx="9772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800" b="1" dirty="0" smtClean="0">
                <a:solidFill>
                  <a:srgbClr val="99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ПОКРЫТИЯ ЗУБ-КОМПОЗИТ И ЗУБ-БАЛЛАСТ ВКЛЮЧЕНЫ В РЕЕСТР ИННОВАЦИОННОЙ НАНОТЕХНОЛОГИЧЕСКОЙ ПРОДУКЦИИ ПАО «ГАЗПРОМ»</a:t>
            </a:r>
            <a:endParaRPr lang="ru-RU" sz="1800" dirty="0">
              <a:solidFill>
                <a:srgbClr val="99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78892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12510</TotalTime>
  <Words>3508</Words>
  <Application>Microsoft Office PowerPoint</Application>
  <PresentationFormat>Произвольный</PresentationFormat>
  <Paragraphs>859</Paragraphs>
  <Slides>43</Slides>
  <Notes>42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5" baseType="lpstr">
      <vt:lpstr>Исполнительная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Plavin</cp:lastModifiedBy>
  <cp:revision>875</cp:revision>
  <cp:lastPrinted>2015-02-17T11:17:38Z</cp:lastPrinted>
  <dcterms:created xsi:type="dcterms:W3CDTF">2015-02-10T12:41:42Z</dcterms:created>
  <dcterms:modified xsi:type="dcterms:W3CDTF">2017-03-14T15:16:45Z</dcterms:modified>
</cp:coreProperties>
</file>