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55" r:id="rId7"/>
    <p:sldMasterId id="2147483770" r:id="rId8"/>
    <p:sldMasterId id="2147483774" r:id="rId9"/>
  </p:sldMasterIdLst>
  <p:notesMasterIdLst>
    <p:notesMasterId r:id="rId25"/>
  </p:notesMasterIdLst>
  <p:handoutMasterIdLst>
    <p:handoutMasterId r:id="rId26"/>
  </p:handoutMasterIdLst>
  <p:sldIdLst>
    <p:sldId id="293" r:id="rId10"/>
    <p:sldId id="440" r:id="rId11"/>
    <p:sldId id="441" r:id="rId12"/>
    <p:sldId id="442" r:id="rId13"/>
    <p:sldId id="407" r:id="rId14"/>
    <p:sldId id="431" r:id="rId15"/>
    <p:sldId id="366" r:id="rId16"/>
    <p:sldId id="429" r:id="rId17"/>
    <p:sldId id="384" r:id="rId18"/>
    <p:sldId id="421" r:id="rId19"/>
    <p:sldId id="386" r:id="rId20"/>
    <p:sldId id="385" r:id="rId21"/>
    <p:sldId id="403" r:id="rId22"/>
    <p:sldId id="443" r:id="rId23"/>
    <p:sldId id="352" r:id="rId24"/>
  </p:sldIdLst>
  <p:sldSz cx="9144000" cy="5143500" type="screen16x9"/>
  <p:notesSz cx="67691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80">
          <p15:clr>
            <a:srgbClr val="A4A3A4"/>
          </p15:clr>
        </p15:guide>
        <p15:guide id="2" orient="horz" pos="2812">
          <p15:clr>
            <a:srgbClr val="A4A3A4"/>
          </p15:clr>
        </p15:guide>
        <p15:guide id="3" orient="horz" pos="3875">
          <p15:clr>
            <a:srgbClr val="A4A3A4"/>
          </p15:clr>
        </p15:guide>
        <p15:guide id="4" orient="horz" pos="825">
          <p15:clr>
            <a:srgbClr val="A4A3A4"/>
          </p15:clr>
        </p15:guide>
        <p15:guide id="5" orient="horz" pos="3268">
          <p15:clr>
            <a:srgbClr val="A4A3A4"/>
          </p15:clr>
        </p15:guide>
        <p15:guide id="6" orient="horz" pos="589">
          <p15:clr>
            <a:srgbClr val="A4A3A4"/>
          </p15:clr>
        </p15:guide>
        <p15:guide id="7" orient="horz" pos="1247">
          <p15:clr>
            <a:srgbClr val="A4A3A4"/>
          </p15:clr>
        </p15:guide>
        <p15:guide id="8" pos="141">
          <p15:clr>
            <a:srgbClr val="A4A3A4"/>
          </p15:clr>
        </p15:guide>
        <p15:guide id="9" pos="1089">
          <p15:clr>
            <a:srgbClr val="A4A3A4"/>
          </p15:clr>
        </p15:guide>
        <p15:guide id="10" pos="1558">
          <p15:clr>
            <a:srgbClr val="A4A3A4"/>
          </p15:clr>
        </p15:guide>
        <p15:guide id="11" pos="5423">
          <p15:clr>
            <a:srgbClr val="A4A3A4"/>
          </p15:clr>
        </p15:guide>
        <p15:guide id="12" pos="3763">
          <p15:clr>
            <a:srgbClr val="A4A3A4"/>
          </p15:clr>
        </p15:guide>
        <p15:guide id="13" pos="5626">
          <p15:clr>
            <a:srgbClr val="A4A3A4"/>
          </p15:clr>
        </p15:guide>
        <p15:guide id="14" pos="1363">
          <p15:clr>
            <a:srgbClr val="A4A3A4"/>
          </p15:clr>
        </p15:guide>
        <p15:guide id="15" pos="2890">
          <p15:clr>
            <a:srgbClr val="A4A3A4"/>
          </p15:clr>
        </p15:guide>
        <p15:guide id="16" orient="horz" pos="1335">
          <p15:clr>
            <a:srgbClr val="A4A3A4"/>
          </p15:clr>
        </p15:guide>
        <p15:guide id="17" orient="horz" pos="2109">
          <p15:clr>
            <a:srgbClr val="A4A3A4"/>
          </p15:clr>
        </p15:guide>
        <p15:guide id="18" orient="horz" pos="2906">
          <p15:clr>
            <a:srgbClr val="A4A3A4"/>
          </p15:clr>
        </p15:guide>
        <p15:guide id="19" orient="horz" pos="619">
          <p15:clr>
            <a:srgbClr val="A4A3A4"/>
          </p15:clr>
        </p15:guide>
        <p15:guide id="20" orient="horz" pos="2451">
          <p15:clr>
            <a:srgbClr val="A4A3A4"/>
          </p15:clr>
        </p15:guide>
        <p15:guide id="21" orient="horz" pos="442">
          <p15:clr>
            <a:srgbClr val="A4A3A4"/>
          </p15:clr>
        </p15:guide>
        <p15:guide id="22" orient="horz" pos="9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FFCC"/>
    <a:srgbClr val="0033CC"/>
    <a:srgbClr val="0000FF"/>
    <a:srgbClr val="CCFFCC"/>
    <a:srgbClr val="3399FF"/>
    <a:srgbClr val="3366FF"/>
    <a:srgbClr val="66FFFF"/>
    <a:srgbClr val="00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5624" autoAdjust="0"/>
  </p:normalViewPr>
  <p:slideViewPr>
    <p:cSldViewPr snapToGrid="0">
      <p:cViewPr>
        <p:scale>
          <a:sx n="159" d="100"/>
          <a:sy n="159" d="100"/>
        </p:scale>
        <p:origin x="-462" y="252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orient="horz" pos="1335"/>
        <p:guide orient="horz" pos="2109"/>
        <p:guide orient="horz" pos="2906"/>
        <p:guide orient="horz" pos="619"/>
        <p:guide orient="horz" pos="2451"/>
        <p:guide orient="horz" pos="442"/>
        <p:guide orient="horz" pos="935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992" y="-90"/>
      </p:cViewPr>
      <p:guideLst>
        <p:guide orient="horz" pos="3120"/>
        <p:guide pos="213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d_zapevalov\Desktop\&#1051;&#1052;&#1055;\&#1043;&#1088;&#1072;&#1092;&#1080;&#1082;&#1080;%20&#1082;%20&#1051;&#1052;&#1055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Лист2!$A$2:$A$4</c:f>
              <c:strCache>
                <c:ptCount val="3"/>
                <c:pt idx="0">
                  <c:v>ГОСТ Р 51164</c:v>
                </c:pt>
                <c:pt idx="1">
                  <c:v>Лучший показатель "Газпром"</c:v>
                </c:pt>
                <c:pt idx="2">
                  <c:v>ЛМП</c:v>
                </c:pt>
              </c:strCache>
            </c:strRef>
          </c:cat>
          <c:val>
            <c:numRef>
              <c:f>Лист2!$B$2:$B$4</c:f>
              <c:numCache>
                <c:formatCode>General</c:formatCode>
                <c:ptCount val="3"/>
                <c:pt idx="0">
                  <c:v>300000</c:v>
                </c:pt>
                <c:pt idx="1">
                  <c:v>2000000</c:v>
                </c:pt>
                <c:pt idx="2">
                  <c:v>100000000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E4-42D7-819E-3D7416717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849152"/>
        <c:axId val="58850688"/>
      </c:barChart>
      <c:catAx>
        <c:axId val="5884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850688"/>
        <c:crosses val="autoZero"/>
        <c:auto val="1"/>
        <c:lblAlgn val="ctr"/>
        <c:lblOffset val="100"/>
        <c:noMultiLvlLbl val="0"/>
      </c:catAx>
      <c:valAx>
        <c:axId val="58850688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Переходное</a:t>
                </a:r>
                <a:r>
                  <a:rPr lang="ru-RU" baseline="0"/>
                  <a:t> сопротивление трубопровода, Ом*м</a:t>
                </a:r>
                <a:r>
                  <a:rPr lang="ru-RU" baseline="30000"/>
                  <a:t>2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8849152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C00000">
          <a:alpha val="45000"/>
        </a:srgbClr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Количество установок ЭКЗ на 100 км МГ</a:t>
            </a:r>
          </a:p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свыше1000 мм)</a:t>
            </a:r>
          </a:p>
        </c:rich>
      </c:tx>
      <c:layout>
        <c:manualLayout>
          <c:xMode val="edge"/>
          <c:yMode val="edge"/>
          <c:x val="0.19397275771563038"/>
          <c:y val="1.00250626566415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091355347048728E-2"/>
          <c:y val="0.11329162802018224"/>
          <c:w val="0.91524730067424209"/>
          <c:h val="0.7622084081595098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Лист3!$A$3:$A$6</c:f>
              <c:strCache>
                <c:ptCount val="4"/>
                <c:pt idx="0">
                  <c:v>газопроводы 1980-2000 г. (Россия)</c:v>
                </c:pt>
                <c:pt idx="1">
                  <c:v>Южный коридор (Россия)</c:v>
                </c:pt>
                <c:pt idx="2">
                  <c:v>Газопроводы  1990-2000 (Германия)</c:v>
                </c:pt>
                <c:pt idx="3">
                  <c:v>OPAL (Германия) </c:v>
                </c:pt>
              </c:strCache>
            </c:strRef>
          </c:cat>
          <c:val>
            <c:numRef>
              <c:f>Лист3!$B$3:$B$6</c:f>
              <c:numCache>
                <c:formatCode>General</c:formatCode>
                <c:ptCount val="4"/>
                <c:pt idx="0">
                  <c:v>5.8</c:v>
                </c:pt>
                <c:pt idx="1">
                  <c:v>3.5</c:v>
                </c:pt>
                <c:pt idx="2">
                  <c:v>2.5</c:v>
                </c:pt>
                <c:pt idx="3">
                  <c:v>0.43000000000000038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2D-4AA7-96C3-D648FCFB2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228096"/>
        <c:axId val="58242176"/>
      </c:barChart>
      <c:catAx>
        <c:axId val="58228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242176"/>
        <c:crosses val="autoZero"/>
        <c:auto val="1"/>
        <c:lblAlgn val="ctr"/>
        <c:lblOffset val="100"/>
        <c:noMultiLvlLbl val="0"/>
      </c:catAx>
      <c:valAx>
        <c:axId val="58242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228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Термины/структура</c:v>
                </c:pt>
                <c:pt idx="1">
                  <c:v>покрытия</c:v>
                </c:pt>
                <c:pt idx="2">
                  <c:v>ЭХЗ/энергоснабжение</c:v>
                </c:pt>
                <c:pt idx="3">
                  <c:v>Иное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</c:v>
                </c:pt>
                <c:pt idx="1">
                  <c:v>98</c:v>
                </c:pt>
                <c:pt idx="2">
                  <c:v>8</c:v>
                </c:pt>
                <c:pt idx="3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F3-403C-A27C-66D29E062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158464"/>
        <c:axId val="118160000"/>
      </c:barChart>
      <c:catAx>
        <c:axId val="1181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160000"/>
        <c:crosses val="autoZero"/>
        <c:auto val="1"/>
        <c:lblAlgn val="ctr"/>
        <c:lblOffset val="100"/>
        <c:noMultiLvlLbl val="0"/>
      </c:catAx>
      <c:valAx>
        <c:axId val="11816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15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4BECB-B5F0-4C16-B3AD-5377FD80BD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870798F-FB2E-4729-B6F5-F731951C10C5}">
      <dgm:prSet phldrT="[Текст]"/>
      <dgm:spPr/>
      <dgm:t>
        <a:bodyPr/>
        <a:lstStyle/>
        <a:p>
          <a:r>
            <a:rPr lang="ru-RU" dirty="0">
              <a:solidFill>
                <a:srgbClr val="0033CC"/>
              </a:solidFill>
            </a:rPr>
            <a:t>Разработка проекта ГОСТ</a:t>
          </a:r>
        </a:p>
      </dgm:t>
    </dgm:pt>
    <dgm:pt modelId="{86BAF8B2-7B56-4772-9C89-FC148703254B}" type="parTrans" cxnId="{8F76A914-581E-49C1-BEE7-0E195686FFAF}">
      <dgm:prSet/>
      <dgm:spPr/>
      <dgm:t>
        <a:bodyPr/>
        <a:lstStyle/>
        <a:p>
          <a:endParaRPr lang="ru-RU">
            <a:solidFill>
              <a:srgbClr val="0033CC"/>
            </a:solidFill>
          </a:endParaRPr>
        </a:p>
      </dgm:t>
    </dgm:pt>
    <dgm:pt modelId="{4223CF03-ED32-40D0-95D7-11D32DCEA142}" type="sibTrans" cxnId="{8F76A914-581E-49C1-BEE7-0E195686FFAF}">
      <dgm:prSet/>
      <dgm:spPr/>
      <dgm:t>
        <a:bodyPr/>
        <a:lstStyle/>
        <a:p>
          <a:endParaRPr lang="ru-RU">
            <a:solidFill>
              <a:srgbClr val="0033CC"/>
            </a:solidFill>
          </a:endParaRPr>
        </a:p>
      </dgm:t>
    </dgm:pt>
    <dgm:pt modelId="{5BCE734D-0C80-4347-9ACD-ED6CDF642F0E}">
      <dgm:prSet phldrT="[Текст]"/>
      <dgm:spPr/>
      <dgm:t>
        <a:bodyPr/>
        <a:lstStyle/>
        <a:p>
          <a:r>
            <a:rPr lang="ru-RU" dirty="0">
              <a:solidFill>
                <a:srgbClr val="0033CC"/>
              </a:solidFill>
            </a:rPr>
            <a:t>Голосование  ОР в  ТК 23</a:t>
          </a:r>
        </a:p>
        <a:p>
          <a:endParaRPr lang="ru-RU" dirty="0">
            <a:solidFill>
              <a:srgbClr val="0033CC"/>
            </a:solidFill>
          </a:endParaRPr>
        </a:p>
      </dgm:t>
    </dgm:pt>
    <dgm:pt modelId="{062CFC00-58E2-4771-8E54-9E00EA5F2B9B}" type="parTrans" cxnId="{B7A5B742-C926-46D0-B867-A5A975B3A569}">
      <dgm:prSet/>
      <dgm:spPr/>
      <dgm:t>
        <a:bodyPr/>
        <a:lstStyle/>
        <a:p>
          <a:endParaRPr lang="ru-RU">
            <a:solidFill>
              <a:srgbClr val="0033CC"/>
            </a:solidFill>
          </a:endParaRPr>
        </a:p>
      </dgm:t>
    </dgm:pt>
    <dgm:pt modelId="{9D36F26A-7A86-4DF2-AF35-ECECB694F7CC}" type="sibTrans" cxnId="{B7A5B742-C926-46D0-B867-A5A975B3A569}">
      <dgm:prSet/>
      <dgm:spPr/>
      <dgm:t>
        <a:bodyPr/>
        <a:lstStyle/>
        <a:p>
          <a:endParaRPr lang="ru-RU">
            <a:solidFill>
              <a:srgbClr val="0033CC"/>
            </a:solidFill>
          </a:endParaRPr>
        </a:p>
      </dgm:t>
    </dgm:pt>
    <dgm:pt modelId="{2BBF597F-D728-4DE9-B825-C8AF58C45396}">
      <dgm:prSet phldrT="[Текст]"/>
      <dgm:spPr/>
      <dgm:t>
        <a:bodyPr/>
        <a:lstStyle/>
        <a:p>
          <a:r>
            <a:rPr lang="ru-RU" dirty="0">
              <a:solidFill>
                <a:srgbClr val="0033CC"/>
              </a:solidFill>
            </a:rPr>
            <a:t>Голосование в АИС МГС          </a:t>
          </a:r>
        </a:p>
        <a:p>
          <a:r>
            <a:rPr lang="ru-RU" dirty="0">
              <a:solidFill>
                <a:srgbClr val="0033CC"/>
              </a:solidFill>
            </a:rPr>
            <a:t>   (2 месяца)</a:t>
          </a:r>
        </a:p>
      </dgm:t>
    </dgm:pt>
    <dgm:pt modelId="{DE3AF82E-9867-4DC3-8AB6-3A3ABE519042}" type="parTrans" cxnId="{E6460077-9AE3-4813-B74E-A840AE4057B6}">
      <dgm:prSet/>
      <dgm:spPr/>
      <dgm:t>
        <a:bodyPr/>
        <a:lstStyle/>
        <a:p>
          <a:endParaRPr lang="ru-RU">
            <a:solidFill>
              <a:srgbClr val="0033CC"/>
            </a:solidFill>
          </a:endParaRPr>
        </a:p>
      </dgm:t>
    </dgm:pt>
    <dgm:pt modelId="{5DAECBDE-E703-4095-8B46-185BF9C08E99}" type="sibTrans" cxnId="{E6460077-9AE3-4813-B74E-A840AE4057B6}">
      <dgm:prSet/>
      <dgm:spPr/>
      <dgm:t>
        <a:bodyPr/>
        <a:lstStyle/>
        <a:p>
          <a:endParaRPr lang="ru-RU">
            <a:solidFill>
              <a:srgbClr val="0033CC"/>
            </a:solidFill>
          </a:endParaRPr>
        </a:p>
      </dgm:t>
    </dgm:pt>
    <dgm:pt modelId="{39F9A2AA-D06B-4B63-9B0D-FBBD134210F5}">
      <dgm:prSet phldrT="[Текст]"/>
      <dgm:spPr/>
      <dgm:t>
        <a:bodyPr/>
        <a:lstStyle/>
        <a:p>
          <a:r>
            <a:rPr lang="ru-RU" dirty="0">
              <a:solidFill>
                <a:srgbClr val="0033CC"/>
              </a:solidFill>
            </a:rPr>
            <a:t>Редактирование  для размещения  в АИС МГС</a:t>
          </a:r>
        </a:p>
      </dgm:t>
    </dgm:pt>
    <dgm:pt modelId="{B7B067F3-7601-424A-A20C-DE121871C583}" type="parTrans" cxnId="{61DCDD1C-1D87-410D-ACF1-7F80ACC50361}">
      <dgm:prSet/>
      <dgm:spPr/>
      <dgm:t>
        <a:bodyPr/>
        <a:lstStyle/>
        <a:p>
          <a:endParaRPr lang="ru-RU">
            <a:solidFill>
              <a:srgbClr val="0033CC"/>
            </a:solidFill>
          </a:endParaRPr>
        </a:p>
      </dgm:t>
    </dgm:pt>
    <dgm:pt modelId="{8F9E42E9-96DD-471C-AB57-39D86BE185B0}" type="sibTrans" cxnId="{61DCDD1C-1D87-410D-ACF1-7F80ACC50361}">
      <dgm:prSet/>
      <dgm:spPr/>
      <dgm:t>
        <a:bodyPr/>
        <a:lstStyle/>
        <a:p>
          <a:endParaRPr lang="ru-RU">
            <a:solidFill>
              <a:srgbClr val="0033CC"/>
            </a:solidFill>
          </a:endParaRPr>
        </a:p>
      </dgm:t>
    </dgm:pt>
    <dgm:pt modelId="{0EB68D69-5762-4CA6-9B6E-390F7CA6CD94}">
      <dgm:prSet phldrT="[Текст]"/>
      <dgm:spPr/>
      <dgm:t>
        <a:bodyPr/>
        <a:lstStyle/>
        <a:p>
          <a:r>
            <a:rPr lang="ru-RU" dirty="0">
              <a:solidFill>
                <a:srgbClr val="0033CC"/>
              </a:solidFill>
            </a:rPr>
            <a:t>Редактирование к изданию (ФГУП ВНИИНМАШ)        </a:t>
          </a:r>
        </a:p>
      </dgm:t>
    </dgm:pt>
    <dgm:pt modelId="{594EB058-4E1F-4EC5-AB87-B0070D591CA2}" type="parTrans" cxnId="{36B8ADAA-5E15-432A-B2FC-4CF700B94481}">
      <dgm:prSet/>
      <dgm:spPr/>
      <dgm:t>
        <a:bodyPr/>
        <a:lstStyle/>
        <a:p>
          <a:endParaRPr lang="ru-RU">
            <a:solidFill>
              <a:srgbClr val="0033CC"/>
            </a:solidFill>
          </a:endParaRPr>
        </a:p>
      </dgm:t>
    </dgm:pt>
    <dgm:pt modelId="{3D988801-81CB-44AA-96B2-30780866647D}" type="sibTrans" cxnId="{36B8ADAA-5E15-432A-B2FC-4CF700B94481}">
      <dgm:prSet/>
      <dgm:spPr/>
      <dgm:t>
        <a:bodyPr/>
        <a:lstStyle/>
        <a:p>
          <a:endParaRPr lang="ru-RU">
            <a:solidFill>
              <a:srgbClr val="0033CC"/>
            </a:solidFill>
          </a:endParaRPr>
        </a:p>
      </dgm:t>
    </dgm:pt>
    <dgm:pt modelId="{6CD331A0-2432-4D34-9315-4BBE2FFBF108}">
      <dgm:prSet phldrT="[Текст]"/>
      <dgm:spPr/>
      <dgm:t>
        <a:bodyPr/>
        <a:lstStyle/>
        <a:p>
          <a:r>
            <a:rPr lang="ru-RU" dirty="0">
              <a:solidFill>
                <a:srgbClr val="0033CC"/>
              </a:solidFill>
            </a:rPr>
            <a:t>РОССТАНДАРТ </a:t>
          </a:r>
        </a:p>
        <a:p>
          <a:r>
            <a:rPr lang="ru-RU" dirty="0">
              <a:solidFill>
                <a:srgbClr val="0033CC"/>
              </a:solidFill>
            </a:rPr>
            <a:t>(подготовка к изданию)</a:t>
          </a:r>
        </a:p>
      </dgm:t>
    </dgm:pt>
    <dgm:pt modelId="{95883147-35F6-4152-86AD-C27FA2C34C8C}" type="parTrans" cxnId="{278CF8C4-BFFF-4B0F-B1A4-BA9AE65B3B1C}">
      <dgm:prSet/>
      <dgm:spPr/>
      <dgm:t>
        <a:bodyPr/>
        <a:lstStyle/>
        <a:p>
          <a:endParaRPr lang="ru-RU">
            <a:solidFill>
              <a:srgbClr val="0033CC"/>
            </a:solidFill>
          </a:endParaRPr>
        </a:p>
      </dgm:t>
    </dgm:pt>
    <dgm:pt modelId="{D9817147-6A4E-40AF-93EA-EDE180D629BC}" type="sibTrans" cxnId="{278CF8C4-BFFF-4B0F-B1A4-BA9AE65B3B1C}">
      <dgm:prSet/>
      <dgm:spPr/>
      <dgm:t>
        <a:bodyPr/>
        <a:lstStyle/>
        <a:p>
          <a:endParaRPr lang="ru-RU">
            <a:solidFill>
              <a:srgbClr val="0033CC"/>
            </a:solidFill>
          </a:endParaRPr>
        </a:p>
      </dgm:t>
    </dgm:pt>
    <dgm:pt modelId="{E7F6F844-CB56-4F98-A669-52194EC19404}" type="pres">
      <dgm:prSet presAssocID="{D604BECB-B5F0-4C16-B3AD-5377FD80BD47}" presName="Name0" presStyleCnt="0">
        <dgm:presLayoutVars>
          <dgm:dir/>
          <dgm:animLvl val="lvl"/>
          <dgm:resizeHandles val="exact"/>
        </dgm:presLayoutVars>
      </dgm:prSet>
      <dgm:spPr/>
    </dgm:pt>
    <dgm:pt modelId="{A500EA1C-D163-4756-BA57-B57465CA0231}" type="pres">
      <dgm:prSet presAssocID="{9870798F-FB2E-4729-B6F5-F731951C10C5}" presName="parTxOnly" presStyleLbl="node1" presStyleIdx="0" presStyleCnt="6" custLinFactNeighborX="13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02485-6696-4A48-90DA-BEE7E3DB2496}" type="pres">
      <dgm:prSet presAssocID="{4223CF03-ED32-40D0-95D7-11D32DCEA142}" presName="parTxOnlySpace" presStyleCnt="0"/>
      <dgm:spPr/>
    </dgm:pt>
    <dgm:pt modelId="{6E6C5BA8-E80A-45D7-83EB-DD9FD13EC596}" type="pres">
      <dgm:prSet presAssocID="{5BCE734D-0C80-4347-9ACD-ED6CDF642F0E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BB0E0-2386-4D71-AD2C-A2B50DCF17B8}" type="pres">
      <dgm:prSet presAssocID="{9D36F26A-7A86-4DF2-AF35-ECECB694F7CC}" presName="parTxOnlySpace" presStyleCnt="0"/>
      <dgm:spPr/>
    </dgm:pt>
    <dgm:pt modelId="{57418BB7-4386-4508-8C62-B6D97F247A22}" type="pres">
      <dgm:prSet presAssocID="{39F9A2AA-D06B-4B63-9B0D-FBBD134210F5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34A6B-8143-4B03-BDDB-61A306C51270}" type="pres">
      <dgm:prSet presAssocID="{8F9E42E9-96DD-471C-AB57-39D86BE185B0}" presName="parTxOnlySpace" presStyleCnt="0"/>
      <dgm:spPr/>
    </dgm:pt>
    <dgm:pt modelId="{11877EF8-2911-4377-8F3F-43B207064FD3}" type="pres">
      <dgm:prSet presAssocID="{2BBF597F-D728-4DE9-B825-C8AF58C45396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DAC4D-8BF2-4634-A9A2-EEEE304EE500}" type="pres">
      <dgm:prSet presAssocID="{5DAECBDE-E703-4095-8B46-185BF9C08E99}" presName="parTxOnlySpace" presStyleCnt="0"/>
      <dgm:spPr/>
    </dgm:pt>
    <dgm:pt modelId="{4FA8C855-EA38-48D7-8BD9-272FFF498105}" type="pres">
      <dgm:prSet presAssocID="{0EB68D69-5762-4CA6-9B6E-390F7CA6CD94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1AC52-5A6A-4AAB-B95C-E6519BE4BAEA}" type="pres">
      <dgm:prSet presAssocID="{3D988801-81CB-44AA-96B2-30780866647D}" presName="parTxOnlySpace" presStyleCnt="0"/>
      <dgm:spPr/>
    </dgm:pt>
    <dgm:pt modelId="{A5125C3F-6662-485D-B881-78F481D06062}" type="pres">
      <dgm:prSet presAssocID="{6CD331A0-2432-4D34-9315-4BBE2FFBF10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363D16-8FB9-4C4B-BF5A-22DED6DB2002}" type="presOf" srcId="{D604BECB-B5F0-4C16-B3AD-5377FD80BD47}" destId="{E7F6F844-CB56-4F98-A669-52194EC19404}" srcOrd="0" destOrd="0" presId="urn:microsoft.com/office/officeart/2005/8/layout/chevron1"/>
    <dgm:cxn modelId="{48B6F733-A589-49E8-97BB-E25F873C5278}" type="presOf" srcId="{39F9A2AA-D06B-4B63-9B0D-FBBD134210F5}" destId="{57418BB7-4386-4508-8C62-B6D97F247A22}" srcOrd="0" destOrd="0" presId="urn:microsoft.com/office/officeart/2005/8/layout/chevron1"/>
    <dgm:cxn modelId="{A903D793-CC0D-40FF-B954-30E6FBB70997}" type="presOf" srcId="{6CD331A0-2432-4D34-9315-4BBE2FFBF108}" destId="{A5125C3F-6662-485D-B881-78F481D06062}" srcOrd="0" destOrd="0" presId="urn:microsoft.com/office/officeart/2005/8/layout/chevron1"/>
    <dgm:cxn modelId="{E168436F-6E79-40B7-9C13-E6B3324185E3}" type="presOf" srcId="{9870798F-FB2E-4729-B6F5-F731951C10C5}" destId="{A500EA1C-D163-4756-BA57-B57465CA0231}" srcOrd="0" destOrd="0" presId="urn:microsoft.com/office/officeart/2005/8/layout/chevron1"/>
    <dgm:cxn modelId="{B7A5B742-C926-46D0-B867-A5A975B3A569}" srcId="{D604BECB-B5F0-4C16-B3AD-5377FD80BD47}" destId="{5BCE734D-0C80-4347-9ACD-ED6CDF642F0E}" srcOrd="1" destOrd="0" parTransId="{062CFC00-58E2-4771-8E54-9E00EA5F2B9B}" sibTransId="{9D36F26A-7A86-4DF2-AF35-ECECB694F7CC}"/>
    <dgm:cxn modelId="{F3EB404D-D4AA-444D-ADCA-67E89EF3FBFD}" type="presOf" srcId="{5BCE734D-0C80-4347-9ACD-ED6CDF642F0E}" destId="{6E6C5BA8-E80A-45D7-83EB-DD9FD13EC596}" srcOrd="0" destOrd="0" presId="urn:microsoft.com/office/officeart/2005/8/layout/chevron1"/>
    <dgm:cxn modelId="{E6460077-9AE3-4813-B74E-A840AE4057B6}" srcId="{D604BECB-B5F0-4C16-B3AD-5377FD80BD47}" destId="{2BBF597F-D728-4DE9-B825-C8AF58C45396}" srcOrd="3" destOrd="0" parTransId="{DE3AF82E-9867-4DC3-8AB6-3A3ABE519042}" sibTransId="{5DAECBDE-E703-4095-8B46-185BF9C08E99}"/>
    <dgm:cxn modelId="{02E70678-F566-4996-AF61-BD1986C32D00}" type="presOf" srcId="{0EB68D69-5762-4CA6-9B6E-390F7CA6CD94}" destId="{4FA8C855-EA38-48D7-8BD9-272FFF498105}" srcOrd="0" destOrd="0" presId="urn:microsoft.com/office/officeart/2005/8/layout/chevron1"/>
    <dgm:cxn modelId="{61DCDD1C-1D87-410D-ACF1-7F80ACC50361}" srcId="{D604BECB-B5F0-4C16-B3AD-5377FD80BD47}" destId="{39F9A2AA-D06B-4B63-9B0D-FBBD134210F5}" srcOrd="2" destOrd="0" parTransId="{B7B067F3-7601-424A-A20C-DE121871C583}" sibTransId="{8F9E42E9-96DD-471C-AB57-39D86BE185B0}"/>
    <dgm:cxn modelId="{278CF8C4-BFFF-4B0F-B1A4-BA9AE65B3B1C}" srcId="{D604BECB-B5F0-4C16-B3AD-5377FD80BD47}" destId="{6CD331A0-2432-4D34-9315-4BBE2FFBF108}" srcOrd="5" destOrd="0" parTransId="{95883147-35F6-4152-86AD-C27FA2C34C8C}" sibTransId="{D9817147-6A4E-40AF-93EA-EDE180D629BC}"/>
    <dgm:cxn modelId="{CFED7018-67C6-457B-9168-D4D9085CAA5B}" type="presOf" srcId="{2BBF597F-D728-4DE9-B825-C8AF58C45396}" destId="{11877EF8-2911-4377-8F3F-43B207064FD3}" srcOrd="0" destOrd="0" presId="urn:microsoft.com/office/officeart/2005/8/layout/chevron1"/>
    <dgm:cxn modelId="{8F76A914-581E-49C1-BEE7-0E195686FFAF}" srcId="{D604BECB-B5F0-4C16-B3AD-5377FD80BD47}" destId="{9870798F-FB2E-4729-B6F5-F731951C10C5}" srcOrd="0" destOrd="0" parTransId="{86BAF8B2-7B56-4772-9C89-FC148703254B}" sibTransId="{4223CF03-ED32-40D0-95D7-11D32DCEA142}"/>
    <dgm:cxn modelId="{36B8ADAA-5E15-432A-B2FC-4CF700B94481}" srcId="{D604BECB-B5F0-4C16-B3AD-5377FD80BD47}" destId="{0EB68D69-5762-4CA6-9B6E-390F7CA6CD94}" srcOrd="4" destOrd="0" parTransId="{594EB058-4E1F-4EC5-AB87-B0070D591CA2}" sibTransId="{3D988801-81CB-44AA-96B2-30780866647D}"/>
    <dgm:cxn modelId="{A9190C3A-69DD-4904-85D4-79B54742B032}" type="presParOf" srcId="{E7F6F844-CB56-4F98-A669-52194EC19404}" destId="{A500EA1C-D163-4756-BA57-B57465CA0231}" srcOrd="0" destOrd="0" presId="urn:microsoft.com/office/officeart/2005/8/layout/chevron1"/>
    <dgm:cxn modelId="{067D1B2F-77B2-4063-B5BF-9C897DFF200A}" type="presParOf" srcId="{E7F6F844-CB56-4F98-A669-52194EC19404}" destId="{52402485-6696-4A48-90DA-BEE7E3DB2496}" srcOrd="1" destOrd="0" presId="urn:microsoft.com/office/officeart/2005/8/layout/chevron1"/>
    <dgm:cxn modelId="{12C7D289-E9EA-46F3-869D-90874AAA64FE}" type="presParOf" srcId="{E7F6F844-CB56-4F98-A669-52194EC19404}" destId="{6E6C5BA8-E80A-45D7-83EB-DD9FD13EC596}" srcOrd="2" destOrd="0" presId="urn:microsoft.com/office/officeart/2005/8/layout/chevron1"/>
    <dgm:cxn modelId="{23C1342D-1D53-4AAA-8B7D-A81C3D4EE4F7}" type="presParOf" srcId="{E7F6F844-CB56-4F98-A669-52194EC19404}" destId="{7EABB0E0-2386-4D71-AD2C-A2B50DCF17B8}" srcOrd="3" destOrd="0" presId="urn:microsoft.com/office/officeart/2005/8/layout/chevron1"/>
    <dgm:cxn modelId="{B610BDEC-1D61-4FE3-AB85-C453A4B12347}" type="presParOf" srcId="{E7F6F844-CB56-4F98-A669-52194EC19404}" destId="{57418BB7-4386-4508-8C62-B6D97F247A22}" srcOrd="4" destOrd="0" presId="urn:microsoft.com/office/officeart/2005/8/layout/chevron1"/>
    <dgm:cxn modelId="{54877614-591D-4D7E-A93C-C96C34E3E3FE}" type="presParOf" srcId="{E7F6F844-CB56-4F98-A669-52194EC19404}" destId="{85534A6B-8143-4B03-BDDB-61A306C51270}" srcOrd="5" destOrd="0" presId="urn:microsoft.com/office/officeart/2005/8/layout/chevron1"/>
    <dgm:cxn modelId="{B160F841-8E68-4A39-90FE-0F0FDBBA0C8B}" type="presParOf" srcId="{E7F6F844-CB56-4F98-A669-52194EC19404}" destId="{11877EF8-2911-4377-8F3F-43B207064FD3}" srcOrd="6" destOrd="0" presId="urn:microsoft.com/office/officeart/2005/8/layout/chevron1"/>
    <dgm:cxn modelId="{20F937B3-1A16-4487-89BF-7C28890A9F77}" type="presParOf" srcId="{E7F6F844-CB56-4F98-A669-52194EC19404}" destId="{726DAC4D-8BF2-4634-A9A2-EEEE304EE500}" srcOrd="7" destOrd="0" presId="urn:microsoft.com/office/officeart/2005/8/layout/chevron1"/>
    <dgm:cxn modelId="{A150027C-9EAB-47F2-AD2D-F5AEAA6292A1}" type="presParOf" srcId="{E7F6F844-CB56-4F98-A669-52194EC19404}" destId="{4FA8C855-EA38-48D7-8BD9-272FFF498105}" srcOrd="8" destOrd="0" presId="urn:microsoft.com/office/officeart/2005/8/layout/chevron1"/>
    <dgm:cxn modelId="{32BF93AF-D072-4697-93FC-D2622F35A0BF}" type="presParOf" srcId="{E7F6F844-CB56-4F98-A669-52194EC19404}" destId="{05B1AC52-5A6A-4AAB-B95C-E6519BE4BAEA}" srcOrd="9" destOrd="0" presId="urn:microsoft.com/office/officeart/2005/8/layout/chevron1"/>
    <dgm:cxn modelId="{ACE95134-1A63-4717-8963-30E97FA42C89}" type="presParOf" srcId="{E7F6F844-CB56-4F98-A669-52194EC19404}" destId="{A5125C3F-6662-485D-B881-78F481D06062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0EA1C-D163-4756-BA57-B57465CA0231}">
      <dsp:nvSpPr>
        <dsp:cNvPr id="0" name=""/>
        <dsp:cNvSpPr/>
      </dsp:nvSpPr>
      <dsp:spPr>
        <a:xfrm>
          <a:off x="26272" y="0"/>
          <a:ext cx="1595574" cy="5059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rgbClr val="0033CC"/>
              </a:solidFill>
            </a:rPr>
            <a:t>Разработка проекта ГОСТ</a:t>
          </a:r>
        </a:p>
      </dsp:txBody>
      <dsp:txXfrm>
        <a:off x="279231" y="0"/>
        <a:ext cx="1089656" cy="505918"/>
      </dsp:txXfrm>
    </dsp:sp>
    <dsp:sp modelId="{6E6C5BA8-E80A-45D7-83EB-DD9FD13EC596}">
      <dsp:nvSpPr>
        <dsp:cNvPr id="0" name=""/>
        <dsp:cNvSpPr/>
      </dsp:nvSpPr>
      <dsp:spPr>
        <a:xfrm>
          <a:off x="1440305" y="0"/>
          <a:ext cx="1595574" cy="5059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rgbClr val="0033CC"/>
              </a:solidFill>
            </a:rPr>
            <a:t>Голосование  ОР в  ТК 23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rgbClr val="0033CC"/>
            </a:solidFill>
          </a:endParaRPr>
        </a:p>
      </dsp:txBody>
      <dsp:txXfrm>
        <a:off x="1693264" y="0"/>
        <a:ext cx="1089656" cy="505918"/>
      </dsp:txXfrm>
    </dsp:sp>
    <dsp:sp modelId="{57418BB7-4386-4508-8C62-B6D97F247A22}">
      <dsp:nvSpPr>
        <dsp:cNvPr id="0" name=""/>
        <dsp:cNvSpPr/>
      </dsp:nvSpPr>
      <dsp:spPr>
        <a:xfrm>
          <a:off x="2876322" y="0"/>
          <a:ext cx="1595574" cy="5059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rgbClr val="0033CC"/>
              </a:solidFill>
            </a:rPr>
            <a:t>Редактирование  для размещения  в АИС МГС</a:t>
          </a:r>
        </a:p>
      </dsp:txBody>
      <dsp:txXfrm>
        <a:off x="3129281" y="0"/>
        <a:ext cx="1089656" cy="505918"/>
      </dsp:txXfrm>
    </dsp:sp>
    <dsp:sp modelId="{11877EF8-2911-4377-8F3F-43B207064FD3}">
      <dsp:nvSpPr>
        <dsp:cNvPr id="0" name=""/>
        <dsp:cNvSpPr/>
      </dsp:nvSpPr>
      <dsp:spPr>
        <a:xfrm>
          <a:off x="4312339" y="0"/>
          <a:ext cx="1595574" cy="5059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rgbClr val="0033CC"/>
              </a:solidFill>
            </a:rPr>
            <a:t>Голосование в АИС МГС        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rgbClr val="0033CC"/>
              </a:solidFill>
            </a:rPr>
            <a:t>   (2 месяца)</a:t>
          </a:r>
        </a:p>
      </dsp:txBody>
      <dsp:txXfrm>
        <a:off x="4565298" y="0"/>
        <a:ext cx="1089656" cy="505918"/>
      </dsp:txXfrm>
    </dsp:sp>
    <dsp:sp modelId="{4FA8C855-EA38-48D7-8BD9-272FFF498105}">
      <dsp:nvSpPr>
        <dsp:cNvPr id="0" name=""/>
        <dsp:cNvSpPr/>
      </dsp:nvSpPr>
      <dsp:spPr>
        <a:xfrm>
          <a:off x="5748355" y="0"/>
          <a:ext cx="1595574" cy="5059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rgbClr val="0033CC"/>
              </a:solidFill>
            </a:rPr>
            <a:t>Редактирование к изданию (ФГУП ВНИИНМАШ)        </a:t>
          </a:r>
        </a:p>
      </dsp:txBody>
      <dsp:txXfrm>
        <a:off x="6001314" y="0"/>
        <a:ext cx="1089656" cy="505918"/>
      </dsp:txXfrm>
    </dsp:sp>
    <dsp:sp modelId="{A5125C3F-6662-485D-B881-78F481D06062}">
      <dsp:nvSpPr>
        <dsp:cNvPr id="0" name=""/>
        <dsp:cNvSpPr/>
      </dsp:nvSpPr>
      <dsp:spPr>
        <a:xfrm>
          <a:off x="7184372" y="0"/>
          <a:ext cx="1595574" cy="5059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rgbClr val="0033CC"/>
              </a:solidFill>
            </a:rPr>
            <a:t>РОССТАНДАРТ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rgbClr val="0033CC"/>
              </a:solidFill>
            </a:rPr>
            <a:t>(подготовка к изданию)</a:t>
          </a:r>
        </a:p>
      </dsp:txBody>
      <dsp:txXfrm>
        <a:off x="7437331" y="0"/>
        <a:ext cx="1089656" cy="505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0.17185</cdr:x>
      <cdr:y>0.06543</cdr:y>
    </cdr:from>
    <cdr:to>
      <cdr:x>0.87332</cdr:x>
      <cdr:y>0.13429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6732" y="230108"/>
          <a:ext cx="3578570" cy="242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/>
            <a:t>    Рекомендации ПАО «Газпром»  (Р Газпром 9.4-013-2011)</a:t>
          </a:r>
        </a:p>
      </cdr:txBody>
    </cdr:sp>
  </cdr:relSizeAnchor>
  <cdr:relSizeAnchor xmlns:cdr="http://schemas.openxmlformats.org/drawingml/2006/chartDrawing">
    <cdr:from>
      <cdr:x>0.00556</cdr:x>
      <cdr:y>0.96181</cdr:y>
    </cdr:from>
    <cdr:to>
      <cdr:x>0.11667</cdr:x>
      <cdr:y>0.96181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flipV="1">
          <a:off x="28575" y="2638424"/>
          <a:ext cx="571500" cy="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0.4963</cdr:y>
    </cdr:from>
    <cdr:to>
      <cdr:x>0.17778</cdr:x>
      <cdr:y>0.82963</cdr:y>
    </cdr:to>
    <cdr:sp macro="" textlink="">
      <cdr:nvSpPr>
        <cdr:cNvPr id="5" name="Прямая соединительная линия 4"/>
        <cdr:cNvSpPr/>
      </cdr:nvSpPr>
      <cdr:spPr bwMode="auto">
        <a:xfrm xmlns:a="http://schemas.openxmlformats.org/drawingml/2006/main">
          <a:off x="-1826260" y="1361440"/>
          <a:ext cx="914400" cy="9144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0" tIns="0" rIns="0" bIns="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0.00556</cdr:x>
      <cdr:y>0.96181</cdr:y>
    </cdr:from>
    <cdr:to>
      <cdr:x>0.11667</cdr:x>
      <cdr:y>0.96181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flipV="1">
          <a:off x="28598" y="2638437"/>
          <a:ext cx="57149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C00000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 Narrow"/>
            </a:defRPr>
          </a:lvl1pPr>
          <a:lvl2pPr marL="457200" indent="0">
            <a:defRPr sz="1100">
              <a:solidFill>
                <a:srgbClr val="000000"/>
              </a:solidFill>
              <a:latin typeface="Arial Narrow"/>
            </a:defRPr>
          </a:lvl2pPr>
          <a:lvl3pPr marL="914400" indent="0">
            <a:defRPr sz="1100">
              <a:solidFill>
                <a:srgbClr val="000000"/>
              </a:solidFill>
              <a:latin typeface="Arial Narrow"/>
            </a:defRPr>
          </a:lvl3pPr>
          <a:lvl4pPr marL="1371600" indent="0">
            <a:defRPr sz="1100">
              <a:solidFill>
                <a:srgbClr val="000000"/>
              </a:solidFill>
              <a:latin typeface="Arial Narrow"/>
            </a:defRPr>
          </a:lvl4pPr>
          <a:lvl5pPr marL="1828800" indent="0">
            <a:defRPr sz="1100">
              <a:solidFill>
                <a:srgbClr val="000000"/>
              </a:solidFill>
              <a:latin typeface="Arial Narrow"/>
            </a:defRPr>
          </a:lvl5pPr>
          <a:lvl6pPr marL="2286000" indent="0">
            <a:defRPr sz="1100">
              <a:solidFill>
                <a:srgbClr val="000000"/>
              </a:solidFill>
              <a:latin typeface="Arial Narrow"/>
            </a:defRPr>
          </a:lvl6pPr>
          <a:lvl7pPr marL="2743200" indent="0">
            <a:defRPr sz="1100">
              <a:solidFill>
                <a:srgbClr val="000000"/>
              </a:solidFill>
              <a:latin typeface="Arial Narrow"/>
            </a:defRPr>
          </a:lvl7pPr>
          <a:lvl8pPr marL="3200400" indent="0">
            <a:defRPr sz="1100">
              <a:solidFill>
                <a:srgbClr val="000000"/>
              </a:solidFill>
              <a:latin typeface="Arial Narrow"/>
            </a:defRPr>
          </a:lvl8pPr>
          <a:lvl9pPr marL="3657600" indent="0">
            <a:defRPr sz="1100">
              <a:solidFill>
                <a:srgbClr val="000000"/>
              </a:solidFill>
              <a:latin typeface="Arial Narrow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0.04526</cdr:x>
      <cdr:y>0.74937</cdr:y>
    </cdr:from>
    <cdr:to>
      <cdr:x>1</cdr:x>
      <cdr:y>0.75188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>
          <a:off x="200024" y="2847976"/>
          <a:ext cx="4219576" cy="9525"/>
        </a:xfrm>
        <a:prstGeom xmlns:a="http://schemas.openxmlformats.org/drawingml/2006/main" prst="line">
          <a:avLst/>
        </a:prstGeom>
        <a:ln xmlns:a="http://schemas.openxmlformats.org/drawingml/2006/main" w="15875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3478" cy="4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2" tIns="45156" rIns="90312" bIns="45156" numCol="1" anchor="t" anchorCtr="0" compatLnSpc="1">
            <a:prstTxWarp prst="textNoShape">
              <a:avLst/>
            </a:prstTxWarp>
          </a:bodyPr>
          <a:lstStyle>
            <a:lvl1pPr defTabSz="90094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4109" y="1"/>
            <a:ext cx="2933478" cy="4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2" tIns="45156" rIns="90312" bIns="45156" numCol="1" anchor="t" anchorCtr="0" compatLnSpc="1">
            <a:prstTxWarp prst="textNoShape">
              <a:avLst/>
            </a:prstTxWarp>
          </a:bodyPr>
          <a:lstStyle>
            <a:lvl1pPr algn="r" defTabSz="90094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8165"/>
            <a:ext cx="2933478" cy="49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2" tIns="45156" rIns="90312" bIns="45156" numCol="1" anchor="b" anchorCtr="0" compatLnSpc="1">
            <a:prstTxWarp prst="textNoShape">
              <a:avLst/>
            </a:prstTxWarp>
          </a:bodyPr>
          <a:lstStyle>
            <a:lvl1pPr defTabSz="90094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4109" y="9408165"/>
            <a:ext cx="2933478" cy="49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2" tIns="45156" rIns="90312" bIns="45156" numCol="1" anchor="b" anchorCtr="0" compatLnSpc="1">
            <a:prstTxWarp prst="textNoShape">
              <a:avLst/>
            </a:prstTxWarp>
          </a:bodyPr>
          <a:lstStyle>
            <a:lvl1pPr algn="r" defTabSz="90094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283C173-4A8C-4A5F-9591-75704CB00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06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3478" cy="4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2" tIns="47627" rIns="95252" bIns="47627" numCol="1" anchor="t" anchorCtr="0" compatLnSpc="1">
            <a:prstTxWarp prst="textNoShape">
              <a:avLst/>
            </a:prstTxWarp>
          </a:bodyPr>
          <a:lstStyle>
            <a:lvl1pPr defTabSz="952858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4109" y="1"/>
            <a:ext cx="2933478" cy="4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2" tIns="47627" rIns="95252" bIns="47627" numCol="1" anchor="t" anchorCtr="0" compatLnSpc="1">
            <a:prstTxWarp prst="textNoShape">
              <a:avLst/>
            </a:prstTxWarp>
          </a:bodyPr>
          <a:lstStyle>
            <a:lvl1pPr algn="r" defTabSz="952858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550" y="741363"/>
            <a:ext cx="6604000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121" y="4706388"/>
            <a:ext cx="5412858" cy="445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2" tIns="47627" rIns="95252" bIns="47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165"/>
            <a:ext cx="2933478" cy="49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2" tIns="47627" rIns="95252" bIns="47627" numCol="1" anchor="b" anchorCtr="0" compatLnSpc="1">
            <a:prstTxWarp prst="textNoShape">
              <a:avLst/>
            </a:prstTxWarp>
          </a:bodyPr>
          <a:lstStyle>
            <a:lvl1pPr defTabSz="952858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4109" y="9408165"/>
            <a:ext cx="2933478" cy="49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2" tIns="47627" rIns="95252" bIns="47627" numCol="1" anchor="b" anchorCtr="0" compatLnSpc="1">
            <a:prstTxWarp prst="textNoShape">
              <a:avLst/>
            </a:prstTxWarp>
          </a:bodyPr>
          <a:lstStyle>
            <a:lvl1pPr algn="r" defTabSz="952858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9D05024-B612-4A11-B031-0A92331DE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6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defTabSz="911225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defTabSz="911225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defTabSz="911225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defTabSz="911225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DD861877-24D6-4785-8DCA-D108C18EE27F}" type="slidenum">
              <a:rPr lang="ru-RU" altLang="ru-RU" sz="1200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" y="741363"/>
            <a:ext cx="6604000" cy="371633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12" y="4706237"/>
            <a:ext cx="4965677" cy="44578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Актуальность СП обусловлена необходимостью пересмотра разработанных</a:t>
            </a:r>
            <a:r>
              <a:rPr lang="ru-RU" baseline="0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около тридцати лет назад положений  ВСН-008-88, ВСН-009-88, ВСН012-88 с учетом: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	приведения в соответствие требованиям основных государственных нормативных документов в области технического регулирования (Федеральный закон «О техническом регулировании» от 27.12.2002  № 184-ФЗ, Градостроительный кодекс Российской Федерации от 29.10.2004 № 190-ФЗ);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	формирования единого нормативного документа, определяющего порядок работ при проектировании, строительстве и приемке систем противокоррозионной защиты как единого взаимосвязанного комплекса;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	отражения требований к оборудованию, объектам и технологиям проведения работ в области противокоррозионной защиты в соответствии с положениями обязательного к применению ГОСТ Р 51164 и межгосударственного ГОСТ 9.602-2005;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	включения в состав документа перечня работ, соответствующих текущему и перспективному уровню развития материалов, оборудования и технологий для защиты от коррозии линейных объектов и сооружений нефтегазового комплекса. </a:t>
            </a:r>
          </a:p>
          <a:p>
            <a:pPr eaLnBrk="1" hangingPunct="1"/>
            <a:endParaRPr lang="ru-RU" alt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3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550" y="741363"/>
            <a:ext cx="6604000" cy="3716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/>
              <a:t>Требования к порядку проведения аттестации наружного антикоррозионного полиэтиленового, полипропиленового </a:t>
            </a:r>
          </a:p>
          <a:p>
            <a:r>
              <a:rPr lang="ru-RU" u="sng" dirty="0"/>
              <a:t>и внутреннего покрытия труб </a:t>
            </a:r>
          </a:p>
          <a:p>
            <a:endParaRPr lang="ru-RU" dirty="0"/>
          </a:p>
          <a:p>
            <a:r>
              <a:rPr lang="ru-RU" dirty="0"/>
              <a:t>СТО Газпром 2-2.3-129-2007 «Типовая программа проведения приемочных испытаний технологии нанесения заводского наружного полиэтиленового покрытия»;</a:t>
            </a:r>
          </a:p>
          <a:p>
            <a:r>
              <a:rPr lang="ru-RU" dirty="0"/>
              <a:t>СТО Газпром 2-2.3-179-2007 «Типовая программа проведения приемочных испытаний технологии нанесения заводского наружного полипропиленового покрытия»;</a:t>
            </a:r>
          </a:p>
          <a:p>
            <a:r>
              <a:rPr lang="ru-RU" dirty="0"/>
              <a:t>СТО Газпром 2-2.3-181-2007 «Типовая программа проведения приемочных испытаний технологии нанесения заводского внутреннего покрытия»</a:t>
            </a:r>
          </a:p>
          <a:p>
            <a:endParaRPr lang="ru-RU" dirty="0"/>
          </a:p>
          <a:p>
            <a:endParaRPr lang="ru-RU" dirty="0"/>
          </a:p>
          <a:p>
            <a:r>
              <a:rPr lang="ru-RU" u="sng" dirty="0"/>
              <a:t>Требования к наружным антикоррозионным  полиэтиленовым, полипропиленовым и внутренним покрытиям труб </a:t>
            </a:r>
          </a:p>
          <a:p>
            <a:r>
              <a:rPr lang="ru-RU" dirty="0"/>
              <a:t>СТО Газпром 2-2.3-130-2007 «Технические требования к наружным антикоррозионным полиэтиленовым покрытиям труб заводского нанесения для строительства, реконструкции и капитального ремонта подземных и морских газопроводов с температурой эксплуатации до 800С»;</a:t>
            </a:r>
          </a:p>
          <a:p>
            <a:r>
              <a:rPr lang="ru-RU" dirty="0"/>
              <a:t>СТО Газпром 2-2.2-178-2007 «Технические требования к наружным антикоррозионным полипропиленовым покрытиям труб заводского нанесения для строительства, реконструкции и капитального ремонта подземных и морских газопроводов с температурой эксплуатации до 1100С»;</a:t>
            </a:r>
          </a:p>
          <a:p>
            <a:r>
              <a:rPr lang="ru-RU" dirty="0"/>
              <a:t>СТО Газпром 2–2.2–180–2007 «Технические требования на внутреннее </a:t>
            </a:r>
            <a:r>
              <a:rPr lang="ru-RU" dirty="0" err="1"/>
              <a:t>гладкостное</a:t>
            </a:r>
            <a:r>
              <a:rPr lang="ru-RU" dirty="0"/>
              <a:t> покрытие труб для строительства магистральных газопроводов».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F6D57-C54C-444F-AA0D-09AA4A27F54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550" y="741363"/>
            <a:ext cx="6604000" cy="3716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C26CB-AEAE-4D1B-932C-2EC3FDF277B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550" y="741363"/>
            <a:ext cx="6604000" cy="3716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Защитные покрытия подземных магистральных трубопроводов и технологии их применения  аналогичны применяемым в  ОАО «Газпром» 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Определяющая причина различия нормативных показателей – расхождение нормативных требований  и технических решений  по заземлению объектов трубопроводов  (до 90 % защитного тока ЭХЗ защищает не трубопроводы, а заземления)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6FAAC-8172-468C-983D-569B676E3D9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D179-E9F2-4053-B465-D7642370F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ОБОСНОВАНИЕ УЧЕТА ВИБРОГЕОДИНАМИКИ ПРИ ФОРМИРОВАНИИ ПРЕДСТАВЛЕНИЙ </a:t>
            </a:r>
            <a:br>
              <a:rPr lang="ru-RU"/>
            </a:br>
            <a:r>
              <a:rPr lang="ru-RU"/>
              <a:t>ОБ ОСОБЕННОСТЯХ РАЗРАБОТКИ МЕСТОРОЖДЕНИЙ УГЛЕВОДОРОДОВ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D179-E9F2-4053-B465-D7642370FA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ОБОСНОВАНИЕ УЧЕТА ВИБРОГЕОДИНАМИКИ ПРИ ФОРМИРОВАНИИ ПРЕДСТАВЛЕНИЙ </a:t>
            </a:r>
            <a:br>
              <a:rPr lang="ru-RU">
                <a:solidFill>
                  <a:srgbClr val="FFFFFF"/>
                </a:solidFill>
              </a:rPr>
            </a:br>
            <a:r>
              <a:rPr lang="ru-RU">
                <a:solidFill>
                  <a:srgbClr val="FFFFFF"/>
                </a:solidFill>
              </a:rPr>
              <a:t>ОБ ОСОБЕННОСТЯХ РАЗРАБОТКИ МЕСТОРОЖДЕНИЙ УГЛЕВОДОРОДОВ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D179-E9F2-4053-B465-D7642370FA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ОБОСНОВАНИЕ УЧЕТА ВИБРОГЕОДИНАМИКИ ПРИ ФОРМИРОВАНИИ ПРЕДСТАВЛЕНИЙ </a:t>
            </a:r>
            <a:br>
              <a:rPr lang="ru-RU">
                <a:solidFill>
                  <a:srgbClr val="FFFFFF"/>
                </a:solidFill>
              </a:rPr>
            </a:br>
            <a:r>
              <a:rPr lang="ru-RU">
                <a:solidFill>
                  <a:srgbClr val="FFFFFF"/>
                </a:solidFill>
              </a:rPr>
              <a:t>ОБ ОСОБЕННОСТЯХ РАЗРАБОТКИ МЕСТОРОЖДЕНИЙ УГЛЕВОДОРОДОВ</a:t>
            </a:r>
          </a:p>
        </p:txBody>
      </p:sp>
    </p:spTree>
    <p:extLst>
      <p:ext uri="{BB962C8B-B14F-4D97-AF65-F5344CB8AC3E}">
        <p14:creationId xmlns:p14="http://schemas.microsoft.com/office/powerpoint/2010/main" val="89596811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EFA1A-35BD-469C-BB02-FED042082B3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479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43617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E69C-1A24-4A34-ABE9-47E53D7AEDA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8406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EFA1A-35BD-469C-BB02-FED042082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63112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6179678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E69C-1A24-4A34-ABE9-47E53D7AE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9FE7B-53E0-4633-9F2F-5C0D780C3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sz="2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F0660-F297-40D0-8C8A-D04F84A01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sz="2800">
                <a:solidFill>
                  <a:srgbClr val="003366"/>
                </a:solidFill>
              </a:defRPr>
            </a:lvl1pPr>
            <a:lvl2pPr>
              <a:defRPr sz="3200">
                <a:solidFill>
                  <a:srgbClr val="003366"/>
                </a:solidFill>
              </a:defRPr>
            </a:lvl2pPr>
            <a:lvl3pPr>
              <a:defRPr sz="2800">
                <a:solidFill>
                  <a:srgbClr val="003366"/>
                </a:solidFill>
              </a:defRPr>
            </a:lvl3pPr>
            <a:lvl4pPr>
              <a:defRPr sz="2400">
                <a:solidFill>
                  <a:srgbClr val="003366"/>
                </a:solidFill>
              </a:defRPr>
            </a:lvl4pPr>
            <a:lvl5pPr>
              <a:defRPr sz="2400">
                <a:solidFill>
                  <a:srgbClr val="003366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2D7D-426D-47ED-B8C9-C9EFA2E87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9E68B-74E1-4CF2-9F3C-F865065DD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lang="en-US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6B45C-9470-42E6-8844-A00FE8D99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w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wmf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Sample text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Sample header</a:t>
            </a:r>
          </a:p>
        </p:txBody>
      </p:sp>
      <p:sp>
        <p:nvSpPr>
          <p:cNvPr id="399374" name="Line 14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50027AF2-8AC3-4B24-82EE-FF8C48C582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1036" name="Picture 37" descr="Logo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6688" y="123825"/>
            <a:ext cx="1562100" cy="5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9" r:id="rId2"/>
    <p:sldLayoutId id="2147483772" r:id="rId3"/>
    <p:sldLayoutId id="2147483773" r:id="rId4"/>
  </p:sldLayoutIdLst>
  <p:transition spd="slow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Sample text</a:t>
            </a:r>
          </a:p>
        </p:txBody>
      </p:sp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939926" y="1955007"/>
            <a:ext cx="7204075" cy="278487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2052" name="Group 3"/>
          <p:cNvGrpSpPr>
            <a:grpSpLocks/>
          </p:cNvGrpSpPr>
          <p:nvPr userDrawn="1"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26931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931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931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931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932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932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Sample header</a:t>
            </a:r>
            <a:endParaRPr lang="ru-RU"/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6E72BB21-FB69-494B-8C50-B7E0A2347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9333" name="Line 21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9334" name="Line 22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934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2061" name="Picture 37" descr="Logo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23825"/>
            <a:ext cx="1562100" cy="5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ransition spd="slow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Sample text</a:t>
            </a:r>
          </a:p>
        </p:txBody>
      </p:sp>
      <p:sp>
        <p:nvSpPr>
          <p:cNvPr id="270355" name="Rectangle 19"/>
          <p:cNvSpPr>
            <a:spLocks noChangeArrowheads="1"/>
          </p:cNvSpPr>
          <p:nvPr userDrawn="1"/>
        </p:nvSpPr>
        <p:spPr bwMode="auto">
          <a:xfrm>
            <a:off x="0" y="1953816"/>
            <a:ext cx="9144000" cy="278487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3076" name="Group 3"/>
          <p:cNvGrpSpPr>
            <a:grpSpLocks/>
          </p:cNvGrpSpPr>
          <p:nvPr userDrawn="1"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27034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034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034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034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4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4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Sample header</a:t>
            </a:r>
            <a:endParaRPr lang="ru-RU"/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698CE66F-F485-4342-A67D-64577DEAB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0351" name="Rectangle 15"/>
          <p:cNvSpPr>
            <a:spLocks noChangeArrowheads="1"/>
          </p:cNvSpPr>
          <p:nvPr userDrawn="1"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56" name="Line 20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57" name="Line 21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6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3086" name="Picture 37" descr="Logo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23825"/>
            <a:ext cx="1562100" cy="5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ransition spd="slow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5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Sample text</a:t>
            </a:r>
          </a:p>
        </p:txBody>
      </p:sp>
      <p:sp>
        <p:nvSpPr>
          <p:cNvPr id="271383" name="Rectangle 23"/>
          <p:cNvSpPr>
            <a:spLocks noChangeArrowheads="1"/>
          </p:cNvSpPr>
          <p:nvPr userDrawn="1"/>
        </p:nvSpPr>
        <p:spPr bwMode="auto">
          <a:xfrm>
            <a:off x="0" y="1613298"/>
            <a:ext cx="9144000" cy="312062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4100" name="Group 3"/>
          <p:cNvGrpSpPr>
            <a:grpSpLocks/>
          </p:cNvGrpSpPr>
          <p:nvPr userDrawn="1"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1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Sample header</a:t>
            </a:r>
            <a:endParaRPr lang="ru-RU"/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05B9701E-926E-449C-AE79-A34656831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5" name="Rectangle 15"/>
          <p:cNvSpPr>
            <a:spLocks noChangeArrowheads="1"/>
          </p:cNvSpPr>
          <p:nvPr userDrawn="1"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84" name="Line 24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85" name="Line 25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9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4110" name="Picture 37" descr="Logo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23825"/>
            <a:ext cx="1562100" cy="5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ransition spd="slow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 userDrawn="1"/>
        </p:nvSpPr>
        <p:spPr bwMode="auto">
          <a:xfrm>
            <a:off x="1935164" y="808435"/>
            <a:ext cx="7208837" cy="394692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5123" name="Group 3"/>
          <p:cNvGrpSpPr>
            <a:grpSpLocks/>
          </p:cNvGrpSpPr>
          <p:nvPr userDrawn="1"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2723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238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239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239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39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39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Sample header</a:t>
            </a:r>
            <a:endParaRPr lang="ru-RU"/>
          </a:p>
        </p:txBody>
      </p:sp>
      <p:sp>
        <p:nvSpPr>
          <p:cNvPr id="51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12006"/>
            <a:ext cx="193675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Sample text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EEEC2BC2-0B33-4767-90F8-C1419C588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2399" name="Rectangle 15"/>
          <p:cNvSpPr>
            <a:spLocks noChangeArrowheads="1"/>
          </p:cNvSpPr>
          <p:nvPr userDrawn="1"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401" name="Line 17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402" name="Line 18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41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5134" name="Picture 37" descr="Logo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23825"/>
            <a:ext cx="1562100" cy="5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ransition spd="slow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3057526" y="815578"/>
            <a:ext cx="6086475" cy="393858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6147" name="Group 3"/>
          <p:cNvGrpSpPr>
            <a:grpSpLocks/>
          </p:cNvGrpSpPr>
          <p:nvPr userDrawn="1"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546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6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6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Sample header</a:t>
            </a:r>
            <a:endParaRPr lang="ru-RU"/>
          </a:p>
        </p:txBody>
      </p:sp>
      <p:sp>
        <p:nvSpPr>
          <p:cNvPr id="615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825103"/>
            <a:ext cx="3059113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Sample text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AFCD87F6-0689-4DE3-93D6-BDCA6B7F7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72" name="Line 16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73" name="Line 17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6158" name="Picture 37" descr="Logo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23825"/>
            <a:ext cx="1562100" cy="5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slow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/>
              <a:t> </a:t>
            </a:r>
            <a:endParaRPr lang="ru-RU"/>
          </a:p>
        </p:txBody>
      </p:sp>
      <p:sp>
        <p:nvSpPr>
          <p:cNvPr id="171017" name="Rectangle 9"/>
          <p:cNvSpPr>
            <a:spLocks noChangeArrowheads="1"/>
          </p:cNvSpPr>
          <p:nvPr userDrawn="1"/>
        </p:nvSpPr>
        <p:spPr bwMode="auto">
          <a:xfrm>
            <a:off x="0" y="4735116"/>
            <a:ext cx="9144000" cy="408384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1021" name="Rectangle 13"/>
          <p:cNvSpPr>
            <a:spLocks noChangeArrowheads="1"/>
          </p:cNvSpPr>
          <p:nvPr userDrawn="1"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1022" name="Rectangle 14"/>
          <p:cNvSpPr>
            <a:spLocks noChangeArrowheads="1"/>
          </p:cNvSpPr>
          <p:nvPr userDrawn="1"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1023" name="Line 15"/>
          <p:cNvSpPr>
            <a:spLocks noChangeShapeType="1"/>
          </p:cNvSpPr>
          <p:nvPr userDrawn="1"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1041" name="Line 33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1042" name="Line 34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7177" name="Picture 37" descr="Logo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6688" y="123825"/>
            <a:ext cx="1562100" cy="5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8" r:id="rId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Sample text</a:t>
            </a:r>
          </a:p>
        </p:txBody>
      </p:sp>
      <p:grpSp>
        <p:nvGrpSpPr>
          <p:cNvPr id="2" name="Group 3"/>
          <p:cNvGrpSpPr>
            <a:grpSpLocks/>
          </p:cNvGrpSpPr>
          <p:nvPr userDrawn="1"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Sample header</a:t>
            </a:r>
          </a:p>
        </p:txBody>
      </p:sp>
      <p:sp>
        <p:nvSpPr>
          <p:cNvPr id="399374" name="Line 14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50027AF2-8AC3-4B24-82EE-FF8C48C582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1036" name="Picture 37" descr="Logo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23825"/>
            <a:ext cx="1562100" cy="5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ransition spd="slow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Sample text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Sample header</a:t>
            </a:r>
          </a:p>
        </p:txBody>
      </p:sp>
      <p:sp>
        <p:nvSpPr>
          <p:cNvPr id="399374" name="Line 14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50027AF2-8AC3-4B24-82EE-FF8C48C582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1036" name="Picture 37" descr="Logo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6688" y="123825"/>
            <a:ext cx="1562100" cy="5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53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</p:sldLayoutIdLst>
  <p:transition spd="slow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aocp.ru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hyperlink" Target="http://www.vniist.ru/" TargetMode="External"/><Relationship Id="rId9" Type="http://schemas.openxmlformats.org/officeDocument/2006/relationships/hyperlink" Target="http://ngcert.ru/" TargetMode="Externa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9.emf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emf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24071" y="1229296"/>
            <a:ext cx="8253205" cy="21853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 cap="all" dirty="0"/>
              <a:t>Промежуточные  ИТОГИ РАЗРАБОТКИ </a:t>
            </a:r>
          </a:p>
          <a:p>
            <a:pPr algn="ctr"/>
            <a:r>
              <a:rPr lang="ru-RU" sz="2000" b="1" cap="all" dirty="0"/>
              <a:t>МЕЖГОСУДАРСТВЕННЫХ СТАНДАРТОВ </a:t>
            </a:r>
          </a:p>
          <a:p>
            <a:pPr algn="ctr"/>
            <a:r>
              <a:rPr lang="ru-RU" sz="2000" b="1" cap="all" dirty="0"/>
              <a:t>ПО ЗАЩИТЕ ОТ КОРРОЗИИ</a:t>
            </a:r>
          </a:p>
          <a:p>
            <a:pPr algn="ctr"/>
            <a:endParaRPr lang="ru-RU" sz="2000" b="1" cap="all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639407" y="3914879"/>
            <a:ext cx="2783233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b="1" dirty="0"/>
              <a:t>Д.Н. </a:t>
            </a:r>
            <a:r>
              <a:rPr lang="ru-RU" sz="1800" b="1" dirty="0" err="1"/>
              <a:t>Запевалов</a:t>
            </a:r>
            <a:endParaRPr lang="ru-RU" sz="1800" b="1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12036" y="4751085"/>
            <a:ext cx="86006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</a:rPr>
              <a:t>2018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FEF90-9F22-44E9-9843-1EC88F6BC87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46129" y="998501"/>
            <a:ext cx="6076028" cy="3532109"/>
            <a:chOff x="1663" y="767"/>
            <a:chExt cx="9568" cy="7416"/>
          </a:xfrm>
        </p:grpSpPr>
        <p:sp>
          <p:nvSpPr>
            <p:cNvPr id="57347" name="Line 3"/>
            <p:cNvSpPr>
              <a:spLocks noChangeShapeType="1"/>
            </p:cNvSpPr>
            <p:nvPr/>
          </p:nvSpPr>
          <p:spPr bwMode="auto">
            <a:xfrm flipH="1">
              <a:off x="7726" y="4261"/>
              <a:ext cx="54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48" name="Line 4"/>
            <p:cNvSpPr>
              <a:spLocks noChangeShapeType="1"/>
            </p:cNvSpPr>
            <p:nvPr/>
          </p:nvSpPr>
          <p:spPr bwMode="auto">
            <a:xfrm flipV="1">
              <a:off x="7951" y="4192"/>
              <a:ext cx="0" cy="6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49" name="Text Box 5"/>
            <p:cNvSpPr txBox="1">
              <a:spLocks noChangeArrowheads="1"/>
            </p:cNvSpPr>
            <p:nvPr/>
          </p:nvSpPr>
          <p:spPr bwMode="auto">
            <a:xfrm>
              <a:off x="7555" y="2368"/>
              <a:ext cx="472" cy="17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1000 (не глубже)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350" name="Text Box 6"/>
            <p:cNvSpPr txBox="1">
              <a:spLocks noChangeArrowheads="1"/>
            </p:cNvSpPr>
            <p:nvPr/>
          </p:nvSpPr>
          <p:spPr bwMode="auto">
            <a:xfrm>
              <a:off x="2851" y="4074"/>
              <a:ext cx="428" cy="3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351" name="Text Box 7"/>
            <p:cNvSpPr txBox="1">
              <a:spLocks noChangeArrowheads="1"/>
            </p:cNvSpPr>
            <p:nvPr/>
          </p:nvSpPr>
          <p:spPr bwMode="auto">
            <a:xfrm>
              <a:off x="8454" y="3763"/>
              <a:ext cx="427" cy="3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3632" y="1711"/>
              <a:ext cx="5630" cy="6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5    6    7      8      9           10    11       12    13   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353" name="Line 9"/>
            <p:cNvSpPr>
              <a:spLocks noChangeShapeType="1"/>
            </p:cNvSpPr>
            <p:nvPr/>
          </p:nvSpPr>
          <p:spPr bwMode="auto">
            <a:xfrm>
              <a:off x="2742" y="1226"/>
              <a:ext cx="377" cy="1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54" name="Line 10"/>
            <p:cNvSpPr>
              <a:spLocks noChangeShapeType="1"/>
            </p:cNvSpPr>
            <p:nvPr/>
          </p:nvSpPr>
          <p:spPr bwMode="auto">
            <a:xfrm flipH="1">
              <a:off x="3256" y="2112"/>
              <a:ext cx="506" cy="189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55" name="Line 11"/>
            <p:cNvSpPr>
              <a:spLocks noChangeShapeType="1"/>
            </p:cNvSpPr>
            <p:nvPr/>
          </p:nvSpPr>
          <p:spPr bwMode="auto">
            <a:xfrm flipV="1">
              <a:off x="3403" y="2096"/>
              <a:ext cx="820" cy="199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56" name="Line 12"/>
            <p:cNvSpPr>
              <a:spLocks noChangeShapeType="1"/>
            </p:cNvSpPr>
            <p:nvPr/>
          </p:nvSpPr>
          <p:spPr bwMode="auto">
            <a:xfrm flipH="1">
              <a:off x="3784" y="2096"/>
              <a:ext cx="843" cy="22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57" name="Line 13"/>
            <p:cNvSpPr>
              <a:spLocks noChangeShapeType="1"/>
            </p:cNvSpPr>
            <p:nvPr/>
          </p:nvSpPr>
          <p:spPr bwMode="auto">
            <a:xfrm flipH="1">
              <a:off x="3941" y="2118"/>
              <a:ext cx="1171" cy="229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58" name="Line 14"/>
            <p:cNvSpPr>
              <a:spLocks noChangeShapeType="1"/>
            </p:cNvSpPr>
            <p:nvPr/>
          </p:nvSpPr>
          <p:spPr bwMode="auto">
            <a:xfrm flipV="1">
              <a:off x="5408" y="2138"/>
              <a:ext cx="196" cy="21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59" name="Line 15"/>
            <p:cNvSpPr>
              <a:spLocks noChangeShapeType="1"/>
            </p:cNvSpPr>
            <p:nvPr/>
          </p:nvSpPr>
          <p:spPr bwMode="auto">
            <a:xfrm flipH="1" flipV="1">
              <a:off x="7038" y="2083"/>
              <a:ext cx="574" cy="21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60" name="Text Box 16"/>
            <p:cNvSpPr txBox="1">
              <a:spLocks noChangeArrowheads="1"/>
            </p:cNvSpPr>
            <p:nvPr/>
          </p:nvSpPr>
          <p:spPr bwMode="auto">
            <a:xfrm>
              <a:off x="1663" y="5388"/>
              <a:ext cx="9568" cy="27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Электрическая  схема проверки состояния изоляции  методом катодной поляризации  участков газопровода, уложенных методом направленного (наклонного) бурения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 – регулирующий резистор; 2 –амперметр; 3 – источник постоянного тока (аккумуляторная батарея); 4 – испытательное заземление; 5 – испытуемый участок;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6 – устье скважины НБ; 7 – скважина НБ;  8 – вода или буровой раствор в </a:t>
              </a:r>
              <a:r>
                <a:rPr kumimoji="0" lang="ru-RU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затрубном</a:t>
              </a:r>
              <a:r>
                <a:rPr kumimoji="0" lang="ru-RU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пространстве; 9 – водная преграда; 10 – поверхность земли; 11 оголенный торец испытуемого трубопровода;   12 – вольтметр постоянного тока; 13 -  изолированные провода; 14 – электрод сравнения, Н и К – начало и конец проверяемого трубопровода (условное определение); 15 – обеспечиваемый уровень воды в скважине для проведения проверки качества изоляции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361" name="Text Box 17"/>
            <p:cNvSpPr txBox="1">
              <a:spLocks noChangeArrowheads="1"/>
            </p:cNvSpPr>
            <p:nvPr/>
          </p:nvSpPr>
          <p:spPr bwMode="auto">
            <a:xfrm>
              <a:off x="2329" y="767"/>
              <a:ext cx="422" cy="36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</a:p>
            <a:p>
              <a:pPr>
                <a:spcAft>
                  <a:spcPts val="1000"/>
                </a:spcAft>
              </a:pPr>
              <a:endParaRPr lang="ru-RU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  <a:p>
              <a:pPr>
                <a:spcAft>
                  <a:spcPts val="1000"/>
                </a:spcAft>
              </a:pPr>
              <a:r>
                <a:rPr lang="ru-RU" sz="1100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57362" name="Line 18"/>
            <p:cNvSpPr>
              <a:spLocks noChangeShapeType="1"/>
            </p:cNvSpPr>
            <p:nvPr/>
          </p:nvSpPr>
          <p:spPr bwMode="auto">
            <a:xfrm flipV="1">
              <a:off x="2707" y="2609"/>
              <a:ext cx="315" cy="3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 flipV="1">
              <a:off x="2699" y="1916"/>
              <a:ext cx="398" cy="2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64" name="Line 20"/>
            <p:cNvSpPr>
              <a:spLocks noChangeShapeType="1"/>
            </p:cNvSpPr>
            <p:nvPr/>
          </p:nvSpPr>
          <p:spPr bwMode="auto">
            <a:xfrm flipV="1">
              <a:off x="2700" y="3304"/>
              <a:ext cx="359" cy="2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65" name="Line 21"/>
            <p:cNvSpPr>
              <a:spLocks noChangeShapeType="1"/>
            </p:cNvSpPr>
            <p:nvPr/>
          </p:nvSpPr>
          <p:spPr bwMode="auto">
            <a:xfrm>
              <a:off x="2564" y="4112"/>
              <a:ext cx="59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66" name="Rectangle 22"/>
            <p:cNvSpPr>
              <a:spLocks noChangeArrowheads="1"/>
            </p:cNvSpPr>
            <p:nvPr/>
          </p:nvSpPr>
          <p:spPr bwMode="auto">
            <a:xfrm rot="16200000">
              <a:off x="2839" y="3321"/>
              <a:ext cx="491" cy="1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67" name="Line 23"/>
            <p:cNvSpPr>
              <a:spLocks noChangeShapeType="1"/>
            </p:cNvSpPr>
            <p:nvPr/>
          </p:nvSpPr>
          <p:spPr bwMode="auto">
            <a:xfrm rot="16200000">
              <a:off x="2989" y="3764"/>
              <a:ext cx="22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68" name="Line 24"/>
            <p:cNvSpPr>
              <a:spLocks noChangeShapeType="1"/>
            </p:cNvSpPr>
            <p:nvPr/>
          </p:nvSpPr>
          <p:spPr bwMode="auto">
            <a:xfrm rot="16200000">
              <a:off x="2956" y="3021"/>
              <a:ext cx="2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69" name="Line 25"/>
            <p:cNvSpPr>
              <a:spLocks noChangeShapeType="1"/>
            </p:cNvSpPr>
            <p:nvPr/>
          </p:nvSpPr>
          <p:spPr bwMode="auto">
            <a:xfrm rot="-16200000" flipH="1" flipV="1">
              <a:off x="2955" y="3211"/>
              <a:ext cx="303" cy="4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2958" y="1286"/>
              <a:ext cx="286" cy="917"/>
              <a:chOff x="2311" y="10011"/>
              <a:chExt cx="333" cy="991"/>
            </a:xfrm>
          </p:grpSpPr>
          <p:sp>
            <p:nvSpPr>
              <p:cNvPr id="57371" name="Line 27"/>
              <p:cNvSpPr>
                <a:spLocks noChangeShapeType="1"/>
              </p:cNvSpPr>
              <p:nvPr/>
            </p:nvSpPr>
            <p:spPr bwMode="auto">
              <a:xfrm rot="5400000" flipH="1">
                <a:off x="2313" y="10335"/>
                <a:ext cx="330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/>
            </p:nvGrpSpPr>
            <p:grpSpPr bwMode="auto">
              <a:xfrm>
                <a:off x="2311" y="10512"/>
                <a:ext cx="328" cy="66"/>
                <a:chOff x="3692" y="10263"/>
                <a:chExt cx="328" cy="66"/>
              </a:xfrm>
            </p:grpSpPr>
            <p:sp>
              <p:nvSpPr>
                <p:cNvPr id="5737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692" y="10263"/>
                  <a:ext cx="3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374" name="Line 30"/>
                <p:cNvSpPr>
                  <a:spLocks noChangeShapeType="1"/>
                </p:cNvSpPr>
                <p:nvPr/>
              </p:nvSpPr>
              <p:spPr bwMode="auto">
                <a:xfrm>
                  <a:off x="3796" y="10329"/>
                  <a:ext cx="11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" name="Group 31"/>
              <p:cNvGrpSpPr>
                <a:grpSpLocks/>
              </p:cNvGrpSpPr>
              <p:nvPr/>
            </p:nvGrpSpPr>
            <p:grpSpPr bwMode="auto">
              <a:xfrm>
                <a:off x="2316" y="10936"/>
                <a:ext cx="328" cy="66"/>
                <a:chOff x="3692" y="10263"/>
                <a:chExt cx="328" cy="66"/>
              </a:xfrm>
            </p:grpSpPr>
            <p:sp>
              <p:nvSpPr>
                <p:cNvPr id="57376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3692" y="10263"/>
                  <a:ext cx="3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377" name="Line 33"/>
                <p:cNvSpPr>
                  <a:spLocks noChangeShapeType="1"/>
                </p:cNvSpPr>
                <p:nvPr/>
              </p:nvSpPr>
              <p:spPr bwMode="auto">
                <a:xfrm>
                  <a:off x="3796" y="10329"/>
                  <a:ext cx="11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57378" name="Line 34"/>
              <p:cNvSpPr>
                <a:spLocks noChangeShapeType="1"/>
              </p:cNvSpPr>
              <p:nvPr/>
            </p:nvSpPr>
            <p:spPr bwMode="auto">
              <a:xfrm>
                <a:off x="2481" y="10604"/>
                <a:ext cx="0" cy="3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79" name="Line 35"/>
              <p:cNvSpPr>
                <a:spLocks noChangeShapeType="1"/>
              </p:cNvSpPr>
              <p:nvPr/>
            </p:nvSpPr>
            <p:spPr bwMode="auto">
              <a:xfrm>
                <a:off x="2330" y="10172"/>
                <a:ext cx="28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80" name="Line 36"/>
              <p:cNvSpPr>
                <a:spLocks noChangeShapeType="1"/>
              </p:cNvSpPr>
              <p:nvPr/>
            </p:nvSpPr>
            <p:spPr bwMode="auto">
              <a:xfrm>
                <a:off x="2358" y="10119"/>
                <a:ext cx="2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81" name="Line 37"/>
              <p:cNvSpPr>
                <a:spLocks noChangeShapeType="1"/>
              </p:cNvSpPr>
              <p:nvPr/>
            </p:nvSpPr>
            <p:spPr bwMode="auto">
              <a:xfrm>
                <a:off x="2412" y="10062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82" name="Line 38"/>
              <p:cNvSpPr>
                <a:spLocks noChangeShapeType="1"/>
              </p:cNvSpPr>
              <p:nvPr/>
            </p:nvSpPr>
            <p:spPr bwMode="auto">
              <a:xfrm>
                <a:off x="2454" y="10011"/>
                <a:ext cx="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83" name="Line 39"/>
              <p:cNvSpPr>
                <a:spLocks noChangeShapeType="1"/>
              </p:cNvSpPr>
              <p:nvPr/>
            </p:nvSpPr>
            <p:spPr bwMode="auto">
              <a:xfrm>
                <a:off x="2559" y="10434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84" name="Line 40"/>
              <p:cNvSpPr>
                <a:spLocks noChangeShapeType="1"/>
              </p:cNvSpPr>
              <p:nvPr/>
            </p:nvSpPr>
            <p:spPr bwMode="auto">
              <a:xfrm>
                <a:off x="2595" y="10395"/>
                <a:ext cx="0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7385" name="Oval 41"/>
            <p:cNvSpPr>
              <a:spLocks noChangeArrowheads="1"/>
            </p:cNvSpPr>
            <p:nvPr/>
          </p:nvSpPr>
          <p:spPr bwMode="auto">
            <a:xfrm>
              <a:off x="2869" y="2391"/>
              <a:ext cx="457" cy="4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А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386" name="Line 42"/>
            <p:cNvSpPr>
              <a:spLocks noChangeShapeType="1"/>
            </p:cNvSpPr>
            <p:nvPr/>
          </p:nvSpPr>
          <p:spPr bwMode="auto">
            <a:xfrm>
              <a:off x="3099" y="2210"/>
              <a:ext cx="0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87" name="Line 43"/>
            <p:cNvSpPr>
              <a:spLocks noChangeShapeType="1"/>
            </p:cNvSpPr>
            <p:nvPr/>
          </p:nvSpPr>
          <p:spPr bwMode="auto">
            <a:xfrm flipH="1" flipV="1">
              <a:off x="7554" y="2054"/>
              <a:ext cx="1480" cy="18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88" name="Line 44"/>
            <p:cNvSpPr>
              <a:spLocks noChangeShapeType="1"/>
            </p:cNvSpPr>
            <p:nvPr/>
          </p:nvSpPr>
          <p:spPr bwMode="auto">
            <a:xfrm flipH="1" flipV="1">
              <a:off x="8211" y="2068"/>
              <a:ext cx="652" cy="119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89" name="Text Box 45"/>
            <p:cNvSpPr txBox="1">
              <a:spLocks noChangeArrowheads="1"/>
            </p:cNvSpPr>
            <p:nvPr/>
          </p:nvSpPr>
          <p:spPr bwMode="auto">
            <a:xfrm>
              <a:off x="9750" y="3362"/>
              <a:ext cx="516" cy="18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14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15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390" name="Line 46"/>
            <p:cNvSpPr>
              <a:spLocks noChangeShapeType="1"/>
            </p:cNvSpPr>
            <p:nvPr/>
          </p:nvSpPr>
          <p:spPr bwMode="auto">
            <a:xfrm flipV="1">
              <a:off x="9370" y="3663"/>
              <a:ext cx="491" cy="5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91" name="Line 47"/>
            <p:cNvSpPr>
              <a:spLocks noChangeShapeType="1"/>
            </p:cNvSpPr>
            <p:nvPr/>
          </p:nvSpPr>
          <p:spPr bwMode="auto">
            <a:xfrm>
              <a:off x="8706" y="2058"/>
              <a:ext cx="486" cy="8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92" name="Line 48"/>
            <p:cNvSpPr>
              <a:spLocks noChangeShapeType="1"/>
            </p:cNvSpPr>
            <p:nvPr/>
          </p:nvSpPr>
          <p:spPr bwMode="auto">
            <a:xfrm flipH="1" flipV="1">
              <a:off x="8313" y="4321"/>
              <a:ext cx="1418" cy="5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93" name="Line 49"/>
            <p:cNvSpPr>
              <a:spLocks noChangeShapeType="1"/>
            </p:cNvSpPr>
            <p:nvPr/>
          </p:nvSpPr>
          <p:spPr bwMode="auto">
            <a:xfrm flipV="1">
              <a:off x="7950" y="4323"/>
              <a:ext cx="0" cy="6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94" name="Line 50"/>
            <p:cNvSpPr>
              <a:spLocks noChangeShapeType="1"/>
            </p:cNvSpPr>
            <p:nvPr/>
          </p:nvSpPr>
          <p:spPr bwMode="auto">
            <a:xfrm flipV="1">
              <a:off x="7953" y="2982"/>
              <a:ext cx="0" cy="126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95" name="Line 51"/>
            <p:cNvSpPr>
              <a:spLocks noChangeShapeType="1"/>
            </p:cNvSpPr>
            <p:nvPr/>
          </p:nvSpPr>
          <p:spPr bwMode="auto">
            <a:xfrm flipH="1">
              <a:off x="7688" y="4354"/>
              <a:ext cx="65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96" name="Line 52"/>
            <p:cNvSpPr>
              <a:spLocks noChangeShapeType="1"/>
            </p:cNvSpPr>
            <p:nvPr/>
          </p:nvSpPr>
          <p:spPr bwMode="auto">
            <a:xfrm flipV="1">
              <a:off x="9028" y="3643"/>
              <a:ext cx="0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97" name="Line 53"/>
            <p:cNvSpPr>
              <a:spLocks noChangeShapeType="1"/>
            </p:cNvSpPr>
            <p:nvPr/>
          </p:nvSpPr>
          <p:spPr bwMode="auto">
            <a:xfrm flipV="1">
              <a:off x="5108" y="4276"/>
              <a:ext cx="2068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98" name="Line 54"/>
            <p:cNvSpPr>
              <a:spLocks noChangeShapeType="1"/>
            </p:cNvSpPr>
            <p:nvPr/>
          </p:nvSpPr>
          <p:spPr bwMode="auto">
            <a:xfrm>
              <a:off x="5245" y="4361"/>
              <a:ext cx="16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99" name="Line 55"/>
            <p:cNvSpPr>
              <a:spLocks noChangeShapeType="1"/>
            </p:cNvSpPr>
            <p:nvPr/>
          </p:nvSpPr>
          <p:spPr bwMode="auto">
            <a:xfrm>
              <a:off x="5394" y="4434"/>
              <a:ext cx="12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00" name="Line 56"/>
            <p:cNvSpPr>
              <a:spLocks noChangeShapeType="1"/>
            </p:cNvSpPr>
            <p:nvPr/>
          </p:nvSpPr>
          <p:spPr bwMode="auto">
            <a:xfrm>
              <a:off x="7196" y="4263"/>
              <a:ext cx="109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01" name="Line 57"/>
            <p:cNvSpPr>
              <a:spLocks noChangeShapeType="1"/>
            </p:cNvSpPr>
            <p:nvPr/>
          </p:nvSpPr>
          <p:spPr bwMode="auto">
            <a:xfrm>
              <a:off x="3481" y="4109"/>
              <a:ext cx="157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02" name="Freeform 58"/>
            <p:cNvSpPr>
              <a:spLocks/>
            </p:cNvSpPr>
            <p:nvPr/>
          </p:nvSpPr>
          <p:spPr bwMode="auto">
            <a:xfrm>
              <a:off x="5045" y="4117"/>
              <a:ext cx="2153" cy="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" y="222"/>
                </a:cxn>
                <a:cxn ang="0">
                  <a:pos x="122" y="237"/>
                </a:cxn>
                <a:cxn ang="0">
                  <a:pos x="159" y="255"/>
                </a:cxn>
                <a:cxn ang="0">
                  <a:pos x="205" y="278"/>
                </a:cxn>
                <a:cxn ang="0">
                  <a:pos x="254" y="298"/>
                </a:cxn>
                <a:cxn ang="0">
                  <a:pos x="293" y="310"/>
                </a:cxn>
                <a:cxn ang="0">
                  <a:pos x="460" y="361"/>
                </a:cxn>
                <a:cxn ang="0">
                  <a:pos x="633" y="404"/>
                </a:cxn>
                <a:cxn ang="0">
                  <a:pos x="911" y="427"/>
                </a:cxn>
                <a:cxn ang="0">
                  <a:pos x="923" y="429"/>
                </a:cxn>
                <a:cxn ang="0">
                  <a:pos x="947" y="430"/>
                </a:cxn>
                <a:cxn ang="0">
                  <a:pos x="1203" y="426"/>
                </a:cxn>
                <a:cxn ang="0">
                  <a:pos x="1504" y="393"/>
                </a:cxn>
                <a:cxn ang="0">
                  <a:pos x="1760" y="380"/>
                </a:cxn>
                <a:cxn ang="0">
                  <a:pos x="1830" y="370"/>
                </a:cxn>
                <a:cxn ang="0">
                  <a:pos x="1920" y="350"/>
                </a:cxn>
                <a:cxn ang="0">
                  <a:pos x="2030" y="320"/>
                </a:cxn>
                <a:cxn ang="0">
                  <a:pos x="2110" y="310"/>
                </a:cxn>
                <a:cxn ang="0">
                  <a:pos x="2180" y="290"/>
                </a:cxn>
                <a:cxn ang="0">
                  <a:pos x="2180" y="250"/>
                </a:cxn>
                <a:cxn ang="0">
                  <a:pos x="2220" y="270"/>
                </a:cxn>
                <a:cxn ang="0">
                  <a:pos x="2260" y="250"/>
                </a:cxn>
                <a:cxn ang="0">
                  <a:pos x="2370" y="230"/>
                </a:cxn>
                <a:cxn ang="0">
                  <a:pos x="2430" y="200"/>
                </a:cxn>
                <a:cxn ang="0">
                  <a:pos x="2480" y="180"/>
                </a:cxn>
                <a:cxn ang="0">
                  <a:pos x="2470" y="170"/>
                </a:cxn>
                <a:cxn ang="0">
                  <a:pos x="2500" y="160"/>
                </a:cxn>
                <a:cxn ang="0">
                  <a:pos x="2500" y="180"/>
                </a:cxn>
              </a:cxnLst>
              <a:rect l="0" t="0" r="r" b="b"/>
              <a:pathLst>
                <a:path w="2505" h="437">
                  <a:moveTo>
                    <a:pt x="0" y="0"/>
                  </a:moveTo>
                  <a:cubicBezTo>
                    <a:pt x="45" y="26"/>
                    <a:pt x="28" y="189"/>
                    <a:pt x="89" y="222"/>
                  </a:cubicBezTo>
                  <a:cubicBezTo>
                    <a:pt x="111" y="237"/>
                    <a:pt x="111" y="231"/>
                    <a:pt x="122" y="237"/>
                  </a:cubicBezTo>
                  <a:cubicBezTo>
                    <a:pt x="134" y="243"/>
                    <a:pt x="144" y="248"/>
                    <a:pt x="159" y="255"/>
                  </a:cubicBezTo>
                  <a:cubicBezTo>
                    <a:pt x="170" y="264"/>
                    <a:pt x="190" y="270"/>
                    <a:pt x="205" y="278"/>
                  </a:cubicBezTo>
                  <a:cubicBezTo>
                    <a:pt x="221" y="285"/>
                    <a:pt x="240" y="294"/>
                    <a:pt x="254" y="298"/>
                  </a:cubicBezTo>
                  <a:cubicBezTo>
                    <a:pt x="267" y="305"/>
                    <a:pt x="278" y="307"/>
                    <a:pt x="293" y="310"/>
                  </a:cubicBezTo>
                  <a:cubicBezTo>
                    <a:pt x="359" y="334"/>
                    <a:pt x="422" y="361"/>
                    <a:pt x="460" y="361"/>
                  </a:cubicBezTo>
                  <a:cubicBezTo>
                    <a:pt x="516" y="378"/>
                    <a:pt x="558" y="392"/>
                    <a:pt x="633" y="404"/>
                  </a:cubicBezTo>
                  <a:cubicBezTo>
                    <a:pt x="707" y="415"/>
                    <a:pt x="864" y="423"/>
                    <a:pt x="911" y="427"/>
                  </a:cubicBezTo>
                  <a:cubicBezTo>
                    <a:pt x="960" y="432"/>
                    <a:pt x="917" y="429"/>
                    <a:pt x="923" y="429"/>
                  </a:cubicBezTo>
                  <a:cubicBezTo>
                    <a:pt x="929" y="430"/>
                    <a:pt x="901" y="431"/>
                    <a:pt x="947" y="430"/>
                  </a:cubicBezTo>
                  <a:cubicBezTo>
                    <a:pt x="996" y="429"/>
                    <a:pt x="1066" y="437"/>
                    <a:pt x="1203" y="426"/>
                  </a:cubicBezTo>
                  <a:cubicBezTo>
                    <a:pt x="1296" y="420"/>
                    <a:pt x="1411" y="401"/>
                    <a:pt x="1504" y="393"/>
                  </a:cubicBezTo>
                  <a:cubicBezTo>
                    <a:pt x="1597" y="385"/>
                    <a:pt x="1706" y="384"/>
                    <a:pt x="1760" y="380"/>
                  </a:cubicBezTo>
                  <a:cubicBezTo>
                    <a:pt x="1810" y="370"/>
                    <a:pt x="1803" y="375"/>
                    <a:pt x="1830" y="370"/>
                  </a:cubicBezTo>
                  <a:cubicBezTo>
                    <a:pt x="1857" y="365"/>
                    <a:pt x="1887" y="358"/>
                    <a:pt x="1920" y="350"/>
                  </a:cubicBezTo>
                  <a:cubicBezTo>
                    <a:pt x="1953" y="342"/>
                    <a:pt x="1998" y="327"/>
                    <a:pt x="2030" y="320"/>
                  </a:cubicBezTo>
                  <a:cubicBezTo>
                    <a:pt x="2042" y="310"/>
                    <a:pt x="2096" y="314"/>
                    <a:pt x="2110" y="310"/>
                  </a:cubicBezTo>
                  <a:cubicBezTo>
                    <a:pt x="2153" y="296"/>
                    <a:pt x="2137" y="297"/>
                    <a:pt x="2180" y="290"/>
                  </a:cubicBezTo>
                  <a:cubicBezTo>
                    <a:pt x="2202" y="277"/>
                    <a:pt x="2173" y="253"/>
                    <a:pt x="2180" y="250"/>
                  </a:cubicBezTo>
                  <a:cubicBezTo>
                    <a:pt x="2187" y="247"/>
                    <a:pt x="2207" y="270"/>
                    <a:pt x="2220" y="270"/>
                  </a:cubicBezTo>
                  <a:cubicBezTo>
                    <a:pt x="2233" y="263"/>
                    <a:pt x="2250" y="259"/>
                    <a:pt x="2260" y="250"/>
                  </a:cubicBezTo>
                  <a:cubicBezTo>
                    <a:pt x="2279" y="233"/>
                    <a:pt x="2340" y="240"/>
                    <a:pt x="2370" y="230"/>
                  </a:cubicBezTo>
                  <a:cubicBezTo>
                    <a:pt x="2411" y="208"/>
                    <a:pt x="2414" y="244"/>
                    <a:pt x="2430" y="200"/>
                  </a:cubicBezTo>
                  <a:cubicBezTo>
                    <a:pt x="2448" y="192"/>
                    <a:pt x="2473" y="185"/>
                    <a:pt x="2480" y="180"/>
                  </a:cubicBezTo>
                  <a:cubicBezTo>
                    <a:pt x="2499" y="154"/>
                    <a:pt x="2454" y="187"/>
                    <a:pt x="2470" y="170"/>
                  </a:cubicBezTo>
                  <a:cubicBezTo>
                    <a:pt x="2479" y="159"/>
                    <a:pt x="2493" y="203"/>
                    <a:pt x="2500" y="160"/>
                  </a:cubicBezTo>
                  <a:cubicBezTo>
                    <a:pt x="2505" y="162"/>
                    <a:pt x="2497" y="232"/>
                    <a:pt x="2500" y="18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03" name="Freeform 59"/>
            <p:cNvSpPr>
              <a:spLocks/>
            </p:cNvSpPr>
            <p:nvPr/>
          </p:nvSpPr>
          <p:spPr bwMode="auto">
            <a:xfrm>
              <a:off x="3479" y="4112"/>
              <a:ext cx="4834" cy="6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6" y="242"/>
                </a:cxn>
                <a:cxn ang="0">
                  <a:pos x="833" y="420"/>
                </a:cxn>
                <a:cxn ang="0">
                  <a:pos x="913" y="461"/>
                </a:cxn>
                <a:cxn ang="0">
                  <a:pos x="966" y="472"/>
                </a:cxn>
                <a:cxn ang="0">
                  <a:pos x="1046" y="503"/>
                </a:cxn>
                <a:cxn ang="0">
                  <a:pos x="1144" y="534"/>
                </a:cxn>
                <a:cxn ang="0">
                  <a:pos x="1242" y="545"/>
                </a:cxn>
                <a:cxn ang="0">
                  <a:pos x="1473" y="607"/>
                </a:cxn>
                <a:cxn ang="0">
                  <a:pos x="1784" y="660"/>
                </a:cxn>
                <a:cxn ang="0">
                  <a:pos x="2103" y="722"/>
                </a:cxn>
                <a:cxn ang="0">
                  <a:pos x="2325" y="743"/>
                </a:cxn>
                <a:cxn ang="0">
                  <a:pos x="2432" y="743"/>
                </a:cxn>
                <a:cxn ang="0">
                  <a:pos x="2556" y="753"/>
                </a:cxn>
                <a:cxn ang="0">
                  <a:pos x="2805" y="764"/>
                </a:cxn>
                <a:cxn ang="0">
                  <a:pos x="3365" y="743"/>
                </a:cxn>
                <a:cxn ang="0">
                  <a:pos x="3667" y="722"/>
                </a:cxn>
                <a:cxn ang="0">
                  <a:pos x="3836" y="712"/>
                </a:cxn>
                <a:cxn ang="0">
                  <a:pos x="3978" y="691"/>
                </a:cxn>
                <a:cxn ang="0">
                  <a:pos x="4075" y="670"/>
                </a:cxn>
                <a:cxn ang="0">
                  <a:pos x="4084" y="660"/>
                </a:cxn>
                <a:cxn ang="0">
                  <a:pos x="4146" y="660"/>
                </a:cxn>
                <a:cxn ang="0">
                  <a:pos x="4342" y="618"/>
                </a:cxn>
                <a:cxn ang="0">
                  <a:pos x="4360" y="607"/>
                </a:cxn>
                <a:cxn ang="0">
                  <a:pos x="4475" y="587"/>
                </a:cxn>
                <a:cxn ang="0">
                  <a:pos x="4582" y="555"/>
                </a:cxn>
                <a:cxn ang="0">
                  <a:pos x="4635" y="534"/>
                </a:cxn>
                <a:cxn ang="0">
                  <a:pos x="4733" y="524"/>
                </a:cxn>
                <a:cxn ang="0">
                  <a:pos x="4848" y="482"/>
                </a:cxn>
                <a:cxn ang="0">
                  <a:pos x="5177" y="378"/>
                </a:cxn>
                <a:cxn ang="0">
                  <a:pos x="5275" y="336"/>
                </a:cxn>
                <a:cxn ang="0">
                  <a:pos x="5408" y="263"/>
                </a:cxn>
                <a:cxn ang="0">
                  <a:pos x="5399" y="274"/>
                </a:cxn>
                <a:cxn ang="0">
                  <a:pos x="5572" y="176"/>
                </a:cxn>
                <a:cxn ang="0">
                  <a:pos x="5572" y="176"/>
                </a:cxn>
                <a:cxn ang="0">
                  <a:pos x="5257" y="336"/>
                </a:cxn>
              </a:cxnLst>
              <a:rect l="0" t="0" r="r" b="b"/>
              <a:pathLst>
                <a:path w="5624" h="766">
                  <a:moveTo>
                    <a:pt x="0" y="0"/>
                  </a:moveTo>
                  <a:cubicBezTo>
                    <a:pt x="71" y="29"/>
                    <a:pt x="274" y="187"/>
                    <a:pt x="416" y="242"/>
                  </a:cubicBezTo>
                  <a:cubicBezTo>
                    <a:pt x="554" y="312"/>
                    <a:pt x="751" y="383"/>
                    <a:pt x="833" y="420"/>
                  </a:cubicBezTo>
                  <a:cubicBezTo>
                    <a:pt x="871" y="437"/>
                    <a:pt x="891" y="469"/>
                    <a:pt x="913" y="461"/>
                  </a:cubicBezTo>
                  <a:cubicBezTo>
                    <a:pt x="935" y="470"/>
                    <a:pt x="944" y="465"/>
                    <a:pt x="966" y="472"/>
                  </a:cubicBezTo>
                  <a:cubicBezTo>
                    <a:pt x="984" y="482"/>
                    <a:pt x="1019" y="510"/>
                    <a:pt x="1046" y="503"/>
                  </a:cubicBezTo>
                  <a:cubicBezTo>
                    <a:pt x="1076" y="514"/>
                    <a:pt x="1111" y="527"/>
                    <a:pt x="1144" y="534"/>
                  </a:cubicBezTo>
                  <a:cubicBezTo>
                    <a:pt x="1166" y="543"/>
                    <a:pt x="1214" y="542"/>
                    <a:pt x="1242" y="545"/>
                  </a:cubicBezTo>
                  <a:cubicBezTo>
                    <a:pt x="1356" y="576"/>
                    <a:pt x="1406" y="604"/>
                    <a:pt x="1473" y="607"/>
                  </a:cubicBezTo>
                  <a:cubicBezTo>
                    <a:pt x="1571" y="630"/>
                    <a:pt x="1679" y="641"/>
                    <a:pt x="1784" y="660"/>
                  </a:cubicBezTo>
                  <a:cubicBezTo>
                    <a:pt x="1888" y="678"/>
                    <a:pt x="2013" y="709"/>
                    <a:pt x="2103" y="722"/>
                  </a:cubicBezTo>
                  <a:cubicBezTo>
                    <a:pt x="2194" y="736"/>
                    <a:pt x="2270" y="740"/>
                    <a:pt x="2325" y="743"/>
                  </a:cubicBezTo>
                  <a:cubicBezTo>
                    <a:pt x="2411" y="752"/>
                    <a:pt x="2394" y="746"/>
                    <a:pt x="2432" y="743"/>
                  </a:cubicBezTo>
                  <a:cubicBezTo>
                    <a:pt x="2470" y="745"/>
                    <a:pt x="2494" y="750"/>
                    <a:pt x="2556" y="753"/>
                  </a:cubicBezTo>
                  <a:cubicBezTo>
                    <a:pt x="2642" y="757"/>
                    <a:pt x="2670" y="766"/>
                    <a:pt x="2805" y="764"/>
                  </a:cubicBezTo>
                  <a:cubicBezTo>
                    <a:pt x="2940" y="762"/>
                    <a:pt x="3221" y="750"/>
                    <a:pt x="3365" y="743"/>
                  </a:cubicBezTo>
                  <a:cubicBezTo>
                    <a:pt x="3509" y="736"/>
                    <a:pt x="3589" y="727"/>
                    <a:pt x="3667" y="722"/>
                  </a:cubicBezTo>
                  <a:cubicBezTo>
                    <a:pt x="3745" y="717"/>
                    <a:pt x="3784" y="717"/>
                    <a:pt x="3836" y="712"/>
                  </a:cubicBezTo>
                  <a:cubicBezTo>
                    <a:pt x="3926" y="706"/>
                    <a:pt x="3938" y="698"/>
                    <a:pt x="3978" y="691"/>
                  </a:cubicBezTo>
                  <a:cubicBezTo>
                    <a:pt x="4018" y="684"/>
                    <a:pt x="4058" y="675"/>
                    <a:pt x="4075" y="670"/>
                  </a:cubicBezTo>
                  <a:cubicBezTo>
                    <a:pt x="4093" y="665"/>
                    <a:pt x="4073" y="662"/>
                    <a:pt x="4084" y="660"/>
                  </a:cubicBezTo>
                  <a:cubicBezTo>
                    <a:pt x="4107" y="650"/>
                    <a:pt x="4120" y="663"/>
                    <a:pt x="4146" y="660"/>
                  </a:cubicBezTo>
                  <a:cubicBezTo>
                    <a:pt x="4235" y="660"/>
                    <a:pt x="4262" y="622"/>
                    <a:pt x="4342" y="618"/>
                  </a:cubicBezTo>
                  <a:cubicBezTo>
                    <a:pt x="4382" y="606"/>
                    <a:pt x="4337" y="613"/>
                    <a:pt x="4360" y="607"/>
                  </a:cubicBezTo>
                  <a:cubicBezTo>
                    <a:pt x="4382" y="602"/>
                    <a:pt x="4438" y="595"/>
                    <a:pt x="4475" y="587"/>
                  </a:cubicBezTo>
                  <a:cubicBezTo>
                    <a:pt x="4512" y="578"/>
                    <a:pt x="4555" y="564"/>
                    <a:pt x="4582" y="555"/>
                  </a:cubicBezTo>
                  <a:cubicBezTo>
                    <a:pt x="4606" y="549"/>
                    <a:pt x="4615" y="543"/>
                    <a:pt x="4635" y="534"/>
                  </a:cubicBezTo>
                  <a:cubicBezTo>
                    <a:pt x="4660" y="526"/>
                    <a:pt x="4697" y="532"/>
                    <a:pt x="4733" y="524"/>
                  </a:cubicBezTo>
                  <a:cubicBezTo>
                    <a:pt x="4768" y="516"/>
                    <a:pt x="4774" y="506"/>
                    <a:pt x="4848" y="482"/>
                  </a:cubicBezTo>
                  <a:cubicBezTo>
                    <a:pt x="4926" y="462"/>
                    <a:pt x="5125" y="411"/>
                    <a:pt x="5177" y="378"/>
                  </a:cubicBezTo>
                  <a:cubicBezTo>
                    <a:pt x="5248" y="354"/>
                    <a:pt x="5236" y="355"/>
                    <a:pt x="5275" y="336"/>
                  </a:cubicBezTo>
                  <a:cubicBezTo>
                    <a:pt x="5313" y="311"/>
                    <a:pt x="5378" y="280"/>
                    <a:pt x="5408" y="263"/>
                  </a:cubicBezTo>
                  <a:cubicBezTo>
                    <a:pt x="5443" y="263"/>
                    <a:pt x="5315" y="318"/>
                    <a:pt x="5399" y="274"/>
                  </a:cubicBezTo>
                  <a:cubicBezTo>
                    <a:pt x="5426" y="260"/>
                    <a:pt x="5543" y="192"/>
                    <a:pt x="5572" y="176"/>
                  </a:cubicBezTo>
                  <a:cubicBezTo>
                    <a:pt x="5601" y="160"/>
                    <a:pt x="5624" y="149"/>
                    <a:pt x="5572" y="176"/>
                  </a:cubicBezTo>
                  <a:cubicBezTo>
                    <a:pt x="5520" y="203"/>
                    <a:pt x="5323" y="303"/>
                    <a:pt x="5257" y="33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04" name="Freeform 60"/>
            <p:cNvSpPr>
              <a:spLocks/>
            </p:cNvSpPr>
            <p:nvPr/>
          </p:nvSpPr>
          <p:spPr bwMode="auto">
            <a:xfrm>
              <a:off x="3160" y="4110"/>
              <a:ext cx="5767" cy="9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201"/>
                </a:cxn>
                <a:cxn ang="0">
                  <a:pos x="528" y="339"/>
                </a:cxn>
                <a:cxn ang="0">
                  <a:pos x="1076" y="587"/>
                </a:cxn>
                <a:cxn ang="0">
                  <a:pos x="1173" y="617"/>
                </a:cxn>
                <a:cxn ang="0">
                  <a:pos x="1241" y="632"/>
                </a:cxn>
                <a:cxn ang="0">
                  <a:pos x="1346" y="662"/>
                </a:cxn>
                <a:cxn ang="0">
                  <a:pos x="1458" y="707"/>
                </a:cxn>
                <a:cxn ang="0">
                  <a:pos x="1593" y="752"/>
                </a:cxn>
                <a:cxn ang="0">
                  <a:pos x="1871" y="812"/>
                </a:cxn>
                <a:cxn ang="0">
                  <a:pos x="2291" y="894"/>
                </a:cxn>
                <a:cxn ang="0">
                  <a:pos x="2696" y="947"/>
                </a:cxn>
                <a:cxn ang="0">
                  <a:pos x="2966" y="977"/>
                </a:cxn>
                <a:cxn ang="0">
                  <a:pos x="3116" y="984"/>
                </a:cxn>
                <a:cxn ang="0">
                  <a:pos x="3266" y="999"/>
                </a:cxn>
                <a:cxn ang="0">
                  <a:pos x="3581" y="1007"/>
                </a:cxn>
                <a:cxn ang="0">
                  <a:pos x="4301" y="984"/>
                </a:cxn>
                <a:cxn ang="0">
                  <a:pos x="4698" y="954"/>
                </a:cxn>
                <a:cxn ang="0">
                  <a:pos x="4886" y="939"/>
                </a:cxn>
                <a:cxn ang="0">
                  <a:pos x="5073" y="924"/>
                </a:cxn>
                <a:cxn ang="0">
                  <a:pos x="5216" y="894"/>
                </a:cxn>
                <a:cxn ang="0">
                  <a:pos x="5328" y="872"/>
                </a:cxn>
                <a:cxn ang="0">
                  <a:pos x="5306" y="879"/>
                </a:cxn>
                <a:cxn ang="0">
                  <a:pos x="5546" y="834"/>
                </a:cxn>
                <a:cxn ang="0">
                  <a:pos x="5591" y="819"/>
                </a:cxn>
                <a:cxn ang="0">
                  <a:pos x="5711" y="789"/>
                </a:cxn>
                <a:cxn ang="0">
                  <a:pos x="5853" y="759"/>
                </a:cxn>
                <a:cxn ang="0">
                  <a:pos x="5928" y="737"/>
                </a:cxn>
                <a:cxn ang="0">
                  <a:pos x="6071" y="699"/>
                </a:cxn>
                <a:cxn ang="0">
                  <a:pos x="6183" y="669"/>
                </a:cxn>
                <a:cxn ang="0">
                  <a:pos x="6611" y="527"/>
                </a:cxn>
                <a:cxn ang="0">
                  <a:pos x="6791" y="467"/>
                </a:cxn>
                <a:cxn ang="0">
                  <a:pos x="6918" y="392"/>
                </a:cxn>
                <a:cxn ang="0">
                  <a:pos x="7143" y="272"/>
                </a:cxn>
                <a:cxn ang="0">
                  <a:pos x="7536" y="15"/>
                </a:cxn>
                <a:cxn ang="0">
                  <a:pos x="7031" y="339"/>
                </a:cxn>
              </a:cxnLst>
              <a:rect l="0" t="0" r="r" b="b"/>
              <a:pathLst>
                <a:path w="7555" h="1016">
                  <a:moveTo>
                    <a:pt x="0" y="0"/>
                  </a:moveTo>
                  <a:cubicBezTo>
                    <a:pt x="49" y="32"/>
                    <a:pt x="200" y="144"/>
                    <a:pt x="288" y="201"/>
                  </a:cubicBezTo>
                  <a:cubicBezTo>
                    <a:pt x="376" y="258"/>
                    <a:pt x="397" y="275"/>
                    <a:pt x="528" y="339"/>
                  </a:cubicBezTo>
                  <a:cubicBezTo>
                    <a:pt x="659" y="403"/>
                    <a:pt x="968" y="541"/>
                    <a:pt x="1076" y="587"/>
                  </a:cubicBezTo>
                  <a:cubicBezTo>
                    <a:pt x="1124" y="610"/>
                    <a:pt x="1146" y="610"/>
                    <a:pt x="1173" y="617"/>
                  </a:cubicBezTo>
                  <a:cubicBezTo>
                    <a:pt x="1200" y="624"/>
                    <a:pt x="1212" y="624"/>
                    <a:pt x="1241" y="632"/>
                  </a:cubicBezTo>
                  <a:cubicBezTo>
                    <a:pt x="1264" y="645"/>
                    <a:pt x="1308" y="653"/>
                    <a:pt x="1346" y="662"/>
                  </a:cubicBezTo>
                  <a:cubicBezTo>
                    <a:pt x="1382" y="674"/>
                    <a:pt x="1417" y="692"/>
                    <a:pt x="1458" y="707"/>
                  </a:cubicBezTo>
                  <a:cubicBezTo>
                    <a:pt x="1486" y="718"/>
                    <a:pt x="1558" y="749"/>
                    <a:pt x="1593" y="752"/>
                  </a:cubicBezTo>
                  <a:cubicBezTo>
                    <a:pt x="1739" y="792"/>
                    <a:pt x="1786" y="808"/>
                    <a:pt x="1871" y="812"/>
                  </a:cubicBezTo>
                  <a:cubicBezTo>
                    <a:pt x="1996" y="841"/>
                    <a:pt x="2155" y="876"/>
                    <a:pt x="2291" y="894"/>
                  </a:cubicBezTo>
                  <a:cubicBezTo>
                    <a:pt x="2428" y="916"/>
                    <a:pt x="2584" y="933"/>
                    <a:pt x="2696" y="947"/>
                  </a:cubicBezTo>
                  <a:cubicBezTo>
                    <a:pt x="2808" y="961"/>
                    <a:pt x="2896" y="971"/>
                    <a:pt x="2966" y="977"/>
                  </a:cubicBezTo>
                  <a:cubicBezTo>
                    <a:pt x="3075" y="989"/>
                    <a:pt x="3066" y="987"/>
                    <a:pt x="3116" y="984"/>
                  </a:cubicBezTo>
                  <a:cubicBezTo>
                    <a:pt x="3166" y="988"/>
                    <a:pt x="3189" y="995"/>
                    <a:pt x="3266" y="999"/>
                  </a:cubicBezTo>
                  <a:cubicBezTo>
                    <a:pt x="3375" y="1003"/>
                    <a:pt x="3409" y="1016"/>
                    <a:pt x="3581" y="1007"/>
                  </a:cubicBezTo>
                  <a:cubicBezTo>
                    <a:pt x="3753" y="1005"/>
                    <a:pt x="4115" y="993"/>
                    <a:pt x="4301" y="984"/>
                  </a:cubicBezTo>
                  <a:cubicBezTo>
                    <a:pt x="4487" y="975"/>
                    <a:pt x="4601" y="961"/>
                    <a:pt x="4698" y="954"/>
                  </a:cubicBezTo>
                  <a:cubicBezTo>
                    <a:pt x="4795" y="947"/>
                    <a:pt x="4824" y="944"/>
                    <a:pt x="4886" y="939"/>
                  </a:cubicBezTo>
                  <a:cubicBezTo>
                    <a:pt x="4991" y="947"/>
                    <a:pt x="5018" y="931"/>
                    <a:pt x="5073" y="924"/>
                  </a:cubicBezTo>
                  <a:cubicBezTo>
                    <a:pt x="5128" y="917"/>
                    <a:pt x="5174" y="903"/>
                    <a:pt x="5216" y="894"/>
                  </a:cubicBezTo>
                  <a:cubicBezTo>
                    <a:pt x="5258" y="885"/>
                    <a:pt x="5313" y="874"/>
                    <a:pt x="5328" y="872"/>
                  </a:cubicBezTo>
                  <a:cubicBezTo>
                    <a:pt x="5357" y="861"/>
                    <a:pt x="5272" y="883"/>
                    <a:pt x="5306" y="879"/>
                  </a:cubicBezTo>
                  <a:cubicBezTo>
                    <a:pt x="5419" y="879"/>
                    <a:pt x="5444" y="839"/>
                    <a:pt x="5546" y="834"/>
                  </a:cubicBezTo>
                  <a:cubicBezTo>
                    <a:pt x="5597" y="820"/>
                    <a:pt x="5564" y="826"/>
                    <a:pt x="5591" y="819"/>
                  </a:cubicBezTo>
                  <a:cubicBezTo>
                    <a:pt x="5618" y="812"/>
                    <a:pt x="5667" y="799"/>
                    <a:pt x="5711" y="789"/>
                  </a:cubicBezTo>
                  <a:cubicBezTo>
                    <a:pt x="5755" y="779"/>
                    <a:pt x="5817" y="768"/>
                    <a:pt x="5853" y="759"/>
                  </a:cubicBezTo>
                  <a:cubicBezTo>
                    <a:pt x="5883" y="751"/>
                    <a:pt x="5903" y="748"/>
                    <a:pt x="5928" y="737"/>
                  </a:cubicBezTo>
                  <a:cubicBezTo>
                    <a:pt x="5959" y="727"/>
                    <a:pt x="6029" y="710"/>
                    <a:pt x="6071" y="699"/>
                  </a:cubicBezTo>
                  <a:cubicBezTo>
                    <a:pt x="6113" y="688"/>
                    <a:pt x="6093" y="698"/>
                    <a:pt x="6183" y="669"/>
                  </a:cubicBezTo>
                  <a:cubicBezTo>
                    <a:pt x="6283" y="644"/>
                    <a:pt x="6520" y="566"/>
                    <a:pt x="6611" y="527"/>
                  </a:cubicBezTo>
                  <a:cubicBezTo>
                    <a:pt x="6712" y="493"/>
                    <a:pt x="6740" y="489"/>
                    <a:pt x="6791" y="467"/>
                  </a:cubicBezTo>
                  <a:cubicBezTo>
                    <a:pt x="6839" y="435"/>
                    <a:pt x="6881" y="413"/>
                    <a:pt x="6918" y="392"/>
                  </a:cubicBezTo>
                  <a:cubicBezTo>
                    <a:pt x="6964" y="392"/>
                    <a:pt x="7040" y="335"/>
                    <a:pt x="7143" y="272"/>
                  </a:cubicBezTo>
                  <a:cubicBezTo>
                    <a:pt x="7246" y="209"/>
                    <a:pt x="7555" y="4"/>
                    <a:pt x="7536" y="15"/>
                  </a:cubicBezTo>
                  <a:cubicBezTo>
                    <a:pt x="7517" y="26"/>
                    <a:pt x="7205" y="278"/>
                    <a:pt x="7031" y="339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Group 61"/>
            <p:cNvGrpSpPr>
              <a:grpSpLocks/>
            </p:cNvGrpSpPr>
            <p:nvPr/>
          </p:nvGrpSpPr>
          <p:grpSpPr bwMode="auto">
            <a:xfrm>
              <a:off x="3070" y="3884"/>
              <a:ext cx="5959" cy="1182"/>
              <a:chOff x="2436" y="10291"/>
              <a:chExt cx="7705" cy="1279"/>
            </a:xfrm>
          </p:grpSpPr>
          <p:sp>
            <p:nvSpPr>
              <p:cNvPr id="57406" name="Line 62"/>
              <p:cNvSpPr>
                <a:spLocks noChangeShapeType="1"/>
              </p:cNvSpPr>
              <p:nvPr/>
            </p:nvSpPr>
            <p:spPr bwMode="auto">
              <a:xfrm flipV="1">
                <a:off x="2436" y="10305"/>
                <a:ext cx="126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2442" y="10291"/>
                <a:ext cx="7699" cy="1279"/>
                <a:chOff x="2493" y="10374"/>
                <a:chExt cx="7497" cy="1147"/>
              </a:xfrm>
            </p:grpSpPr>
            <p:sp>
              <p:nvSpPr>
                <p:cNvPr id="57408" name="Freeform 64"/>
                <p:cNvSpPr>
                  <a:spLocks/>
                </p:cNvSpPr>
                <p:nvPr/>
              </p:nvSpPr>
              <p:spPr bwMode="auto">
                <a:xfrm>
                  <a:off x="2603" y="10382"/>
                  <a:ext cx="7307" cy="10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0" y="140"/>
                    </a:cxn>
                    <a:cxn ang="0">
                      <a:pos x="740" y="260"/>
                    </a:cxn>
                    <a:cxn ang="0">
                      <a:pos x="1260" y="160"/>
                    </a:cxn>
                    <a:cxn ang="0">
                      <a:pos x="1520" y="0"/>
                    </a:cxn>
                  </a:cxnLst>
                  <a:rect l="0" t="0" r="r" b="b"/>
                  <a:pathLst>
                    <a:path w="1520" h="263">
                      <a:moveTo>
                        <a:pt x="0" y="0"/>
                      </a:moveTo>
                      <a:cubicBezTo>
                        <a:pt x="38" y="48"/>
                        <a:pt x="77" y="97"/>
                        <a:pt x="200" y="140"/>
                      </a:cubicBezTo>
                      <a:cubicBezTo>
                        <a:pt x="323" y="183"/>
                        <a:pt x="563" y="257"/>
                        <a:pt x="740" y="260"/>
                      </a:cubicBezTo>
                      <a:cubicBezTo>
                        <a:pt x="917" y="263"/>
                        <a:pt x="1130" y="203"/>
                        <a:pt x="1260" y="160"/>
                      </a:cubicBezTo>
                      <a:cubicBezTo>
                        <a:pt x="1390" y="117"/>
                        <a:pt x="1483" y="30"/>
                        <a:pt x="1520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409" name="Freeform 65"/>
                <p:cNvSpPr>
                  <a:spLocks/>
                </p:cNvSpPr>
                <p:nvPr/>
              </p:nvSpPr>
              <p:spPr bwMode="auto">
                <a:xfrm>
                  <a:off x="2493" y="10486"/>
                  <a:ext cx="7497" cy="10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0" y="140"/>
                    </a:cxn>
                    <a:cxn ang="0">
                      <a:pos x="740" y="260"/>
                    </a:cxn>
                    <a:cxn ang="0">
                      <a:pos x="1260" y="160"/>
                    </a:cxn>
                    <a:cxn ang="0">
                      <a:pos x="1520" y="0"/>
                    </a:cxn>
                  </a:cxnLst>
                  <a:rect l="0" t="0" r="r" b="b"/>
                  <a:pathLst>
                    <a:path w="1520" h="263">
                      <a:moveTo>
                        <a:pt x="0" y="0"/>
                      </a:moveTo>
                      <a:cubicBezTo>
                        <a:pt x="38" y="48"/>
                        <a:pt x="77" y="97"/>
                        <a:pt x="200" y="140"/>
                      </a:cubicBezTo>
                      <a:cubicBezTo>
                        <a:pt x="323" y="183"/>
                        <a:pt x="563" y="257"/>
                        <a:pt x="740" y="260"/>
                      </a:cubicBezTo>
                      <a:cubicBezTo>
                        <a:pt x="917" y="263"/>
                        <a:pt x="1130" y="203"/>
                        <a:pt x="1260" y="160"/>
                      </a:cubicBezTo>
                      <a:cubicBezTo>
                        <a:pt x="1390" y="117"/>
                        <a:pt x="1483" y="30"/>
                        <a:pt x="1520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410" name="Line 66"/>
                <p:cNvSpPr>
                  <a:spLocks noChangeShapeType="1"/>
                </p:cNvSpPr>
                <p:nvPr/>
              </p:nvSpPr>
              <p:spPr bwMode="auto">
                <a:xfrm>
                  <a:off x="9915" y="10374"/>
                  <a:ext cx="75" cy="10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57411" name="Line 67"/>
            <p:cNvSpPr>
              <a:spLocks noChangeShapeType="1"/>
            </p:cNvSpPr>
            <p:nvPr/>
          </p:nvSpPr>
          <p:spPr bwMode="auto">
            <a:xfrm>
              <a:off x="3407" y="4168"/>
              <a:ext cx="15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12" name="Line 68"/>
            <p:cNvSpPr>
              <a:spLocks noChangeShapeType="1"/>
            </p:cNvSpPr>
            <p:nvPr/>
          </p:nvSpPr>
          <p:spPr bwMode="auto">
            <a:xfrm flipV="1">
              <a:off x="8197" y="4322"/>
              <a:ext cx="183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13" name="Line 69"/>
            <p:cNvSpPr>
              <a:spLocks noChangeShapeType="1"/>
            </p:cNvSpPr>
            <p:nvPr/>
          </p:nvSpPr>
          <p:spPr bwMode="auto">
            <a:xfrm>
              <a:off x="8198" y="4313"/>
              <a:ext cx="21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14" name="Line 70"/>
            <p:cNvSpPr>
              <a:spLocks noChangeShapeType="1"/>
            </p:cNvSpPr>
            <p:nvPr/>
          </p:nvSpPr>
          <p:spPr bwMode="auto">
            <a:xfrm>
              <a:off x="8061" y="4382"/>
              <a:ext cx="21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15" name="Line 71"/>
            <p:cNvSpPr>
              <a:spLocks noChangeShapeType="1"/>
            </p:cNvSpPr>
            <p:nvPr/>
          </p:nvSpPr>
          <p:spPr bwMode="auto">
            <a:xfrm>
              <a:off x="7940" y="4452"/>
              <a:ext cx="21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16" name="Line 72"/>
            <p:cNvSpPr>
              <a:spLocks noChangeShapeType="1"/>
            </p:cNvSpPr>
            <p:nvPr/>
          </p:nvSpPr>
          <p:spPr bwMode="auto">
            <a:xfrm>
              <a:off x="7746" y="4528"/>
              <a:ext cx="21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17" name="Line 73"/>
            <p:cNvSpPr>
              <a:spLocks noChangeShapeType="1"/>
            </p:cNvSpPr>
            <p:nvPr/>
          </p:nvSpPr>
          <p:spPr bwMode="auto">
            <a:xfrm>
              <a:off x="7511" y="4598"/>
              <a:ext cx="21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18" name="Line 74"/>
            <p:cNvSpPr>
              <a:spLocks noChangeShapeType="1"/>
            </p:cNvSpPr>
            <p:nvPr/>
          </p:nvSpPr>
          <p:spPr bwMode="auto">
            <a:xfrm flipV="1">
              <a:off x="3070" y="3897"/>
              <a:ext cx="97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19" name="Freeform 75"/>
            <p:cNvSpPr>
              <a:spLocks/>
            </p:cNvSpPr>
            <p:nvPr/>
          </p:nvSpPr>
          <p:spPr bwMode="auto">
            <a:xfrm>
              <a:off x="3075" y="3999"/>
              <a:ext cx="5954" cy="10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140"/>
                </a:cxn>
                <a:cxn ang="0">
                  <a:pos x="740" y="260"/>
                </a:cxn>
                <a:cxn ang="0">
                  <a:pos x="1260" y="160"/>
                </a:cxn>
                <a:cxn ang="0">
                  <a:pos x="1520" y="0"/>
                </a:cxn>
              </a:cxnLst>
              <a:rect l="0" t="0" r="r" b="b"/>
              <a:pathLst>
                <a:path w="1520" h="263">
                  <a:moveTo>
                    <a:pt x="0" y="0"/>
                  </a:moveTo>
                  <a:cubicBezTo>
                    <a:pt x="38" y="48"/>
                    <a:pt x="77" y="97"/>
                    <a:pt x="200" y="140"/>
                  </a:cubicBezTo>
                  <a:cubicBezTo>
                    <a:pt x="323" y="183"/>
                    <a:pt x="563" y="257"/>
                    <a:pt x="740" y="260"/>
                  </a:cubicBezTo>
                  <a:cubicBezTo>
                    <a:pt x="917" y="263"/>
                    <a:pt x="1130" y="203"/>
                    <a:pt x="1260" y="160"/>
                  </a:cubicBezTo>
                  <a:cubicBezTo>
                    <a:pt x="1390" y="117"/>
                    <a:pt x="1483" y="30"/>
                    <a:pt x="152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20" name="Line 76"/>
            <p:cNvSpPr>
              <a:spLocks noChangeShapeType="1"/>
            </p:cNvSpPr>
            <p:nvPr/>
          </p:nvSpPr>
          <p:spPr bwMode="auto">
            <a:xfrm>
              <a:off x="8970" y="3884"/>
              <a:ext cx="59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21" name="Line 77"/>
            <p:cNvSpPr>
              <a:spLocks noChangeShapeType="1"/>
            </p:cNvSpPr>
            <p:nvPr/>
          </p:nvSpPr>
          <p:spPr bwMode="auto">
            <a:xfrm>
              <a:off x="7311" y="4645"/>
              <a:ext cx="29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22" name="Line 78"/>
            <p:cNvSpPr>
              <a:spLocks noChangeShapeType="1"/>
            </p:cNvSpPr>
            <p:nvPr/>
          </p:nvSpPr>
          <p:spPr bwMode="auto">
            <a:xfrm flipV="1">
              <a:off x="7028" y="4706"/>
              <a:ext cx="35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23" name="Line 79"/>
            <p:cNvSpPr>
              <a:spLocks noChangeShapeType="1"/>
            </p:cNvSpPr>
            <p:nvPr/>
          </p:nvSpPr>
          <p:spPr bwMode="auto">
            <a:xfrm>
              <a:off x="6706" y="4761"/>
              <a:ext cx="456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24" name="Line 80"/>
            <p:cNvSpPr>
              <a:spLocks noChangeShapeType="1"/>
            </p:cNvSpPr>
            <p:nvPr/>
          </p:nvSpPr>
          <p:spPr bwMode="auto">
            <a:xfrm>
              <a:off x="6613" y="4819"/>
              <a:ext cx="29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25" name="Line 81"/>
            <p:cNvSpPr>
              <a:spLocks noChangeShapeType="1"/>
            </p:cNvSpPr>
            <p:nvPr/>
          </p:nvSpPr>
          <p:spPr bwMode="auto">
            <a:xfrm>
              <a:off x="8198" y="4313"/>
              <a:ext cx="21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26" name="Line 82"/>
            <p:cNvSpPr>
              <a:spLocks noChangeShapeType="1"/>
            </p:cNvSpPr>
            <p:nvPr/>
          </p:nvSpPr>
          <p:spPr bwMode="auto">
            <a:xfrm>
              <a:off x="8061" y="4382"/>
              <a:ext cx="23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27" name="Line 83"/>
            <p:cNvSpPr>
              <a:spLocks noChangeShapeType="1"/>
            </p:cNvSpPr>
            <p:nvPr/>
          </p:nvSpPr>
          <p:spPr bwMode="auto">
            <a:xfrm>
              <a:off x="7940" y="4452"/>
              <a:ext cx="21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28" name="Line 84"/>
            <p:cNvSpPr>
              <a:spLocks noChangeShapeType="1"/>
            </p:cNvSpPr>
            <p:nvPr/>
          </p:nvSpPr>
          <p:spPr bwMode="auto">
            <a:xfrm flipV="1">
              <a:off x="7691" y="4528"/>
              <a:ext cx="27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29" name="Line 85"/>
            <p:cNvSpPr>
              <a:spLocks noChangeShapeType="1"/>
            </p:cNvSpPr>
            <p:nvPr/>
          </p:nvSpPr>
          <p:spPr bwMode="auto">
            <a:xfrm flipV="1">
              <a:off x="7447" y="4598"/>
              <a:ext cx="31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30" name="Line 86"/>
            <p:cNvSpPr>
              <a:spLocks noChangeShapeType="1"/>
            </p:cNvSpPr>
            <p:nvPr/>
          </p:nvSpPr>
          <p:spPr bwMode="auto">
            <a:xfrm flipH="1">
              <a:off x="4483" y="4632"/>
              <a:ext cx="18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31" name="Line 87"/>
            <p:cNvSpPr>
              <a:spLocks noChangeShapeType="1"/>
            </p:cNvSpPr>
            <p:nvPr/>
          </p:nvSpPr>
          <p:spPr bwMode="auto">
            <a:xfrm flipH="1">
              <a:off x="4684" y="4695"/>
              <a:ext cx="27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32" name="Line 88"/>
            <p:cNvSpPr>
              <a:spLocks noChangeShapeType="1"/>
            </p:cNvSpPr>
            <p:nvPr/>
          </p:nvSpPr>
          <p:spPr bwMode="auto">
            <a:xfrm flipH="1" flipV="1">
              <a:off x="4941" y="4749"/>
              <a:ext cx="289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33" name="Line 89"/>
            <p:cNvSpPr>
              <a:spLocks noChangeShapeType="1"/>
            </p:cNvSpPr>
            <p:nvPr/>
          </p:nvSpPr>
          <p:spPr bwMode="auto">
            <a:xfrm flipH="1" flipV="1">
              <a:off x="5182" y="4806"/>
              <a:ext cx="1446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34" name="Line 90"/>
            <p:cNvSpPr>
              <a:spLocks noChangeShapeType="1"/>
            </p:cNvSpPr>
            <p:nvPr/>
          </p:nvSpPr>
          <p:spPr bwMode="auto">
            <a:xfrm flipH="1">
              <a:off x="3497" y="4237"/>
              <a:ext cx="18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35" name="Line 91"/>
            <p:cNvSpPr>
              <a:spLocks noChangeShapeType="1"/>
            </p:cNvSpPr>
            <p:nvPr/>
          </p:nvSpPr>
          <p:spPr bwMode="auto">
            <a:xfrm flipH="1" flipV="1">
              <a:off x="3596" y="4299"/>
              <a:ext cx="186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36" name="Line 92"/>
            <p:cNvSpPr>
              <a:spLocks noChangeShapeType="1"/>
            </p:cNvSpPr>
            <p:nvPr/>
          </p:nvSpPr>
          <p:spPr bwMode="auto">
            <a:xfrm flipH="1">
              <a:off x="3734" y="4368"/>
              <a:ext cx="19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37" name="Line 93"/>
            <p:cNvSpPr>
              <a:spLocks noChangeShapeType="1"/>
            </p:cNvSpPr>
            <p:nvPr/>
          </p:nvSpPr>
          <p:spPr bwMode="auto">
            <a:xfrm flipH="1">
              <a:off x="3854" y="4438"/>
              <a:ext cx="21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38" name="Line 94"/>
            <p:cNvSpPr>
              <a:spLocks noChangeShapeType="1"/>
            </p:cNvSpPr>
            <p:nvPr/>
          </p:nvSpPr>
          <p:spPr bwMode="auto">
            <a:xfrm flipH="1">
              <a:off x="4117" y="4514"/>
              <a:ext cx="146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39" name="Line 95"/>
            <p:cNvSpPr>
              <a:spLocks noChangeShapeType="1"/>
            </p:cNvSpPr>
            <p:nvPr/>
          </p:nvSpPr>
          <p:spPr bwMode="auto">
            <a:xfrm flipH="1">
              <a:off x="4283" y="4585"/>
              <a:ext cx="21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40" name="Line 96"/>
            <p:cNvSpPr>
              <a:spLocks noChangeShapeType="1"/>
            </p:cNvSpPr>
            <p:nvPr/>
          </p:nvSpPr>
          <p:spPr bwMode="auto">
            <a:xfrm flipH="1">
              <a:off x="5583" y="4889"/>
              <a:ext cx="9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41" name="Rectangle 97"/>
            <p:cNvSpPr>
              <a:spLocks noChangeArrowheads="1"/>
            </p:cNvSpPr>
            <p:nvPr/>
          </p:nvSpPr>
          <p:spPr bwMode="auto">
            <a:xfrm rot="-2409064">
              <a:off x="3056" y="3884"/>
              <a:ext cx="92" cy="6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42" name="Rectangle 98"/>
            <p:cNvSpPr>
              <a:spLocks noChangeArrowheads="1"/>
            </p:cNvSpPr>
            <p:nvPr/>
          </p:nvSpPr>
          <p:spPr bwMode="auto">
            <a:xfrm rot="3334116">
              <a:off x="8967" y="3895"/>
              <a:ext cx="111" cy="5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43" name="Oval 99"/>
            <p:cNvSpPr>
              <a:spLocks noChangeArrowheads="1"/>
            </p:cNvSpPr>
            <p:nvPr/>
          </p:nvSpPr>
          <p:spPr bwMode="auto">
            <a:xfrm>
              <a:off x="8696" y="3148"/>
              <a:ext cx="387" cy="37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V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444" name="Line 100"/>
            <p:cNvSpPr>
              <a:spLocks noChangeShapeType="1"/>
            </p:cNvSpPr>
            <p:nvPr/>
          </p:nvSpPr>
          <p:spPr bwMode="auto">
            <a:xfrm flipV="1">
              <a:off x="8900" y="2870"/>
              <a:ext cx="0" cy="2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45" name="Line 101"/>
            <p:cNvSpPr>
              <a:spLocks noChangeShapeType="1"/>
            </p:cNvSpPr>
            <p:nvPr/>
          </p:nvSpPr>
          <p:spPr bwMode="auto">
            <a:xfrm>
              <a:off x="8900" y="2870"/>
              <a:ext cx="50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46" name="Line 102"/>
            <p:cNvSpPr>
              <a:spLocks noChangeShapeType="1"/>
            </p:cNvSpPr>
            <p:nvPr/>
          </p:nvSpPr>
          <p:spPr bwMode="auto">
            <a:xfrm flipV="1">
              <a:off x="9387" y="2874"/>
              <a:ext cx="11" cy="13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47" name="AutoShape 103"/>
            <p:cNvSpPr>
              <a:spLocks noChangeArrowheads="1"/>
            </p:cNvSpPr>
            <p:nvPr/>
          </p:nvSpPr>
          <p:spPr bwMode="auto">
            <a:xfrm>
              <a:off x="9328" y="4104"/>
              <a:ext cx="122" cy="15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48" name="Line 104"/>
            <p:cNvSpPr>
              <a:spLocks noChangeShapeType="1"/>
            </p:cNvSpPr>
            <p:nvPr/>
          </p:nvSpPr>
          <p:spPr bwMode="auto">
            <a:xfrm>
              <a:off x="8758" y="4257"/>
              <a:ext cx="8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49" name="Line 105"/>
            <p:cNvSpPr>
              <a:spLocks noChangeShapeType="1"/>
            </p:cNvSpPr>
            <p:nvPr/>
          </p:nvSpPr>
          <p:spPr bwMode="auto">
            <a:xfrm>
              <a:off x="8878" y="3523"/>
              <a:ext cx="0" cy="1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50" name="Line 106"/>
            <p:cNvSpPr>
              <a:spLocks noChangeShapeType="1"/>
            </p:cNvSpPr>
            <p:nvPr/>
          </p:nvSpPr>
          <p:spPr bwMode="auto">
            <a:xfrm flipH="1">
              <a:off x="8878" y="3638"/>
              <a:ext cx="1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9" name="Прямоугольник 108"/>
          <p:cNvSpPr/>
          <p:nvPr/>
        </p:nvSpPr>
        <p:spPr>
          <a:xfrm>
            <a:off x="204788" y="824166"/>
            <a:ext cx="8709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cap="all" dirty="0">
                <a:solidFill>
                  <a:schemeClr val="tx1"/>
                </a:solidFill>
              </a:rPr>
              <a:t>Электрическая  схема проверки состояния изоляции  методом катодной   поляризации  участков   газопровода, уложенных методом направленного (наклонного)  бурения</a:t>
            </a:r>
            <a:endParaRPr lang="ru-RU" sz="900" b="1" dirty="0">
              <a:solidFill>
                <a:schemeClr val="tx1"/>
              </a:solidFill>
            </a:endParaRPr>
          </a:p>
        </p:txBody>
      </p:sp>
      <p:pic>
        <p:nvPicPr>
          <p:cNvPr id="112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80" y="2065997"/>
            <a:ext cx="2020597" cy="123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1462" y="1301945"/>
            <a:ext cx="2159142" cy="672891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5" name="Picture 5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3" y="3368234"/>
            <a:ext cx="2098724" cy="127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Заголовок 1"/>
          <p:cNvSpPr>
            <a:spLocks noGrp="1"/>
          </p:cNvSpPr>
          <p:nvPr>
            <p:ph type="title"/>
          </p:nvPr>
        </p:nvSpPr>
        <p:spPr>
          <a:xfrm>
            <a:off x="2159000" y="97971"/>
            <a:ext cx="6844323" cy="640583"/>
          </a:xfrm>
        </p:spPr>
        <p:txBody>
          <a:bodyPr/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Новые положения  проекта ГОСТ «Трубопроводы стальные магистральные. Общие требования к защите от коррозии» : оценка качества  защитных покрытий  магистральных трубопроводов</a:t>
            </a:r>
          </a:p>
        </p:txBody>
      </p:sp>
    </p:spTree>
    <p:extLst>
      <p:ext uri="{BB962C8B-B14F-4D97-AF65-F5344CB8AC3E}">
        <p14:creationId xmlns:p14="http://schemas.microsoft.com/office/powerpoint/2010/main" val="237135777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72C54-6856-4092-B153-2B66097EEBD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9" name="Picture 6" descr="Polarization Cell Replacement (PCR) by Dairyland Electrica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3754" y="3800475"/>
            <a:ext cx="1876044" cy="879396"/>
          </a:xfrm>
          <a:prstGeom prst="rect">
            <a:avLst/>
          </a:prstGeom>
          <a:noFill/>
        </p:spPr>
      </p:pic>
      <p:graphicFrame>
        <p:nvGraphicFramePr>
          <p:cNvPr id="21" name="Диаграмма 20"/>
          <p:cNvGraphicFramePr/>
          <p:nvPr/>
        </p:nvGraphicFramePr>
        <p:xfrm>
          <a:off x="196850" y="908447"/>
          <a:ext cx="4419600" cy="285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396874" y="2615804"/>
            <a:ext cx="4219575" cy="0"/>
          </a:xfrm>
          <a:prstGeom prst="line">
            <a:avLst/>
          </a:prstGeom>
          <a:noFill/>
          <a:ln w="25400" cap="flat" cmpd="sng" algn="ctr">
            <a:solidFill>
              <a:srgbClr val="7030A0"/>
            </a:solidFill>
            <a:prstDash val="dash"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96874" y="2208610"/>
            <a:ext cx="4210050" cy="2"/>
          </a:xfrm>
          <a:prstGeom prst="line">
            <a:avLst/>
          </a:prstGeom>
          <a:noFill/>
          <a:ln w="222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</p:cxnSp>
      <p:cxnSp>
        <p:nvCxnSpPr>
          <p:cNvPr id="24" name="Прямая со стрелкой 23"/>
          <p:cNvCxnSpPr/>
          <p:nvPr/>
        </p:nvCxnSpPr>
        <p:spPr>
          <a:xfrm>
            <a:off x="2492374" y="2187179"/>
            <a:ext cx="0" cy="43576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stealth"/>
            <a:tailEnd type="stealth"/>
          </a:ln>
          <a:effectLst/>
        </p:spPr>
      </p:cxnSp>
      <p:cxnSp>
        <p:nvCxnSpPr>
          <p:cNvPr id="25" name="Прямая со стрелкой 24"/>
          <p:cNvCxnSpPr/>
          <p:nvPr/>
        </p:nvCxnSpPr>
        <p:spPr>
          <a:xfrm>
            <a:off x="3733799" y="2615804"/>
            <a:ext cx="0" cy="43576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stealth"/>
            <a:tailEnd type="stealth"/>
          </a:ln>
          <a:effectLst/>
        </p:spPr>
      </p:cxnSp>
      <p:sp>
        <p:nvSpPr>
          <p:cNvPr id="26" name="Выноска 2 25"/>
          <p:cNvSpPr/>
          <p:nvPr/>
        </p:nvSpPr>
        <p:spPr>
          <a:xfrm>
            <a:off x="2747008" y="3670697"/>
            <a:ext cx="1647826" cy="750094"/>
          </a:xfrm>
          <a:prstGeom prst="borderCallout2">
            <a:avLst>
              <a:gd name="adj1" fmla="val -1568"/>
              <a:gd name="adj2" fmla="val 48854"/>
              <a:gd name="adj3" fmla="val -182392"/>
              <a:gd name="adj4" fmla="val 40829"/>
              <a:gd name="adj5" fmla="val -169645"/>
              <a:gd name="adj6" fmla="val -14825"/>
            </a:avLst>
          </a:prstGeom>
          <a:solidFill>
            <a:sysClr val="window" lastClr="FFFFFF"/>
          </a:solidFill>
          <a:ln w="1587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Электрическое отделение не подлежащих ЭХЗ заземленных элементов МГ </a:t>
            </a:r>
          </a:p>
        </p:txBody>
      </p:sp>
      <p:sp>
        <p:nvSpPr>
          <p:cNvPr id="27" name="Выноска 2 26"/>
          <p:cNvSpPr/>
          <p:nvPr/>
        </p:nvSpPr>
        <p:spPr>
          <a:xfrm>
            <a:off x="4335144" y="1379935"/>
            <a:ext cx="1273176" cy="750094"/>
          </a:xfrm>
          <a:prstGeom prst="borderCallout2">
            <a:avLst>
              <a:gd name="adj1" fmla="val 102559"/>
              <a:gd name="adj2" fmla="val 47929"/>
              <a:gd name="adj3" fmla="val 160972"/>
              <a:gd name="adj4" fmla="val 44218"/>
              <a:gd name="adj5" fmla="val 193787"/>
              <a:gd name="adj6" fmla="val -46846"/>
            </a:avLst>
          </a:prstGeom>
          <a:solidFill>
            <a:sysClr val="window" lastClr="FFFFFF"/>
          </a:solidFill>
          <a:ln w="1587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Сохранение  качества</a:t>
            </a:r>
            <a:r>
              <a:rPr kumimoji="0" lang="ru-RU" sz="9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покрытий  при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строительстве в особых условиях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(</a:t>
            </a:r>
            <a:r>
              <a:rPr lang="ru-RU" sz="900" kern="0" dirty="0">
                <a:solidFill>
                  <a:sysClr val="windowText" lastClr="000000"/>
                </a:solidFill>
                <a:latin typeface="Calibri"/>
              </a:rPr>
              <a:t>Г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НБ и</a:t>
            </a:r>
            <a:r>
              <a:rPr kumimoji="0" lang="ru-RU" sz="9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т.д.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) </a:t>
            </a:r>
          </a:p>
        </p:txBody>
      </p:sp>
      <p:pic>
        <p:nvPicPr>
          <p:cNvPr id="30" name="Picture 4" descr="Монтаж и замер сопротивления контура заземления ФОТО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24121" y="3856831"/>
            <a:ext cx="1582419" cy="791210"/>
          </a:xfrm>
          <a:prstGeom prst="rect">
            <a:avLst/>
          </a:prstGeom>
          <a:noFill/>
        </p:spPr>
      </p:pic>
      <p:sp>
        <p:nvSpPr>
          <p:cNvPr id="31" name="Штриховая стрелка вправо 30"/>
          <p:cNvSpPr/>
          <p:nvPr/>
        </p:nvSpPr>
        <p:spPr bwMode="auto">
          <a:xfrm rot="979175">
            <a:off x="4464471" y="3864026"/>
            <a:ext cx="462216" cy="352425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2" name="Штриховая стрелка вправо 31"/>
          <p:cNvSpPr/>
          <p:nvPr/>
        </p:nvSpPr>
        <p:spPr bwMode="auto">
          <a:xfrm rot="9376748">
            <a:off x="2210374" y="3840713"/>
            <a:ext cx="484505" cy="352425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3" name="Кольцо 32"/>
          <p:cNvSpPr/>
          <p:nvPr/>
        </p:nvSpPr>
        <p:spPr bwMode="auto">
          <a:xfrm>
            <a:off x="749300" y="3914775"/>
            <a:ext cx="863600" cy="638175"/>
          </a:xfrm>
          <a:prstGeom prst="donut">
            <a:avLst>
              <a:gd name="adj" fmla="val 4984"/>
            </a:avLst>
          </a:prstGeom>
          <a:solidFill>
            <a:srgbClr val="FFC000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159000" y="90436"/>
            <a:ext cx="6834275" cy="63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Новые положения  проекта ГОСТ «Трубопроводы стальные магистральные. Общие требования к защите от коррозии» : электрическое отделение не подлежащих ЭХЗ заземленных элементов трубопроводов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58309" y="876300"/>
            <a:ext cx="2316479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 descr="C:\Users\MuthM1\Desktop\Dateien im Rechner\05 GNM\Präsentationen\WTZ Königbeton\1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66" y="2385061"/>
            <a:ext cx="2235448" cy="11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Штриховая стрелка вправо 35"/>
          <p:cNvSpPr/>
          <p:nvPr/>
        </p:nvSpPr>
        <p:spPr bwMode="auto">
          <a:xfrm rot="20988623">
            <a:off x="5814060" y="1419225"/>
            <a:ext cx="546100" cy="352425"/>
          </a:xfrm>
          <a:prstGeom prst="striped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7" name="Штриховая стрелка вправо 36"/>
          <p:cNvSpPr/>
          <p:nvPr/>
        </p:nvSpPr>
        <p:spPr bwMode="auto">
          <a:xfrm rot="2833023">
            <a:off x="5780723" y="2183449"/>
            <a:ext cx="409575" cy="469900"/>
          </a:xfrm>
          <a:prstGeom prst="stripedRightArrow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38" name="Picture 4" descr="http://forum.dwg.ru/attachment.php?attachmentid=9874&amp;d=122085978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983896" y="3667644"/>
            <a:ext cx="1802297" cy="1013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vech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92556" y="3803684"/>
            <a:ext cx="2167028" cy="87764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72C54-6856-4092-B153-2B66097EEBD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943960" y="1404381"/>
          <a:ext cx="3802588" cy="312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4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0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7916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rgbClr val="002060"/>
                          </a:solidFill>
                        </a:rPr>
                        <a:t>ФАКТОР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rgbClr val="002060"/>
                          </a:solidFill>
                        </a:rPr>
                        <a:t>Международная</a:t>
                      </a:r>
                      <a:r>
                        <a:rPr lang="ru-RU" sz="800" b="0" baseline="0" dirty="0">
                          <a:solidFill>
                            <a:srgbClr val="002060"/>
                          </a:solidFill>
                        </a:rPr>
                        <a:t> практика</a:t>
                      </a:r>
                      <a:endParaRPr lang="ru-RU" sz="800" b="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800" b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rgbClr val="002060"/>
                          </a:solidFill>
                        </a:rPr>
                        <a:t>Российская практика 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3366"/>
                          </a:solidFill>
                        </a:rPr>
                        <a:t>Нормативные</a:t>
                      </a:r>
                      <a:r>
                        <a:rPr lang="ru-RU" sz="800" baseline="0" dirty="0">
                          <a:solidFill>
                            <a:srgbClr val="003366"/>
                          </a:solidFill>
                        </a:rPr>
                        <a:t> требования по заземлению и молниезащите</a:t>
                      </a:r>
                      <a:endParaRPr lang="ru-RU" sz="800" dirty="0">
                        <a:solidFill>
                          <a:srgbClr val="003366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3366"/>
                          </a:solidFill>
                        </a:rPr>
                        <a:t>Исключение  прямых заземлений  подземных трубопроводов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</a:rPr>
                        <a:t>Обязательность</a:t>
                      </a:r>
                      <a:r>
                        <a:rPr lang="ru-RU" sz="800" baseline="0" dirty="0">
                          <a:solidFill>
                            <a:srgbClr val="002060"/>
                          </a:solidFill>
                        </a:rPr>
                        <a:t> прямого заземления электрообо-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err="1">
                          <a:solidFill>
                            <a:srgbClr val="002060"/>
                          </a:solidFill>
                        </a:rPr>
                        <a:t>рудования</a:t>
                      </a:r>
                      <a:r>
                        <a:rPr lang="ru-RU" sz="800" baseline="0" dirty="0">
                          <a:solidFill>
                            <a:srgbClr val="002060"/>
                          </a:solidFill>
                        </a:rPr>
                        <a:t> трубопроводов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222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2060"/>
                          </a:solidFill>
                        </a:rPr>
                        <a:t>Методические (схемы расчета, условия применения)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2060"/>
                          </a:solidFill>
                        </a:rPr>
                        <a:t>Разрешенные к применению методы расчета и проектирования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2060"/>
                          </a:solidFill>
                        </a:rPr>
                        <a:t>Л</a:t>
                      </a:r>
                      <a:r>
                        <a:rPr lang="ru-RU" sz="800" baseline="0" dirty="0">
                          <a:solidFill>
                            <a:srgbClr val="002060"/>
                          </a:solidFill>
                        </a:rPr>
                        <a:t>окальные методические решения, требуются проектные решения</a:t>
                      </a:r>
                      <a:endParaRPr lang="ru-RU" sz="8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838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2060"/>
                          </a:solidFill>
                        </a:rPr>
                        <a:t>Технические решения  по </a:t>
                      </a:r>
                      <a:r>
                        <a:rPr lang="ru-RU" sz="800" baseline="0" dirty="0">
                          <a:solidFill>
                            <a:srgbClr val="002060"/>
                          </a:solidFill>
                        </a:rPr>
                        <a:t> заземлению применением пороговых (ограничивающих) элементов</a:t>
                      </a:r>
                      <a:endParaRPr lang="ru-RU" sz="8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2060"/>
                          </a:solidFill>
                        </a:rPr>
                        <a:t>Разрешенное</a:t>
                      </a:r>
                      <a:r>
                        <a:rPr lang="ru-RU" sz="800" baseline="0" dirty="0">
                          <a:solidFill>
                            <a:srgbClr val="002060"/>
                          </a:solidFill>
                        </a:rPr>
                        <a:t> к применению 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</a:rPr>
                        <a:t>оборудование для  </a:t>
                      </a:r>
                      <a:r>
                        <a:rPr lang="ru-RU" sz="800" baseline="0" dirty="0">
                          <a:solidFill>
                            <a:srgbClr val="002060"/>
                          </a:solidFill>
                        </a:rPr>
                        <a:t> разделения средств ЭХЗ и заземлений</a:t>
                      </a:r>
                      <a:endParaRPr lang="ru-RU" sz="8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2060"/>
                          </a:solidFill>
                        </a:rPr>
                        <a:t>Требуется</a:t>
                      </a:r>
                      <a:r>
                        <a:rPr lang="ru-RU" sz="800" baseline="0" dirty="0">
                          <a:solidFill>
                            <a:srgbClr val="002060"/>
                          </a:solidFill>
                        </a:rPr>
                        <a:t>  организация производства и разрешение к применению</a:t>
                      </a:r>
                      <a:endParaRPr lang="ru-RU" sz="8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844848" y="895868"/>
            <a:ext cx="4038600" cy="3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ОГРАНИЧИВАЮЩИЕ ФАКТОРЫ ПРИМЕНЕНИЯ РЕШЕНИЯ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8971" y="953892"/>
            <a:ext cx="4324027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400" dirty="0">
                <a:solidFill>
                  <a:schemeClr val="tx1"/>
                </a:solidFill>
              </a:rPr>
              <a:t>Электрически отделяемые от подземного изолированного трубопровода конструкции инфраструктуры трубопровода: защитные и технологические заземления, запорная арматура, оборудование телемеханики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400" dirty="0">
                <a:solidFill>
                  <a:schemeClr val="tx1"/>
                </a:solidFill>
              </a:rPr>
              <a:t>Техническое решение – подключение изолированного трубопровода к заземляющим устройствам через пороговые (разделительные) элементы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400" dirty="0">
                <a:solidFill>
                  <a:schemeClr val="tx1"/>
                </a:solidFill>
              </a:rPr>
              <a:t>Результат – повышение переходного сопротивления трубопровода, снижение затрат на ЭХЗ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400" dirty="0">
                <a:solidFill>
                  <a:schemeClr val="tx1"/>
                </a:solidFill>
              </a:rPr>
              <a:t>Возможность реализации подтверждена опытом европейских газотранспортных компаний</a:t>
            </a:r>
          </a:p>
        </p:txBody>
      </p:sp>
      <p:pic>
        <p:nvPicPr>
          <p:cNvPr id="34822" name="Picture 6" descr="ЗАО Юггазсервис проводит благоустройство крановых площадок.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530" y="3747053"/>
            <a:ext cx="1781812" cy="877542"/>
          </a:xfrm>
          <a:prstGeom prst="rect">
            <a:avLst/>
          </a:prstGeom>
          <a:noFill/>
        </p:spPr>
      </p:pic>
      <p:pic>
        <p:nvPicPr>
          <p:cNvPr id="34826" name="Picture 10" descr="http://russos.ru/img/trip/2013-09-gp-saha/gp-sahalin-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77830" y="3776869"/>
            <a:ext cx="1758348" cy="8796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159000" y="90436"/>
            <a:ext cx="6834275" cy="63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Новые положения  проекта ГОСТ «Трубопроводы стальные магистральные. Общие требования к защите от коррозии» : электрическое отделение не подлежащих ЭХЗ заземленных элементов трубопроводов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CEFA1A-35BD-469C-BB02-FED042082B3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4" name="Рисунок 3" descr="ВКО_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2881" y="960121"/>
            <a:ext cx="3860041" cy="2563837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pic>
        <p:nvPicPr>
          <p:cNvPr id="7" name="Рисунок 6" descr="ВКО_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93121" y="970672"/>
            <a:ext cx="4067998" cy="2584938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8" name="Стрелка вправо 7"/>
          <p:cNvSpPr/>
          <p:nvPr/>
        </p:nvSpPr>
        <p:spPr bwMode="auto">
          <a:xfrm>
            <a:off x="4206239" y="2025747"/>
            <a:ext cx="604911" cy="411481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Заголовок 115"/>
          <p:cNvSpPr txBox="1">
            <a:spLocks noChangeArrowheads="1"/>
          </p:cNvSpPr>
          <p:nvPr/>
        </p:nvSpPr>
        <p:spPr bwMode="auto">
          <a:xfrm>
            <a:off x="2159000" y="90435"/>
            <a:ext cx="6985000" cy="65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Новые положения  проекта ГОСТ «Трубопроводы стальные магистральные. Общие требования к защите от коррозии» : 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организация  и проведение коррозионных обследований</a:t>
            </a:r>
          </a:p>
        </p:txBody>
      </p:sp>
      <p:pic>
        <p:nvPicPr>
          <p:cNvPr id="13" name="Picture 2" descr="http://www.mashprom.biz/uploads/posts/2012-01/1326201617_diakor-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7625" y="3648795"/>
            <a:ext cx="1817366" cy="1004095"/>
          </a:xfrm>
          <a:prstGeom prst="rect">
            <a:avLst/>
          </a:prstGeom>
          <a:noFill/>
        </p:spPr>
      </p:pic>
      <p:pic>
        <p:nvPicPr>
          <p:cNvPr id="15" name="Picture 26" descr="0701000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56407" y="3663481"/>
            <a:ext cx="1547447" cy="982181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01984" y="3694554"/>
            <a:ext cx="1780833" cy="95833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24" y="3691469"/>
            <a:ext cx="1717715" cy="96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49CDC09-306A-41FE-955E-4C170167FC83}"/>
              </a:ext>
            </a:extLst>
          </p:cNvPr>
          <p:cNvSpPr/>
          <p:nvPr/>
        </p:nvSpPr>
        <p:spPr>
          <a:xfrm>
            <a:off x="4201041" y="1703091"/>
            <a:ext cx="4826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ahoma"/>
              </a:rPr>
              <a:t> Предложение по области действия стандарта: внутренние поверхности / резервуары,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ahoma"/>
              </a:rPr>
              <a:t>Применение металлических и комбинированных покрытий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ahoma"/>
              </a:rPr>
              <a:t>Критерии воздействия переменного тока и методы определения при проектировании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ahoma"/>
              </a:rPr>
              <a:t>Критерии защиты ( поляризационный потенциал)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ahoma"/>
              </a:rPr>
              <a:t> Периодичность коррозионных обследований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ahoma"/>
              </a:rPr>
              <a:t>Методы, параметры и  периодичность контроля покрытий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ahoma"/>
              </a:rPr>
              <a:t>Требования к оборудованию</a:t>
            </a:r>
          </a:p>
        </p:txBody>
      </p:sp>
      <p:sp>
        <p:nvSpPr>
          <p:cNvPr id="5" name="Заголовок 115">
            <a:extLst>
              <a:ext uri="{FF2B5EF4-FFF2-40B4-BE49-F238E27FC236}">
                <a16:creationId xmlns:a16="http://schemas.microsoft.com/office/drawing/2014/main" xmlns="" id="{020C20EF-381F-4E77-BCD5-D67AF8AEB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510" y="808137"/>
            <a:ext cx="4614531" cy="50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Существенные вопросы  и предложения к проекту ГОСТ</a:t>
            </a:r>
            <a:endParaRPr kumimoji="0" lang="ru-RU" sz="16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Заголовок 115">
            <a:extLst>
              <a:ext uri="{FF2B5EF4-FFF2-40B4-BE49-F238E27FC236}">
                <a16:creationId xmlns:a16="http://schemas.microsoft.com/office/drawing/2014/main" xmlns="" id="{54AEBFF7-1934-4247-820A-9DBFB943E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90436"/>
            <a:ext cx="6985000" cy="50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 текущей ситуации по  согласованию проекта ГОСТ «Трубопроводы стальные магистральные. Общие требования к защите от коррозии»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CC4368C4-FBC4-4BC7-93F7-A74F9712E6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752391"/>
              </p:ext>
            </p:extLst>
          </p:nvPr>
        </p:nvGraphicFramePr>
        <p:xfrm>
          <a:off x="250456" y="959720"/>
          <a:ext cx="3817088" cy="3505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xmlns="" id="{09245CEC-E97B-4208-ADEB-B5B08455D5B1}"/>
              </a:ext>
            </a:extLst>
          </p:cNvPr>
          <p:cNvSpPr txBox="1">
            <a:spLocks/>
          </p:cNvSpPr>
          <p:nvPr/>
        </p:nvSpPr>
        <p:spPr>
          <a:xfrm>
            <a:off x="204789" y="4772025"/>
            <a:ext cx="1487487" cy="3571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EFA1A-35BD-469C-BB02-FED042082B3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05620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00249" y="2430025"/>
            <a:ext cx="5688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effectLst/>
              </a:rPr>
              <a:t>СПАСИБО ЗА ВНИМАНИЕ</a:t>
            </a:r>
            <a:r>
              <a:rPr lang="en-US" sz="2400" b="1" dirty="0">
                <a:effectLst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29798649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Text Box 2"/>
          <p:cNvSpPr txBox="1">
            <a:spLocks noChangeArrowheads="1"/>
          </p:cNvSpPr>
          <p:nvPr/>
        </p:nvSpPr>
        <p:spPr bwMode="auto">
          <a:xfrm>
            <a:off x="2199543" y="504826"/>
            <a:ext cx="6718788" cy="35394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title"/>
          </p:nvPr>
        </p:nvSpPr>
        <p:spPr>
          <a:xfrm>
            <a:off x="2053884" y="-42201"/>
            <a:ext cx="7090117" cy="685800"/>
          </a:xfrm>
        </p:spPr>
        <p:txBody>
          <a:bodyPr/>
          <a:lstStyle/>
          <a:p>
            <a:pPr algn="ctr"/>
            <a:r>
              <a:rPr lang="ru-RU" altLang="ru-RU" sz="1600" dirty="0">
                <a:latin typeface="Arial" charset="0"/>
                <a:ea typeface="Times New Roman" pitchFamily="18" charset="0"/>
                <a:cs typeface="Arial" charset="0"/>
              </a:rPr>
              <a:t>О разработке государственных и межгосударственных  </a:t>
            </a:r>
            <a:br>
              <a:rPr lang="ru-RU" altLang="ru-RU" sz="1600" dirty="0"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sz="1600" dirty="0">
                <a:latin typeface="Arial" charset="0"/>
                <a:ea typeface="Times New Roman" pitchFamily="18" charset="0"/>
                <a:cs typeface="Arial" charset="0"/>
              </a:rPr>
              <a:t>нормативных документов  в области  защиты от коррозии объектов нефтегазового комплекса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11848"/>
              </p:ext>
            </p:extLst>
          </p:nvPr>
        </p:nvGraphicFramePr>
        <p:xfrm>
          <a:off x="436880" y="862381"/>
          <a:ext cx="6644640" cy="1595948"/>
        </p:xfrm>
        <a:graphic>
          <a:graphicData uri="http://schemas.openxmlformats.org/drawingml/2006/table">
            <a:tbl>
              <a:tblPr/>
              <a:tblGrid>
                <a:gridCol w="2168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80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8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296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Государственные и межгосударственные стандарты, Своды Правил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8932" marR="4893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2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Межгосударственный стандарт «Единая система защиты от коррозии и старения. Сооружения подземные. Общие требования к защите от коррозии»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Пересмотр ГОСТ 9.602-2005</a:t>
                      </a:r>
                    </a:p>
                  </a:txBody>
                  <a:tcPr marL="48932" marR="48932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Межгосударственный стандарт                                                                   «Трубопроводы стальные магистральные. Общие требования к защите от коррозии»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(на базе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ГОСТ Р 51164-98)</a:t>
                      </a:r>
                    </a:p>
                  </a:txBody>
                  <a:tcPr marL="48932" marR="48932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Свод Правил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«Противокоррозионная защита магистральных и промысловых трубопроводов. Строительство и приемка»</a:t>
                      </a:r>
                    </a:p>
                  </a:txBody>
                  <a:tcPr marL="48932" marR="48932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Номер слайда 3"/>
          <p:cNvSpPr txBox="1">
            <a:spLocks/>
          </p:cNvSpPr>
          <p:nvPr/>
        </p:nvSpPr>
        <p:spPr bwMode="auto">
          <a:xfrm>
            <a:off x="205154" y="4772025"/>
            <a:ext cx="1487366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fld id="{1E4AF4C4-1685-4644-B6D4-47A61348ABA0}" type="slidenum">
              <a:rPr lang="en-US" sz="2000" b="1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11" name="Picture 16" descr="Logo_NEW_Vniigaz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99889" y="1038685"/>
            <a:ext cx="966892" cy="38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9" descr="ОАО ВНИИСТ. Инжиниринговая нефтегазовая компания. Всероссийский научно-исследовательский институт по строительству и эксплуатации трубопроводов, объектов ТЭК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 r="74136" b="33470"/>
          <a:stretch>
            <a:fillRect/>
          </a:stretch>
        </p:blipFill>
        <p:spPr bwMode="auto">
          <a:xfrm>
            <a:off x="7990692" y="1561514"/>
            <a:ext cx="776089" cy="67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7799889" y="2954216"/>
            <a:ext cx="1181518" cy="812408"/>
            <a:chOff x="3045" y="1635"/>
            <a:chExt cx="3720" cy="2820"/>
          </a:xfrm>
        </p:grpSpPr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3223" y="1753"/>
              <a:ext cx="3479" cy="2634"/>
              <a:chOff x="1700" y="8401"/>
              <a:chExt cx="3479" cy="2634"/>
            </a:xfrm>
          </p:grpSpPr>
          <p:pic>
            <p:nvPicPr>
              <p:cNvPr id="20" name="Рисунок 1" descr="На главную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1701" y="8401"/>
                <a:ext cx="3478" cy="1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Рисунок 9" descr="http://aocp.ru/images/index_02_01.gif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1700" y="9988"/>
                <a:ext cx="3478" cy="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Rectangle 30"/>
            <p:cNvSpPr>
              <a:spLocks noChangeArrowheads="1"/>
            </p:cNvSpPr>
            <p:nvPr/>
          </p:nvSpPr>
          <p:spPr bwMode="auto">
            <a:xfrm>
              <a:off x="5865" y="1710"/>
              <a:ext cx="900" cy="27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3045" y="1635"/>
              <a:ext cx="900" cy="27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3795" y="4050"/>
              <a:ext cx="2205" cy="3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Rectangle 33"/>
            <p:cNvSpPr>
              <a:spLocks noChangeArrowheads="1"/>
            </p:cNvSpPr>
            <p:nvPr/>
          </p:nvSpPr>
          <p:spPr bwMode="auto">
            <a:xfrm>
              <a:off x="3765" y="1725"/>
              <a:ext cx="2205" cy="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22" name="Рисунок 43" descr="http://ngcert.ru/img/logo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 r="79433" b="-11"/>
          <a:stretch>
            <a:fillRect/>
          </a:stretch>
        </p:blipFill>
        <p:spPr bwMode="auto">
          <a:xfrm>
            <a:off x="8051116" y="2371944"/>
            <a:ext cx="687317" cy="57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logo_ru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721600" y="3996961"/>
            <a:ext cx="1250967" cy="34964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719D5EA6-43E6-46CD-8941-CEC6C1B43DF8}"/>
              </a:ext>
            </a:extLst>
          </p:cNvPr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415280" y="2558780"/>
            <a:ext cx="1470102" cy="1971637"/>
          </a:xfrm>
          <a:prstGeom prst="rect">
            <a:avLst/>
          </a:prstGeom>
          <a:ln w="15875">
            <a:solidFill>
              <a:srgbClr val="0033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CAD58EA6-7A30-4EE4-AE66-999D23F91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824813" y="2574013"/>
            <a:ext cx="1594787" cy="2009552"/>
          </a:xfrm>
          <a:prstGeom prst="rect">
            <a:avLst/>
          </a:prstGeom>
          <a:noFill/>
          <a:ln w="3175" cmpd="sng">
            <a:solidFill>
              <a:srgbClr val="0033CC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xmlns="" id="{24FC6FBD-CA07-4F1F-8D75-8BC0C168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75179" y="2558780"/>
            <a:ext cx="1524364" cy="2020970"/>
          </a:xfrm>
          <a:prstGeom prst="rect">
            <a:avLst/>
          </a:prstGeom>
          <a:noFill/>
          <a:ln w="15875">
            <a:solidFill>
              <a:srgbClr val="FFC000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188092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4122167" y="3738274"/>
            <a:ext cx="2312212" cy="705410"/>
          </a:xfrm>
          <a:prstGeom prst="roundRect">
            <a:avLst/>
          </a:prstGeom>
          <a:solidFill>
            <a:srgbClr val="FFC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СП 245.1325800.2015 Защита от коррозии линейных объектов и сооружений в нефтегазовом комплексе. Правила производства и приемки работ</a:t>
            </a:r>
            <a:r>
              <a:rPr lang="ru-RU" sz="1100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147453" y="2237062"/>
            <a:ext cx="2312212" cy="68040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СП 36.13330 Магистральные трубопроводы». Актуализированная редакция СНиП 2.05.06-85*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137408" y="2996867"/>
            <a:ext cx="2312213" cy="602233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СП 86.13330 Магистральные трубопроводы. Актуализированная редакция СНиП </a:t>
            </a:r>
            <a:r>
              <a:rPr lang="en-US" sz="1200" dirty="0">
                <a:solidFill>
                  <a:srgbClr val="000000"/>
                </a:solidFill>
              </a:rPr>
              <a:t>III</a:t>
            </a:r>
            <a:r>
              <a:rPr lang="ru-RU" sz="1200" dirty="0">
                <a:solidFill>
                  <a:srgbClr val="000000"/>
                </a:solidFill>
              </a:rPr>
              <a:t>-42-80*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363715" y="2195737"/>
            <a:ext cx="1709740" cy="72152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</a:rPr>
              <a:t>ГОСТ Р 51164-98 Трубопроводы стальные магистральные. Общие требования к защите от коррозии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076139" y="961006"/>
            <a:ext cx="1930328" cy="721526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000" b="1" dirty="0">
                <a:solidFill>
                  <a:srgbClr val="000000"/>
                </a:solidFill>
              </a:rPr>
              <a:t>ГОСТ 9.602- 2016. Единая система защиты от коррозии и старения. Сооружения подземные. Общие требования к защите от коррозии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956603" y="920072"/>
            <a:ext cx="2532185" cy="810255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b="1" dirty="0">
                <a:solidFill>
                  <a:srgbClr val="000000"/>
                </a:solidFill>
              </a:rPr>
              <a:t>Межгосударственный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</a:rPr>
              <a:t> ГОСТ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</a:rPr>
              <a:t>Трубопроводы стальные магистральные. Общие требования к защите от коррозии (проект)</a:t>
            </a:r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>
            <a:off x="7037810" y="1692206"/>
            <a:ext cx="6759" cy="8819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4" name="Прямая со стрелкой 13"/>
          <p:cNvCxnSpPr>
            <a:stCxn id="6" idx="0"/>
            <a:endCxn id="9" idx="2"/>
          </p:cNvCxnSpPr>
          <p:nvPr/>
        </p:nvCxnSpPr>
        <p:spPr bwMode="auto">
          <a:xfrm flipV="1">
            <a:off x="2218585" y="1730326"/>
            <a:ext cx="4110" cy="46541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>
            <a:stCxn id="9" idx="3"/>
            <a:endCxn id="8" idx="1"/>
          </p:cNvCxnSpPr>
          <p:nvPr/>
        </p:nvCxnSpPr>
        <p:spPr bwMode="auto">
          <a:xfrm flipV="1">
            <a:off x="3488787" y="1321770"/>
            <a:ext cx="2587352" cy="343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059F1FA0-703A-4E89-8B96-44CEBE32727C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Номер слайда 6"/>
          <p:cNvSpPr txBox="1">
            <a:spLocks/>
          </p:cNvSpPr>
          <p:nvPr/>
        </p:nvSpPr>
        <p:spPr>
          <a:xfrm>
            <a:off x="-1" y="69057"/>
            <a:ext cx="4847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59F1FA0-703A-4E89-8B96-44CEBE32727C}" type="slidenum">
              <a:rPr lang="ru-RU" sz="1600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ru-RU" sz="16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6" name="Rectangle 8"/>
          <p:cNvSpPr txBox="1">
            <a:spLocks noGrp="1" noChangeArrowheads="1"/>
          </p:cNvSpPr>
          <p:nvPr>
            <p:ph type="title"/>
          </p:nvPr>
        </p:nvSpPr>
        <p:spPr>
          <a:xfrm>
            <a:off x="2159001" y="0"/>
            <a:ext cx="6587435" cy="6747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altLang="ru-RU" sz="1600" kern="0" dirty="0">
                <a:latin typeface="Arial" charset="0"/>
                <a:ea typeface="Times New Roman" pitchFamily="18" charset="0"/>
                <a:cs typeface="Arial" charset="0"/>
              </a:rPr>
              <a:t>Учет взаимосвязи требований действующих и разрабатываемых </a:t>
            </a:r>
            <a:r>
              <a:rPr lang="ru-RU" altLang="ru-RU" sz="1600" dirty="0">
                <a:latin typeface="Arial" charset="0"/>
                <a:ea typeface="Times New Roman" pitchFamily="18" charset="0"/>
                <a:cs typeface="Arial" charset="0"/>
              </a:rPr>
              <a:t>нормативных документов в области  защиты от коррозии объектов нефтегазового комплекса </a:t>
            </a:r>
            <a:endParaRPr lang="ru-RU" altLang="ru-RU" sz="1600" kern="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8" name="Номер слайда 2"/>
          <p:cNvSpPr txBox="1">
            <a:spLocks/>
          </p:cNvSpPr>
          <p:nvPr/>
        </p:nvSpPr>
        <p:spPr bwMode="auto">
          <a:xfrm>
            <a:off x="175080" y="4786312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DCEFA1A-35BD-469C-BB02-FED042082B3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52" name="Прямая со стрелкой 51"/>
          <p:cNvCxnSpPr>
            <a:endCxn id="4" idx="1"/>
          </p:cNvCxnSpPr>
          <p:nvPr/>
        </p:nvCxnSpPr>
        <p:spPr bwMode="auto">
          <a:xfrm>
            <a:off x="3537679" y="2574562"/>
            <a:ext cx="609774" cy="27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Прямая со стрелкой 64"/>
          <p:cNvCxnSpPr>
            <a:endCxn id="5" idx="1"/>
          </p:cNvCxnSpPr>
          <p:nvPr/>
        </p:nvCxnSpPr>
        <p:spPr bwMode="auto">
          <a:xfrm>
            <a:off x="3534869" y="3293152"/>
            <a:ext cx="602538" cy="48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Прямая со стрелкой 65"/>
          <p:cNvCxnSpPr>
            <a:endCxn id="3" idx="1"/>
          </p:cNvCxnSpPr>
          <p:nvPr/>
        </p:nvCxnSpPr>
        <p:spPr bwMode="auto">
          <a:xfrm flipV="1">
            <a:off x="3514867" y="4090980"/>
            <a:ext cx="607300" cy="13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Прямая соединительная линия 98"/>
          <p:cNvCxnSpPr/>
          <p:nvPr/>
        </p:nvCxnSpPr>
        <p:spPr bwMode="auto">
          <a:xfrm flipH="1">
            <a:off x="3534869" y="2565977"/>
            <a:ext cx="17634" cy="152370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Прямая соединительная линия 115"/>
          <p:cNvCxnSpPr/>
          <p:nvPr/>
        </p:nvCxnSpPr>
        <p:spPr bwMode="auto">
          <a:xfrm flipH="1" flipV="1">
            <a:off x="3073455" y="2575937"/>
            <a:ext cx="475702" cy="84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Прямая со стрелкой 134"/>
          <p:cNvCxnSpPr>
            <a:endCxn id="4" idx="3"/>
          </p:cNvCxnSpPr>
          <p:nvPr/>
        </p:nvCxnSpPr>
        <p:spPr bwMode="auto">
          <a:xfrm flipH="1">
            <a:off x="6459666" y="2575205"/>
            <a:ext cx="585167" cy="20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6" name="Прямая со стрелкой 135"/>
          <p:cNvCxnSpPr>
            <a:endCxn id="5" idx="3"/>
          </p:cNvCxnSpPr>
          <p:nvPr/>
        </p:nvCxnSpPr>
        <p:spPr bwMode="auto">
          <a:xfrm flipH="1">
            <a:off x="6449621" y="3293152"/>
            <a:ext cx="585687" cy="48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7" name="Прямая со стрелкой 136"/>
          <p:cNvCxnSpPr/>
          <p:nvPr/>
        </p:nvCxnSpPr>
        <p:spPr bwMode="auto">
          <a:xfrm flipH="1" flipV="1">
            <a:off x="6415329" y="4105267"/>
            <a:ext cx="605690" cy="94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8" name="Прямая соединительная линия 137"/>
          <p:cNvCxnSpPr/>
          <p:nvPr/>
        </p:nvCxnSpPr>
        <p:spPr bwMode="auto">
          <a:xfrm flipH="1">
            <a:off x="7015398" y="2578882"/>
            <a:ext cx="29173" cy="195189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Прямая со стрелкой 167"/>
          <p:cNvCxnSpPr/>
          <p:nvPr/>
        </p:nvCxnSpPr>
        <p:spPr bwMode="auto">
          <a:xfrm flipH="1">
            <a:off x="3552504" y="2050228"/>
            <a:ext cx="6751" cy="50496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69" name="Прямая соединительная линия 168"/>
          <p:cNvCxnSpPr/>
          <p:nvPr/>
        </p:nvCxnSpPr>
        <p:spPr bwMode="auto">
          <a:xfrm>
            <a:off x="2571130" y="2026215"/>
            <a:ext cx="969318" cy="890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Прямая соединительная линия 169"/>
          <p:cNvCxnSpPr/>
          <p:nvPr/>
        </p:nvCxnSpPr>
        <p:spPr bwMode="auto">
          <a:xfrm flipV="1">
            <a:off x="2533495" y="1711140"/>
            <a:ext cx="10974" cy="31802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197" name="Скругленный прямоугольник 196"/>
          <p:cNvSpPr/>
          <p:nvPr/>
        </p:nvSpPr>
        <p:spPr bwMode="auto">
          <a:xfrm>
            <a:off x="1043612" y="3361875"/>
            <a:ext cx="1978237" cy="1281329"/>
          </a:xfrm>
          <a:prstGeom prst="roundRect">
            <a:avLst/>
          </a:prstGeom>
          <a:noFill/>
          <a:ln w="9525" cap="flat" cmpd="dbl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1370976" y="3554627"/>
            <a:ext cx="1397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Нормативные документы ПАО «Газпром»</a:t>
            </a:r>
          </a:p>
        </p:txBody>
      </p:sp>
      <p:cxnSp>
        <p:nvCxnSpPr>
          <p:cNvPr id="199" name="Прямая со стрелкой 198"/>
          <p:cNvCxnSpPr/>
          <p:nvPr/>
        </p:nvCxnSpPr>
        <p:spPr bwMode="auto">
          <a:xfrm flipH="1" flipV="1">
            <a:off x="3021850" y="4082803"/>
            <a:ext cx="503495" cy="68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3" name="Прямая со стрелкой 202"/>
          <p:cNvCxnSpPr/>
          <p:nvPr/>
        </p:nvCxnSpPr>
        <p:spPr bwMode="auto">
          <a:xfrm flipH="1">
            <a:off x="2204862" y="2932042"/>
            <a:ext cx="10799" cy="415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Прямая со стрелкой 39"/>
          <p:cNvCxnSpPr/>
          <p:nvPr/>
        </p:nvCxnSpPr>
        <p:spPr bwMode="auto">
          <a:xfrm flipV="1">
            <a:off x="1227987" y="1704382"/>
            <a:ext cx="24693" cy="16229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cxnSp>
        <p:nvCxnSpPr>
          <p:cNvPr id="78" name="Прямая со стрелкой 77"/>
          <p:cNvCxnSpPr/>
          <p:nvPr/>
        </p:nvCxnSpPr>
        <p:spPr bwMode="auto">
          <a:xfrm flipH="1">
            <a:off x="2968053" y="4530777"/>
            <a:ext cx="404734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Прямая со стрелкой 33"/>
          <p:cNvCxnSpPr>
            <a:stCxn id="6" idx="3"/>
            <a:endCxn id="8" idx="1"/>
          </p:cNvCxnSpPr>
          <p:nvPr/>
        </p:nvCxnSpPr>
        <p:spPr bwMode="auto">
          <a:xfrm flipV="1">
            <a:off x="3073455" y="1321770"/>
            <a:ext cx="3002684" cy="1234727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3319921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0726" y="0"/>
            <a:ext cx="7153275" cy="757238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 Задачи  разработки межгосударственных ГОСТ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по защите от коррозии нефтегазового комплекса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819150"/>
            <a:ext cx="19177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3415879" y="832176"/>
            <a:ext cx="5375673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just">
              <a:buFont typeface="Arial Narrow" pitchFamily="34" charset="0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</a:rPr>
              <a:t>Обеспечение единого подхода для сложных техногенных объектов с точки зрения оценки коррозионных рисков и выбора методов и средств их ограничения</a:t>
            </a:r>
          </a:p>
          <a:p>
            <a:pPr marL="342900" indent="-342900" algn="just">
              <a:buFont typeface="Arial Narrow" pitchFamily="34" charset="0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</a:rPr>
              <a:t>Обеспечение соответствия и актуализация положений разрабатываемых межгосударственных ГОСТ новым условиям технического регулирования</a:t>
            </a:r>
          </a:p>
          <a:p>
            <a:pPr marL="342900" indent="-342900" algn="just">
              <a:buFont typeface="Arial Narrow" pitchFamily="34" charset="0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</a:rPr>
              <a:t>Исключение устаревших, ошибочных и противоречивых положений   предшествующих НД</a:t>
            </a:r>
          </a:p>
          <a:p>
            <a:pPr marL="342900" indent="-342900" algn="just">
              <a:buFont typeface="Arial Narrow" pitchFamily="34" charset="0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</a:rPr>
              <a:t>Учет (обеспечение возможностей применения) новых технических и технологических решений </a:t>
            </a:r>
          </a:p>
          <a:p>
            <a:pPr marL="342900" indent="-342900" algn="just">
              <a:buFont typeface="Arial Narrow" pitchFamily="34" charset="0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</a:rPr>
              <a:t>Восстановление взаимосвязи и рационального взаимного дополнения   разрабатываемых ГОСТ (восстановление области действия ГОСТ 9.602  для объектов магистральных трубопроводов)</a:t>
            </a:r>
          </a:p>
          <a:p>
            <a:pPr marL="342900" indent="-342900" algn="just">
              <a:buFont typeface="Arial Narrow" pitchFamily="34" charset="0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</a:rPr>
              <a:t>Формирование на основе ГОСТ 9.602 в  качестве  общего документа по методам измерений и испытаний для средств защиты от коррозии подземных стальных сооружений</a:t>
            </a:r>
          </a:p>
          <a:p>
            <a:pPr marL="342900" indent="-342900" algn="just">
              <a:buFont typeface="Arial Narrow" pitchFamily="34" charset="0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</a:rPr>
              <a:t>Интеграция, перераспределение и дополнение положений ГОСТ с учетом их общесистемного назначения (без дублирования)</a:t>
            </a: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 bwMode="auto">
          <a:xfrm>
            <a:off x="171994" y="4786312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2733D68-5354-4334-B401-12AC95C7C6D7}" type="slidenum">
              <a:rPr lang="ru-RU" sz="2000" b="1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9" name="Picture 2" descr="http://www.transneft.ru/f/images/map.png?r=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9151" y="2416127"/>
            <a:ext cx="2679718" cy="1123949"/>
          </a:xfrm>
          <a:prstGeom prst="rect">
            <a:avLst/>
          </a:prstGeom>
          <a:noFill/>
        </p:spPr>
      </p:pic>
      <p:pic>
        <p:nvPicPr>
          <p:cNvPr id="10" name="Picture 5" descr="http://www.gazprom.ru/f/posts/34/784381/transportation-map-2016-05-ru.jpg"/>
          <p:cNvPicPr>
            <a:picLocks noChangeAspect="1" noChangeArrowheads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191896" y="972176"/>
            <a:ext cx="2706049" cy="1326938"/>
          </a:xfrm>
          <a:prstGeom prst="rect">
            <a:avLst/>
          </a:prstGeom>
          <a:noFill/>
        </p:spPr>
      </p:pic>
      <p:pic>
        <p:nvPicPr>
          <p:cNvPr id="11" name="Picture 26" descr="C:\Documents and Settings\D_Zapevalov\Рабочий стол\map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550" y="3808828"/>
            <a:ext cx="1342050" cy="73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H:\MyDoc\0_TMP_0\Презентация МГС для ДТИПХГ\Схема газопроводов РБ 20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79101" y="3756074"/>
            <a:ext cx="1669847" cy="88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86572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25160" y="141480"/>
            <a:ext cx="7086600" cy="55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Текущая ситуация в области межгосударственных 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ГОСТ  по защите от коррозии </a:t>
            </a:r>
          </a:p>
        </p:txBody>
      </p:sp>
      <p:sp>
        <p:nvSpPr>
          <p:cNvPr id="6" name="Номер слайда 9"/>
          <p:cNvSpPr txBox="1">
            <a:spLocks/>
          </p:cNvSpPr>
          <p:nvPr/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42E788-0DB2-4FB4-A415-274ECE3F62E6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6438" y="928468"/>
            <a:ext cx="1434905" cy="15167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84314" y="1135429"/>
            <a:ext cx="1551894" cy="16732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946460336"/>
              </p:ext>
            </p:extLst>
          </p:nvPr>
        </p:nvGraphicFramePr>
        <p:xfrm>
          <a:off x="179882" y="4013617"/>
          <a:ext cx="8784236" cy="505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Блок-схема: узел 13"/>
          <p:cNvSpPr/>
          <p:nvPr/>
        </p:nvSpPr>
        <p:spPr bwMode="auto">
          <a:xfrm>
            <a:off x="2586842" y="3731860"/>
            <a:ext cx="284813" cy="224852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1945" y="3277279"/>
            <a:ext cx="2087880" cy="707886"/>
          </a:xfrm>
          <a:prstGeom prst="rect">
            <a:avLst/>
          </a:prstGeom>
          <a:solidFill>
            <a:srgbClr val="FFFF00"/>
          </a:solidFill>
          <a:ln w="3175">
            <a:gradFill>
              <a:gsLst>
                <a:gs pos="0">
                  <a:srgbClr val="FFC00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33CC"/>
                </a:solidFill>
              </a:rPr>
              <a:t>ОР ГОСТ   </a:t>
            </a:r>
          </a:p>
          <a:p>
            <a:pPr algn="ctr"/>
            <a:r>
              <a:rPr lang="ru-RU" sz="1000" dirty="0">
                <a:solidFill>
                  <a:srgbClr val="0033CC"/>
                </a:solidFill>
              </a:rPr>
              <a:t>Трубопроводы стальные магистральные. Общие требования к защите от коррозии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97803" y="781486"/>
            <a:ext cx="2087880" cy="707886"/>
          </a:xfrm>
          <a:prstGeom prst="rect">
            <a:avLst/>
          </a:prstGeom>
          <a:solidFill>
            <a:srgbClr val="00FFCC"/>
          </a:solidFill>
          <a:ln>
            <a:gradFill>
              <a:gsLst>
                <a:gs pos="0">
                  <a:srgbClr val="00B05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33CC"/>
                </a:solidFill>
              </a:rPr>
              <a:t>ГОСТ 9.602.-2016 </a:t>
            </a:r>
          </a:p>
          <a:p>
            <a:pPr algn="ctr"/>
            <a:r>
              <a:rPr lang="ru-RU" sz="1000" dirty="0">
                <a:solidFill>
                  <a:srgbClr val="0033CC"/>
                </a:solidFill>
              </a:rPr>
              <a:t> ЕСЗКС. Сооружения подземные. Общие требования к защите от коррозии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10510" y="1894556"/>
            <a:ext cx="1675116" cy="171387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113787" y="1519310"/>
            <a:ext cx="1641960" cy="193606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590490" y="1477896"/>
            <a:ext cx="1549655" cy="16334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708045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A09C67-A007-4871-B8ED-C5A874B0F8B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022965" y="138478"/>
            <a:ext cx="697156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dirty="0">
                <a:effectLst/>
                <a:latin typeface="Arial" pitchFamily="34" charset="0"/>
                <a:cs typeface="Arial" pitchFamily="34" charset="0"/>
              </a:rPr>
              <a:t>Учет международного опыта при разработке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межгосударственных ГОСТ  по защите от коррозии</a:t>
            </a:r>
          </a:p>
          <a:p>
            <a:pPr algn="ctr"/>
            <a:endParaRPr lang="ru-RU" sz="1600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650962"/>
              </p:ext>
            </p:extLst>
          </p:nvPr>
        </p:nvGraphicFramePr>
        <p:xfrm>
          <a:off x="2113280" y="909336"/>
          <a:ext cx="6382824" cy="3690509"/>
        </p:xfrm>
        <a:graphic>
          <a:graphicData uri="http://schemas.openxmlformats.org/drawingml/2006/table">
            <a:tbl>
              <a:tblPr/>
              <a:tblGrid>
                <a:gridCol w="6382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530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ru-RU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части показателей опасного влияния переменного тока: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q"/>
                        <a:tabLst>
                          <a:tab pos="228600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уточнение показателей наличия и влияния переменного тока ( в том числе, индуцированных токов);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q"/>
                        <a:tabLst>
                          <a:tab pos="228600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уточнение  границы безопасного показателя влияния  переменного тока;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q"/>
                        <a:tabLst>
                          <a:tab pos="228600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Учет и оценка влияющих факторов</a:t>
                      </a: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oval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oval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746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части защитных покрытий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классификация покрытий по показателям: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стойкость к внешнему механическому воздействию;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температура эксплуатации;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дополнительные (особые) требования (морозостойкость / стойкость к УФ излучению)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необходимость разработки дополнительных требований с учетом конкретных условий применения защитных покрытий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q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необходимость формирования нормативных требований к порядку и критериям оценки качества покрытий трубопроводов, проложенных бестраншейным способом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oval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9575" y="836525"/>
            <a:ext cx="883466" cy="935086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32" descr="рекомендации"/>
          <p:cNvPicPr>
            <a:picLocks noChangeAspect="1" noChangeArrowheads="1"/>
          </p:cNvPicPr>
          <p:nvPr/>
        </p:nvPicPr>
        <p:blipFill>
          <a:blip r:embed="rId3" cstate="screen">
            <a:lum bright="8000"/>
          </a:blip>
          <a:srcRect/>
          <a:stretch>
            <a:fillRect/>
          </a:stretch>
        </p:blipFill>
        <p:spPr bwMode="auto">
          <a:xfrm>
            <a:off x="512467" y="1218087"/>
            <a:ext cx="757534" cy="9777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4" descr="НД Газпром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1354" y="3606808"/>
            <a:ext cx="446980" cy="57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НД Газпром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5526" y="3827139"/>
            <a:ext cx="446980" cy="57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НД Газпром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5849" y="4043911"/>
            <a:ext cx="446980" cy="57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ПКМ-КИП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6318" y="2351313"/>
            <a:ext cx="776558" cy="11284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9"/>
          <p:cNvSpPr txBox="1">
            <a:spLocks/>
          </p:cNvSpPr>
          <p:nvPr/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42E788-0DB2-4FB4-A415-274ECE3F62E6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90435"/>
            <a:ext cx="7086600" cy="55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Новые положения  проекта ГОСТ «Трубопроводы стальные магистральные. Общие требования к защите от коррозии» : требования к покрытиям для защиты от атмосферной коррозии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04160" y="857940"/>
            <a:ext cx="1538632" cy="1710161"/>
          </a:xfrm>
          <a:prstGeom prst="rect">
            <a:avLst/>
          </a:prstGeom>
          <a:noFill/>
          <a:ln w="3175">
            <a:solidFill>
              <a:srgbClr val="FFC000"/>
            </a:solidFill>
            <a:prstDash val="dash"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960" y="910653"/>
            <a:ext cx="1468734" cy="172574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 bwMode="auto">
          <a:xfrm>
            <a:off x="1963711" y="1618938"/>
            <a:ext cx="509666" cy="348521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9" name="Picture 1" descr="C:\Documents and Settings\R_Igoshin\Рабочий стол\Безымянный.jpg"/>
          <p:cNvPicPr>
            <a:picLocks noChangeAspect="1" noChangeArrowheads="1"/>
          </p:cNvPicPr>
          <p:nvPr/>
        </p:nvPicPr>
        <p:blipFill>
          <a:blip r:embed="rId4" cstate="screen"/>
          <a:srcRect l="1932" t="12891" r="2174" b="10603"/>
          <a:stretch>
            <a:fillRect/>
          </a:stretch>
        </p:blipFill>
        <p:spPr bwMode="auto">
          <a:xfrm>
            <a:off x="5220326" y="960074"/>
            <a:ext cx="3662363" cy="151566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 bwMode="auto">
          <a:xfrm>
            <a:off x="4544517" y="1643296"/>
            <a:ext cx="509666" cy="348521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4854" y="2723699"/>
            <a:ext cx="725112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just">
              <a:buFont typeface="Arial Narrow" pitchFamily="34" charset="0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В проекте  ГОСТ сформирован раздел «Требования к контролю покрытий для защиты от атмосферной коррозии» (впервые)</a:t>
            </a:r>
          </a:p>
          <a:p>
            <a:pPr marL="342900" indent="-342900" algn="just">
              <a:buFont typeface="Arial Narrow" pitchFamily="34" charset="0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Определены основные виды испытаний и требований к ЛКП до и после них:</a:t>
            </a:r>
          </a:p>
          <a:p>
            <a:pPr marL="342900" indent="-342900" algn="just">
              <a:buFont typeface="Arial Narrow" pitchFamily="34" charset="0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 Ускоренные климатические испытания (с определением срока службы), стойкость к </a:t>
            </a:r>
            <a:r>
              <a:rPr lang="ru-RU" sz="1400" dirty="0" err="1">
                <a:solidFill>
                  <a:schemeClr val="tx1"/>
                </a:solidFill>
              </a:rPr>
              <a:t>УФ-излучению</a:t>
            </a:r>
            <a:r>
              <a:rPr lang="ru-RU" sz="1400" dirty="0">
                <a:solidFill>
                  <a:schemeClr val="tx1"/>
                </a:solidFill>
              </a:rPr>
              <a:t>, воздействию низких, повышенных и переменных температур, соляному туману и др.</a:t>
            </a:r>
          </a:p>
          <a:p>
            <a:pPr marL="342900" indent="-342900" algn="just">
              <a:buFont typeface="Arial Narrow" pitchFamily="34" charset="0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Определены требования при контроле металлических покрытий</a:t>
            </a:r>
          </a:p>
          <a:p>
            <a:pPr marL="342900" indent="-342900" algn="just">
              <a:buFont typeface="Arial Narrow" pitchFamily="34" charset="0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Определены требования по </a:t>
            </a:r>
            <a:r>
              <a:rPr lang="ru-RU" sz="1400" u="sng" dirty="0">
                <a:solidFill>
                  <a:schemeClr val="tx1"/>
                </a:solidFill>
              </a:rPr>
              <a:t>оценке  качества покрытия и его отбраковке, необходимости его ремонта или удаления и нанесения нового ЛКП </a:t>
            </a:r>
            <a:r>
              <a:rPr lang="ru-RU" sz="1400" dirty="0">
                <a:solidFill>
                  <a:schemeClr val="tx1"/>
                </a:solidFill>
              </a:rPr>
              <a:t>для защиты от атмосферной коррозии по следующим показателям (внешний вид, толщина, сплошность, адгезия и др.)</a:t>
            </a:r>
          </a:p>
        </p:txBody>
      </p:sp>
      <p:pic>
        <p:nvPicPr>
          <p:cNvPr id="2" name="Picture 2" descr="C:\Users\d_zapevalov\Desktop\от Кочетова - технологии очистки для ЛКП\Акт-август2016\Контроль покрытия\Труба 3 адгезия дв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77909" y="3511476"/>
            <a:ext cx="986939" cy="416365"/>
          </a:xfrm>
          <a:prstGeom prst="rect">
            <a:avLst/>
          </a:prstGeom>
          <a:noFill/>
        </p:spPr>
      </p:pic>
      <p:pic>
        <p:nvPicPr>
          <p:cNvPr id="13" name="Picture 4" descr="http://ndtpribor.ru/published/publicdata/SSW/attachments/SC/products_pictures/142%5B3%5D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55534" y="2554794"/>
            <a:ext cx="969182" cy="875767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14" name="Picture 2" descr="http://farm7.staticflickr.com/6126/5925297273_26f08ae4ba_z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857882" y="4099727"/>
            <a:ext cx="1023095" cy="37871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-176971"/>
            <a:ext cx="18473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4050" y="4461636"/>
            <a:ext cx="7219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lvl="0"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</p:txBody>
      </p:sp>
      <p:pic>
        <p:nvPicPr>
          <p:cNvPr id="7" name="Рисунок 6" descr="E:\Фото для презентации\DSC02180.JPG"/>
          <p:cNvPicPr/>
          <p:nvPr/>
        </p:nvPicPr>
        <p:blipFill>
          <a:blip r:embed="rId3" cstate="email">
            <a:lum bright="9000"/>
          </a:blip>
          <a:stretch>
            <a:fillRect/>
          </a:stretch>
        </p:blipFill>
        <p:spPr bwMode="auto">
          <a:xfrm>
            <a:off x="362384" y="1178122"/>
            <a:ext cx="2128251" cy="140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SC0059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6098" y="3109185"/>
            <a:ext cx="2105895" cy="11495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977029" y="3590680"/>
            <a:ext cx="5828586" cy="542655"/>
          </a:xfrm>
        </p:spPr>
        <p:txBody>
          <a:bodyPr/>
          <a:lstStyle/>
          <a:p>
            <a:r>
              <a:rPr lang="ru-RU" altLang="ru-RU" sz="1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cs typeface="Times New Roman" pitchFamily="18" charset="0"/>
              </a:rPr>
              <a:t>Классификация покрытий специального исполнения  для изоляции  сварных стыков (для подводных МГ и ННБ)</a:t>
            </a:r>
            <a:br>
              <a:rPr lang="ru-RU" altLang="ru-RU" sz="1800" b="1" dirty="0">
                <a:solidFill>
                  <a:schemeClr val="bg1"/>
                </a:solidFill>
                <a:cs typeface="Times New Roman" pitchFamily="18" charset="0"/>
              </a:rPr>
            </a:b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5" cstate="screen">
            <a:lum bright="28000"/>
          </a:blip>
          <a:srcRect/>
          <a:stretch>
            <a:fillRect/>
          </a:stretch>
        </p:blipFill>
        <p:spPr bwMode="auto">
          <a:xfrm>
            <a:off x="7836085" y="831938"/>
            <a:ext cx="1049374" cy="129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30503"/>
              </p:ext>
            </p:extLst>
          </p:nvPr>
        </p:nvGraphicFramePr>
        <p:xfrm>
          <a:off x="2908014" y="2723833"/>
          <a:ext cx="6095309" cy="960120"/>
        </p:xfrm>
        <a:graphic>
          <a:graphicData uri="http://schemas.openxmlformats.org/drawingml/2006/table">
            <a:tbl>
              <a:tblPr/>
              <a:tblGrid>
                <a:gridCol w="2406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26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37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26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37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37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32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44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Тип исполнения</a:t>
                      </a: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Нормальное</a:t>
                      </a:r>
                    </a:p>
                  </a:txBody>
                  <a:tcPr marL="63305" marR="63305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Термостойкое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Класс покрытия</a:t>
                      </a: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1Н</a:t>
                      </a:r>
                    </a:p>
                  </a:txBody>
                  <a:tcPr marL="63305" marR="63305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2Н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3Н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4Н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5Н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6Н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1Т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2Т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Максимальная температура эксплуатации, 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3305" marR="63305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Максимальный диаметр трубопровода, мм, </a:t>
                      </a:r>
                      <a:r>
                        <a:rPr kumimoji="0" lang="ru-RU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включ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63305" marR="63305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1422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1422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1422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1422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1422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92325"/>
              </p:ext>
            </p:extLst>
          </p:nvPr>
        </p:nvGraphicFramePr>
        <p:xfrm>
          <a:off x="2908014" y="3847241"/>
          <a:ext cx="6095309" cy="822960"/>
        </p:xfrm>
        <a:graphic>
          <a:graphicData uri="http://schemas.openxmlformats.org/drawingml/2006/table">
            <a:tbl>
              <a:tblPr/>
              <a:tblGrid>
                <a:gridCol w="28297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05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05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Класс покрытия</a:t>
                      </a:r>
                    </a:p>
                  </a:txBody>
                  <a:tcPr marL="60290" marR="60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1С</a:t>
                      </a:r>
                    </a:p>
                  </a:txBody>
                  <a:tcPr marL="60290" marR="6029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2С</a:t>
                      </a:r>
                    </a:p>
                  </a:txBody>
                  <a:tcPr marL="60290" marR="60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3С</a:t>
                      </a:r>
                    </a:p>
                  </a:txBody>
                  <a:tcPr marL="60290" marR="60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4С</a:t>
                      </a:r>
                    </a:p>
                  </a:txBody>
                  <a:tcPr marL="60290" marR="60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Максимальная температура эксплуатации, 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0290" marR="60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0290" marR="6029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0290" marR="60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60290" marR="60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Максимальный диаметр трубопровода, мм </a:t>
                      </a:r>
                      <a:r>
                        <a:rPr kumimoji="0" lang="ru-RU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включ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0290" marR="60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60290" marR="6029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1422</a:t>
                      </a:r>
                    </a:p>
                  </a:txBody>
                  <a:tcPr marL="60290" marR="60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1422</a:t>
                      </a:r>
                    </a:p>
                  </a:txBody>
                  <a:tcPr marL="60290" marR="60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1422</a:t>
                      </a:r>
                    </a:p>
                  </a:txBody>
                  <a:tcPr marL="60290" marR="60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017356" y="2152806"/>
            <a:ext cx="5926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solidFill>
                  <a:schemeClr val="tx1"/>
                </a:solidFill>
                <a:effectLst/>
                <a:cs typeface="Times New Roman" pitchFamily="18" charset="0"/>
              </a:rPr>
              <a:t>Классификация покрытий для изоляции сварных стыков трубопроводов (с засыпкой грунтом)</a:t>
            </a:r>
            <a:endParaRPr lang="ru-RU" sz="12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3275856" y="882354"/>
            <a:ext cx="4024136" cy="1269658"/>
            <a:chOff x="457200" y="1465250"/>
            <a:chExt cx="8305800" cy="5029200"/>
          </a:xfrm>
        </p:grpSpPr>
        <p:pic>
          <p:nvPicPr>
            <p:cNvPr id="20" name="Picture 2" descr="Imag4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57200" y="1465250"/>
              <a:ext cx="8305800" cy="502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1907704" y="6120441"/>
              <a:ext cx="5638800" cy="3600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2159000" y="97971"/>
            <a:ext cx="6844323" cy="64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Положения  проекта ГОСТ «Трубопроводы стальные магистральные. Общие требования к защите от коррозии» : о возможности повышения требований к  защитным покрытиям  магистральных трубопроводов</a:t>
            </a:r>
          </a:p>
        </p:txBody>
      </p:sp>
      <p:sp>
        <p:nvSpPr>
          <p:cNvPr id="23" name="Номер слайда 9"/>
          <p:cNvSpPr txBox="1">
            <a:spLocks/>
          </p:cNvSpPr>
          <p:nvPr/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42E788-0DB2-4FB4-A415-274ECE3F62E6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59000" y="97971"/>
            <a:ext cx="6844323" cy="640583"/>
          </a:xfrm>
        </p:spPr>
        <p:txBody>
          <a:bodyPr/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Новые положения  проекта ГОСТ «Трубопроводы стальные магистральные. Общие требования к защите от коррозии» : о возможности повышения требований к  защитным покрытиям  магистральных трубопроводов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17666" y="904352"/>
          <a:ext cx="5101590" cy="263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 bwMode="auto">
          <a:xfrm>
            <a:off x="1378502" y="1269639"/>
            <a:ext cx="3881120" cy="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Прямоугольник 9"/>
          <p:cNvSpPr/>
          <p:nvPr/>
        </p:nvSpPr>
        <p:spPr>
          <a:xfrm>
            <a:off x="487680" y="3562090"/>
            <a:ext cx="8077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189589"/>
              </p:ext>
            </p:extLst>
          </p:nvPr>
        </p:nvGraphicFramePr>
        <p:xfrm>
          <a:off x="5974080" y="944880"/>
          <a:ext cx="2926077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3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5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5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0060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Сопоставляемые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 показатели  переходного сопротивления построенного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магистрального трубопровода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  ГОСТ Р 51164*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 Газпром            9.4-013-2011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Внутренние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</a:rPr>
                        <a:t> стандарты европейских компаний (ЛМП)</a:t>
                      </a:r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3*10</a:t>
                      </a:r>
                      <a:r>
                        <a:rPr lang="ru-RU" sz="900" baseline="30000" dirty="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Ом*м</a:t>
                      </a:r>
                      <a:r>
                        <a:rPr lang="ru-RU" sz="900" baseline="300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9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Ом*м</a:t>
                      </a:r>
                      <a:r>
                        <a:rPr kumimoji="0" lang="ru-RU" sz="9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10</a:t>
                      </a:r>
                      <a:r>
                        <a:rPr lang="ru-RU" sz="900" baseline="30000" dirty="0">
                          <a:solidFill>
                            <a:srgbClr val="002060"/>
                          </a:solidFill>
                        </a:rPr>
                        <a:t>8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   Ом*м</a:t>
                      </a:r>
                      <a:r>
                        <a:rPr lang="ru-RU" sz="900" baseline="300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72C54-6856-4092-B153-2B66097EEBD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609254"/>
              </p:ext>
            </p:extLst>
          </p:nvPr>
        </p:nvGraphicFramePr>
        <p:xfrm>
          <a:off x="5974081" y="2989138"/>
          <a:ext cx="2966721" cy="16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8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89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0060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Сопоставляемые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 показатели  плотности 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</a:rPr>
                        <a:t>защитного тока магистрального  трубопровода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049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ISO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 15589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-1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  ГОСТ Р 51164*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Внутренние</a:t>
                      </a:r>
                      <a:r>
                        <a:rPr lang="ru-RU" sz="900" baseline="0" dirty="0">
                          <a:solidFill>
                            <a:srgbClr val="002060"/>
                          </a:solidFill>
                        </a:rPr>
                        <a:t> стандарты европейских компаний</a:t>
                      </a:r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0,08-0.4 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мА/м</a:t>
                      </a:r>
                      <a:r>
                        <a:rPr lang="ru-RU" sz="900" baseline="30000" dirty="0">
                          <a:solidFill>
                            <a:srgbClr val="002060"/>
                          </a:solidFill>
                        </a:rPr>
                        <a:t>2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0,0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-0.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06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мА/м</a:t>
                      </a:r>
                      <a:r>
                        <a:rPr lang="ru-RU" sz="900" baseline="300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ru-RU" sz="900" baseline="300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0.003-0.00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</a:rPr>
                        <a:t>8    мкА/м</a:t>
                      </a:r>
                      <a:r>
                        <a:rPr lang="ru-RU" sz="900" baseline="300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9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85530" y="3553853"/>
            <a:ext cx="5406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200" dirty="0">
                <a:solidFill>
                  <a:srgbClr val="002060"/>
                </a:solidFill>
              </a:rPr>
              <a:t> Сопоставляемые показатели  - переходное (удельное) сопротивление подземного трубопровода (Ом *м</a:t>
            </a:r>
            <a:r>
              <a:rPr lang="ru-RU" sz="1200" baseline="30000" dirty="0">
                <a:solidFill>
                  <a:srgbClr val="002060"/>
                </a:solidFill>
              </a:rPr>
              <a:t>2</a:t>
            </a:r>
            <a:r>
              <a:rPr lang="ru-RU" sz="1200" dirty="0">
                <a:solidFill>
                  <a:srgbClr val="002060"/>
                </a:solidFill>
              </a:rPr>
              <a:t>) и сопряженный  с ним удельный расход тока систем ЭХЗ</a:t>
            </a:r>
          </a:p>
          <a:p>
            <a:pPr algn="just">
              <a:buFont typeface="Wingdings" pitchFamily="2" charset="2"/>
              <a:buChar char="v"/>
            </a:pPr>
            <a:r>
              <a:rPr lang="ru-RU" sz="1200" dirty="0">
                <a:solidFill>
                  <a:srgbClr val="002060"/>
                </a:solidFill>
              </a:rPr>
              <a:t>Переходное сопротивление подземного трубопровода определяется состоянием защитного покрытия (свойства покрытия, наличие сквозных повреждений), </a:t>
            </a:r>
            <a:r>
              <a:rPr lang="ru-RU" sz="1200" u="sng" dirty="0">
                <a:solidFill>
                  <a:srgbClr val="002060"/>
                </a:solidFill>
              </a:rPr>
              <a:t>наличием  и  параметрами технологических и защитных заземлений </a:t>
            </a:r>
          </a:p>
          <a:p>
            <a:endParaRPr lang="ru-RU" sz="1200" dirty="0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6247</TotalTime>
  <Words>1618</Words>
  <Application>Microsoft Office PowerPoint</Application>
  <PresentationFormat>Экран (16:9)</PresentationFormat>
  <Paragraphs>231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2_Специальное оформление</vt:lpstr>
      <vt:lpstr>9_Специальное оформление</vt:lpstr>
      <vt:lpstr>10_Специальное оформление</vt:lpstr>
      <vt:lpstr>Презентация PowerPoint</vt:lpstr>
      <vt:lpstr>О разработке государственных и межгосударственных   нормативных документов  в области  защиты от коррозии объектов нефтегазового комплекса </vt:lpstr>
      <vt:lpstr>Учет взаимосвязи требований действующих и разрабатываемых нормативных документов в области  защиты от коррозии объектов нефтегазового комплекса </vt:lpstr>
      <vt:lpstr>  Задачи  разработки межгосударственных ГОСТ  по защите от коррозии нефтегазового комплекса  </vt:lpstr>
      <vt:lpstr>Презентация PowerPoint</vt:lpstr>
      <vt:lpstr>Презентация PowerPoint</vt:lpstr>
      <vt:lpstr>Презентация PowerPoint</vt:lpstr>
      <vt:lpstr> Классификация покрытий специального исполнения  для изоляции  сварных стыков (для подводных МГ и ННБ) </vt:lpstr>
      <vt:lpstr>Новые положения  проекта ГОСТ «Трубопроводы стальные магистральные. Общие требования к защите от коррозии» : о возможности повышения требований к  защитным покрытиям  магистральных трубопроводов</vt:lpstr>
      <vt:lpstr>Новые положения  проекта ГОСТ «Трубопроводы стальные магистральные. Общие требования к защите от коррозии» : оценка качества  защитных покрытий  магистральных трубопроводов</vt:lpstr>
      <vt:lpstr>Новые положения  проекта ГОСТ «Трубопроводы стальные магистральные. Общие требования к защите от коррозии» : электрическое отделение не подлежащих ЭХЗ заземленных элементов трубопроводов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Pirit</dc:creator>
  <cp:lastModifiedBy>Аиша Гулиева</cp:lastModifiedBy>
  <cp:revision>478</cp:revision>
  <dcterms:created xsi:type="dcterms:W3CDTF">2009-07-15T11:37:47Z</dcterms:created>
  <dcterms:modified xsi:type="dcterms:W3CDTF">2018-05-30T16:20:45Z</dcterms:modified>
</cp:coreProperties>
</file>