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layout3.xml" ContentType="application/vnd.openxmlformats-officedocument.drawingml.diagramLayout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14"/>
  </p:notesMasterIdLst>
  <p:sldIdLst>
    <p:sldId id="256" r:id="rId2"/>
    <p:sldId id="280" r:id="rId3"/>
    <p:sldId id="275" r:id="rId4"/>
    <p:sldId id="277" r:id="rId5"/>
    <p:sldId id="276" r:id="rId6"/>
    <p:sldId id="284" r:id="rId7"/>
    <p:sldId id="259" r:id="rId8"/>
    <p:sldId id="278" r:id="rId9"/>
    <p:sldId id="270" r:id="rId10"/>
    <p:sldId id="274" r:id="rId11"/>
    <p:sldId id="264" r:id="rId12"/>
    <p:sldId id="28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3FCBC"/>
    <a:srgbClr val="FBD3E8"/>
    <a:srgbClr val="B9F8B6"/>
    <a:srgbClr val="D3FCC8"/>
    <a:srgbClr val="FAACAC"/>
    <a:srgbClr val="FFFFB7"/>
    <a:srgbClr val="FFFF99"/>
    <a:srgbClr val="F8724E"/>
    <a:srgbClr val="FBBDBD"/>
    <a:srgbClr val="00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3945" autoAdjust="0"/>
  </p:normalViewPr>
  <p:slideViewPr>
    <p:cSldViewPr snapToGrid="0">
      <p:cViewPr varScale="1">
        <p:scale>
          <a:sx n="65" d="100"/>
          <a:sy n="65" d="100"/>
        </p:scale>
        <p:origin x="-85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C1A42E-8500-4759-8895-C3D4018F00FB}" type="doc">
      <dgm:prSet loTypeId="urn:microsoft.com/office/officeart/2005/8/layout/funne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670C724-63D8-4602-9DEF-F89FF6FD02CB}">
      <dgm:prSet phldrT="[Текст]"/>
      <dgm:spPr/>
      <dgm:t>
        <a:bodyPr/>
        <a:lstStyle/>
        <a:p>
          <a:r>
            <a:rPr lang="ru-RU" dirty="0"/>
            <a:t>Анализ риска</a:t>
          </a:r>
        </a:p>
      </dgm:t>
    </dgm:pt>
    <dgm:pt modelId="{79767EEB-52DA-4773-A436-A601D621EB3B}" type="parTrans" cxnId="{77A058A3-BD2C-44C1-A4CF-D13BA6E3A42F}">
      <dgm:prSet/>
      <dgm:spPr/>
      <dgm:t>
        <a:bodyPr/>
        <a:lstStyle/>
        <a:p>
          <a:endParaRPr lang="ru-RU"/>
        </a:p>
      </dgm:t>
    </dgm:pt>
    <dgm:pt modelId="{B490E3A6-FFCD-4914-B5AF-A92969D4A8EA}" type="sibTrans" cxnId="{77A058A3-BD2C-44C1-A4CF-D13BA6E3A42F}">
      <dgm:prSet/>
      <dgm:spPr/>
      <dgm:t>
        <a:bodyPr/>
        <a:lstStyle/>
        <a:p>
          <a:endParaRPr lang="ru-RU"/>
        </a:p>
      </dgm:t>
    </dgm:pt>
    <dgm:pt modelId="{AB3AC8FA-64F8-439B-89EB-374CF6FC3BD8}">
      <dgm:prSet phldrT="[Текст]"/>
      <dgm:spPr/>
      <dgm:t>
        <a:bodyPr/>
        <a:lstStyle/>
        <a:p>
          <a:r>
            <a:rPr lang="ru-RU" dirty="0"/>
            <a:t>Система управления промышленной безопасностью</a:t>
          </a:r>
        </a:p>
      </dgm:t>
    </dgm:pt>
    <dgm:pt modelId="{CCEAF979-043A-40BE-8E3A-9BBAE0744F87}" type="parTrans" cxnId="{D6E8F386-93B5-4DC9-8266-5A3B11A8388D}">
      <dgm:prSet/>
      <dgm:spPr/>
      <dgm:t>
        <a:bodyPr/>
        <a:lstStyle/>
        <a:p>
          <a:endParaRPr lang="ru-RU"/>
        </a:p>
      </dgm:t>
    </dgm:pt>
    <dgm:pt modelId="{B10DA0B9-45D1-4E23-A3FC-422232FDE7B3}" type="sibTrans" cxnId="{D6E8F386-93B5-4DC9-8266-5A3B11A8388D}">
      <dgm:prSet/>
      <dgm:spPr/>
      <dgm:t>
        <a:bodyPr/>
        <a:lstStyle/>
        <a:p>
          <a:endParaRPr lang="ru-RU"/>
        </a:p>
      </dgm:t>
    </dgm:pt>
    <dgm:pt modelId="{68992083-4C68-42A6-8D39-EC83EBE6B051}">
      <dgm:prSet phldrT="[Текст]" custT="1"/>
      <dgm:spPr/>
      <dgm:t>
        <a:bodyPr/>
        <a:lstStyle/>
        <a:p>
          <a:r>
            <a:rPr lang="ru-RU" sz="1500" dirty="0"/>
            <a:t>Производственный контроль</a:t>
          </a:r>
        </a:p>
      </dgm:t>
    </dgm:pt>
    <dgm:pt modelId="{39EBCF2A-62C1-48FF-931C-08B24821A733}" type="parTrans" cxnId="{9196EBB3-6D2A-41D0-AEE9-F01B2DEE29A5}">
      <dgm:prSet/>
      <dgm:spPr/>
      <dgm:t>
        <a:bodyPr/>
        <a:lstStyle/>
        <a:p>
          <a:endParaRPr lang="ru-RU"/>
        </a:p>
      </dgm:t>
    </dgm:pt>
    <dgm:pt modelId="{48482256-D6F5-4AD5-9DF5-CB19EA49F68B}" type="sibTrans" cxnId="{9196EBB3-6D2A-41D0-AEE9-F01B2DEE29A5}">
      <dgm:prSet/>
      <dgm:spPr/>
      <dgm:t>
        <a:bodyPr/>
        <a:lstStyle/>
        <a:p>
          <a:endParaRPr lang="ru-RU"/>
        </a:p>
      </dgm:t>
    </dgm:pt>
    <dgm:pt modelId="{57CC595C-6442-47C0-8772-AF7ACAF874CA}">
      <dgm:prSet/>
      <dgm:spPr/>
      <dgm:t>
        <a:bodyPr/>
        <a:lstStyle/>
        <a:p>
          <a:endParaRPr lang="ru-RU" dirty="0"/>
        </a:p>
      </dgm:t>
    </dgm:pt>
    <dgm:pt modelId="{1D7AA8C9-1FA6-4292-82DC-6969B0CA6E8B}" type="parTrans" cxnId="{9FB7EA00-0531-471B-B2B2-1149A7BB1C98}">
      <dgm:prSet/>
      <dgm:spPr/>
      <dgm:t>
        <a:bodyPr/>
        <a:lstStyle/>
        <a:p>
          <a:endParaRPr lang="ru-RU"/>
        </a:p>
      </dgm:t>
    </dgm:pt>
    <dgm:pt modelId="{2267607D-8589-476A-8238-3DE6A09F3247}" type="sibTrans" cxnId="{9FB7EA00-0531-471B-B2B2-1149A7BB1C98}">
      <dgm:prSet/>
      <dgm:spPr/>
      <dgm:t>
        <a:bodyPr/>
        <a:lstStyle/>
        <a:p>
          <a:endParaRPr lang="ru-RU"/>
        </a:p>
      </dgm:t>
    </dgm:pt>
    <dgm:pt modelId="{0597F00E-C475-4E06-8E60-A136C6BC9EFC}" type="pres">
      <dgm:prSet presAssocID="{F9C1A42E-8500-4759-8895-C3D4018F00FB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E542EA8-8225-41F6-990A-4AB12E653A6D}" type="pres">
      <dgm:prSet presAssocID="{F9C1A42E-8500-4759-8895-C3D4018F00FB}" presName="ellipse" presStyleLbl="trBgShp" presStyleIdx="0" presStyleCnt="1"/>
      <dgm:spPr/>
    </dgm:pt>
    <dgm:pt modelId="{23A954A3-BE7A-46FC-9A4C-41ED9C592AC9}" type="pres">
      <dgm:prSet presAssocID="{F9C1A42E-8500-4759-8895-C3D4018F00FB}" presName="arrow1" presStyleLbl="fgShp" presStyleIdx="0" presStyleCnt="1" custLinFactNeighborX="-4346" custLinFactNeighborY="13297"/>
      <dgm:spPr/>
    </dgm:pt>
    <dgm:pt modelId="{BD4E10DD-3097-4A34-A6D9-27AC1F8D6021}" type="pres">
      <dgm:prSet presAssocID="{F9C1A42E-8500-4759-8895-C3D4018F00FB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5DDE96-AD41-4719-8FBD-A4639DF644F8}" type="pres">
      <dgm:prSet presAssocID="{AB3AC8FA-64F8-439B-89EB-374CF6FC3BD8}" presName="item1" presStyleLbl="node1" presStyleIdx="0" presStyleCnt="3" custScaleX="166368" custScaleY="70646" custLinFactNeighborX="1351" custLinFactNeighborY="-27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82E57B-B1DB-4743-B675-33ED4704C1E3}" type="pres">
      <dgm:prSet presAssocID="{68992083-4C68-42A6-8D39-EC83EBE6B051}" presName="item2" presStyleLbl="node1" presStyleIdx="1" presStyleCnt="3" custScaleX="136129" custScaleY="118743" custLinFactNeighborX="-7429" custLinFactNeighborY="-33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D507A3-8A75-4FBD-8667-8F617AA370A1}" type="pres">
      <dgm:prSet presAssocID="{57CC595C-6442-47C0-8772-AF7ACAF874CA}" presName="item3" presStyleLbl="node1" presStyleIdx="2" presStyleCnt="3" custScaleX="116733" custLinFactNeighborX="12157" custLinFactNeighborY="6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51F99C-B89D-4D3D-9E59-6F14BC541675}" type="pres">
      <dgm:prSet presAssocID="{F9C1A42E-8500-4759-8895-C3D4018F00FB}" presName="funnel" presStyleLbl="trAlignAcc1" presStyleIdx="0" presStyleCnt="1" custScaleX="118655" custScaleY="100248" custLinFactNeighborX="-1085" custLinFactNeighborY="2713"/>
      <dgm:spPr/>
    </dgm:pt>
  </dgm:ptLst>
  <dgm:cxnLst>
    <dgm:cxn modelId="{62837A29-166F-4C75-98E3-70275C968C45}" type="presOf" srcId="{F9C1A42E-8500-4759-8895-C3D4018F00FB}" destId="{0597F00E-C475-4E06-8E60-A136C6BC9EFC}" srcOrd="0" destOrd="0" presId="urn:microsoft.com/office/officeart/2005/8/layout/funnel1"/>
    <dgm:cxn modelId="{62CF8EAD-5241-48E2-BF17-3339EDD14B6B}" type="presOf" srcId="{57CC595C-6442-47C0-8772-AF7ACAF874CA}" destId="{BD4E10DD-3097-4A34-A6D9-27AC1F8D6021}" srcOrd="0" destOrd="0" presId="urn:microsoft.com/office/officeart/2005/8/layout/funnel1"/>
    <dgm:cxn modelId="{9196EBB3-6D2A-41D0-AEE9-F01B2DEE29A5}" srcId="{F9C1A42E-8500-4759-8895-C3D4018F00FB}" destId="{68992083-4C68-42A6-8D39-EC83EBE6B051}" srcOrd="2" destOrd="0" parTransId="{39EBCF2A-62C1-48FF-931C-08B24821A733}" sibTransId="{48482256-D6F5-4AD5-9DF5-CB19EA49F68B}"/>
    <dgm:cxn modelId="{D6E8F386-93B5-4DC9-8266-5A3B11A8388D}" srcId="{F9C1A42E-8500-4759-8895-C3D4018F00FB}" destId="{AB3AC8FA-64F8-439B-89EB-374CF6FC3BD8}" srcOrd="1" destOrd="0" parTransId="{CCEAF979-043A-40BE-8E3A-9BBAE0744F87}" sibTransId="{B10DA0B9-45D1-4E23-A3FC-422232FDE7B3}"/>
    <dgm:cxn modelId="{941B8265-DB48-4B51-8323-7A365797A2A9}" type="presOf" srcId="{68992083-4C68-42A6-8D39-EC83EBE6B051}" destId="{5D5DDE96-AD41-4719-8FBD-A4639DF644F8}" srcOrd="0" destOrd="0" presId="urn:microsoft.com/office/officeart/2005/8/layout/funnel1"/>
    <dgm:cxn modelId="{4B3EC891-AB48-44C0-9350-6BD9F6C6245B}" type="presOf" srcId="{AB3AC8FA-64F8-439B-89EB-374CF6FC3BD8}" destId="{8D82E57B-B1DB-4743-B675-33ED4704C1E3}" srcOrd="0" destOrd="0" presId="urn:microsoft.com/office/officeart/2005/8/layout/funnel1"/>
    <dgm:cxn modelId="{77FFD779-A5D5-4ED3-B671-49B565430E10}" type="presOf" srcId="{4670C724-63D8-4602-9DEF-F89FF6FD02CB}" destId="{93D507A3-8A75-4FBD-8667-8F617AA370A1}" srcOrd="0" destOrd="0" presId="urn:microsoft.com/office/officeart/2005/8/layout/funnel1"/>
    <dgm:cxn modelId="{9FB7EA00-0531-471B-B2B2-1149A7BB1C98}" srcId="{F9C1A42E-8500-4759-8895-C3D4018F00FB}" destId="{57CC595C-6442-47C0-8772-AF7ACAF874CA}" srcOrd="3" destOrd="0" parTransId="{1D7AA8C9-1FA6-4292-82DC-6969B0CA6E8B}" sibTransId="{2267607D-8589-476A-8238-3DE6A09F3247}"/>
    <dgm:cxn modelId="{77A058A3-BD2C-44C1-A4CF-D13BA6E3A42F}" srcId="{F9C1A42E-8500-4759-8895-C3D4018F00FB}" destId="{4670C724-63D8-4602-9DEF-F89FF6FD02CB}" srcOrd="0" destOrd="0" parTransId="{79767EEB-52DA-4773-A436-A601D621EB3B}" sibTransId="{B490E3A6-FFCD-4914-B5AF-A92969D4A8EA}"/>
    <dgm:cxn modelId="{ADE28462-14A7-43DE-8745-277326045C5B}" type="presParOf" srcId="{0597F00E-C475-4E06-8E60-A136C6BC9EFC}" destId="{DE542EA8-8225-41F6-990A-4AB12E653A6D}" srcOrd="0" destOrd="0" presId="urn:microsoft.com/office/officeart/2005/8/layout/funnel1"/>
    <dgm:cxn modelId="{FA312EC0-49C9-456E-82E6-735EDC159210}" type="presParOf" srcId="{0597F00E-C475-4E06-8E60-A136C6BC9EFC}" destId="{23A954A3-BE7A-46FC-9A4C-41ED9C592AC9}" srcOrd="1" destOrd="0" presId="urn:microsoft.com/office/officeart/2005/8/layout/funnel1"/>
    <dgm:cxn modelId="{0B2E7E49-A6D4-48F2-9488-57BE13506FFA}" type="presParOf" srcId="{0597F00E-C475-4E06-8E60-A136C6BC9EFC}" destId="{BD4E10DD-3097-4A34-A6D9-27AC1F8D6021}" srcOrd="2" destOrd="0" presId="urn:microsoft.com/office/officeart/2005/8/layout/funnel1"/>
    <dgm:cxn modelId="{7A31C19D-5E24-4861-928C-8266CE3327C7}" type="presParOf" srcId="{0597F00E-C475-4E06-8E60-A136C6BC9EFC}" destId="{5D5DDE96-AD41-4719-8FBD-A4639DF644F8}" srcOrd="3" destOrd="0" presId="urn:microsoft.com/office/officeart/2005/8/layout/funnel1"/>
    <dgm:cxn modelId="{19968263-4692-460A-BD79-A8201F78B2E8}" type="presParOf" srcId="{0597F00E-C475-4E06-8E60-A136C6BC9EFC}" destId="{8D82E57B-B1DB-4743-B675-33ED4704C1E3}" srcOrd="4" destOrd="0" presId="urn:microsoft.com/office/officeart/2005/8/layout/funnel1"/>
    <dgm:cxn modelId="{81A2DBE1-0EE9-4CF2-B19A-7616A3F9C8BC}" type="presParOf" srcId="{0597F00E-C475-4E06-8E60-A136C6BC9EFC}" destId="{93D507A3-8A75-4FBD-8667-8F617AA370A1}" srcOrd="5" destOrd="0" presId="urn:microsoft.com/office/officeart/2005/8/layout/funnel1"/>
    <dgm:cxn modelId="{6AAD53AC-7FDD-4805-AC7A-F088E9177A0E}" type="presParOf" srcId="{0597F00E-C475-4E06-8E60-A136C6BC9EFC}" destId="{1251F99C-B89D-4D3D-9E59-6F14BC541675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4070C4D-8CAF-41B6-A437-C8133457A976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2804E278-CA27-46D7-826A-BDC8F67C236E}">
      <dgm:prSet phldrT="[Text]" custT="1"/>
      <dgm:spPr>
        <a:solidFill>
          <a:srgbClr val="F8724E"/>
        </a:solidFill>
      </dgm:spPr>
      <dgm:t>
        <a:bodyPr/>
        <a:lstStyle/>
        <a:p>
          <a:pPr>
            <a:spcAft>
              <a:spcPct val="35000"/>
            </a:spcAft>
          </a:pPr>
          <a:endParaRPr lang="ru-RU" sz="1600" dirty="0"/>
        </a:p>
        <a:p>
          <a:pPr>
            <a:spcAft>
              <a:spcPct val="35000"/>
            </a:spcAft>
          </a:pPr>
          <a:endParaRPr lang="ru-RU" sz="1600" dirty="0"/>
        </a:p>
        <a:p>
          <a:pPr>
            <a:spcAft>
              <a:spcPct val="35000"/>
            </a:spcAft>
          </a:pPr>
          <a:endParaRPr lang="ru-RU" sz="1600" dirty="0"/>
        </a:p>
        <a:p>
          <a:pPr>
            <a:spcAft>
              <a:spcPct val="35000"/>
            </a:spcAft>
          </a:pPr>
          <a:r>
            <a:rPr lang="ru-RU" sz="1600" b="1" dirty="0"/>
            <a:t>Уровень 1</a:t>
          </a:r>
        </a:p>
        <a:p>
          <a:pPr>
            <a:spcAft>
              <a:spcPts val="0"/>
            </a:spcAft>
          </a:pPr>
          <a:r>
            <a:rPr lang="ru-RU" sz="1600" dirty="0"/>
            <a:t>Нарушения целостности </a:t>
          </a:r>
        </a:p>
        <a:p>
          <a:pPr>
            <a:spcAft>
              <a:spcPts val="0"/>
            </a:spcAft>
          </a:pPr>
          <a:r>
            <a:rPr lang="ru-RU" sz="1600" dirty="0"/>
            <a:t>первичной защитной оболочки </a:t>
          </a:r>
        </a:p>
        <a:p>
          <a:pPr>
            <a:spcAft>
              <a:spcPts val="0"/>
            </a:spcAft>
          </a:pPr>
          <a:r>
            <a:rPr lang="ru-RU" sz="1600" dirty="0"/>
            <a:t>с более серьезными последствиями</a:t>
          </a:r>
        </a:p>
      </dgm:t>
    </dgm:pt>
    <dgm:pt modelId="{502A8064-8CBD-4895-90A3-B0571284C67A}" type="parTrans" cxnId="{DA8BF630-04C0-44E9-A7C6-BCB6FBD87DE1}">
      <dgm:prSet/>
      <dgm:spPr/>
      <dgm:t>
        <a:bodyPr/>
        <a:lstStyle/>
        <a:p>
          <a:endParaRPr lang="en-US" sz="1600"/>
        </a:p>
      </dgm:t>
    </dgm:pt>
    <dgm:pt modelId="{93D1ED7C-FDD8-4B3F-991A-3F82306FC729}" type="sibTrans" cxnId="{DA8BF630-04C0-44E9-A7C6-BCB6FBD87DE1}">
      <dgm:prSet/>
      <dgm:spPr/>
      <dgm:t>
        <a:bodyPr/>
        <a:lstStyle/>
        <a:p>
          <a:endParaRPr lang="en-US" sz="1600"/>
        </a:p>
      </dgm:t>
    </dgm:pt>
    <dgm:pt modelId="{960BF3B9-8A3C-41D7-976E-4F7273F6146D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1600" b="1" dirty="0"/>
            <a:t>Уровень 3</a:t>
          </a:r>
        </a:p>
        <a:p>
          <a:r>
            <a:rPr lang="ru-RU" sz="1600" dirty="0"/>
            <a:t>Пробелы в системах безопасности</a:t>
          </a:r>
          <a:endParaRPr lang="en-US" sz="1600" dirty="0"/>
        </a:p>
      </dgm:t>
    </dgm:pt>
    <dgm:pt modelId="{7F71ADBD-EEFB-4DC3-B1C3-C34A9B8C1658}" type="parTrans" cxnId="{59B045ED-FA9C-40D4-9798-6D4DFD6BFF4A}">
      <dgm:prSet/>
      <dgm:spPr/>
      <dgm:t>
        <a:bodyPr/>
        <a:lstStyle/>
        <a:p>
          <a:endParaRPr lang="en-US" sz="1600"/>
        </a:p>
      </dgm:t>
    </dgm:pt>
    <dgm:pt modelId="{2279D01A-4035-47FC-969C-99AB5726888B}" type="sibTrans" cxnId="{59B045ED-FA9C-40D4-9798-6D4DFD6BFF4A}">
      <dgm:prSet/>
      <dgm:spPr/>
      <dgm:t>
        <a:bodyPr/>
        <a:lstStyle/>
        <a:p>
          <a:endParaRPr lang="en-US" sz="1600"/>
        </a:p>
      </dgm:t>
    </dgm:pt>
    <dgm:pt modelId="{7931CDD4-ED77-4A90-B950-6B710BA75765}">
      <dgm:prSet phldrT="[Text]" custT="1"/>
      <dgm:spPr>
        <a:solidFill>
          <a:srgbClr val="FFFFB7"/>
        </a:solidFill>
      </dgm:spPr>
      <dgm:t>
        <a:bodyPr/>
        <a:lstStyle/>
        <a:p>
          <a:r>
            <a:rPr lang="ru-RU" sz="1600" b="1" dirty="0"/>
            <a:t>Уровень 4</a:t>
          </a:r>
        </a:p>
        <a:p>
          <a:r>
            <a:rPr lang="ru-RU" sz="1600" dirty="0"/>
            <a:t>Проблемы эффективности системы обеспечения рабочей дисциплины</a:t>
          </a:r>
          <a:endParaRPr lang="en-US" sz="1600" dirty="0"/>
        </a:p>
      </dgm:t>
    </dgm:pt>
    <dgm:pt modelId="{D204EEEE-3DA2-4802-8966-4BEFB4CF8ABD}" type="parTrans" cxnId="{271389EB-0C8C-4FE2-9EFA-A7F6CD650786}">
      <dgm:prSet/>
      <dgm:spPr/>
      <dgm:t>
        <a:bodyPr/>
        <a:lstStyle/>
        <a:p>
          <a:endParaRPr lang="en-US" sz="1600"/>
        </a:p>
      </dgm:t>
    </dgm:pt>
    <dgm:pt modelId="{7FD37782-5053-4C90-8B32-EFCA97F3FB6B}" type="sibTrans" cxnId="{271389EB-0C8C-4FE2-9EFA-A7F6CD650786}">
      <dgm:prSet/>
      <dgm:spPr/>
      <dgm:t>
        <a:bodyPr/>
        <a:lstStyle/>
        <a:p>
          <a:endParaRPr lang="en-US" sz="1600"/>
        </a:p>
      </dgm:t>
    </dgm:pt>
    <dgm:pt modelId="{6770CC53-5FE2-40F3-8FB7-380D4339EB07}">
      <dgm:prSet custT="1"/>
      <dgm:spPr>
        <a:solidFill>
          <a:srgbClr val="FFC000"/>
        </a:solidFill>
      </dgm:spPr>
      <dgm:t>
        <a:bodyPr/>
        <a:lstStyle/>
        <a:p>
          <a:r>
            <a:rPr lang="ru-RU" sz="1600" b="1" dirty="0"/>
            <a:t>Уровень 2</a:t>
          </a:r>
        </a:p>
        <a:p>
          <a:r>
            <a:rPr lang="ru-RU" sz="1600" dirty="0"/>
            <a:t>Нарушения целостности первичной защитной оболочки с менее серьезными последствиями</a:t>
          </a:r>
          <a:endParaRPr lang="en-US" sz="1600" dirty="0"/>
        </a:p>
      </dgm:t>
    </dgm:pt>
    <dgm:pt modelId="{FE857007-1A1D-45ED-8DF9-CB018F174DAF}" type="parTrans" cxnId="{BA72C0A6-F617-4729-B8D2-B6087285A380}">
      <dgm:prSet/>
      <dgm:spPr/>
      <dgm:t>
        <a:bodyPr/>
        <a:lstStyle/>
        <a:p>
          <a:endParaRPr lang="en-US" sz="1600"/>
        </a:p>
      </dgm:t>
    </dgm:pt>
    <dgm:pt modelId="{8D2EC13A-DECE-42D2-82D6-46A633674A9F}" type="sibTrans" cxnId="{BA72C0A6-F617-4729-B8D2-B6087285A380}">
      <dgm:prSet/>
      <dgm:spPr/>
      <dgm:t>
        <a:bodyPr/>
        <a:lstStyle/>
        <a:p>
          <a:endParaRPr lang="en-US" sz="1600"/>
        </a:p>
      </dgm:t>
    </dgm:pt>
    <dgm:pt modelId="{9C09B3D4-D683-4714-9B3C-2C5BB79468D9}" type="pres">
      <dgm:prSet presAssocID="{14070C4D-8CAF-41B6-A437-C8133457A976}" presName="Name0" presStyleCnt="0">
        <dgm:presLayoutVars>
          <dgm:dir/>
          <dgm:animLvl val="lvl"/>
          <dgm:resizeHandles val="exact"/>
        </dgm:presLayoutVars>
      </dgm:prSet>
      <dgm:spPr/>
    </dgm:pt>
    <dgm:pt modelId="{43ECBCCF-D7CE-4CAA-9D8A-76A93EECAEB3}" type="pres">
      <dgm:prSet presAssocID="{2804E278-CA27-46D7-826A-BDC8F67C236E}" presName="Name8" presStyleCnt="0"/>
      <dgm:spPr/>
    </dgm:pt>
    <dgm:pt modelId="{B46624FB-B4A6-493C-A278-266E58D12E4D}" type="pres">
      <dgm:prSet presAssocID="{2804E278-CA27-46D7-826A-BDC8F67C236E}" presName="level" presStyleLbl="node1" presStyleIdx="0" presStyleCnt="4" custScaleY="18802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C17086-C4C6-4FE7-A76B-3D9173337A41}" type="pres">
      <dgm:prSet presAssocID="{2804E278-CA27-46D7-826A-BDC8F67C236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E40694-352E-4C3E-B03C-B77661016EF1}" type="pres">
      <dgm:prSet presAssocID="{6770CC53-5FE2-40F3-8FB7-380D4339EB07}" presName="Name8" presStyleCnt="0"/>
      <dgm:spPr/>
    </dgm:pt>
    <dgm:pt modelId="{75D4D94F-6057-483B-B23F-DFDB9EE54CB6}" type="pres">
      <dgm:prSet presAssocID="{6770CC53-5FE2-40F3-8FB7-380D4339EB07}" presName="level" presStyleLbl="node1" presStyleIdx="1" presStyleCnt="4" custScaleY="7986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26BFF3-1858-457D-A788-AAF859B188D7}" type="pres">
      <dgm:prSet presAssocID="{6770CC53-5FE2-40F3-8FB7-380D4339EB0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1694D7-3654-412A-94B1-255EFF521D8A}" type="pres">
      <dgm:prSet presAssocID="{960BF3B9-8A3C-41D7-976E-4F7273F6146D}" presName="Name8" presStyleCnt="0"/>
      <dgm:spPr/>
    </dgm:pt>
    <dgm:pt modelId="{CC58F6F2-2ADF-4690-A39F-F7315DCA893D}" type="pres">
      <dgm:prSet presAssocID="{960BF3B9-8A3C-41D7-976E-4F7273F6146D}" presName="level" presStyleLbl="node1" presStyleIdx="2" presStyleCnt="4" custScaleY="4991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965916-98CF-4C1B-BA26-AA983B8C96CD}" type="pres">
      <dgm:prSet presAssocID="{960BF3B9-8A3C-41D7-976E-4F7273F6146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A3A7F4-CF21-4E00-A006-A5AC6B7501B2}" type="pres">
      <dgm:prSet presAssocID="{7931CDD4-ED77-4A90-B950-6B710BA75765}" presName="Name8" presStyleCnt="0"/>
      <dgm:spPr/>
    </dgm:pt>
    <dgm:pt modelId="{736452D9-745D-47F4-8032-309BE4785457}" type="pres">
      <dgm:prSet presAssocID="{7931CDD4-ED77-4A90-B950-6B710BA75765}" presName="level" presStyleLbl="node1" presStyleIdx="3" presStyleCnt="4" custScaleY="7637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3E6A1C-3A28-412D-A001-1412B9246405}" type="pres">
      <dgm:prSet presAssocID="{7931CDD4-ED77-4A90-B950-6B710BA7576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F0CB9AB-3CFC-474E-A8E9-3D4F8A5C4F5E}" type="presOf" srcId="{2804E278-CA27-46D7-826A-BDC8F67C236E}" destId="{68C17086-C4C6-4FE7-A76B-3D9173337A41}" srcOrd="1" destOrd="0" presId="urn:microsoft.com/office/officeart/2005/8/layout/pyramid1"/>
    <dgm:cxn modelId="{BA72C0A6-F617-4729-B8D2-B6087285A380}" srcId="{14070C4D-8CAF-41B6-A437-C8133457A976}" destId="{6770CC53-5FE2-40F3-8FB7-380D4339EB07}" srcOrd="1" destOrd="0" parTransId="{FE857007-1A1D-45ED-8DF9-CB018F174DAF}" sibTransId="{8D2EC13A-DECE-42D2-82D6-46A633674A9F}"/>
    <dgm:cxn modelId="{01D47752-650C-45D6-8A83-ACAD7114766C}" type="presOf" srcId="{14070C4D-8CAF-41B6-A437-C8133457A976}" destId="{9C09B3D4-D683-4714-9B3C-2C5BB79468D9}" srcOrd="0" destOrd="0" presId="urn:microsoft.com/office/officeart/2005/8/layout/pyramid1"/>
    <dgm:cxn modelId="{73D90B70-4D37-4AA9-9C54-8E1D3C8C3AB6}" type="presOf" srcId="{6770CC53-5FE2-40F3-8FB7-380D4339EB07}" destId="{75D4D94F-6057-483B-B23F-DFDB9EE54CB6}" srcOrd="0" destOrd="0" presId="urn:microsoft.com/office/officeart/2005/8/layout/pyramid1"/>
    <dgm:cxn modelId="{271389EB-0C8C-4FE2-9EFA-A7F6CD650786}" srcId="{14070C4D-8CAF-41B6-A437-C8133457A976}" destId="{7931CDD4-ED77-4A90-B950-6B710BA75765}" srcOrd="3" destOrd="0" parTransId="{D204EEEE-3DA2-4802-8966-4BEFB4CF8ABD}" sibTransId="{7FD37782-5053-4C90-8B32-EFCA97F3FB6B}"/>
    <dgm:cxn modelId="{DA8BF630-04C0-44E9-A7C6-BCB6FBD87DE1}" srcId="{14070C4D-8CAF-41B6-A437-C8133457A976}" destId="{2804E278-CA27-46D7-826A-BDC8F67C236E}" srcOrd="0" destOrd="0" parTransId="{502A8064-8CBD-4895-90A3-B0571284C67A}" sibTransId="{93D1ED7C-FDD8-4B3F-991A-3F82306FC729}"/>
    <dgm:cxn modelId="{920F0E50-7360-4FD9-B625-69E6F1784507}" type="presOf" srcId="{6770CC53-5FE2-40F3-8FB7-380D4339EB07}" destId="{8226BFF3-1858-457D-A788-AAF859B188D7}" srcOrd="1" destOrd="0" presId="urn:microsoft.com/office/officeart/2005/8/layout/pyramid1"/>
    <dgm:cxn modelId="{59B045ED-FA9C-40D4-9798-6D4DFD6BFF4A}" srcId="{14070C4D-8CAF-41B6-A437-C8133457A976}" destId="{960BF3B9-8A3C-41D7-976E-4F7273F6146D}" srcOrd="2" destOrd="0" parTransId="{7F71ADBD-EEFB-4DC3-B1C3-C34A9B8C1658}" sibTransId="{2279D01A-4035-47FC-969C-99AB5726888B}"/>
    <dgm:cxn modelId="{097145FB-FBAF-43E1-8B01-8D44789C4847}" type="presOf" srcId="{7931CDD4-ED77-4A90-B950-6B710BA75765}" destId="{736452D9-745D-47F4-8032-309BE4785457}" srcOrd="0" destOrd="0" presId="urn:microsoft.com/office/officeart/2005/8/layout/pyramid1"/>
    <dgm:cxn modelId="{9484EF78-DEA3-4D47-891E-318999D7E344}" type="presOf" srcId="{960BF3B9-8A3C-41D7-976E-4F7273F6146D}" destId="{CC58F6F2-2ADF-4690-A39F-F7315DCA893D}" srcOrd="0" destOrd="0" presId="urn:microsoft.com/office/officeart/2005/8/layout/pyramid1"/>
    <dgm:cxn modelId="{71D02757-B63D-4A99-95C8-29CF3B82C887}" type="presOf" srcId="{2804E278-CA27-46D7-826A-BDC8F67C236E}" destId="{B46624FB-B4A6-493C-A278-266E58D12E4D}" srcOrd="0" destOrd="0" presId="urn:microsoft.com/office/officeart/2005/8/layout/pyramid1"/>
    <dgm:cxn modelId="{B3A225F4-8356-47CE-A3CC-1E65ECAC7123}" type="presOf" srcId="{7931CDD4-ED77-4A90-B950-6B710BA75765}" destId="{683E6A1C-3A28-412D-A001-1412B9246405}" srcOrd="1" destOrd="0" presId="urn:microsoft.com/office/officeart/2005/8/layout/pyramid1"/>
    <dgm:cxn modelId="{314DC148-CFC7-4290-B02F-DD20E2CA7CBC}" type="presOf" srcId="{960BF3B9-8A3C-41D7-976E-4F7273F6146D}" destId="{85965916-98CF-4C1B-BA26-AA983B8C96CD}" srcOrd="1" destOrd="0" presId="urn:microsoft.com/office/officeart/2005/8/layout/pyramid1"/>
    <dgm:cxn modelId="{A40CD580-5CA3-4E8F-8154-F6833E8053FD}" type="presParOf" srcId="{9C09B3D4-D683-4714-9B3C-2C5BB79468D9}" destId="{43ECBCCF-D7CE-4CAA-9D8A-76A93EECAEB3}" srcOrd="0" destOrd="0" presId="urn:microsoft.com/office/officeart/2005/8/layout/pyramid1"/>
    <dgm:cxn modelId="{DCC2FEF7-0A97-43B7-8635-992C20FEF06F}" type="presParOf" srcId="{43ECBCCF-D7CE-4CAA-9D8A-76A93EECAEB3}" destId="{B46624FB-B4A6-493C-A278-266E58D12E4D}" srcOrd="0" destOrd="0" presId="urn:microsoft.com/office/officeart/2005/8/layout/pyramid1"/>
    <dgm:cxn modelId="{442F6232-EAFF-4937-8A5C-C9DA74BEDB3C}" type="presParOf" srcId="{43ECBCCF-D7CE-4CAA-9D8A-76A93EECAEB3}" destId="{68C17086-C4C6-4FE7-A76B-3D9173337A41}" srcOrd="1" destOrd="0" presId="urn:microsoft.com/office/officeart/2005/8/layout/pyramid1"/>
    <dgm:cxn modelId="{A6FF85A9-EBF2-4E63-84D7-6688FA26634B}" type="presParOf" srcId="{9C09B3D4-D683-4714-9B3C-2C5BB79468D9}" destId="{EAE40694-352E-4C3E-B03C-B77661016EF1}" srcOrd="1" destOrd="0" presId="urn:microsoft.com/office/officeart/2005/8/layout/pyramid1"/>
    <dgm:cxn modelId="{0B4BB3FF-546A-4909-8482-5AFE743B0A02}" type="presParOf" srcId="{EAE40694-352E-4C3E-B03C-B77661016EF1}" destId="{75D4D94F-6057-483B-B23F-DFDB9EE54CB6}" srcOrd="0" destOrd="0" presId="urn:microsoft.com/office/officeart/2005/8/layout/pyramid1"/>
    <dgm:cxn modelId="{1F261548-30F6-4D96-896D-C2203049074A}" type="presParOf" srcId="{EAE40694-352E-4C3E-B03C-B77661016EF1}" destId="{8226BFF3-1858-457D-A788-AAF859B188D7}" srcOrd="1" destOrd="0" presId="urn:microsoft.com/office/officeart/2005/8/layout/pyramid1"/>
    <dgm:cxn modelId="{BD7CD0A9-A16E-41D0-B035-AC3D950F782A}" type="presParOf" srcId="{9C09B3D4-D683-4714-9B3C-2C5BB79468D9}" destId="{441694D7-3654-412A-94B1-255EFF521D8A}" srcOrd="2" destOrd="0" presId="urn:microsoft.com/office/officeart/2005/8/layout/pyramid1"/>
    <dgm:cxn modelId="{1040D4AE-81F9-43A9-8A8C-FA1540FEDE27}" type="presParOf" srcId="{441694D7-3654-412A-94B1-255EFF521D8A}" destId="{CC58F6F2-2ADF-4690-A39F-F7315DCA893D}" srcOrd="0" destOrd="0" presId="urn:microsoft.com/office/officeart/2005/8/layout/pyramid1"/>
    <dgm:cxn modelId="{0948BEB3-3F76-4A35-A626-59DBB666E9B6}" type="presParOf" srcId="{441694D7-3654-412A-94B1-255EFF521D8A}" destId="{85965916-98CF-4C1B-BA26-AA983B8C96CD}" srcOrd="1" destOrd="0" presId="urn:microsoft.com/office/officeart/2005/8/layout/pyramid1"/>
    <dgm:cxn modelId="{55836885-C331-4A12-AA0C-F105484A7D46}" type="presParOf" srcId="{9C09B3D4-D683-4714-9B3C-2C5BB79468D9}" destId="{B5A3A7F4-CF21-4E00-A006-A5AC6B7501B2}" srcOrd="3" destOrd="0" presId="urn:microsoft.com/office/officeart/2005/8/layout/pyramid1"/>
    <dgm:cxn modelId="{AA0025DE-424B-48D9-AE08-4A742BD4CDAC}" type="presParOf" srcId="{B5A3A7F4-CF21-4E00-A006-A5AC6B7501B2}" destId="{736452D9-745D-47F4-8032-309BE4785457}" srcOrd="0" destOrd="0" presId="urn:microsoft.com/office/officeart/2005/8/layout/pyramid1"/>
    <dgm:cxn modelId="{A3BE0D13-14F1-41AB-925B-B6918A084CEB}" type="presParOf" srcId="{B5A3A7F4-CF21-4E00-A006-A5AC6B7501B2}" destId="{683E6A1C-3A28-412D-A001-1412B9246405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B4ABE0A-E7E1-42ED-A585-526A75F412FE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2885269-3DD1-45A7-B61D-21D3A3525D92}">
      <dgm:prSet phldrT="[Текст]"/>
      <dgm:spPr>
        <a:solidFill>
          <a:schemeClr val="bg2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r>
            <a:rPr lang="ru-RU" b="1" dirty="0">
              <a:solidFill>
                <a:schemeClr val="tx2">
                  <a:lumMod val="50000"/>
                </a:schemeClr>
              </a:solidFill>
            </a:rPr>
            <a:t>Методика классификации происшествий</a:t>
          </a:r>
        </a:p>
      </dgm:t>
    </dgm:pt>
    <dgm:pt modelId="{6FE204A3-42A2-43DB-A5A9-716192CF74E6}" type="parTrans" cxnId="{7AB48B0A-EDEC-4A36-B33C-7DCD8959812D}">
      <dgm:prSet/>
      <dgm:spPr/>
      <dgm:t>
        <a:bodyPr/>
        <a:lstStyle/>
        <a:p>
          <a:endParaRPr lang="ru-RU"/>
        </a:p>
      </dgm:t>
    </dgm:pt>
    <dgm:pt modelId="{2E0DBDCC-5AA9-49A2-9DB3-A713EFF90D1C}" type="sibTrans" cxnId="{7AB48B0A-EDEC-4A36-B33C-7DCD8959812D}">
      <dgm:prSet/>
      <dgm:spPr/>
      <dgm:t>
        <a:bodyPr/>
        <a:lstStyle/>
        <a:p>
          <a:endParaRPr lang="ru-RU"/>
        </a:p>
      </dgm:t>
    </dgm:pt>
    <dgm:pt modelId="{B08D852A-25CD-490D-A840-6D482BB057EE}">
      <dgm:prSet phldrT="[Текст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 sz="1400" dirty="0">
              <a:solidFill>
                <a:schemeClr val="tx2">
                  <a:lumMod val="50000"/>
                </a:schemeClr>
              </a:solidFill>
            </a:rPr>
            <a:t>Работать с различными экспертами по всей нефтегазовой отрасли</a:t>
          </a:r>
        </a:p>
      </dgm:t>
    </dgm:pt>
    <dgm:pt modelId="{7408A5B8-FDE3-4D10-97DF-2A205CB27CB5}" type="parTrans" cxnId="{7F1316E9-33B7-4B68-8390-E1907D957749}">
      <dgm:prSet/>
      <dgm:spPr/>
      <dgm:t>
        <a:bodyPr/>
        <a:lstStyle/>
        <a:p>
          <a:endParaRPr lang="ru-RU"/>
        </a:p>
      </dgm:t>
    </dgm:pt>
    <dgm:pt modelId="{77E82735-E230-4D3F-A254-78F3382560E9}" type="sibTrans" cxnId="{7F1316E9-33B7-4B68-8390-E1907D957749}">
      <dgm:prSet/>
      <dgm:spPr/>
      <dgm:t>
        <a:bodyPr/>
        <a:lstStyle/>
        <a:p>
          <a:endParaRPr lang="ru-RU"/>
        </a:p>
      </dgm:t>
    </dgm:pt>
    <dgm:pt modelId="{3261F2DA-622A-416C-A2F2-F808C314A7D8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20000"/>
              <a:lumOff val="80000"/>
            </a:schemeClr>
          </a:solidFill>
        </a:ln>
      </dgm:spPr>
      <dgm:t>
        <a:bodyPr/>
        <a:lstStyle/>
        <a:p>
          <a:r>
            <a:rPr lang="ru-RU" sz="1400" dirty="0">
              <a:solidFill>
                <a:schemeClr val="tx2">
                  <a:lumMod val="50000"/>
                </a:schemeClr>
              </a:solidFill>
            </a:rPr>
            <a:t>Понимать проблемы промышленности</a:t>
          </a:r>
        </a:p>
      </dgm:t>
    </dgm:pt>
    <dgm:pt modelId="{BCFF39DF-D9DA-4271-AD6F-175682F59F23}" type="parTrans" cxnId="{FBF473A6-0361-4760-8F67-F5B6B56A7654}">
      <dgm:prSet/>
      <dgm:spPr/>
      <dgm:t>
        <a:bodyPr/>
        <a:lstStyle/>
        <a:p>
          <a:endParaRPr lang="ru-RU"/>
        </a:p>
      </dgm:t>
    </dgm:pt>
    <dgm:pt modelId="{FF140DDB-73D4-4FD9-87D6-472488DEA960}" type="sibTrans" cxnId="{FBF473A6-0361-4760-8F67-F5B6B56A7654}">
      <dgm:prSet/>
      <dgm:spPr/>
      <dgm:t>
        <a:bodyPr/>
        <a:lstStyle/>
        <a:p>
          <a:endParaRPr lang="ru-RU"/>
        </a:p>
      </dgm:t>
    </dgm:pt>
    <dgm:pt modelId="{F3BE3C44-6D0E-4CE6-90FE-16ADCCDE160B}">
      <dgm:prSet phldrT="[Текст]" custT="1"/>
      <dgm:spPr>
        <a:solidFill>
          <a:srgbClr val="D3FCC8"/>
        </a:solidFill>
        <a:ln>
          <a:solidFill>
            <a:srgbClr val="B9F8B6"/>
          </a:solidFill>
        </a:ln>
      </dgm:spPr>
      <dgm:t>
        <a:bodyPr/>
        <a:lstStyle/>
        <a:p>
          <a:r>
            <a:rPr lang="ru-RU" sz="1400" dirty="0">
              <a:solidFill>
                <a:schemeClr val="tx2">
                  <a:lumMod val="50000"/>
                </a:schemeClr>
              </a:solidFill>
            </a:rPr>
            <a:t>Иметь платформу для обсуждения ключевых задач</a:t>
          </a:r>
        </a:p>
      </dgm:t>
    </dgm:pt>
    <dgm:pt modelId="{D7D6B4F6-EA38-4D7C-9064-09FE08F888D9}" type="parTrans" cxnId="{4A1AFD58-2401-4661-BBFD-5F873251643F}">
      <dgm:prSet/>
      <dgm:spPr/>
      <dgm:t>
        <a:bodyPr/>
        <a:lstStyle/>
        <a:p>
          <a:endParaRPr lang="ru-RU"/>
        </a:p>
      </dgm:t>
    </dgm:pt>
    <dgm:pt modelId="{E0E56365-977D-4FA0-B87A-FBC8935AAD7B}" type="sibTrans" cxnId="{4A1AFD58-2401-4661-BBFD-5F873251643F}">
      <dgm:prSet/>
      <dgm:spPr/>
      <dgm:t>
        <a:bodyPr/>
        <a:lstStyle/>
        <a:p>
          <a:endParaRPr lang="ru-RU"/>
        </a:p>
      </dgm:t>
    </dgm:pt>
    <dgm:pt modelId="{F62DC606-16FC-4F2F-BC4F-E3F8F4CB5EE8}">
      <dgm:prSet phldrT="[Текст]" custT="1"/>
      <dgm:spPr>
        <a:solidFill>
          <a:srgbClr val="FBD3E8"/>
        </a:solidFill>
        <a:ln>
          <a:solidFill>
            <a:srgbClr val="FBD3E8"/>
          </a:solidFill>
        </a:ln>
      </dgm:spPr>
      <dgm:t>
        <a:bodyPr/>
        <a:lstStyle/>
        <a:p>
          <a:r>
            <a:rPr lang="ru-RU" sz="1400" dirty="0">
              <a:solidFill>
                <a:schemeClr val="tx2">
                  <a:lumMod val="50000"/>
                </a:schemeClr>
              </a:solidFill>
            </a:rPr>
            <a:t>Быть уведомленными о потенциальных угрозах</a:t>
          </a:r>
        </a:p>
      </dgm:t>
    </dgm:pt>
    <dgm:pt modelId="{7C8780BF-34B6-409D-B5F8-17494D5DBE59}" type="parTrans" cxnId="{3BCBF317-F056-456D-9DB6-E55EF5E82285}">
      <dgm:prSet/>
      <dgm:spPr/>
      <dgm:t>
        <a:bodyPr/>
        <a:lstStyle/>
        <a:p>
          <a:endParaRPr lang="ru-RU"/>
        </a:p>
      </dgm:t>
    </dgm:pt>
    <dgm:pt modelId="{67476A45-7E59-479C-B7CB-019E31AE25C2}" type="sibTrans" cxnId="{3BCBF317-F056-456D-9DB6-E55EF5E82285}">
      <dgm:prSet/>
      <dgm:spPr/>
      <dgm:t>
        <a:bodyPr/>
        <a:lstStyle/>
        <a:p>
          <a:endParaRPr lang="ru-RU"/>
        </a:p>
      </dgm:t>
    </dgm:pt>
    <dgm:pt modelId="{3A34FE65-A993-4F94-8948-DDB7D435494D}">
      <dgm:prSet custT="1"/>
      <dgm:spPr>
        <a:solidFill>
          <a:srgbClr val="F3FCBC"/>
        </a:solidFill>
        <a:ln>
          <a:solidFill>
            <a:srgbClr val="F3FCBC"/>
          </a:solidFill>
        </a:ln>
      </dgm:spPr>
      <dgm:t>
        <a:bodyPr/>
        <a:lstStyle/>
        <a:p>
          <a:r>
            <a:rPr lang="ru-RU" sz="1400" dirty="0">
              <a:solidFill>
                <a:schemeClr val="tx2">
                  <a:lumMod val="50000"/>
                </a:schemeClr>
              </a:solidFill>
            </a:rPr>
            <a:t>Иметь возможность влиять на разработку новой документации  </a:t>
          </a:r>
        </a:p>
      </dgm:t>
    </dgm:pt>
    <dgm:pt modelId="{783C21E9-3FB6-4FA2-9A21-A2886A60FB16}" type="parTrans" cxnId="{153F1F65-8A9C-4D20-A47A-0D96336E9111}">
      <dgm:prSet/>
      <dgm:spPr/>
      <dgm:t>
        <a:bodyPr/>
        <a:lstStyle/>
        <a:p>
          <a:endParaRPr lang="ru-RU"/>
        </a:p>
      </dgm:t>
    </dgm:pt>
    <dgm:pt modelId="{5A829A50-5BB0-4288-8236-E6933CF2BE80}" type="sibTrans" cxnId="{153F1F65-8A9C-4D20-A47A-0D96336E9111}">
      <dgm:prSet/>
      <dgm:spPr/>
      <dgm:t>
        <a:bodyPr/>
        <a:lstStyle/>
        <a:p>
          <a:endParaRPr lang="ru-RU"/>
        </a:p>
      </dgm:t>
    </dgm:pt>
    <dgm:pt modelId="{D7E2639F-3D8B-43B2-86B0-D14949EA5328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ru-RU" sz="1400" dirty="0">
              <a:solidFill>
                <a:schemeClr val="tx2">
                  <a:lumMod val="50000"/>
                </a:schemeClr>
              </a:solidFill>
            </a:rPr>
            <a:t>Анализировать данные единым способом</a:t>
          </a:r>
        </a:p>
      </dgm:t>
    </dgm:pt>
    <dgm:pt modelId="{3963188D-15B4-446E-8486-1C3BEA38C514}" type="parTrans" cxnId="{E273DC97-632A-4A5A-A37B-0A5B491136AC}">
      <dgm:prSet/>
      <dgm:spPr/>
      <dgm:t>
        <a:bodyPr/>
        <a:lstStyle/>
        <a:p>
          <a:endParaRPr lang="ru-RU"/>
        </a:p>
      </dgm:t>
    </dgm:pt>
    <dgm:pt modelId="{CE4B3CB5-9BAD-4693-9259-A1E107876495}" type="sibTrans" cxnId="{E273DC97-632A-4A5A-A37B-0A5B491136AC}">
      <dgm:prSet/>
      <dgm:spPr/>
      <dgm:t>
        <a:bodyPr/>
        <a:lstStyle/>
        <a:p>
          <a:endParaRPr lang="ru-RU"/>
        </a:p>
      </dgm:t>
    </dgm:pt>
    <dgm:pt modelId="{4743F9A3-F3D4-44DA-971F-E9DBAA50E612}" type="pres">
      <dgm:prSet presAssocID="{EB4ABE0A-E7E1-42ED-A585-526A75F412F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B1C20C-2E26-4520-90E6-ED1E521D1CFF}" type="pres">
      <dgm:prSet presAssocID="{02885269-3DD1-45A7-B61D-21D3A3525D92}" presName="centerShape" presStyleLbl="node0" presStyleIdx="0" presStyleCnt="1" custScaleX="93443" custScaleY="76641"/>
      <dgm:spPr/>
      <dgm:t>
        <a:bodyPr/>
        <a:lstStyle/>
        <a:p>
          <a:endParaRPr lang="ru-RU"/>
        </a:p>
      </dgm:t>
    </dgm:pt>
    <dgm:pt modelId="{7BB8A755-FA05-4BFE-9383-5564CA35FB8F}" type="pres">
      <dgm:prSet presAssocID="{B08D852A-25CD-490D-A840-6D482BB057EE}" presName="node" presStyleLbl="node1" presStyleIdx="0" presStyleCnt="6" custScaleX="201322" custScaleY="1139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21632A-4F29-43C1-BB3E-B20BC4124F18}" type="pres">
      <dgm:prSet presAssocID="{B08D852A-25CD-490D-A840-6D482BB057EE}" presName="dummy" presStyleCnt="0"/>
      <dgm:spPr/>
    </dgm:pt>
    <dgm:pt modelId="{24DBF508-A90E-4546-A513-16F052C9B332}" type="pres">
      <dgm:prSet presAssocID="{77E82735-E230-4D3F-A254-78F3382560E9}" presName="sibTrans" presStyleLbl="sibTrans2D1" presStyleIdx="0" presStyleCnt="6"/>
      <dgm:spPr/>
      <dgm:t>
        <a:bodyPr/>
        <a:lstStyle/>
        <a:p>
          <a:endParaRPr lang="ru-RU"/>
        </a:p>
      </dgm:t>
    </dgm:pt>
    <dgm:pt modelId="{890A6D18-525B-44A3-8243-EA959040E7F6}" type="pres">
      <dgm:prSet presAssocID="{3261F2DA-622A-416C-A2F2-F808C314A7D8}" presName="node" presStyleLbl="node1" presStyleIdx="1" presStyleCnt="6" custScaleX="158930" custScaleY="102990" custRadScaleRad="100704" custRadScaleInc="170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673407-AAF4-4A99-A753-1A77A1EF2F6E}" type="pres">
      <dgm:prSet presAssocID="{3261F2DA-622A-416C-A2F2-F808C314A7D8}" presName="dummy" presStyleCnt="0"/>
      <dgm:spPr/>
    </dgm:pt>
    <dgm:pt modelId="{B6845011-12FB-4318-B0A3-5BADB93A0295}" type="pres">
      <dgm:prSet presAssocID="{FF140DDB-73D4-4FD9-87D6-472488DEA960}" presName="sibTrans" presStyleLbl="sibTrans2D1" presStyleIdx="1" presStyleCnt="6"/>
      <dgm:spPr/>
      <dgm:t>
        <a:bodyPr/>
        <a:lstStyle/>
        <a:p>
          <a:endParaRPr lang="ru-RU"/>
        </a:p>
      </dgm:t>
    </dgm:pt>
    <dgm:pt modelId="{11D2F614-949F-416C-9EFD-F8ACD358AD2C}" type="pres">
      <dgm:prSet presAssocID="{F3BE3C44-6D0E-4CE6-90FE-16ADCCDE160B}" presName="node" presStyleLbl="node1" presStyleIdx="2" presStyleCnt="6" custScaleX="152324" custScaleY="1029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C8BA44-9877-432B-85DC-ECF1701EED6D}" type="pres">
      <dgm:prSet presAssocID="{F3BE3C44-6D0E-4CE6-90FE-16ADCCDE160B}" presName="dummy" presStyleCnt="0"/>
      <dgm:spPr/>
    </dgm:pt>
    <dgm:pt modelId="{CD5A1D99-8A4F-4085-9BD8-E59D0CF8928B}" type="pres">
      <dgm:prSet presAssocID="{E0E56365-977D-4FA0-B87A-FBC8935AAD7B}" presName="sibTrans" presStyleLbl="sibTrans2D1" presStyleIdx="2" presStyleCnt="6"/>
      <dgm:spPr/>
      <dgm:t>
        <a:bodyPr/>
        <a:lstStyle/>
        <a:p>
          <a:endParaRPr lang="ru-RU"/>
        </a:p>
      </dgm:t>
    </dgm:pt>
    <dgm:pt modelId="{DABC70AC-95E2-4DE8-B953-8B3945F53AB4}" type="pres">
      <dgm:prSet presAssocID="{F62DC606-16FC-4F2F-BC4F-E3F8F4CB5EE8}" presName="node" presStyleLbl="node1" presStyleIdx="3" presStyleCnt="6" custScaleX="152324" custScaleY="1029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FCB2BA-05F6-47A3-995D-52A793ED36C5}" type="pres">
      <dgm:prSet presAssocID="{F62DC606-16FC-4F2F-BC4F-E3F8F4CB5EE8}" presName="dummy" presStyleCnt="0"/>
      <dgm:spPr/>
    </dgm:pt>
    <dgm:pt modelId="{CDD3C44A-ED41-4216-9F58-9CF04900157E}" type="pres">
      <dgm:prSet presAssocID="{67476A45-7E59-479C-B7CB-019E31AE25C2}" presName="sibTrans" presStyleLbl="sibTrans2D1" presStyleIdx="3" presStyleCnt="6"/>
      <dgm:spPr/>
      <dgm:t>
        <a:bodyPr/>
        <a:lstStyle/>
        <a:p>
          <a:endParaRPr lang="ru-RU"/>
        </a:p>
      </dgm:t>
    </dgm:pt>
    <dgm:pt modelId="{3ADED6BF-FC81-4BE5-B589-E477C5CECDFC}" type="pres">
      <dgm:prSet presAssocID="{3A34FE65-A993-4F94-8948-DDB7D435494D}" presName="node" presStyleLbl="node1" presStyleIdx="4" presStyleCnt="6" custScaleX="152324" custScaleY="1178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1176C6-5050-4D0E-B320-0E2F6B5DAF2C}" type="pres">
      <dgm:prSet presAssocID="{3A34FE65-A993-4F94-8948-DDB7D435494D}" presName="dummy" presStyleCnt="0"/>
      <dgm:spPr/>
    </dgm:pt>
    <dgm:pt modelId="{F5FEDAFD-C67B-4F32-8DD7-FAE81406EBCD}" type="pres">
      <dgm:prSet presAssocID="{5A829A50-5BB0-4288-8236-E6933CF2BE80}" presName="sibTrans" presStyleLbl="sibTrans2D1" presStyleIdx="4" presStyleCnt="6"/>
      <dgm:spPr/>
      <dgm:t>
        <a:bodyPr/>
        <a:lstStyle/>
        <a:p>
          <a:endParaRPr lang="ru-RU"/>
        </a:p>
      </dgm:t>
    </dgm:pt>
    <dgm:pt modelId="{249704E3-AC8E-48AF-B9A6-7C31FF5E1D0F}" type="pres">
      <dgm:prSet presAssocID="{D7E2639F-3D8B-43B2-86B0-D14949EA5328}" presName="node" presStyleLbl="node1" presStyleIdx="5" presStyleCnt="6" custScaleX="152324" custScaleY="102990" custRadScaleRad="98757" custRadScaleInc="-254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17D2A6-358B-4939-BFFF-59E656ABF418}" type="pres">
      <dgm:prSet presAssocID="{D7E2639F-3D8B-43B2-86B0-D14949EA5328}" presName="dummy" presStyleCnt="0"/>
      <dgm:spPr/>
    </dgm:pt>
    <dgm:pt modelId="{5D44A8AC-0E16-465E-BCBF-FDFA33569182}" type="pres">
      <dgm:prSet presAssocID="{CE4B3CB5-9BAD-4693-9259-A1E107876495}" presName="sibTrans" presStyleLbl="sibTrans2D1" presStyleIdx="5" presStyleCnt="6"/>
      <dgm:spPr/>
      <dgm:t>
        <a:bodyPr/>
        <a:lstStyle/>
        <a:p>
          <a:endParaRPr lang="ru-RU"/>
        </a:p>
      </dgm:t>
    </dgm:pt>
  </dgm:ptLst>
  <dgm:cxnLst>
    <dgm:cxn modelId="{3CC248F0-8389-44DD-9D70-F4A223F101A7}" type="presOf" srcId="{FF140DDB-73D4-4FD9-87D6-472488DEA960}" destId="{B6845011-12FB-4318-B0A3-5BADB93A0295}" srcOrd="0" destOrd="0" presId="urn:microsoft.com/office/officeart/2005/8/layout/radial6"/>
    <dgm:cxn modelId="{E273DC97-632A-4A5A-A37B-0A5B491136AC}" srcId="{02885269-3DD1-45A7-B61D-21D3A3525D92}" destId="{D7E2639F-3D8B-43B2-86B0-D14949EA5328}" srcOrd="5" destOrd="0" parTransId="{3963188D-15B4-446E-8486-1C3BEA38C514}" sibTransId="{CE4B3CB5-9BAD-4693-9259-A1E107876495}"/>
    <dgm:cxn modelId="{9E30F168-3701-47DC-9661-345B1750D692}" type="presOf" srcId="{3A34FE65-A993-4F94-8948-DDB7D435494D}" destId="{3ADED6BF-FC81-4BE5-B589-E477C5CECDFC}" srcOrd="0" destOrd="0" presId="urn:microsoft.com/office/officeart/2005/8/layout/radial6"/>
    <dgm:cxn modelId="{7C8285FC-ACCB-4B92-8D4F-9A7570662972}" type="presOf" srcId="{D7E2639F-3D8B-43B2-86B0-D14949EA5328}" destId="{249704E3-AC8E-48AF-B9A6-7C31FF5E1D0F}" srcOrd="0" destOrd="0" presId="urn:microsoft.com/office/officeart/2005/8/layout/radial6"/>
    <dgm:cxn modelId="{EB7FA939-6341-44FA-A6BC-D774FDFEB25A}" type="presOf" srcId="{CE4B3CB5-9BAD-4693-9259-A1E107876495}" destId="{5D44A8AC-0E16-465E-BCBF-FDFA33569182}" srcOrd="0" destOrd="0" presId="urn:microsoft.com/office/officeart/2005/8/layout/radial6"/>
    <dgm:cxn modelId="{D7B62440-AEE6-48E7-BED2-BA4E6EDF90A4}" type="presOf" srcId="{67476A45-7E59-479C-B7CB-019E31AE25C2}" destId="{CDD3C44A-ED41-4216-9F58-9CF04900157E}" srcOrd="0" destOrd="0" presId="urn:microsoft.com/office/officeart/2005/8/layout/radial6"/>
    <dgm:cxn modelId="{4A1AFD58-2401-4661-BBFD-5F873251643F}" srcId="{02885269-3DD1-45A7-B61D-21D3A3525D92}" destId="{F3BE3C44-6D0E-4CE6-90FE-16ADCCDE160B}" srcOrd="2" destOrd="0" parTransId="{D7D6B4F6-EA38-4D7C-9064-09FE08F888D9}" sibTransId="{E0E56365-977D-4FA0-B87A-FBC8935AAD7B}"/>
    <dgm:cxn modelId="{97FA988C-5C35-4663-9E01-1DC024689BDB}" type="presOf" srcId="{F62DC606-16FC-4F2F-BC4F-E3F8F4CB5EE8}" destId="{DABC70AC-95E2-4DE8-B953-8B3945F53AB4}" srcOrd="0" destOrd="0" presId="urn:microsoft.com/office/officeart/2005/8/layout/radial6"/>
    <dgm:cxn modelId="{FBF473A6-0361-4760-8F67-F5B6B56A7654}" srcId="{02885269-3DD1-45A7-B61D-21D3A3525D92}" destId="{3261F2DA-622A-416C-A2F2-F808C314A7D8}" srcOrd="1" destOrd="0" parTransId="{BCFF39DF-D9DA-4271-AD6F-175682F59F23}" sibTransId="{FF140DDB-73D4-4FD9-87D6-472488DEA960}"/>
    <dgm:cxn modelId="{A38CB181-0FBA-458E-8892-6DCE37A68620}" type="presOf" srcId="{EB4ABE0A-E7E1-42ED-A585-526A75F412FE}" destId="{4743F9A3-F3D4-44DA-971F-E9DBAA50E612}" srcOrd="0" destOrd="0" presId="urn:microsoft.com/office/officeart/2005/8/layout/radial6"/>
    <dgm:cxn modelId="{4B9C2144-9F58-44BE-9075-DA8EC4B793BA}" type="presOf" srcId="{5A829A50-5BB0-4288-8236-E6933CF2BE80}" destId="{F5FEDAFD-C67B-4F32-8DD7-FAE81406EBCD}" srcOrd="0" destOrd="0" presId="urn:microsoft.com/office/officeart/2005/8/layout/radial6"/>
    <dgm:cxn modelId="{3937A9F2-10B9-4B0F-A95D-190577DB8891}" type="presOf" srcId="{E0E56365-977D-4FA0-B87A-FBC8935AAD7B}" destId="{CD5A1D99-8A4F-4085-9BD8-E59D0CF8928B}" srcOrd="0" destOrd="0" presId="urn:microsoft.com/office/officeart/2005/8/layout/radial6"/>
    <dgm:cxn modelId="{CD5E7F5F-A121-4D68-A669-E146ED8C704B}" type="presOf" srcId="{77E82735-E230-4D3F-A254-78F3382560E9}" destId="{24DBF508-A90E-4546-A513-16F052C9B332}" srcOrd="0" destOrd="0" presId="urn:microsoft.com/office/officeart/2005/8/layout/radial6"/>
    <dgm:cxn modelId="{53A04506-FFE8-4DD4-BF0F-48EC7DBD1140}" type="presOf" srcId="{3261F2DA-622A-416C-A2F2-F808C314A7D8}" destId="{890A6D18-525B-44A3-8243-EA959040E7F6}" srcOrd="0" destOrd="0" presId="urn:microsoft.com/office/officeart/2005/8/layout/radial6"/>
    <dgm:cxn modelId="{F4079223-671C-475D-AAB2-D804FD085762}" type="presOf" srcId="{F3BE3C44-6D0E-4CE6-90FE-16ADCCDE160B}" destId="{11D2F614-949F-416C-9EFD-F8ACD358AD2C}" srcOrd="0" destOrd="0" presId="urn:microsoft.com/office/officeart/2005/8/layout/radial6"/>
    <dgm:cxn modelId="{7AB48B0A-EDEC-4A36-B33C-7DCD8959812D}" srcId="{EB4ABE0A-E7E1-42ED-A585-526A75F412FE}" destId="{02885269-3DD1-45A7-B61D-21D3A3525D92}" srcOrd="0" destOrd="0" parTransId="{6FE204A3-42A2-43DB-A5A9-716192CF74E6}" sibTransId="{2E0DBDCC-5AA9-49A2-9DB3-A713EFF90D1C}"/>
    <dgm:cxn modelId="{153F1F65-8A9C-4D20-A47A-0D96336E9111}" srcId="{02885269-3DD1-45A7-B61D-21D3A3525D92}" destId="{3A34FE65-A993-4F94-8948-DDB7D435494D}" srcOrd="4" destOrd="0" parTransId="{783C21E9-3FB6-4FA2-9A21-A2886A60FB16}" sibTransId="{5A829A50-5BB0-4288-8236-E6933CF2BE80}"/>
    <dgm:cxn modelId="{DED38A51-2318-4C69-A692-1D4D476ECDA0}" type="presOf" srcId="{B08D852A-25CD-490D-A840-6D482BB057EE}" destId="{7BB8A755-FA05-4BFE-9383-5564CA35FB8F}" srcOrd="0" destOrd="0" presId="urn:microsoft.com/office/officeart/2005/8/layout/radial6"/>
    <dgm:cxn modelId="{A355221E-9D19-4913-BEAB-8EB0A86ACE79}" type="presOf" srcId="{02885269-3DD1-45A7-B61D-21D3A3525D92}" destId="{EFB1C20C-2E26-4520-90E6-ED1E521D1CFF}" srcOrd="0" destOrd="0" presId="urn:microsoft.com/office/officeart/2005/8/layout/radial6"/>
    <dgm:cxn modelId="{7F1316E9-33B7-4B68-8390-E1907D957749}" srcId="{02885269-3DD1-45A7-B61D-21D3A3525D92}" destId="{B08D852A-25CD-490D-A840-6D482BB057EE}" srcOrd="0" destOrd="0" parTransId="{7408A5B8-FDE3-4D10-97DF-2A205CB27CB5}" sibTransId="{77E82735-E230-4D3F-A254-78F3382560E9}"/>
    <dgm:cxn modelId="{3BCBF317-F056-456D-9DB6-E55EF5E82285}" srcId="{02885269-3DD1-45A7-B61D-21D3A3525D92}" destId="{F62DC606-16FC-4F2F-BC4F-E3F8F4CB5EE8}" srcOrd="3" destOrd="0" parTransId="{7C8780BF-34B6-409D-B5F8-17494D5DBE59}" sibTransId="{67476A45-7E59-479C-B7CB-019E31AE25C2}"/>
    <dgm:cxn modelId="{4A5E1B94-801E-4CC3-BF7C-6DA2BA9C1F7E}" type="presParOf" srcId="{4743F9A3-F3D4-44DA-971F-E9DBAA50E612}" destId="{EFB1C20C-2E26-4520-90E6-ED1E521D1CFF}" srcOrd="0" destOrd="0" presId="urn:microsoft.com/office/officeart/2005/8/layout/radial6"/>
    <dgm:cxn modelId="{61440444-5446-4F58-B65C-6288C09F3086}" type="presParOf" srcId="{4743F9A3-F3D4-44DA-971F-E9DBAA50E612}" destId="{7BB8A755-FA05-4BFE-9383-5564CA35FB8F}" srcOrd="1" destOrd="0" presId="urn:microsoft.com/office/officeart/2005/8/layout/radial6"/>
    <dgm:cxn modelId="{5637318B-65E4-44F4-87FE-BEF0897DEF9B}" type="presParOf" srcId="{4743F9A3-F3D4-44DA-971F-E9DBAA50E612}" destId="{D821632A-4F29-43C1-BB3E-B20BC4124F18}" srcOrd="2" destOrd="0" presId="urn:microsoft.com/office/officeart/2005/8/layout/radial6"/>
    <dgm:cxn modelId="{806521AD-CAC0-4C28-B7D4-67C45BC93918}" type="presParOf" srcId="{4743F9A3-F3D4-44DA-971F-E9DBAA50E612}" destId="{24DBF508-A90E-4546-A513-16F052C9B332}" srcOrd="3" destOrd="0" presId="urn:microsoft.com/office/officeart/2005/8/layout/radial6"/>
    <dgm:cxn modelId="{6885A914-9734-4B7B-A90E-E46E42373AE6}" type="presParOf" srcId="{4743F9A3-F3D4-44DA-971F-E9DBAA50E612}" destId="{890A6D18-525B-44A3-8243-EA959040E7F6}" srcOrd="4" destOrd="0" presId="urn:microsoft.com/office/officeart/2005/8/layout/radial6"/>
    <dgm:cxn modelId="{1B645CCF-F214-4D5D-AFE6-44209F7E3010}" type="presParOf" srcId="{4743F9A3-F3D4-44DA-971F-E9DBAA50E612}" destId="{69673407-AAF4-4A99-A753-1A77A1EF2F6E}" srcOrd="5" destOrd="0" presId="urn:microsoft.com/office/officeart/2005/8/layout/radial6"/>
    <dgm:cxn modelId="{5D72664E-F071-4584-92A0-0CBE328A0D14}" type="presParOf" srcId="{4743F9A3-F3D4-44DA-971F-E9DBAA50E612}" destId="{B6845011-12FB-4318-B0A3-5BADB93A0295}" srcOrd="6" destOrd="0" presId="urn:microsoft.com/office/officeart/2005/8/layout/radial6"/>
    <dgm:cxn modelId="{4630EC98-C9DA-402B-8FCD-36D1C7B9E9C1}" type="presParOf" srcId="{4743F9A3-F3D4-44DA-971F-E9DBAA50E612}" destId="{11D2F614-949F-416C-9EFD-F8ACD358AD2C}" srcOrd="7" destOrd="0" presId="urn:microsoft.com/office/officeart/2005/8/layout/radial6"/>
    <dgm:cxn modelId="{F743BE4E-2071-4F17-9D0A-226EA27B3AF7}" type="presParOf" srcId="{4743F9A3-F3D4-44DA-971F-E9DBAA50E612}" destId="{BAC8BA44-9877-432B-85DC-ECF1701EED6D}" srcOrd="8" destOrd="0" presId="urn:microsoft.com/office/officeart/2005/8/layout/radial6"/>
    <dgm:cxn modelId="{B700A581-6F62-4D7D-B2E9-CD3A43119AB8}" type="presParOf" srcId="{4743F9A3-F3D4-44DA-971F-E9DBAA50E612}" destId="{CD5A1D99-8A4F-4085-9BD8-E59D0CF8928B}" srcOrd="9" destOrd="0" presId="urn:microsoft.com/office/officeart/2005/8/layout/radial6"/>
    <dgm:cxn modelId="{8D44A848-E83E-48CB-9259-F074A8FD53E3}" type="presParOf" srcId="{4743F9A3-F3D4-44DA-971F-E9DBAA50E612}" destId="{DABC70AC-95E2-4DE8-B953-8B3945F53AB4}" srcOrd="10" destOrd="0" presId="urn:microsoft.com/office/officeart/2005/8/layout/radial6"/>
    <dgm:cxn modelId="{0E3B3D15-DA6D-4A23-8F06-A62ADD774EB7}" type="presParOf" srcId="{4743F9A3-F3D4-44DA-971F-E9DBAA50E612}" destId="{2AFCB2BA-05F6-47A3-995D-52A793ED36C5}" srcOrd="11" destOrd="0" presId="urn:microsoft.com/office/officeart/2005/8/layout/radial6"/>
    <dgm:cxn modelId="{B838D466-BD1F-42E4-A041-EF9CD471CD40}" type="presParOf" srcId="{4743F9A3-F3D4-44DA-971F-E9DBAA50E612}" destId="{CDD3C44A-ED41-4216-9F58-9CF04900157E}" srcOrd="12" destOrd="0" presId="urn:microsoft.com/office/officeart/2005/8/layout/radial6"/>
    <dgm:cxn modelId="{FA3E2152-47C6-4139-8343-B539F79D1CA0}" type="presParOf" srcId="{4743F9A3-F3D4-44DA-971F-E9DBAA50E612}" destId="{3ADED6BF-FC81-4BE5-B589-E477C5CECDFC}" srcOrd="13" destOrd="0" presId="urn:microsoft.com/office/officeart/2005/8/layout/radial6"/>
    <dgm:cxn modelId="{1590402A-ECA4-404B-BE99-9FB8A41D7663}" type="presParOf" srcId="{4743F9A3-F3D4-44DA-971F-E9DBAA50E612}" destId="{061176C6-5050-4D0E-B320-0E2F6B5DAF2C}" srcOrd="14" destOrd="0" presId="urn:microsoft.com/office/officeart/2005/8/layout/radial6"/>
    <dgm:cxn modelId="{8C3B8160-89A9-4B73-87B0-265792F8BB57}" type="presParOf" srcId="{4743F9A3-F3D4-44DA-971F-E9DBAA50E612}" destId="{F5FEDAFD-C67B-4F32-8DD7-FAE81406EBCD}" srcOrd="15" destOrd="0" presId="urn:microsoft.com/office/officeart/2005/8/layout/radial6"/>
    <dgm:cxn modelId="{804153D6-C0D8-437A-9C6F-CCB9EEB30395}" type="presParOf" srcId="{4743F9A3-F3D4-44DA-971F-E9DBAA50E612}" destId="{249704E3-AC8E-48AF-B9A6-7C31FF5E1D0F}" srcOrd="16" destOrd="0" presId="urn:microsoft.com/office/officeart/2005/8/layout/radial6"/>
    <dgm:cxn modelId="{5D6A0EEA-0658-409E-ABCD-3D7BAED0C2E1}" type="presParOf" srcId="{4743F9A3-F3D4-44DA-971F-E9DBAA50E612}" destId="{CB17D2A6-358B-4939-BFFF-59E656ABF418}" srcOrd="17" destOrd="0" presId="urn:microsoft.com/office/officeart/2005/8/layout/radial6"/>
    <dgm:cxn modelId="{B324AF17-BFFE-41AC-8F1B-DF830C01A1AA}" type="presParOf" srcId="{4743F9A3-F3D4-44DA-971F-E9DBAA50E612}" destId="{5D44A8AC-0E16-465E-BCBF-FDFA33569182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E542EA8-8225-41F6-990A-4AB12E653A6D}">
      <dsp:nvSpPr>
        <dsp:cNvPr id="0" name=""/>
        <dsp:cNvSpPr/>
      </dsp:nvSpPr>
      <dsp:spPr>
        <a:xfrm>
          <a:off x="1586684" y="210274"/>
          <a:ext cx="4129027" cy="1433957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A954A3-BE7A-46FC-9A4C-41ED9C592AC9}">
      <dsp:nvSpPr>
        <dsp:cNvPr id="0" name=""/>
        <dsp:cNvSpPr/>
      </dsp:nvSpPr>
      <dsp:spPr>
        <a:xfrm>
          <a:off x="3222723" y="3789646"/>
          <a:ext cx="800199" cy="512127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4E10DD-3097-4A34-A6D9-27AC1F8D6021}">
      <dsp:nvSpPr>
        <dsp:cNvPr id="0" name=""/>
        <dsp:cNvSpPr/>
      </dsp:nvSpPr>
      <dsp:spPr>
        <a:xfrm>
          <a:off x="1737121" y="4131250"/>
          <a:ext cx="3840956" cy="960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 dirty="0"/>
        </a:p>
      </dsp:txBody>
      <dsp:txXfrm>
        <a:off x="1737121" y="4131250"/>
        <a:ext cx="3840956" cy="960239"/>
      </dsp:txXfrm>
    </dsp:sp>
    <dsp:sp modelId="{5D5DDE96-AD41-4719-8FBD-A4639DF644F8}">
      <dsp:nvSpPr>
        <dsp:cNvPr id="0" name=""/>
        <dsp:cNvSpPr/>
      </dsp:nvSpPr>
      <dsp:spPr>
        <a:xfrm>
          <a:off x="2629348" y="1927461"/>
          <a:ext cx="2396295" cy="101755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Производственный контроль</a:t>
          </a:r>
        </a:p>
      </dsp:txBody>
      <dsp:txXfrm>
        <a:off x="2629348" y="1927461"/>
        <a:ext cx="2396295" cy="1017555"/>
      </dsp:txXfrm>
    </dsp:sp>
    <dsp:sp modelId="{8D82E57B-B1DB-4743-B675-33ED4704C1E3}">
      <dsp:nvSpPr>
        <dsp:cNvPr id="0" name=""/>
        <dsp:cNvSpPr/>
      </dsp:nvSpPr>
      <dsp:spPr>
        <a:xfrm>
          <a:off x="1690003" y="490751"/>
          <a:ext cx="1960745" cy="171032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Система управления промышленной безопасностью</a:t>
          </a:r>
        </a:p>
      </dsp:txBody>
      <dsp:txXfrm>
        <a:off x="1690003" y="490751"/>
        <a:ext cx="1960745" cy="1710325"/>
      </dsp:txXfrm>
    </dsp:sp>
    <dsp:sp modelId="{93D507A3-8A75-4FBD-8667-8F617AA370A1}">
      <dsp:nvSpPr>
        <dsp:cNvPr id="0" name=""/>
        <dsp:cNvSpPr/>
      </dsp:nvSpPr>
      <dsp:spPr>
        <a:xfrm>
          <a:off x="3584164" y="335865"/>
          <a:ext cx="1681373" cy="14403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Анализ риска</a:t>
          </a:r>
        </a:p>
      </dsp:txBody>
      <dsp:txXfrm>
        <a:off x="3584164" y="335865"/>
        <a:ext cx="1681373" cy="1440358"/>
      </dsp:txXfrm>
    </dsp:sp>
    <dsp:sp modelId="{1251F99C-B89D-4D3D-9E59-6F14BC541675}">
      <dsp:nvSpPr>
        <dsp:cNvPr id="0" name=""/>
        <dsp:cNvSpPr/>
      </dsp:nvSpPr>
      <dsp:spPr>
        <a:xfrm>
          <a:off x="950446" y="127043"/>
          <a:ext cx="5317067" cy="3593783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46624FB-B4A6-493C-A278-266E58D12E4D}">
      <dsp:nvSpPr>
        <dsp:cNvPr id="0" name=""/>
        <dsp:cNvSpPr/>
      </dsp:nvSpPr>
      <dsp:spPr>
        <a:xfrm>
          <a:off x="2125448" y="0"/>
          <a:ext cx="3877102" cy="2584734"/>
        </a:xfrm>
        <a:prstGeom prst="trapezoid">
          <a:avLst>
            <a:gd name="adj" fmla="val 75000"/>
          </a:avLst>
        </a:prstGeom>
        <a:solidFill>
          <a:srgbClr val="F8724E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/>
            <a:t>Уровень 1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/>
            <a:t>Нарушения целостности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/>
            <a:t>первичной защитной оболочки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/>
            <a:t>с более серьезными последствиями</a:t>
          </a:r>
        </a:p>
      </dsp:txBody>
      <dsp:txXfrm>
        <a:off x="2125448" y="0"/>
        <a:ext cx="3877102" cy="2584734"/>
      </dsp:txXfrm>
    </dsp:sp>
    <dsp:sp modelId="{75D4D94F-6057-483B-B23F-DFDB9EE54CB6}">
      <dsp:nvSpPr>
        <dsp:cNvPr id="0" name=""/>
        <dsp:cNvSpPr/>
      </dsp:nvSpPr>
      <dsp:spPr>
        <a:xfrm>
          <a:off x="1302017" y="2584734"/>
          <a:ext cx="5523965" cy="1097908"/>
        </a:xfrm>
        <a:prstGeom prst="trapezoid">
          <a:avLst>
            <a:gd name="adj" fmla="val 75000"/>
          </a:avLst>
        </a:prstGeom>
        <a:solidFill>
          <a:srgbClr val="FFC000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/>
            <a:t>Уровень 2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Нарушения целостности первичной защитной оболочки с менее серьезными последствиями</a:t>
          </a:r>
          <a:endParaRPr lang="en-US" sz="1600" kern="1200" dirty="0"/>
        </a:p>
      </dsp:txBody>
      <dsp:txXfrm>
        <a:off x="2268711" y="2584734"/>
        <a:ext cx="3590577" cy="1097908"/>
      </dsp:txXfrm>
    </dsp:sp>
    <dsp:sp modelId="{CC58F6F2-2ADF-4690-A39F-F7315DCA893D}">
      <dsp:nvSpPr>
        <dsp:cNvPr id="0" name=""/>
        <dsp:cNvSpPr/>
      </dsp:nvSpPr>
      <dsp:spPr>
        <a:xfrm>
          <a:off x="787398" y="3682643"/>
          <a:ext cx="6553203" cy="686158"/>
        </a:xfrm>
        <a:prstGeom prst="trapezoid">
          <a:avLst>
            <a:gd name="adj" fmla="val 75000"/>
          </a:avLst>
        </a:prstGeom>
        <a:solidFill>
          <a:schemeClr val="accent2">
            <a:lumMod val="60000"/>
            <a:lumOff val="4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/>
            <a:t>Уровень 3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Пробелы в системах безопасности</a:t>
          </a:r>
          <a:endParaRPr lang="en-US" sz="1600" kern="1200" dirty="0"/>
        </a:p>
      </dsp:txBody>
      <dsp:txXfrm>
        <a:off x="1934208" y="3682643"/>
        <a:ext cx="4259582" cy="686158"/>
      </dsp:txXfrm>
    </dsp:sp>
    <dsp:sp modelId="{736452D9-745D-47F4-8032-309BE4785457}">
      <dsp:nvSpPr>
        <dsp:cNvPr id="0" name=""/>
        <dsp:cNvSpPr/>
      </dsp:nvSpPr>
      <dsp:spPr>
        <a:xfrm>
          <a:off x="0" y="4368802"/>
          <a:ext cx="8128000" cy="1049864"/>
        </a:xfrm>
        <a:prstGeom prst="trapezoid">
          <a:avLst>
            <a:gd name="adj" fmla="val 75000"/>
          </a:avLst>
        </a:prstGeom>
        <a:solidFill>
          <a:srgbClr val="FFFFB7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/>
            <a:t>Уровень 4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Проблемы эффективности системы обеспечения рабочей дисциплины</a:t>
          </a:r>
          <a:endParaRPr lang="en-US" sz="1600" kern="1200" dirty="0"/>
        </a:p>
      </dsp:txBody>
      <dsp:txXfrm>
        <a:off x="1422399" y="4368802"/>
        <a:ext cx="5283200" cy="1049864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D44A8AC-0E16-465E-BCBF-FDFA33569182}">
      <dsp:nvSpPr>
        <dsp:cNvPr id="0" name=""/>
        <dsp:cNvSpPr/>
      </dsp:nvSpPr>
      <dsp:spPr>
        <a:xfrm>
          <a:off x="1872839" y="717531"/>
          <a:ext cx="4637119" cy="4637119"/>
        </a:xfrm>
        <a:prstGeom prst="blockArc">
          <a:avLst>
            <a:gd name="adj1" fmla="val 12274662"/>
            <a:gd name="adj2" fmla="val 16152798"/>
            <a:gd name="adj3" fmla="val 452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FEDAFD-C67B-4F32-8DD7-FAE81406EBCD}">
      <dsp:nvSpPr>
        <dsp:cNvPr id="0" name=""/>
        <dsp:cNvSpPr/>
      </dsp:nvSpPr>
      <dsp:spPr>
        <a:xfrm>
          <a:off x="1858747" y="747753"/>
          <a:ext cx="4637119" cy="4637119"/>
        </a:xfrm>
        <a:prstGeom prst="blockArc">
          <a:avLst>
            <a:gd name="adj1" fmla="val 9052338"/>
            <a:gd name="adj2" fmla="val 12325249"/>
            <a:gd name="adj3" fmla="val 452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D3C44A-ED41-4216-9F58-9CF04900157E}">
      <dsp:nvSpPr>
        <dsp:cNvPr id="0" name=""/>
        <dsp:cNvSpPr/>
      </dsp:nvSpPr>
      <dsp:spPr>
        <a:xfrm>
          <a:off x="1841725" y="717745"/>
          <a:ext cx="4637119" cy="4637119"/>
        </a:xfrm>
        <a:prstGeom prst="blockArc">
          <a:avLst>
            <a:gd name="adj1" fmla="val 5400000"/>
            <a:gd name="adj2" fmla="val 9000000"/>
            <a:gd name="adj3" fmla="val 452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5A1D99-8A4F-4085-9BD8-E59D0CF8928B}">
      <dsp:nvSpPr>
        <dsp:cNvPr id="0" name=""/>
        <dsp:cNvSpPr/>
      </dsp:nvSpPr>
      <dsp:spPr>
        <a:xfrm>
          <a:off x="1841725" y="717745"/>
          <a:ext cx="4637119" cy="4637119"/>
        </a:xfrm>
        <a:prstGeom prst="blockArc">
          <a:avLst>
            <a:gd name="adj1" fmla="val 1800000"/>
            <a:gd name="adj2" fmla="val 5400000"/>
            <a:gd name="adj3" fmla="val 452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845011-12FB-4318-B0A3-5BADB93A0295}">
      <dsp:nvSpPr>
        <dsp:cNvPr id="0" name=""/>
        <dsp:cNvSpPr/>
      </dsp:nvSpPr>
      <dsp:spPr>
        <a:xfrm>
          <a:off x="1851339" y="701252"/>
          <a:ext cx="4637119" cy="4637119"/>
        </a:xfrm>
        <a:prstGeom prst="blockArc">
          <a:avLst>
            <a:gd name="adj1" fmla="val 20021036"/>
            <a:gd name="adj2" fmla="val 1828960"/>
            <a:gd name="adj3" fmla="val 452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DBF508-A90E-4546-A513-16F052C9B332}">
      <dsp:nvSpPr>
        <dsp:cNvPr id="0" name=""/>
        <dsp:cNvSpPr/>
      </dsp:nvSpPr>
      <dsp:spPr>
        <a:xfrm>
          <a:off x="1859544" y="717674"/>
          <a:ext cx="4637119" cy="4637119"/>
        </a:xfrm>
        <a:prstGeom prst="blockArc">
          <a:avLst>
            <a:gd name="adj1" fmla="val 16172968"/>
            <a:gd name="adj2" fmla="val 19993187"/>
            <a:gd name="adj3" fmla="val 452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B1C20C-2E26-4520-90E6-ED1E521D1CFF}">
      <dsp:nvSpPr>
        <dsp:cNvPr id="0" name=""/>
        <dsp:cNvSpPr/>
      </dsp:nvSpPr>
      <dsp:spPr>
        <a:xfrm>
          <a:off x="3188521" y="2239274"/>
          <a:ext cx="1943526" cy="1594060"/>
        </a:xfrm>
        <a:prstGeom prst="ellipse">
          <a:avLst/>
        </a:prstGeom>
        <a:solidFill>
          <a:schemeClr val="bg2">
            <a:lumMod val="60000"/>
            <a:lumOff val="40000"/>
          </a:schemeClr>
        </a:solidFill>
        <a:ln w="10795" cap="flat" cmpd="sng" algn="ctr">
          <a:solidFill>
            <a:schemeClr val="accent5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>
              <a:solidFill>
                <a:schemeClr val="tx2">
                  <a:lumMod val="50000"/>
                </a:schemeClr>
              </a:solidFill>
            </a:rPr>
            <a:t>Методика классификации происшествий</a:t>
          </a:r>
        </a:p>
      </dsp:txBody>
      <dsp:txXfrm>
        <a:off x="3188521" y="2239274"/>
        <a:ext cx="1943526" cy="1594060"/>
      </dsp:txXfrm>
    </dsp:sp>
    <dsp:sp modelId="{7BB8A755-FA05-4BFE-9383-5564CA35FB8F}">
      <dsp:nvSpPr>
        <dsp:cNvPr id="0" name=""/>
        <dsp:cNvSpPr/>
      </dsp:nvSpPr>
      <dsp:spPr>
        <a:xfrm>
          <a:off x="2694726" y="-59461"/>
          <a:ext cx="2931115" cy="1659240"/>
        </a:xfrm>
        <a:prstGeom prst="ellipse">
          <a:avLst/>
        </a:prstGeom>
        <a:solidFill>
          <a:schemeClr val="accent2">
            <a:lumMod val="20000"/>
            <a:lumOff val="8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chemeClr val="tx2">
                  <a:lumMod val="50000"/>
                </a:schemeClr>
              </a:solidFill>
            </a:rPr>
            <a:t>Работать с различными экспертами по всей нефтегазовой отрасли</a:t>
          </a:r>
        </a:p>
      </dsp:txBody>
      <dsp:txXfrm>
        <a:off x="2694726" y="-59461"/>
        <a:ext cx="2931115" cy="1659240"/>
      </dsp:txXfrm>
    </dsp:sp>
    <dsp:sp modelId="{890A6D18-525B-44A3-8243-EA959040E7F6}">
      <dsp:nvSpPr>
        <dsp:cNvPr id="0" name=""/>
        <dsp:cNvSpPr/>
      </dsp:nvSpPr>
      <dsp:spPr>
        <a:xfrm>
          <a:off x="5044228" y="1265445"/>
          <a:ext cx="2313916" cy="1499466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10795" cap="flat" cmpd="sng" algn="ctr">
          <a:solidFill>
            <a:schemeClr val="accent1">
              <a:lumMod val="20000"/>
              <a:lumOff val="8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chemeClr val="tx2">
                  <a:lumMod val="50000"/>
                </a:schemeClr>
              </a:solidFill>
            </a:rPr>
            <a:t>Понимать проблемы промышленности</a:t>
          </a:r>
        </a:p>
      </dsp:txBody>
      <dsp:txXfrm>
        <a:off x="5044228" y="1265445"/>
        <a:ext cx="2313916" cy="1499466"/>
      </dsp:txXfrm>
    </dsp:sp>
    <dsp:sp modelId="{11D2F614-949F-416C-9EFD-F8ACD358AD2C}">
      <dsp:nvSpPr>
        <dsp:cNvPr id="0" name=""/>
        <dsp:cNvSpPr/>
      </dsp:nvSpPr>
      <dsp:spPr>
        <a:xfrm>
          <a:off x="5013956" y="3419644"/>
          <a:ext cx="2217737" cy="1499466"/>
        </a:xfrm>
        <a:prstGeom prst="ellipse">
          <a:avLst/>
        </a:prstGeom>
        <a:solidFill>
          <a:srgbClr val="D3FCC8"/>
        </a:solidFill>
        <a:ln w="10795" cap="flat" cmpd="sng" algn="ctr">
          <a:solidFill>
            <a:srgbClr val="B9F8B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chemeClr val="tx2">
                  <a:lumMod val="50000"/>
                </a:schemeClr>
              </a:solidFill>
            </a:rPr>
            <a:t>Иметь платформу для обсуждения ключевых задач</a:t>
          </a:r>
        </a:p>
      </dsp:txBody>
      <dsp:txXfrm>
        <a:off x="5013956" y="3419644"/>
        <a:ext cx="2217737" cy="1499466"/>
      </dsp:txXfrm>
    </dsp:sp>
    <dsp:sp modelId="{DABC70AC-95E2-4DE8-B953-8B3945F53AB4}">
      <dsp:nvSpPr>
        <dsp:cNvPr id="0" name=""/>
        <dsp:cNvSpPr/>
      </dsp:nvSpPr>
      <dsp:spPr>
        <a:xfrm>
          <a:off x="3051416" y="4552717"/>
          <a:ext cx="2217737" cy="1499466"/>
        </a:xfrm>
        <a:prstGeom prst="ellipse">
          <a:avLst/>
        </a:prstGeom>
        <a:solidFill>
          <a:srgbClr val="FBD3E8"/>
        </a:solidFill>
        <a:ln w="10795" cap="flat" cmpd="sng" algn="ctr">
          <a:solidFill>
            <a:srgbClr val="FBD3E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chemeClr val="tx2">
                  <a:lumMod val="50000"/>
                </a:schemeClr>
              </a:solidFill>
            </a:rPr>
            <a:t>Быть уведомленными о потенциальных угрозах</a:t>
          </a:r>
        </a:p>
      </dsp:txBody>
      <dsp:txXfrm>
        <a:off x="3051416" y="4552717"/>
        <a:ext cx="2217737" cy="1499466"/>
      </dsp:txXfrm>
    </dsp:sp>
    <dsp:sp modelId="{3ADED6BF-FC81-4BE5-B589-E477C5CECDFC}">
      <dsp:nvSpPr>
        <dsp:cNvPr id="0" name=""/>
        <dsp:cNvSpPr/>
      </dsp:nvSpPr>
      <dsp:spPr>
        <a:xfrm>
          <a:off x="1088876" y="3311817"/>
          <a:ext cx="2217737" cy="1715119"/>
        </a:xfrm>
        <a:prstGeom prst="ellipse">
          <a:avLst/>
        </a:prstGeom>
        <a:solidFill>
          <a:srgbClr val="F3FCBC"/>
        </a:solidFill>
        <a:ln w="10795" cap="flat" cmpd="sng" algn="ctr">
          <a:solidFill>
            <a:srgbClr val="F3FCB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chemeClr val="tx2">
                  <a:lumMod val="50000"/>
                </a:schemeClr>
              </a:solidFill>
            </a:rPr>
            <a:t>Иметь возможность влиять на разработку новой документации  </a:t>
          </a:r>
        </a:p>
      </dsp:txBody>
      <dsp:txXfrm>
        <a:off x="1088876" y="3311817"/>
        <a:ext cx="2217737" cy="1715119"/>
      </dsp:txXfrm>
    </dsp:sp>
    <dsp:sp modelId="{249704E3-AC8E-48AF-B9A6-7C31FF5E1D0F}">
      <dsp:nvSpPr>
        <dsp:cNvPr id="0" name=""/>
        <dsp:cNvSpPr/>
      </dsp:nvSpPr>
      <dsp:spPr>
        <a:xfrm>
          <a:off x="1021702" y="1343806"/>
          <a:ext cx="2217737" cy="1499466"/>
        </a:xfrm>
        <a:prstGeom prst="ellipse">
          <a:avLst/>
        </a:prstGeom>
        <a:solidFill>
          <a:schemeClr val="bg2">
            <a:lumMod val="20000"/>
            <a:lumOff val="8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chemeClr val="tx2">
                  <a:lumMod val="50000"/>
                </a:schemeClr>
              </a:solidFill>
            </a:rPr>
            <a:t>Анализировать данные единым способом</a:t>
          </a:r>
        </a:p>
      </dsp:txBody>
      <dsp:txXfrm>
        <a:off x="1021702" y="1343806"/>
        <a:ext cx="2217737" cy="14994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858C99-3E6E-4728-81B7-5C4AD0ACB119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7F57DF-1B94-45F9-A5F0-87309952E3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15043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7F57DF-1B94-45F9-A5F0-87309952E359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200096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7F57DF-1B94-45F9-A5F0-87309952E359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10138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7F57DF-1B94-45F9-A5F0-87309952E359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949030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7F57DF-1B94-45F9-A5F0-87309952E359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09883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7F57DF-1B94-45F9-A5F0-87309952E359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11062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7F57DF-1B94-45F9-A5F0-87309952E359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85915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7F57DF-1B94-45F9-A5F0-87309952E359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666514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7F57DF-1B94-45F9-A5F0-87309952E359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442246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7F57DF-1B94-45F9-A5F0-87309952E359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574930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7F57DF-1B94-45F9-A5F0-87309952E359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926953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7F57DF-1B94-45F9-A5F0-87309952E359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488410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7F57DF-1B94-45F9-A5F0-87309952E359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25276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B1034-83F7-4B50-B1CF-5B13A550C074}" type="datetime1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B16-93F2-41A1-A784-466E7B3033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11291016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B1034-83F7-4B50-B1CF-5B13A550C074}" type="datetime1">
              <a:rPr lang="en-US" smtClean="0"/>
              <a:pPr/>
              <a:t>3/27/2018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B16-93F2-41A1-A784-466E7B3033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55700987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B1034-83F7-4B50-B1CF-5B13A550C074}" type="datetime1">
              <a:rPr lang="en-US" smtClean="0"/>
              <a:pPr/>
              <a:t>3/27/2018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B16-93F2-41A1-A784-466E7B3033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28264711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B1034-83F7-4B50-B1CF-5B13A550C074}" type="datetime1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B16-93F2-41A1-A784-466E7B3033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59733168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B1034-83F7-4B50-B1CF-5B13A550C074}" type="datetime1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B16-93F2-41A1-A784-466E7B3033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4620539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B1034-83F7-4B50-B1CF-5B13A550C074}" type="datetime1">
              <a:rPr lang="en-US" smtClean="0"/>
              <a:pPr/>
              <a:t>3/27/2018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B16-93F2-41A1-A784-466E7B3033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3223610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B1034-83F7-4B50-B1CF-5B13A550C074}" type="datetime1">
              <a:rPr lang="en-US" smtClean="0"/>
              <a:pPr/>
              <a:t>3/27/2018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B16-93F2-41A1-A784-466E7B3033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93130879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B1034-83F7-4B50-B1CF-5B13A550C074}" type="datetime1">
              <a:rPr lang="en-US" smtClean="0"/>
              <a:pPr/>
              <a:t>3/27/2018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B16-93F2-41A1-A784-466E7B3033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62124425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B1034-83F7-4B50-B1CF-5B13A550C074}" type="datetime1">
              <a:rPr lang="en-US" smtClean="0"/>
              <a:pPr/>
              <a:t>3/27/2018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B16-93F2-41A1-A784-466E7B3033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7502593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B1034-83F7-4B50-B1CF-5B13A550C074}" type="datetime1">
              <a:rPr lang="en-US" smtClean="0"/>
              <a:pPr/>
              <a:t>3/27/2018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B16-93F2-41A1-A784-466E7B3033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64503776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B1034-83F7-4B50-B1CF-5B13A550C074}" type="datetime1">
              <a:rPr lang="en-US" smtClean="0"/>
              <a:pPr/>
              <a:t>3/27/2018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B16-93F2-41A1-A784-466E7B3033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70515275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C8B1034-83F7-4B50-B1CF-5B13A550C074}" type="datetime1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A0E37B16-93F2-41A1-A784-466E7B3033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0020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3.png"/><Relationship Id="rId4" Type="http://schemas.openxmlformats.org/officeDocument/2006/relationships/diagramLayout" Target="../diagrams/layout1.xml"/><Relationship Id="rId9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4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microsoft.com/office/2007/relationships/hdphoto" Target="../media/hdphoto2.wdp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A543103-E850-4F2D-8B06-115F3BA60E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33B7B53-6229-4F17-8ACE-545AF285569E}"/>
              </a:ext>
            </a:extLst>
          </p:cNvPr>
          <p:cNvSpPr/>
          <p:nvPr/>
        </p:nvSpPr>
        <p:spPr>
          <a:xfrm>
            <a:off x="379829" y="2982351"/>
            <a:ext cx="8187396" cy="260229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Century Schoolbook" panose="02040604050505020304" pitchFamily="18" charset="0"/>
              </a:rPr>
              <a:t>Ключевые показатели эффективности как средство предотвращения происшествий на объектах нефтегазового комплекса</a:t>
            </a:r>
          </a:p>
          <a:p>
            <a:endParaRPr lang="en-US" sz="2400" dirty="0">
              <a:solidFill>
                <a:schemeClr val="accent1">
                  <a:lumMod val="20000"/>
                  <a:lumOff val="80000"/>
                </a:schemeClr>
              </a:solidFill>
              <a:latin typeface="Century Schoolbook" panose="02040604050505020304" pitchFamily="18" charset="0"/>
            </a:endParaRPr>
          </a:p>
          <a:p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Century Schoolbook" panose="02040604050505020304" pitchFamily="18" charset="0"/>
              </a:rPr>
              <a:t>Key performance indicators as means of accident prevention in the oil and gas industry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D859298-CC77-4586-B97A-574A941D279A}"/>
              </a:ext>
            </a:extLst>
          </p:cNvPr>
          <p:cNvSpPr/>
          <p:nvPr/>
        </p:nvSpPr>
        <p:spPr>
          <a:xfrm>
            <a:off x="3317132" y="5430129"/>
            <a:ext cx="5098083" cy="10972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entury" panose="02040604050505020304" pitchFamily="18" charset="0"/>
              </a:rPr>
              <a:t>Выполнила: Никитина Д.А., </a:t>
            </a:r>
          </a:p>
          <a:p>
            <a:pPr algn="r"/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Century" panose="02040604050505020304" pitchFamily="18" charset="0"/>
              </a:rPr>
              <a:t>Магистрант кафедры «ПБ и ООС»</a:t>
            </a:r>
          </a:p>
          <a:p>
            <a:pPr algn="r"/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Century" panose="02040604050505020304" pitchFamily="18" charset="0"/>
              </a:rPr>
              <a:t>Направление «</a:t>
            </a:r>
            <a:r>
              <a:rPr lang="ru-RU" dirty="0" err="1" smtClean="0">
                <a:solidFill>
                  <a:schemeClr val="bg1">
                    <a:lumMod val="50000"/>
                  </a:schemeClr>
                </a:solidFill>
                <a:latin typeface="Century" panose="02040604050505020304" pitchFamily="18" charset="0"/>
              </a:rPr>
              <a:t>Техносферная</a:t>
            </a:r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Century" panose="02040604050505020304" pitchFamily="18" charset="0"/>
              </a:rPr>
              <a:t> безопасность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Century" panose="02040604050505020304" pitchFamily="18" charset="0"/>
              </a:rPr>
              <a:t>»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70870D0-1F58-4D97-9FF1-FB600F49CA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84677" y="941713"/>
            <a:ext cx="2884220" cy="115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6172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rrow: Pentagon 11">
            <a:extLst>
              <a:ext uri="{FF2B5EF4-FFF2-40B4-BE49-F238E27FC236}">
                <a16:creationId xmlns:a16="http://schemas.microsoft.com/office/drawing/2014/main" xmlns="" id="{17314B94-B821-499A-BF0E-DC5A4BC958CB}"/>
              </a:ext>
            </a:extLst>
          </p:cNvPr>
          <p:cNvSpPr/>
          <p:nvPr/>
        </p:nvSpPr>
        <p:spPr>
          <a:xfrm>
            <a:off x="3539608" y="240873"/>
            <a:ext cx="7094527" cy="6480602"/>
          </a:xfrm>
          <a:prstGeom prst="homePlate">
            <a:avLst>
              <a:gd name="adj" fmla="val 31998"/>
            </a:avLst>
          </a:prstGeom>
          <a:gradFill flip="none" rotWithShape="1">
            <a:gsLst>
              <a:gs pos="0">
                <a:srgbClr val="00B050"/>
              </a:gs>
              <a:gs pos="50000">
                <a:schemeClr val="accent3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3">
                  <a:lumMod val="20000"/>
                  <a:lumOff val="8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A11775E2-D816-42BF-866F-34D818734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86" y="1123837"/>
            <a:ext cx="3421626" cy="4601183"/>
          </a:xfrm>
        </p:spPr>
        <p:txBody>
          <a:bodyPr>
            <a:normAutofit/>
          </a:bodyPr>
          <a:lstStyle/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результатов внедрения методики классификации производственных происшествий на ОПО НГК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AB44219-A7E3-456F-9DAF-3EFECBEFF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B16-93F2-41A1-A784-466E7B3033D8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2F732C89-DC98-4937-AEE6-189BCD7D53CB}"/>
              </a:ext>
            </a:extLst>
          </p:cNvPr>
          <p:cNvSpPr/>
          <p:nvPr/>
        </p:nvSpPr>
        <p:spPr>
          <a:xfrm>
            <a:off x="3539611" y="265470"/>
            <a:ext cx="5235677" cy="2526891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Декларация ПБ</a:t>
            </a:r>
          </a:p>
          <a:p>
            <a:pPr algn="ctr"/>
            <a:endParaRPr lang="ru-RU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Перечень основных возможных причин возникновения аварии и факторов, способствующих возникновению и развитию аварий;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Краткое описание сценариев наиболее вероятных аварий и наиболее опасных по последствиям аварий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8BF94118-2BC6-46BB-B0F4-A5E283221075}"/>
              </a:ext>
            </a:extLst>
          </p:cNvPr>
          <p:cNvSpPr/>
          <p:nvPr/>
        </p:nvSpPr>
        <p:spPr>
          <a:xfrm>
            <a:off x="3539609" y="4626214"/>
            <a:ext cx="5235677" cy="1957173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Система управления промышленной безопасностью</a:t>
            </a:r>
          </a:p>
          <a:p>
            <a:pPr algn="ctr"/>
            <a:endParaRPr lang="ru-RU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Выявление рисков и их источников и неэффективно функционирующих систем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Ранжирование таких систем  по степени влияния на уровень риска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49AC876C-8913-41CD-A3D4-8BABCEB40CA0}"/>
              </a:ext>
            </a:extLst>
          </p:cNvPr>
          <p:cNvSpPr/>
          <p:nvPr/>
        </p:nvSpPr>
        <p:spPr>
          <a:xfrm>
            <a:off x="3539609" y="3060358"/>
            <a:ext cx="5235677" cy="1297859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Производственный контроль</a:t>
            </a:r>
          </a:p>
          <a:p>
            <a:pPr algn="ctr"/>
            <a:endParaRPr lang="ru-RU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Разработка мер, направленных на улучшение состояния ПБ и предотвращение ущерба ОС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59971032-C009-48D1-A0F6-875A776E5BE8}"/>
              </a:ext>
            </a:extLst>
          </p:cNvPr>
          <p:cNvSpPr/>
          <p:nvPr/>
        </p:nvSpPr>
        <p:spPr>
          <a:xfrm>
            <a:off x="9099198" y="2614246"/>
            <a:ext cx="3065864" cy="1991027"/>
          </a:xfrm>
          <a:prstGeom prst="ellipse">
            <a:avLst/>
          </a:prstGeom>
          <a:solidFill>
            <a:srgbClr val="D3FCC8"/>
          </a:solidFill>
          <a:ln>
            <a:solidFill>
              <a:srgbClr val="B9F8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3300"/>
                </a:solidFill>
              </a:rPr>
              <a:t>Методика классификации производственных происшествий на ОПО</a:t>
            </a:r>
            <a:endParaRPr lang="en-US" b="1" dirty="0">
              <a:solidFill>
                <a:srgbClr val="00330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15EDB582-49F5-41C6-8C45-3E14DA284B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9480"/>
          <a:stretch/>
        </p:blipFill>
        <p:spPr>
          <a:xfrm>
            <a:off x="11082109" y="48949"/>
            <a:ext cx="634977" cy="629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126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80958A-1B20-473D-86F7-60BAC962E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Выгода от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использования методики классификации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2F50777-821D-4EB0-B008-F69D62D43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B16-93F2-41A1-A784-466E7B3033D8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637302045"/>
              </p:ext>
            </p:extLst>
          </p:nvPr>
        </p:nvGraphicFramePr>
        <p:xfrm>
          <a:off x="3450446" y="363628"/>
          <a:ext cx="8368659" cy="59927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12">
            <a:extLst>
              <a:ext uri="{FF2B5EF4-FFF2-40B4-BE49-F238E27FC236}">
                <a16:creationId xmlns:a16="http://schemas.microsoft.com/office/drawing/2014/main" xmlns="" id="{15EDB582-49F5-41C6-8C45-3E14DA284B1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9480"/>
          <a:stretch/>
        </p:blipFill>
        <p:spPr>
          <a:xfrm>
            <a:off x="11082109" y="48949"/>
            <a:ext cx="634977" cy="629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4171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A543103-E850-4F2D-8B06-115F3BA60E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33B7B53-6229-4F17-8ACE-545AF285569E}"/>
              </a:ext>
            </a:extLst>
          </p:cNvPr>
          <p:cNvSpPr/>
          <p:nvPr/>
        </p:nvSpPr>
        <p:spPr>
          <a:xfrm>
            <a:off x="379829" y="2982351"/>
            <a:ext cx="8187396" cy="260229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Century Schoolbook" panose="02040604050505020304" pitchFamily="18" charset="0"/>
              </a:rPr>
              <a:t>Ключевые показатели эффективности как средство предотвращения происшествий на объектах нефтегазового комплекса</a:t>
            </a:r>
          </a:p>
          <a:p>
            <a:endParaRPr lang="en-US" sz="2400" dirty="0">
              <a:solidFill>
                <a:schemeClr val="accent1">
                  <a:lumMod val="20000"/>
                  <a:lumOff val="80000"/>
                </a:schemeClr>
              </a:solidFill>
              <a:latin typeface="Century Schoolbook" panose="02040604050505020304" pitchFamily="18" charset="0"/>
            </a:endParaRPr>
          </a:p>
          <a:p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Century Schoolbook" panose="02040604050505020304" pitchFamily="18" charset="0"/>
              </a:rPr>
              <a:t>Key performance indicators as means of accident prevention in the oil and gas industry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D859298-CC77-4586-B97A-574A941D279A}"/>
              </a:ext>
            </a:extLst>
          </p:cNvPr>
          <p:cNvSpPr/>
          <p:nvPr/>
        </p:nvSpPr>
        <p:spPr>
          <a:xfrm>
            <a:off x="3317132" y="5430129"/>
            <a:ext cx="5098083" cy="10972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entury" panose="02040604050505020304" pitchFamily="18" charset="0"/>
              </a:rPr>
              <a:t>Выполнила: Никитина Д.А., </a:t>
            </a:r>
          </a:p>
          <a:p>
            <a:pPr algn="r"/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Century" panose="02040604050505020304" pitchFamily="18" charset="0"/>
              </a:rPr>
              <a:t>Магистрант кафедры «ПБ и ООС»</a:t>
            </a:r>
          </a:p>
          <a:p>
            <a:pPr algn="r"/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Century" panose="02040604050505020304" pitchFamily="18" charset="0"/>
              </a:rPr>
              <a:t>Направление «</a:t>
            </a:r>
            <a:r>
              <a:rPr lang="ru-RU" dirty="0" err="1" smtClean="0">
                <a:solidFill>
                  <a:schemeClr val="bg1">
                    <a:lumMod val="50000"/>
                  </a:schemeClr>
                </a:solidFill>
                <a:latin typeface="Century" panose="02040604050505020304" pitchFamily="18" charset="0"/>
              </a:rPr>
              <a:t>Техносферная</a:t>
            </a:r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Century" panose="02040604050505020304" pitchFamily="18" charset="0"/>
              </a:rPr>
              <a:t> безопасность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Century" panose="02040604050505020304" pitchFamily="18" charset="0"/>
              </a:rPr>
              <a:t>»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70870D0-1F58-4D97-9FF1-FB600F49CA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84677" y="941713"/>
            <a:ext cx="2884220" cy="115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53457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27D7A54-E0A9-4E42-9F24-091116491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использования новых средств для обеспечения промышленной безопасности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56607745"/>
              </p:ext>
            </p:extLst>
          </p:nvPr>
        </p:nvGraphicFramePr>
        <p:xfrm>
          <a:off x="3570049" y="513405"/>
          <a:ext cx="7315200" cy="5121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9724E58-EF41-4F31-AACF-2BF4E1A57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B16-93F2-41A1-A784-466E7B3033D8}" type="slidenum">
              <a:rPr lang="en-US" smtClean="0"/>
              <a:pPr/>
              <a:t>2</a:t>
            </a:fld>
            <a:endParaRPr lang="en-US"/>
          </a:p>
        </p:txBody>
      </p:sp>
      <p:grpSp>
        <p:nvGrpSpPr>
          <p:cNvPr id="8" name="Группа 7"/>
          <p:cNvGrpSpPr/>
          <p:nvPr/>
        </p:nvGrpSpPr>
        <p:grpSpPr>
          <a:xfrm>
            <a:off x="6371616" y="3492522"/>
            <a:ext cx="1407640" cy="632299"/>
            <a:chOff x="6643990" y="3784060"/>
            <a:chExt cx="1407640" cy="632299"/>
          </a:xfrm>
        </p:grpSpPr>
        <p:sp>
          <p:nvSpPr>
            <p:cNvPr id="6" name="Овал 5"/>
            <p:cNvSpPr/>
            <p:nvPr/>
          </p:nvSpPr>
          <p:spPr>
            <a:xfrm>
              <a:off x="6643990" y="3784060"/>
              <a:ext cx="778213" cy="486383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7565247" y="4027252"/>
              <a:ext cx="486383" cy="389107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Скругленный прямоугольник 9"/>
          <p:cNvSpPr/>
          <p:nvPr/>
        </p:nvSpPr>
        <p:spPr>
          <a:xfrm>
            <a:off x="5875504" y="5072876"/>
            <a:ext cx="2704290" cy="637454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Безопасность</a:t>
            </a:r>
          </a:p>
        </p:txBody>
      </p:sp>
      <p:pic>
        <p:nvPicPr>
          <p:cNvPr id="1026" name="Picture 2" descr="https://cdn.pixabay.com/photo/2016/01/08/11/51/text-1127660_64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78648" y="4199037"/>
            <a:ext cx="925667" cy="1511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4">
            <a:extLst>
              <a:ext uri="{FF2B5EF4-FFF2-40B4-BE49-F238E27FC236}">
                <a16:creationId xmlns:a16="http://schemas.microsoft.com/office/drawing/2014/main" xmlns="" id="{606987CC-B716-41AA-9F8E-F451C504627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9480"/>
          <a:stretch/>
        </p:blipFill>
        <p:spPr>
          <a:xfrm>
            <a:off x="11082109" y="48949"/>
            <a:ext cx="634977" cy="629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7933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9943211-48EA-4D2A-A921-D2CD0EC88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123837"/>
            <a:ext cx="3070651" cy="4601183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классификации как часть системы обеспечения безопасности на ОПО НГК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6708BC1-FA18-4EE0-9F06-73F70822F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B16-93F2-41A1-A784-466E7B3033D8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D5E50F3F-3D76-441F-804B-B6E65AB1B5FF}"/>
              </a:ext>
            </a:extLst>
          </p:cNvPr>
          <p:cNvSpPr/>
          <p:nvPr/>
        </p:nvSpPr>
        <p:spPr>
          <a:xfrm>
            <a:off x="4992415" y="299545"/>
            <a:ext cx="4939861" cy="5675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Обеспечение безопасности на ОПО НГК</a:t>
            </a:r>
            <a:endParaRPr lang="en-US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xmlns="" id="{5B7E13CD-9626-41FD-9688-C11C2F5EC293}"/>
              </a:ext>
            </a:extLst>
          </p:cNvPr>
          <p:cNvCxnSpPr/>
          <p:nvPr/>
        </p:nvCxnSpPr>
        <p:spPr>
          <a:xfrm flipH="1">
            <a:off x="4682359" y="867103"/>
            <a:ext cx="1481959" cy="3941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xmlns="" id="{55C4DF30-EBEF-48DC-911B-B2306B27422B}"/>
              </a:ext>
            </a:extLst>
          </p:cNvPr>
          <p:cNvCxnSpPr>
            <a:cxnSpLocks/>
            <a:stCxn id="13" idx="2"/>
            <a:endCxn id="26" idx="0"/>
          </p:cNvCxnSpPr>
          <p:nvPr/>
        </p:nvCxnSpPr>
        <p:spPr>
          <a:xfrm flipH="1">
            <a:off x="6668814" y="867103"/>
            <a:ext cx="793532" cy="437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xmlns="" id="{E8C3EC29-E5DD-4712-8870-396EFC028ACB}"/>
              </a:ext>
            </a:extLst>
          </p:cNvPr>
          <p:cNvCxnSpPr/>
          <p:nvPr/>
        </p:nvCxnSpPr>
        <p:spPr>
          <a:xfrm>
            <a:off x="8891752" y="867103"/>
            <a:ext cx="1534510" cy="4134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xmlns="" id="{CF8C71F6-BF82-4D13-98A9-23D6379F88C2}"/>
              </a:ext>
            </a:extLst>
          </p:cNvPr>
          <p:cNvSpPr/>
          <p:nvPr/>
        </p:nvSpPr>
        <p:spPr>
          <a:xfrm>
            <a:off x="3593112" y="1305003"/>
            <a:ext cx="1877523" cy="112362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Процедуры анализа риска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DA5C847C-95CB-4DDA-A5E1-C983553273D3}"/>
              </a:ext>
            </a:extLst>
          </p:cNvPr>
          <p:cNvSpPr/>
          <p:nvPr/>
        </p:nvSpPr>
        <p:spPr>
          <a:xfrm>
            <a:off x="5785945" y="1305003"/>
            <a:ext cx="1765738" cy="112362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СУПБ, ПК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CEE96EC5-0882-4FD7-B3BE-09A736AF1F51}"/>
              </a:ext>
            </a:extLst>
          </p:cNvPr>
          <p:cNvGrpSpPr/>
          <p:nvPr/>
        </p:nvGrpSpPr>
        <p:grpSpPr>
          <a:xfrm>
            <a:off x="7579930" y="1305003"/>
            <a:ext cx="4054350" cy="1261911"/>
            <a:chOff x="7579930" y="1305003"/>
            <a:chExt cx="4054350" cy="1261911"/>
          </a:xfrm>
          <a:solidFill>
            <a:schemeClr val="accent1">
              <a:lumMod val="40000"/>
              <a:lumOff val="60000"/>
            </a:schemeClr>
          </a:solidFill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xmlns="" id="{89879DD5-EDF5-4965-BC83-456CA7E80B0A}"/>
                </a:ext>
              </a:extLst>
            </p:cNvPr>
            <p:cNvGrpSpPr/>
            <p:nvPr/>
          </p:nvGrpSpPr>
          <p:grpSpPr>
            <a:xfrm>
              <a:off x="7579930" y="1366585"/>
              <a:ext cx="1266496" cy="1200329"/>
              <a:chOff x="8455572" y="1508660"/>
              <a:chExt cx="1266496" cy="1200329"/>
            </a:xfrm>
            <a:grpFill/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xmlns="" id="{7F09CD8F-A2BA-41D3-9E76-9050C42C063D}"/>
                  </a:ext>
                </a:extLst>
              </p:cNvPr>
              <p:cNvSpPr txBox="1"/>
              <p:nvPr/>
            </p:nvSpPr>
            <p:spPr>
              <a:xfrm>
                <a:off x="8455572" y="1508660"/>
                <a:ext cx="872359" cy="120032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7200" dirty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rPr>
                  <a:t>…</a:t>
                </a:r>
                <a:endParaRPr lang="en-US" sz="7200" dirty="0">
                  <a:solidFill>
                    <a:schemeClr val="accent1">
                      <a:lumMod val="60000"/>
                      <a:lumOff val="40000"/>
                    </a:schemeClr>
                  </a:solidFill>
                </a:endParaRPr>
              </a:p>
            </p:txBody>
          </p: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xmlns="" id="{ED5D03B6-392B-402D-A4E6-FE55F105805F}"/>
                  </a:ext>
                </a:extLst>
              </p:cNvPr>
              <p:cNvGrpSpPr/>
              <p:nvPr/>
            </p:nvGrpSpPr>
            <p:grpSpPr>
              <a:xfrm>
                <a:off x="9278006" y="1742957"/>
                <a:ext cx="444062" cy="406330"/>
                <a:chOff x="9278006" y="1686910"/>
                <a:chExt cx="567559" cy="567559"/>
              </a:xfrm>
              <a:grpFill/>
            </p:grpSpPr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xmlns="" id="{1A1EBCD3-A371-4007-A663-A2002D078554}"/>
                    </a:ext>
                  </a:extLst>
                </p:cNvPr>
                <p:cNvSpPr/>
                <p:nvPr/>
              </p:nvSpPr>
              <p:spPr>
                <a:xfrm>
                  <a:off x="9490841" y="1686910"/>
                  <a:ext cx="141890" cy="567559"/>
                </a:xfrm>
                <a:prstGeom prst="rect">
                  <a:avLst/>
                </a:prstGeom>
                <a:grpFill/>
                <a:ln>
                  <a:solidFill>
                    <a:schemeClr val="accent1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2">
                        <a:lumMod val="75000"/>
                      </a:schemeClr>
                    </a:solidFill>
                  </a:endParaRPr>
                </a:p>
              </p:txBody>
            </p:sp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xmlns="" id="{9AE17CC8-BB96-47C7-98ED-A69712F1E840}"/>
                    </a:ext>
                  </a:extLst>
                </p:cNvPr>
                <p:cNvSpPr/>
                <p:nvPr/>
              </p:nvSpPr>
              <p:spPr>
                <a:xfrm rot="16200000">
                  <a:off x="9490841" y="1685008"/>
                  <a:ext cx="141890" cy="567559"/>
                </a:xfrm>
                <a:prstGeom prst="rect">
                  <a:avLst/>
                </a:prstGeom>
                <a:grpFill/>
                <a:ln>
                  <a:solidFill>
                    <a:schemeClr val="accent1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2">
                        <a:lumMod val="75000"/>
                      </a:schemeClr>
                    </a:solidFill>
                  </a:endParaRPr>
                </a:p>
              </p:txBody>
            </p:sp>
          </p:grpSp>
        </p:grpSp>
        <p:sp>
          <p:nvSpPr>
            <p:cNvPr id="32" name="Oval 31">
              <a:extLst>
                <a:ext uri="{FF2B5EF4-FFF2-40B4-BE49-F238E27FC236}">
                  <a16:creationId xmlns:a16="http://schemas.microsoft.com/office/drawing/2014/main" xmlns="" id="{3A9540BD-FB80-4F15-9B53-4358EF56CECC}"/>
                </a:ext>
              </a:extLst>
            </p:cNvPr>
            <p:cNvSpPr/>
            <p:nvPr/>
          </p:nvSpPr>
          <p:spPr>
            <a:xfrm>
              <a:off x="8949447" y="1305003"/>
              <a:ext cx="2684833" cy="1123622"/>
            </a:xfrm>
            <a:prstGeom prst="ellipse">
              <a:avLst/>
            </a:prstGeom>
            <a:grpFill/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>
                  <a:solidFill>
                    <a:schemeClr val="tx2">
                      <a:lumMod val="75000"/>
                    </a:schemeClr>
                  </a:solidFill>
                </a:rPr>
                <a:t>Методика классификации производственных событий</a:t>
              </a:r>
              <a:endParaRPr lang="en-US" sz="16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5466BB01-9DEF-48E1-88A9-5822F9786F70}"/>
              </a:ext>
            </a:extLst>
          </p:cNvPr>
          <p:cNvGrpSpPr/>
          <p:nvPr/>
        </p:nvGrpSpPr>
        <p:grpSpPr>
          <a:xfrm>
            <a:off x="6495396" y="2567007"/>
            <a:ext cx="5055473" cy="1526627"/>
            <a:chOff x="6495396" y="2567007"/>
            <a:chExt cx="5055473" cy="1526627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xmlns="" id="{0E62D561-E4E3-4DB8-8EC4-CD310D971959}"/>
                </a:ext>
              </a:extLst>
            </p:cNvPr>
            <p:cNvSpPr/>
            <p:nvPr/>
          </p:nvSpPr>
          <p:spPr>
            <a:xfrm>
              <a:off x="6495396" y="3080388"/>
              <a:ext cx="5055473" cy="1013246"/>
            </a:xfrm>
            <a:prstGeom prst="roundRect">
              <a:avLst/>
            </a:prstGeom>
            <a:solidFill>
              <a:srgbClr val="D3FCC8"/>
            </a:solidFill>
            <a:ln>
              <a:solidFill>
                <a:srgbClr val="D3FCC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sysClr val="windowText" lastClr="000000"/>
                  </a:solidFill>
                </a:rPr>
                <a:t>Целью применения данной методики является установление опережающих и запаздывающих показателей для предприятий НГК</a:t>
              </a:r>
              <a:endParaRPr lang="en-US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" name="Arrow: Down 35">
              <a:extLst>
                <a:ext uri="{FF2B5EF4-FFF2-40B4-BE49-F238E27FC236}">
                  <a16:creationId xmlns:a16="http://schemas.microsoft.com/office/drawing/2014/main" xmlns="" id="{07E6E296-8125-4BEC-AAF9-3E6198EFD3FB}"/>
                </a:ext>
              </a:extLst>
            </p:cNvPr>
            <p:cNvSpPr/>
            <p:nvPr/>
          </p:nvSpPr>
          <p:spPr>
            <a:xfrm>
              <a:off x="10063657" y="2567007"/>
              <a:ext cx="362605" cy="399327"/>
            </a:xfrm>
            <a:prstGeom prst="downArrow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606987CC-B716-41AA-9F8E-F451C504627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9480"/>
          <a:stretch/>
        </p:blipFill>
        <p:spPr>
          <a:xfrm>
            <a:off x="11082109" y="48949"/>
            <a:ext cx="634977" cy="629358"/>
          </a:xfrm>
          <a:prstGeom prst="rect">
            <a:avLst/>
          </a:prstGeom>
        </p:spPr>
      </p:pic>
      <p:grpSp>
        <p:nvGrpSpPr>
          <p:cNvPr id="67" name="Group 66">
            <a:extLst>
              <a:ext uri="{FF2B5EF4-FFF2-40B4-BE49-F238E27FC236}">
                <a16:creationId xmlns:a16="http://schemas.microsoft.com/office/drawing/2014/main" xmlns="" id="{A2575A95-9A64-4FE2-B36C-2AEE3F29ED60}"/>
              </a:ext>
            </a:extLst>
          </p:cNvPr>
          <p:cNvGrpSpPr/>
          <p:nvPr/>
        </p:nvGrpSpPr>
        <p:grpSpPr>
          <a:xfrm>
            <a:off x="3525588" y="3424428"/>
            <a:ext cx="8009648" cy="3326189"/>
            <a:chOff x="3525588" y="3424428"/>
            <a:chExt cx="8009648" cy="3326189"/>
          </a:xfrm>
        </p:grpSpPr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xmlns="" id="{DD4B6002-EFB6-4F7A-BB08-BB651A4CA93D}"/>
                </a:ext>
              </a:extLst>
            </p:cNvPr>
            <p:cNvGrpSpPr/>
            <p:nvPr/>
          </p:nvGrpSpPr>
          <p:grpSpPr>
            <a:xfrm>
              <a:off x="3525588" y="3424428"/>
              <a:ext cx="8009648" cy="3326189"/>
              <a:chOff x="3525588" y="3424428"/>
              <a:chExt cx="8009648" cy="3326189"/>
            </a:xfrm>
          </p:grpSpPr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xmlns="" id="{71646131-73BD-4FF3-AE57-DAEC977D05EB}"/>
                  </a:ext>
                </a:extLst>
              </p:cNvPr>
              <p:cNvGrpSpPr/>
              <p:nvPr/>
            </p:nvGrpSpPr>
            <p:grpSpPr>
              <a:xfrm>
                <a:off x="3525588" y="3424428"/>
                <a:ext cx="8009648" cy="3326189"/>
                <a:chOff x="3525588" y="3424428"/>
                <a:chExt cx="8009648" cy="3326189"/>
              </a:xfrm>
            </p:grpSpPr>
            <p:grpSp>
              <p:nvGrpSpPr>
                <p:cNvPr id="61" name="Group 60">
                  <a:extLst>
                    <a:ext uri="{FF2B5EF4-FFF2-40B4-BE49-F238E27FC236}">
                      <a16:creationId xmlns:a16="http://schemas.microsoft.com/office/drawing/2014/main" xmlns="" id="{5D8C05D9-9752-43A1-8DB8-36CCDD26DCC4}"/>
                    </a:ext>
                  </a:extLst>
                </p:cNvPr>
                <p:cNvGrpSpPr/>
                <p:nvPr/>
              </p:nvGrpSpPr>
              <p:grpSpPr>
                <a:xfrm>
                  <a:off x="3525588" y="3424428"/>
                  <a:ext cx="8009648" cy="3326189"/>
                  <a:chOff x="3525588" y="3424428"/>
                  <a:chExt cx="8009648" cy="3326189"/>
                </a:xfrm>
              </p:grpSpPr>
              <p:grpSp>
                <p:nvGrpSpPr>
                  <p:cNvPr id="60" name="Group 59">
                    <a:extLst>
                      <a:ext uri="{FF2B5EF4-FFF2-40B4-BE49-F238E27FC236}">
                        <a16:creationId xmlns:a16="http://schemas.microsoft.com/office/drawing/2014/main" xmlns="" id="{8F54134D-5141-4A60-8900-21A6FB6855CB}"/>
                      </a:ext>
                    </a:extLst>
                  </p:cNvPr>
                  <p:cNvGrpSpPr/>
                  <p:nvPr/>
                </p:nvGrpSpPr>
                <p:grpSpPr>
                  <a:xfrm>
                    <a:off x="3525588" y="3424428"/>
                    <a:ext cx="8009648" cy="3326189"/>
                    <a:chOff x="3525588" y="3424428"/>
                    <a:chExt cx="8009648" cy="3326189"/>
                  </a:xfrm>
                </p:grpSpPr>
                <p:grpSp>
                  <p:nvGrpSpPr>
                    <p:cNvPr id="59" name="Group 58">
                      <a:extLst>
                        <a:ext uri="{FF2B5EF4-FFF2-40B4-BE49-F238E27FC236}">
                          <a16:creationId xmlns:a16="http://schemas.microsoft.com/office/drawing/2014/main" xmlns="" id="{5C795FB7-0980-4C18-A15D-FBD8F20CC8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525588" y="3424428"/>
                      <a:ext cx="8009648" cy="3326189"/>
                      <a:chOff x="3525588" y="3424428"/>
                      <a:chExt cx="8009648" cy="3326189"/>
                    </a:xfrm>
                  </p:grpSpPr>
                  <p:grpSp>
                    <p:nvGrpSpPr>
                      <p:cNvPr id="58" name="Group 57">
                        <a:extLst>
                          <a:ext uri="{FF2B5EF4-FFF2-40B4-BE49-F238E27FC236}">
                            <a16:creationId xmlns:a16="http://schemas.microsoft.com/office/drawing/2014/main" xmlns="" id="{F905D1D6-A5CA-4667-88C1-85F6A034493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525588" y="3424428"/>
                        <a:ext cx="8009648" cy="3326189"/>
                        <a:chOff x="3525588" y="3424428"/>
                        <a:chExt cx="8009648" cy="3326189"/>
                      </a:xfrm>
                    </p:grpSpPr>
                    <p:grpSp>
                      <p:nvGrpSpPr>
                        <p:cNvPr id="18" name="Group 17">
                          <a:extLst>
                            <a:ext uri="{FF2B5EF4-FFF2-40B4-BE49-F238E27FC236}">
                              <a16:creationId xmlns:a16="http://schemas.microsoft.com/office/drawing/2014/main" xmlns="" id="{E778F21B-E8D7-4B75-9558-CE5E63D447D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3525588" y="3424428"/>
                          <a:ext cx="8009648" cy="3326189"/>
                          <a:chOff x="4041122" y="3793825"/>
                          <a:chExt cx="8009648" cy="3326189"/>
                        </a:xfrm>
                      </p:grpSpPr>
                      <p:sp>
                        <p:nvSpPr>
                          <p:cNvPr id="8" name="Oval 7">
                            <a:extLst>
                              <a:ext uri="{FF2B5EF4-FFF2-40B4-BE49-F238E27FC236}">
                                <a16:creationId xmlns:a16="http://schemas.microsoft.com/office/drawing/2014/main" xmlns="" id="{164F765A-8E1C-444B-9171-8331787A33A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4041122" y="4702886"/>
                            <a:ext cx="2280087" cy="1175564"/>
                          </a:xfrm>
                          <a:prstGeom prst="ellipse">
                            <a:avLst/>
                          </a:prstGeom>
                          <a:solidFill>
                            <a:schemeClr val="accent3">
                              <a:lumMod val="40000"/>
                              <a:lumOff val="60000"/>
                            </a:schemeClr>
                          </a:solidFill>
                          <a:ln>
                            <a:solidFill>
                              <a:schemeClr val="accent3">
                                <a:lumMod val="40000"/>
                                <a:lumOff val="60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US" dirty="0">
                              <a:solidFill>
                                <a:sysClr val="windowText" lastClr="000000"/>
                              </a:solidFill>
                            </a:endParaRPr>
                          </a:p>
                        </p:txBody>
                      </p:sp>
                      <p:grpSp>
                        <p:nvGrpSpPr>
                          <p:cNvPr id="14" name="Group 13">
                            <a:extLst>
                              <a:ext uri="{FF2B5EF4-FFF2-40B4-BE49-F238E27FC236}">
                                <a16:creationId xmlns:a16="http://schemas.microsoft.com/office/drawing/2014/main" xmlns="" id="{25C5837E-B49D-4483-BF36-2613BFEED229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4062787" y="3793825"/>
                            <a:ext cx="7987983" cy="3326189"/>
                            <a:chOff x="3547254" y="3424428"/>
                            <a:chExt cx="7987983" cy="3326189"/>
                          </a:xfrm>
                        </p:grpSpPr>
                        <p:sp>
                          <p:nvSpPr>
                            <p:cNvPr id="7" name="Oval 6">
                              <a:extLst>
                                <a:ext uri="{FF2B5EF4-FFF2-40B4-BE49-F238E27FC236}">
                                  <a16:creationId xmlns:a16="http://schemas.microsoft.com/office/drawing/2014/main" xmlns="" id="{DA3D77B9-7604-4770-8985-07A1A1C11F4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6177653" y="4338136"/>
                              <a:ext cx="2961795" cy="1170917"/>
                            </a:xfrm>
                            <a:prstGeom prst="ellipse">
                              <a:avLst/>
                            </a:prstGeom>
                            <a:solidFill>
                              <a:schemeClr val="accent3">
                                <a:lumMod val="40000"/>
                                <a:lumOff val="60000"/>
                              </a:schemeClr>
                            </a:solidFill>
                            <a:ln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US" dirty="0">
                                <a:solidFill>
                                  <a:sysClr val="windowText" lastClr="000000"/>
                                </a:solidFill>
                              </a:endParaRPr>
                            </a:p>
                          </p:txBody>
                        </p:sp>
                        <p:sp>
                          <p:nvSpPr>
                            <p:cNvPr id="10" name="Oval 9">
                              <a:extLst>
                                <a:ext uri="{FF2B5EF4-FFF2-40B4-BE49-F238E27FC236}">
                                  <a16:creationId xmlns:a16="http://schemas.microsoft.com/office/drawing/2014/main" xmlns="" id="{2ED7A1BE-2097-4ED3-A1B0-A44CF98E1AB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482800" y="4333489"/>
                              <a:ext cx="2052437" cy="1175564"/>
                            </a:xfrm>
                            <a:prstGeom prst="ellipse">
                              <a:avLst/>
                            </a:prstGeom>
                            <a:solidFill>
                              <a:schemeClr val="accent3">
                                <a:lumMod val="40000"/>
                                <a:lumOff val="60000"/>
                              </a:schemeClr>
                            </a:solidFill>
                            <a:ln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US" dirty="0">
                                <a:solidFill>
                                  <a:sysClr val="windowText" lastClr="000000"/>
                                </a:solidFill>
                              </a:endParaRPr>
                            </a:p>
                          </p:txBody>
                        </p:sp>
                        <p:sp>
                          <p:nvSpPr>
                            <p:cNvPr id="11" name="Oval 10">
                              <a:extLst>
                                <a:ext uri="{FF2B5EF4-FFF2-40B4-BE49-F238E27FC236}">
                                  <a16:creationId xmlns:a16="http://schemas.microsoft.com/office/drawing/2014/main" xmlns="" id="{FCDE6B1C-CE66-4F03-AA3B-5F408DACB33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8296778" y="5617637"/>
                              <a:ext cx="2372043" cy="1132980"/>
                            </a:xfrm>
                            <a:prstGeom prst="ellipse">
                              <a:avLst/>
                            </a:prstGeom>
                            <a:solidFill>
                              <a:schemeClr val="accent3">
                                <a:lumMod val="40000"/>
                                <a:lumOff val="60000"/>
                              </a:schemeClr>
                            </a:solidFill>
                            <a:ln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US" dirty="0">
                                <a:solidFill>
                                  <a:sysClr val="windowText" lastClr="000000"/>
                                </a:solidFill>
                              </a:endParaRPr>
                            </a:p>
                          </p:txBody>
                        </p:sp>
                        <p:sp>
                          <p:nvSpPr>
                            <p:cNvPr id="12" name="Oval 11">
                              <a:extLst>
                                <a:ext uri="{FF2B5EF4-FFF2-40B4-BE49-F238E27FC236}">
                                  <a16:creationId xmlns:a16="http://schemas.microsoft.com/office/drawing/2014/main" xmlns="" id="{2B056928-02DB-4BB4-A238-B197A5E7102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4682359" y="5601072"/>
                              <a:ext cx="2485695" cy="1120403"/>
                            </a:xfrm>
                            <a:prstGeom prst="ellipse">
                              <a:avLst/>
                            </a:prstGeom>
                            <a:solidFill>
                              <a:schemeClr val="accent3">
                                <a:lumMod val="40000"/>
                                <a:lumOff val="60000"/>
                              </a:schemeClr>
                            </a:solidFill>
                            <a:ln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US" dirty="0">
                                <a:solidFill>
                                  <a:sysClr val="windowText" lastClr="000000"/>
                                </a:solidFill>
                              </a:endParaRPr>
                            </a:p>
                          </p:txBody>
                        </p:sp>
                        <p:sp>
                          <p:nvSpPr>
                            <p:cNvPr id="37" name="Arrow: Bent-Up 36">
                              <a:extLst>
                                <a:ext uri="{FF2B5EF4-FFF2-40B4-BE49-F238E27FC236}">
                                  <a16:creationId xmlns:a16="http://schemas.microsoft.com/office/drawing/2014/main" xmlns="" id="{5EA130A6-DF60-40F5-B405-6B0FD29039F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 rot="10800000">
                              <a:off x="3706631" y="3424428"/>
                              <a:ext cx="2571567" cy="751365"/>
                            </a:xfrm>
                            <a:prstGeom prst="bentUpArrow">
                              <a:avLst>
                                <a:gd name="adj1" fmla="val 25000"/>
                                <a:gd name="adj2" fmla="val 39729"/>
                                <a:gd name="adj3" fmla="val 25000"/>
                              </a:avLst>
                            </a:prstGeom>
                            <a:solidFill>
                              <a:schemeClr val="accent1">
                                <a:lumMod val="40000"/>
                                <a:lumOff val="60000"/>
                              </a:schemeClr>
                            </a:solidFill>
                            <a:ln>
                              <a:solidFill>
                                <a:schemeClr val="accent1">
                                  <a:lumMod val="40000"/>
                                  <a:lumOff val="60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US"/>
                            </a:p>
                          </p:txBody>
                        </p:sp>
                        <p:sp>
                          <p:nvSpPr>
                            <p:cNvPr id="28" name="Oval 7">
                              <a:extLst>
                                <a:ext uri="{FF2B5EF4-FFF2-40B4-BE49-F238E27FC236}">
                                  <a16:creationId xmlns:a16="http://schemas.microsoft.com/office/drawing/2014/main" xmlns="" id="{164F765A-8E1C-444B-9171-8331787A33A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3716110" y="4432412"/>
                              <a:ext cx="1836745" cy="739185"/>
                            </a:xfrm>
                            <a:prstGeom prst="ellipse">
                              <a:avLst/>
                            </a:prstGeom>
                            <a:solidFill>
                              <a:schemeClr val="accent3">
                                <a:lumMod val="40000"/>
                                <a:lumOff val="60000"/>
                              </a:schemeClr>
                            </a:solidFill>
                            <a:ln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ru-RU" sz="11800" dirty="0">
                                  <a:solidFill>
                                    <a:schemeClr val="accent3">
                                      <a:lumMod val="20000"/>
                                      <a:lumOff val="80000"/>
                                    </a:schemeClr>
                                  </a:solidFill>
                                </a:rPr>
                                <a:t>1</a:t>
                              </a:r>
                              <a:endParaRPr lang="en-US" sz="11800" dirty="0">
                                <a:solidFill>
                                  <a:schemeClr val="accent3">
                                    <a:lumMod val="20000"/>
                                    <a:lumOff val="80000"/>
                                  </a:schemeClr>
                                </a:solidFill>
                              </a:endParaRPr>
                            </a:p>
                          </p:txBody>
                        </p:sp>
                        <p:sp>
                          <p:nvSpPr>
                            <p:cNvPr id="3" name="TextBox 2"/>
                            <p:cNvSpPr txBox="1"/>
                            <p:nvPr/>
                          </p:nvSpPr>
                          <p:spPr>
                            <a:xfrm>
                              <a:off x="3547254" y="4585723"/>
                              <a:ext cx="2336706" cy="923330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square" rtlCol="0">
                              <a:spAutoFit/>
                            </a:bodyPr>
                            <a:lstStyle/>
                            <a:p>
                              <a:pPr algn="ctr"/>
                              <a:r>
                                <a:rPr lang="ru-RU" dirty="0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</a:rPr>
                                <a:t>Регистрация происшествий</a:t>
                              </a:r>
                              <a:endParaRPr lang="en-US" dirty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</a:endParaRPr>
                            </a:p>
                            <a:p>
                              <a:pPr algn="ctr"/>
                              <a:endParaRPr lang="ru-RU" dirty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</a:endParaRPr>
                            </a:p>
                          </p:txBody>
                        </p:sp>
                      </p:grpSp>
                    </p:grpSp>
                    <p:sp>
                      <p:nvSpPr>
                        <p:cNvPr id="53" name="Oval 52">
                          <a:extLst>
                            <a:ext uri="{FF2B5EF4-FFF2-40B4-BE49-F238E27FC236}">
                              <a16:creationId xmlns:a16="http://schemas.microsoft.com/office/drawing/2014/main" xmlns="" id="{FDFD50BE-B9DC-4382-A873-541B802F106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66137" y="5601072"/>
                          <a:ext cx="1918136" cy="778377"/>
                        </a:xfrm>
                        <a:prstGeom prst="ellipse">
                          <a:avLst/>
                        </a:prstGeom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  <a:ln>
                          <a:solidFill>
                            <a:schemeClr val="accent3">
                              <a:lumMod val="40000"/>
                              <a:lumOff val="60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ru-RU" sz="8800" dirty="0">
                              <a:solidFill>
                                <a:schemeClr val="accent3">
                                  <a:lumMod val="20000"/>
                                  <a:lumOff val="80000"/>
                                </a:schemeClr>
                              </a:solidFill>
                            </a:rPr>
                            <a:t>4</a:t>
                          </a:r>
                          <a:endParaRPr lang="en-US" sz="8800" dirty="0">
                            <a:solidFill>
                              <a:schemeClr val="accent3">
                                <a:lumMod val="20000"/>
                                <a:lumOff val="80000"/>
                              </a:schemeClr>
                            </a:solidFill>
                          </a:endParaRPr>
                        </a:p>
                      </p:txBody>
                    </p:sp>
                    <p:sp>
                      <p:nvSpPr>
                        <p:cNvPr id="54" name="TextBox 53">
                          <a:extLst>
                            <a:ext uri="{FF2B5EF4-FFF2-40B4-BE49-F238E27FC236}">
                              <a16:creationId xmlns:a16="http://schemas.microsoft.com/office/drawing/2014/main" xmlns="" id="{8F0298CD-0609-473D-B3BA-6B4EE12E9E56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5012702" y="5860962"/>
                          <a:ext cx="1825005" cy="646331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pPr algn="ctr"/>
                          <a:r>
                            <a:rPr lang="ru-RU" dirty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</a:rPr>
                            <a:t>Коммуникация данных</a:t>
                          </a:r>
                          <a:endParaRPr lang="en-US" dirty="0">
                            <a:solidFill>
                              <a:schemeClr val="tx2">
                                <a:lumMod val="75000"/>
                              </a:schemeClr>
                            </a:solidFill>
                          </a:endParaRPr>
                        </a:p>
                      </p:txBody>
                    </p:sp>
                  </p:grpSp>
                  <p:sp>
                    <p:nvSpPr>
                      <p:cNvPr id="38" name="Oval 37">
                        <a:extLst>
                          <a:ext uri="{FF2B5EF4-FFF2-40B4-BE49-F238E27FC236}">
                            <a16:creationId xmlns:a16="http://schemas.microsoft.com/office/drawing/2014/main" xmlns="" id="{BA75B8F4-1A13-4496-BD63-6FDC55B37D6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788353" y="4393250"/>
                        <a:ext cx="1607194" cy="561134"/>
                      </a:xfrm>
                      <a:prstGeom prst="ellipse">
                        <a:avLst/>
                      </a:prstGeom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ru-RU" sz="8800" dirty="0">
                            <a:solidFill>
                              <a:schemeClr val="accent3">
                                <a:lumMod val="20000"/>
                                <a:lumOff val="80000"/>
                              </a:schemeClr>
                            </a:solidFill>
                          </a:rPr>
                          <a:t>3</a:t>
                        </a:r>
                        <a:endParaRPr lang="en-US" sz="8800" dirty="0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</a:endParaRPr>
                      </a:p>
                    </p:txBody>
                  </p:sp>
                </p:grpSp>
                <p:sp>
                  <p:nvSpPr>
                    <p:cNvPr id="35" name="Oval 34">
                      <a:extLst>
                        <a:ext uri="{FF2B5EF4-FFF2-40B4-BE49-F238E27FC236}">
                          <a16:creationId xmlns:a16="http://schemas.microsoft.com/office/drawing/2014/main" xmlns="" id="{9722B010-A28A-4B44-A017-145CC219E3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53257" y="4472847"/>
                      <a:ext cx="2418107" cy="640080"/>
                    </a:xfrm>
                    <a:prstGeom prst="ellipse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sz="11800" dirty="0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</a:rPr>
                        <a:t>2</a:t>
                      </a:r>
                    </a:p>
                  </p:txBody>
                </p:sp>
              </p:grpSp>
              <p:sp>
                <p:nvSpPr>
                  <p:cNvPr id="56" name="Oval 55">
                    <a:extLst>
                      <a:ext uri="{FF2B5EF4-FFF2-40B4-BE49-F238E27FC236}">
                        <a16:creationId xmlns:a16="http://schemas.microsoft.com/office/drawing/2014/main" xmlns="" id="{D5DB5FDB-5137-465D-873B-6985CD0B2DC1}"/>
                      </a:ext>
                    </a:extLst>
                  </p:cNvPr>
                  <p:cNvSpPr/>
                  <p:nvPr/>
                </p:nvSpPr>
                <p:spPr>
                  <a:xfrm>
                    <a:off x="8616185" y="5665209"/>
                    <a:ext cx="1737125" cy="693674"/>
                  </a:xfrm>
                  <a:prstGeom prst="ellipse">
                    <a:avLst/>
                  </a:prstGeom>
                  <a:solidFill>
                    <a:schemeClr val="accent3">
                      <a:lumMod val="40000"/>
                      <a:lumOff val="60000"/>
                    </a:schemeClr>
                  </a:solidFill>
                  <a:ln>
                    <a:solidFill>
                      <a:schemeClr val="accent3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sz="8800" dirty="0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rPr>
                      <a:t>5</a:t>
                    </a:r>
                    <a:endParaRPr lang="en-US" sz="8800" dirty="0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</a:endParaRPr>
                  </a:p>
                </p:txBody>
              </p:sp>
            </p:grpSp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xmlns="" id="{05B4DCB8-D3FF-4726-8881-7CF8B4BE5F05}"/>
                    </a:ext>
                  </a:extLst>
                </p:cNvPr>
                <p:cNvSpPr txBox="1"/>
                <p:nvPr/>
              </p:nvSpPr>
              <p:spPr>
                <a:xfrm>
                  <a:off x="6543324" y="4491692"/>
                  <a:ext cx="2325344" cy="12003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dirty="0">
                      <a:solidFill>
                        <a:schemeClr val="tx2">
                          <a:lumMod val="75000"/>
                        </a:schemeClr>
                      </a:solidFill>
                    </a:rPr>
                    <a:t>Классификация производственных происшествий</a:t>
                  </a:r>
                  <a:endParaRPr lang="en-US" dirty="0">
                    <a:solidFill>
                      <a:schemeClr val="tx2">
                        <a:lumMod val="75000"/>
                      </a:schemeClr>
                    </a:solidFill>
                  </a:endParaRPr>
                </a:p>
                <a:p>
                  <a:pPr algn="ctr"/>
                  <a:endParaRPr lang="en-US" dirty="0">
                    <a:solidFill>
                      <a:schemeClr val="tx2">
                        <a:lumMod val="75000"/>
                      </a:schemeClr>
                    </a:solidFill>
                  </a:endParaRPr>
                </a:p>
              </p:txBody>
            </p:sp>
          </p:grp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xmlns="" id="{B8D1C15B-EB4B-480C-8749-EB06C8EBB84A}"/>
                  </a:ext>
                </a:extLst>
              </p:cNvPr>
              <p:cNvSpPr txBox="1"/>
              <p:nvPr/>
            </p:nvSpPr>
            <p:spPr>
              <a:xfrm>
                <a:off x="9866736" y="4540291"/>
                <a:ext cx="1450427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>
                    <a:solidFill>
                      <a:schemeClr val="tx2">
                        <a:lumMod val="75000"/>
                      </a:schemeClr>
                    </a:solidFill>
                  </a:rPr>
                  <a:t>Тщательный анализ</a:t>
                </a:r>
                <a:endParaRPr lang="en-US" dirty="0">
                  <a:solidFill>
                    <a:schemeClr val="tx2">
                      <a:lumMod val="75000"/>
                    </a:schemeClr>
                  </a:solidFill>
                </a:endParaRPr>
              </a:p>
              <a:p>
                <a:pPr algn="ctr"/>
                <a:endParaRPr lang="en-US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p:grp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xmlns="" id="{689AF5B4-4DFB-48D7-B801-AF1A14D23157}"/>
                </a:ext>
              </a:extLst>
            </p:cNvPr>
            <p:cNvSpPr txBox="1"/>
            <p:nvPr/>
          </p:nvSpPr>
          <p:spPr>
            <a:xfrm>
              <a:off x="8624395" y="5823477"/>
              <a:ext cx="167314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>
                  <a:solidFill>
                    <a:schemeClr val="tx2">
                      <a:lumMod val="75000"/>
                    </a:schemeClr>
                  </a:solidFill>
                </a:rPr>
                <a:t>Определение КПЭ</a:t>
              </a:r>
              <a:endParaRPr lang="en-US" dirty="0">
                <a:solidFill>
                  <a:schemeClr val="tx2">
                    <a:lumMod val="75000"/>
                  </a:schemeClr>
                </a:solidFill>
              </a:endParaRPr>
            </a:p>
            <a:p>
              <a:pPr algn="ctr"/>
              <a:endParaRPr lang="en-US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639867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6A3E36-237E-4D36-B48F-41219E3C9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 применения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1AB9166-601E-4FED-9D1C-484439B6E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B16-93F2-41A1-A784-466E7B3033D8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2523386E-8C0C-4216-B346-8C2FCF366BD2}"/>
              </a:ext>
            </a:extLst>
          </p:cNvPr>
          <p:cNvSpPr/>
          <p:nvPr/>
        </p:nvSpPr>
        <p:spPr>
          <a:xfrm>
            <a:off x="3531476" y="265167"/>
            <a:ext cx="7361447" cy="1213945"/>
          </a:xfrm>
          <a:prstGeom prst="roundRect">
            <a:avLst/>
          </a:prstGeom>
          <a:solidFill>
            <a:srgbClr val="FBBDBD"/>
          </a:solidFill>
          <a:ln>
            <a:solidFill>
              <a:srgbClr val="FBBD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rgbClr val="C00000"/>
                </a:solidFill>
              </a:rPr>
              <a:t>Производственное происшествие </a:t>
            </a:r>
            <a:r>
              <a:rPr lang="ru-RU" dirty="0">
                <a:solidFill>
                  <a:sysClr val="windowText" lastClr="000000"/>
                </a:solidFill>
              </a:rPr>
              <a:t>– незапланированный и неконтролируемый выход рабочей среды за пределы первичной защитной оболочки в окружающую среду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C5CBE05E-3F60-4730-9065-1360F2EA8723}"/>
              </a:ext>
            </a:extLst>
          </p:cNvPr>
          <p:cNvSpPr/>
          <p:nvPr/>
        </p:nvSpPr>
        <p:spPr>
          <a:xfrm>
            <a:off x="4570950" y="1542502"/>
            <a:ext cx="6321973" cy="2081048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ysClr val="windowText" lastClr="000000"/>
                </a:solidFill>
              </a:rPr>
              <a:t>Серьезные последствия для здоровья работников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ysClr val="windowText" lastClr="000000"/>
                </a:solidFill>
              </a:rPr>
              <a:t>Госпитализация или смертельный случай третьей стороны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ysClr val="windowText" lastClr="000000"/>
                </a:solidFill>
              </a:rPr>
              <a:t>Пожары и взрывы, имеющие определенные последствия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ysClr val="windowText" lastClr="000000"/>
                </a:solidFill>
              </a:rPr>
              <a:t>Выбросы материалов, превышающие пороговые значения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11" name="Arrow: Curved Right 10">
            <a:extLst>
              <a:ext uri="{FF2B5EF4-FFF2-40B4-BE49-F238E27FC236}">
                <a16:creationId xmlns:a16="http://schemas.microsoft.com/office/drawing/2014/main" xmlns="" id="{1F9A57A7-F1DE-4549-9140-06C303D25C0B}"/>
              </a:ext>
            </a:extLst>
          </p:cNvPr>
          <p:cNvSpPr/>
          <p:nvPr/>
        </p:nvSpPr>
        <p:spPr>
          <a:xfrm>
            <a:off x="3531476" y="1597353"/>
            <a:ext cx="819807" cy="1592317"/>
          </a:xfrm>
          <a:prstGeom prst="curvedRightArrow">
            <a:avLst>
              <a:gd name="adj1" fmla="val 25000"/>
              <a:gd name="adj2" fmla="val 50000"/>
              <a:gd name="adj3" fmla="val 17308"/>
            </a:avLst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38435829-3B53-41D5-A539-C6EAC90778F5}"/>
              </a:ext>
            </a:extLst>
          </p:cNvPr>
          <p:cNvSpPr/>
          <p:nvPr/>
        </p:nvSpPr>
        <p:spPr>
          <a:xfrm>
            <a:off x="3720662" y="3817409"/>
            <a:ext cx="7361447" cy="126124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rgbClr val="C00000"/>
                </a:solidFill>
              </a:rPr>
              <a:t>Проблемы в системе безопасности</a:t>
            </a:r>
            <a:r>
              <a:rPr lang="ru-RU" sz="1600" dirty="0">
                <a:solidFill>
                  <a:srgbClr val="C00000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– внештатные, неконтролируемые и незапланированные события (неисправность элемента системы безопасности, нарушение требований безопасности процессов)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9E9A529E-8F7E-4BDF-8003-5D5CBF9A6360}"/>
              </a:ext>
            </a:extLst>
          </p:cNvPr>
          <p:cNvSpPr/>
          <p:nvPr/>
        </p:nvSpPr>
        <p:spPr>
          <a:xfrm>
            <a:off x="4166453" y="5272509"/>
            <a:ext cx="7550633" cy="126124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rgbClr val="C00000"/>
                </a:solidFill>
              </a:rPr>
              <a:t>Показатели эффективности системы обеспечения рабочей дисциплины  </a:t>
            </a:r>
            <a:r>
              <a:rPr lang="ru-RU" dirty="0">
                <a:solidFill>
                  <a:schemeClr val="tx1"/>
                </a:solidFill>
              </a:rPr>
              <a:t>– нарушение требований безопасности при проведении различных трудовых функций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657C5C49-7470-45F3-B121-BF5E831E17B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9480"/>
          <a:stretch/>
        </p:blipFill>
        <p:spPr>
          <a:xfrm>
            <a:off x="11082109" y="48949"/>
            <a:ext cx="634977" cy="629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59025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7413B9-A503-4C90-B0D5-3B1EDB560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 применения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86D9068-8120-4D86-8591-94ED0966F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B16-93F2-41A1-A784-466E7B3033D8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E821E8E6-86CD-4A70-B7FC-4BFDF4D0BD10}"/>
              </a:ext>
            </a:extLst>
          </p:cNvPr>
          <p:cNvSpPr/>
          <p:nvPr/>
        </p:nvSpPr>
        <p:spPr>
          <a:xfrm>
            <a:off x="4225159" y="346841"/>
            <a:ext cx="2065282" cy="135583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Пожары и взрывы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6D247E93-9B73-4A59-BF9B-CA58049E5994}"/>
              </a:ext>
            </a:extLst>
          </p:cNvPr>
          <p:cNvSpPr/>
          <p:nvPr/>
        </p:nvSpPr>
        <p:spPr>
          <a:xfrm>
            <a:off x="4297171" y="4780262"/>
            <a:ext cx="2385847" cy="135583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Выбросы и утечки рабочей среды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5D2FBD9-7DC8-4A56-88BA-524F8ADACE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95902" y="1405756"/>
            <a:ext cx="1258513" cy="890858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C0F93B71-43B4-4E0F-B059-EF8D052218EE}"/>
              </a:ext>
            </a:extLst>
          </p:cNvPr>
          <p:cNvGrpSpPr/>
          <p:nvPr/>
        </p:nvGrpSpPr>
        <p:grpSpPr>
          <a:xfrm>
            <a:off x="8329663" y="417005"/>
            <a:ext cx="2846169" cy="2571341"/>
            <a:chOff x="8236990" y="1390675"/>
            <a:chExt cx="2846169" cy="2571341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5D1FBB58-511F-41AF-95AA-206154511D2C}"/>
                </a:ext>
              </a:extLst>
            </p:cNvPr>
            <p:cNvSpPr/>
            <p:nvPr/>
          </p:nvSpPr>
          <p:spPr>
            <a:xfrm>
              <a:off x="8718330" y="1390675"/>
              <a:ext cx="2364829" cy="1355835"/>
            </a:xfrm>
            <a:prstGeom prst="ellipse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sysClr val="windowText" lastClr="000000"/>
                  </a:solidFill>
                </a:rPr>
                <a:t>Отказы барьеров безопасности</a:t>
              </a:r>
              <a:endParaRPr lang="en-US" dirty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90F35456-25C4-412A-A410-EBBAC1A265D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236990" y="2775826"/>
              <a:ext cx="1343599" cy="1186190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8023AF73-43A3-4BCE-B8A4-48953451963C}"/>
              </a:ext>
            </a:extLst>
          </p:cNvPr>
          <p:cNvGrpSpPr/>
          <p:nvPr/>
        </p:nvGrpSpPr>
        <p:grpSpPr>
          <a:xfrm>
            <a:off x="4063840" y="2587768"/>
            <a:ext cx="3570333" cy="1535521"/>
            <a:chOff x="4048043" y="2831333"/>
            <a:chExt cx="3570333" cy="1535521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xmlns="" id="{3653BC08-5F49-4FA5-A2D6-49DB0BBB70B0}"/>
                </a:ext>
              </a:extLst>
            </p:cNvPr>
            <p:cNvSpPr/>
            <p:nvPr/>
          </p:nvSpPr>
          <p:spPr>
            <a:xfrm>
              <a:off x="5553094" y="2831333"/>
              <a:ext cx="2065282" cy="1355835"/>
            </a:xfrm>
            <a:prstGeom prst="ellipse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sysClr val="windowText" lastClr="000000"/>
                  </a:solidFill>
                </a:rPr>
                <a:t>Падения с высоты</a:t>
              </a:r>
              <a:endParaRPr lang="en-US" dirty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xmlns="" id="{39337207-2694-4614-A7F4-00291A7B3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048043" y="2924802"/>
              <a:ext cx="1442052" cy="1442052"/>
            </a:xfrm>
            <a:prstGeom prst="rect">
              <a:avLst/>
            </a:prstGeom>
          </p:spPr>
        </p:pic>
      </p:grpSp>
      <p:grpSp>
        <p:nvGrpSpPr>
          <p:cNvPr id="3" name="Группа 2"/>
          <p:cNvGrpSpPr/>
          <p:nvPr/>
        </p:nvGrpSpPr>
        <p:grpSpPr>
          <a:xfrm>
            <a:off x="8020957" y="3757975"/>
            <a:ext cx="3154875" cy="2755655"/>
            <a:chOff x="8497613" y="4102345"/>
            <a:chExt cx="3154875" cy="275565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xmlns="" id="{9BAA7167-4899-411B-9410-9B30B045A4E1}"/>
                </a:ext>
              </a:extLst>
            </p:cNvPr>
            <p:cNvSpPr/>
            <p:nvPr/>
          </p:nvSpPr>
          <p:spPr>
            <a:xfrm>
              <a:off x="8497613" y="4102345"/>
              <a:ext cx="2585546" cy="1355835"/>
            </a:xfrm>
            <a:prstGeom prst="ellipse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sysClr val="windowText" lastClr="000000"/>
                  </a:solidFill>
                </a:rPr>
                <a:t>Несоответствие стандартам качества</a:t>
              </a:r>
              <a:endParaRPr lang="en-US" dirty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xmlns="" id="{D20CFD34-1FA1-4DA7-AA1E-07A9A0CD5C0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9615781" y="5472740"/>
              <a:ext cx="2036707" cy="1385260"/>
            </a:xfrm>
            <a:prstGeom prst="rect">
              <a:avLst/>
            </a:prstGeom>
          </p:spPr>
        </p:pic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24F78F59-EE29-4B7B-BA80-853D0DF4F3D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43691" y="5145715"/>
            <a:ext cx="1575760" cy="1575760"/>
          </a:xfrm>
          <a:prstGeom prst="rect">
            <a:avLst/>
          </a:prstGeom>
        </p:spPr>
      </p:pic>
      <p:pic>
        <p:nvPicPr>
          <p:cNvPr id="18" name="Picture 12">
            <a:extLst>
              <a:ext uri="{FF2B5EF4-FFF2-40B4-BE49-F238E27FC236}">
                <a16:creationId xmlns:a16="http://schemas.microsoft.com/office/drawing/2014/main" xmlns="" id="{15EDB582-49F5-41C6-8C45-3E14DA284B1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9480"/>
          <a:stretch/>
        </p:blipFill>
        <p:spPr>
          <a:xfrm>
            <a:off x="11082109" y="48949"/>
            <a:ext cx="634977" cy="629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12439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A482717-539D-4AD9-AD00-359C3ECE0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030" y="1117857"/>
            <a:ext cx="3089371" cy="4601183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Пирамида безопасности технологических процессов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B258CFD-EF7F-4171-99D7-987BDB6DE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B16-93F2-41A1-A784-466E7B3033D8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xmlns="" id="{62B829C5-DE3E-4EB3-94AA-13B27AA552BE}"/>
              </a:ext>
            </a:extLst>
          </p:cNvPr>
          <p:cNvSpPr/>
          <p:nvPr/>
        </p:nvSpPr>
        <p:spPr>
          <a:xfrm rot="12984656">
            <a:off x="4031886" y="4229905"/>
            <a:ext cx="317026" cy="2097830"/>
          </a:xfrm>
          <a:prstGeom prst="rightBrace">
            <a:avLst>
              <a:gd name="adj1" fmla="val 53114"/>
              <a:gd name="adj2" fmla="val 80371"/>
            </a:avLst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Brace 16">
            <a:extLst>
              <a:ext uri="{FF2B5EF4-FFF2-40B4-BE49-F238E27FC236}">
                <a16:creationId xmlns:a16="http://schemas.microsoft.com/office/drawing/2014/main" xmlns="" id="{9C4870CE-E2BF-451A-A3F6-29B82635B4EA}"/>
              </a:ext>
            </a:extLst>
          </p:cNvPr>
          <p:cNvSpPr/>
          <p:nvPr/>
        </p:nvSpPr>
        <p:spPr>
          <a:xfrm rot="13044813">
            <a:off x="6116557" y="323058"/>
            <a:ext cx="224588" cy="4459523"/>
          </a:xfrm>
          <a:prstGeom prst="rightBrace">
            <a:avLst>
              <a:gd name="adj1" fmla="val 100600"/>
              <a:gd name="adj2" fmla="val 54284"/>
            </a:avLst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xmlns="" id="{65ABA5FF-08D1-47BF-8886-3CB980DF5CEA}"/>
              </a:ext>
            </a:extLst>
          </p:cNvPr>
          <p:cNvSpPr/>
          <p:nvPr/>
        </p:nvSpPr>
        <p:spPr>
          <a:xfrm>
            <a:off x="3456299" y="2118510"/>
            <a:ext cx="2084315" cy="1249396"/>
          </a:xfrm>
          <a:prstGeom prst="wedgeRoundRectCallout">
            <a:avLst>
              <a:gd name="adj1" fmla="val -5674"/>
              <a:gd name="adj2" fmla="val 146154"/>
              <a:gd name="adj3" fmla="val 16667"/>
            </a:avLst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2">
                    <a:lumMod val="50000"/>
                  </a:schemeClr>
                </a:solidFill>
              </a:rPr>
              <a:t>Высокая частота возникновения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2">
                    <a:lumMod val="50000"/>
                  </a:schemeClr>
                </a:solidFill>
              </a:rPr>
              <a:t>Узкоспециализированный анализ</a:t>
            </a:r>
          </a:p>
        </p:txBody>
      </p:sp>
      <p:sp>
        <p:nvSpPr>
          <p:cNvPr id="19" name="Speech Bubble: Rectangle with Corners Rounded 18">
            <a:extLst>
              <a:ext uri="{FF2B5EF4-FFF2-40B4-BE49-F238E27FC236}">
                <a16:creationId xmlns:a16="http://schemas.microsoft.com/office/drawing/2014/main" xmlns="" id="{18444D95-3D09-4B49-BADA-97A0DE134A65}"/>
              </a:ext>
            </a:extLst>
          </p:cNvPr>
          <p:cNvSpPr/>
          <p:nvPr/>
        </p:nvSpPr>
        <p:spPr>
          <a:xfrm>
            <a:off x="3440223" y="210303"/>
            <a:ext cx="3275887" cy="1762983"/>
          </a:xfrm>
          <a:prstGeom prst="wedgeRoundRectCallout">
            <a:avLst>
              <a:gd name="adj1" fmla="val 34777"/>
              <a:gd name="adj2" fmla="val 65259"/>
              <a:gd name="adj3" fmla="val 16667"/>
            </a:avLst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2">
                    <a:lumMod val="50000"/>
                  </a:schemeClr>
                </a:solidFill>
              </a:rPr>
              <a:t>Ретроспективный анализ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2">
                    <a:lumMod val="50000"/>
                  </a:schemeClr>
                </a:solidFill>
              </a:rPr>
              <a:t>Низкая частота возникновения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2">
                    <a:lumMod val="50000"/>
                  </a:schemeClr>
                </a:solidFill>
              </a:rPr>
              <a:t>Анализ таких происшествий происходит в целом по отрасли</a:t>
            </a:r>
            <a:endParaRPr lang="en-US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CD7B9AC0-E8A1-417C-982F-4D7C51F46097}"/>
              </a:ext>
            </a:extLst>
          </p:cNvPr>
          <p:cNvGrpSpPr/>
          <p:nvPr/>
        </p:nvGrpSpPr>
        <p:grpSpPr>
          <a:xfrm>
            <a:off x="3608766" y="-96754"/>
            <a:ext cx="8128000" cy="6313810"/>
            <a:chOff x="4953479" y="-84765"/>
            <a:chExt cx="8128000" cy="6313810"/>
          </a:xfrm>
        </p:grpSpPr>
        <p:graphicFrame>
          <p:nvGraphicFramePr>
            <p:cNvPr id="5" name="Diagram 4">
              <a:extLst>
                <a:ext uri="{FF2B5EF4-FFF2-40B4-BE49-F238E27FC236}">
                  <a16:creationId xmlns:a16="http://schemas.microsoft.com/office/drawing/2014/main" xmlns="" id="{568A183E-0CF4-4A72-8352-69372629A476}"/>
                </a:ext>
              </a:extLst>
            </p:cNvPr>
            <p:cNvGraphicFramePr/>
            <p:nvPr>
              <p:extLst/>
            </p:nvPr>
          </p:nvGraphicFramePr>
          <p:xfrm>
            <a:off x="4953479" y="810378"/>
            <a:ext cx="8128000" cy="541866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xmlns="" id="{9466263E-5AD7-43E9-8B5F-71EC9DD97F75}"/>
                </a:ext>
              </a:extLst>
            </p:cNvPr>
            <p:cNvCxnSpPr>
              <a:cxnSpLocks/>
            </p:cNvCxnSpPr>
            <p:nvPr/>
          </p:nvCxnSpPr>
          <p:spPr>
            <a:xfrm>
              <a:off x="9236994" y="827953"/>
              <a:ext cx="3696138" cy="4903076"/>
            </a:xfrm>
            <a:prstGeom prst="straightConnector1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xmlns="" id="{B99B8C57-280B-414C-914C-A3AD14F7E4F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809954" y="351519"/>
              <a:ext cx="3079385" cy="3949450"/>
            </a:xfrm>
            <a:prstGeom prst="straightConnector1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72295BB7-3903-44E3-BE1D-F468C9BCB504}"/>
                </a:ext>
              </a:extLst>
            </p:cNvPr>
            <p:cNvSpPr txBox="1"/>
            <p:nvPr/>
          </p:nvSpPr>
          <p:spPr>
            <a:xfrm rot="3217220">
              <a:off x="10773136" y="4144426"/>
              <a:ext cx="28655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/>
                <a:t>Опережающие показатели</a:t>
              </a:r>
              <a:endParaRPr lang="en-US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EA90D4BD-613A-4141-A32B-38DCE776D62E}"/>
                </a:ext>
              </a:extLst>
            </p:cNvPr>
            <p:cNvSpPr txBox="1"/>
            <p:nvPr/>
          </p:nvSpPr>
          <p:spPr>
            <a:xfrm rot="3124646">
              <a:off x="9470356" y="1338723"/>
              <a:ext cx="32163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/>
                <a:t>Запаздывающие показатели</a:t>
              </a:r>
              <a:endParaRPr lang="en-US" dirty="0"/>
            </a:p>
          </p:txBody>
        </p:sp>
      </p:grpSp>
      <p:pic>
        <p:nvPicPr>
          <p:cNvPr id="14" name="Picture 12">
            <a:extLst>
              <a:ext uri="{FF2B5EF4-FFF2-40B4-BE49-F238E27FC236}">
                <a16:creationId xmlns:a16="http://schemas.microsoft.com/office/drawing/2014/main" xmlns="" id="{2DD9A35A-5E44-4963-B995-6C2D9728B5C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9480"/>
          <a:stretch/>
        </p:blipFill>
        <p:spPr>
          <a:xfrm>
            <a:off x="11082109" y="48949"/>
            <a:ext cx="634977" cy="629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831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F783222-071E-41E5-B196-15FAB4AA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Диаграмма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«Галстук-Бабочка»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Барьеры безопасности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341342E-9461-40BF-A6D5-284D0B05E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B16-93F2-41A1-A784-466E7B3033D8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10" name="Picture 12">
            <a:extLst>
              <a:ext uri="{FF2B5EF4-FFF2-40B4-BE49-F238E27FC236}">
                <a16:creationId xmlns:a16="http://schemas.microsoft.com/office/drawing/2014/main" xmlns="" id="{15EDB582-49F5-41C6-8C45-3E14DA284B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9480"/>
          <a:stretch/>
        </p:blipFill>
        <p:spPr>
          <a:xfrm>
            <a:off x="11082109" y="48949"/>
            <a:ext cx="634977" cy="629358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F7F06111-B699-4C59-9CB5-BBCBDBAAAF9B}"/>
              </a:ext>
            </a:extLst>
          </p:cNvPr>
          <p:cNvGrpSpPr/>
          <p:nvPr/>
        </p:nvGrpSpPr>
        <p:grpSpPr>
          <a:xfrm>
            <a:off x="3646194" y="1206349"/>
            <a:ext cx="8050973" cy="4621959"/>
            <a:chOff x="4160869" y="2520829"/>
            <a:chExt cx="8050973" cy="4621959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85931F72-219E-46BC-AC62-A1E44549633A}"/>
                </a:ext>
              </a:extLst>
            </p:cNvPr>
            <p:cNvGrpSpPr/>
            <p:nvPr/>
          </p:nvGrpSpPr>
          <p:grpSpPr>
            <a:xfrm>
              <a:off x="4160869" y="2520829"/>
              <a:ext cx="8050973" cy="4621959"/>
              <a:chOff x="3963015" y="2344366"/>
              <a:chExt cx="8050973" cy="4621959"/>
            </a:xfrm>
          </p:grpSpPr>
          <p:sp>
            <p:nvSpPr>
              <p:cNvPr id="3" name="Прямоугольник 2"/>
              <p:cNvSpPr/>
              <p:nvPr/>
            </p:nvSpPr>
            <p:spPr>
              <a:xfrm>
                <a:off x="4323689" y="2407294"/>
                <a:ext cx="2548646" cy="60311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xmlns="" id="{DE1D2737-2976-48C4-A1CF-BCAA70043A22}"/>
                  </a:ext>
                </a:extLst>
              </p:cNvPr>
              <p:cNvGrpSpPr/>
              <p:nvPr/>
            </p:nvGrpSpPr>
            <p:grpSpPr>
              <a:xfrm>
                <a:off x="3963015" y="2344366"/>
                <a:ext cx="8050973" cy="4621959"/>
                <a:chOff x="3610089" y="1916952"/>
                <a:chExt cx="8050973" cy="4621959"/>
              </a:xfrm>
            </p:grpSpPr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xmlns="" id="{4F179E6E-2ECE-4B8D-9926-AEDB36A073C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/>
                <a:srcRect l="15808" t="12687" r="14845" b="16504"/>
                <a:stretch/>
              </p:blipFill>
              <p:spPr>
                <a:xfrm>
                  <a:off x="3610089" y="1916952"/>
                  <a:ext cx="8050973" cy="4621959"/>
                </a:xfrm>
                <a:prstGeom prst="rect">
                  <a:avLst/>
                </a:prstGeom>
              </p:spPr>
            </p:pic>
            <p:sp>
              <p:nvSpPr>
                <p:cNvPr id="8" name="Прямоугольник 7"/>
                <p:cNvSpPr/>
                <p:nvPr/>
              </p:nvSpPr>
              <p:spPr>
                <a:xfrm>
                  <a:off x="8678300" y="1916952"/>
                  <a:ext cx="2721298" cy="728971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BB5DAFD6-B0A2-46BE-8E87-E1BF6A700AC1}"/>
                </a:ext>
              </a:extLst>
            </p:cNvPr>
            <p:cNvSpPr/>
            <p:nvPr/>
          </p:nvSpPr>
          <p:spPr>
            <a:xfrm>
              <a:off x="4521543" y="2520829"/>
              <a:ext cx="2424689" cy="7289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xmlns="" id="{A659741F-1E31-4FA2-A5CD-1A41CBAC4C3F}"/>
              </a:ext>
            </a:extLst>
          </p:cNvPr>
          <p:cNvSpPr/>
          <p:nvPr/>
        </p:nvSpPr>
        <p:spPr>
          <a:xfrm>
            <a:off x="3736132" y="305084"/>
            <a:ext cx="2893949" cy="736155"/>
          </a:xfrm>
          <a:prstGeom prst="wedgeRoundRectCallout">
            <a:avLst>
              <a:gd name="adj1" fmla="val 44838"/>
              <a:gd name="adj2" fmla="val 121185"/>
              <a:gd name="adj3" fmla="val 16667"/>
            </a:avLst>
          </a:prstGeom>
          <a:solidFill>
            <a:srgbClr val="92D050"/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Предотвращающие барьеры безопасности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xmlns="" id="{6D7C490B-34EF-4F0D-A5AE-A30AF705DA49}"/>
              </a:ext>
            </a:extLst>
          </p:cNvPr>
          <p:cNvSpPr/>
          <p:nvPr/>
        </p:nvSpPr>
        <p:spPr>
          <a:xfrm>
            <a:off x="7671680" y="305084"/>
            <a:ext cx="2893949" cy="725865"/>
          </a:xfrm>
          <a:prstGeom prst="wedgeRoundRectCallout">
            <a:avLst>
              <a:gd name="adj1" fmla="val -15241"/>
              <a:gd name="adj2" fmla="val 108443"/>
              <a:gd name="adj3" fmla="val 16667"/>
            </a:avLst>
          </a:prstGeom>
          <a:solidFill>
            <a:srgbClr val="FAACAC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Смягчающие </a:t>
            </a:r>
          </a:p>
          <a:p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барьеры безопасности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xmlns="" id="{1285DDDD-4E41-4863-BC31-3BC1DF69CF76}"/>
              </a:ext>
            </a:extLst>
          </p:cNvPr>
          <p:cNvCxnSpPr>
            <a:cxnSpLocks/>
          </p:cNvCxnSpPr>
          <p:nvPr/>
        </p:nvCxnSpPr>
        <p:spPr>
          <a:xfrm flipH="1">
            <a:off x="4989095" y="5261811"/>
            <a:ext cx="449179" cy="731607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xmlns="" id="{731B15DD-2AB8-4ADB-9B3E-AE490BFF3715}"/>
              </a:ext>
            </a:extLst>
          </p:cNvPr>
          <p:cNvCxnSpPr/>
          <p:nvPr/>
        </p:nvCxnSpPr>
        <p:spPr>
          <a:xfrm>
            <a:off x="5454316" y="5245768"/>
            <a:ext cx="977241" cy="757940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E98032ED-DDCF-4B0C-9A74-896B7683CACD}"/>
              </a:ext>
            </a:extLst>
          </p:cNvPr>
          <p:cNvSpPr/>
          <p:nvPr/>
        </p:nvSpPr>
        <p:spPr>
          <a:xfrm>
            <a:off x="3736132" y="6037488"/>
            <a:ext cx="2024965" cy="63772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Опережающие показатели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xmlns="" id="{568B2BCB-DECF-4530-8E64-1A2AFA1E8DA3}"/>
              </a:ext>
            </a:extLst>
          </p:cNvPr>
          <p:cNvSpPr/>
          <p:nvPr/>
        </p:nvSpPr>
        <p:spPr>
          <a:xfrm>
            <a:off x="6304547" y="6037488"/>
            <a:ext cx="2101516" cy="63772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Запаздывающие показатели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998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4320E4-3A2D-4E8A-B91F-DD8C58A11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Ростехнадзора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по классификации техногенных событий в области ПБ на ОПО НГК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9B44D68-B3C5-4C7B-BE25-5F49AD683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B16-93F2-41A1-A784-466E7B3033D8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5" name="Picture 12">
            <a:extLst>
              <a:ext uri="{FF2B5EF4-FFF2-40B4-BE49-F238E27FC236}">
                <a16:creationId xmlns:a16="http://schemas.microsoft.com/office/drawing/2014/main" xmlns="" id="{15EDB582-49F5-41C6-8C45-3E14DA284B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9480"/>
          <a:stretch/>
        </p:blipFill>
        <p:spPr>
          <a:xfrm>
            <a:off x="11082109" y="48949"/>
            <a:ext cx="634977" cy="629358"/>
          </a:xfrm>
          <a:prstGeom prst="rect">
            <a:avLst/>
          </a:prstGeom>
        </p:spPr>
      </p:pic>
      <p:grpSp>
        <p:nvGrpSpPr>
          <p:cNvPr id="14" name="Группа 13"/>
          <p:cNvGrpSpPr/>
          <p:nvPr/>
        </p:nvGrpSpPr>
        <p:grpSpPr>
          <a:xfrm>
            <a:off x="3703081" y="1220149"/>
            <a:ext cx="7379028" cy="4159247"/>
            <a:chOff x="3703081" y="1220149"/>
            <a:chExt cx="7379028" cy="4159247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xmlns="" id="{F161F226-A319-4778-B74E-BE40D0D5CB28}"/>
                </a:ext>
              </a:extLst>
            </p:cNvPr>
            <p:cNvSpPr/>
            <p:nvPr/>
          </p:nvSpPr>
          <p:spPr>
            <a:xfrm>
              <a:off x="8038200" y="1220149"/>
              <a:ext cx="2871537" cy="1635405"/>
            </a:xfrm>
            <a:prstGeom prst="roundRect">
              <a:avLst/>
            </a:prstGeom>
            <a:solidFill>
              <a:srgbClr val="B9F8B6"/>
            </a:solidFill>
            <a:ln>
              <a:solidFill>
                <a:srgbClr val="B9F8B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chemeClr val="tx2">
                      <a:lumMod val="75000"/>
                    </a:schemeClr>
                  </a:solidFill>
                </a:rPr>
                <a:t>Особенности российского законодательства в сфере обеспечения промышленной безопасности</a:t>
              </a:r>
              <a:endParaRPr lang="en-US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xmlns="" id="{C86E2B8B-357C-4C88-980D-F95073B2C6F4}"/>
                </a:ext>
              </a:extLst>
            </p:cNvPr>
            <p:cNvSpPr/>
            <p:nvPr/>
          </p:nvSpPr>
          <p:spPr>
            <a:xfrm>
              <a:off x="4780545" y="1222338"/>
              <a:ext cx="2518611" cy="1635405"/>
            </a:xfrm>
            <a:prstGeom prst="roundRect">
              <a:avLst/>
            </a:prstGeom>
            <a:solidFill>
              <a:srgbClr val="B9F8B6"/>
            </a:solidFill>
            <a:ln>
              <a:solidFill>
                <a:srgbClr val="B9F8B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schemeClr val="tx2">
                      <a:lumMod val="75000"/>
                    </a:schemeClr>
                  </a:solidFill>
                </a:rPr>
                <a:t>Ключевые принципы методики </a:t>
              </a:r>
              <a:r>
                <a:rPr lang="en-US" dirty="0">
                  <a:solidFill>
                    <a:schemeClr val="tx2">
                      <a:lumMod val="75000"/>
                    </a:schemeClr>
                  </a:solidFill>
                </a:rPr>
                <a:t>API</a:t>
              </a:r>
            </a:p>
          </p:txBody>
        </p:sp>
        <p:sp>
          <p:nvSpPr>
            <p:cNvPr id="3" name="Овал 2"/>
            <p:cNvSpPr/>
            <p:nvPr/>
          </p:nvSpPr>
          <p:spPr>
            <a:xfrm>
              <a:off x="4902227" y="3939702"/>
              <a:ext cx="2275248" cy="1274324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chemeClr val="tx2">
                      <a:lumMod val="75000"/>
                    </a:schemeClr>
                  </a:solidFill>
                </a:rPr>
                <a:t>Область применения методики </a:t>
              </a:r>
              <a:r>
                <a:rPr lang="en-US" dirty="0" smtClean="0">
                  <a:solidFill>
                    <a:schemeClr val="tx2">
                      <a:lumMod val="75000"/>
                    </a:schemeClr>
                  </a:solidFill>
                </a:rPr>
                <a:t>API</a:t>
              </a:r>
              <a:endParaRPr lang="ru-RU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8" name="Овал 7"/>
            <p:cNvSpPr/>
            <p:nvPr/>
          </p:nvSpPr>
          <p:spPr>
            <a:xfrm>
              <a:off x="8159882" y="3764605"/>
              <a:ext cx="2922227" cy="161479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chemeClr val="tx2">
                      <a:lumMod val="75000"/>
                    </a:schemeClr>
                  </a:solidFill>
                </a:rPr>
                <a:t>Дополнительные виды аварий и инцидентов, а также критерии  отнесения</a:t>
              </a:r>
              <a:endParaRPr lang="ru-RU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10" name="Крест 9"/>
            <p:cNvSpPr/>
            <p:nvPr/>
          </p:nvSpPr>
          <p:spPr>
            <a:xfrm>
              <a:off x="7406031" y="4323945"/>
              <a:ext cx="525294" cy="505838"/>
            </a:xfrm>
            <a:prstGeom prst="plus">
              <a:avLst>
                <a:gd name="adj" fmla="val 38015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Крест 10"/>
            <p:cNvSpPr/>
            <p:nvPr/>
          </p:nvSpPr>
          <p:spPr>
            <a:xfrm>
              <a:off x="7406031" y="1787121"/>
              <a:ext cx="525294" cy="505838"/>
            </a:xfrm>
            <a:prstGeom prst="plus">
              <a:avLst>
                <a:gd name="adj" fmla="val 38015"/>
              </a:avLst>
            </a:prstGeom>
            <a:solidFill>
              <a:srgbClr val="92D050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Штриховая стрелка вправо 11"/>
            <p:cNvSpPr/>
            <p:nvPr/>
          </p:nvSpPr>
          <p:spPr>
            <a:xfrm>
              <a:off x="3703081" y="1687607"/>
              <a:ext cx="856034" cy="700488"/>
            </a:xfrm>
            <a:prstGeom prst="stripedRightArrow">
              <a:avLst/>
            </a:prstGeom>
            <a:solidFill>
              <a:srgbClr val="92D050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Штриховая стрелка вправо 12"/>
            <p:cNvSpPr/>
            <p:nvPr/>
          </p:nvSpPr>
          <p:spPr>
            <a:xfrm>
              <a:off x="3703081" y="4226620"/>
              <a:ext cx="856034" cy="700488"/>
            </a:xfrm>
            <a:prstGeom prst="stripedRightArrow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34243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09008F-48D1-4ACA-8EEA-DB4BC2944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использования методики с точки зрения процедур анализа риска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ОПО НГК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8FC03A5-B727-49D2-BF5D-812121E83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B16-93F2-41A1-A784-466E7B3033D8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224B9A5-3B52-4893-9247-42454E06C1A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9480"/>
          <a:stretch/>
        </p:blipFill>
        <p:spPr>
          <a:xfrm>
            <a:off x="11082109" y="48949"/>
            <a:ext cx="634977" cy="629358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xmlns="" id="{8FDFE9F1-686B-49C4-8DBE-C362097D2608}"/>
              </a:ext>
            </a:extLst>
          </p:cNvPr>
          <p:cNvGrpSpPr/>
          <p:nvPr/>
        </p:nvGrpSpPr>
        <p:grpSpPr>
          <a:xfrm>
            <a:off x="3929148" y="737182"/>
            <a:ext cx="7211954" cy="5405406"/>
            <a:chOff x="3583855" y="884779"/>
            <a:chExt cx="7211954" cy="5405406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xmlns="" id="{2A0EA355-A638-435E-9401-FC18FC8317AF}"/>
                </a:ext>
              </a:extLst>
            </p:cNvPr>
            <p:cNvSpPr/>
            <p:nvPr/>
          </p:nvSpPr>
          <p:spPr>
            <a:xfrm>
              <a:off x="5987842" y="884780"/>
              <a:ext cx="2271251" cy="1032387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sysClr val="windowText" lastClr="000000"/>
                  </a:solidFill>
                </a:rPr>
                <a:t>Расследование и учет аварий и инцидентов</a:t>
              </a:r>
              <a:endParaRPr lang="en-US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xmlns="" id="{13E1B2BB-9878-4BE5-B449-B1997F73820A}"/>
                </a:ext>
              </a:extLst>
            </p:cNvPr>
            <p:cNvSpPr/>
            <p:nvPr/>
          </p:nvSpPr>
          <p:spPr>
            <a:xfrm>
              <a:off x="3583856" y="884779"/>
              <a:ext cx="2271251" cy="1032387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sysClr val="windowText" lastClr="000000"/>
                  </a:solidFill>
                </a:rPr>
                <a:t>Оценка эффективности СУПБ и ПК</a:t>
              </a:r>
              <a:endParaRPr lang="en-US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xmlns="" id="{05FE6B49-425F-4D18-9468-8BC1C24C4CC4}"/>
                </a:ext>
              </a:extLst>
            </p:cNvPr>
            <p:cNvSpPr/>
            <p:nvPr/>
          </p:nvSpPr>
          <p:spPr>
            <a:xfrm>
              <a:off x="8391828" y="884779"/>
              <a:ext cx="2271251" cy="1032387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sysClr val="windowText" lastClr="000000"/>
                  </a:solidFill>
                </a:rPr>
                <a:t>Определение уровня безопасности ОПО</a:t>
              </a:r>
              <a:endParaRPr lang="en-US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xmlns="" id="{47A8782F-3322-43C8-8E8C-B64BEB48EF81}"/>
                </a:ext>
              </a:extLst>
            </p:cNvPr>
            <p:cNvSpPr/>
            <p:nvPr/>
          </p:nvSpPr>
          <p:spPr>
            <a:xfrm>
              <a:off x="3583856" y="5257798"/>
              <a:ext cx="2271251" cy="1032387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sysClr val="windowText" lastClr="000000"/>
                  </a:solidFill>
                </a:rPr>
                <a:t>Анализ опасностей и оценка риска аварий</a:t>
              </a:r>
              <a:endParaRPr lang="en-US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xmlns="" id="{F286D0C9-82BA-4838-8E88-7F5732503A2F}"/>
                </a:ext>
              </a:extLst>
            </p:cNvPr>
            <p:cNvSpPr/>
            <p:nvPr/>
          </p:nvSpPr>
          <p:spPr>
            <a:xfrm>
              <a:off x="3583855" y="2394094"/>
              <a:ext cx="3052919" cy="2232044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sysClr val="windowText" lastClr="000000"/>
                  </a:solidFill>
                </a:rPr>
                <a:t>Разработка документов эксплуатирующих организаций по учету аварий, расследованию и учету инцидентов, учету и предупреждению нарушений требований ПБ</a:t>
              </a:r>
              <a:endParaRPr lang="en-US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xmlns="" id="{C9753362-B401-421D-A5A1-0C8172B25319}"/>
                </a:ext>
              </a:extLst>
            </p:cNvPr>
            <p:cNvSpPr/>
            <p:nvPr/>
          </p:nvSpPr>
          <p:spPr>
            <a:xfrm>
              <a:off x="6006272" y="5149640"/>
              <a:ext cx="2337622" cy="1140545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sysClr val="windowText" lastClr="000000"/>
                  </a:solidFill>
                </a:rPr>
                <a:t>Разработка ПМЛА, деклараций ПБ, обоснования безопасности ОПО</a:t>
              </a:r>
              <a:endParaRPr lang="en-US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xmlns="" id="{B4262F56-5CB4-466C-8058-52DB1306564A}"/>
                </a:ext>
              </a:extLst>
            </p:cNvPr>
            <p:cNvSpPr/>
            <p:nvPr/>
          </p:nvSpPr>
          <p:spPr>
            <a:xfrm>
              <a:off x="8495060" y="4771097"/>
              <a:ext cx="2300749" cy="1519088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sysClr val="windowText" lastClr="000000"/>
                  </a:solidFill>
                </a:rPr>
                <a:t>Разработка мероприятий по обеспечению дистанционного контроля на ОПО</a:t>
              </a:r>
              <a:endParaRPr lang="en-US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8BA0623F-BFCC-43AE-BA81-47B0EA92A843}"/>
                </a:ext>
              </a:extLst>
            </p:cNvPr>
            <p:cNvSpPr/>
            <p:nvPr/>
          </p:nvSpPr>
          <p:spPr>
            <a:xfrm>
              <a:off x="7595419" y="2521974"/>
              <a:ext cx="3038715" cy="1991027"/>
            </a:xfrm>
            <a:prstGeom prst="ellipse">
              <a:avLst/>
            </a:prstGeom>
            <a:solidFill>
              <a:srgbClr val="B9F8B6"/>
            </a:solidFill>
            <a:ln>
              <a:solidFill>
                <a:srgbClr val="B9F8B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sysClr val="windowText" lastClr="000000"/>
                  </a:solidFill>
                </a:rPr>
                <a:t>Методика классификации производственных происшествий на ОПО</a:t>
              </a:r>
              <a:endParaRPr lang="en-US" dirty="0">
                <a:solidFill>
                  <a:sysClr val="windowText" lastClr="000000"/>
                </a:solidFill>
              </a:endParaRP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xmlns="" id="{D214C8F7-39D3-4155-8E04-CC4645E8C3AB}"/>
                </a:ext>
              </a:extLst>
            </p:cNvPr>
            <p:cNvCxnSpPr>
              <a:stCxn id="14" idx="0"/>
            </p:cNvCxnSpPr>
            <p:nvPr/>
          </p:nvCxnSpPr>
          <p:spPr>
            <a:xfrm flipH="1" flipV="1">
              <a:off x="9114503" y="1917166"/>
              <a:ext cx="274" cy="604808"/>
            </a:xfrm>
            <a:prstGeom prst="straightConnector1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xmlns="" id="{1FAE1147-26FE-4F8F-A481-F18C621E9B01}"/>
                </a:ext>
              </a:extLst>
            </p:cNvPr>
            <p:cNvCxnSpPr>
              <a:stCxn id="14" idx="0"/>
              <a:endCxn id="7" idx="2"/>
            </p:cNvCxnSpPr>
            <p:nvPr/>
          </p:nvCxnSpPr>
          <p:spPr>
            <a:xfrm flipH="1" flipV="1">
              <a:off x="7123468" y="1917167"/>
              <a:ext cx="1991309" cy="604807"/>
            </a:xfrm>
            <a:prstGeom prst="straightConnector1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xmlns="" id="{0DB5239B-5A73-475F-B8D4-802A9D14DA1C}"/>
                </a:ext>
              </a:extLst>
            </p:cNvPr>
            <p:cNvCxnSpPr>
              <a:stCxn id="14" idx="0"/>
              <a:endCxn id="8" idx="2"/>
            </p:cNvCxnSpPr>
            <p:nvPr/>
          </p:nvCxnSpPr>
          <p:spPr>
            <a:xfrm flipH="1" flipV="1">
              <a:off x="4719482" y="1917166"/>
              <a:ext cx="4395295" cy="604808"/>
            </a:xfrm>
            <a:prstGeom prst="straightConnector1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xmlns="" id="{A31B8881-D231-455A-82E4-6E98890C344D}"/>
                </a:ext>
              </a:extLst>
            </p:cNvPr>
            <p:cNvCxnSpPr>
              <a:stCxn id="14" idx="2"/>
            </p:cNvCxnSpPr>
            <p:nvPr/>
          </p:nvCxnSpPr>
          <p:spPr>
            <a:xfrm flipH="1" flipV="1">
              <a:off x="6636774" y="3510116"/>
              <a:ext cx="958645" cy="7372"/>
            </a:xfrm>
            <a:prstGeom prst="straightConnector1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xmlns="" id="{B0AE01D1-7090-44FE-9207-639543ACBDAA}"/>
                </a:ext>
              </a:extLst>
            </p:cNvPr>
            <p:cNvCxnSpPr>
              <a:stCxn id="14" idx="4"/>
              <a:endCxn id="10" idx="0"/>
            </p:cNvCxnSpPr>
            <p:nvPr/>
          </p:nvCxnSpPr>
          <p:spPr>
            <a:xfrm flipH="1">
              <a:off x="4719482" y="4513001"/>
              <a:ext cx="4395295" cy="744797"/>
            </a:xfrm>
            <a:prstGeom prst="straightConnector1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xmlns="" id="{1F082645-29D2-4B8A-A646-3C1CC51AEC15}"/>
                </a:ext>
              </a:extLst>
            </p:cNvPr>
            <p:cNvCxnSpPr>
              <a:stCxn id="14" idx="4"/>
              <a:endCxn id="12" idx="0"/>
            </p:cNvCxnSpPr>
            <p:nvPr/>
          </p:nvCxnSpPr>
          <p:spPr>
            <a:xfrm flipH="1">
              <a:off x="7175083" y="4513001"/>
              <a:ext cx="1939694" cy="636639"/>
            </a:xfrm>
            <a:prstGeom prst="straightConnector1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xmlns="" id="{B17C6146-550F-4600-8201-EEFA7A5BA2A7}"/>
                </a:ext>
              </a:extLst>
            </p:cNvPr>
            <p:cNvCxnSpPr>
              <a:stCxn id="14" idx="4"/>
            </p:cNvCxnSpPr>
            <p:nvPr/>
          </p:nvCxnSpPr>
          <p:spPr>
            <a:xfrm flipH="1">
              <a:off x="9114503" y="4513001"/>
              <a:ext cx="274" cy="258096"/>
            </a:xfrm>
            <a:prstGeom prst="straightConnector1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222315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амка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Рамка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Рамка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TM03457503[[fn=Цитаты]]</Template>
  <TotalTime>2320</TotalTime>
  <Words>589</Words>
  <Application>Microsoft Office PowerPoint</Application>
  <PresentationFormat>Произвольный</PresentationFormat>
  <Paragraphs>132</Paragraphs>
  <Slides>12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Рамка</vt:lpstr>
      <vt:lpstr>Слайд 1</vt:lpstr>
      <vt:lpstr>Актуальность использования новых средств для обеспечения промышленной безопасности</vt:lpstr>
      <vt:lpstr>Методика классификации как часть системы обеспечения безопасности на ОПО НГК</vt:lpstr>
      <vt:lpstr>Область применения</vt:lpstr>
      <vt:lpstr>Область применения</vt:lpstr>
      <vt:lpstr>Пирамида безопасности технологических процессов </vt:lpstr>
      <vt:lpstr>Диаграмма «Галстук-Бабочка»  Барьеры безопасности</vt:lpstr>
      <vt:lpstr>Приказ №29 Ростехнадзора Методические рекомендации по классификации техногенных событий в области ПБ на ОПО НГК </vt:lpstr>
      <vt:lpstr>Необходимость использования методики с точки зрения процедур анализа риска на ОПО НГК</vt:lpstr>
      <vt:lpstr>Применение результатов внедрения методики классификации производственных происшествий на ОПО НГК</vt:lpstr>
      <vt:lpstr>Выгода от использования методики классификации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Daria Nikitina</dc:creator>
  <cp:lastModifiedBy>Я</cp:lastModifiedBy>
  <cp:revision>77</cp:revision>
  <dcterms:created xsi:type="dcterms:W3CDTF">2018-03-06T08:00:18Z</dcterms:created>
  <dcterms:modified xsi:type="dcterms:W3CDTF">2018-03-27T19:18:00Z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5d3885c-1f56-40e3-8399-6e8073bd5146_Enabled">
    <vt:lpwstr>True</vt:lpwstr>
  </property>
  <property fmtid="{D5CDD505-2E9C-101B-9397-08002B2CF9AE}" pid="3" name="MSIP_Label_15d3885c-1f56-40e3-8399-6e8073bd5146_SiteId">
    <vt:lpwstr>ea80952e-a476-42d4-aaf4-5457852b0f7e</vt:lpwstr>
  </property>
  <property fmtid="{D5CDD505-2E9C-101B-9397-08002B2CF9AE}" pid="4" name="MSIP_Label_15d3885c-1f56-40e3-8399-6e8073bd5146_Ref">
    <vt:lpwstr>https://api.informationprotection.azure.com/api/ea80952e-a476-42d4-aaf4-5457852b0f7e</vt:lpwstr>
  </property>
  <property fmtid="{D5CDD505-2E9C-101B-9397-08002B2CF9AE}" pid="5" name="MSIP_Label_15d3885c-1f56-40e3-8399-6e8073bd5146_Owner">
    <vt:lpwstr>Daria.Nikitina@bp.com</vt:lpwstr>
  </property>
  <property fmtid="{D5CDD505-2E9C-101B-9397-08002B2CF9AE}" pid="6" name="MSIP_Label_15d3885c-1f56-40e3-8399-6e8073bd5146_SetDate">
    <vt:lpwstr>2018-03-06T13:44:54.6748204+03:00</vt:lpwstr>
  </property>
  <property fmtid="{D5CDD505-2E9C-101B-9397-08002B2CF9AE}" pid="7" name="MSIP_Label_15d3885c-1f56-40e3-8399-6e8073bd5146_Name">
    <vt:lpwstr>Non-Business</vt:lpwstr>
  </property>
  <property fmtid="{D5CDD505-2E9C-101B-9397-08002B2CF9AE}" pid="8" name="MSIP_Label_15d3885c-1f56-40e3-8399-6e8073bd5146_Application">
    <vt:lpwstr>Microsoft Azure Information Protection</vt:lpwstr>
  </property>
  <property fmtid="{D5CDD505-2E9C-101B-9397-08002B2CF9AE}" pid="9" name="MSIP_Label_15d3885c-1f56-40e3-8399-6e8073bd5146_Extended_MSFT_Method">
    <vt:lpwstr>Manual</vt:lpwstr>
  </property>
  <property fmtid="{D5CDD505-2E9C-101B-9397-08002B2CF9AE}" pid="10" name="Sensitivity">
    <vt:lpwstr>Non-Business</vt:lpwstr>
  </property>
</Properties>
</file>