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notesSlides/notesSlide11.xml" ContentType="application/vnd.openxmlformats-officedocument.presentationml.notesSlid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6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1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63" r:id="rId1"/>
    <p:sldMasterId id="2147483648" r:id="rId2"/>
  </p:sldMasterIdLst>
  <p:notesMasterIdLst>
    <p:notesMasterId r:id="rId23"/>
  </p:notesMasterIdLst>
  <p:handoutMasterIdLst>
    <p:handoutMasterId r:id="rId24"/>
  </p:handoutMasterIdLst>
  <p:sldIdLst>
    <p:sldId id="616" r:id="rId3"/>
    <p:sldId id="776" r:id="rId4"/>
    <p:sldId id="775" r:id="rId5"/>
    <p:sldId id="769" r:id="rId6"/>
    <p:sldId id="770" r:id="rId7"/>
    <p:sldId id="779" r:id="rId8"/>
    <p:sldId id="737" r:id="rId9"/>
    <p:sldId id="773" r:id="rId10"/>
    <p:sldId id="757" r:id="rId11"/>
    <p:sldId id="772" r:id="rId12"/>
    <p:sldId id="771" r:id="rId13"/>
    <p:sldId id="777" r:id="rId14"/>
    <p:sldId id="778" r:id="rId15"/>
    <p:sldId id="780" r:id="rId16"/>
    <p:sldId id="781" r:id="rId17"/>
    <p:sldId id="782" r:id="rId18"/>
    <p:sldId id="783" r:id="rId19"/>
    <p:sldId id="784" r:id="rId20"/>
    <p:sldId id="753" r:id="rId21"/>
    <p:sldId id="640" r:id="rId22"/>
  </p:sldIdLst>
  <p:sldSz cx="13442950" cy="7561263"/>
  <p:notesSz cx="6797675" cy="9874250"/>
  <p:defaultTextStyle>
    <a:defPPr>
      <a:defRPr lang="ru-RU"/>
    </a:defPPr>
    <a:lvl1pPr marL="0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298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2598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3895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5193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6492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7790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49088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0386" algn="l" defTabSz="1042598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orient="horz" pos="4241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4234" userDrawn="1">
          <p15:clr>
            <a:srgbClr val="A4A3A4"/>
          </p15:clr>
        </p15:guide>
        <p15:guide id="9" pos="8054" userDrawn="1">
          <p15:clr>
            <a:srgbClr val="A4A3A4"/>
          </p15:clr>
        </p15:guide>
        <p15:guide id="10" orient="horz" pos="204" userDrawn="1">
          <p15:clr>
            <a:srgbClr val="A4A3A4"/>
          </p15:clr>
        </p15:guide>
        <p15:guide id="13" pos="4063" userDrawn="1">
          <p15:clr>
            <a:srgbClr val="A4A3A4"/>
          </p15:clr>
        </p15:guide>
        <p15:guide id="14" pos="4405" userDrawn="1">
          <p15:clr>
            <a:srgbClr val="A4A3A4"/>
          </p15:clr>
        </p15:guide>
        <p15:guide id="15" orient="horz" pos="794" userDrawn="1">
          <p15:clr>
            <a:srgbClr val="A4A3A4"/>
          </p15:clr>
        </p15:guide>
        <p15:guide id="16" orient="horz" pos="930" userDrawn="1">
          <p15:clr>
            <a:srgbClr val="A4A3A4"/>
          </p15:clr>
        </p15:guide>
        <p15:guide id="17" pos="1439" userDrawn="1">
          <p15:clr>
            <a:srgbClr val="A4A3A4"/>
          </p15:clr>
        </p15:guide>
        <p15:guide id="18" orient="horz" pos="1066" userDrawn="1">
          <p15:clr>
            <a:srgbClr val="A4A3A4"/>
          </p15:clr>
        </p15:guide>
        <p15:guide id="19" orient="horz" pos="68" userDrawn="1">
          <p15:clr>
            <a:srgbClr val="A4A3A4"/>
          </p15:clr>
        </p15:guide>
        <p15:guide id="20" orient="horz" pos="23" userDrawn="1">
          <p15:clr>
            <a:srgbClr val="A4A3A4"/>
          </p15:clr>
        </p15:guide>
        <p15:guide id="21" orient="horz" pos="114" userDrawn="1">
          <p15:clr>
            <a:srgbClr val="A4A3A4"/>
          </p15:clr>
        </p15:guide>
        <p15:guide id="22" orient="horz" pos="4196" userDrawn="1">
          <p15:clr>
            <a:srgbClr val="A4A3A4"/>
          </p15:clr>
        </p15:guide>
        <p15:guide id="23" orient="horz" pos="885" userDrawn="1">
          <p15:clr>
            <a:srgbClr val="A4A3A4"/>
          </p15:clr>
        </p15:guide>
        <p15:guide id="24" orient="horz" pos="975" userDrawn="1">
          <p15:clr>
            <a:srgbClr val="A4A3A4"/>
          </p15:clr>
        </p15:guide>
        <p15:guide id="25" orient="horz" pos="1292" userDrawn="1">
          <p15:clr>
            <a:srgbClr val="A4A3A4"/>
          </p15:clr>
        </p15:guide>
        <p15:guide id="26" orient="horz" pos="113" userDrawn="1">
          <p15:clr>
            <a:srgbClr val="A4A3A4"/>
          </p15:clr>
        </p15:guide>
        <p15:guide id="27" pos="8225" userDrawn="1">
          <p15:clr>
            <a:srgbClr val="A4A3A4"/>
          </p15:clr>
        </p15:guide>
        <p15:guide id="28" pos="69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3399FF"/>
    <a:srgbClr val="00DA58"/>
    <a:srgbClr val="FF00FF"/>
    <a:srgbClr val="0079C1"/>
    <a:srgbClr val="DBEEF4"/>
    <a:srgbClr val="2999FF"/>
    <a:srgbClr val="FBC58F"/>
    <a:srgbClr val="FBFBFB"/>
    <a:srgbClr val="29A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94" autoAdjust="0"/>
    <p:restoredTop sz="95221" autoAdjust="0"/>
  </p:normalViewPr>
  <p:slideViewPr>
    <p:cSldViewPr snapToObjects="1">
      <p:cViewPr varScale="1">
        <p:scale>
          <a:sx n="77" d="100"/>
          <a:sy n="77" d="100"/>
        </p:scale>
        <p:origin x="132" y="156"/>
      </p:cViewPr>
      <p:guideLst>
        <p:guide orient="horz" pos="4241"/>
        <p:guide pos="414"/>
        <p:guide pos="4234"/>
        <p:guide pos="8054"/>
        <p:guide orient="horz" pos="204"/>
        <p:guide pos="4063"/>
        <p:guide pos="4405"/>
        <p:guide orient="horz" pos="794"/>
        <p:guide orient="horz" pos="930"/>
        <p:guide pos="1439"/>
        <p:guide orient="horz" pos="1066"/>
        <p:guide orient="horz" pos="68"/>
        <p:guide orient="horz" pos="23"/>
        <p:guide orient="horz" pos="114"/>
        <p:guide orient="horz" pos="4196"/>
        <p:guide orient="horz" pos="885"/>
        <p:guide orient="horz" pos="975"/>
        <p:guide orient="horz" pos="1292"/>
        <p:guide orient="horz" pos="113"/>
        <p:guide pos="8225"/>
        <p:guide pos="6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62" d="100"/>
          <a:sy n="62" d="100"/>
        </p:scale>
        <p:origin x="-3294" y="-96"/>
      </p:cViewPr>
      <p:guideLst>
        <p:guide orient="horz" pos="3111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50;&#1044;&#1080;&#1069;&#1061;&#1047;\&#1044;&#1086;&#1082;&#1083;&#1072;&#1076;&#1099;\2018\&#1050;&#1077;&#1095;&#1072;&#1077;&#1074;%20&#1076;&#1083;&#1103;%20&#1044;&#1086;&#1082;&#1091;&#1090;&#1086;&#1074;&#1080;&#1095;&#1072;%20&#1048;&#1090;&#1086;&#1075;&#1080;%20&#1055;&#1054;&#1069;&#1052;&#1043;\&#1076;&#1083;&#1103;%20&#1076;&#1086;&#1082;&#1083;&#1072;&#1076;&#1072;%20&#1050;&#1077;&#1095;&#1072;&#1077;&#1074;&#1091;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50;&#1044;&#1080;&#1069;&#1061;&#1047;\&#1044;&#1086;&#1082;&#1083;&#1072;&#1076;&#1099;\2018\&#1050;&#1077;&#1095;&#1072;&#1077;&#1074;%20&#1076;&#1083;&#1103;%20&#1044;&#1086;&#1082;&#1091;&#1090;&#1086;&#1074;&#1080;&#1095;&#1072;%20&#1048;&#1090;&#1086;&#1075;&#1080;%20&#1055;&#1054;&#1069;&#1052;&#1043;\&#1076;&#1083;&#1103;%20&#1076;&#1086;&#1082;&#1083;&#1072;&#1076;&#1072;%20&#1050;&#1077;&#1095;&#1072;&#1077;&#1074;&#1091;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gndataserver\&#1047;&#1043;&#1044;%20&#1087;&#1086;%20&#1050;&#1079;&#1058;&#1057;&#1043;&#1080;&#1053;&#1054;\&#1059;&#1087;&#1088;&#1072;&#1074;&#1083;&#1077;&#1085;&#1080;&#1077;%20&#1087;&#1086;%20&#1050;&#1079;&#1058;&#1057;&#1054;\&#1054;&#1090;&#1076;&#1077;&#1083;%20&#1087;&#1086;%20&#1050;&#1079;&#1055;&#1044;&#1058;&#1057;&#1080;&#1069;\&#1044;&#1086;&#1082;&#1091;&#1084;&#1077;&#1085;&#1090;&#1099;%20&#1086;&#1090;&#1076;&#1077;&#1083;&#1072;\&#1054;&#1050;&#1044;&#1080;&#1069;&#1061;&#1047;\&#1044;&#1086;&#1082;&#1083;&#1072;&#1076;&#1099;\2018\&#1050;&#1077;&#1095;&#1072;&#1077;&#1074;%20&#1076;&#1083;&#1103;%20&#1044;&#1086;&#1082;&#1091;&#1090;&#1086;&#1074;&#1080;&#1095;&#1072;%20&#1048;&#1090;&#1086;&#1075;&#1080;%20&#1055;&#1054;&#1069;&#1052;&#1043;\&#1076;&#1083;&#1103;%20&#1076;&#1086;&#1082;&#1083;&#1072;&#1076;&#1072;%20&#1050;&#1077;&#1095;&#1072;&#1077;&#1074;&#1091;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Магистральные газопроводы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4145.49</c:v>
                </c:pt>
                <c:pt idx="1">
                  <c:v>4520.8</c:v>
                </c:pt>
                <c:pt idx="2">
                  <c:v>3236.71</c:v>
                </c:pt>
                <c:pt idx="3">
                  <c:v>5341.78</c:v>
                </c:pt>
                <c:pt idx="4">
                  <c:v>622.26</c:v>
                </c:pt>
                <c:pt idx="5">
                  <c:v>13294.34</c:v>
                </c:pt>
                <c:pt idx="6">
                  <c:v>8161.16</c:v>
                </c:pt>
                <c:pt idx="7">
                  <c:v>2877.24</c:v>
                </c:pt>
                <c:pt idx="8">
                  <c:v>7774.6</c:v>
                </c:pt>
                <c:pt idx="9">
                  <c:v>5179.92</c:v>
                </c:pt>
                <c:pt idx="10">
                  <c:v>4883.5</c:v>
                </c:pt>
                <c:pt idx="11">
                  <c:v>5528.3</c:v>
                </c:pt>
                <c:pt idx="12">
                  <c:v>6135.98</c:v>
                </c:pt>
                <c:pt idx="13">
                  <c:v>2879.47</c:v>
                </c:pt>
                <c:pt idx="14">
                  <c:v>12964.58</c:v>
                </c:pt>
                <c:pt idx="15">
                  <c:v>8851.65</c:v>
                </c:pt>
                <c:pt idx="16">
                  <c:v>26961.58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Газопроводы-отводы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3449.6</c:v>
                </c:pt>
                <c:pt idx="1">
                  <c:v>4319.26</c:v>
                </c:pt>
                <c:pt idx="2">
                  <c:v>2550.66</c:v>
                </c:pt>
                <c:pt idx="3">
                  <c:v>3121.94</c:v>
                </c:pt>
                <c:pt idx="4">
                  <c:v>969.4</c:v>
                </c:pt>
                <c:pt idx="5">
                  <c:v>7991.74</c:v>
                </c:pt>
                <c:pt idx="6">
                  <c:v>5064.97</c:v>
                </c:pt>
                <c:pt idx="7">
                  <c:v>1562.69</c:v>
                </c:pt>
                <c:pt idx="8">
                  <c:v>3075.1</c:v>
                </c:pt>
                <c:pt idx="9">
                  <c:v>1969.53</c:v>
                </c:pt>
                <c:pt idx="10">
                  <c:v>3375.27</c:v>
                </c:pt>
                <c:pt idx="11">
                  <c:v>1476.7</c:v>
                </c:pt>
                <c:pt idx="12">
                  <c:v>1523.31</c:v>
                </c:pt>
                <c:pt idx="13">
                  <c:v>1837.44</c:v>
                </c:pt>
                <c:pt idx="14">
                  <c:v>2223.7199999999998</c:v>
                </c:pt>
                <c:pt idx="15">
                  <c:v>1754.69</c:v>
                </c:pt>
                <c:pt idx="16">
                  <c:v>831.69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49"/>
        <c:axId val="1687763360"/>
        <c:axId val="1687766624"/>
      </c:barChart>
      <c:catAx>
        <c:axId val="16877633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7766624"/>
        <c:crosses val="autoZero"/>
        <c:auto val="1"/>
        <c:lblAlgn val="ctr"/>
        <c:lblOffset val="100"/>
        <c:noMultiLvlLbl val="0"/>
      </c:catAx>
      <c:valAx>
        <c:axId val="1687766624"/>
        <c:scaling>
          <c:orientation val="minMax"/>
        </c:scaling>
        <c:delete val="1"/>
        <c:axPos val="t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687763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8936951764639864"/>
          <c:y val="0.36701246157834316"/>
          <c:w val="0.23105803579778181"/>
          <c:h val="0.122485618881852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3008026415926148E-2"/>
          <c:y val="1.7221468874218854E-2"/>
          <c:w val="0.98699197358407387"/>
          <c:h val="0.7795118937631930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ЭО!$C$3</c:f>
              <c:strCache>
                <c:ptCount val="1"/>
                <c:pt idx="0">
                  <c:v>Кол-во нарушений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8F2C-4DD8-9A5B-2FF8CB08C3FE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8F2C-4DD8-9A5B-2FF8CB08C3FE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8F2C-4DD8-9A5B-2FF8CB08C3FE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8F2C-4DD8-9A5B-2FF8CB08C3FE}"/>
              </c:ext>
            </c:extLst>
          </c:dPt>
          <c:dPt>
            <c:idx val="1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8F2C-4DD8-9A5B-2FF8CB08C3FE}"/>
              </c:ext>
            </c:extLst>
          </c:dPt>
          <c:dPt>
            <c:idx val="1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8F2C-4DD8-9A5B-2FF8CB08C3FE}"/>
              </c:ext>
            </c:extLst>
          </c:dPt>
          <c:dPt>
            <c:idx val="18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8F2C-4DD8-9A5B-2FF8CB08C3F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 b="0" dirty="0"/>
                      <a:t>81</a:t>
                    </a:r>
                    <a:endParaRPr lang="en-US" b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ЭО!$B$4:$B$11</c:f>
              <c:strCache>
                <c:ptCount val="8"/>
                <c:pt idx="0">
                  <c:v>ООО "ГТ Югорск"</c:v>
                </c:pt>
                <c:pt idx="1">
                  <c:v>ООО "ГТ Ухта"</c:v>
                </c:pt>
                <c:pt idx="2">
                  <c:v>ООО "ГТ Москва"</c:v>
                </c:pt>
                <c:pt idx="3">
                  <c:v>ООО "ГТ Н. Новгород"</c:v>
                </c:pt>
                <c:pt idx="4">
                  <c:v>ООО "ГТ Екатеринбург"</c:v>
                </c:pt>
                <c:pt idx="5">
                  <c:v>ООО "ГТ Казань"</c:v>
                </c:pt>
                <c:pt idx="6">
                  <c:v>ООО "ГТ С-Петербург"</c:v>
                </c:pt>
                <c:pt idx="7">
                  <c:v>Среднее по ПАО "Газпром"</c:v>
                </c:pt>
              </c:strCache>
            </c:strRef>
          </c:cat>
          <c:val>
            <c:numRef>
              <c:f>ЭО!$C$4:$C$11</c:f>
              <c:numCache>
                <c:formatCode>General</c:formatCode>
                <c:ptCount val="8"/>
                <c:pt idx="0">
                  <c:v>50</c:v>
                </c:pt>
                <c:pt idx="1">
                  <c:v>23</c:v>
                </c:pt>
                <c:pt idx="2">
                  <c:v>10</c:v>
                </c:pt>
                <c:pt idx="3">
                  <c:v>7</c:v>
                </c:pt>
                <c:pt idx="4">
                  <c:v>5</c:v>
                </c:pt>
                <c:pt idx="5">
                  <c:v>3</c:v>
                </c:pt>
                <c:pt idx="6">
                  <c:v>1</c:v>
                </c:pt>
                <c:pt idx="7" formatCode="0.0">
                  <c:v>18.600000000000001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F2C-4DD8-9A5B-2FF8CB08C3FE}"/>
            </c:ext>
          </c:extLst>
        </c:ser>
        <c:ser>
          <c:idx val="1"/>
          <c:order val="1"/>
          <c:tx>
            <c:strRef>
              <c:f>ЭО!$G$3</c:f>
              <c:strCache>
                <c:ptCount val="1"/>
                <c:pt idx="0">
                  <c:v>Приведенный показатель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</c:dPt>
          <c:dPt>
            <c:idx val="3"/>
            <c:invertIfNegative val="0"/>
            <c:bubble3D val="0"/>
          </c:dPt>
          <c:dPt>
            <c:idx val="4"/>
            <c:invertIfNegative val="0"/>
            <c:bubble3D val="0"/>
          </c:dPt>
          <c:dPt>
            <c:idx val="8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ЭО!$B$4:$B$11</c:f>
              <c:strCache>
                <c:ptCount val="8"/>
                <c:pt idx="0">
                  <c:v>ООО "ГТ Югорск"</c:v>
                </c:pt>
                <c:pt idx="1">
                  <c:v>ООО "ГТ Ухта"</c:v>
                </c:pt>
                <c:pt idx="2">
                  <c:v>ООО "ГТ Москва"</c:v>
                </c:pt>
                <c:pt idx="3">
                  <c:v>ООО "ГТ Н. Новгород"</c:v>
                </c:pt>
                <c:pt idx="4">
                  <c:v>ООО "ГТ Екатеринбург"</c:v>
                </c:pt>
                <c:pt idx="5">
                  <c:v>ООО "ГТ Казань"</c:v>
                </c:pt>
                <c:pt idx="6">
                  <c:v>ООО "ГТ С-Петербург"</c:v>
                </c:pt>
                <c:pt idx="7">
                  <c:v>Среднее по ПАО "Газпром"</c:v>
                </c:pt>
              </c:strCache>
            </c:strRef>
          </c:cat>
          <c:val>
            <c:numRef>
              <c:f>ЭО!$G$4:$G$11</c:f>
              <c:numCache>
                <c:formatCode>0.0</c:formatCode>
                <c:ptCount val="8"/>
                <c:pt idx="0">
                  <c:v>5.0999999999999996</c:v>
                </c:pt>
                <c:pt idx="1">
                  <c:v>2.0909090909090908</c:v>
                </c:pt>
                <c:pt idx="2">
                  <c:v>2</c:v>
                </c:pt>
                <c:pt idx="3">
                  <c:v>2.3333333333333335</c:v>
                </c:pt>
                <c:pt idx="4">
                  <c:v>1.25</c:v>
                </c:pt>
                <c:pt idx="5">
                  <c:v>1.5</c:v>
                </c:pt>
                <c:pt idx="6">
                  <c:v>1</c:v>
                </c:pt>
                <c:pt idx="7">
                  <c:v>3.1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834258272"/>
        <c:axId val="1834265344"/>
      </c:barChart>
      <c:catAx>
        <c:axId val="18342582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34265344"/>
        <c:crosses val="autoZero"/>
        <c:auto val="1"/>
        <c:lblAlgn val="ctr"/>
        <c:lblOffset val="100"/>
        <c:noMultiLvlLbl val="0"/>
      </c:catAx>
      <c:valAx>
        <c:axId val="183426534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4258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5126835999538791"/>
          <c:y val="0.94450710481805977"/>
          <c:w val="0.37481825045841871"/>
          <c:h val="5.5492895181940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230416633534"/>
          <c:y val="0"/>
          <c:w val="0.68618853604419605"/>
          <c:h val="0.92706929774050562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5.7574262405575075E-2"/>
                  <c:y val="-5.967057457594999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5560611460966206E-2"/>
                  <c:y val="0.2187919327610596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ЭО!$B$26:$D$26</c:f>
              <c:strCache>
                <c:ptCount val="3"/>
                <c:pt idx="0">
                  <c:v>Нарушения, связанные с отсутствием или не своевременным оформлением разрешительных документов</c:v>
                </c:pt>
                <c:pt idx="1">
                  <c:v>Нарушения технологии проведения диагностических работ</c:v>
                </c:pt>
                <c:pt idx="2">
                  <c:v>Нарушения при ведении и оформлении исполнительно-технической и отчетной документации</c:v>
                </c:pt>
              </c:strCache>
            </c:strRef>
          </c:cat>
          <c:val>
            <c:numRef>
              <c:f>ЭО!$B$27:$D$27</c:f>
              <c:numCache>
                <c:formatCode>General</c:formatCode>
                <c:ptCount val="3"/>
                <c:pt idx="0">
                  <c:v>13</c:v>
                </c:pt>
                <c:pt idx="1">
                  <c:v>13</c:v>
                </c:pt>
                <c:pt idx="2">
                  <c:v>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09-4FF4-8DBC-3B1D62AC8E7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1.6888899562134196E-2"/>
          <c:y val="0.71497077116343355"/>
          <c:w val="0.98178281233669784"/>
          <c:h val="0.27176910115302205"/>
        </c:manualLayout>
      </c:layout>
      <c:overlay val="0"/>
      <c:txPr>
        <a:bodyPr/>
        <a:lstStyle/>
        <a:p>
          <a:pPr>
            <a:defRPr sz="1800" b="0" i="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1625961265571861"/>
          <c:y val="1.7221468874218854E-2"/>
          <c:w val="0.78374038734428142"/>
          <c:h val="0.9736934471964334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ЭО!$C$34</c:f>
              <c:strCache>
                <c:ptCount val="1"/>
                <c:pt idx="0">
                  <c:v>Кол-во нарушений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8F2C-4DD8-9A5B-2FF8CB08C3FE}"/>
              </c:ext>
            </c:extLst>
          </c:dPt>
          <c:dPt>
            <c:idx val="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8F2C-4DD8-9A5B-2FF8CB08C3FE}"/>
              </c:ext>
            </c:extLst>
          </c:dPt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8F2C-4DD8-9A5B-2FF8CB08C3FE}"/>
              </c:ext>
            </c:extLst>
          </c:dPt>
          <c:dPt>
            <c:idx val="7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8F2C-4DD8-9A5B-2FF8CB08C3FE}"/>
              </c:ext>
            </c:extLst>
          </c:dPt>
          <c:dPt>
            <c:idx val="14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8F2C-4DD8-9A5B-2FF8CB08C3FE}"/>
              </c:ext>
            </c:extLst>
          </c:dPt>
          <c:dPt>
            <c:idx val="15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8F2C-4DD8-9A5B-2FF8CB08C3FE}"/>
              </c:ext>
            </c:extLst>
          </c:dPt>
          <c:dPt>
            <c:idx val="18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8F2C-4DD8-9A5B-2FF8CB08C3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ЭО!$B$35:$B$42</c:f>
              <c:strCache>
                <c:ptCount val="8"/>
                <c:pt idx="0">
                  <c:v>ИТЦ ООО "ГТ Казань"</c:v>
                </c:pt>
                <c:pt idx="1">
                  <c:v>ИТЦ ООО "ГТ Н. Новгород"</c:v>
                </c:pt>
                <c:pt idx="2">
                  <c:v>ИТЦ ООО "ГТ Самара"</c:v>
                </c:pt>
                <c:pt idx="3">
                  <c:v>ИТЦ ООО "ГТ С-Петербург"</c:v>
                </c:pt>
                <c:pt idx="4">
                  <c:v>ИТЦ ООО "ГТ Саратов"</c:v>
                </c:pt>
                <c:pt idx="5">
                  <c:v>ИТЦ ООО "ГТ Ухта"</c:v>
                </c:pt>
                <c:pt idx="6">
                  <c:v>ИТЦ ООО "ГТ Чайковский"</c:v>
                </c:pt>
                <c:pt idx="7">
                  <c:v>Среднее по ПАО "Газпром"</c:v>
                </c:pt>
              </c:strCache>
            </c:strRef>
          </c:cat>
          <c:val>
            <c:numRef>
              <c:f>ЭО!$C$35:$C$42</c:f>
              <c:numCache>
                <c:formatCode>General</c:formatCode>
                <c:ptCount val="8"/>
                <c:pt idx="0">
                  <c:v>18</c:v>
                </c:pt>
                <c:pt idx="1">
                  <c:v>23</c:v>
                </c:pt>
                <c:pt idx="2">
                  <c:v>9</c:v>
                </c:pt>
                <c:pt idx="3">
                  <c:v>7</c:v>
                </c:pt>
                <c:pt idx="4">
                  <c:v>12</c:v>
                </c:pt>
                <c:pt idx="5">
                  <c:v>2</c:v>
                </c:pt>
                <c:pt idx="6">
                  <c:v>14</c:v>
                </c:pt>
                <c:pt idx="7" formatCode="0.0">
                  <c:v>12.142857142857142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8F2C-4DD8-9A5B-2FF8CB08C3FE}"/>
            </c:ext>
          </c:extLst>
        </c:ser>
        <c:ser>
          <c:idx val="1"/>
          <c:order val="1"/>
          <c:tx>
            <c:strRef>
              <c:f>ЭО!$E$34</c:f>
              <c:strCache>
                <c:ptCount val="1"/>
                <c:pt idx="0">
                  <c:v>Приведенный показатель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Pt>
            <c:idx val="5"/>
            <c:invertIfNegative val="0"/>
            <c:bubble3D val="0"/>
          </c:dPt>
          <c:dPt>
            <c:idx val="7"/>
            <c:invertIfNegative val="0"/>
            <c:bubble3D val="0"/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ЭО!$B$35:$B$42</c:f>
              <c:strCache>
                <c:ptCount val="8"/>
                <c:pt idx="0">
                  <c:v>ИТЦ ООО "ГТ Казань"</c:v>
                </c:pt>
                <c:pt idx="1">
                  <c:v>ИТЦ ООО "ГТ Н. Новгород"</c:v>
                </c:pt>
                <c:pt idx="2">
                  <c:v>ИТЦ ООО "ГТ Самара"</c:v>
                </c:pt>
                <c:pt idx="3">
                  <c:v>ИТЦ ООО "ГТ С-Петербург"</c:v>
                </c:pt>
                <c:pt idx="4">
                  <c:v>ИТЦ ООО "ГТ Саратов"</c:v>
                </c:pt>
                <c:pt idx="5">
                  <c:v>ИТЦ ООО "ГТ Ухта"</c:v>
                </c:pt>
                <c:pt idx="6">
                  <c:v>ИТЦ ООО "ГТ Чайковский"</c:v>
                </c:pt>
                <c:pt idx="7">
                  <c:v>Среднее по ПАО "Газпром"</c:v>
                </c:pt>
              </c:strCache>
            </c:strRef>
          </c:cat>
          <c:val>
            <c:numRef>
              <c:f>ЭО!$E$35:$E$42</c:f>
              <c:numCache>
                <c:formatCode>0.0</c:formatCode>
                <c:ptCount val="8"/>
                <c:pt idx="0">
                  <c:v>2.25</c:v>
                </c:pt>
                <c:pt idx="1">
                  <c:v>4.5999999999999996</c:v>
                </c:pt>
                <c:pt idx="2">
                  <c:v>3</c:v>
                </c:pt>
                <c:pt idx="3">
                  <c:v>2.3333333333333335</c:v>
                </c:pt>
                <c:pt idx="4">
                  <c:v>2</c:v>
                </c:pt>
                <c:pt idx="5">
                  <c:v>2</c:v>
                </c:pt>
                <c:pt idx="6">
                  <c:v>1.2727272727272727</c:v>
                </c:pt>
                <c:pt idx="7">
                  <c:v>2.2972972972972974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1834250656"/>
        <c:axId val="1834260992"/>
      </c:barChart>
      <c:catAx>
        <c:axId val="183425065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4260992"/>
        <c:crosses val="autoZero"/>
        <c:auto val="1"/>
        <c:lblAlgn val="ctr"/>
        <c:lblOffset val="100"/>
        <c:noMultiLvlLbl val="0"/>
      </c:catAx>
      <c:valAx>
        <c:axId val="183426099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83425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297621069146501"/>
          <c:y val="0.33819293192475375"/>
          <c:w val="0.35440106940260324"/>
          <c:h val="0.12193353961319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96587661229138"/>
          <c:y val="2.33742435579447E-2"/>
          <c:w val="0.89802662371431197"/>
          <c:h val="0.976434177996286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I класс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12</c:v>
                </c:pt>
                <c:pt idx="1">
                  <c:v>13</c:v>
                </c:pt>
                <c:pt idx="2">
                  <c:v>13</c:v>
                </c:pt>
                <c:pt idx="3">
                  <c:v>11</c:v>
                </c:pt>
                <c:pt idx="4">
                  <c:v>5</c:v>
                </c:pt>
                <c:pt idx="5">
                  <c:v>17</c:v>
                </c:pt>
                <c:pt idx="6">
                  <c:v>16</c:v>
                </c:pt>
                <c:pt idx="7">
                  <c:v>7</c:v>
                </c:pt>
                <c:pt idx="8">
                  <c:v>13</c:v>
                </c:pt>
                <c:pt idx="9">
                  <c:v>11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8</c:v>
                </c:pt>
                <c:pt idx="14">
                  <c:v>14</c:v>
                </c:pt>
                <c:pt idx="15">
                  <c:v>12</c:v>
                </c:pt>
                <c:pt idx="16">
                  <c:v>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II класс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32</c:v>
                </c:pt>
                <c:pt idx="7">
                  <c:v>1</c:v>
                </c:pt>
                <c:pt idx="10">
                  <c:v>2</c:v>
                </c:pt>
                <c:pt idx="13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III класс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Лист1!$D$2:$D$18</c:f>
              <c:numCache>
                <c:formatCode>General</c:formatCode>
                <c:ptCount val="17"/>
                <c:pt idx="0">
                  <c:v>17</c:v>
                </c:pt>
                <c:pt idx="12">
                  <c:v>4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IV класс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hade val="51000"/>
                    <a:satMod val="130000"/>
                  </a:schemeClr>
                </a:gs>
                <a:gs pos="80000">
                  <a:schemeClr val="accent4">
                    <a:shade val="93000"/>
                    <a:satMod val="130000"/>
                  </a:schemeClr>
                </a:gs>
                <a:gs pos="100000">
                  <a:schemeClr val="accent4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Лист1!$E$2:$E$18</c:f>
              <c:numCache>
                <c:formatCode>General</c:formatCode>
                <c:ptCount val="17"/>
                <c:pt idx="1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1"/>
        <c:axId val="1687767168"/>
        <c:axId val="1687760640"/>
      </c:barChart>
      <c:catAx>
        <c:axId val="1687767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687760640"/>
        <c:crosses val="autoZero"/>
        <c:auto val="1"/>
        <c:lblAlgn val="ctr"/>
        <c:lblOffset val="100"/>
        <c:noMultiLvlLbl val="0"/>
      </c:catAx>
      <c:valAx>
        <c:axId val="16877606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7767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127106708505699"/>
          <c:y val="0.1681660538387301"/>
          <c:w val="0.28699003936914724"/>
          <c:h val="8.17332210744990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944113676247674E-2"/>
          <c:y val="2.33742435579447E-2"/>
          <c:w val="0.92705588632375235"/>
          <c:h val="0.976434177996286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Газпром газнадзор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253</c:v>
                </c:pt>
                <c:pt idx="1">
                  <c:v>220</c:v>
                </c:pt>
                <c:pt idx="2">
                  <c:v>189</c:v>
                </c:pt>
                <c:pt idx="3">
                  <c:v>242</c:v>
                </c:pt>
                <c:pt idx="4">
                  <c:v>25</c:v>
                </c:pt>
                <c:pt idx="5">
                  <c:v>631</c:v>
                </c:pt>
                <c:pt idx="6">
                  <c:v>216</c:v>
                </c:pt>
                <c:pt idx="7">
                  <c:v>231</c:v>
                </c:pt>
                <c:pt idx="8">
                  <c:v>171</c:v>
                </c:pt>
                <c:pt idx="9">
                  <c:v>83</c:v>
                </c:pt>
                <c:pt idx="10">
                  <c:v>200</c:v>
                </c:pt>
                <c:pt idx="11">
                  <c:v>148</c:v>
                </c:pt>
                <c:pt idx="12">
                  <c:v>222</c:v>
                </c:pt>
                <c:pt idx="13">
                  <c:v>136</c:v>
                </c:pt>
                <c:pt idx="14">
                  <c:v>106</c:v>
                </c:pt>
                <c:pt idx="15">
                  <c:v>233</c:v>
                </c:pt>
                <c:pt idx="16">
                  <c:v>1004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Ростехнадзор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Лист1!$C$2:$C$18</c:f>
              <c:numCache>
                <c:formatCode>General</c:formatCode>
                <c:ptCount val="17"/>
                <c:pt idx="0">
                  <c:v>49</c:v>
                </c:pt>
                <c:pt idx="1">
                  <c:v>117</c:v>
                </c:pt>
                <c:pt idx="2">
                  <c:v>69</c:v>
                </c:pt>
                <c:pt idx="3">
                  <c:v>89</c:v>
                </c:pt>
                <c:pt idx="4">
                  <c:v>14</c:v>
                </c:pt>
                <c:pt idx="5">
                  <c:v>224</c:v>
                </c:pt>
                <c:pt idx="6">
                  <c:v>50</c:v>
                </c:pt>
                <c:pt idx="7">
                  <c:v>63</c:v>
                </c:pt>
                <c:pt idx="8">
                  <c:v>101</c:v>
                </c:pt>
                <c:pt idx="9">
                  <c:v>32</c:v>
                </c:pt>
                <c:pt idx="10">
                  <c:v>26</c:v>
                </c:pt>
                <c:pt idx="11">
                  <c:v>33</c:v>
                </c:pt>
                <c:pt idx="12">
                  <c:v>24</c:v>
                </c:pt>
                <c:pt idx="13">
                  <c:v>26</c:v>
                </c:pt>
                <c:pt idx="14">
                  <c:v>64</c:v>
                </c:pt>
                <c:pt idx="15">
                  <c:v>188</c:v>
                </c:pt>
                <c:pt idx="16">
                  <c:v>147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1"/>
        <c:axId val="1687761184"/>
        <c:axId val="1687761728"/>
      </c:barChart>
      <c:catAx>
        <c:axId val="168776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87761728"/>
        <c:crosses val="autoZero"/>
        <c:auto val="1"/>
        <c:lblAlgn val="ctr"/>
        <c:lblOffset val="100"/>
        <c:noMultiLvlLbl val="0"/>
      </c:catAx>
      <c:valAx>
        <c:axId val="16877617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87761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127106708505699"/>
          <c:y val="0.1681660538387301"/>
          <c:w val="0.28699003936914724"/>
          <c:h val="8.17332210744990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0202364767060681"/>
          <c:y val="1.8526688249109271E-3"/>
          <c:w val="0.47668284709259584"/>
          <c:h val="0.967512330671269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Газпром газнадзор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  Разрешительная документация</c:v>
                </c:pt>
                <c:pt idx="1">
                  <c:v>Нарушения при ведении производственной документации (схемы, инструкции, журналы, акты, приказы и др)</c:v>
                </c:pt>
                <c:pt idx="2">
                  <c:v> Обучение, аттестация персонала и соблюдение порядка допуска к самостоятельной работе</c:v>
                </c:pt>
                <c:pt idx="3">
                  <c:v> Содержание территорий, зданий и оборудования</c:v>
                </c:pt>
                <c:pt idx="4">
                  <c:v> Техническое обслуживание и текущий ремонт</c:v>
                </c:pt>
                <c:pt idx="5">
                  <c:v> Нарушение содержания охранных зон и зон минимальных  расстояний</c:v>
                </c:pt>
                <c:pt idx="6">
                  <c:v> Оформление информационными знаками и знаками безопасности</c:v>
                </c:pt>
                <c:pt idx="7">
                  <c:v> Отсутствие или частичное разрушение защитного покрытия от атмосферной коррозии надземной части газопроводов и оборудования</c:v>
                </c:pt>
                <c:pt idx="8">
                  <c:v> Соблюдение требований охраны труда и пожарной безопасности</c:v>
                </c:pt>
                <c:pt idx="9">
                  <c:v> Вопрос формирования, содержания и пополнения аварийного запаса</c:v>
                </c:pt>
                <c:pt idx="10">
                  <c:v> Нарушения требований по оснащенности и укомплектованности служб и подразделений</c:v>
                </c:pt>
                <c:pt idx="11">
                  <c:v>Утечки газа на кранах линейной части МГ</c:v>
                </c:pt>
                <c:pt idx="12">
                  <c:v>Экспертиза промышленной безопасности</c:v>
                </c:pt>
                <c:pt idx="13">
                  <c:v>Частичное отсутствие или срабатывание периметральной охранной сигнализации объектов МГ</c:v>
                </c:pt>
                <c:pt idx="14">
                  <c:v>Прочие</c:v>
                </c:pt>
              </c:strCache>
            </c:strRef>
          </c:cat>
          <c:val>
            <c:numRef>
              <c:f>Лист1!$B$2:$B$16</c:f>
              <c:numCache>
                <c:formatCode>0</c:formatCode>
                <c:ptCount val="15"/>
                <c:pt idx="0">
                  <c:v>20</c:v>
                </c:pt>
                <c:pt idx="1">
                  <c:v>941</c:v>
                </c:pt>
                <c:pt idx="2">
                  <c:v>5</c:v>
                </c:pt>
                <c:pt idx="3">
                  <c:v>889</c:v>
                </c:pt>
                <c:pt idx="4">
                  <c:v>726</c:v>
                </c:pt>
                <c:pt idx="5">
                  <c:v>446</c:v>
                </c:pt>
                <c:pt idx="6">
                  <c:v>716</c:v>
                </c:pt>
                <c:pt idx="7">
                  <c:v>203</c:v>
                </c:pt>
                <c:pt idx="8">
                  <c:v>43</c:v>
                </c:pt>
                <c:pt idx="9">
                  <c:v>93</c:v>
                </c:pt>
                <c:pt idx="10">
                  <c:v>7</c:v>
                </c:pt>
                <c:pt idx="11">
                  <c:v>49</c:v>
                </c:pt>
                <c:pt idx="12" formatCode="General">
                  <c:v>94</c:v>
                </c:pt>
                <c:pt idx="13">
                  <c:v>5</c:v>
                </c:pt>
                <c:pt idx="14">
                  <c:v>73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Ростехнадзор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Лист1!$A$2:$A$16</c:f>
              <c:strCache>
                <c:ptCount val="15"/>
                <c:pt idx="0">
                  <c:v>  Разрешительная документация</c:v>
                </c:pt>
                <c:pt idx="1">
                  <c:v>Нарушения при ведении производственной документации (схемы, инструкции, журналы, акты, приказы и др)</c:v>
                </c:pt>
                <c:pt idx="2">
                  <c:v> Обучение, аттестация персонала и соблюдение порядка допуска к самостоятельной работе</c:v>
                </c:pt>
                <c:pt idx="3">
                  <c:v> Содержание территорий, зданий и оборудования</c:v>
                </c:pt>
                <c:pt idx="4">
                  <c:v> Техническое обслуживание и текущий ремонт</c:v>
                </c:pt>
                <c:pt idx="5">
                  <c:v> Нарушение содержания охранных зон и зон минимальных  расстояний</c:v>
                </c:pt>
                <c:pt idx="6">
                  <c:v> Оформление информационными знаками и знаками безопасности</c:v>
                </c:pt>
                <c:pt idx="7">
                  <c:v> Отсутствие или частичное разрушение защитного покрытия от атмосферной коррозии надземной части газопроводов и оборудования</c:v>
                </c:pt>
                <c:pt idx="8">
                  <c:v> Соблюдение требований охраны труда и пожарной безопасности</c:v>
                </c:pt>
                <c:pt idx="9">
                  <c:v> Вопрос формирования, содержания и пополнения аварийного запаса</c:v>
                </c:pt>
                <c:pt idx="10">
                  <c:v> Нарушения требований по оснащенности и укомплектованности служб и подразделений</c:v>
                </c:pt>
                <c:pt idx="11">
                  <c:v>Утечки газа на кранах линейной части МГ</c:v>
                </c:pt>
                <c:pt idx="12">
                  <c:v>Экспертиза промышленной безопасности</c:v>
                </c:pt>
                <c:pt idx="13">
                  <c:v>Частичное отсутствие или срабатывание периметральной охранной сигнализации объектов МГ</c:v>
                </c:pt>
                <c:pt idx="14">
                  <c:v>Прочие</c:v>
                </c:pt>
              </c:strCache>
            </c:strRef>
          </c:cat>
          <c:val>
            <c:numRef>
              <c:f>Лист1!$C$2:$C$16</c:f>
              <c:numCache>
                <c:formatCode>#,##0</c:formatCode>
                <c:ptCount val="15"/>
                <c:pt idx="0">
                  <c:v>25</c:v>
                </c:pt>
                <c:pt idx="1">
                  <c:v>217</c:v>
                </c:pt>
                <c:pt idx="2">
                  <c:v>4</c:v>
                </c:pt>
                <c:pt idx="3">
                  <c:v>242</c:v>
                </c:pt>
                <c:pt idx="4">
                  <c:v>254</c:v>
                </c:pt>
                <c:pt idx="5">
                  <c:v>141</c:v>
                </c:pt>
                <c:pt idx="6">
                  <c:v>261</c:v>
                </c:pt>
                <c:pt idx="7">
                  <c:v>75</c:v>
                </c:pt>
                <c:pt idx="8">
                  <c:v>4</c:v>
                </c:pt>
                <c:pt idx="9" formatCode="General">
                  <c:v>4</c:v>
                </c:pt>
                <c:pt idx="10" formatCode="General">
                  <c:v>1</c:v>
                </c:pt>
                <c:pt idx="11">
                  <c:v>11</c:v>
                </c:pt>
                <c:pt idx="12" formatCode="General">
                  <c:v>57</c:v>
                </c:pt>
                <c:pt idx="13">
                  <c:v>0</c:v>
                </c:pt>
                <c:pt idx="14">
                  <c:v>20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62"/>
        <c:overlap val="-7"/>
        <c:axId val="1322909232"/>
        <c:axId val="1695068976"/>
      </c:barChart>
      <c:catAx>
        <c:axId val="132290923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68976"/>
        <c:crosses val="autoZero"/>
        <c:auto val="0"/>
        <c:lblAlgn val="ctr"/>
        <c:lblOffset val="100"/>
        <c:noMultiLvlLbl val="0"/>
      </c:catAx>
      <c:valAx>
        <c:axId val="1695068976"/>
        <c:scaling>
          <c:orientation val="minMax"/>
        </c:scaling>
        <c:delete val="1"/>
        <c:axPos val="t"/>
        <c:numFmt formatCode="0" sourceLinked="1"/>
        <c:majorTickMark val="out"/>
        <c:minorTickMark val="none"/>
        <c:tickLblPos val="nextTo"/>
        <c:crossAx val="13229092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0550883548625862"/>
          <c:y val="0.49586921196864658"/>
          <c:w val="0.1215332519077809"/>
          <c:h val="8.75690814715677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4023393952396095"/>
          <c:y val="2.3664465323681438E-2"/>
          <c:w val="0.54638632106011209"/>
          <c:h val="0.9399789882585629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Газпром газнадзор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Лист1!$B$2:$B$18</c:f>
              <c:numCache>
                <c:formatCode>0.00</c:formatCode>
                <c:ptCount val="17"/>
                <c:pt idx="0">
                  <c:v>4.1475409836065573</c:v>
                </c:pt>
                <c:pt idx="1">
                  <c:v>16.923076923076923</c:v>
                </c:pt>
                <c:pt idx="2">
                  <c:v>14.538461538461538</c:v>
                </c:pt>
                <c:pt idx="3">
                  <c:v>22</c:v>
                </c:pt>
                <c:pt idx="4">
                  <c:v>5</c:v>
                </c:pt>
                <c:pt idx="5">
                  <c:v>37.117647058823529</c:v>
                </c:pt>
                <c:pt idx="6">
                  <c:v>13.5</c:v>
                </c:pt>
                <c:pt idx="7">
                  <c:v>28.875</c:v>
                </c:pt>
                <c:pt idx="8">
                  <c:v>13.153846153846153</c:v>
                </c:pt>
                <c:pt idx="9">
                  <c:v>7.5454545454545459</c:v>
                </c:pt>
                <c:pt idx="10">
                  <c:v>15.384615384615385</c:v>
                </c:pt>
                <c:pt idx="11">
                  <c:v>10.571428571428571</c:v>
                </c:pt>
                <c:pt idx="12">
                  <c:v>11.1</c:v>
                </c:pt>
                <c:pt idx="13">
                  <c:v>15.111111111111111</c:v>
                </c:pt>
                <c:pt idx="14">
                  <c:v>7.5714285714285712</c:v>
                </c:pt>
                <c:pt idx="15">
                  <c:v>19.416666666666668</c:v>
                </c:pt>
                <c:pt idx="16">
                  <c:v>38.615384615384613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Ростехнадзор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Лист1!$C$2:$C$18</c:f>
              <c:numCache>
                <c:formatCode>0.00</c:formatCode>
                <c:ptCount val="17"/>
                <c:pt idx="0">
                  <c:v>0.80327868852459017</c:v>
                </c:pt>
                <c:pt idx="1">
                  <c:v>9</c:v>
                </c:pt>
                <c:pt idx="2">
                  <c:v>5.3076923076923075</c:v>
                </c:pt>
                <c:pt idx="3">
                  <c:v>8.0909090909090917</c:v>
                </c:pt>
                <c:pt idx="4">
                  <c:v>2.8</c:v>
                </c:pt>
                <c:pt idx="5">
                  <c:v>13.176470588235293</c:v>
                </c:pt>
                <c:pt idx="6">
                  <c:v>3.125</c:v>
                </c:pt>
                <c:pt idx="7">
                  <c:v>7.875</c:v>
                </c:pt>
                <c:pt idx="8">
                  <c:v>7.7692307692307692</c:v>
                </c:pt>
                <c:pt idx="9">
                  <c:v>2.9090909090909092</c:v>
                </c:pt>
                <c:pt idx="10">
                  <c:v>2</c:v>
                </c:pt>
                <c:pt idx="11">
                  <c:v>2.3571428571428572</c:v>
                </c:pt>
                <c:pt idx="12">
                  <c:v>1.2</c:v>
                </c:pt>
                <c:pt idx="13">
                  <c:v>2.8888888888888888</c:v>
                </c:pt>
                <c:pt idx="14">
                  <c:v>4.5714285714285712</c:v>
                </c:pt>
                <c:pt idx="15">
                  <c:v>15.666666666666666</c:v>
                </c:pt>
                <c:pt idx="16">
                  <c:v>5.6538461538461542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9"/>
        <c:overlap val="-31"/>
        <c:axId val="1695082576"/>
        <c:axId val="1695073328"/>
      </c:barChart>
      <c:catAx>
        <c:axId val="16950825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73328"/>
        <c:crosses val="autoZero"/>
        <c:auto val="1"/>
        <c:lblAlgn val="ctr"/>
        <c:lblOffset val="100"/>
        <c:noMultiLvlLbl val="0"/>
      </c:catAx>
      <c:valAx>
        <c:axId val="1695073328"/>
        <c:scaling>
          <c:orientation val="minMax"/>
        </c:scaling>
        <c:delete val="1"/>
        <c:axPos val="t"/>
        <c:numFmt formatCode="0.00" sourceLinked="1"/>
        <c:majorTickMark val="none"/>
        <c:minorTickMark val="none"/>
        <c:tickLblPos val="nextTo"/>
        <c:crossAx val="1695082576"/>
        <c:crosses val="autoZero"/>
        <c:crossBetween val="between"/>
      </c:valAx>
      <c:spPr>
        <a:noFill/>
        <a:ln w="25400">
          <a:noFill/>
        </a:ln>
        <a:effectLst>
          <a:softEdge rad="0"/>
        </a:effectLst>
      </c:spPr>
    </c:plotArea>
    <c:legend>
      <c:legendPos val="b"/>
      <c:layout>
        <c:manualLayout>
          <c:xMode val="edge"/>
          <c:yMode val="edge"/>
          <c:x val="0.72439269199973955"/>
          <c:y val="0.47432634195474244"/>
          <c:w val="0.24586942447007804"/>
          <c:h val="4.59304064833520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374484943742624E-2"/>
          <c:y val="0"/>
          <c:w val="0.91537556231151362"/>
          <c:h val="0.680232316891162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Газпром газнадзор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Лист1!$B$2:$B$18</c:f>
              <c:numCache>
                <c:formatCode>0.00</c:formatCode>
                <c:ptCount val="17"/>
                <c:pt idx="0">
                  <c:v>91.699604743083</c:v>
                </c:pt>
                <c:pt idx="1">
                  <c:v>95.909090909090907</c:v>
                </c:pt>
                <c:pt idx="2">
                  <c:v>52.910052910052904</c:v>
                </c:pt>
                <c:pt idx="3">
                  <c:v>79.752066115702476</c:v>
                </c:pt>
                <c:pt idx="4">
                  <c:v>100</c:v>
                </c:pt>
                <c:pt idx="5">
                  <c:v>82.408874801901746</c:v>
                </c:pt>
                <c:pt idx="6">
                  <c:v>84.722222222222214</c:v>
                </c:pt>
                <c:pt idx="7">
                  <c:v>98.701298701298697</c:v>
                </c:pt>
                <c:pt idx="8">
                  <c:v>90.058479532163744</c:v>
                </c:pt>
                <c:pt idx="9">
                  <c:v>92.771084337349393</c:v>
                </c:pt>
                <c:pt idx="10">
                  <c:v>99.5</c:v>
                </c:pt>
                <c:pt idx="11">
                  <c:v>93.243243243243242</c:v>
                </c:pt>
                <c:pt idx="12">
                  <c:v>76.126126126126124</c:v>
                </c:pt>
                <c:pt idx="13">
                  <c:v>100</c:v>
                </c:pt>
                <c:pt idx="14">
                  <c:v>98.113207547169807</c:v>
                </c:pt>
                <c:pt idx="15">
                  <c:v>96.566523605150209</c:v>
                </c:pt>
                <c:pt idx="16">
                  <c:v>96.215139442231077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Ростехнадзор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Лист1!$C$2:$C$18</c:f>
              <c:numCache>
                <c:formatCode>0.00</c:formatCode>
                <c:ptCount val="17"/>
                <c:pt idx="0">
                  <c:v>100</c:v>
                </c:pt>
                <c:pt idx="1">
                  <c:v>4.2735042735042734</c:v>
                </c:pt>
                <c:pt idx="2">
                  <c:v>62.318840579710141</c:v>
                </c:pt>
                <c:pt idx="3">
                  <c:v>33.707865168539328</c:v>
                </c:pt>
                <c:pt idx="4">
                  <c:v>100</c:v>
                </c:pt>
                <c:pt idx="5">
                  <c:v>5.3571428571428568</c:v>
                </c:pt>
                <c:pt idx="6">
                  <c:v>36</c:v>
                </c:pt>
                <c:pt idx="7">
                  <c:v>100</c:v>
                </c:pt>
                <c:pt idx="8">
                  <c:v>44.554455445544555</c:v>
                </c:pt>
                <c:pt idx="9">
                  <c:v>71.875</c:v>
                </c:pt>
                <c:pt idx="10">
                  <c:v>96.15384615384616</c:v>
                </c:pt>
                <c:pt idx="11">
                  <c:v>84.848484848484844</c:v>
                </c:pt>
                <c:pt idx="12">
                  <c:v>62.5</c:v>
                </c:pt>
                <c:pt idx="13">
                  <c:v>100</c:v>
                </c:pt>
                <c:pt idx="14">
                  <c:v>39.0625</c:v>
                </c:pt>
                <c:pt idx="15">
                  <c:v>86.702127659574472</c:v>
                </c:pt>
                <c:pt idx="16">
                  <c:v>75.510204081632651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2"/>
        <c:axId val="1695077136"/>
        <c:axId val="1695084208"/>
      </c:barChart>
      <c:catAx>
        <c:axId val="1695077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84208"/>
        <c:crosses val="autoZero"/>
        <c:auto val="1"/>
        <c:lblAlgn val="ctr"/>
        <c:lblOffset val="100"/>
        <c:noMultiLvlLbl val="0"/>
      </c:catAx>
      <c:valAx>
        <c:axId val="1695084208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1695077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693946618409398"/>
          <c:y val="1.3046073863278928E-2"/>
          <c:w val="0.28699003936914724"/>
          <c:h val="8.17332210744990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499999999999999E-2"/>
          <c:y val="1.5788078225984589E-2"/>
          <c:w val="0.89946333661417321"/>
          <c:h val="0.85416746792062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12</c:v>
                </c:pt>
                <c:pt idx="1">
                  <c:v>9</c:v>
                </c:pt>
                <c:pt idx="2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Инциденты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49</c:v>
                </c:pt>
                <c:pt idx="1">
                  <c:v>22</c:v>
                </c:pt>
                <c:pt idx="2">
                  <c:v>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5"/>
        <c:overlap val="100"/>
        <c:axId val="1695075504"/>
        <c:axId val="1695069520"/>
      </c:barChart>
      <c:lineChart>
        <c:grouping val="standar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Отказы на ЛЧ МГ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4.945454680706244E-2"/>
                  <c:y val="-2.9026418220798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9781558363305604E-2"/>
                  <c:y val="-5.9632747008974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250000000000003E-2"/>
                  <c:y val="-3.0257618606291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19</c:v>
                </c:pt>
                <c:pt idx="1">
                  <c:v>9</c:v>
                </c:pt>
                <c:pt idx="2">
                  <c:v>10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5075504"/>
        <c:axId val="1695069520"/>
      </c:lineChart>
      <c:valAx>
        <c:axId val="1695069520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/>
                  <a:t>АБСОЛЮТНОЕ ЧИСЛО ОТКАЗОВ В ГОД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75504"/>
        <c:crosses val="max"/>
        <c:crossBetween val="between"/>
      </c:valAx>
      <c:catAx>
        <c:axId val="1695075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695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4241240157480318"/>
          <c:y val="0.95311498609817291"/>
          <c:w val="0.47767507381889762"/>
          <c:h val="4.4227857226244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499999999999999E-2"/>
          <c:y val="1.5788078225984589E-2"/>
          <c:w val="0.89946333661417321"/>
          <c:h val="0.85416746792062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Аварии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</c:v>
                </c:pt>
                <c:pt idx="1">
                  <c:v>6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Инциденты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190500" h="381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11</c:v>
                </c:pt>
                <c:pt idx="1">
                  <c:v>3</c:v>
                </c:pt>
                <c:pt idx="2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5"/>
        <c:overlap val="100"/>
        <c:axId val="1695081488"/>
        <c:axId val="1695076048"/>
      </c:barChart>
      <c:lineChart>
        <c:grouping val="stacked"/>
        <c:varyColors val="0"/>
        <c:ser>
          <c:idx val="2"/>
          <c:order val="2"/>
          <c:tx>
            <c:strRef>
              <c:f>Лист1!$D$1</c:f>
              <c:strCache>
                <c:ptCount val="1"/>
                <c:pt idx="0">
                  <c:v>Приведённый показатель отказов на ЛЧ МГ</c:v>
                </c:pt>
              </c:strCache>
            </c:strRef>
          </c:tx>
          <c:spPr>
            <a:ln w="3810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accent3"/>
              </a:solidFill>
              <a:ln>
                <a:noFill/>
              </a:ln>
              <a:effectLst/>
            </c:spPr>
          </c:marker>
          <c:dLbls>
            <c:dLbl>
              <c:idx val="0"/>
              <c:layout>
                <c:manualLayout>
                  <c:x val="4.945454680706244E-2"/>
                  <c:y val="-2.9026418220798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9781558363305604E-2"/>
                  <c:y val="-5.9632747008974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8.1250000000000003E-2"/>
                  <c:y val="-3.0257618606291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/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</c:numCache>
            </c:numRef>
          </c:cat>
          <c:val>
            <c:numRef>
              <c:f>Лист1!$D$2:$D$4</c:f>
              <c:numCache>
                <c:formatCode>0.00</c:formatCode>
                <c:ptCount val="3"/>
                <c:pt idx="0">
                  <c:v>0.11146501579547273</c:v>
                </c:pt>
                <c:pt idx="1">
                  <c:v>5.2799218008381818E-2</c:v>
                </c:pt>
                <c:pt idx="2">
                  <c:v>5.8665797787090912E-2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95077680"/>
        <c:axId val="1695076592"/>
      </c:lineChart>
      <c:valAx>
        <c:axId val="1695076048"/>
        <c:scaling>
          <c:orientation val="minMax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/>
                  <a:t>АБСОЛЮТНОЕ ЧИСЛО ОТКАЗОВ В ГОД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81488"/>
        <c:crosses val="max"/>
        <c:crossBetween val="between"/>
      </c:valAx>
      <c:catAx>
        <c:axId val="1695081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76048"/>
        <c:crosses val="autoZero"/>
        <c:auto val="1"/>
        <c:lblAlgn val="ctr"/>
        <c:lblOffset val="100"/>
        <c:noMultiLvlLbl val="0"/>
      </c:catAx>
      <c:valAx>
        <c:axId val="16950765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 algn="ctr" rtl="0">
                  <a:defRPr lang="ru-RU" sz="1197" b="0" i="0" u="none" strike="noStrike" kern="1200" cap="all" baseline="0" dirty="0" smtClean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ru-RU" sz="1197" b="0" i="0" u="none" strike="noStrike" kern="1200" cap="all" baseline="0" dirty="0" smtClean="0">
                    <a:solidFill>
                      <a:prstClr val="black">
                        <a:lumMod val="65000"/>
                        <a:lumOff val="35000"/>
                      </a:prst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rPr>
                  <a:t>Приведённое число отказов в год (на тыс. км)</a:t>
                </a:r>
              </a:p>
            </c:rich>
          </c:tx>
          <c:layout>
            <c:manualLayout>
              <c:xMode val="edge"/>
              <c:yMode val="edge"/>
              <c:x val="3.3065661411049017E-2"/>
              <c:y val="0.1101926708529237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algn="ctr" rtl="0">
                <a:defRPr lang="ru-RU" sz="1197" b="0" i="0" u="none" strike="noStrike" kern="1200" cap="all" baseline="0" dirty="0" smtClean="0">
                  <a:solidFill>
                    <a:prstClr val="black">
                      <a:lumMod val="65000"/>
                      <a:lumOff val="35000"/>
                    </a:prstClr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ru-RU"/>
            </a:p>
          </c:txPr>
        </c:title>
        <c:numFmt formatCode="0.0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77680"/>
        <c:crosses val="autoZero"/>
        <c:crossBetween val="between"/>
      </c:valAx>
      <c:catAx>
        <c:axId val="169507768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9507659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6.2291386935159508E-3"/>
          <c:y val="0.94172748246362037"/>
          <c:w val="0.97838361371573956"/>
          <c:h val="4.4227857226244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151877400701103E-2"/>
          <c:y val="1.0245969929602904E-3"/>
          <c:w val="0.9071479708171154"/>
          <c:h val="0.6232415722773280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2016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Лист1!$B$2:$B$18</c:f>
              <c:numCache>
                <c:formatCode>0.00</c:formatCode>
                <c:ptCount val="17"/>
                <c:pt idx="0">
                  <c:v>1.3166400924808001E-2</c:v>
                </c:pt>
                <c:pt idx="1">
                  <c:v>0.8144741099042313</c:v>
                </c:pt>
                <c:pt idx="2">
                  <c:v>8.6395029175601351E-2</c:v>
                </c:pt>
                <c:pt idx="3">
                  <c:v>0.95702598857240084</c:v>
                </c:pt>
                <c:pt idx="4">
                  <c:v>41.717452219695161</c:v>
                </c:pt>
                <c:pt idx="5">
                  <c:v>2.2549948135119289</c:v>
                </c:pt>
                <c:pt idx="6">
                  <c:v>0.28731004458598242</c:v>
                </c:pt>
                <c:pt idx="7">
                  <c:v>0.56307194032338348</c:v>
                </c:pt>
                <c:pt idx="8">
                  <c:v>4.9125782279694361</c:v>
                </c:pt>
                <c:pt idx="9">
                  <c:v>2.7974179832015049E-2</c:v>
                </c:pt>
                <c:pt idx="10">
                  <c:v>0.75071711647133899</c:v>
                </c:pt>
                <c:pt idx="11">
                  <c:v>8.5653104925053541E-2</c:v>
                </c:pt>
                <c:pt idx="12">
                  <c:v>1.3056040442390877E-2</c:v>
                </c:pt>
                <c:pt idx="13">
                  <c:v>4.2400639401642175E-2</c:v>
                </c:pt>
                <c:pt idx="14">
                  <c:v>3.2920076637938417E-2</c:v>
                </c:pt>
                <c:pt idx="15">
                  <c:v>0.1037115536556437</c:v>
                </c:pt>
                <c:pt idx="16">
                  <c:v>1.7989966635807878E-2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Лист1!$A$2:$A$18</c:f>
              <c:strCache>
                <c:ptCount val="17"/>
                <c:pt idx="0">
                  <c:v>Газпром трансгаз Волгоград</c:v>
                </c:pt>
                <c:pt idx="1">
                  <c:v>Газпром трансгаз Екатеринбург</c:v>
                </c:pt>
                <c:pt idx="2">
                  <c:v>Газпром трансгаз Казань</c:v>
                </c:pt>
                <c:pt idx="3">
                  <c:v>Газпром трансгаз Краснодар</c:v>
                </c:pt>
                <c:pt idx="4">
                  <c:v>Газпром трансгаз Махачкала</c:v>
                </c:pt>
                <c:pt idx="5">
                  <c:v>Газпром трансгаз Москва</c:v>
                </c:pt>
                <c:pt idx="6">
                  <c:v>Газпром трансгаз Нижний Новгород</c:v>
                </c:pt>
                <c:pt idx="7">
                  <c:v>Газпром трансгаз Самара</c:v>
                </c:pt>
                <c:pt idx="8">
                  <c:v>Газпром трансгаз Санкт-Петербург</c:v>
                </c:pt>
                <c:pt idx="9">
                  <c:v>Газпром трансгаз Саратов</c:v>
                </c:pt>
                <c:pt idx="10">
                  <c:v>Газпром трансгаз Ставрополь</c:v>
                </c:pt>
                <c:pt idx="11">
                  <c:v>Газпром трансгаз Сургут</c:v>
                </c:pt>
                <c:pt idx="12">
                  <c:v>Газпром траснгаз Томск</c:v>
                </c:pt>
                <c:pt idx="13">
                  <c:v>Газпром траснгаз Уфа</c:v>
                </c:pt>
                <c:pt idx="14">
                  <c:v>Газпром трансгаз Ухта</c:v>
                </c:pt>
                <c:pt idx="15">
                  <c:v>Газпром трансгаз Чайковский</c:v>
                </c:pt>
                <c:pt idx="16">
                  <c:v>Газпром трансгаз Югорск</c:v>
                </c:pt>
              </c:strCache>
            </c:strRef>
          </c:cat>
          <c:val>
            <c:numRef>
              <c:f>Лист1!$C$2:$C$18</c:f>
              <c:numCache>
                <c:formatCode>0.00</c:formatCode>
                <c:ptCount val="17"/>
                <c:pt idx="0">
                  <c:v>0.144830410172888</c:v>
                </c:pt>
                <c:pt idx="1">
                  <c:v>0.85972267156557747</c:v>
                </c:pt>
                <c:pt idx="2">
                  <c:v>2.0216436827090716</c:v>
                </c:pt>
                <c:pt idx="3">
                  <c:v>1.2051438374615417</c:v>
                </c:pt>
                <c:pt idx="4">
                  <c:v>51.3300579269442</c:v>
                </c:pt>
                <c:pt idx="5">
                  <c:v>5.6374870337798217</c:v>
                </c:pt>
                <c:pt idx="6">
                  <c:v>0.25706688199798428</c:v>
                </c:pt>
                <c:pt idx="7">
                  <c:v>0.56307194032338348</c:v>
                </c:pt>
                <c:pt idx="8">
                  <c:v>4.9033613832640528</c:v>
                </c:pt>
                <c:pt idx="9">
                  <c:v>0.22379343865612039</c:v>
                </c:pt>
                <c:pt idx="10">
                  <c:v>1.3077007835307195</c:v>
                </c:pt>
                <c:pt idx="11">
                  <c:v>0.18558172733761599</c:v>
                </c:pt>
                <c:pt idx="12">
                  <c:v>0.16972852575108141</c:v>
                </c:pt>
                <c:pt idx="13">
                  <c:v>0.19080287730738979</c:v>
                </c:pt>
                <c:pt idx="14">
                  <c:v>3.2920076637938417E-2</c:v>
                </c:pt>
                <c:pt idx="15">
                  <c:v>9.4283230596039727E-2</c:v>
                </c:pt>
                <c:pt idx="16">
                  <c:v>2.8783946617292604E-2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695071696"/>
        <c:axId val="1695070064"/>
      </c:barChart>
      <c:catAx>
        <c:axId val="16950716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695070064"/>
        <c:crosses val="autoZero"/>
        <c:auto val="1"/>
        <c:lblAlgn val="ctr"/>
        <c:lblOffset val="100"/>
        <c:noMultiLvlLbl val="0"/>
      </c:catAx>
      <c:valAx>
        <c:axId val="1695070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1695071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429038928068458"/>
          <c:y val="0.24426515617064332"/>
          <c:w val="0.14935027644233989"/>
          <c:h val="4.04664990608832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2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873403-9A69-4C59-9EE6-4EA7FEF2E47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9BDF0F-D581-4887-B173-603ED542E063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ПАО «Газпром» совместно с Федеральной службой по экологическому, технологическому и атомному надзору в рамках заключенного соглашения о взаимодействии рассмотреть вопрос о представлении разъяснений по классификации и регистрации опасных производственных объектов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C45D54-6367-4219-A4D9-FDB859CA8BDE}" type="parTrans" cxnId="{B2862D3B-70F2-4380-9035-78A5B66C4AF0}">
      <dgm:prSet/>
      <dgm:spPr/>
      <dgm:t>
        <a:bodyPr/>
        <a:lstStyle/>
        <a:p>
          <a:endParaRPr lang="ru-RU"/>
        </a:p>
      </dgm:t>
    </dgm:pt>
    <dgm:pt modelId="{CFA60927-57F9-4108-A5A0-FE4B2C726720}" type="sibTrans" cxnId="{B2862D3B-70F2-4380-9035-78A5B66C4AF0}">
      <dgm:prSet/>
      <dgm:spPr/>
      <dgm:t>
        <a:bodyPr/>
        <a:lstStyle/>
        <a:p>
          <a:endParaRPr lang="ru-RU"/>
        </a:p>
      </dgm:t>
    </dgm:pt>
    <dgm:pt modelId="{F0907231-3E40-4FD5-91CB-7DF3DAD2EF2A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Провести ревизию деклараций промышленной безопасности ОПО на предмет их соответствия фактическому состоянию объекта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1355F3-D1B8-41B5-9A3A-D949CECCE552}" type="parTrans" cxnId="{95A9CC5E-8F99-4EFC-8FBD-D422E88A4AFD}">
      <dgm:prSet/>
      <dgm:spPr/>
      <dgm:t>
        <a:bodyPr/>
        <a:lstStyle/>
        <a:p>
          <a:endParaRPr lang="ru-RU"/>
        </a:p>
      </dgm:t>
    </dgm:pt>
    <dgm:pt modelId="{1BE07E03-6527-49ED-A2A8-86C6C69E14DC}" type="sibTrans" cxnId="{95A9CC5E-8F99-4EFC-8FBD-D422E88A4AFD}">
      <dgm:prSet/>
      <dgm:spPr/>
      <dgm:t>
        <a:bodyPr/>
        <a:lstStyle/>
        <a:p>
          <a:endParaRPr lang="ru-RU"/>
        </a:p>
      </dgm:t>
    </dgm:pt>
    <dgm:pt modelId="{E73A5B67-20C6-4EC8-BD89-3C2E527E42AB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Обратить внимание на работу комиссий на всех уровнях административно-производственного контроля, исполнение корректирующих мероприятий по результатам АПК, качество представления экспертных заключений по промышленной безопасности, ведение технической документации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9E3659-0CE7-4FDD-95CA-10B403F4AE99}" type="parTrans" cxnId="{8A878A07-4CCF-42CD-BE75-91B5A11A42A6}">
      <dgm:prSet/>
      <dgm:spPr/>
      <dgm:t>
        <a:bodyPr/>
        <a:lstStyle/>
        <a:p>
          <a:endParaRPr lang="ru-RU"/>
        </a:p>
      </dgm:t>
    </dgm:pt>
    <dgm:pt modelId="{74F484AF-81A4-4F57-905C-43E556F363E6}" type="sibTrans" cxnId="{8A878A07-4CCF-42CD-BE75-91B5A11A42A6}">
      <dgm:prSet/>
      <dgm:spPr/>
      <dgm:t>
        <a:bodyPr/>
        <a:lstStyle/>
        <a:p>
          <a:endParaRPr lang="ru-RU"/>
        </a:p>
      </dgm:t>
    </dgm:pt>
    <dgm:pt modelId="{6127D1F8-0F1E-4DD3-ADDC-3984EBFC3C6B}">
      <dgm:prSet phldrT="[Текст]"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Разработать типовой технологический регламент по эксплуатации опасных производственных объектов с учетом технологической специфики и замечаний, выданных Газпром газнадзор и  Ростехнадзором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53D9249-12EB-4974-8FB4-75D879EC6071}" type="parTrans" cxnId="{46DD7135-2787-4D39-AA67-B6CCD1E11FAB}">
      <dgm:prSet/>
      <dgm:spPr/>
      <dgm:t>
        <a:bodyPr/>
        <a:lstStyle/>
        <a:p>
          <a:endParaRPr lang="ru-RU"/>
        </a:p>
      </dgm:t>
    </dgm:pt>
    <dgm:pt modelId="{720129DC-5C6C-4452-BD1C-BB41081C6876}" type="sibTrans" cxnId="{46DD7135-2787-4D39-AA67-B6CCD1E11FAB}">
      <dgm:prSet/>
      <dgm:spPr/>
      <dgm:t>
        <a:bodyPr/>
        <a:lstStyle/>
        <a:p>
          <a:endParaRPr lang="ru-RU"/>
        </a:p>
      </dgm:t>
    </dgm:pt>
    <dgm:pt modelId="{F3880BBC-584E-4F86-8FB2-3E6E8586DE96}">
      <dgm:prSet custT="1"/>
      <dgm:spPr/>
      <dgm:t>
        <a:bodyPr/>
        <a:lstStyle/>
        <a:p>
          <a:r>
            <a: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п.5.27, п.5.29 «Временного порядка осуществления корпоративного контроля за соблюдением требований промышленной безопасности в дочерних обществах и организациях Группы Газпром» разрабатывать и представлять в ООО «Газпром газнадзор» «Планы мероприятий по устранению несоответствий» с указанием причин невыполнения требований промышленной безопасности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D02550-8F6B-4B47-BB4A-AA7FF4301F18}" type="parTrans" cxnId="{45B9BC8A-2CAB-4023-8913-EFB3DD9C079C}">
      <dgm:prSet/>
      <dgm:spPr/>
      <dgm:t>
        <a:bodyPr/>
        <a:lstStyle/>
        <a:p>
          <a:endParaRPr lang="ru-RU"/>
        </a:p>
      </dgm:t>
    </dgm:pt>
    <dgm:pt modelId="{E6BD1267-987D-41F4-9C61-83A4C5FA1B8E}" type="sibTrans" cxnId="{45B9BC8A-2CAB-4023-8913-EFB3DD9C079C}">
      <dgm:prSet/>
      <dgm:spPr/>
      <dgm:t>
        <a:bodyPr/>
        <a:lstStyle/>
        <a:p>
          <a:endParaRPr lang="ru-RU"/>
        </a:p>
      </dgm:t>
    </dgm:pt>
    <dgm:pt modelId="{01B11BA0-CB5A-4AB3-B5EF-9CAA678F6BBD}">
      <dgm:prSet phldrT="[Текст]" custT="1"/>
      <dgm:spPr/>
      <dgm:t>
        <a:bodyPr/>
        <a:lstStyle/>
        <a:p>
          <a:r>
            <a:rPr lang="ru-RU" sz="16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Сохранить существующий порядок оформления результатов контрольных мероприятий (выдача актов обследования) с установлением сроков устранения несоответствий</a:t>
          </a:r>
          <a:endParaRPr lang="ru-RU" sz="16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D8A8AB-9A96-4A62-B4C9-A929E70ECA5B}" type="parTrans" cxnId="{DAA65A30-E4AA-4961-8C84-9B3468D9F6E2}">
      <dgm:prSet/>
      <dgm:spPr/>
      <dgm:t>
        <a:bodyPr/>
        <a:lstStyle/>
        <a:p>
          <a:endParaRPr lang="ru-RU"/>
        </a:p>
      </dgm:t>
    </dgm:pt>
    <dgm:pt modelId="{461B8555-CFFB-424D-A570-D7AE8F4D95BE}" type="sibTrans" cxnId="{DAA65A30-E4AA-4961-8C84-9B3468D9F6E2}">
      <dgm:prSet/>
      <dgm:spPr/>
      <dgm:t>
        <a:bodyPr/>
        <a:lstStyle/>
        <a:p>
          <a:endParaRPr lang="ru-RU"/>
        </a:p>
      </dgm:t>
    </dgm:pt>
    <dgm:pt modelId="{814C7E7D-BE56-4904-99FF-876DBA53EAAE}" type="pres">
      <dgm:prSet presAssocID="{5F873403-9A69-4C59-9EE6-4EA7FEF2E478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91E68FB-69E8-4326-9BCE-460EDA8A0777}" type="pres">
      <dgm:prSet presAssocID="{5F873403-9A69-4C59-9EE6-4EA7FEF2E478}" presName="Name1" presStyleCnt="0"/>
      <dgm:spPr/>
    </dgm:pt>
    <dgm:pt modelId="{7998526D-8F18-4238-9EDA-D6DD33E4620C}" type="pres">
      <dgm:prSet presAssocID="{5F873403-9A69-4C59-9EE6-4EA7FEF2E478}" presName="cycle" presStyleCnt="0"/>
      <dgm:spPr/>
    </dgm:pt>
    <dgm:pt modelId="{1ABC8574-A9C5-4199-BAB2-1A32A355A0F2}" type="pres">
      <dgm:prSet presAssocID="{5F873403-9A69-4C59-9EE6-4EA7FEF2E478}" presName="srcNode" presStyleLbl="node1" presStyleIdx="0" presStyleCnt="6"/>
      <dgm:spPr/>
    </dgm:pt>
    <dgm:pt modelId="{4B3C1040-5AAA-4D8B-9F75-584402285243}" type="pres">
      <dgm:prSet presAssocID="{5F873403-9A69-4C59-9EE6-4EA7FEF2E478}" presName="conn" presStyleLbl="parChTrans1D2" presStyleIdx="0" presStyleCnt="1"/>
      <dgm:spPr/>
      <dgm:t>
        <a:bodyPr/>
        <a:lstStyle/>
        <a:p>
          <a:endParaRPr lang="ru-RU"/>
        </a:p>
      </dgm:t>
    </dgm:pt>
    <dgm:pt modelId="{6C13B131-204F-4DFB-90E2-C0EAB6608DE8}" type="pres">
      <dgm:prSet presAssocID="{5F873403-9A69-4C59-9EE6-4EA7FEF2E478}" presName="extraNode" presStyleLbl="node1" presStyleIdx="0" presStyleCnt="6"/>
      <dgm:spPr/>
    </dgm:pt>
    <dgm:pt modelId="{E7D88946-2B35-4E6C-B2A7-2629E640B30F}" type="pres">
      <dgm:prSet presAssocID="{5F873403-9A69-4C59-9EE6-4EA7FEF2E478}" presName="dstNode" presStyleLbl="node1" presStyleIdx="0" presStyleCnt="6"/>
      <dgm:spPr/>
    </dgm:pt>
    <dgm:pt modelId="{AD523A32-2727-43EC-9C01-6D28C1B343B5}" type="pres">
      <dgm:prSet presAssocID="{729BDF0F-D581-4887-B173-603ED542E063}" presName="text_1" presStyleLbl="node1" presStyleIdx="0" presStyleCnt="6" custScaleY="151758" custLinFactNeighborX="568" custLinFactNeighborY="-434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5DB9D3-223F-4C77-955A-7A479C0084B3}" type="pres">
      <dgm:prSet presAssocID="{729BDF0F-D581-4887-B173-603ED542E063}" presName="accent_1" presStyleCnt="0"/>
      <dgm:spPr/>
    </dgm:pt>
    <dgm:pt modelId="{C10C7310-DE02-44FA-BF59-F3C62BF2A073}" type="pres">
      <dgm:prSet presAssocID="{729BDF0F-D581-4887-B173-603ED542E063}" presName="accentRepeatNode" presStyleLbl="solidFgAcc1" presStyleIdx="0" presStyleCnt="6" custLinFactNeighborX="5689" custLinFactNeighborY="-6278"/>
      <dgm:spPr/>
    </dgm:pt>
    <dgm:pt modelId="{714B1198-F6E0-48BC-AA49-73DFDBE87608}" type="pres">
      <dgm:prSet presAssocID="{01B11BA0-CB5A-4AB3-B5EF-9CAA678F6BBD}" presName="text_2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A5ADBA-2771-448B-A8A6-32E4AE924C64}" type="pres">
      <dgm:prSet presAssocID="{01B11BA0-CB5A-4AB3-B5EF-9CAA678F6BBD}" presName="accent_2" presStyleCnt="0"/>
      <dgm:spPr/>
    </dgm:pt>
    <dgm:pt modelId="{CACAEB08-2901-4C48-B371-332B77802FC5}" type="pres">
      <dgm:prSet presAssocID="{01B11BA0-CB5A-4AB3-B5EF-9CAA678F6BBD}" presName="accentRepeatNode" presStyleLbl="solidFgAcc1" presStyleIdx="1" presStyleCnt="6"/>
      <dgm:spPr/>
    </dgm:pt>
    <dgm:pt modelId="{A402DD58-417A-4CF8-861E-91C4540E6265}" type="pres">
      <dgm:prSet presAssocID="{6127D1F8-0F1E-4DD3-ADDC-3984EBFC3C6B}" presName="text_3" presStyleLbl="node1" presStyleIdx="2" presStyleCnt="6" custLinFactNeighborY="-216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019F9A-D0D2-4B67-A3AB-905E078CDE32}" type="pres">
      <dgm:prSet presAssocID="{6127D1F8-0F1E-4DD3-ADDC-3984EBFC3C6B}" presName="accent_3" presStyleCnt="0"/>
      <dgm:spPr/>
    </dgm:pt>
    <dgm:pt modelId="{1CC9B18C-048C-45EB-9884-0FC8B66385C8}" type="pres">
      <dgm:prSet presAssocID="{6127D1F8-0F1E-4DD3-ADDC-3984EBFC3C6B}" presName="accentRepeatNode" presStyleLbl="solidFgAcc1" presStyleIdx="2" presStyleCnt="6" custScaleX="83073" custScaleY="85949" custLinFactNeighborX="3348" custLinFactNeighborY="-23717"/>
      <dgm:spPr/>
    </dgm:pt>
    <dgm:pt modelId="{883DC8F5-0B8D-41F7-B5E6-898B94F2D907}" type="pres">
      <dgm:prSet presAssocID="{F0907231-3E40-4FD5-91CB-7DF3DAD2EF2A}" presName="text_4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0BD0D3-53DB-4D7C-BC69-BEA78F5163F1}" type="pres">
      <dgm:prSet presAssocID="{F0907231-3E40-4FD5-91CB-7DF3DAD2EF2A}" presName="accent_4" presStyleCnt="0"/>
      <dgm:spPr/>
    </dgm:pt>
    <dgm:pt modelId="{55BF732F-4D9A-48EF-99A4-5A19C2EDCA33}" type="pres">
      <dgm:prSet presAssocID="{F0907231-3E40-4FD5-91CB-7DF3DAD2EF2A}" presName="accentRepeatNode" presStyleLbl="solidFgAcc1" presStyleIdx="3" presStyleCnt="6" custLinFactNeighborX="1858" custLinFactNeighborY="-17139"/>
      <dgm:spPr/>
    </dgm:pt>
    <dgm:pt modelId="{46E2080A-44F4-43FE-BAE4-D45AFEDBFBCE}" type="pres">
      <dgm:prSet presAssocID="{E73A5B67-20C6-4EC8-BD89-3C2E527E42AB}" presName="text_5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E7FDBB-272B-4CE0-A7D0-0C51BFD96416}" type="pres">
      <dgm:prSet presAssocID="{E73A5B67-20C6-4EC8-BD89-3C2E527E42AB}" presName="accent_5" presStyleCnt="0"/>
      <dgm:spPr/>
    </dgm:pt>
    <dgm:pt modelId="{B76057EB-C115-4576-ACAF-1AB6DE942863}" type="pres">
      <dgm:prSet presAssocID="{E73A5B67-20C6-4EC8-BD89-3C2E527E42AB}" presName="accentRepeatNode" presStyleLbl="solidFgAcc1" presStyleIdx="4" presStyleCnt="6" custLinFactNeighborX="3348" custLinFactNeighborY="-18620"/>
      <dgm:spPr/>
    </dgm:pt>
    <dgm:pt modelId="{86877703-13C2-4D5B-9A1C-2BD23B0099F8}" type="pres">
      <dgm:prSet presAssocID="{F3880BBC-584E-4F86-8FB2-3E6E8586DE96}" presName="text_6" presStyleLbl="node1" presStyleIdx="5" presStyleCnt="6" custScaleY="1531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7513B0-FA33-4CA3-9168-153FC2B24397}" type="pres">
      <dgm:prSet presAssocID="{F3880BBC-584E-4F86-8FB2-3E6E8586DE96}" presName="accent_6" presStyleCnt="0"/>
      <dgm:spPr/>
    </dgm:pt>
    <dgm:pt modelId="{4B44C884-2511-4FB6-87AF-689D0194323B}" type="pres">
      <dgm:prSet presAssocID="{F3880BBC-584E-4F86-8FB2-3E6E8586DE96}" presName="accentRepeatNode" presStyleLbl="solidFgAcc1" presStyleIdx="5" presStyleCnt="6" custScaleX="132543" custScaleY="124405" custLinFactNeighborX="10371" custLinFactNeighborY="0"/>
      <dgm:spPr/>
    </dgm:pt>
  </dgm:ptLst>
  <dgm:cxnLst>
    <dgm:cxn modelId="{2CB9FB48-726F-445A-A03F-2C593BA6B4D2}" type="presOf" srcId="{E73A5B67-20C6-4EC8-BD89-3C2E527E42AB}" destId="{46E2080A-44F4-43FE-BAE4-D45AFEDBFBCE}" srcOrd="0" destOrd="0" presId="urn:microsoft.com/office/officeart/2008/layout/VerticalCurvedList"/>
    <dgm:cxn modelId="{40FA7ABD-3F4E-432B-91A0-A422855AFEDC}" type="presOf" srcId="{6127D1F8-0F1E-4DD3-ADDC-3984EBFC3C6B}" destId="{A402DD58-417A-4CF8-861E-91C4540E6265}" srcOrd="0" destOrd="0" presId="urn:microsoft.com/office/officeart/2008/layout/VerticalCurvedList"/>
    <dgm:cxn modelId="{F87ECFB2-D4E8-425C-AA72-56029C00BBDF}" type="presOf" srcId="{F0907231-3E40-4FD5-91CB-7DF3DAD2EF2A}" destId="{883DC8F5-0B8D-41F7-B5E6-898B94F2D907}" srcOrd="0" destOrd="0" presId="urn:microsoft.com/office/officeart/2008/layout/VerticalCurvedList"/>
    <dgm:cxn modelId="{566D0C98-45DD-4673-8C0B-1901287C6906}" type="presOf" srcId="{5F873403-9A69-4C59-9EE6-4EA7FEF2E478}" destId="{814C7E7D-BE56-4904-99FF-876DBA53EAAE}" srcOrd="0" destOrd="0" presId="urn:microsoft.com/office/officeart/2008/layout/VerticalCurvedList"/>
    <dgm:cxn modelId="{CF206DCB-3AF9-41D2-9412-B7AA85684F0C}" type="presOf" srcId="{01B11BA0-CB5A-4AB3-B5EF-9CAA678F6BBD}" destId="{714B1198-F6E0-48BC-AA49-73DFDBE87608}" srcOrd="0" destOrd="0" presId="urn:microsoft.com/office/officeart/2008/layout/VerticalCurvedList"/>
    <dgm:cxn modelId="{E4891E3B-E0D7-4A02-B9C2-568E6E2A7B29}" type="presOf" srcId="{CFA60927-57F9-4108-A5A0-FE4B2C726720}" destId="{4B3C1040-5AAA-4D8B-9F75-584402285243}" srcOrd="0" destOrd="0" presId="urn:microsoft.com/office/officeart/2008/layout/VerticalCurvedList"/>
    <dgm:cxn modelId="{E2DE99D4-3C68-41EB-967E-D242A8E15281}" type="presOf" srcId="{F3880BBC-584E-4F86-8FB2-3E6E8586DE96}" destId="{86877703-13C2-4D5B-9A1C-2BD23B0099F8}" srcOrd="0" destOrd="0" presId="urn:microsoft.com/office/officeart/2008/layout/VerticalCurvedList"/>
    <dgm:cxn modelId="{46DD7135-2787-4D39-AA67-B6CCD1E11FAB}" srcId="{5F873403-9A69-4C59-9EE6-4EA7FEF2E478}" destId="{6127D1F8-0F1E-4DD3-ADDC-3984EBFC3C6B}" srcOrd="2" destOrd="0" parTransId="{853D9249-12EB-4974-8FB4-75D879EC6071}" sibTransId="{720129DC-5C6C-4452-BD1C-BB41081C6876}"/>
    <dgm:cxn modelId="{B681690D-E138-457B-A0EC-F8784BAB2C21}" type="presOf" srcId="{729BDF0F-D581-4887-B173-603ED542E063}" destId="{AD523A32-2727-43EC-9C01-6D28C1B343B5}" srcOrd="0" destOrd="0" presId="urn:microsoft.com/office/officeart/2008/layout/VerticalCurvedList"/>
    <dgm:cxn modelId="{8A878A07-4CCF-42CD-BE75-91B5A11A42A6}" srcId="{5F873403-9A69-4C59-9EE6-4EA7FEF2E478}" destId="{E73A5B67-20C6-4EC8-BD89-3C2E527E42AB}" srcOrd="4" destOrd="0" parTransId="{009E3659-0CE7-4FDD-95CA-10B403F4AE99}" sibTransId="{74F484AF-81A4-4F57-905C-43E556F363E6}"/>
    <dgm:cxn modelId="{B2862D3B-70F2-4380-9035-78A5B66C4AF0}" srcId="{5F873403-9A69-4C59-9EE6-4EA7FEF2E478}" destId="{729BDF0F-D581-4887-B173-603ED542E063}" srcOrd="0" destOrd="0" parTransId="{B6C45D54-6367-4219-A4D9-FDB859CA8BDE}" sibTransId="{CFA60927-57F9-4108-A5A0-FE4B2C726720}"/>
    <dgm:cxn modelId="{95A9CC5E-8F99-4EFC-8FBD-D422E88A4AFD}" srcId="{5F873403-9A69-4C59-9EE6-4EA7FEF2E478}" destId="{F0907231-3E40-4FD5-91CB-7DF3DAD2EF2A}" srcOrd="3" destOrd="0" parTransId="{481355F3-D1B8-41B5-9A3A-D949CECCE552}" sibTransId="{1BE07E03-6527-49ED-A2A8-86C6C69E14DC}"/>
    <dgm:cxn modelId="{DAA65A30-E4AA-4961-8C84-9B3468D9F6E2}" srcId="{5F873403-9A69-4C59-9EE6-4EA7FEF2E478}" destId="{01B11BA0-CB5A-4AB3-B5EF-9CAA678F6BBD}" srcOrd="1" destOrd="0" parTransId="{0DD8A8AB-9A96-4A62-B4C9-A929E70ECA5B}" sibTransId="{461B8555-CFFB-424D-A570-D7AE8F4D95BE}"/>
    <dgm:cxn modelId="{45B9BC8A-2CAB-4023-8913-EFB3DD9C079C}" srcId="{5F873403-9A69-4C59-9EE6-4EA7FEF2E478}" destId="{F3880BBC-584E-4F86-8FB2-3E6E8586DE96}" srcOrd="5" destOrd="0" parTransId="{30D02550-8F6B-4B47-BB4A-AA7FF4301F18}" sibTransId="{E6BD1267-987D-41F4-9C61-83A4C5FA1B8E}"/>
    <dgm:cxn modelId="{9AB04172-12E3-45A0-904B-B8DB449E1298}" type="presParOf" srcId="{814C7E7D-BE56-4904-99FF-876DBA53EAAE}" destId="{D91E68FB-69E8-4326-9BCE-460EDA8A0777}" srcOrd="0" destOrd="0" presId="urn:microsoft.com/office/officeart/2008/layout/VerticalCurvedList"/>
    <dgm:cxn modelId="{7FE78478-CA6C-4DDA-A5C9-E5F516BC03CB}" type="presParOf" srcId="{D91E68FB-69E8-4326-9BCE-460EDA8A0777}" destId="{7998526D-8F18-4238-9EDA-D6DD33E4620C}" srcOrd="0" destOrd="0" presId="urn:microsoft.com/office/officeart/2008/layout/VerticalCurvedList"/>
    <dgm:cxn modelId="{6FB5C3A2-4095-4FB2-98E7-A39967B706DF}" type="presParOf" srcId="{7998526D-8F18-4238-9EDA-D6DD33E4620C}" destId="{1ABC8574-A9C5-4199-BAB2-1A32A355A0F2}" srcOrd="0" destOrd="0" presId="urn:microsoft.com/office/officeart/2008/layout/VerticalCurvedList"/>
    <dgm:cxn modelId="{7555A3FF-4E1B-46E6-B5A0-1B671C742682}" type="presParOf" srcId="{7998526D-8F18-4238-9EDA-D6DD33E4620C}" destId="{4B3C1040-5AAA-4D8B-9F75-584402285243}" srcOrd="1" destOrd="0" presId="urn:microsoft.com/office/officeart/2008/layout/VerticalCurvedList"/>
    <dgm:cxn modelId="{40808E90-A0A6-4549-A79B-CE61C06122C7}" type="presParOf" srcId="{7998526D-8F18-4238-9EDA-D6DD33E4620C}" destId="{6C13B131-204F-4DFB-90E2-C0EAB6608DE8}" srcOrd="2" destOrd="0" presId="urn:microsoft.com/office/officeart/2008/layout/VerticalCurvedList"/>
    <dgm:cxn modelId="{132D143D-95F6-4406-81DF-DA5C06AD00AE}" type="presParOf" srcId="{7998526D-8F18-4238-9EDA-D6DD33E4620C}" destId="{E7D88946-2B35-4E6C-B2A7-2629E640B30F}" srcOrd="3" destOrd="0" presId="urn:microsoft.com/office/officeart/2008/layout/VerticalCurvedList"/>
    <dgm:cxn modelId="{C435503D-B338-442B-A696-A21D8E041DD4}" type="presParOf" srcId="{D91E68FB-69E8-4326-9BCE-460EDA8A0777}" destId="{AD523A32-2727-43EC-9C01-6D28C1B343B5}" srcOrd="1" destOrd="0" presId="urn:microsoft.com/office/officeart/2008/layout/VerticalCurvedList"/>
    <dgm:cxn modelId="{B17DD75D-6D2F-4F09-9ACE-E30AB8DE8F98}" type="presParOf" srcId="{D91E68FB-69E8-4326-9BCE-460EDA8A0777}" destId="{3C5DB9D3-223F-4C77-955A-7A479C0084B3}" srcOrd="2" destOrd="0" presId="urn:microsoft.com/office/officeart/2008/layout/VerticalCurvedList"/>
    <dgm:cxn modelId="{63814CCE-FD6F-4774-A022-7EF5B35BB392}" type="presParOf" srcId="{3C5DB9D3-223F-4C77-955A-7A479C0084B3}" destId="{C10C7310-DE02-44FA-BF59-F3C62BF2A073}" srcOrd="0" destOrd="0" presId="urn:microsoft.com/office/officeart/2008/layout/VerticalCurvedList"/>
    <dgm:cxn modelId="{D28386CD-A5D9-441F-BC89-31CF144ACB14}" type="presParOf" srcId="{D91E68FB-69E8-4326-9BCE-460EDA8A0777}" destId="{714B1198-F6E0-48BC-AA49-73DFDBE87608}" srcOrd="3" destOrd="0" presId="urn:microsoft.com/office/officeart/2008/layout/VerticalCurvedList"/>
    <dgm:cxn modelId="{CBF4C416-BB4D-41DB-B496-4B0C4EB2EF3E}" type="presParOf" srcId="{D91E68FB-69E8-4326-9BCE-460EDA8A0777}" destId="{71A5ADBA-2771-448B-A8A6-32E4AE924C64}" srcOrd="4" destOrd="0" presId="urn:microsoft.com/office/officeart/2008/layout/VerticalCurvedList"/>
    <dgm:cxn modelId="{1010EBA6-E268-4440-B9C5-6833D5554EC7}" type="presParOf" srcId="{71A5ADBA-2771-448B-A8A6-32E4AE924C64}" destId="{CACAEB08-2901-4C48-B371-332B77802FC5}" srcOrd="0" destOrd="0" presId="urn:microsoft.com/office/officeart/2008/layout/VerticalCurvedList"/>
    <dgm:cxn modelId="{5C45B8E7-A86F-405E-B447-C0AE0FD9EED7}" type="presParOf" srcId="{D91E68FB-69E8-4326-9BCE-460EDA8A0777}" destId="{A402DD58-417A-4CF8-861E-91C4540E6265}" srcOrd="5" destOrd="0" presId="urn:microsoft.com/office/officeart/2008/layout/VerticalCurvedList"/>
    <dgm:cxn modelId="{BEEE7263-9F06-4193-B5AD-F049E91F729F}" type="presParOf" srcId="{D91E68FB-69E8-4326-9BCE-460EDA8A0777}" destId="{90019F9A-D0D2-4B67-A3AB-905E078CDE32}" srcOrd="6" destOrd="0" presId="urn:microsoft.com/office/officeart/2008/layout/VerticalCurvedList"/>
    <dgm:cxn modelId="{77AF0769-48F6-424C-A7E5-ABC32BC703F1}" type="presParOf" srcId="{90019F9A-D0D2-4B67-A3AB-905E078CDE32}" destId="{1CC9B18C-048C-45EB-9884-0FC8B66385C8}" srcOrd="0" destOrd="0" presId="urn:microsoft.com/office/officeart/2008/layout/VerticalCurvedList"/>
    <dgm:cxn modelId="{9F4DDC3C-031B-4DFC-904E-65944FD13A97}" type="presParOf" srcId="{D91E68FB-69E8-4326-9BCE-460EDA8A0777}" destId="{883DC8F5-0B8D-41F7-B5E6-898B94F2D907}" srcOrd="7" destOrd="0" presId="urn:microsoft.com/office/officeart/2008/layout/VerticalCurvedList"/>
    <dgm:cxn modelId="{C9BF31E6-40ED-4CA1-BBED-547B1C4714A3}" type="presParOf" srcId="{D91E68FB-69E8-4326-9BCE-460EDA8A0777}" destId="{B60BD0D3-53DB-4D7C-BC69-BEA78F5163F1}" srcOrd="8" destOrd="0" presId="urn:microsoft.com/office/officeart/2008/layout/VerticalCurvedList"/>
    <dgm:cxn modelId="{73F606EB-E40E-45D3-BBD2-BE5A5CA9F70D}" type="presParOf" srcId="{B60BD0D3-53DB-4D7C-BC69-BEA78F5163F1}" destId="{55BF732F-4D9A-48EF-99A4-5A19C2EDCA33}" srcOrd="0" destOrd="0" presId="urn:microsoft.com/office/officeart/2008/layout/VerticalCurvedList"/>
    <dgm:cxn modelId="{A91F31F6-59E9-4BAF-A9D7-540E7AB7813B}" type="presParOf" srcId="{D91E68FB-69E8-4326-9BCE-460EDA8A0777}" destId="{46E2080A-44F4-43FE-BAE4-D45AFEDBFBCE}" srcOrd="9" destOrd="0" presId="urn:microsoft.com/office/officeart/2008/layout/VerticalCurvedList"/>
    <dgm:cxn modelId="{A5F59E1C-441E-44F6-8D9B-E3BE62A93536}" type="presParOf" srcId="{D91E68FB-69E8-4326-9BCE-460EDA8A0777}" destId="{4FE7FDBB-272B-4CE0-A7D0-0C51BFD96416}" srcOrd="10" destOrd="0" presId="urn:microsoft.com/office/officeart/2008/layout/VerticalCurvedList"/>
    <dgm:cxn modelId="{5B168B77-133E-4193-9E1F-49948B96D882}" type="presParOf" srcId="{4FE7FDBB-272B-4CE0-A7D0-0C51BFD96416}" destId="{B76057EB-C115-4576-ACAF-1AB6DE942863}" srcOrd="0" destOrd="0" presId="urn:microsoft.com/office/officeart/2008/layout/VerticalCurvedList"/>
    <dgm:cxn modelId="{ECE87DA9-1660-47DF-AFBC-7028770506D7}" type="presParOf" srcId="{D91E68FB-69E8-4326-9BCE-460EDA8A0777}" destId="{86877703-13C2-4D5B-9A1C-2BD23B0099F8}" srcOrd="11" destOrd="0" presId="urn:microsoft.com/office/officeart/2008/layout/VerticalCurvedList"/>
    <dgm:cxn modelId="{9AA4EE11-9993-47A3-A13C-C61E4BAA7078}" type="presParOf" srcId="{D91E68FB-69E8-4326-9BCE-460EDA8A0777}" destId="{017513B0-FA33-4CA3-9168-153FC2B24397}" srcOrd="12" destOrd="0" presId="urn:microsoft.com/office/officeart/2008/layout/VerticalCurvedList"/>
    <dgm:cxn modelId="{7BF699FA-1DA5-4776-8D23-0B259A5CAFDD}" type="presParOf" srcId="{017513B0-FA33-4CA3-9168-153FC2B24397}" destId="{4B44C884-2511-4FB6-87AF-689D0194323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C1040-5AAA-4D8B-9F75-584402285243}">
      <dsp:nvSpPr>
        <dsp:cNvPr id="0" name=""/>
        <dsp:cNvSpPr/>
      </dsp:nvSpPr>
      <dsp:spPr>
        <a:xfrm>
          <a:off x="-6532898" y="-1008615"/>
          <a:ext cx="7849878" cy="7849878"/>
        </a:xfrm>
        <a:prstGeom prst="blockArc">
          <a:avLst>
            <a:gd name="adj1" fmla="val 18900000"/>
            <a:gd name="adj2" fmla="val 2700000"/>
            <a:gd name="adj3" fmla="val 27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523A32-2727-43EC-9C01-6D28C1B343B5}">
      <dsp:nvSpPr>
        <dsp:cNvPr id="0" name=""/>
        <dsp:cNvSpPr/>
      </dsp:nvSpPr>
      <dsp:spPr>
        <a:xfrm>
          <a:off x="550018" y="121571"/>
          <a:ext cx="9891140" cy="93188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1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ПАО «Газпром» совместно с Федеральной службой по экологическому, технологическому и атомному надзору в рамках заключенного соглашения о взаимодействии рассмотреть вопрос о представлении разъяснений по классификации и регистрации опасных производственных объектов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0018" y="121571"/>
        <a:ext cx="9891140" cy="931886"/>
      </dsp:txXfrm>
    </dsp:sp>
    <dsp:sp modelId="{C10C7310-DE02-44FA-BF59-F3C62BF2A073}">
      <dsp:nvSpPr>
        <dsp:cNvPr id="0" name=""/>
        <dsp:cNvSpPr/>
      </dsp:nvSpPr>
      <dsp:spPr>
        <a:xfrm>
          <a:off x="189230" y="182201"/>
          <a:ext cx="767576" cy="7675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4B1198-F6E0-48BC-AA49-73DFDBE87608}">
      <dsp:nvSpPr>
        <dsp:cNvPr id="0" name=""/>
        <dsp:cNvSpPr/>
      </dsp:nvSpPr>
      <dsp:spPr>
        <a:xfrm>
          <a:off x="1034458" y="1228122"/>
          <a:ext cx="9386032" cy="61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1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Сохранить существующий порядок оформления результатов контрольных мероприятий (выдача актов обследования) с установлением сроков устранения несоответствий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4458" y="1228122"/>
        <a:ext cx="9386032" cy="614061"/>
      </dsp:txXfrm>
    </dsp:sp>
    <dsp:sp modelId="{CACAEB08-2901-4C48-B371-332B77802FC5}">
      <dsp:nvSpPr>
        <dsp:cNvPr id="0" name=""/>
        <dsp:cNvSpPr/>
      </dsp:nvSpPr>
      <dsp:spPr>
        <a:xfrm>
          <a:off x="650670" y="1151364"/>
          <a:ext cx="767576" cy="7675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02DD58-417A-4CF8-861E-91C4540E6265}">
      <dsp:nvSpPr>
        <dsp:cNvPr id="0" name=""/>
        <dsp:cNvSpPr/>
      </dsp:nvSpPr>
      <dsp:spPr>
        <a:xfrm>
          <a:off x="1265431" y="2016226"/>
          <a:ext cx="9155060" cy="61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1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Разработать типовой технологический регламент по эксплуатации опасных производственных объектов с учетом технологической специфики и замечаний, выданных Газпром газнадзор и  Ростехнадзором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65431" y="2016226"/>
        <a:ext cx="9155060" cy="614061"/>
      </dsp:txXfrm>
    </dsp:sp>
    <dsp:sp modelId="{1CC9B18C-048C-45EB-9884-0FC8B66385C8}">
      <dsp:nvSpPr>
        <dsp:cNvPr id="0" name=""/>
        <dsp:cNvSpPr/>
      </dsp:nvSpPr>
      <dsp:spPr>
        <a:xfrm>
          <a:off x="972305" y="1944219"/>
          <a:ext cx="637648" cy="6597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3DC8F5-0B8D-41F7-B5E6-898B94F2D907}">
      <dsp:nvSpPr>
        <dsp:cNvPr id="0" name=""/>
        <dsp:cNvSpPr/>
      </dsp:nvSpPr>
      <dsp:spPr>
        <a:xfrm>
          <a:off x="1265431" y="3069489"/>
          <a:ext cx="9155060" cy="61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1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Провести ревизию деклараций промышленной безопасности ОПО на предмет их соответствия фактическому состоянию объекта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65431" y="3069489"/>
        <a:ext cx="9155060" cy="614061"/>
      </dsp:txXfrm>
    </dsp:sp>
    <dsp:sp modelId="{55BF732F-4D9A-48EF-99A4-5A19C2EDCA33}">
      <dsp:nvSpPr>
        <dsp:cNvPr id="0" name=""/>
        <dsp:cNvSpPr/>
      </dsp:nvSpPr>
      <dsp:spPr>
        <a:xfrm>
          <a:off x="895905" y="2861176"/>
          <a:ext cx="767576" cy="7675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E2080A-44F4-43FE-BAE4-D45AFEDBFBCE}">
      <dsp:nvSpPr>
        <dsp:cNvPr id="0" name=""/>
        <dsp:cNvSpPr/>
      </dsp:nvSpPr>
      <dsp:spPr>
        <a:xfrm>
          <a:off x="1034458" y="3990464"/>
          <a:ext cx="9386032" cy="6140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1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Обратить внимание на работу комиссий на всех уровнях административно-производственного контроля, исполнение корректирующих мероприятий по результатам АПК, качество представления экспертных заключений по промышленной безопасности, ведение технической документации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34458" y="3990464"/>
        <a:ext cx="9386032" cy="614061"/>
      </dsp:txXfrm>
    </dsp:sp>
    <dsp:sp modelId="{B76057EB-C115-4576-ACAF-1AB6DE942863}">
      <dsp:nvSpPr>
        <dsp:cNvPr id="0" name=""/>
        <dsp:cNvSpPr/>
      </dsp:nvSpPr>
      <dsp:spPr>
        <a:xfrm>
          <a:off x="676369" y="3770784"/>
          <a:ext cx="767576" cy="7675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877703-13C2-4D5B-9A1C-2BD23B0099F8}">
      <dsp:nvSpPr>
        <dsp:cNvPr id="0" name=""/>
        <dsp:cNvSpPr/>
      </dsp:nvSpPr>
      <dsp:spPr>
        <a:xfrm>
          <a:off x="529351" y="4748308"/>
          <a:ext cx="9891140" cy="94032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411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соответствии с п.5.27, п.5.29 «Временного порядка осуществления корпоративного контроля за соблюдением требований промышленной безопасности в дочерних обществах и организациях Группы Газпром» разрабатывать и представлять в ООО «Газпром газнадзор» «Планы мероприятий по устранению несоответствий» с указанием причин невыполнения требований промышленной безопасности</a:t>
          </a:r>
          <a:endParaRPr lang="ru-RU" sz="16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9351" y="4748308"/>
        <a:ext cx="9891140" cy="940324"/>
      </dsp:txXfrm>
    </dsp:sp>
    <dsp:sp modelId="{4B44C884-2511-4FB6-87AF-689D0194323B}">
      <dsp:nvSpPr>
        <dsp:cNvPr id="0" name=""/>
        <dsp:cNvSpPr/>
      </dsp:nvSpPr>
      <dsp:spPr>
        <a:xfrm>
          <a:off x="100272" y="4741018"/>
          <a:ext cx="1017368" cy="95490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6"/>
            <a:ext cx="2945660" cy="495427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9" y="6"/>
            <a:ext cx="2945660" cy="495427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A6242909-C1B7-456E-8DAC-0A9A68502CD4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6" y="9378825"/>
            <a:ext cx="2945660" cy="495426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9" y="9378825"/>
            <a:ext cx="2945660" cy="495426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31669A0F-3786-4040-82A5-D13EFD92D5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3599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6" y="3"/>
            <a:ext cx="2945660" cy="493712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9" y="3"/>
            <a:ext cx="2945660" cy="493712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DEED8C17-95DB-4B4C-B722-48A640268163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73"/>
            <a:ext cx="5438140" cy="4443412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6" y="9378831"/>
            <a:ext cx="2945660" cy="49371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9" y="9378831"/>
            <a:ext cx="2945660" cy="493712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8F6EC477-2D71-4FDF-B0B7-9CFEBDAB14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9408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1298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2598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63895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85193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06492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27790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49088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70386" algn="l" defTabSz="1042598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7012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9235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7394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6711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6799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173770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81298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78223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6649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863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39775"/>
            <a:ext cx="6584950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04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06363" y="739775"/>
            <a:ext cx="6584950" cy="3703638"/>
          </a:xfrm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xfrm>
            <a:off x="510643" y="4691306"/>
            <a:ext cx="5961413" cy="4443182"/>
          </a:xfrm>
          <a:noFill/>
          <a:ln/>
        </p:spPr>
        <p:txBody>
          <a:bodyPr/>
          <a:lstStyle/>
          <a:p>
            <a:pPr algn="just">
              <a:defRPr/>
            </a:pPr>
            <a:endParaRPr lang="ru-RU" sz="1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55675"/>
            <a:fld id="{DA95B6DC-4FCA-4CC7-8C13-BDDAC342A105}" type="slidenum">
              <a:rPr lang="ru-RU" altLang="ru-RU" smtClean="0">
                <a:latin typeface="Arial" charset="0"/>
                <a:cs typeface="Arial" charset="0"/>
              </a:rPr>
              <a:pPr defTabSz="955675"/>
              <a:t>1</a:t>
            </a:fld>
            <a:endParaRPr lang="ru-RU" altLang="ru-RU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12921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051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8636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695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310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900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39775"/>
            <a:ext cx="6584950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3549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06363" y="739775"/>
            <a:ext cx="6584950" cy="37036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70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6EC477-2D71-4FDF-B0B7-9CFEBDAB14C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783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0548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203813" y="7201247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300" b="0" baseline="0" smtClean="0">
                <a:solidFill>
                  <a:schemeClr val="bg1"/>
                </a:solidFill>
                <a:latin typeface="Arial"/>
                <a:cs typeface="Arial"/>
              </a:rPr>
              <a:pPr algn="l"/>
              <a:t>‹#›</a:t>
            </a:fld>
            <a:endParaRPr lang="en-US" sz="1300" b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69856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032" y="0"/>
            <a:ext cx="10268920" cy="1113186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0" y="1190199"/>
            <a:ext cx="6609450" cy="1685532"/>
          </a:xfrm>
          <a:prstGeom prst="rect">
            <a:avLst/>
          </a:prstGeom>
        </p:spPr>
        <p:txBody>
          <a:bodyPr/>
          <a:lstStyle>
            <a:lvl1pPr>
              <a:defRPr sz="3087"/>
            </a:lvl1pPr>
            <a:lvl2pPr>
              <a:defRPr sz="2646"/>
            </a:lvl2pPr>
            <a:lvl3pPr>
              <a:defRPr sz="220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833500" y="1190199"/>
            <a:ext cx="6609450" cy="1685532"/>
          </a:xfrm>
          <a:prstGeom prst="rect">
            <a:avLst/>
          </a:prstGeom>
        </p:spPr>
        <p:txBody>
          <a:bodyPr/>
          <a:lstStyle>
            <a:lvl1pPr>
              <a:defRPr sz="3087"/>
            </a:lvl1pPr>
            <a:lvl2pPr>
              <a:defRPr sz="2646"/>
            </a:lvl2pPr>
            <a:lvl3pPr>
              <a:defRPr sz="2205"/>
            </a:lvl3pPr>
            <a:lvl4pPr>
              <a:defRPr sz="1985"/>
            </a:lvl4pPr>
            <a:lvl5pPr>
              <a:defRPr sz="1985"/>
            </a:lvl5pPr>
            <a:lvl6pPr>
              <a:defRPr sz="1985"/>
            </a:lvl6pPr>
            <a:lvl7pPr>
              <a:defRPr sz="1985"/>
            </a:lvl7pPr>
            <a:lvl8pPr>
              <a:defRPr sz="1985"/>
            </a:lvl8pPr>
            <a:lvl9pPr>
              <a:defRPr sz="198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301068" y="7015172"/>
            <a:ext cx="2186812" cy="5250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&lt;#&gt;</a:t>
            </a:r>
            <a:endParaRPr lang="ru-RU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153026" y="7015172"/>
            <a:ext cx="9951517" cy="525088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НАЗВАНИЕ ПРЕЗЕНТАЦИИ</a:t>
            </a:r>
          </a:p>
        </p:txBody>
      </p:sp>
    </p:spTree>
    <p:extLst>
      <p:ext uri="{BB962C8B-B14F-4D97-AF65-F5344CB8AC3E}">
        <p14:creationId xmlns:p14="http://schemas.microsoft.com/office/powerpoint/2010/main" val="1577878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49379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creen One Column">
    <p:bg>
      <p:bgPr>
        <a:solidFill>
          <a:srgbClr val="7DCEA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8055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149" y="302804"/>
            <a:ext cx="12098655" cy="1260211"/>
          </a:xfrm>
          <a:prstGeom prst="rect">
            <a:avLst/>
          </a:prstGeom>
        </p:spPr>
        <p:txBody>
          <a:bodyPr lIns="104306" tIns="52153" rIns="104306" bIns="52153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149" y="1764295"/>
            <a:ext cx="12098655" cy="4990084"/>
          </a:xfrm>
          <a:prstGeom prst="rect">
            <a:avLst/>
          </a:prstGeom>
        </p:spPr>
        <p:txBody>
          <a:bodyPr lIns="104306" tIns="52153" rIns="104306" bIns="52153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72149" y="7008174"/>
            <a:ext cx="3136689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C789AA6B-225F-45B9-93C1-C040CDB27BA7}" type="datetimeFigureOut">
              <a:rPr lang="ru-RU" smtClean="0"/>
              <a:pPr/>
              <a:t>14.05.2018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93009" y="7008174"/>
            <a:ext cx="4256934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203810" y="7082475"/>
            <a:ext cx="814708" cy="402567"/>
          </a:xfrm>
          <a:prstGeom prst="rect">
            <a:avLst/>
          </a:prstGeom>
        </p:spPr>
        <p:txBody>
          <a:bodyPr/>
          <a:lstStyle/>
          <a:p>
            <a:fld id="{24E5BF2D-BA5F-4D6D-BA7B-AE3617BF061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220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reen One Column"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"/>
          <p:cNvSpPr>
            <a:spLocks noChangeArrowheads="1"/>
          </p:cNvSpPr>
          <p:nvPr userDrawn="1"/>
        </p:nvSpPr>
        <p:spPr bwMode="auto">
          <a:xfrm>
            <a:off x="203812" y="7152667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600" b="0" baseline="0" smtClean="0">
                <a:solidFill>
                  <a:schemeClr val="bg1"/>
                </a:solidFill>
                <a:latin typeface="HeliosCondC" panose="00000500000000000000" pitchFamily="50" charset="0"/>
                <a:cs typeface="FuturaBookC"/>
              </a:rPr>
              <a:pPr algn="l"/>
              <a:t>‹#›</a:t>
            </a:fld>
            <a:endParaRPr lang="en-US" sz="900" b="0" dirty="0">
              <a:solidFill>
                <a:schemeClr val="bg1"/>
              </a:solidFill>
              <a:latin typeface="HeliosCondC" panose="00000500000000000000" pitchFamily="50" charset="0"/>
              <a:cs typeface="FuturaBookC"/>
            </a:endParaRPr>
          </a:p>
        </p:txBody>
      </p:sp>
    </p:spTree>
    <p:extLst>
      <p:ext uri="{BB962C8B-B14F-4D97-AF65-F5344CB8AC3E}">
        <p14:creationId xmlns:p14="http://schemas.microsoft.com/office/powerpoint/2010/main" val="33136915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74032" y="0"/>
            <a:ext cx="10268920" cy="1113186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106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8.xml"/><Relationship Id="rId4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6350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8" r:id="rId2"/>
    <p:sldLayoutId id="2147483669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42622" rtl="0" eaLnBrk="1" latinLnBrk="0" hangingPunct="1">
        <a:spcBef>
          <a:spcPct val="0"/>
        </a:spcBef>
        <a:buNone/>
        <a:defRPr sz="50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983" indent="-390983" algn="l" defTabSz="1042622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30" indent="-325818" algn="l" defTabSz="1042622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276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586" indent="-260654" algn="l" defTabSz="1042622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896" indent="-260654" algn="l" defTabSz="1042622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20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51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82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13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1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2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93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24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55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86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17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48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"/>
          <p:cNvSpPr>
            <a:spLocks noChangeArrowheads="1"/>
          </p:cNvSpPr>
          <p:nvPr userDrawn="1"/>
        </p:nvSpPr>
        <p:spPr bwMode="auto">
          <a:xfrm>
            <a:off x="203812" y="7152667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600" b="0" baseline="0" smtClean="0">
                <a:solidFill>
                  <a:schemeClr val="bg1"/>
                </a:solidFill>
                <a:latin typeface="HeliosCondC" panose="00000500000000000000" pitchFamily="50" charset="0"/>
                <a:cs typeface="FuturaBookC"/>
              </a:rPr>
              <a:pPr algn="l"/>
              <a:t>‹#›</a:t>
            </a:fld>
            <a:endParaRPr lang="en-US" sz="900" b="0" dirty="0">
              <a:solidFill>
                <a:schemeClr val="bg1"/>
              </a:solidFill>
              <a:latin typeface="HeliosCondC" panose="00000500000000000000" pitchFamily="50" charset="0"/>
              <a:cs typeface="FuturaBookC"/>
            </a:endParaRPr>
          </a:p>
        </p:txBody>
      </p:sp>
      <p:sp>
        <p:nvSpPr>
          <p:cNvPr id="23" name="Rectangle 4"/>
          <p:cNvSpPr>
            <a:spLocks noChangeArrowheads="1"/>
          </p:cNvSpPr>
          <p:nvPr userDrawn="1"/>
        </p:nvSpPr>
        <p:spPr bwMode="auto">
          <a:xfrm>
            <a:off x="2" y="7008174"/>
            <a:ext cx="2014274" cy="553091"/>
          </a:xfrm>
          <a:prstGeom prst="rect">
            <a:avLst/>
          </a:prstGeom>
          <a:solidFill>
            <a:srgbClr val="0066CC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>
              <a:defRPr/>
            </a:pPr>
            <a:endParaRPr lang="ru-RU" sz="2100"/>
          </a:p>
        </p:txBody>
      </p:sp>
      <p:grpSp>
        <p:nvGrpSpPr>
          <p:cNvPr id="29" name="Группа 28"/>
          <p:cNvGrpSpPr/>
          <p:nvPr userDrawn="1"/>
        </p:nvGrpSpPr>
        <p:grpSpPr>
          <a:xfrm>
            <a:off x="3" y="-1"/>
            <a:ext cx="13442949" cy="972319"/>
            <a:chOff x="1" y="0"/>
            <a:chExt cx="10693399" cy="809626"/>
          </a:xfrm>
        </p:grpSpPr>
        <p:sp>
          <p:nvSpPr>
            <p:cNvPr id="22" name="Rectangle 4"/>
            <p:cNvSpPr>
              <a:spLocks noChangeArrowheads="1"/>
            </p:cNvSpPr>
            <p:nvPr userDrawn="1"/>
          </p:nvSpPr>
          <p:spPr bwMode="auto">
            <a:xfrm>
              <a:off x="1" y="0"/>
              <a:ext cx="1602284" cy="809626"/>
            </a:xfrm>
            <a:prstGeom prst="rect">
              <a:avLst/>
            </a:prstGeom>
            <a:solidFill>
              <a:srgbClr val="0066CC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l">
                <a:defRPr/>
              </a:pPr>
              <a:endParaRPr lang="ru-RU" sz="2100"/>
            </a:p>
          </p:txBody>
        </p:sp>
        <p:sp>
          <p:nvSpPr>
            <p:cNvPr id="24" name="Rectangle 8"/>
            <p:cNvSpPr>
              <a:spLocks noChangeArrowheads="1"/>
            </p:cNvSpPr>
            <p:nvPr userDrawn="1"/>
          </p:nvSpPr>
          <p:spPr bwMode="auto">
            <a:xfrm>
              <a:off x="1609032" y="0"/>
              <a:ext cx="9084368" cy="809625"/>
            </a:xfrm>
            <a:prstGeom prst="rect">
              <a:avLst/>
            </a:prstGeom>
            <a:solidFill>
              <a:srgbClr val="003366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lIns="0" tIns="0" rIns="0" bIns="0" anchor="ctr"/>
            <a:lstStyle/>
            <a:p>
              <a:pPr algn="l">
                <a:defRPr/>
              </a:pPr>
              <a:endParaRPr lang="ru-RU" sz="2100"/>
            </a:p>
          </p:txBody>
        </p:sp>
      </p:grpSp>
      <p:sp>
        <p:nvSpPr>
          <p:cNvPr id="25" name="Rectangle 8"/>
          <p:cNvSpPr>
            <a:spLocks noChangeArrowheads="1"/>
          </p:cNvSpPr>
          <p:nvPr userDrawn="1"/>
        </p:nvSpPr>
        <p:spPr bwMode="auto">
          <a:xfrm>
            <a:off x="2022756" y="7008175"/>
            <a:ext cx="11420194" cy="551169"/>
          </a:xfrm>
          <a:prstGeom prst="rect">
            <a:avLst/>
          </a:prstGeom>
          <a:solidFill>
            <a:srgbClr val="3399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lIns="0" tIns="0" rIns="0" bIns="0" anchor="ctr"/>
          <a:lstStyle/>
          <a:p>
            <a:pPr algn="l">
              <a:defRPr/>
            </a:pPr>
            <a:endParaRPr lang="ru-RU" sz="2100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2005371" y="6946743"/>
            <a:ext cx="11437579" cy="6740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</a:pPr>
            <a:r>
              <a:rPr lang="ru-RU" sz="14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Соблюдение газотранспортными обществами ПАО «Газпром» требований действующих норм и правил при эксплуатации ЛЧ МТ по результатам проверок ООО «Газпром газнадзор» и Ростехнадзора в 2017 году. Работы по устранению нарушений ОЗ</a:t>
            </a:r>
            <a:r>
              <a:rPr lang="ru-RU" sz="1400" b="1" kern="120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и МР</a:t>
            </a:r>
            <a:r>
              <a:rPr lang="ru-RU" sz="1400" b="1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до трубопроводов. Проблемные вопросы.</a:t>
            </a:r>
            <a:endParaRPr lang="ru-RU" sz="900" b="1" baseline="0" dirty="0" smtClean="0">
              <a:solidFill>
                <a:schemeClr val="bg1"/>
              </a:solidFill>
              <a:latin typeface="Arial"/>
              <a:cs typeface="Arial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810" y="124947"/>
            <a:ext cx="1615135" cy="631351"/>
          </a:xfrm>
          <a:prstGeom prst="rect">
            <a:avLst/>
          </a:prstGeom>
        </p:spPr>
      </p:pic>
      <p:sp>
        <p:nvSpPr>
          <p:cNvPr id="11" name="Rectangle 2"/>
          <p:cNvSpPr>
            <a:spLocks noChangeArrowheads="1"/>
          </p:cNvSpPr>
          <p:nvPr userDrawn="1"/>
        </p:nvSpPr>
        <p:spPr bwMode="auto">
          <a:xfrm>
            <a:off x="393766" y="7172144"/>
            <a:ext cx="715110" cy="193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algn="l"/>
            <a:fld id="{E4D31188-CDA8-40C6-9459-03688BFC5209}" type="slidenum">
              <a:rPr lang="ru-RU" sz="1200" b="0" baseline="0" smtClean="0">
                <a:solidFill>
                  <a:schemeClr val="bg1"/>
                </a:solidFill>
                <a:latin typeface="Arial"/>
                <a:cs typeface="Arial"/>
              </a:rPr>
              <a:pPr algn="l"/>
              <a:t>‹#›</a:t>
            </a:fld>
            <a:endParaRPr lang="en-US" sz="1200" b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74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2" r:id="rId2"/>
    <p:sldLayoutId id="2147483666" r:id="rId3"/>
    <p:sldLayoutId id="2147483667" r:id="rId4"/>
    <p:sldLayoutId id="2147483670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042622" rtl="0" eaLnBrk="1" latinLnBrk="0" hangingPunct="1">
        <a:spcBef>
          <a:spcPct val="0"/>
        </a:spcBef>
        <a:buNone/>
        <a:defRPr sz="50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0983" indent="-390983" algn="l" defTabSz="1042622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130" indent="-325818" algn="l" defTabSz="1042622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276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4586" indent="-260654" algn="l" defTabSz="1042622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896" indent="-260654" algn="l" defTabSz="1042622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720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851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0982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1137" indent="-260654" algn="l" defTabSz="1042622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310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262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393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5241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655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786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917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0482" algn="l" defTabSz="104262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Рисунок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1023" y="463934"/>
            <a:ext cx="1813560" cy="893064"/>
          </a:xfrm>
          <a:prstGeom prst="rect">
            <a:avLst/>
          </a:prstGeom>
        </p:spPr>
      </p:pic>
      <p:sp>
        <p:nvSpPr>
          <p:cNvPr id="7" name="Объект 2"/>
          <p:cNvSpPr txBox="1">
            <a:spLocks/>
          </p:cNvSpPr>
          <p:nvPr/>
        </p:nvSpPr>
        <p:spPr>
          <a:xfrm>
            <a:off x="960835" y="1692399"/>
            <a:ext cx="11521280" cy="19442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ru-RU" sz="24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Соблюдение газотранспортными обществами ПАО «Газпром» требований действующих норм и правил при эксплуатации линейной части магистральных трубопроводов по результатам проверок ООО «Газпром газнадзор» и Ростехнадзора в 2017 году. Работы по устранению нарушений охранных зон и минимальных расстояний до трубопроводов. Проблемные </a:t>
            </a:r>
            <a:r>
              <a:rPr lang="ru-RU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</a:t>
            </a:r>
            <a:endParaRPr lang="ru-RU" sz="1200" b="1" i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129187" y="4734470"/>
            <a:ext cx="52565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генерального директора – начальник Технической инспекции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Докутович Алексей Борисович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Самара</a:t>
            </a:r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мая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года</a:t>
            </a:r>
          </a:p>
        </p:txBody>
      </p:sp>
    </p:spTree>
    <p:extLst>
      <p:ext uri="{BB962C8B-B14F-4D97-AF65-F5344CB8AC3E}">
        <p14:creationId xmlns:p14="http://schemas.microsoft.com/office/powerpoint/2010/main" val="328159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4" y="108223"/>
            <a:ext cx="1140199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Приведённый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показатель </a:t>
            </a:r>
            <a:r>
              <a:rPr lang="ru-RU" altLang="ru-RU" sz="2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выявляемости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нарушений на один ОПО</a:t>
            </a:r>
            <a:endParaRPr lang="en-US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газотранспортным дочерним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обществам ПАО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2017 год</a:t>
            </a: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945375279"/>
              </p:ext>
            </p:extLst>
          </p:nvPr>
        </p:nvGraphicFramePr>
        <p:xfrm>
          <a:off x="0" y="972319"/>
          <a:ext cx="13442950" cy="5903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0766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Устраняемость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нарушений,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выявленных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эксплуатации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 части магистральных газопроводов и газопроводов-отводов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2017 году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721984826"/>
              </p:ext>
            </p:extLst>
          </p:nvPr>
        </p:nvGraphicFramePr>
        <p:xfrm>
          <a:off x="0" y="972319"/>
          <a:ext cx="13442949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021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77059" y="96277"/>
            <a:ext cx="9217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Аварийность на</a:t>
            </a:r>
            <a:r>
              <a:rPr lang="en-US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газовых объектах ПАО «Газпром»</a:t>
            </a:r>
            <a:endParaRPr lang="en-US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2015 -2017 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33" name="Диаграмма 32"/>
          <p:cNvGraphicFramePr/>
          <p:nvPr>
            <p:extLst>
              <p:ext uri="{D42A27DB-BD31-4B8C-83A1-F6EECF244321}">
                <p14:modId xmlns:p14="http://schemas.microsoft.com/office/powerpoint/2010/main" val="121173934"/>
              </p:ext>
            </p:extLst>
          </p:nvPr>
        </p:nvGraphicFramePr>
        <p:xfrm>
          <a:off x="0" y="1002255"/>
          <a:ext cx="13442950" cy="5576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281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77059" y="96277"/>
            <a:ext cx="9217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отказов на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объектах линейной части магистральных газопроводов и газопроводов-отводов газотранспортных</a:t>
            </a:r>
            <a:r>
              <a:rPr lang="en-US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ПАО «Газпром»</a:t>
            </a:r>
            <a:endParaRPr lang="en-US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2015 -2017 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33" name="Диаграмма 32"/>
          <p:cNvGraphicFramePr/>
          <p:nvPr>
            <p:extLst>
              <p:ext uri="{D42A27DB-BD31-4B8C-83A1-F6EECF244321}">
                <p14:modId xmlns:p14="http://schemas.microsoft.com/office/powerpoint/2010/main" val="1295040669"/>
              </p:ext>
            </p:extLst>
          </p:nvPr>
        </p:nvGraphicFramePr>
        <p:xfrm>
          <a:off x="0" y="1188343"/>
          <a:ext cx="13442949" cy="53901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616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0954" y="96277"/>
            <a:ext cx="114019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Статистика нарушений охранных зон и минимальных расстояний на линейной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магистральных газопроводов и газопроводов-отводов газотранспортных</a:t>
            </a:r>
            <a:r>
              <a:rPr lang="en-US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ПАО «Газпром»</a:t>
            </a:r>
            <a:endParaRPr lang="en-US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</a:t>
            </a:r>
            <a:r>
              <a:rPr lang="en-US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-2017 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993846"/>
              </p:ext>
            </p:extLst>
          </p:nvPr>
        </p:nvGraphicFramePr>
        <p:xfrm>
          <a:off x="1" y="1019601"/>
          <a:ext cx="13442950" cy="59293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77258"/>
                <a:gridCol w="2232248"/>
                <a:gridCol w="2160240"/>
                <a:gridCol w="2088232"/>
                <a:gridCol w="2184972"/>
              </a:tblGrid>
              <a:tr h="521257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Дочернее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общество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нарушений МР на 01.01.2017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нарушений ОЗ на 01.01.2017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нарушений МР на 01.01.2018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нарушений ОЗ</a:t>
                      </a:r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01.01.2018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Волгоград»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180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 Екатеринбург»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Казань»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«Газпром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трансгаз Краснодар»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Махачкала»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Москва»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180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Нижний Новгород»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Самара»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180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Санкт-Петербург»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Саратов»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Ставрополь»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Сургут»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Томск»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Уфа»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Ухта»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Чайковский»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662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</a:t>
                      </a:r>
                      <a:r>
                        <a:rPr lang="ru-RU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«Газпром трансгаз Югорск»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0391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040954" y="96277"/>
            <a:ext cx="114019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Приведённый показатель нарушений охранных зон и минимальных расстояний на линейной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магистральных газопроводов и газопроводов-отводов газотранспортных</a:t>
            </a:r>
            <a:r>
              <a:rPr lang="en-US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 ПАО «Газпром»</a:t>
            </a:r>
            <a:endParaRPr lang="en-US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2016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-2017 гг.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659523" y="6373010"/>
            <a:ext cx="75960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283539707"/>
              </p:ext>
            </p:extLst>
          </p:nvPr>
        </p:nvGraphicFramePr>
        <p:xfrm>
          <a:off x="1" y="1019607"/>
          <a:ext cx="13442948" cy="60013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0351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контроля качества диагностических работ на объектах газотранспортных обществ</a:t>
            </a: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ПАО «Газпром» за 2017 год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4388261"/>
              </p:ext>
            </p:extLst>
          </p:nvPr>
        </p:nvGraphicFramePr>
        <p:xfrm>
          <a:off x="107502" y="1124740"/>
          <a:ext cx="13022685" cy="1826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5697"/>
                <a:gridCol w="3719694"/>
                <a:gridCol w="3178647"/>
                <a:gridCol w="3178647"/>
              </a:tblGrid>
              <a:tr h="466651"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u="none" strike="noStrike" dirty="0" smtClean="0">
                          <a:effectLst/>
                        </a:rPr>
                        <a:t>Газотранспортные общества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Подрядные</a:t>
                      </a:r>
                      <a:r>
                        <a:rPr lang="ru-RU" sz="2400" baseline="0" dirty="0" smtClean="0"/>
                        <a:t> организации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ИТЦ ДО </a:t>
                      </a:r>
                      <a:endParaRPr lang="ru-RU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666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Кол-во выданных актов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42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194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37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6665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Кол-во выявленных несоответствий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130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664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u="none" strike="noStrike" dirty="0" smtClean="0">
                          <a:effectLst/>
                        </a:rPr>
                        <a:t>85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680915" y="3204567"/>
            <a:ext cx="1144927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130 несоответствий, допущенных эксплуатирующими подразделениями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1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8121853"/>
              </p:ext>
            </p:extLst>
          </p:nvPr>
        </p:nvGraphicFramePr>
        <p:xfrm>
          <a:off x="0" y="2628503"/>
          <a:ext cx="13442950" cy="4376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385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контроля качества диагностических работ на объектах газотранспортных обществ</a:t>
            </a: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ПАО «Газпром» за 2017 год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-1" y="972320"/>
            <a:ext cx="13442949" cy="6048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несоответствия со стороны эксплуатации:</a:t>
            </a:r>
          </a:p>
          <a:p>
            <a:pPr marL="342900" indent="-342900">
              <a:buFontTx/>
              <a:buChar char="-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проведение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регламентных диагностических обследований,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сооружений без наличия экспертизы промышленной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безопасности;</a:t>
            </a:r>
          </a:p>
          <a:p>
            <a:pPr marL="342900" indent="-342900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эксплуатация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сооружений без выполнения рекомендаций диагностической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при оформления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допускных документов на привлекаемых к работам диагностических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опросных листов на диагностируемые участки газопроводов, актов готовности газопровода к пропуску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ВИП; </a:t>
            </a:r>
          </a:p>
          <a:p>
            <a:pPr marL="342900" indent="-342900">
              <a:buFontTx/>
              <a:buChar char="-"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Tx/>
              <a:buChar char="-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арушения при заполнении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формуляров в части внесения сведений о проведенных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 обследованиях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082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040955" y="35783"/>
            <a:ext cx="114019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контроля качества диагностических работ на объектах газотранспортных обществ</a:t>
            </a:r>
          </a:p>
          <a:p>
            <a:pPr algn="ctr">
              <a:defRPr sz="1862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ПАО «Газпром» за 2017 год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" y="972319"/>
            <a:ext cx="134429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по видам несоответствий, зафиксированных у ИТЦ дочерних обществ ПАО «Газпром»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xdr="http://schemas.openxmlformats.org/drawingml/2006/spreadsheetDrawing" xmlns:a16="http://schemas.microsoft.com/office/drawing/2014/main" xmlns="" xmlns:lc="http://schemas.openxmlformats.org/drawingml/2006/lockedCanvas" id="{00000000-0008-0000-1200-000003000000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5281315" y="1260351"/>
          <a:ext cx="8161633" cy="57465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Диаграмма 5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00000000-0008-0000-12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5730312"/>
              </p:ext>
            </p:extLst>
          </p:nvPr>
        </p:nvGraphicFramePr>
        <p:xfrm>
          <a:off x="-1" y="1125895"/>
          <a:ext cx="7184572" cy="58810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4425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021807" y="181973"/>
            <a:ext cx="90463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в проект протокола совещания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519080237"/>
              </p:ext>
            </p:extLst>
          </p:nvPr>
        </p:nvGraphicFramePr>
        <p:xfrm>
          <a:off x="1464893" y="1044327"/>
          <a:ext cx="10441159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9067" y="3668553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Газотранспортным обществам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«Газпром»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02315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Соединительная линия уступом 91"/>
          <p:cNvCxnSpPr/>
          <p:nvPr/>
        </p:nvCxnSpPr>
        <p:spPr>
          <a:xfrm rot="5400000" flipH="1">
            <a:off x="6442433" y="2417770"/>
            <a:ext cx="175" cy="7534737"/>
          </a:xfrm>
          <a:prstGeom prst="bentConnector3">
            <a:avLst>
              <a:gd name="adj1" fmla="val -130628571"/>
            </a:avLst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3" name="Прямоугольник 92"/>
          <p:cNvSpPr/>
          <p:nvPr/>
        </p:nvSpPr>
        <p:spPr>
          <a:xfrm>
            <a:off x="1763997" y="1304988"/>
            <a:ext cx="4082633" cy="390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2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Председатель Правления ПАО «Газпром»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5846631" y="1304988"/>
            <a:ext cx="4082633" cy="3903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Ситуационный центр Председатель Правления ПАО «Газпром»</a:t>
            </a:r>
          </a:p>
        </p:txBody>
      </p:sp>
      <p:sp>
        <p:nvSpPr>
          <p:cNvPr id="95" name="Прямоугольник 94"/>
          <p:cNvSpPr/>
          <p:nvPr/>
        </p:nvSpPr>
        <p:spPr>
          <a:xfrm>
            <a:off x="1763997" y="1955653"/>
            <a:ext cx="4082633" cy="39035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2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Председателя Правления</a:t>
            </a:r>
          </a:p>
          <a:p>
            <a:pPr algn="ctr"/>
            <a:r>
              <a:rPr lang="ru-RU" sz="132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(курирующий </a:t>
            </a:r>
            <a:r>
              <a:rPr lang="ru-RU" sz="132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ОТиПБ</a:t>
            </a:r>
            <a:r>
              <a:rPr lang="ru-RU" sz="132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6" name="Прямоугольник 95"/>
          <p:cNvSpPr/>
          <p:nvPr/>
        </p:nvSpPr>
        <p:spPr>
          <a:xfrm>
            <a:off x="5850963" y="1955697"/>
            <a:ext cx="2483960" cy="39035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 по производственной безопасности ПАО «Газпром»</a:t>
            </a:r>
          </a:p>
        </p:txBody>
      </p:sp>
      <p:sp>
        <p:nvSpPr>
          <p:cNvPr id="99" name="Прямоугольник 98"/>
          <p:cNvSpPr/>
          <p:nvPr/>
        </p:nvSpPr>
        <p:spPr>
          <a:xfrm>
            <a:off x="1763994" y="2606317"/>
            <a:ext cx="1202050" cy="896153"/>
          </a:xfrm>
          <a:prstGeom prst="rect">
            <a:avLst/>
          </a:prstGeom>
          <a:solidFill>
            <a:srgbClr val="008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управления ГО и ЧС</a:t>
            </a:r>
          </a:p>
          <a:p>
            <a:pPr algn="ctr"/>
            <a:r>
              <a:rPr lang="ru-RU" sz="15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(штаб)</a:t>
            </a:r>
          </a:p>
        </p:txBody>
      </p:sp>
      <p:sp>
        <p:nvSpPr>
          <p:cNvPr id="100" name="Прямоугольник 99"/>
          <p:cNvSpPr/>
          <p:nvPr/>
        </p:nvSpPr>
        <p:spPr>
          <a:xfrm>
            <a:off x="2968594" y="2688622"/>
            <a:ext cx="1161852" cy="7807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328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1" name="Прямоугольник 100"/>
          <p:cNvSpPr/>
          <p:nvPr/>
        </p:nvSpPr>
        <p:spPr>
          <a:xfrm>
            <a:off x="4366014" y="2606317"/>
            <a:ext cx="1202050" cy="1626481"/>
          </a:xfrm>
          <a:prstGeom prst="rect">
            <a:avLst/>
          </a:prstGeom>
          <a:solidFill>
            <a:srgbClr val="008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управления производством</a:t>
            </a:r>
          </a:p>
        </p:txBody>
      </p:sp>
      <p:sp>
        <p:nvSpPr>
          <p:cNvPr id="102" name="Прямоугольник 101"/>
          <p:cNvSpPr/>
          <p:nvPr/>
        </p:nvSpPr>
        <p:spPr>
          <a:xfrm>
            <a:off x="6556455" y="2606316"/>
            <a:ext cx="961533" cy="7807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308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3" name="Прямоугольник 102"/>
          <p:cNvSpPr/>
          <p:nvPr/>
        </p:nvSpPr>
        <p:spPr>
          <a:xfrm>
            <a:off x="5586887" y="2606316"/>
            <a:ext cx="961533" cy="3903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307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4" name="Прямая со стрелкой 103"/>
          <p:cNvCxnSpPr>
            <a:endCxn id="99" idx="0"/>
          </p:cNvCxnSpPr>
          <p:nvPr/>
        </p:nvCxnSpPr>
        <p:spPr>
          <a:xfrm>
            <a:off x="2365019" y="2215873"/>
            <a:ext cx="0" cy="3904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 стрелкой 104"/>
          <p:cNvCxnSpPr>
            <a:stCxn id="93" idx="2"/>
            <a:endCxn id="95" idx="0"/>
          </p:cNvCxnSpPr>
          <p:nvPr/>
        </p:nvCxnSpPr>
        <p:spPr>
          <a:xfrm flipH="1">
            <a:off x="3805314" y="1695343"/>
            <a:ext cx="1" cy="26030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Прямоугольник 105"/>
          <p:cNvSpPr/>
          <p:nvPr/>
        </p:nvSpPr>
        <p:spPr>
          <a:xfrm>
            <a:off x="5587101" y="2996715"/>
            <a:ext cx="961533" cy="3903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307/10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7453698" y="2606316"/>
            <a:ext cx="961533" cy="7807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310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8415442" y="2606316"/>
            <a:ext cx="961533" cy="7807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333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9" name="Прямоугольник 108"/>
          <p:cNvSpPr/>
          <p:nvPr/>
        </p:nvSpPr>
        <p:spPr>
          <a:xfrm>
            <a:off x="9376975" y="2606316"/>
            <a:ext cx="961533" cy="7807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338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0" name="Прямоугольник 109"/>
          <p:cNvSpPr/>
          <p:nvPr/>
        </p:nvSpPr>
        <p:spPr>
          <a:xfrm>
            <a:off x="10338722" y="2606316"/>
            <a:ext cx="961533" cy="780798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614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1" name="Прямая со стрелкой 110"/>
          <p:cNvCxnSpPr>
            <a:endCxn id="101" idx="0"/>
          </p:cNvCxnSpPr>
          <p:nvPr/>
        </p:nvCxnSpPr>
        <p:spPr>
          <a:xfrm>
            <a:off x="4967041" y="2329130"/>
            <a:ext cx="1" cy="2771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рямоугольник 111"/>
          <p:cNvSpPr/>
          <p:nvPr/>
        </p:nvSpPr>
        <p:spPr>
          <a:xfrm>
            <a:off x="5568066" y="3713531"/>
            <a:ext cx="961533" cy="422885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121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Прямоугольник 112"/>
          <p:cNvSpPr/>
          <p:nvPr/>
        </p:nvSpPr>
        <p:spPr>
          <a:xfrm>
            <a:off x="6556455" y="3713531"/>
            <a:ext cx="961533" cy="422885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123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1763994" y="4607048"/>
            <a:ext cx="1861189" cy="15683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44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Производственный блок</a:t>
            </a:r>
          </a:p>
        </p:txBody>
      </p:sp>
      <p:sp>
        <p:nvSpPr>
          <p:cNvPr id="115" name="Прямоугольник 114"/>
          <p:cNvSpPr/>
          <p:nvPr/>
        </p:nvSpPr>
        <p:spPr>
          <a:xfrm>
            <a:off x="3625183" y="4607048"/>
            <a:ext cx="1341857" cy="66699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Газодобывающие общества</a:t>
            </a:r>
          </a:p>
        </p:txBody>
      </p:sp>
      <p:sp>
        <p:nvSpPr>
          <p:cNvPr id="116" name="Прямоугольник 115"/>
          <p:cNvSpPr/>
          <p:nvPr/>
        </p:nvSpPr>
        <p:spPr>
          <a:xfrm>
            <a:off x="3625181" y="5274042"/>
            <a:ext cx="1341861" cy="90130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ПХГ</a:t>
            </a:r>
          </a:p>
        </p:txBody>
      </p:sp>
      <p:sp>
        <p:nvSpPr>
          <p:cNvPr id="117" name="Прямоугольник 116"/>
          <p:cNvSpPr/>
          <p:nvPr/>
        </p:nvSpPr>
        <p:spPr>
          <a:xfrm>
            <a:off x="4967043" y="4607048"/>
            <a:ext cx="1394393" cy="66699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Газотранспортные общества</a:t>
            </a:r>
          </a:p>
        </p:txBody>
      </p:sp>
      <p:sp>
        <p:nvSpPr>
          <p:cNvPr id="118" name="Прямоугольник 117"/>
          <p:cNvSpPr/>
          <p:nvPr/>
        </p:nvSpPr>
        <p:spPr>
          <a:xfrm>
            <a:off x="4967043" y="5274041"/>
            <a:ext cx="1394393" cy="390572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</a:t>
            </a:r>
            <a:r>
              <a:rPr lang="ru-RU" sz="132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энерго</a:t>
            </a:r>
            <a:endParaRPr lang="ru-RU" sz="132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9" name="Прямоугольник 118"/>
          <p:cNvSpPr/>
          <p:nvPr/>
        </p:nvSpPr>
        <p:spPr>
          <a:xfrm>
            <a:off x="9053257" y="4607049"/>
            <a:ext cx="2352137" cy="1568299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КОНТРОЛЬНЫЕ  ОРГАНЫ</a:t>
            </a:r>
          </a:p>
          <a:p>
            <a:pPr algn="ctr"/>
            <a:r>
              <a:rPr lang="ru-RU" sz="1323" b="1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газнадзор</a:t>
            </a:r>
          </a:p>
          <a:p>
            <a:pPr algn="ctr"/>
            <a:r>
              <a:rPr lang="ru-RU" sz="1323" b="1" dirty="0">
                <a:solidFill>
                  <a:srgbClr val="3399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газобезопасность</a:t>
            </a:r>
          </a:p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ВНИИГАЗ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6361437" y="4607048"/>
            <a:ext cx="1471529" cy="66699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Газоперерабатывающие общества</a:t>
            </a:r>
          </a:p>
        </p:txBody>
      </p:sp>
      <p:cxnSp>
        <p:nvCxnSpPr>
          <p:cNvPr id="122" name="Соединительная линия уступом 121"/>
          <p:cNvCxnSpPr>
            <a:stCxn id="101" idx="2"/>
            <a:endCxn id="114" idx="0"/>
          </p:cNvCxnSpPr>
          <p:nvPr/>
        </p:nvCxnSpPr>
        <p:spPr>
          <a:xfrm rot="5400000">
            <a:off x="3643687" y="3283696"/>
            <a:ext cx="374252" cy="2272452"/>
          </a:xfrm>
          <a:prstGeom prst="bentConnector3">
            <a:avLst/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Соединительная линия уступом 122"/>
          <p:cNvCxnSpPr>
            <a:stCxn id="99" idx="2"/>
            <a:endCxn id="114" idx="0"/>
          </p:cNvCxnSpPr>
          <p:nvPr/>
        </p:nvCxnSpPr>
        <p:spPr>
          <a:xfrm rot="16200000" flipH="1">
            <a:off x="1977513" y="3889974"/>
            <a:ext cx="1104580" cy="329568"/>
          </a:xfrm>
          <a:prstGeom prst="bentConnector3">
            <a:avLst>
              <a:gd name="adj1" fmla="val 50000"/>
            </a:avLst>
          </a:prstGeom>
          <a:ln>
            <a:solidFill>
              <a:srgbClr val="92D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Прямоугольник 123"/>
          <p:cNvSpPr/>
          <p:nvPr/>
        </p:nvSpPr>
        <p:spPr>
          <a:xfrm>
            <a:off x="8486696" y="3714623"/>
            <a:ext cx="961533" cy="422885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816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7525163" y="3713531"/>
            <a:ext cx="961533" cy="422885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202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6" name="Соединительная линия уступом 125"/>
          <p:cNvCxnSpPr>
            <a:stCxn id="106" idx="2"/>
            <a:endCxn id="102" idx="2"/>
          </p:cNvCxnSpPr>
          <p:nvPr/>
        </p:nvCxnSpPr>
        <p:spPr>
          <a:xfrm rot="16200000" flipH="1">
            <a:off x="6552543" y="2902436"/>
            <a:ext cx="2" cy="969354"/>
          </a:xfrm>
          <a:prstGeom prst="bentConnector3">
            <a:avLst>
              <a:gd name="adj1" fmla="val 11430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Соединительная линия уступом 126"/>
          <p:cNvCxnSpPr>
            <a:stCxn id="106" idx="2"/>
            <a:endCxn id="107" idx="2"/>
          </p:cNvCxnSpPr>
          <p:nvPr/>
        </p:nvCxnSpPr>
        <p:spPr>
          <a:xfrm rot="16200000" flipH="1">
            <a:off x="7001164" y="2453815"/>
            <a:ext cx="2" cy="1866596"/>
          </a:xfrm>
          <a:prstGeom prst="bentConnector3">
            <a:avLst>
              <a:gd name="adj1" fmla="val 11430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Соединительная линия уступом 127"/>
          <p:cNvCxnSpPr>
            <a:stCxn id="106" idx="2"/>
            <a:endCxn id="108" idx="2"/>
          </p:cNvCxnSpPr>
          <p:nvPr/>
        </p:nvCxnSpPr>
        <p:spPr>
          <a:xfrm rot="16200000" flipH="1">
            <a:off x="7482037" y="1972944"/>
            <a:ext cx="2" cy="2828341"/>
          </a:xfrm>
          <a:prstGeom prst="bentConnector3">
            <a:avLst>
              <a:gd name="adj1" fmla="val 11430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Соединительная линия уступом 128"/>
          <p:cNvCxnSpPr>
            <a:stCxn id="106" idx="2"/>
            <a:endCxn id="109" idx="2"/>
          </p:cNvCxnSpPr>
          <p:nvPr/>
        </p:nvCxnSpPr>
        <p:spPr>
          <a:xfrm rot="16200000" flipH="1">
            <a:off x="7962803" y="1492177"/>
            <a:ext cx="2" cy="3789874"/>
          </a:xfrm>
          <a:prstGeom prst="bentConnector3">
            <a:avLst>
              <a:gd name="adj1" fmla="val 11430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Соединительная линия уступом 129"/>
          <p:cNvCxnSpPr/>
          <p:nvPr/>
        </p:nvCxnSpPr>
        <p:spPr>
          <a:xfrm rot="16200000" flipH="1">
            <a:off x="8424641" y="1008602"/>
            <a:ext cx="2" cy="4751621"/>
          </a:xfrm>
          <a:prstGeom prst="bentConnector3">
            <a:avLst>
              <a:gd name="adj1" fmla="val 11430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Прямоугольник 131"/>
          <p:cNvSpPr/>
          <p:nvPr/>
        </p:nvSpPr>
        <p:spPr>
          <a:xfrm>
            <a:off x="5587100" y="4136414"/>
            <a:ext cx="5818292" cy="245876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СКЗ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4967040" y="5652737"/>
            <a:ext cx="1394396" cy="52261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</a:t>
            </a:r>
            <a:r>
              <a:rPr lang="ru-RU" sz="132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межрегионгаз</a:t>
            </a:r>
            <a:endParaRPr lang="ru-RU" sz="132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6361436" y="5274042"/>
            <a:ext cx="1471528" cy="901307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газомоторное топливо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7832967" y="4607049"/>
            <a:ext cx="1220291" cy="440373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</a:t>
            </a:r>
            <a:r>
              <a:rPr lang="ru-RU" sz="132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</a:t>
            </a:r>
            <a:endParaRPr lang="ru-RU" sz="132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7832966" y="5623641"/>
            <a:ext cx="1220288" cy="551708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</a:t>
            </a:r>
            <a:r>
              <a:rPr lang="ru-RU" sz="1323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центрремонт</a:t>
            </a:r>
            <a:endParaRPr lang="ru-RU" sz="1323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7832968" y="5047422"/>
            <a:ext cx="1220289" cy="57622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Газпром проектирование</a:t>
            </a:r>
          </a:p>
        </p:txBody>
      </p:sp>
      <p:sp>
        <p:nvSpPr>
          <p:cNvPr id="69" name="Прямоугольник 68"/>
          <p:cNvSpPr/>
          <p:nvPr/>
        </p:nvSpPr>
        <p:spPr>
          <a:xfrm>
            <a:off x="9475086" y="3713531"/>
            <a:ext cx="961533" cy="422885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715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Прямоугольник 69"/>
          <p:cNvSpPr/>
          <p:nvPr/>
        </p:nvSpPr>
        <p:spPr>
          <a:xfrm>
            <a:off x="10463477" y="3713531"/>
            <a:ext cx="961533" cy="422885"/>
          </a:xfrm>
          <a:prstGeom prst="rect">
            <a:avLst/>
          </a:prstGeom>
          <a:ln>
            <a:solidFill>
              <a:srgbClr val="00800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ru-RU" sz="1323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730</a:t>
            </a:r>
            <a:endParaRPr lang="ru-RU" sz="99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2977059" y="233611"/>
            <a:ext cx="9217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Место и роль ООО «Газпром газнадзор» в Группе Газпром</a:t>
            </a:r>
          </a:p>
        </p:txBody>
      </p:sp>
    </p:spTree>
    <p:extLst>
      <p:ext uri="{BB962C8B-B14F-4D97-AF65-F5344CB8AC3E}">
        <p14:creationId xmlns:p14="http://schemas.microsoft.com/office/powerpoint/2010/main" val="81670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11"/>
          <p:cNvSpPr txBox="1">
            <a:spLocks noChangeArrowheads="1"/>
          </p:cNvSpPr>
          <p:nvPr/>
        </p:nvSpPr>
        <p:spPr bwMode="auto">
          <a:xfrm>
            <a:off x="2111806" y="3424329"/>
            <a:ext cx="9219345" cy="736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306" tIns="52153" rIns="104306" bIns="52153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41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altLang="ru-RU" sz="4100" b="1" dirty="0">
              <a:solidFill>
                <a:srgbClr val="0070C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31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1681163" y="1154115"/>
            <a:ext cx="10387012" cy="5507037"/>
          </a:xfrm>
          <a:prstGeom prst="rect">
            <a:avLst/>
          </a:prstGeom>
        </p:spPr>
        <p:txBody>
          <a:bodyPr/>
          <a:lstStyle/>
          <a:p>
            <a:pPr marL="0" indent="457210" algn="just">
              <a:spcBef>
                <a:spcPts val="0"/>
              </a:spcBef>
              <a:buNone/>
              <a:defRPr/>
            </a:pP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10" algn="just">
              <a:spcBef>
                <a:spcPts val="0"/>
              </a:spcBef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газнадзор»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корпоративный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соблюдением требований промышленной, энергетической безопасности, обеспечением работоспособности объектов Единой системы газоснабжения от присоединительного фланца шлейфа скважины к фонтанной арматуре, соблюдением требований природоохранного законодательства в дочерних обществах ПАО «Газпром», соблюдением требований норм и правил при строительстве, ремонте и реконструкции опасных производственных объектов</a:t>
            </a:r>
          </a:p>
          <a:p>
            <a:pPr marL="0" indent="457210" algn="just">
              <a:spcBef>
                <a:spcPts val="0"/>
              </a:spcBef>
              <a:buNone/>
              <a:defRPr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10" algn="just">
              <a:spcBef>
                <a:spcPts val="0"/>
              </a:spcBef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газобезопасность»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профессиональное аварийно-спасательное формирование ПАО «Газпром», включенное в перечень сил постоянной готовности федерального уровня единой государственной системы предупреждения и ликвидации чрезвычайных ситуаций, осуществляет оперативное руководство и организацию работ по охране труда и инженерно-техническими мероприятиями по укреплению противопожарной защиты в дочерних обществах ПАО «Газпром»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246" name="Прямая соединительная линия 3"/>
          <p:cNvCxnSpPr>
            <a:cxnSpLocks noChangeShapeType="1"/>
          </p:cNvCxnSpPr>
          <p:nvPr/>
        </p:nvCxnSpPr>
        <p:spPr bwMode="auto">
          <a:xfrm flipV="1">
            <a:off x="3709223" y="6959162"/>
            <a:ext cx="0" cy="60210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47" name="Прямая соединительная линия 8"/>
          <p:cNvCxnSpPr>
            <a:cxnSpLocks noChangeShapeType="1"/>
          </p:cNvCxnSpPr>
          <p:nvPr/>
        </p:nvCxnSpPr>
        <p:spPr bwMode="auto">
          <a:xfrm flipV="1">
            <a:off x="9453682" y="5355896"/>
            <a:ext cx="0" cy="602101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248" name="Прямая соединительная линия 12"/>
          <p:cNvCxnSpPr>
            <a:cxnSpLocks noChangeShapeType="1"/>
          </p:cNvCxnSpPr>
          <p:nvPr/>
        </p:nvCxnSpPr>
        <p:spPr bwMode="auto">
          <a:xfrm flipH="1">
            <a:off x="2694054" y="5102102"/>
            <a:ext cx="589848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Прямоугольник 9"/>
          <p:cNvSpPr/>
          <p:nvPr/>
        </p:nvSpPr>
        <p:spPr>
          <a:xfrm>
            <a:off x="2977059" y="233611"/>
            <a:ext cx="92170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Инспекционные контрольные органы ПАО «Газпром»</a:t>
            </a:r>
          </a:p>
        </p:txBody>
      </p:sp>
    </p:spTree>
    <p:extLst>
      <p:ext uri="{BB962C8B-B14F-4D97-AF65-F5344CB8AC3E}">
        <p14:creationId xmlns:p14="http://schemas.microsoft.com/office/powerpoint/2010/main" val="5092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977059" y="96278"/>
            <a:ext cx="9217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Протяжённость линейной части магистральных газопроводов и газопроводов-отводов газотранспортных дочерних обществ ПАО «Газпром» </a:t>
            </a: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00918366"/>
              </p:ext>
            </p:extLst>
          </p:nvPr>
        </p:nvGraphicFramePr>
        <p:xfrm>
          <a:off x="1374776" y="972319"/>
          <a:ext cx="10693400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3915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040955" y="108223"/>
            <a:ext cx="114019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опасных производственных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объектов линейной части магистральных газопроводов и газопроводов-отводов газотранспортных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дочерних обществ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«Газпром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по классам опасности 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75026258"/>
              </p:ext>
            </p:extLst>
          </p:nvPr>
        </p:nvGraphicFramePr>
        <p:xfrm>
          <a:off x="0" y="972319"/>
          <a:ext cx="13442949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7976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4072321520"/>
              </p:ext>
            </p:extLst>
          </p:nvPr>
        </p:nvGraphicFramePr>
        <p:xfrm>
          <a:off x="0" y="972319"/>
          <a:ext cx="13442949" cy="5976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40955" y="36215"/>
            <a:ext cx="1140199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выявленных ООО «Газпром газнадзор» и Ростехнадзором нарушений </a:t>
            </a:r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</a:p>
          <a:p>
            <a:pPr algn="ctr"/>
            <a:r>
              <a:rPr 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 </a:t>
            </a:r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 магистральных газопроводов и газопроводов-отводов </a:t>
            </a:r>
            <a:endParaRPr lang="ru-RU" sz="1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газотранспортных дочерних обществ ПАО «Газпром»</a:t>
            </a:r>
            <a:endParaRPr lang="ru-RU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9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977059" y="25089"/>
            <a:ext cx="92170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Проверки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ООО «Газпром газнадзор» и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Ростехнадзора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 части магистральных газопроводов и газопроводов-отводов газотранспортных дочерних обществ</a:t>
            </a:r>
            <a:endParaRPr lang="ru-RU" altLang="ru-RU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«Газпром» за 2017 год . в области промышленной безопасности</a:t>
            </a:r>
          </a:p>
        </p:txBody>
      </p:sp>
      <p:grpSp>
        <p:nvGrpSpPr>
          <p:cNvPr id="9" name="Группа 8"/>
          <p:cNvGrpSpPr/>
          <p:nvPr/>
        </p:nvGrpSpPr>
        <p:grpSpPr>
          <a:xfrm>
            <a:off x="2328987" y="1137249"/>
            <a:ext cx="7903084" cy="5615439"/>
            <a:chOff x="2775994" y="1767379"/>
            <a:chExt cx="7557224" cy="4586291"/>
          </a:xfrm>
        </p:grpSpPr>
        <p:sp>
          <p:nvSpPr>
            <p:cNvPr id="15" name="Полилиния 14"/>
            <p:cNvSpPr/>
            <p:nvPr/>
          </p:nvSpPr>
          <p:spPr>
            <a:xfrm>
              <a:off x="3940382" y="2323205"/>
              <a:ext cx="1934165" cy="1008893"/>
            </a:xfrm>
            <a:custGeom>
              <a:avLst/>
              <a:gdLst>
                <a:gd name="connsiteX0" fmla="*/ 0 w 1699507"/>
                <a:gd name="connsiteY0" fmla="*/ 0 h 1008893"/>
                <a:gd name="connsiteX1" fmla="*/ 1699507 w 1699507"/>
                <a:gd name="connsiteY1" fmla="*/ 0 h 1008893"/>
                <a:gd name="connsiteX2" fmla="*/ 1699507 w 1699507"/>
                <a:gd name="connsiteY2" fmla="*/ 1008893 h 1008893"/>
                <a:gd name="connsiteX3" fmla="*/ 0 w 1699507"/>
                <a:gd name="connsiteY3" fmla="*/ 1008893 h 1008893"/>
                <a:gd name="connsiteX4" fmla="*/ 0 w 1699507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9507" h="1008893">
                  <a:moveTo>
                    <a:pt x="0" y="0"/>
                  </a:moveTo>
                  <a:lnTo>
                    <a:pt x="1699507" y="0"/>
                  </a:lnTo>
                  <a:lnTo>
                    <a:pt x="1699507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71921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302 проверки</a:t>
              </a:r>
              <a:endPara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олилиния 15"/>
            <p:cNvSpPr/>
            <p:nvPr/>
          </p:nvSpPr>
          <p:spPr>
            <a:xfrm>
              <a:off x="4048918" y="3318430"/>
              <a:ext cx="1603324" cy="1008893"/>
            </a:xfrm>
            <a:custGeom>
              <a:avLst/>
              <a:gdLst>
                <a:gd name="connsiteX0" fmla="*/ 0 w 1603324"/>
                <a:gd name="connsiteY0" fmla="*/ 0 h 1008893"/>
                <a:gd name="connsiteX1" fmla="*/ 1603324 w 1603324"/>
                <a:gd name="connsiteY1" fmla="*/ 0 h 1008893"/>
                <a:gd name="connsiteX2" fmla="*/ 1603324 w 1603324"/>
                <a:gd name="connsiteY2" fmla="*/ 1008893 h 1008893"/>
                <a:gd name="connsiteX3" fmla="*/ 0 w 1603324"/>
                <a:gd name="connsiteY3" fmla="*/ 1008893 h 1008893"/>
                <a:gd name="connsiteX4" fmla="*/ 0 w 1603324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24" h="1008893">
                  <a:moveTo>
                    <a:pt x="0" y="0"/>
                  </a:moveTo>
                  <a:lnTo>
                    <a:pt x="1603324" y="0"/>
                  </a:lnTo>
                  <a:lnTo>
                    <a:pt x="1603324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532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Выявлено</a:t>
              </a: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1316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нарушений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4048918" y="4330177"/>
              <a:ext cx="1603324" cy="1008893"/>
            </a:xfrm>
            <a:custGeom>
              <a:avLst/>
              <a:gdLst>
                <a:gd name="connsiteX0" fmla="*/ 0 w 1603324"/>
                <a:gd name="connsiteY0" fmla="*/ 0 h 1008893"/>
                <a:gd name="connsiteX1" fmla="*/ 1603324 w 1603324"/>
                <a:gd name="connsiteY1" fmla="*/ 0 h 1008893"/>
                <a:gd name="connsiteX2" fmla="*/ 1603324 w 1603324"/>
                <a:gd name="connsiteY2" fmla="*/ 1008893 h 1008893"/>
                <a:gd name="connsiteX3" fmla="*/ 0 w 1603324"/>
                <a:gd name="connsiteY3" fmla="*/ 1008893 h 1008893"/>
                <a:gd name="connsiteX4" fmla="*/ 0 w 1603324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24" h="1008893">
                  <a:moveTo>
                    <a:pt x="0" y="0"/>
                  </a:moveTo>
                  <a:lnTo>
                    <a:pt x="1603324" y="0"/>
                  </a:lnTo>
                  <a:lnTo>
                    <a:pt x="1603324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532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Устранено</a:t>
              </a: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614 нарушений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олилиния 17"/>
            <p:cNvSpPr/>
            <p:nvPr/>
          </p:nvSpPr>
          <p:spPr>
            <a:xfrm>
              <a:off x="4048918" y="5344777"/>
              <a:ext cx="1603324" cy="1008893"/>
            </a:xfrm>
            <a:custGeom>
              <a:avLst/>
              <a:gdLst>
                <a:gd name="connsiteX0" fmla="*/ 0 w 1603324"/>
                <a:gd name="connsiteY0" fmla="*/ 0 h 1008893"/>
                <a:gd name="connsiteX1" fmla="*/ 1603324 w 1603324"/>
                <a:gd name="connsiteY1" fmla="*/ 0 h 1008893"/>
                <a:gd name="connsiteX2" fmla="*/ 1603324 w 1603324"/>
                <a:gd name="connsiteY2" fmla="*/ 1008893 h 1008893"/>
                <a:gd name="connsiteX3" fmla="*/ 0 w 1603324"/>
                <a:gd name="connsiteY3" fmla="*/ 1008893 h 1008893"/>
                <a:gd name="connsiteX4" fmla="*/ 0 w 1603324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3324" h="1008893">
                  <a:moveTo>
                    <a:pt x="0" y="0"/>
                  </a:moveTo>
                  <a:lnTo>
                    <a:pt x="1603324" y="0"/>
                  </a:lnTo>
                  <a:lnTo>
                    <a:pt x="1603324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D5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6532" tIns="227584" rIns="227584" bIns="227584" numCol="1" spcCol="1270" anchor="ctr" anchorCtr="0">
              <a:noAutofit/>
            </a:bodyPr>
            <a:lstStyle/>
            <a:p>
              <a:pPr algn="ctr" defTabSz="142243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52,8%</a:t>
              </a:r>
              <a:endParaRPr lang="ru-RU" sz="32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2775994" y="1773709"/>
              <a:ext cx="1633484" cy="1256382"/>
            </a:xfrm>
            <a:custGeom>
              <a:avLst/>
              <a:gdLst>
                <a:gd name="connsiteX0" fmla="*/ 0 w 1256382"/>
                <a:gd name="connsiteY0" fmla="*/ 628191 h 1256382"/>
                <a:gd name="connsiteX1" fmla="*/ 628191 w 1256382"/>
                <a:gd name="connsiteY1" fmla="*/ 0 h 1256382"/>
                <a:gd name="connsiteX2" fmla="*/ 1256382 w 1256382"/>
                <a:gd name="connsiteY2" fmla="*/ 628191 h 1256382"/>
                <a:gd name="connsiteX3" fmla="*/ 628191 w 1256382"/>
                <a:gd name="connsiteY3" fmla="*/ 1256382 h 1256382"/>
                <a:gd name="connsiteX4" fmla="*/ 0 w 1256382"/>
                <a:gd name="connsiteY4" fmla="*/ 628191 h 12563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6382" h="1256382">
                  <a:moveTo>
                    <a:pt x="0" y="628191"/>
                  </a:moveTo>
                  <a:cubicBezTo>
                    <a:pt x="0" y="281251"/>
                    <a:pt x="281251" y="0"/>
                    <a:pt x="628191" y="0"/>
                  </a:cubicBezTo>
                  <a:cubicBezTo>
                    <a:pt x="975131" y="0"/>
                    <a:pt x="1256382" y="281251"/>
                    <a:pt x="1256382" y="628191"/>
                  </a:cubicBezTo>
                  <a:cubicBezTo>
                    <a:pt x="1256382" y="975131"/>
                    <a:pt x="975131" y="1256382"/>
                    <a:pt x="628191" y="1256382"/>
                  </a:cubicBezTo>
                  <a:cubicBezTo>
                    <a:pt x="281251" y="1256382"/>
                    <a:pt x="0" y="975131"/>
                    <a:pt x="0" y="628191"/>
                  </a:cubicBezTo>
                  <a:close/>
                </a:path>
              </a:pathLst>
            </a:custGeom>
            <a:solidFill>
              <a:schemeClr val="tx2">
                <a:lumMod val="60000"/>
                <a:lumOff val="40000"/>
              </a:schemeClr>
            </a:solidFill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3993" tIns="183993" rIns="183993" bIns="183993" numCol="1" spcCol="1270" anchor="ctr" anchorCtr="0">
              <a:noAutofit/>
            </a:bodyPr>
            <a:lstStyle/>
            <a:p>
              <a:pPr algn="ctr" defTabSz="160023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dirty="0">
                  <a:latin typeface="Aharoni" panose="02010803020104030203" pitchFamily="2" charset="-79"/>
                  <a:cs typeface="Aharoni" panose="02010803020104030203" pitchFamily="2" charset="-79"/>
                </a:rPr>
                <a:t>Ростехнадзор</a:t>
              </a:r>
              <a:endParaRPr lang="ru-RU" sz="20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6" name="Полилиния 25"/>
            <p:cNvSpPr/>
            <p:nvPr/>
          </p:nvSpPr>
          <p:spPr>
            <a:xfrm>
              <a:off x="8430624" y="2323204"/>
              <a:ext cx="1902594" cy="1008893"/>
            </a:xfrm>
            <a:custGeom>
              <a:avLst/>
              <a:gdLst>
                <a:gd name="connsiteX0" fmla="*/ 0 w 1673028"/>
                <a:gd name="connsiteY0" fmla="*/ 0 h 1008893"/>
                <a:gd name="connsiteX1" fmla="*/ 1673028 w 1673028"/>
                <a:gd name="connsiteY1" fmla="*/ 0 h 1008893"/>
                <a:gd name="connsiteX2" fmla="*/ 1673028 w 1673028"/>
                <a:gd name="connsiteY2" fmla="*/ 1008893 h 1008893"/>
                <a:gd name="connsiteX3" fmla="*/ 0 w 1673028"/>
                <a:gd name="connsiteY3" fmla="*/ 1008893 h 1008893"/>
                <a:gd name="connsiteX4" fmla="*/ 0 w 1673028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73028" h="1008893">
                  <a:moveTo>
                    <a:pt x="0" y="0"/>
                  </a:moveTo>
                  <a:lnTo>
                    <a:pt x="1673028" y="0"/>
                  </a:lnTo>
                  <a:lnTo>
                    <a:pt x="1673028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67684" tIns="85344" rIns="85344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639 </a:t>
              </a: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проверок</a:t>
              </a:r>
              <a:endParaRPr lang="ru-RU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Полилиния 26"/>
            <p:cNvSpPr/>
            <p:nvPr/>
          </p:nvSpPr>
          <p:spPr>
            <a:xfrm>
              <a:off x="8580907" y="3321283"/>
              <a:ext cx="1590785" cy="1008893"/>
            </a:xfrm>
            <a:custGeom>
              <a:avLst/>
              <a:gdLst>
                <a:gd name="connsiteX0" fmla="*/ 0 w 1590785"/>
                <a:gd name="connsiteY0" fmla="*/ 0 h 1008893"/>
                <a:gd name="connsiteX1" fmla="*/ 1590785 w 1590785"/>
                <a:gd name="connsiteY1" fmla="*/ 0 h 1008893"/>
                <a:gd name="connsiteX2" fmla="*/ 1590785 w 1590785"/>
                <a:gd name="connsiteY2" fmla="*/ 1008893 h 1008893"/>
                <a:gd name="connsiteX3" fmla="*/ 0 w 1590785"/>
                <a:gd name="connsiteY3" fmla="*/ 1008893 h 1008893"/>
                <a:gd name="connsiteX4" fmla="*/ 0 w 1590785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0785" h="1008893">
                  <a:moveTo>
                    <a:pt x="0" y="0"/>
                  </a:moveTo>
                  <a:lnTo>
                    <a:pt x="1590785" y="0"/>
                  </a:lnTo>
                  <a:lnTo>
                    <a:pt x="1590785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4525" tIns="85344" rIns="85345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Выявлено</a:t>
              </a: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4310 </a:t>
              </a: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нарушений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олилиния 27"/>
            <p:cNvSpPr/>
            <p:nvPr/>
          </p:nvSpPr>
          <p:spPr>
            <a:xfrm>
              <a:off x="8580907" y="4330177"/>
              <a:ext cx="1590785" cy="1008893"/>
            </a:xfrm>
            <a:custGeom>
              <a:avLst/>
              <a:gdLst>
                <a:gd name="connsiteX0" fmla="*/ 0 w 1590785"/>
                <a:gd name="connsiteY0" fmla="*/ 0 h 1008893"/>
                <a:gd name="connsiteX1" fmla="*/ 1590785 w 1590785"/>
                <a:gd name="connsiteY1" fmla="*/ 0 h 1008893"/>
                <a:gd name="connsiteX2" fmla="*/ 1590785 w 1590785"/>
                <a:gd name="connsiteY2" fmla="*/ 1008893 h 1008893"/>
                <a:gd name="connsiteX3" fmla="*/ 0 w 1590785"/>
                <a:gd name="connsiteY3" fmla="*/ 1008893 h 1008893"/>
                <a:gd name="connsiteX4" fmla="*/ 0 w 1590785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0785" h="1008893">
                  <a:moveTo>
                    <a:pt x="0" y="0"/>
                  </a:moveTo>
                  <a:lnTo>
                    <a:pt x="1590785" y="0"/>
                  </a:lnTo>
                  <a:lnTo>
                    <a:pt x="1590785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4525" tIns="85344" rIns="85345" bIns="85344" numCol="1" spcCol="1270" anchor="ctr" anchorCtr="0">
              <a:noAutofit/>
            </a:bodyPr>
            <a:lstStyle/>
            <a:p>
              <a:pPr algn="ctr" defTabSz="533412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Устранено</a:t>
              </a:r>
            </a:p>
            <a:p>
              <a:pPr algn="ctr" defTabSz="533412">
                <a:lnSpc>
                  <a:spcPct val="90000"/>
                </a:lnSpc>
                <a:spcBef>
                  <a:spcPct val="0"/>
                </a:spcBef>
              </a:pPr>
              <a:r>
                <a:rPr lang="ru-RU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3860 нарушений</a:t>
              </a:r>
              <a:endPara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олилиния 28"/>
            <p:cNvSpPr/>
            <p:nvPr/>
          </p:nvSpPr>
          <p:spPr>
            <a:xfrm>
              <a:off x="8580907" y="5333810"/>
              <a:ext cx="1590785" cy="1008893"/>
            </a:xfrm>
            <a:custGeom>
              <a:avLst/>
              <a:gdLst>
                <a:gd name="connsiteX0" fmla="*/ 0 w 1590785"/>
                <a:gd name="connsiteY0" fmla="*/ 0 h 1008893"/>
                <a:gd name="connsiteX1" fmla="*/ 1590785 w 1590785"/>
                <a:gd name="connsiteY1" fmla="*/ 0 h 1008893"/>
                <a:gd name="connsiteX2" fmla="*/ 1590785 w 1590785"/>
                <a:gd name="connsiteY2" fmla="*/ 1008893 h 1008893"/>
                <a:gd name="connsiteX3" fmla="*/ 0 w 1590785"/>
                <a:gd name="connsiteY3" fmla="*/ 1008893 h 1008893"/>
                <a:gd name="connsiteX4" fmla="*/ 0 w 1590785"/>
                <a:gd name="connsiteY4" fmla="*/ 0 h 1008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90785" h="1008893">
                  <a:moveTo>
                    <a:pt x="0" y="0"/>
                  </a:moveTo>
                  <a:lnTo>
                    <a:pt x="1590785" y="0"/>
                  </a:lnTo>
                  <a:lnTo>
                    <a:pt x="1590785" y="1008893"/>
                  </a:lnTo>
                  <a:lnTo>
                    <a:pt x="0" y="10088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5D5D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4525" tIns="227584" rIns="227585" bIns="227584" numCol="1" spcCol="1270" anchor="ctr" anchorCtr="0">
              <a:noAutofit/>
            </a:bodyPr>
            <a:lstStyle/>
            <a:p>
              <a:pPr algn="ctr" defTabSz="1422433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2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89,6</a:t>
              </a:r>
              <a:r>
                <a:rPr lang="ru-RU" sz="3200" dirty="0">
                  <a:latin typeface="Aharoni" panose="02010803020104030203" pitchFamily="2" charset="-79"/>
                  <a:cs typeface="Aharoni" panose="02010803020104030203" pitchFamily="2" charset="-79"/>
                </a:rPr>
                <a:t>%</a:t>
              </a:r>
            </a:p>
          </p:txBody>
        </p:sp>
        <p:sp>
          <p:nvSpPr>
            <p:cNvPr id="30" name="Полилиния 29"/>
            <p:cNvSpPr/>
            <p:nvPr/>
          </p:nvSpPr>
          <p:spPr>
            <a:xfrm>
              <a:off x="7249647" y="1767379"/>
              <a:ext cx="1679121" cy="1240662"/>
            </a:xfrm>
            <a:custGeom>
              <a:avLst/>
              <a:gdLst>
                <a:gd name="connsiteX0" fmla="*/ 0 w 1240662"/>
                <a:gd name="connsiteY0" fmla="*/ 620331 h 1240662"/>
                <a:gd name="connsiteX1" fmla="*/ 620331 w 1240662"/>
                <a:gd name="connsiteY1" fmla="*/ 0 h 1240662"/>
                <a:gd name="connsiteX2" fmla="*/ 1240662 w 1240662"/>
                <a:gd name="connsiteY2" fmla="*/ 620331 h 1240662"/>
                <a:gd name="connsiteX3" fmla="*/ 620331 w 1240662"/>
                <a:gd name="connsiteY3" fmla="*/ 1240662 h 1240662"/>
                <a:gd name="connsiteX4" fmla="*/ 0 w 1240662"/>
                <a:gd name="connsiteY4" fmla="*/ 620331 h 12406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0662" h="1240662">
                  <a:moveTo>
                    <a:pt x="0" y="620331"/>
                  </a:moveTo>
                  <a:cubicBezTo>
                    <a:pt x="0" y="277732"/>
                    <a:pt x="277732" y="0"/>
                    <a:pt x="620331" y="0"/>
                  </a:cubicBezTo>
                  <a:cubicBezTo>
                    <a:pt x="962930" y="0"/>
                    <a:pt x="1240662" y="277732"/>
                    <a:pt x="1240662" y="620331"/>
                  </a:cubicBezTo>
                  <a:cubicBezTo>
                    <a:pt x="1240662" y="962930"/>
                    <a:pt x="962930" y="1240662"/>
                    <a:pt x="620331" y="1240662"/>
                  </a:cubicBezTo>
                  <a:cubicBezTo>
                    <a:pt x="277732" y="1240662"/>
                    <a:pt x="0" y="962930"/>
                    <a:pt x="0" y="620331"/>
                  </a:cubicBezTo>
                  <a:close/>
                </a:path>
              </a:pathLst>
            </a:custGeom>
          </p:spPr>
          <p:style>
            <a:lnRef idx="2">
              <a:schemeClr val="lt2">
                <a:hueOff val="0"/>
                <a:satOff val="0"/>
                <a:lumOff val="0"/>
                <a:alphaOff val="0"/>
              </a:schemeClr>
            </a:lnRef>
            <a:fillRef idx="1">
              <a:schemeClr val="dk2">
                <a:hueOff val="0"/>
                <a:satOff val="0"/>
                <a:lumOff val="0"/>
                <a:alphaOff val="0"/>
              </a:schemeClr>
            </a:fillRef>
            <a:effectRef idx="0">
              <a:schemeClr val="dk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81691" tIns="181691" rIns="181691" bIns="181691" numCol="1" spcCol="1270" anchor="ctr" anchorCtr="0">
              <a:noAutofit/>
            </a:bodyPr>
            <a:lstStyle/>
            <a:p>
              <a:pPr algn="ctr" defTabSz="160023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800" dirty="0" smtClean="0">
                  <a:latin typeface="Aharoni" panose="02010803020104030203" pitchFamily="2" charset="-79"/>
                  <a:cs typeface="Aharoni" panose="02010803020104030203" pitchFamily="2" charset="-79"/>
                </a:rPr>
                <a:t>Газпром газнадзор</a:t>
              </a:r>
              <a:endParaRPr lang="ru-RU" sz="2000" dirty="0"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  <p:sp>
        <p:nvSpPr>
          <p:cNvPr id="3" name="Скругленный прямоугольник 2"/>
          <p:cNvSpPr/>
          <p:nvPr/>
        </p:nvSpPr>
        <p:spPr>
          <a:xfrm>
            <a:off x="5790823" y="5724847"/>
            <a:ext cx="2088232" cy="8640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/>
              <a:t>Устраняемость</a:t>
            </a:r>
            <a:endParaRPr lang="ru-RU" dirty="0"/>
          </a:p>
          <a:p>
            <a:pPr algn="ctr"/>
            <a:r>
              <a:rPr lang="ru-RU" dirty="0"/>
              <a:t>нарушений </a:t>
            </a:r>
          </a:p>
        </p:txBody>
      </p:sp>
      <p:cxnSp>
        <p:nvCxnSpPr>
          <p:cNvPr id="5" name="Прямая соединительная линия 4"/>
          <p:cNvCxnSpPr>
            <a:endCxn id="3" idx="1"/>
          </p:cNvCxnSpPr>
          <p:nvPr/>
        </p:nvCxnSpPr>
        <p:spPr>
          <a:xfrm>
            <a:off x="5270313" y="6156895"/>
            <a:ext cx="520511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879055" y="6156895"/>
            <a:ext cx="520511" cy="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8620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691411"/>
              </p:ext>
            </p:extLst>
          </p:nvPr>
        </p:nvGraphicFramePr>
        <p:xfrm>
          <a:off x="1896939" y="1044327"/>
          <a:ext cx="9649072" cy="58957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1118"/>
                <a:gridCol w="5640995"/>
                <a:gridCol w="1568139"/>
                <a:gridCol w="2068820"/>
              </a:tblGrid>
              <a:tr h="7015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№ п/п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Основные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Типовые нарушения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Выявлено </a:t>
                      </a:r>
                      <a:r>
                        <a:rPr lang="ru-RU" sz="1400" dirty="0" smtClean="0">
                          <a:effectLst/>
                        </a:rPr>
                        <a:t>Ростехнадзором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 в 2017 году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Выявлено </a:t>
                      </a:r>
                      <a:r>
                        <a:rPr lang="ru-RU" sz="1400" dirty="0" smtClean="0">
                          <a:effectLst/>
                        </a:rPr>
                        <a:t>ООО «Газпром газнадзор» в </a:t>
                      </a:r>
                      <a:r>
                        <a:rPr lang="ru-RU" sz="1400" dirty="0">
                          <a:effectLst/>
                        </a:rPr>
                        <a:t>2017 году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</a:tr>
              <a:tr h="5225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1</a:t>
                      </a:r>
                      <a:endParaRPr lang="ru-RU" sz="1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Оформление лицензий на эксплуатацию взрывопожароопасных производственных объектов в установленном порядке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обеспечена полнота и достоверность сведений, при регистрации опасных производственных объектов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6536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разработана вновь (уточнена) декларация ПБ ОПО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014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Ведение производственной документации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923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546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Эксплуатация технических устройств зданий, сооружений, без продления срока службы, не выполнение мероприятий, указанные в заключении экспертизы ПБ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Отсутствие либо не качественное оформление технологических регламентов по эксплуатации ОПО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462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Замечания по оформлению и согласованию ПЛА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Отсутствие проектной документации, паспортов на технологическое оборудование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Внесение изменений в технологическое оборудование без оформления проектных решений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1539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10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Замечания по аттестации персонала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364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Неудовлетворительная организация производственного контроля на предприятии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67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Нарушения содержания охранных зон (наличие ДКР и т.д.)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580" marR="40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446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040954" y="25089"/>
            <a:ext cx="1140199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нарушения Ростехнадзора (в сравнении с ООО «Газпром газнадзор») выявленные на объектах 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 части магистральных газопроводов и газопроводов-отводов газотранспортных дочерних обществ </a:t>
            </a:r>
          </a:p>
          <a:p>
            <a:pPr algn="ctr"/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ПАО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«Газпром» в 2017 году</a:t>
            </a:r>
          </a:p>
        </p:txBody>
      </p:sp>
    </p:spTree>
    <p:extLst>
      <p:ext uri="{BB962C8B-B14F-4D97-AF65-F5344CB8AC3E}">
        <p14:creationId xmlns:p14="http://schemas.microsoft.com/office/powerpoint/2010/main" val="4051265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647171855"/>
              </p:ext>
            </p:extLst>
          </p:nvPr>
        </p:nvGraphicFramePr>
        <p:xfrm>
          <a:off x="0" y="1014631"/>
          <a:ext cx="13442950" cy="600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040954" y="1"/>
            <a:ext cx="1140199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по видам нарушений, выявленных ООО «Газпром газнадзор» и Ростехнадзором на линейной части магистральных газопроводов и газопроводов газотранспортных дочерних обществ ПАО «Газпром» в </a:t>
            </a:r>
            <a:r>
              <a:rPr lang="ru-RU" alt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 </a:t>
            </a:r>
            <a:r>
              <a:rPr lang="ru-RU" alt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году</a:t>
            </a:r>
            <a:endParaRPr lang="ru-RU" alt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970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31562</TotalTime>
  <Words>1298</Words>
  <Application>Microsoft Office PowerPoint</Application>
  <PresentationFormat>Произвольный</PresentationFormat>
  <Paragraphs>304</Paragraphs>
  <Slides>20</Slides>
  <Notes>20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8" baseType="lpstr">
      <vt:lpstr>Aharoni</vt:lpstr>
      <vt:lpstr>Arial</vt:lpstr>
      <vt:lpstr>Calibri</vt:lpstr>
      <vt:lpstr>FuturaBookC</vt:lpstr>
      <vt:lpstr>HeliosCondC</vt:lpstr>
      <vt:lpstr>Times New Roman</vt:lpstr>
      <vt:lpstr>1_Тема Office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</dc:creator>
  <cp:lastModifiedBy>Кечаев Иван Александрович</cp:lastModifiedBy>
  <cp:revision>3051</cp:revision>
  <cp:lastPrinted>2018-05-14T06:08:58Z</cp:lastPrinted>
  <dcterms:created xsi:type="dcterms:W3CDTF">2016-10-27T05:13:56Z</dcterms:created>
  <dcterms:modified xsi:type="dcterms:W3CDTF">2018-05-14T09:14:05Z</dcterms:modified>
</cp:coreProperties>
</file>