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7"/>
  </p:notesMasterIdLst>
  <p:sldIdLst>
    <p:sldId id="256" r:id="rId2"/>
    <p:sldId id="263" r:id="rId3"/>
    <p:sldId id="324" r:id="rId4"/>
    <p:sldId id="262" r:id="rId5"/>
    <p:sldId id="329" r:id="rId6"/>
    <p:sldId id="326" r:id="rId7"/>
    <p:sldId id="327" r:id="rId8"/>
    <p:sldId id="325" r:id="rId9"/>
    <p:sldId id="328" r:id="rId10"/>
    <p:sldId id="323" r:id="rId11"/>
    <p:sldId id="260" r:id="rId12"/>
    <p:sldId id="322" r:id="rId13"/>
    <p:sldId id="320" r:id="rId14"/>
    <p:sldId id="319" r:id="rId15"/>
    <p:sldId id="31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89"/>
    <a:srgbClr val="352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1" autoAdjust="0"/>
  </p:normalViewPr>
  <p:slideViewPr>
    <p:cSldViewPr>
      <p:cViewPr varScale="1">
        <p:scale>
          <a:sx n="106" d="100"/>
          <a:sy n="106" d="100"/>
        </p:scale>
        <p:origin x="16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7;&#1054;&#1053;&#1040;&#1056;\&#1089;&#1086;&#1074;&#1077;&#1097;&#1072;&#1085;&#1080;&#1077;_&#1053;&#1080;&#1078;&#1085;&#1080;&#1081;_&#1053;&#1086;&#1074;&#1075;&#1086;&#1088;&#1086;&#1076;\&#1080;&#1089;&#1087;&#1099;&#1090;&#1072;&#1085;&#1080;&#1103;_&#1088;&#1077;&#1079;&#1091;&#1083;&#1100;&#1090;&#1072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084696859701081E-2"/>
          <c:y val="0.11233182059139157"/>
          <c:w val="0.70681499674925952"/>
          <c:h val="0.641488434635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Три цикла по 96 ч.</c:v>
                </c:pt>
              </c:strCache>
            </c:strRef>
          </c:tx>
          <c:invertIfNegative val="0"/>
          <c:cat>
            <c:strRef>
              <c:f>Лист1!$B$13:$B$15</c:f>
              <c:strCache>
                <c:ptCount val="3"/>
                <c:pt idx="0">
                  <c:v>Испытание 1</c:v>
                </c:pt>
                <c:pt idx="1">
                  <c:v>Испытание 2</c:v>
                </c:pt>
                <c:pt idx="2">
                  <c:v>Испытание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</c:v>
                </c:pt>
                <c:pt idx="1">
                  <c:v>23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A9A-B12E-D81F72EA56C4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Два цикла по 96 ч.</c:v>
                </c:pt>
              </c:strCache>
            </c:strRef>
          </c:tx>
          <c:invertIfNegative val="0"/>
          <c:cat>
            <c:strRef>
              <c:f>Лист1!$B$13:$B$15</c:f>
              <c:strCache>
                <c:ptCount val="3"/>
                <c:pt idx="0">
                  <c:v>Испытание 1</c:v>
                </c:pt>
                <c:pt idx="1">
                  <c:v>Испытание 2</c:v>
                </c:pt>
                <c:pt idx="2">
                  <c:v>Испытание 3</c:v>
                </c:pt>
              </c:strCache>
            </c:strRef>
          </c:cat>
          <c:val>
            <c:numRef>
              <c:f>Лист1!$D$5:$D$6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6-4A9A-B12E-D81F72EA56C4}"/>
            </c:ext>
          </c:extLst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Два цикла по 96 ч.</c:v>
                </c:pt>
              </c:strCache>
            </c:strRef>
          </c:tx>
          <c:invertIfNegative val="0"/>
          <c:cat>
            <c:strRef>
              <c:f>Лист1!$B$13:$B$15</c:f>
              <c:strCache>
                <c:ptCount val="3"/>
                <c:pt idx="0">
                  <c:v>Испытание 1</c:v>
                </c:pt>
                <c:pt idx="1">
                  <c:v>Испытание 2</c:v>
                </c:pt>
                <c:pt idx="2">
                  <c:v>Испытание 3</c:v>
                </c:pt>
              </c:strCache>
            </c:strRef>
          </c:cat>
          <c:val>
            <c:numRef>
              <c:f>Лист1!$D$7:$D$8</c:f>
              <c:numCache>
                <c:formatCode>General</c:formatCode>
                <c:ptCount val="2"/>
                <c:pt idx="0">
                  <c:v>24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6-4A9A-B12E-D81F72EA56C4}"/>
            </c:ext>
          </c:extLst>
        </c:ser>
        <c:ser>
          <c:idx val="3"/>
          <c:order val="3"/>
          <c:tx>
            <c:strRef>
              <c:f>Лист1!$A$9</c:f>
              <c:strCache>
                <c:ptCount val="1"/>
                <c:pt idx="0">
                  <c:v>Средние показатели</c:v>
                </c:pt>
              </c:strCache>
            </c:strRef>
          </c:tx>
          <c:invertIfNegative val="0"/>
          <c:cat>
            <c:strRef>
              <c:f>Лист1!$B$13:$B$15</c:f>
              <c:strCache>
                <c:ptCount val="3"/>
                <c:pt idx="0">
                  <c:v>Испытание 1</c:v>
                </c:pt>
                <c:pt idx="1">
                  <c:v>Испытание 2</c:v>
                </c:pt>
                <c:pt idx="2">
                  <c:v>Испытание 3</c:v>
                </c:pt>
              </c:strCache>
            </c:strRef>
          </c:cat>
          <c:val>
            <c:numRef>
              <c:f>Лист1!$D$10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34E6-4A9A-B12E-D81F72EA5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06240"/>
        <c:axId val="55383168"/>
        <c:axId val="0"/>
      </c:bar3DChart>
      <c:catAx>
        <c:axId val="5490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383168"/>
        <c:crosses val="autoZero"/>
        <c:auto val="1"/>
        <c:lblAlgn val="ctr"/>
        <c:lblOffset val="100"/>
        <c:noMultiLvlLbl val="0"/>
      </c:catAx>
      <c:valAx>
        <c:axId val="5538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90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93409424739355"/>
          <c:y val="0.25588922074395881"/>
          <c:w val="0.21283279956977857"/>
          <c:h val="0.4750847523369923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0.16203</cdr:x>
      <cdr:y>0.31693</cdr:y>
    </cdr:from>
    <cdr:to>
      <cdr:x>0.64337</cdr:x>
      <cdr:y>0.48868</cdr:y>
    </cdr:to>
    <cdr:sp macro="" textlink="">
      <cdr:nvSpPr>
        <cdr:cNvPr id="4" name="Полилиния 3"/>
        <cdr:cNvSpPr/>
      </cdr:nvSpPr>
      <cdr:spPr>
        <a:xfrm xmlns:a="http://schemas.openxmlformats.org/drawingml/2006/main">
          <a:off x="1260103" y="755790"/>
          <a:ext cx="3743325" cy="409575"/>
        </a:xfrm>
        <a:custGeom xmlns:a="http://schemas.openxmlformats.org/drawingml/2006/main">
          <a:avLst/>
          <a:gdLst>
            <a:gd name="connsiteX0" fmla="*/ 0 w 3743325"/>
            <a:gd name="connsiteY0" fmla="*/ 0 h 409575"/>
            <a:gd name="connsiteX1" fmla="*/ 3662362 w 3743325"/>
            <a:gd name="connsiteY1" fmla="*/ 409575 h 409575"/>
            <a:gd name="connsiteX2" fmla="*/ 3743325 w 3743325"/>
            <a:gd name="connsiteY2" fmla="*/ 242887 h 4095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3743325" h="409575">
              <a:moveTo>
                <a:pt x="0" y="0"/>
              </a:moveTo>
              <a:lnTo>
                <a:pt x="3662362" y="409575"/>
              </a:lnTo>
              <a:lnTo>
                <a:pt x="3743325" y="242887"/>
              </a:lnTo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7D9A9C-AFC6-4C74-BFD0-9582FD1BB281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4AF4E9-2B9F-4BC1-AE68-A831F62AA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AF4E9-2B9F-4BC1-AE68-A831F62AAC8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4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4FB3B-A357-4243-B082-C812A2357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3959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A0B61-E2B4-4AE1-AA7E-BD240129D8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9709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230A1-ADA8-4962-91D1-DE09A4652D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197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50A2-AB39-4BD1-9C5A-F500A3F15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35893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11B23-11A2-4D63-8A61-394AD8381B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9559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7745E-22BB-43F7-9265-9150A9A2E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0174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93720-9C0A-4E4E-AB7C-4422DE9A3A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0300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27153-9AA7-450F-801B-00E57655C6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3150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D1732-D357-462C-B071-8575DFC6F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1395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04DA9-AA34-4E08-A891-B68ECBEAFD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8470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7A5F-BA42-46B6-AA04-D230CC22E1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8303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4733B-9A8D-4145-8BBE-6B2D75681F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4920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6395FF-5E0A-465F-9EE3-123090D00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7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ransition>
    <p:cover dir="d"/>
  </p:transition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143116"/>
            <a:ext cx="8059737" cy="1800200"/>
          </a:xfr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ОСОБЕННОСТИ ОЦЕНКИ ПАРАМЕТРОВ УГЛЕКИСЛОТНОЙ КОРРОЗИИ В ГАЗОВЫХ СРЕДАХ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724400"/>
            <a:ext cx="6400800" cy="911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5301208"/>
            <a:ext cx="7124917" cy="100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Доросинский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Антон Юрьевич,</a:t>
            </a:r>
          </a:p>
          <a:p>
            <a:pPr algn="r"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генеральный директор ООО НПП «Сонар», к.т.н.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357166"/>
            <a:ext cx="8059737" cy="1285884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Отраслевое совещание руководителей подразделений защиты от коррозии организаций Группы Газпром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г. Нижний Новгород, 22 мая 2018 г.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428596" y="188640"/>
            <a:ext cx="8715404" cy="1140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Катушка с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трубчатым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ER-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датчиком и отдельно стоящий гравиметрический зонд ОСКЦ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10</a:t>
            </a:fld>
            <a:endParaRPr lang="ru-RU" sz="2000" dirty="0"/>
          </a:p>
        </p:txBody>
      </p:sp>
      <p:pic>
        <p:nvPicPr>
          <p:cNvPr id="13" name="Рисунок 12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556792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62755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785786" y="285728"/>
            <a:ext cx="7858180" cy="1055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Гравиметрическая кассета ОСКЦ, где нижний элемент выполнен радиусным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11</a:t>
            </a:fld>
            <a:endParaRPr lang="ru-RU" sz="2000" dirty="0"/>
          </a:p>
        </p:txBody>
      </p:sp>
      <p:pic>
        <p:nvPicPr>
          <p:cNvPr id="11" name="Рисунок 10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6072230" cy="4051316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857224" y="188640"/>
            <a:ext cx="778674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Зонд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 установкой «заподлицо»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12</a:t>
            </a:fld>
            <a:endParaRPr lang="ru-RU" sz="2000" dirty="0"/>
          </a:p>
        </p:txBody>
      </p:sp>
      <p:pic>
        <p:nvPicPr>
          <p:cNvPr id="11" name="Рисунок 10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4952" y="3284984"/>
            <a:ext cx="4076526" cy="2721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96752"/>
            <a:ext cx="5112568" cy="341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644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428596" y="55778"/>
            <a:ext cx="8715404" cy="1140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Катушка с плоским аналогом гравиметрической кассеты и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ER-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датчика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13</a:t>
            </a:fld>
            <a:endParaRPr lang="ru-RU" sz="2000" dirty="0"/>
          </a:p>
        </p:txBody>
      </p:sp>
      <p:pic>
        <p:nvPicPr>
          <p:cNvPr id="13" name="Рисунок 12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30412"/>
            <a:ext cx="7704856" cy="47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56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428596" y="55778"/>
            <a:ext cx="8715404" cy="1140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Катушка с согласованной геометрией и площадью гравиметрического и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ER-</a:t>
            </a:r>
            <a:r>
              <a:rPr lang="ru-RU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дактчика</a:t>
            </a:r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14</a:t>
            </a:fld>
            <a:endParaRPr lang="ru-RU" sz="2000" dirty="0"/>
          </a:p>
        </p:txBody>
      </p:sp>
      <p:pic>
        <p:nvPicPr>
          <p:cNvPr id="13" name="Рисунок 12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10" y="1221229"/>
            <a:ext cx="6552728" cy="47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0715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85728"/>
            <a:ext cx="7886700" cy="634982"/>
          </a:xfrm>
        </p:spPr>
        <p:txBody>
          <a:bodyPr>
            <a:normAutofit/>
          </a:bodyPr>
          <a:lstStyle/>
          <a:p>
            <a:pPr indent="457200"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Выводы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E0411B23-11A2-4D63-8A61-394AD8381BC0}" type="slidenum">
              <a:rPr lang="ru-RU" sz="2000" smtClean="0"/>
              <a:pPr>
                <a:defRPr/>
              </a:pPr>
              <a:t>15</a:t>
            </a:fld>
            <a:endParaRPr lang="ru-RU" sz="2000" dirty="0"/>
          </a:p>
        </p:txBody>
      </p:sp>
      <p:pic>
        <p:nvPicPr>
          <p:cNvPr id="5" name="Рисунок 4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1071546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 smtClean="0"/>
              <a:t>1 Исследования лабораторного варианта комбинированного датчика (</a:t>
            </a:r>
            <a:r>
              <a:rPr lang="en-US" sz="2200" dirty="0" smtClean="0"/>
              <a:t>ER/</a:t>
            </a:r>
            <a:r>
              <a:rPr lang="ru-RU" sz="2200" dirty="0" smtClean="0"/>
              <a:t>гравиметрия) подтвердили теоретические выводы о «хорошей» сходимости результатов.</a:t>
            </a:r>
          </a:p>
          <a:p>
            <a:pPr indent="457200" algn="just"/>
            <a:r>
              <a:rPr lang="ru-RU" sz="2200" dirty="0" smtClean="0"/>
              <a:t>2 Теоретические основы повышения достоверности результатов измерений полученных с помощью </a:t>
            </a:r>
            <a:r>
              <a:rPr lang="en-US" sz="2200" dirty="0" smtClean="0"/>
              <a:t>ER- </a:t>
            </a:r>
            <a:r>
              <a:rPr lang="ru-RU" sz="2200" dirty="0" smtClean="0"/>
              <a:t>и гравиметрических методов изложены в статье.</a:t>
            </a:r>
          </a:p>
          <a:p>
            <a:pPr indent="457200" algn="just"/>
            <a:r>
              <a:rPr lang="ru-RU" sz="2200" dirty="0" smtClean="0"/>
              <a:t>3 Практическая работа, направленная на повышение достоверности оценки коррозионной обстановки, на наш взгляд, должна заключаться в организации работ по следующим направлениям:</a:t>
            </a:r>
          </a:p>
          <a:p>
            <a:pPr indent="457200" algn="just">
              <a:buFontTx/>
              <a:buChar char="-"/>
            </a:pPr>
            <a:r>
              <a:rPr lang="ru-RU" sz="2200" dirty="0" smtClean="0"/>
              <a:t>создание комбинированного зонда (</a:t>
            </a:r>
            <a:r>
              <a:rPr lang="en-US" sz="2200" dirty="0" smtClean="0"/>
              <a:t>ER/</a:t>
            </a:r>
            <a:r>
              <a:rPr lang="ru-RU" sz="2200" dirty="0" smtClean="0"/>
              <a:t>гравиметрия) для работы в реальных условиях;</a:t>
            </a:r>
          </a:p>
          <a:p>
            <a:pPr indent="457200" algn="just">
              <a:buFontTx/>
              <a:buChar char="-"/>
            </a:pPr>
            <a:r>
              <a:rPr lang="ru-RU" sz="2200" dirty="0" smtClean="0"/>
              <a:t>разработка и внедрение в практику методик оценки локальной коррозии с помощью профилометров.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4677977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428596" y="285728"/>
            <a:ext cx="8286808" cy="1043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Особенности существующих зондовых методов контроля потери металла в газовых средах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  <p:pic>
        <p:nvPicPr>
          <p:cNvPr id="13" name="Рисунок 12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14488"/>
          <a:ext cx="8001059" cy="3760370"/>
        </p:xfrm>
        <a:graphic>
          <a:graphicData uri="http://schemas.openxmlformats.org/drawingml/2006/table">
            <a:tbl>
              <a:tblPr/>
              <a:tblGrid>
                <a:gridCol w="178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414"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Метод 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контроля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Измеряемые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 величины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Garamond" pitchFamily="18" charset="0"/>
                          <a:ea typeface="Times New Roman"/>
                          <a:cs typeface="Calibri"/>
                        </a:rPr>
                        <a:t>Контролируемые процессы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Ограничения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9804"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Весовой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Изменение массы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образца свидетеля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коррозии за время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экспозиции 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Равномерная и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локальная коррозия,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эрозия 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1.Инерционность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Garamond" pitchFamily="18" charset="0"/>
                          <a:ea typeface="Times New Roman"/>
                          <a:cs typeface="Calibri"/>
                        </a:rPr>
                        <a:t>2.Только </a:t>
                      </a: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интегральная информация за время экспонирования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3.Невозможность </a:t>
                      </a:r>
                      <a:r>
                        <a:rPr lang="ru-RU" sz="2000" dirty="0" smtClean="0">
                          <a:latin typeface="Garamond" pitchFamily="18" charset="0"/>
                          <a:ea typeface="Times New Roman"/>
                          <a:cs typeface="Calibri"/>
                        </a:rPr>
                        <a:t>автоматизации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966"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Garamond" pitchFamily="18" charset="0"/>
                          <a:ea typeface="Times New Roman"/>
                          <a:cs typeface="Calibri"/>
                        </a:rPr>
                        <a:t>Электрического сопротивления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Garamond" pitchFamily="18" charset="0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2000" dirty="0" smtClean="0">
                          <a:latin typeface="Garamond" pitchFamily="18" charset="0"/>
                          <a:ea typeface="Times New Roman"/>
                          <a:cs typeface="Calibri"/>
                        </a:rPr>
                        <a:t>ER</a:t>
                      </a:r>
                      <a:r>
                        <a:rPr lang="ru-RU" sz="2000" dirty="0" smtClean="0">
                          <a:latin typeface="Garamond" pitchFamily="18" charset="0"/>
                          <a:ea typeface="Times New Roman"/>
                          <a:cs typeface="Calibri"/>
                        </a:rPr>
                        <a:t>)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aramond" pitchFamily="18" charset="0"/>
                          <a:ea typeface="Times New Roman"/>
                          <a:cs typeface="Calibri"/>
                        </a:rPr>
                        <a:t>Электрическое сопротивление зонда</a:t>
                      </a:r>
                      <a:endParaRPr lang="ru-RU" sz="200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Равномерная коррозия,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эрозия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54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Calibri"/>
                        </a:rPr>
                        <a:t>Не предназначен для измерения скорости локальной коррозии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428596" y="188640"/>
            <a:ext cx="8715404" cy="1140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Физический аспект расхождения показаний гравиметрических и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-датчиков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3</a:t>
            </a:fld>
            <a:endParaRPr lang="ru-RU" sz="2000" dirty="0"/>
          </a:p>
        </p:txBody>
      </p:sp>
      <p:pic>
        <p:nvPicPr>
          <p:cNvPr id="13" name="Рисунок 12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sp>
        <p:nvSpPr>
          <p:cNvPr id="11266" name="AutoShape 2" descr="https://af12.mail.ru/cgi-bin/readmsg?id=15268451630000000029;0;1&amp;mode=attachment&amp;email=antik_r13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af12.mail.ru/cgi-bin/readmsg?id=15268451630000000029;0;1&amp;mode=attachment&amp;email=antik_r13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af12.mail.ru/cgi-bin/readmsg?id=15268451630000000029;0;1&amp;mode=attachment&amp;email=antik_r13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46990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71876"/>
            <a:ext cx="4643470" cy="26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Rot="1" noChangeArrowheads="1"/>
          </p:cNvSpPr>
          <p:nvPr/>
        </p:nvSpPr>
        <p:spPr>
          <a:xfrm>
            <a:off x="467544" y="357166"/>
            <a:ext cx="8352928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Условия сходимости показаний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гравиметрических и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датчиков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4</a:t>
            </a:fld>
            <a:endParaRPr lang="ru-RU" sz="2000" dirty="0"/>
          </a:p>
        </p:txBody>
      </p:sp>
      <p:pic>
        <p:nvPicPr>
          <p:cNvPr id="17" name="Рисунок 16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7048" y="1702459"/>
            <a:ext cx="4320480" cy="5172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Необходимые условия сходимости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7444" y="2840871"/>
            <a:ext cx="2662422" cy="936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Комбинированный датчик «два в одном»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4" idx="2"/>
            <a:endCxn id="8" idx="0"/>
          </p:cNvCxnSpPr>
          <p:nvPr/>
        </p:nvCxnSpPr>
        <p:spPr>
          <a:xfrm flipH="1">
            <a:off x="2288655" y="2219719"/>
            <a:ext cx="1798633" cy="6211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11954" y="2852936"/>
            <a:ext cx="2736304" cy="936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Раздельные датчики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stCxn id="4" idx="2"/>
            <a:endCxn id="13" idx="0"/>
          </p:cNvCxnSpPr>
          <p:nvPr/>
        </p:nvCxnSpPr>
        <p:spPr>
          <a:xfrm>
            <a:off x="4087288" y="2219719"/>
            <a:ext cx="1692818" cy="6332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989096" y="4743258"/>
            <a:ext cx="1872208" cy="936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Геометрическая идентичность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stCxn id="13" idx="2"/>
            <a:endCxn id="30" idx="0"/>
          </p:cNvCxnSpPr>
          <p:nvPr/>
        </p:nvCxnSpPr>
        <p:spPr>
          <a:xfrm flipH="1">
            <a:off x="2925200" y="3789040"/>
            <a:ext cx="2854906" cy="95421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266931" y="4725144"/>
            <a:ext cx="1755619" cy="936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Идентичность условий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stCxn id="13" idx="2"/>
            <a:endCxn id="32" idx="0"/>
          </p:cNvCxnSpPr>
          <p:nvPr/>
        </p:nvCxnSpPr>
        <p:spPr>
          <a:xfrm flipH="1">
            <a:off x="5144741" y="3789040"/>
            <a:ext cx="635365" cy="9361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428178" y="4743258"/>
            <a:ext cx="2021471" cy="936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Корректная математическая обработка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cxnSp>
        <p:nvCxnSpPr>
          <p:cNvPr id="48" name="Прямая соединительная линия 47"/>
          <p:cNvCxnSpPr>
            <a:stCxn id="13" idx="2"/>
            <a:endCxn id="47" idx="0"/>
          </p:cNvCxnSpPr>
          <p:nvPr/>
        </p:nvCxnSpPr>
        <p:spPr>
          <a:xfrm>
            <a:off x="5780106" y="3789040"/>
            <a:ext cx="1658808" cy="95421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660778" y="1751831"/>
            <a:ext cx="7693052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сравнении результатов измерений следует использовать среднеарифметическую скорость коррозии, полученную из показаний ER-датчиков. </a:t>
            </a:r>
          </a:p>
          <a:p>
            <a:pPr algn="just">
              <a:spcBef>
                <a:spcPct val="50000"/>
              </a:spcBef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Примечания:</a:t>
            </a:r>
          </a:p>
          <a:p>
            <a:pPr algn="just">
              <a:spcBef>
                <a:spcPct val="50000"/>
              </a:spcBef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Регистрация локальной коррозии возможна только в случае, когда площадь универсального чувствительного элемента будет более 5-10 см².</a:t>
            </a:r>
          </a:p>
          <a:p>
            <a:pPr algn="just">
              <a:spcBef>
                <a:spcPct val="50000"/>
              </a:spcBef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Комбинированный датчик имеет техническое ограничение по массе обусловленное диапазоном измерения  аналитических весов.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>
          <a:xfrm>
            <a:off x="642910" y="357166"/>
            <a:ext cx="7858180" cy="1199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Условие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максимальной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сходимости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показаний комбинированного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ER/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гравиметрического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атчика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5</a:t>
            </a:fld>
            <a:endParaRPr lang="ru-RU" sz="2000" dirty="0"/>
          </a:p>
        </p:txBody>
      </p:sp>
      <p:pic>
        <p:nvPicPr>
          <p:cNvPr id="17" name="Рисунок 16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276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428596" y="188640"/>
            <a:ext cx="8429684" cy="954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Испытания чувствительного элемента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-зонда который также является и гравиметрическим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6</a:t>
            </a:fld>
            <a:endParaRPr lang="ru-RU" sz="2000" dirty="0"/>
          </a:p>
        </p:txBody>
      </p:sp>
      <p:pic>
        <p:nvPicPr>
          <p:cNvPr id="13" name="Рисунок 12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903978"/>
              </p:ext>
            </p:extLst>
          </p:nvPr>
        </p:nvGraphicFramePr>
        <p:xfrm>
          <a:off x="611560" y="3429000"/>
          <a:ext cx="7929619" cy="2639887"/>
        </p:xfrm>
        <a:graphic>
          <a:graphicData uri="http://schemas.openxmlformats.org/drawingml/2006/table">
            <a:tbl>
              <a:tblPr/>
              <a:tblGrid>
                <a:gridCol w="236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Garamond" pitchFamily="18" charset="0"/>
                          <a:ea typeface="Calibri"/>
                          <a:cs typeface="Times New Roman"/>
                        </a:rPr>
                        <a:t>Параметры испытаний</a:t>
                      </a:r>
                      <a:endParaRPr lang="ru-RU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Результаты гравиметрии,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Результаты </a:t>
                      </a:r>
                      <a:r>
                        <a:rPr lang="en-US" sz="1600">
                          <a:latin typeface="Garamond" pitchFamily="18" charset="0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Отклонение, </a:t>
                      </a:r>
                      <a:r>
                        <a:rPr lang="en-US" sz="1600">
                          <a:latin typeface="Garamond" pitchFamily="18" charset="0"/>
                          <a:ea typeface="Calibri"/>
                          <a:cs typeface="Times New Roman"/>
                        </a:rPr>
                        <a:t>%</a:t>
                      </a:r>
                      <a:endParaRPr lang="ru-RU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4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Три цикла по 96 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0,084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0,081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0,081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Два цикла по 96 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0,093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0,087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Два цикла по 96 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0,099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0,076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Garamond" pitchFamily="18" charset="0"/>
                          <a:ea typeface="Calibri"/>
                          <a:cs typeface="Times New Roman"/>
                        </a:rPr>
                        <a:t>Средние 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0.102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0.0837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aramond" pitchFamily="18" charset="0"/>
                          <a:ea typeface="Calibri"/>
                          <a:cs typeface="Times New Roman"/>
                        </a:rPr>
                        <a:t>17.4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39552" y="1196752"/>
            <a:ext cx="7776864" cy="2384713"/>
            <a:chOff x="611560" y="4068623"/>
            <a:chExt cx="7776864" cy="2384713"/>
          </a:xfrm>
        </p:grpSpPr>
        <p:sp>
          <p:nvSpPr>
            <p:cNvPr id="5" name="Полилиния 4"/>
            <p:cNvSpPr/>
            <p:nvPr/>
          </p:nvSpPr>
          <p:spPr>
            <a:xfrm>
              <a:off x="1878559" y="4749514"/>
              <a:ext cx="3737273" cy="314325"/>
            </a:xfrm>
            <a:custGeom>
              <a:avLst/>
              <a:gdLst>
                <a:gd name="connsiteX0" fmla="*/ 0 w 3705225"/>
                <a:gd name="connsiteY0" fmla="*/ 0 h 347663"/>
                <a:gd name="connsiteX1" fmla="*/ 3652837 w 3705225"/>
                <a:gd name="connsiteY1" fmla="*/ 347663 h 347663"/>
                <a:gd name="connsiteX2" fmla="*/ 3705225 w 3705225"/>
                <a:gd name="connsiteY2" fmla="*/ 114300 h 347663"/>
                <a:gd name="connsiteX0" fmla="*/ 0 w 3705225"/>
                <a:gd name="connsiteY0" fmla="*/ 100012 h 214312"/>
                <a:gd name="connsiteX1" fmla="*/ 309562 w 3705225"/>
                <a:gd name="connsiteY1" fmla="*/ 0 h 214312"/>
                <a:gd name="connsiteX2" fmla="*/ 3705225 w 3705225"/>
                <a:gd name="connsiteY2" fmla="*/ 214312 h 214312"/>
                <a:gd name="connsiteX0" fmla="*/ 0 w 3743325"/>
                <a:gd name="connsiteY0" fmla="*/ 100012 h 319087"/>
                <a:gd name="connsiteX1" fmla="*/ 309562 w 3743325"/>
                <a:gd name="connsiteY1" fmla="*/ 0 h 319087"/>
                <a:gd name="connsiteX2" fmla="*/ 3743325 w 3743325"/>
                <a:gd name="connsiteY2" fmla="*/ 319087 h 319087"/>
                <a:gd name="connsiteX0" fmla="*/ 0 w 3700664"/>
                <a:gd name="connsiteY0" fmla="*/ 71437 h 319087"/>
                <a:gd name="connsiteX1" fmla="*/ 266901 w 3700664"/>
                <a:gd name="connsiteY1" fmla="*/ 0 h 319087"/>
                <a:gd name="connsiteX2" fmla="*/ 3700664 w 3700664"/>
                <a:gd name="connsiteY2" fmla="*/ 319087 h 319087"/>
                <a:gd name="connsiteX0" fmla="*/ 0 w 3700664"/>
                <a:gd name="connsiteY0" fmla="*/ 76200 h 323850"/>
                <a:gd name="connsiteX1" fmla="*/ 319040 w 3700664"/>
                <a:gd name="connsiteY1" fmla="*/ 0 h 323850"/>
                <a:gd name="connsiteX2" fmla="*/ 3700664 w 3700664"/>
                <a:gd name="connsiteY2" fmla="*/ 323850 h 323850"/>
                <a:gd name="connsiteX0" fmla="*/ 0 w 3695923"/>
                <a:gd name="connsiteY0" fmla="*/ 76200 h 314325"/>
                <a:gd name="connsiteX1" fmla="*/ 319040 w 3695923"/>
                <a:gd name="connsiteY1" fmla="*/ 0 h 314325"/>
                <a:gd name="connsiteX2" fmla="*/ 3695923 w 3695923"/>
                <a:gd name="connsiteY2" fmla="*/ 314325 h 314325"/>
                <a:gd name="connsiteX0" fmla="*/ 0 w 3719623"/>
                <a:gd name="connsiteY0" fmla="*/ 76200 h 314325"/>
                <a:gd name="connsiteX1" fmla="*/ 319040 w 3719623"/>
                <a:gd name="connsiteY1" fmla="*/ 0 h 314325"/>
                <a:gd name="connsiteX2" fmla="*/ 3719623 w 3719623"/>
                <a:gd name="connsiteY2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9623" h="314325">
                  <a:moveTo>
                    <a:pt x="0" y="76200"/>
                  </a:moveTo>
                  <a:lnTo>
                    <a:pt x="319040" y="0"/>
                  </a:lnTo>
                  <a:lnTo>
                    <a:pt x="3719623" y="314325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0190172"/>
                </p:ext>
              </p:extLst>
            </p:nvPr>
          </p:nvGraphicFramePr>
          <p:xfrm>
            <a:off x="611560" y="4068623"/>
            <a:ext cx="7776864" cy="2384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Rot="1" noChangeArrowheads="1"/>
          </p:cNvSpPr>
          <p:nvPr/>
        </p:nvSpPr>
        <p:spPr>
          <a:xfrm>
            <a:off x="928662" y="285728"/>
            <a:ext cx="7361534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Чувствительные элементы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ER-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зондов после испытаний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7</a:t>
            </a:fld>
            <a:endParaRPr lang="ru-RU" sz="2000" dirty="0"/>
          </a:p>
        </p:txBody>
      </p:sp>
      <p:pic>
        <p:nvPicPr>
          <p:cNvPr id="17" name="Рисунок 16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357298"/>
            <a:ext cx="2678925" cy="1785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071942"/>
            <a:ext cx="2678925" cy="1785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357298"/>
            <a:ext cx="2678926" cy="1785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4071942"/>
            <a:ext cx="2643206" cy="1762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2643182"/>
            <a:ext cx="2714644" cy="180976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Rot="1" noChangeArrowheads="1"/>
          </p:cNvSpPr>
          <p:nvPr/>
        </p:nvSpPr>
        <p:spPr>
          <a:xfrm>
            <a:off x="500034" y="285728"/>
            <a:ext cx="807249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Схематичное изображение комбинированного зонда обеспечивающего максимальную сходимость результатов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8</a:t>
            </a:fld>
            <a:endParaRPr lang="ru-RU" sz="2000" dirty="0"/>
          </a:p>
        </p:txBody>
      </p:sp>
      <p:pic>
        <p:nvPicPr>
          <p:cNvPr id="13" name="Рисунок 12" descr="логотип_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785926"/>
            <a:ext cx="7109348" cy="3999009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/>
            </a:gs>
            <a:gs pos="100000">
              <a:srgbClr val="ADBAC5"/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Rot="1" noChangeArrowheads="1"/>
          </p:cNvSpPr>
          <p:nvPr/>
        </p:nvSpPr>
        <p:spPr>
          <a:xfrm>
            <a:off x="755576" y="258458"/>
            <a:ext cx="7715304" cy="1370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Условия наилучшей сходимости при использовании конструктивно независимых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 и гравиметрических датчиков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858016" y="6286520"/>
            <a:ext cx="2057400" cy="365125"/>
          </a:xfrm>
        </p:spPr>
        <p:txBody>
          <a:bodyPr/>
          <a:lstStyle/>
          <a:p>
            <a:pPr>
              <a:defRPr/>
            </a:pPr>
            <a:fld id="{D36450A2-AB39-4BD1-9C5A-F500A3F157F7}" type="slidenum">
              <a:rPr lang="ru-RU" sz="2000" smtClean="0"/>
              <a:pPr>
                <a:defRPr/>
              </a:pPr>
              <a:t>9</a:t>
            </a:fld>
            <a:endParaRPr lang="ru-RU" sz="2000" dirty="0"/>
          </a:p>
        </p:txBody>
      </p:sp>
      <p:pic>
        <p:nvPicPr>
          <p:cNvPr id="17" name="Рисунок 16" descr="логотип_прозрач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286520"/>
            <a:ext cx="1687719" cy="419098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66151" y="1988840"/>
            <a:ext cx="7934827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32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Чувствительные элементы должны иметь идентичные геометрические размеры.</a:t>
            </a:r>
          </a:p>
          <a:p>
            <a:pPr algn="just">
              <a:spcAft>
                <a:spcPts val="132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Чувствительные элементы каждого из датчиков должны быть помещены в идентичные условия среды.</a:t>
            </a:r>
          </a:p>
          <a:p>
            <a:pPr algn="just">
              <a:spcAft>
                <a:spcPts val="132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При сравнении результатов измерений следует использовать среднеарифметическую скорость коррозии, полученную из показаний ER-датчиков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Примечание: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локальной коррозии возможна только в случае, когда площадь универсального чувствительного элемента более 5-10 см².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4365</TotalTime>
  <Words>498</Words>
  <Application>Microsoft Office PowerPoint</Application>
  <PresentationFormat>Экран (4:3)</PresentationFormat>
  <Paragraphs>110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Times New Roman</vt:lpstr>
      <vt:lpstr>Тема Office</vt:lpstr>
      <vt:lpstr>ОСОБЕННОСТИ ОЦЕНКИ ПАРАМЕТРОВ УГЛЕКИСЛОТНОЙ КОРРОЗИИ В ГАЗОВЫХ СРЕДАХ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коррозионного мониторинга</dc:title>
  <dc:creator>Владимир</dc:creator>
  <cp:lastModifiedBy>Пользователь</cp:lastModifiedBy>
  <cp:revision>304</cp:revision>
  <dcterms:created xsi:type="dcterms:W3CDTF">2010-03-22T14:53:34Z</dcterms:created>
  <dcterms:modified xsi:type="dcterms:W3CDTF">2018-05-21T15:23:14Z</dcterms:modified>
</cp:coreProperties>
</file>