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309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7" r:id="rId23"/>
    <p:sldId id="278" r:id="rId24"/>
    <p:sldId id="307" r:id="rId25"/>
    <p:sldId id="284" r:id="rId26"/>
    <p:sldId id="279" r:id="rId27"/>
    <p:sldId id="280" r:id="rId28"/>
    <p:sldId id="281" r:id="rId29"/>
    <p:sldId id="310" r:id="rId30"/>
    <p:sldId id="285" r:id="rId31"/>
    <p:sldId id="286" r:id="rId32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40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1CD82FE7-FB05-407F-964D-3A32ACCB4E4A}" type="slidenum"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14052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PlaceHolder 1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3" name="TextShape 2"/>
          <p:cNvSpPr txBox="1"/>
          <p:nvPr/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D77E750C-B516-4696-89A3-9263261BB8F1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18022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PlaceHolder 1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9" name="TextShape 2"/>
          <p:cNvSpPr txBox="1"/>
          <p:nvPr/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2C6AD147-30C3-44A6-A623-8839AE757347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10</a:t>
            </a:fld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611805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PlaceHolder 1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1" name="TextShape 2"/>
          <p:cNvSpPr txBox="1"/>
          <p:nvPr/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E70C4A4E-90E8-458D-A048-7384FCAA7AF2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11</a:t>
            </a:fld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041159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PlaceHolder 1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3" name="TextShape 2"/>
          <p:cNvSpPr txBox="1"/>
          <p:nvPr/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8A24E45-1E9E-4D75-9A69-D6CBE86959F3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12</a:t>
            </a:fld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583460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PlaceHolder 1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5" name="TextShape 2"/>
          <p:cNvSpPr txBox="1"/>
          <p:nvPr/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1778263A-E744-4645-ADC0-B47CA1CC8682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13</a:t>
            </a:fld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90697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PlaceHolder 1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7" name="TextShape 2"/>
          <p:cNvSpPr txBox="1"/>
          <p:nvPr/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FDA12D9-D80E-4476-80AE-5D6FA5197B37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14</a:t>
            </a:fld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323100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PlaceHolder 1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9" name="TextShape 2"/>
          <p:cNvSpPr txBox="1"/>
          <p:nvPr/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48FBA762-59A4-4B5A-8DD0-2D4BD6B5990C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15</a:t>
            </a:fld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18398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PlaceHolder 1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1" name="TextShape 2"/>
          <p:cNvSpPr txBox="1"/>
          <p:nvPr/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31C4956-F7C5-4339-9E6F-39E3810E0EA4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16</a:t>
            </a:fld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405268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PlaceHolder 1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3" name="TextShape 2"/>
          <p:cNvSpPr txBox="1"/>
          <p:nvPr/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A4726C7-A123-49FC-825C-703A412D03C4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17</a:t>
            </a:fld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26968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PlaceHolder 1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5" name="TextShape 2"/>
          <p:cNvSpPr txBox="1"/>
          <p:nvPr/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0ABA437A-0436-4BA6-BAD3-66F6759B94F8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18</a:t>
            </a:fld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173161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PlaceHolder 1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7" name="TextShape 2"/>
          <p:cNvSpPr txBox="1"/>
          <p:nvPr/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8276457-C9EA-4531-B89D-8F74B93080FD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19</a:t>
            </a:fld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31199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PlaceHolder 1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5" name="TextShape 2"/>
          <p:cNvSpPr txBox="1"/>
          <p:nvPr/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431D77E-048C-4F98-87D5-0DA863B7EB60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2</a:t>
            </a:fld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526915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PlaceHolder 1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9" name="TextShape 2"/>
          <p:cNvSpPr txBox="1"/>
          <p:nvPr/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662E443B-106D-46F5-A64E-083B3E18ED4D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20</a:t>
            </a:fld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382573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PlaceHolder 1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1" name="TextShape 2"/>
          <p:cNvSpPr txBox="1"/>
          <p:nvPr/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EE261D6E-F25C-45C4-A073-83A2864AE15A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21</a:t>
            </a:fld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119855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PlaceHolder 1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5" name="TextShape 2"/>
          <p:cNvSpPr txBox="1"/>
          <p:nvPr/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4A0B8B6B-391B-4A56-AEF5-5D72B083DF2E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22</a:t>
            </a:fld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01505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PlaceHolder 1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7" name="TextShape 2"/>
          <p:cNvSpPr txBox="1"/>
          <p:nvPr/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E98EC648-68AC-41FE-A82F-374003CA4AFD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23</a:t>
            </a:fld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732224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D0B93-3A17-43C5-8FF6-4770F0714EEA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46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PlaceHolder 1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9" name="TextShape 2"/>
          <p:cNvSpPr txBox="1"/>
          <p:nvPr/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E901E79-23E7-4D14-A569-D4FA9DC64164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25</a:t>
            </a:fld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728130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PlaceHolder 1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9" name="TextShape 2"/>
          <p:cNvSpPr txBox="1"/>
          <p:nvPr/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1BB87A4-3750-4092-BB37-CB123A9CAA70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26</a:t>
            </a:fld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88994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PlaceHolder 1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1" name="TextShape 2"/>
          <p:cNvSpPr txBox="1"/>
          <p:nvPr/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DC57543C-FDB7-4C57-BBD6-0150C5B521C3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27</a:t>
            </a:fld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196220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PlaceHolder 1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3" name="TextShape 2"/>
          <p:cNvSpPr txBox="1"/>
          <p:nvPr/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79402FF-B9BD-47C3-B16C-F9BD1100267B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28</a:t>
            </a:fld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997696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D0B93-3A17-43C5-8FF6-4770F0714EEA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001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PlaceHolder 1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7" name="TextShape 2"/>
          <p:cNvSpPr txBox="1"/>
          <p:nvPr/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1A0D6D5F-72A2-4E84-BFF9-68AA6F03EA57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3</a:t>
            </a:fld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573541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PlaceHolder 1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1" name="TextShape 2"/>
          <p:cNvSpPr txBox="1"/>
          <p:nvPr/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9D987798-60F7-45BE-8D1F-5D0F17DEBA4B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30</a:t>
            </a:fld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885070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PlaceHolder 1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3" name="TextShape 2"/>
          <p:cNvSpPr txBox="1"/>
          <p:nvPr/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5E81F10-9EDA-4D66-AC7D-3161B431A13A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31</a:t>
            </a:fld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97045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PlaceHolder 1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9" name="TextShape 2"/>
          <p:cNvSpPr txBox="1"/>
          <p:nvPr/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671A2962-75A3-4565-966D-39DF8EC80A71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4</a:t>
            </a:fld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01559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PlaceHolder 1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1" name="TextShape 2"/>
          <p:cNvSpPr txBox="1"/>
          <p:nvPr/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055839B-67CD-4FD6-8577-807F880E5E6F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5</a:t>
            </a:fld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71043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PlaceHolder 1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3" name="TextShape 2"/>
          <p:cNvSpPr txBox="1"/>
          <p:nvPr/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2F550B0-029C-4E15-A785-6AD304F1115C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6</a:t>
            </a:fld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82775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PlaceHolder 1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5" name="TextShape 2"/>
          <p:cNvSpPr txBox="1"/>
          <p:nvPr/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0A34E75-E6D5-404C-8B5A-EA11038DF08D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7</a:t>
            </a:fld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800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PlaceHolder 1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7" name="TextShape 2"/>
          <p:cNvSpPr txBox="1"/>
          <p:nvPr/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0DD2564-5A7F-47B4-B98D-901F890E906F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8</a:t>
            </a:fld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89487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PlaceHolder 1"/>
          <p:cNvSpPr>
            <a:spLocks noGrp="1"/>
          </p:cNvSpPr>
          <p:nvPr>
            <p:ph type="body"/>
          </p:nvPr>
        </p:nvSpPr>
        <p:spPr>
          <a:xfrm>
            <a:off x="679680" y="4777200"/>
            <a:ext cx="5437800" cy="3908160"/>
          </a:xfrm>
          <a:prstGeom prst="rect">
            <a:avLst/>
          </a:prstGeom>
        </p:spPr>
        <p:txBody>
          <a:bodyPr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7" name="TextShape 2"/>
          <p:cNvSpPr txBox="1"/>
          <p:nvPr/>
        </p:nvSpPr>
        <p:spPr>
          <a:xfrm>
            <a:off x="3850560" y="9428760"/>
            <a:ext cx="2945160" cy="49752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422080F0-8C27-4C8F-A1F4-4D9F3D011D9D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9</a:t>
            </a:fld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69421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7" name="Рисунок 36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8" name="Рисунок 37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1CE20-89F3-49BF-A31E-DB0C69F09B0F}" type="datetime1">
              <a:rPr lang="ru-RU" smtClean="0"/>
              <a:t>23.05.2018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B3926-7AFD-49F4-97BF-F3AFFA369A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833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100000"/>
              </a:lnSpc>
            </a:pPr>
            <a:r>
              <a:rPr lang="ru-RU" sz="6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Образец заголовка</a:t>
            </a:r>
            <a:endParaRPr lang="ru-RU" sz="6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24CA7BDC-D8A1-4337-AF04-68D8B6374E85}" type="datetime1">
              <a:rPr lang="ru-RU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23.05.2018</a:t>
            </a:fld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D102D43A-F43E-44EA-8F86-5C1A8F881BF0}" type="slidenum">
              <a:rPr lang="ru-RU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4.jp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6.jpeg"/><Relationship Id="rId4" Type="http://schemas.openxmlformats.org/officeDocument/2006/relationships/image" Target="../media/image22.pn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image" Target="../media/image3.png"/><Relationship Id="rId7" Type="http://schemas.openxmlformats.org/officeDocument/2006/relationships/image" Target="../media/image30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wmf"/><Relationship Id="rId5" Type="http://schemas.openxmlformats.org/officeDocument/2006/relationships/image" Target="../media/image28.jpeg"/><Relationship Id="rId10" Type="http://schemas.openxmlformats.org/officeDocument/2006/relationships/image" Target="../media/image4.jpg"/><Relationship Id="rId4" Type="http://schemas.openxmlformats.org/officeDocument/2006/relationships/image" Target="../media/image27.jpe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5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4.jpeg"/><Relationship Id="rId4" Type="http://schemas.openxmlformats.org/officeDocument/2006/relationships/image" Target="../media/image16.png"/><Relationship Id="rId9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.jp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hyperlink" Target="mailto:SergeevAV@hakel.r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wmf"/><Relationship Id="rId5" Type="http://schemas.openxmlformats.org/officeDocument/2006/relationships/image" Target="../media/image8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.jp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4.jp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Shape 1"/>
          <p:cNvSpPr txBox="1"/>
          <p:nvPr/>
        </p:nvSpPr>
        <p:spPr>
          <a:xfrm>
            <a:off x="9538560" y="6373080"/>
            <a:ext cx="258804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 dirty="0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www.грозостоп.рф</a:t>
            </a: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5" name="Рисунок 7"/>
          <p:cNvPicPr/>
          <p:nvPr/>
        </p:nvPicPr>
        <p:blipFill>
          <a:blip r:embed="rId3"/>
          <a:stretch/>
        </p:blipFill>
        <p:spPr>
          <a:xfrm>
            <a:off x="9160920" y="56160"/>
            <a:ext cx="2889360" cy="625320"/>
          </a:xfrm>
          <a:prstGeom prst="rect">
            <a:avLst/>
          </a:prstGeom>
          <a:ln>
            <a:noFill/>
          </a:ln>
        </p:spPr>
      </p:pic>
      <p:sp>
        <p:nvSpPr>
          <p:cNvPr id="46" name="CustomShape 2"/>
          <p:cNvSpPr/>
          <p:nvPr/>
        </p:nvSpPr>
        <p:spPr>
          <a:xfrm>
            <a:off x="0" y="0"/>
            <a:ext cx="12191760" cy="817920"/>
          </a:xfrm>
          <a:prstGeom prst="rect">
            <a:avLst/>
          </a:prstGeom>
          <a:solidFill>
            <a:srgbClr val="002060">
              <a:alpha val="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" name="CustomShape 3"/>
          <p:cNvSpPr/>
          <p:nvPr/>
        </p:nvSpPr>
        <p:spPr>
          <a:xfrm>
            <a:off x="0" y="6180480"/>
            <a:ext cx="12191760" cy="453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" name="CustomShape 4"/>
          <p:cNvSpPr/>
          <p:nvPr/>
        </p:nvSpPr>
        <p:spPr>
          <a:xfrm>
            <a:off x="8763120" y="9360"/>
            <a:ext cx="1304640" cy="5295600"/>
          </a:xfrm>
          <a:custGeom>
            <a:avLst/>
            <a:gdLst/>
            <a:ahLst/>
            <a:cxnLst/>
            <a:rect l="l" t="t" r="r" b="b"/>
            <a:pathLst>
              <a:path w="1304925" h="5295900">
                <a:moveTo>
                  <a:pt x="19050" y="0"/>
                </a:moveTo>
                <a:lnTo>
                  <a:pt x="19050" y="0"/>
                </a:lnTo>
                <a:cubicBezTo>
                  <a:pt x="28926" y="88881"/>
                  <a:pt x="28575" y="56974"/>
                  <a:pt x="28575" y="95250"/>
                </a:cubicBezTo>
                <a:lnTo>
                  <a:pt x="28575" y="238125"/>
                </a:lnTo>
                <a:lnTo>
                  <a:pt x="0" y="447675"/>
                </a:lnTo>
                <a:lnTo>
                  <a:pt x="133350" y="628650"/>
                </a:lnTo>
                <a:lnTo>
                  <a:pt x="104775" y="981075"/>
                </a:lnTo>
                <a:lnTo>
                  <a:pt x="152400" y="1238250"/>
                </a:lnTo>
                <a:lnTo>
                  <a:pt x="381000" y="1381125"/>
                </a:lnTo>
                <a:lnTo>
                  <a:pt x="457200" y="1571625"/>
                </a:lnTo>
                <a:lnTo>
                  <a:pt x="657225" y="1838325"/>
                </a:lnTo>
                <a:lnTo>
                  <a:pt x="695325" y="2352675"/>
                </a:lnTo>
                <a:lnTo>
                  <a:pt x="857250" y="2714625"/>
                </a:lnTo>
                <a:lnTo>
                  <a:pt x="1304925" y="3048000"/>
                </a:lnTo>
                <a:lnTo>
                  <a:pt x="1257300" y="3476625"/>
                </a:lnTo>
                <a:lnTo>
                  <a:pt x="914400" y="3695700"/>
                </a:lnTo>
                <a:lnTo>
                  <a:pt x="685800" y="4019550"/>
                </a:lnTo>
                <a:lnTo>
                  <a:pt x="628650" y="4343400"/>
                </a:lnTo>
                <a:lnTo>
                  <a:pt x="590550" y="4686300"/>
                </a:lnTo>
                <a:lnTo>
                  <a:pt x="609600" y="5067300"/>
                </a:lnTo>
                <a:lnTo>
                  <a:pt x="571500" y="5295900"/>
                </a:lnTo>
              </a:path>
            </a:pathLst>
          </a:custGeom>
          <a:noFill/>
          <a:ln w="7632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" name="CustomShape 5"/>
          <p:cNvSpPr/>
          <p:nvPr/>
        </p:nvSpPr>
        <p:spPr>
          <a:xfrm>
            <a:off x="10039320" y="3457440"/>
            <a:ext cx="552240" cy="1199880"/>
          </a:xfrm>
          <a:custGeom>
            <a:avLst/>
            <a:gdLst/>
            <a:ahLst/>
            <a:cxnLst/>
            <a:rect l="l" t="t" r="r" b="b"/>
            <a:pathLst>
              <a:path w="552450" h="1200150">
                <a:moveTo>
                  <a:pt x="0" y="0"/>
                </a:moveTo>
                <a:lnTo>
                  <a:pt x="0" y="0"/>
                </a:lnTo>
                <a:cubicBezTo>
                  <a:pt x="22225" y="15875"/>
                  <a:pt x="43255" y="33573"/>
                  <a:pt x="66675" y="47625"/>
                </a:cubicBezTo>
                <a:cubicBezTo>
                  <a:pt x="75284" y="52791"/>
                  <a:pt x="85510" y="54715"/>
                  <a:pt x="95250" y="57150"/>
                </a:cubicBezTo>
                <a:cubicBezTo>
                  <a:pt x="131030" y="66095"/>
                  <a:pt x="140968" y="63136"/>
                  <a:pt x="171450" y="76200"/>
                </a:cubicBezTo>
                <a:cubicBezTo>
                  <a:pt x="288342" y="126297"/>
                  <a:pt x="142466" y="66471"/>
                  <a:pt x="238125" y="114300"/>
                </a:cubicBezTo>
                <a:cubicBezTo>
                  <a:pt x="247105" y="118790"/>
                  <a:pt x="257175" y="120650"/>
                  <a:pt x="266700" y="123825"/>
                </a:cubicBezTo>
                <a:lnTo>
                  <a:pt x="285750" y="180975"/>
                </a:lnTo>
                <a:lnTo>
                  <a:pt x="295275" y="209550"/>
                </a:lnTo>
                <a:cubicBezTo>
                  <a:pt x="320007" y="395041"/>
                  <a:pt x="288359" y="301876"/>
                  <a:pt x="342900" y="400050"/>
                </a:cubicBezTo>
                <a:cubicBezTo>
                  <a:pt x="369650" y="448200"/>
                  <a:pt x="346210" y="432903"/>
                  <a:pt x="390525" y="447675"/>
                </a:cubicBezTo>
                <a:cubicBezTo>
                  <a:pt x="393700" y="463550"/>
                  <a:pt x="396123" y="479594"/>
                  <a:pt x="400050" y="495300"/>
                </a:cubicBezTo>
                <a:cubicBezTo>
                  <a:pt x="402485" y="505040"/>
                  <a:pt x="402475" y="516775"/>
                  <a:pt x="409575" y="523875"/>
                </a:cubicBezTo>
                <a:cubicBezTo>
                  <a:pt x="425764" y="540064"/>
                  <a:pt x="466725" y="561975"/>
                  <a:pt x="466725" y="561975"/>
                </a:cubicBezTo>
                <a:cubicBezTo>
                  <a:pt x="521320" y="643867"/>
                  <a:pt x="455865" y="540255"/>
                  <a:pt x="495300" y="619125"/>
                </a:cubicBezTo>
                <a:cubicBezTo>
                  <a:pt x="500420" y="629364"/>
                  <a:pt x="509230" y="637461"/>
                  <a:pt x="514350" y="647700"/>
                </a:cubicBezTo>
                <a:cubicBezTo>
                  <a:pt x="518840" y="656680"/>
                  <a:pt x="519385" y="667295"/>
                  <a:pt x="523875" y="676275"/>
                </a:cubicBezTo>
                <a:cubicBezTo>
                  <a:pt x="560804" y="750133"/>
                  <a:pt x="528509" y="661601"/>
                  <a:pt x="552450" y="733425"/>
                </a:cubicBezTo>
                <a:cubicBezTo>
                  <a:pt x="533400" y="746125"/>
                  <a:pt x="517020" y="764285"/>
                  <a:pt x="495300" y="771525"/>
                </a:cubicBezTo>
                <a:lnTo>
                  <a:pt x="438150" y="790575"/>
                </a:lnTo>
                <a:cubicBezTo>
                  <a:pt x="370302" y="813191"/>
                  <a:pt x="419586" y="799330"/>
                  <a:pt x="285750" y="809625"/>
                </a:cubicBezTo>
                <a:cubicBezTo>
                  <a:pt x="276225" y="815975"/>
                  <a:pt x="263242" y="818967"/>
                  <a:pt x="257175" y="828675"/>
                </a:cubicBezTo>
                <a:cubicBezTo>
                  <a:pt x="210386" y="903538"/>
                  <a:pt x="269457" y="875381"/>
                  <a:pt x="209550" y="895350"/>
                </a:cubicBezTo>
                <a:cubicBezTo>
                  <a:pt x="196850" y="914400"/>
                  <a:pt x="178690" y="930780"/>
                  <a:pt x="171450" y="952500"/>
                </a:cubicBezTo>
                <a:cubicBezTo>
                  <a:pt x="165100" y="971550"/>
                  <a:pt x="166599" y="995451"/>
                  <a:pt x="152400" y="1009650"/>
                </a:cubicBezTo>
                <a:cubicBezTo>
                  <a:pt x="131334" y="1030716"/>
                  <a:pt x="118036" y="1040278"/>
                  <a:pt x="104775" y="1066800"/>
                </a:cubicBezTo>
                <a:cubicBezTo>
                  <a:pt x="100285" y="1075780"/>
                  <a:pt x="98425" y="1085850"/>
                  <a:pt x="95250" y="1095375"/>
                </a:cubicBezTo>
                <a:cubicBezTo>
                  <a:pt x="120650" y="1112308"/>
                  <a:pt x="161925" y="1134533"/>
                  <a:pt x="161925" y="1171575"/>
                </a:cubicBezTo>
                <a:lnTo>
                  <a:pt x="161925" y="120015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" name="CustomShape 6"/>
          <p:cNvSpPr/>
          <p:nvPr/>
        </p:nvSpPr>
        <p:spPr>
          <a:xfrm>
            <a:off x="7534440" y="2419200"/>
            <a:ext cx="1819080" cy="1524960"/>
          </a:xfrm>
          <a:custGeom>
            <a:avLst/>
            <a:gdLst/>
            <a:ahLst/>
            <a:cxnLst/>
            <a:rect l="l" t="t" r="r" b="b"/>
            <a:pathLst>
              <a:path w="1914525" h="1525216">
                <a:moveTo>
                  <a:pt x="1914525" y="0"/>
                </a:moveTo>
                <a:lnTo>
                  <a:pt x="1914525" y="0"/>
                </a:lnTo>
                <a:cubicBezTo>
                  <a:pt x="1898650" y="22225"/>
                  <a:pt x="1880952" y="43255"/>
                  <a:pt x="1866900" y="66675"/>
                </a:cubicBezTo>
                <a:cubicBezTo>
                  <a:pt x="1861734" y="75284"/>
                  <a:pt x="1858702" y="85298"/>
                  <a:pt x="1857375" y="95250"/>
                </a:cubicBezTo>
                <a:cubicBezTo>
                  <a:pt x="1852322" y="133147"/>
                  <a:pt x="1855348" y="172060"/>
                  <a:pt x="1847850" y="209550"/>
                </a:cubicBezTo>
                <a:cubicBezTo>
                  <a:pt x="1845605" y="220775"/>
                  <a:pt x="1833449" y="227664"/>
                  <a:pt x="1828800" y="238125"/>
                </a:cubicBezTo>
                <a:cubicBezTo>
                  <a:pt x="1820645" y="256475"/>
                  <a:pt x="1820889" y="278567"/>
                  <a:pt x="1809750" y="295275"/>
                </a:cubicBezTo>
                <a:lnTo>
                  <a:pt x="1771650" y="352425"/>
                </a:lnTo>
                <a:cubicBezTo>
                  <a:pt x="1768475" y="371475"/>
                  <a:pt x="1769969" y="391927"/>
                  <a:pt x="1762125" y="409575"/>
                </a:cubicBezTo>
                <a:cubicBezTo>
                  <a:pt x="1754405" y="426945"/>
                  <a:pt x="1720155" y="447080"/>
                  <a:pt x="1704975" y="457200"/>
                </a:cubicBezTo>
                <a:cubicBezTo>
                  <a:pt x="1660525" y="523875"/>
                  <a:pt x="1685925" y="501650"/>
                  <a:pt x="1638300" y="533400"/>
                </a:cubicBezTo>
                <a:cubicBezTo>
                  <a:pt x="1631950" y="542925"/>
                  <a:pt x="1627865" y="554437"/>
                  <a:pt x="1619250" y="561975"/>
                </a:cubicBezTo>
                <a:cubicBezTo>
                  <a:pt x="1602020" y="577052"/>
                  <a:pt x="1581150" y="587375"/>
                  <a:pt x="1562100" y="600075"/>
                </a:cubicBezTo>
                <a:cubicBezTo>
                  <a:pt x="1552575" y="606425"/>
                  <a:pt x="1544631" y="616349"/>
                  <a:pt x="1533525" y="619125"/>
                </a:cubicBezTo>
                <a:cubicBezTo>
                  <a:pt x="1475944" y="633520"/>
                  <a:pt x="1507844" y="624510"/>
                  <a:pt x="1438275" y="647700"/>
                </a:cubicBezTo>
                <a:lnTo>
                  <a:pt x="1295400" y="695325"/>
                </a:lnTo>
                <a:lnTo>
                  <a:pt x="1266825" y="704850"/>
                </a:lnTo>
                <a:cubicBezTo>
                  <a:pt x="1257300" y="708025"/>
                  <a:pt x="1248095" y="712406"/>
                  <a:pt x="1238250" y="714375"/>
                </a:cubicBezTo>
                <a:cubicBezTo>
                  <a:pt x="1180780" y="725869"/>
                  <a:pt x="1205984" y="718780"/>
                  <a:pt x="1162050" y="733425"/>
                </a:cubicBezTo>
                <a:cubicBezTo>
                  <a:pt x="1141178" y="764734"/>
                  <a:pt x="1143334" y="756069"/>
                  <a:pt x="1133475" y="790575"/>
                </a:cubicBezTo>
                <a:cubicBezTo>
                  <a:pt x="1129879" y="803162"/>
                  <a:pt x="1133889" y="820156"/>
                  <a:pt x="1123950" y="828675"/>
                </a:cubicBezTo>
                <a:cubicBezTo>
                  <a:pt x="1108704" y="841743"/>
                  <a:pt x="1083508" y="836586"/>
                  <a:pt x="1066800" y="847725"/>
                </a:cubicBezTo>
                <a:cubicBezTo>
                  <a:pt x="1029871" y="872344"/>
                  <a:pt x="1049085" y="863155"/>
                  <a:pt x="1009650" y="876300"/>
                </a:cubicBezTo>
                <a:cubicBezTo>
                  <a:pt x="1003300" y="885825"/>
                  <a:pt x="998695" y="896780"/>
                  <a:pt x="990600" y="904875"/>
                </a:cubicBezTo>
                <a:cubicBezTo>
                  <a:pt x="982505" y="912970"/>
                  <a:pt x="963703" y="912601"/>
                  <a:pt x="962025" y="923925"/>
                </a:cubicBezTo>
                <a:cubicBezTo>
                  <a:pt x="930140" y="1139150"/>
                  <a:pt x="970808" y="1093951"/>
                  <a:pt x="942975" y="1219200"/>
                </a:cubicBezTo>
                <a:cubicBezTo>
                  <a:pt x="940797" y="1229001"/>
                  <a:pt x="937940" y="1238795"/>
                  <a:pt x="933450" y="1247775"/>
                </a:cubicBezTo>
                <a:cubicBezTo>
                  <a:pt x="928330" y="1258014"/>
                  <a:pt x="919520" y="1266111"/>
                  <a:pt x="914400" y="1276350"/>
                </a:cubicBezTo>
                <a:cubicBezTo>
                  <a:pt x="891396" y="1322358"/>
                  <a:pt x="924470" y="1291862"/>
                  <a:pt x="876300" y="1323975"/>
                </a:cubicBezTo>
                <a:cubicBezTo>
                  <a:pt x="873125" y="1333500"/>
                  <a:pt x="873875" y="1345450"/>
                  <a:pt x="866775" y="1352550"/>
                </a:cubicBezTo>
                <a:cubicBezTo>
                  <a:pt x="859675" y="1359650"/>
                  <a:pt x="847180" y="1357585"/>
                  <a:pt x="838200" y="1362075"/>
                </a:cubicBezTo>
                <a:cubicBezTo>
                  <a:pt x="827961" y="1367195"/>
                  <a:pt x="820086" y="1376476"/>
                  <a:pt x="809625" y="1381125"/>
                </a:cubicBezTo>
                <a:cubicBezTo>
                  <a:pt x="791275" y="1389280"/>
                  <a:pt x="769183" y="1389036"/>
                  <a:pt x="752475" y="1400175"/>
                </a:cubicBezTo>
                <a:cubicBezTo>
                  <a:pt x="742950" y="1406525"/>
                  <a:pt x="734139" y="1414105"/>
                  <a:pt x="723900" y="1419225"/>
                </a:cubicBezTo>
                <a:cubicBezTo>
                  <a:pt x="645030" y="1458660"/>
                  <a:pt x="748642" y="1393205"/>
                  <a:pt x="666750" y="1447800"/>
                </a:cubicBezTo>
                <a:cubicBezTo>
                  <a:pt x="663575" y="1457325"/>
                  <a:pt x="663497" y="1468535"/>
                  <a:pt x="657225" y="1476375"/>
                </a:cubicBezTo>
                <a:cubicBezTo>
                  <a:pt x="650074" y="1485314"/>
                  <a:pt x="638889" y="1490305"/>
                  <a:pt x="628650" y="1495425"/>
                </a:cubicBezTo>
                <a:cubicBezTo>
                  <a:pt x="610622" y="1504439"/>
                  <a:pt x="568149" y="1512060"/>
                  <a:pt x="552450" y="1514475"/>
                </a:cubicBezTo>
                <a:cubicBezTo>
                  <a:pt x="527150" y="1518367"/>
                  <a:pt x="501844" y="1523559"/>
                  <a:pt x="476250" y="1524000"/>
                </a:cubicBezTo>
                <a:cubicBezTo>
                  <a:pt x="317524" y="1526737"/>
                  <a:pt x="158750" y="1524000"/>
                  <a:pt x="0" y="1524000"/>
                </a:cubicBezTo>
              </a:path>
            </a:pathLst>
          </a:custGeom>
          <a:noFill/>
          <a:ln w="1908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" name="CustomShape 7"/>
          <p:cNvSpPr/>
          <p:nvPr/>
        </p:nvSpPr>
        <p:spPr>
          <a:xfrm>
            <a:off x="10334520" y="3619440"/>
            <a:ext cx="1450080" cy="688320"/>
          </a:xfrm>
          <a:custGeom>
            <a:avLst/>
            <a:gdLst/>
            <a:ahLst/>
            <a:cxnLst/>
            <a:rect l="l" t="t" r="r" b="b"/>
            <a:pathLst>
              <a:path w="1450573" h="688654">
                <a:moveTo>
                  <a:pt x="0" y="9561"/>
                </a:moveTo>
                <a:lnTo>
                  <a:pt x="0" y="9561"/>
                </a:lnTo>
                <a:cubicBezTo>
                  <a:pt x="28575" y="6386"/>
                  <a:pt x="56974" y="36"/>
                  <a:pt x="85725" y="36"/>
                </a:cubicBezTo>
                <a:cubicBezTo>
                  <a:pt x="114476" y="36"/>
                  <a:pt x="144756" y="-1117"/>
                  <a:pt x="171450" y="9561"/>
                </a:cubicBezTo>
                <a:cubicBezTo>
                  <a:pt x="180772" y="13290"/>
                  <a:pt x="176485" y="29156"/>
                  <a:pt x="180975" y="38136"/>
                </a:cubicBezTo>
                <a:cubicBezTo>
                  <a:pt x="186095" y="48375"/>
                  <a:pt x="194905" y="56472"/>
                  <a:pt x="200025" y="66711"/>
                </a:cubicBezTo>
                <a:cubicBezTo>
                  <a:pt x="217395" y="101451"/>
                  <a:pt x="202601" y="122403"/>
                  <a:pt x="247650" y="152436"/>
                </a:cubicBezTo>
                <a:cubicBezTo>
                  <a:pt x="257175" y="158786"/>
                  <a:pt x="265764" y="166837"/>
                  <a:pt x="276225" y="171486"/>
                </a:cubicBezTo>
                <a:cubicBezTo>
                  <a:pt x="294575" y="179641"/>
                  <a:pt x="316667" y="179397"/>
                  <a:pt x="333375" y="190536"/>
                </a:cubicBezTo>
                <a:cubicBezTo>
                  <a:pt x="342900" y="196886"/>
                  <a:pt x="351711" y="204466"/>
                  <a:pt x="361950" y="209586"/>
                </a:cubicBezTo>
                <a:cubicBezTo>
                  <a:pt x="440820" y="249021"/>
                  <a:pt x="337208" y="183566"/>
                  <a:pt x="419100" y="238161"/>
                </a:cubicBezTo>
                <a:cubicBezTo>
                  <a:pt x="425450" y="247686"/>
                  <a:pt x="430821" y="257942"/>
                  <a:pt x="438150" y="266736"/>
                </a:cubicBezTo>
                <a:cubicBezTo>
                  <a:pt x="459513" y="292371"/>
                  <a:pt x="472261" y="293480"/>
                  <a:pt x="485775" y="323886"/>
                </a:cubicBezTo>
                <a:cubicBezTo>
                  <a:pt x="493930" y="342236"/>
                  <a:pt x="488117" y="369897"/>
                  <a:pt x="504825" y="381036"/>
                </a:cubicBezTo>
                <a:cubicBezTo>
                  <a:pt x="523875" y="393736"/>
                  <a:pt x="545786" y="402947"/>
                  <a:pt x="561975" y="419136"/>
                </a:cubicBezTo>
                <a:cubicBezTo>
                  <a:pt x="571500" y="428661"/>
                  <a:pt x="578775" y="441169"/>
                  <a:pt x="590550" y="447711"/>
                </a:cubicBezTo>
                <a:cubicBezTo>
                  <a:pt x="608103" y="457463"/>
                  <a:pt x="630992" y="455622"/>
                  <a:pt x="647700" y="466761"/>
                </a:cubicBezTo>
                <a:cubicBezTo>
                  <a:pt x="692983" y="496950"/>
                  <a:pt x="665415" y="482191"/>
                  <a:pt x="733425" y="504861"/>
                </a:cubicBezTo>
                <a:lnTo>
                  <a:pt x="762000" y="514386"/>
                </a:lnTo>
                <a:cubicBezTo>
                  <a:pt x="771525" y="517561"/>
                  <a:pt x="782221" y="518342"/>
                  <a:pt x="790575" y="523911"/>
                </a:cubicBezTo>
                <a:cubicBezTo>
                  <a:pt x="800100" y="530261"/>
                  <a:pt x="808911" y="537841"/>
                  <a:pt x="819150" y="542961"/>
                </a:cubicBezTo>
                <a:cubicBezTo>
                  <a:pt x="828130" y="547451"/>
                  <a:pt x="838948" y="547610"/>
                  <a:pt x="847725" y="552486"/>
                </a:cubicBezTo>
                <a:cubicBezTo>
                  <a:pt x="867739" y="563605"/>
                  <a:pt x="883155" y="583346"/>
                  <a:pt x="904875" y="590586"/>
                </a:cubicBezTo>
                <a:cubicBezTo>
                  <a:pt x="923925" y="596936"/>
                  <a:pt x="945317" y="598497"/>
                  <a:pt x="962025" y="609636"/>
                </a:cubicBezTo>
                <a:cubicBezTo>
                  <a:pt x="971550" y="615986"/>
                  <a:pt x="980139" y="624037"/>
                  <a:pt x="990600" y="628686"/>
                </a:cubicBezTo>
                <a:cubicBezTo>
                  <a:pt x="1008950" y="636841"/>
                  <a:pt x="1031042" y="636597"/>
                  <a:pt x="1047750" y="647736"/>
                </a:cubicBezTo>
                <a:cubicBezTo>
                  <a:pt x="1057275" y="654086"/>
                  <a:pt x="1065360" y="663497"/>
                  <a:pt x="1076325" y="666786"/>
                </a:cubicBezTo>
                <a:cubicBezTo>
                  <a:pt x="1097829" y="673237"/>
                  <a:pt x="1120775" y="673136"/>
                  <a:pt x="1143000" y="676311"/>
                </a:cubicBezTo>
                <a:cubicBezTo>
                  <a:pt x="1198186" y="694706"/>
                  <a:pt x="1173216" y="690712"/>
                  <a:pt x="1266825" y="676311"/>
                </a:cubicBezTo>
                <a:cubicBezTo>
                  <a:pt x="1276748" y="674784"/>
                  <a:pt x="1285415" y="667837"/>
                  <a:pt x="1295400" y="666786"/>
                </a:cubicBezTo>
                <a:cubicBezTo>
                  <a:pt x="1346019" y="661458"/>
                  <a:pt x="1397773" y="666641"/>
                  <a:pt x="1447800" y="657261"/>
                </a:cubicBezTo>
                <a:cubicBezTo>
                  <a:pt x="1454041" y="656091"/>
                  <a:pt x="1447800" y="644561"/>
                  <a:pt x="1447800" y="638211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" name="CustomShape 8"/>
          <p:cNvSpPr/>
          <p:nvPr/>
        </p:nvSpPr>
        <p:spPr>
          <a:xfrm>
            <a:off x="10453680" y="3772800"/>
            <a:ext cx="1133280" cy="1800000"/>
          </a:xfrm>
          <a:custGeom>
            <a:avLst/>
            <a:gdLst/>
            <a:ahLst/>
            <a:cxnLst/>
            <a:rect l="l" t="t" r="r" b="b"/>
            <a:pathLst>
              <a:path w="1133475" h="1800261">
                <a:moveTo>
                  <a:pt x="0" y="0"/>
                </a:moveTo>
                <a:lnTo>
                  <a:pt x="0" y="0"/>
                </a:lnTo>
                <a:cubicBezTo>
                  <a:pt x="9525" y="25400"/>
                  <a:pt x="19304" y="50706"/>
                  <a:pt x="28575" y="76200"/>
                </a:cubicBezTo>
                <a:cubicBezTo>
                  <a:pt x="32006" y="85636"/>
                  <a:pt x="33224" y="95998"/>
                  <a:pt x="38100" y="104775"/>
                </a:cubicBezTo>
                <a:cubicBezTo>
                  <a:pt x="49219" y="124789"/>
                  <a:pt x="68960" y="140205"/>
                  <a:pt x="76200" y="161925"/>
                </a:cubicBezTo>
                <a:cubicBezTo>
                  <a:pt x="90745" y="205560"/>
                  <a:pt x="79701" y="182468"/>
                  <a:pt x="114300" y="228600"/>
                </a:cubicBezTo>
                <a:cubicBezTo>
                  <a:pt x="123731" y="256894"/>
                  <a:pt x="129759" y="291684"/>
                  <a:pt x="152400" y="314325"/>
                </a:cubicBezTo>
                <a:cubicBezTo>
                  <a:pt x="160495" y="322420"/>
                  <a:pt x="171450" y="327025"/>
                  <a:pt x="180975" y="333375"/>
                </a:cubicBezTo>
                <a:cubicBezTo>
                  <a:pt x="190901" y="363152"/>
                  <a:pt x="200527" y="400385"/>
                  <a:pt x="228600" y="419100"/>
                </a:cubicBezTo>
                <a:lnTo>
                  <a:pt x="257175" y="438150"/>
                </a:lnTo>
                <a:cubicBezTo>
                  <a:pt x="266125" y="465000"/>
                  <a:pt x="266087" y="479084"/>
                  <a:pt x="295275" y="495300"/>
                </a:cubicBezTo>
                <a:cubicBezTo>
                  <a:pt x="312828" y="505052"/>
                  <a:pt x="352425" y="514350"/>
                  <a:pt x="352425" y="514350"/>
                </a:cubicBezTo>
                <a:cubicBezTo>
                  <a:pt x="377825" y="590550"/>
                  <a:pt x="339725" y="501650"/>
                  <a:pt x="390525" y="552450"/>
                </a:cubicBezTo>
                <a:cubicBezTo>
                  <a:pt x="464247" y="626172"/>
                  <a:pt x="408206" y="584276"/>
                  <a:pt x="438150" y="638175"/>
                </a:cubicBezTo>
                <a:cubicBezTo>
                  <a:pt x="449269" y="658189"/>
                  <a:pt x="463550" y="676275"/>
                  <a:pt x="476250" y="695325"/>
                </a:cubicBezTo>
                <a:cubicBezTo>
                  <a:pt x="482600" y="704850"/>
                  <a:pt x="491680" y="713040"/>
                  <a:pt x="495300" y="723900"/>
                </a:cubicBezTo>
                <a:lnTo>
                  <a:pt x="533400" y="838200"/>
                </a:lnTo>
                <a:lnTo>
                  <a:pt x="542925" y="866775"/>
                </a:lnTo>
                <a:cubicBezTo>
                  <a:pt x="546100" y="876300"/>
                  <a:pt x="546881" y="886996"/>
                  <a:pt x="552450" y="895350"/>
                </a:cubicBezTo>
                <a:cubicBezTo>
                  <a:pt x="565150" y="914400"/>
                  <a:pt x="583310" y="930780"/>
                  <a:pt x="590550" y="952500"/>
                </a:cubicBezTo>
                <a:cubicBezTo>
                  <a:pt x="598794" y="977231"/>
                  <a:pt x="607736" y="1005921"/>
                  <a:pt x="619125" y="1028700"/>
                </a:cubicBezTo>
                <a:cubicBezTo>
                  <a:pt x="624245" y="1038939"/>
                  <a:pt x="633526" y="1046814"/>
                  <a:pt x="638175" y="1057275"/>
                </a:cubicBezTo>
                <a:cubicBezTo>
                  <a:pt x="646330" y="1075625"/>
                  <a:pt x="650875" y="1095375"/>
                  <a:pt x="657225" y="1114425"/>
                </a:cubicBezTo>
                <a:lnTo>
                  <a:pt x="676275" y="1171575"/>
                </a:lnTo>
                <a:lnTo>
                  <a:pt x="704850" y="1257300"/>
                </a:lnTo>
                <a:cubicBezTo>
                  <a:pt x="708025" y="1266825"/>
                  <a:pt x="711940" y="1276135"/>
                  <a:pt x="714375" y="1285875"/>
                </a:cubicBezTo>
                <a:cubicBezTo>
                  <a:pt x="734199" y="1365169"/>
                  <a:pt x="710061" y="1286771"/>
                  <a:pt x="742950" y="1352550"/>
                </a:cubicBezTo>
                <a:cubicBezTo>
                  <a:pt x="747440" y="1361530"/>
                  <a:pt x="746311" y="1373200"/>
                  <a:pt x="752475" y="1381125"/>
                </a:cubicBezTo>
                <a:cubicBezTo>
                  <a:pt x="787607" y="1426294"/>
                  <a:pt x="800004" y="1431861"/>
                  <a:pt x="838200" y="1457325"/>
                </a:cubicBezTo>
                <a:lnTo>
                  <a:pt x="895350" y="1543050"/>
                </a:lnTo>
                <a:cubicBezTo>
                  <a:pt x="901700" y="1552575"/>
                  <a:pt x="910780" y="1560765"/>
                  <a:pt x="914400" y="1571625"/>
                </a:cubicBezTo>
                <a:cubicBezTo>
                  <a:pt x="937710" y="1641554"/>
                  <a:pt x="919251" y="1614576"/>
                  <a:pt x="962025" y="1657350"/>
                </a:cubicBezTo>
                <a:cubicBezTo>
                  <a:pt x="965200" y="1666875"/>
                  <a:pt x="966674" y="1677148"/>
                  <a:pt x="971550" y="1685925"/>
                </a:cubicBezTo>
                <a:cubicBezTo>
                  <a:pt x="990548" y="1720121"/>
                  <a:pt x="1003326" y="1746614"/>
                  <a:pt x="1038225" y="1762125"/>
                </a:cubicBezTo>
                <a:cubicBezTo>
                  <a:pt x="1056575" y="1770280"/>
                  <a:pt x="1078667" y="1770036"/>
                  <a:pt x="1095375" y="1781175"/>
                </a:cubicBezTo>
                <a:cubicBezTo>
                  <a:pt x="1126592" y="1801986"/>
                  <a:pt x="1112502" y="1800225"/>
                  <a:pt x="1133475" y="1800225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" name="CustomShape 9"/>
          <p:cNvSpPr/>
          <p:nvPr/>
        </p:nvSpPr>
        <p:spPr>
          <a:xfrm>
            <a:off x="10782360" y="4229280"/>
            <a:ext cx="1228320" cy="885600"/>
          </a:xfrm>
          <a:custGeom>
            <a:avLst/>
            <a:gdLst/>
            <a:ahLst/>
            <a:cxnLst/>
            <a:rect l="l" t="t" r="r" b="b"/>
            <a:pathLst>
              <a:path w="1228725" h="885825">
                <a:moveTo>
                  <a:pt x="0" y="0"/>
                </a:moveTo>
                <a:lnTo>
                  <a:pt x="0" y="0"/>
                </a:lnTo>
                <a:cubicBezTo>
                  <a:pt x="28575" y="6350"/>
                  <a:pt x="57327" y="11950"/>
                  <a:pt x="85725" y="19050"/>
                </a:cubicBezTo>
                <a:cubicBezTo>
                  <a:pt x="95465" y="21485"/>
                  <a:pt x="105320" y="24085"/>
                  <a:pt x="114300" y="28575"/>
                </a:cubicBezTo>
                <a:cubicBezTo>
                  <a:pt x="124539" y="33695"/>
                  <a:pt x="133350" y="41275"/>
                  <a:pt x="142875" y="47625"/>
                </a:cubicBezTo>
                <a:cubicBezTo>
                  <a:pt x="161418" y="103255"/>
                  <a:pt x="137891" y="52166"/>
                  <a:pt x="180975" y="95250"/>
                </a:cubicBezTo>
                <a:cubicBezTo>
                  <a:pt x="189070" y="103345"/>
                  <a:pt x="191930" y="115730"/>
                  <a:pt x="200025" y="123825"/>
                </a:cubicBezTo>
                <a:cubicBezTo>
                  <a:pt x="218489" y="142289"/>
                  <a:pt x="233934" y="144653"/>
                  <a:pt x="257175" y="152400"/>
                </a:cubicBezTo>
                <a:cubicBezTo>
                  <a:pt x="260350" y="161925"/>
                  <a:pt x="259600" y="173875"/>
                  <a:pt x="266700" y="180975"/>
                </a:cubicBezTo>
                <a:cubicBezTo>
                  <a:pt x="273800" y="188075"/>
                  <a:pt x="286047" y="186545"/>
                  <a:pt x="295275" y="190500"/>
                </a:cubicBezTo>
                <a:cubicBezTo>
                  <a:pt x="308326" y="196093"/>
                  <a:pt x="320675" y="203200"/>
                  <a:pt x="333375" y="209550"/>
                </a:cubicBezTo>
                <a:cubicBezTo>
                  <a:pt x="339725" y="219075"/>
                  <a:pt x="345096" y="229331"/>
                  <a:pt x="352425" y="238125"/>
                </a:cubicBezTo>
                <a:cubicBezTo>
                  <a:pt x="361049" y="248473"/>
                  <a:pt x="373528" y="255492"/>
                  <a:pt x="381000" y="266700"/>
                </a:cubicBezTo>
                <a:cubicBezTo>
                  <a:pt x="386569" y="275054"/>
                  <a:pt x="385649" y="286498"/>
                  <a:pt x="390525" y="295275"/>
                </a:cubicBezTo>
                <a:cubicBezTo>
                  <a:pt x="423209" y="354106"/>
                  <a:pt x="415458" y="343647"/>
                  <a:pt x="457200" y="371475"/>
                </a:cubicBezTo>
                <a:lnTo>
                  <a:pt x="495300" y="428625"/>
                </a:lnTo>
                <a:cubicBezTo>
                  <a:pt x="501650" y="438150"/>
                  <a:pt x="505192" y="450331"/>
                  <a:pt x="514350" y="457200"/>
                </a:cubicBezTo>
                <a:cubicBezTo>
                  <a:pt x="561608" y="492644"/>
                  <a:pt x="539241" y="476969"/>
                  <a:pt x="581025" y="504825"/>
                </a:cubicBezTo>
                <a:cubicBezTo>
                  <a:pt x="599568" y="560455"/>
                  <a:pt x="576041" y="509366"/>
                  <a:pt x="619125" y="552450"/>
                </a:cubicBezTo>
                <a:cubicBezTo>
                  <a:pt x="627220" y="560545"/>
                  <a:pt x="629236" y="573874"/>
                  <a:pt x="638175" y="581025"/>
                </a:cubicBezTo>
                <a:cubicBezTo>
                  <a:pt x="646015" y="587297"/>
                  <a:pt x="657770" y="586060"/>
                  <a:pt x="666750" y="590550"/>
                </a:cubicBezTo>
                <a:cubicBezTo>
                  <a:pt x="676989" y="595670"/>
                  <a:pt x="684864" y="604951"/>
                  <a:pt x="695325" y="609600"/>
                </a:cubicBezTo>
                <a:cubicBezTo>
                  <a:pt x="713675" y="617755"/>
                  <a:pt x="733425" y="622300"/>
                  <a:pt x="752475" y="628650"/>
                </a:cubicBezTo>
                <a:lnTo>
                  <a:pt x="838200" y="657225"/>
                </a:lnTo>
                <a:cubicBezTo>
                  <a:pt x="942413" y="691963"/>
                  <a:pt x="784563" y="636561"/>
                  <a:pt x="895350" y="685800"/>
                </a:cubicBezTo>
                <a:cubicBezTo>
                  <a:pt x="913700" y="693955"/>
                  <a:pt x="952500" y="704850"/>
                  <a:pt x="952500" y="704850"/>
                </a:cubicBezTo>
                <a:cubicBezTo>
                  <a:pt x="977155" y="729505"/>
                  <a:pt x="1004046" y="760132"/>
                  <a:pt x="1038225" y="771525"/>
                </a:cubicBezTo>
                <a:lnTo>
                  <a:pt x="1066800" y="781050"/>
                </a:lnTo>
                <a:cubicBezTo>
                  <a:pt x="1109574" y="823824"/>
                  <a:pt x="1082596" y="805365"/>
                  <a:pt x="1152525" y="828675"/>
                </a:cubicBezTo>
                <a:lnTo>
                  <a:pt x="1181100" y="838200"/>
                </a:lnTo>
                <a:lnTo>
                  <a:pt x="1209675" y="847725"/>
                </a:lnTo>
                <a:cubicBezTo>
                  <a:pt x="1220620" y="880560"/>
                  <a:pt x="1212100" y="869200"/>
                  <a:pt x="1228725" y="885825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4" name="CustomShape 10"/>
          <p:cNvSpPr/>
          <p:nvPr/>
        </p:nvSpPr>
        <p:spPr>
          <a:xfrm>
            <a:off x="1785240" y="1573560"/>
            <a:ext cx="8620920" cy="1552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Особенности эксплуатации </a:t>
            </a:r>
          </a:p>
          <a:p>
            <a:pPr algn="ctr">
              <a:lnSpc>
                <a:spcPct val="100000"/>
              </a:lnSpc>
            </a:pPr>
            <a:r>
              <a:rPr lang="ru-RU" sz="4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оборудования </a:t>
            </a:r>
            <a:r>
              <a:rPr lang="ru-RU" sz="4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молниезащиты</a:t>
            </a:r>
            <a:endParaRPr lang="ru-RU" sz="4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CustomShape 11"/>
          <p:cNvSpPr/>
          <p:nvPr/>
        </p:nvSpPr>
        <p:spPr>
          <a:xfrm>
            <a:off x="42840" y="5272200"/>
            <a:ext cx="1210572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Докладчик: Зам.нач.инжинирингового центра – нач.ТО АО «Хакель Рос»</a:t>
            </a: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Сергеев Алексей Владимирович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" name="Рисунок 14" descr="cid:fb420d27-236a-48ea-9ff7-f5c3095820a7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0"/>
            <a:ext cx="2297700" cy="148593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Shape 1"/>
          <p:cNvSpPr txBox="1"/>
          <p:nvPr/>
        </p:nvSpPr>
        <p:spPr>
          <a:xfrm>
            <a:off x="53184" y="6379176"/>
            <a:ext cx="64176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1001"/>
              </a:spcBef>
            </a:pPr>
            <a:fld id="{FD0041F1-97E0-4440-8D62-B9707FD820B0}" type="slidenum">
              <a:rPr lang="ru-RU" sz="2000" b="1" strike="noStrike" spc="-1" smtClean="0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>
                <a:lnSpc>
                  <a:spcPct val="100000"/>
                </a:lnSpc>
                <a:spcBef>
                  <a:spcPts val="1001"/>
                </a:spcBef>
              </a:pPr>
              <a:t>1</a:t>
            </a:fld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down)">
                                      <p:cBhvr additive="repl">
                                        <p:cTn id="7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4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down)">
                                      <p:cBhvr additive="repl">
                                        <p:cTn id="11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down)">
                                      <p:cBhvr additive="repl">
                                        <p:cTn id="15" dur="5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10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down)">
                                      <p:cBhvr additive="repl">
                                        <p:cTn id="19" dur="5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0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down)">
                                      <p:cBhvr additive="repl">
                                        <p:cTn id="23" dur="5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70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down)">
                                      <p:cBhvr additive="repl">
                                        <p:cTn id="27" dur="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0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Рисунок 11"/>
          <p:cNvPicPr/>
          <p:nvPr/>
        </p:nvPicPr>
        <p:blipFill>
          <a:blip r:embed="rId3"/>
          <a:stretch/>
        </p:blipFill>
        <p:spPr>
          <a:xfrm>
            <a:off x="9160920" y="56160"/>
            <a:ext cx="2889360" cy="625320"/>
          </a:xfrm>
          <a:prstGeom prst="rect">
            <a:avLst/>
          </a:prstGeom>
          <a:ln>
            <a:noFill/>
          </a:ln>
        </p:spPr>
      </p:pic>
      <p:sp>
        <p:nvSpPr>
          <p:cNvPr id="127" name="TextShape 1"/>
          <p:cNvSpPr txBox="1"/>
          <p:nvPr/>
        </p:nvSpPr>
        <p:spPr>
          <a:xfrm>
            <a:off x="9538560" y="6373080"/>
            <a:ext cx="258804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www.грозостоп.рф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" name="CustomShape 2"/>
          <p:cNvSpPr/>
          <p:nvPr/>
        </p:nvSpPr>
        <p:spPr>
          <a:xfrm>
            <a:off x="0" y="6206040"/>
            <a:ext cx="9461520" cy="369000"/>
          </a:xfrm>
          <a:prstGeom prst="rect">
            <a:avLst/>
          </a:prstGeom>
          <a:noFill/>
          <a:ln>
            <a:solidFill>
              <a:srgbClr val="B5D2E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0" name="CustomShape 3"/>
          <p:cNvSpPr/>
          <p:nvPr/>
        </p:nvSpPr>
        <p:spPr>
          <a:xfrm>
            <a:off x="0" y="6180480"/>
            <a:ext cx="12191760" cy="453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1" name="CustomShape 4"/>
          <p:cNvSpPr/>
          <p:nvPr/>
        </p:nvSpPr>
        <p:spPr>
          <a:xfrm>
            <a:off x="666360" y="1636560"/>
            <a:ext cx="11168280" cy="445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15000"/>
              </a:lnSpc>
            </a:pPr>
            <a:r>
              <a:rPr lang="ru-RU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	При срабатывании УЗИП нелинейные элементы в его составе подвергаются негативным воздействиям проходящих через них токов, что приводит к их старению – деградации, или же разрушению.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15000"/>
              </a:lnSpc>
            </a:pPr>
            <a:r>
              <a:rPr lang="ru-RU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	Скорость деградации напрямую зависит от интенсивности и энергии воздействий. В зависимости от элемента в процессе деградации могут происходить, например, следующие изменения: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indent="-216000" algn="just">
              <a:lnSpc>
                <a:spcPct val="100000"/>
              </a:lnSpc>
              <a:buBlip>
                <a:blip r:embed="rId4"/>
              </a:buBlip>
            </a:pPr>
            <a:r>
              <a:rPr lang="ru-RU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нарушение структуры у варисторов, приводящие к изменению порога срабатывания и увеличению токов утечки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indent="-216000" algn="just">
              <a:lnSpc>
                <a:spcPct val="100000"/>
              </a:lnSpc>
              <a:buBlip>
                <a:blip r:embed="rId4"/>
              </a:buBlip>
            </a:pPr>
            <a:r>
              <a:rPr lang="ru-RU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разрушение керамического корпуса, изменение состава газа в следствии утечек через микротрещины керамики и, как следствие, изменение порога срабатывания у керамических газонаполненных разрядников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15000"/>
              </a:lnSpc>
            </a:pPr>
            <a:r>
              <a:rPr lang="ru-RU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	Состояние УЗИП контролируют по следующим основным критериям: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indent="-216000" algn="just">
              <a:lnSpc>
                <a:spcPct val="100000"/>
              </a:lnSpc>
              <a:buBlip>
                <a:blip r:embed="rId4"/>
              </a:buBlip>
            </a:pPr>
            <a:r>
              <a:rPr lang="ru-RU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внешнему виду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indent="-216000" algn="just">
              <a:lnSpc>
                <a:spcPct val="100000"/>
              </a:lnSpc>
              <a:buBlip>
                <a:blip r:embed="rId4"/>
              </a:buBlip>
            </a:pPr>
            <a:r>
              <a:rPr lang="ru-RU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показаниям встроенных индикаторов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indent="-216000" algn="just">
              <a:lnSpc>
                <a:spcPct val="100000"/>
              </a:lnSpc>
              <a:buBlip>
                <a:blip r:embed="rId4"/>
              </a:buBlip>
            </a:pPr>
            <a:r>
              <a:rPr lang="ru-RU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величине напряжения ограничения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CustomShape 5"/>
          <p:cNvSpPr/>
          <p:nvPr/>
        </p:nvSpPr>
        <p:spPr>
          <a:xfrm>
            <a:off x="3065040" y="390600"/>
            <a:ext cx="609552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15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Способ и  периодичность проверок УЗИП</a:t>
            </a: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" name="Рисунок 8" descr="cid:fb420d27-236a-48ea-9ff7-f5c3095820a7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0"/>
            <a:ext cx="2297700" cy="148593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Shape 1"/>
          <p:cNvSpPr txBox="1"/>
          <p:nvPr/>
        </p:nvSpPr>
        <p:spPr>
          <a:xfrm>
            <a:off x="53184" y="6379176"/>
            <a:ext cx="64176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1001"/>
              </a:spcBef>
            </a:pPr>
            <a:fld id="{FD0041F1-97E0-4440-8D62-B9707FD820B0}" type="slidenum">
              <a:rPr lang="ru-RU" sz="2000" b="1" strike="noStrike" spc="-1" smtClean="0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>
                <a:lnSpc>
                  <a:spcPct val="100000"/>
                </a:lnSpc>
                <a:spcBef>
                  <a:spcPts val="1001"/>
                </a:spcBef>
              </a:pPr>
              <a:t>10</a:t>
            </a:fld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Рисунок 11"/>
          <p:cNvPicPr/>
          <p:nvPr/>
        </p:nvPicPr>
        <p:blipFill>
          <a:blip r:embed="rId3"/>
          <a:stretch/>
        </p:blipFill>
        <p:spPr>
          <a:xfrm>
            <a:off x="9160920" y="56160"/>
            <a:ext cx="2889360" cy="625320"/>
          </a:xfrm>
          <a:prstGeom prst="rect">
            <a:avLst/>
          </a:prstGeom>
          <a:ln>
            <a:noFill/>
          </a:ln>
        </p:spPr>
      </p:pic>
      <p:sp>
        <p:nvSpPr>
          <p:cNvPr id="134" name="TextShape 1"/>
          <p:cNvSpPr txBox="1"/>
          <p:nvPr/>
        </p:nvSpPr>
        <p:spPr>
          <a:xfrm>
            <a:off x="9538560" y="6373080"/>
            <a:ext cx="258804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www.грозостоп.рф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CustomShape 2"/>
          <p:cNvSpPr/>
          <p:nvPr/>
        </p:nvSpPr>
        <p:spPr>
          <a:xfrm>
            <a:off x="0" y="6206040"/>
            <a:ext cx="9461520" cy="369000"/>
          </a:xfrm>
          <a:prstGeom prst="rect">
            <a:avLst/>
          </a:prstGeom>
          <a:noFill/>
          <a:ln>
            <a:solidFill>
              <a:srgbClr val="B5D2E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" name="CustomShape 3"/>
          <p:cNvSpPr/>
          <p:nvPr/>
        </p:nvSpPr>
        <p:spPr>
          <a:xfrm>
            <a:off x="0" y="6180480"/>
            <a:ext cx="12191760" cy="453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aphicFrame>
        <p:nvGraphicFramePr>
          <p:cNvPr id="138" name="Table 4"/>
          <p:cNvGraphicFramePr/>
          <p:nvPr/>
        </p:nvGraphicFramePr>
        <p:xfrm>
          <a:off x="387360" y="2042640"/>
          <a:ext cx="11641680" cy="1828800"/>
        </p:xfrm>
        <a:graphic>
          <a:graphicData uri="http://schemas.openxmlformats.org/drawingml/2006/table">
            <a:tbl>
              <a:tblPr/>
              <a:tblGrid>
                <a:gridCol w="2046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418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164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53672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057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Уровень защиты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Визуальная проверка (год)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Полная проверка (год)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Полная проверка систем, имеющих особое значение (год)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30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I и II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1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2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1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030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III и IV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2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4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1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5720">
                <a:tc gridSpan="4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Примечание – СМЗ, используемые в зданиях с риском взрыва, следует визуально проверять каждые полгода. Электрическое испытание установки следует проводить не реже одного раза в год. 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E9EF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0" name="CustomShape 6"/>
          <p:cNvSpPr/>
          <p:nvPr/>
        </p:nvSpPr>
        <p:spPr>
          <a:xfrm>
            <a:off x="85680" y="3896280"/>
            <a:ext cx="1210572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ГОСТ Р МЭК 62305-4-2016 </a:t>
            </a: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Защита от молнии. Часть 4. Защита электрических и электронных систем внутри зданий и сооружений.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CustomShape 7"/>
          <p:cNvSpPr/>
          <p:nvPr/>
        </p:nvSpPr>
        <p:spPr>
          <a:xfrm>
            <a:off x="0" y="4500000"/>
            <a:ext cx="12029040" cy="173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90000" algn="just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9.3.2.3 Измерения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0000"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Измерение электрической непрерывности цепей систем заземления и уравнивания потенциалов должно быть выполнено на частях систем, недоступных для осмотра.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0000"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Примечание – Если устройство защиты SPD не имеет визуального указателя (флажка), при необходимости, в соответствии с указаниями изготовителя, должны быть выполнены измерения, подтверждающие его рабочее состояние.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" name="Рисунок 11" descr="cid:fb420d27-236a-48ea-9ff7-f5c3095820a7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0"/>
            <a:ext cx="2297700" cy="1485938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CustomShape 8"/>
          <p:cNvSpPr/>
          <p:nvPr/>
        </p:nvSpPr>
        <p:spPr>
          <a:xfrm>
            <a:off x="3065040" y="390600"/>
            <a:ext cx="609552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15000"/>
              </a:lnSpc>
            </a:pPr>
            <a:r>
              <a:rPr lang="ru-RU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Способ и  периодичность проверок УЗИП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CustomShape 5"/>
          <p:cNvSpPr/>
          <p:nvPr/>
        </p:nvSpPr>
        <p:spPr>
          <a:xfrm>
            <a:off x="20880" y="1294920"/>
            <a:ext cx="1202904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90000" indent="180360" algn="just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IEC 62305-3-2006 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Защита от молнии. Часть 3. Физические повреждения зданий, сооружений и опасность для жизни.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0000" indent="180360" algn="just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Таблица Е.2 .– Максимальный период времени между проверками системы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молниезащиты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TextShape 1"/>
          <p:cNvSpPr txBox="1"/>
          <p:nvPr/>
        </p:nvSpPr>
        <p:spPr>
          <a:xfrm>
            <a:off x="53184" y="6379176"/>
            <a:ext cx="64176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1001"/>
              </a:spcBef>
            </a:pPr>
            <a:fld id="{FD0041F1-97E0-4440-8D62-B9707FD820B0}" type="slidenum">
              <a:rPr lang="ru-RU" sz="2000" b="1" strike="noStrike" spc="-1" smtClean="0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>
                <a:lnSpc>
                  <a:spcPct val="100000"/>
                </a:lnSpc>
                <a:spcBef>
                  <a:spcPts val="1001"/>
                </a:spcBef>
              </a:pPr>
              <a:t>11</a:t>
            </a:fld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Рисунок 11"/>
          <p:cNvPicPr/>
          <p:nvPr/>
        </p:nvPicPr>
        <p:blipFill>
          <a:blip r:embed="rId3"/>
          <a:stretch/>
        </p:blipFill>
        <p:spPr>
          <a:xfrm>
            <a:off x="9160920" y="56160"/>
            <a:ext cx="2889360" cy="625320"/>
          </a:xfrm>
          <a:prstGeom prst="rect">
            <a:avLst/>
          </a:prstGeom>
          <a:ln>
            <a:noFill/>
          </a:ln>
        </p:spPr>
      </p:pic>
      <p:sp>
        <p:nvSpPr>
          <p:cNvPr id="144" name="TextShape 1"/>
          <p:cNvSpPr txBox="1"/>
          <p:nvPr/>
        </p:nvSpPr>
        <p:spPr>
          <a:xfrm>
            <a:off x="9538560" y="6373080"/>
            <a:ext cx="258804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www.грозостоп.рф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CustomShape 2"/>
          <p:cNvSpPr/>
          <p:nvPr/>
        </p:nvSpPr>
        <p:spPr>
          <a:xfrm>
            <a:off x="0" y="6206040"/>
            <a:ext cx="9461520" cy="369000"/>
          </a:xfrm>
          <a:prstGeom prst="rect">
            <a:avLst/>
          </a:prstGeom>
          <a:noFill/>
          <a:ln>
            <a:solidFill>
              <a:srgbClr val="B5D2E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7" name="CustomShape 3"/>
          <p:cNvSpPr/>
          <p:nvPr/>
        </p:nvSpPr>
        <p:spPr>
          <a:xfrm>
            <a:off x="0" y="6180480"/>
            <a:ext cx="12191760" cy="453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8" name="CustomShape 4"/>
          <p:cNvSpPr/>
          <p:nvPr/>
        </p:nvSpPr>
        <p:spPr>
          <a:xfrm>
            <a:off x="706680" y="1861560"/>
            <a:ext cx="11180160" cy="283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Обязательные (плановые) проверки - 2 раза в год (в начале и в конце грозового сезона). Проверки производятся квалифицированным персоналом с использованием специальных приборов согласно соответствующим методикам и технологическим картам.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Дополнительные (внеплановые) проверки рекомендуется проводить после прохождения сильных грозовых фронтов, если было визуально зафиксировано попадание молнии в систему молниезащиты, воздушную линию электроснабжения объекта, либо в технологические элементы газопровода вблизи объекта контроля.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Регулярные проверки необходимо осуществлять при каждом посещении объекта обслуживающим персоналом методом визуального контроля внешнего состояния УЗИП на предмет срабатывания визуальной сигнализации о выходе из строя и отсутствия видимых механических повреждений.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" name="CustomShape 5"/>
          <p:cNvSpPr/>
          <p:nvPr/>
        </p:nvSpPr>
        <p:spPr>
          <a:xfrm>
            <a:off x="3065040" y="390600"/>
            <a:ext cx="6095520" cy="745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15000"/>
              </a:lnSpc>
            </a:pPr>
            <a:r>
              <a:rPr lang="ru-RU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Рекомендуемая периодичность проверок для УЗИП производства ЗАО «Хакель Рос»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" name="Рисунок 8" descr="cid:fb420d27-236a-48ea-9ff7-f5c3095820a7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0"/>
            <a:ext cx="2297700" cy="148593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Shape 1"/>
          <p:cNvSpPr txBox="1"/>
          <p:nvPr/>
        </p:nvSpPr>
        <p:spPr>
          <a:xfrm>
            <a:off x="53184" y="6379176"/>
            <a:ext cx="64176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1001"/>
              </a:spcBef>
            </a:pPr>
            <a:fld id="{FD0041F1-97E0-4440-8D62-B9707FD820B0}" type="slidenum">
              <a:rPr lang="ru-RU" sz="2000" b="1" strike="noStrike" spc="-1" smtClean="0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>
                <a:lnSpc>
                  <a:spcPct val="100000"/>
                </a:lnSpc>
                <a:spcBef>
                  <a:spcPts val="1001"/>
                </a:spcBef>
              </a:pPr>
              <a:t>12</a:t>
            </a:fld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Рисунок 11"/>
          <p:cNvPicPr/>
          <p:nvPr/>
        </p:nvPicPr>
        <p:blipFill>
          <a:blip r:embed="rId3"/>
          <a:stretch/>
        </p:blipFill>
        <p:spPr>
          <a:xfrm>
            <a:off x="9160920" y="56160"/>
            <a:ext cx="2889360" cy="625320"/>
          </a:xfrm>
          <a:prstGeom prst="rect">
            <a:avLst/>
          </a:prstGeom>
          <a:ln>
            <a:noFill/>
          </a:ln>
        </p:spPr>
      </p:pic>
      <p:sp>
        <p:nvSpPr>
          <p:cNvPr id="151" name="TextShape 1"/>
          <p:cNvSpPr txBox="1"/>
          <p:nvPr/>
        </p:nvSpPr>
        <p:spPr>
          <a:xfrm>
            <a:off x="9538560" y="6373080"/>
            <a:ext cx="258804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www.грозостоп.рф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CustomShape 2"/>
          <p:cNvSpPr/>
          <p:nvPr/>
        </p:nvSpPr>
        <p:spPr>
          <a:xfrm>
            <a:off x="0" y="6206040"/>
            <a:ext cx="9461520" cy="369000"/>
          </a:xfrm>
          <a:prstGeom prst="rect">
            <a:avLst/>
          </a:prstGeom>
          <a:noFill/>
          <a:ln>
            <a:solidFill>
              <a:srgbClr val="B5D2E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3" name="CustomShape 3"/>
          <p:cNvSpPr/>
          <p:nvPr/>
        </p:nvSpPr>
        <p:spPr>
          <a:xfrm>
            <a:off x="0" y="6180480"/>
            <a:ext cx="12191760" cy="453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5" name="Picture 6"/>
          <p:cNvPicPr/>
          <p:nvPr/>
        </p:nvPicPr>
        <p:blipFill>
          <a:blip r:embed="rId4"/>
          <a:stretch/>
        </p:blipFill>
        <p:spPr>
          <a:xfrm>
            <a:off x="4178191" y="1776545"/>
            <a:ext cx="5360369" cy="4355875"/>
          </a:xfrm>
          <a:prstGeom prst="rect">
            <a:avLst/>
          </a:prstGeom>
          <a:ln>
            <a:noFill/>
          </a:ln>
        </p:spPr>
      </p:pic>
      <p:sp>
        <p:nvSpPr>
          <p:cNvPr id="156" name="CustomShape 4"/>
          <p:cNvSpPr/>
          <p:nvPr/>
        </p:nvSpPr>
        <p:spPr>
          <a:xfrm>
            <a:off x="2234318" y="537603"/>
            <a:ext cx="9757798" cy="1140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5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ПЕРИОДИЧНОСТЬ ПРОВЕРОК И  УКАЗАНИЯ ПО ОБСЛУЖИВАНИЮ  УЗИП И ЩЗИП </a:t>
            </a:r>
            <a:endParaRPr lang="ru-RU" sz="1800" b="1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50000"/>
              </a:lnSpc>
            </a:pPr>
            <a:r>
              <a:rPr lang="ru-RU" sz="18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ПРИВЕДЕНЫ </a:t>
            </a:r>
            <a:r>
              <a:rPr lang="ru-RU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 ПАСПОРТЕ НА КАЖДОЕ ИЗДЕЛИЕ.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ru-RU" sz="16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Проверка производится с использованием специальных приборов  «TESTER H1» «TESTER H2» «TESTER H4»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CustomShape 5"/>
          <p:cNvSpPr/>
          <p:nvPr/>
        </p:nvSpPr>
        <p:spPr>
          <a:xfrm>
            <a:off x="3288600" y="188640"/>
            <a:ext cx="473796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ОБСЛУЖИВАНИЕ И ДИАГНОСТИКА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" name="Рисунок 10" descr="cid:fb420d27-236a-48ea-9ff7-f5c3095820a7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0"/>
            <a:ext cx="2297700" cy="1485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Picture 2"/>
          <p:cNvPicPr/>
          <p:nvPr/>
        </p:nvPicPr>
        <p:blipFill>
          <a:blip r:embed="rId6"/>
          <a:stretch/>
        </p:blipFill>
        <p:spPr>
          <a:xfrm>
            <a:off x="1025718" y="1463048"/>
            <a:ext cx="1354430" cy="4669372"/>
          </a:xfrm>
          <a:prstGeom prst="rect">
            <a:avLst/>
          </a:prstGeom>
          <a:ln>
            <a:noFill/>
          </a:ln>
        </p:spPr>
      </p:pic>
      <p:sp>
        <p:nvSpPr>
          <p:cNvPr id="12" name="TextShape 1"/>
          <p:cNvSpPr txBox="1"/>
          <p:nvPr/>
        </p:nvSpPr>
        <p:spPr>
          <a:xfrm>
            <a:off x="53184" y="6379176"/>
            <a:ext cx="64176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1001"/>
              </a:spcBef>
            </a:pPr>
            <a:fld id="{FD0041F1-97E0-4440-8D62-B9707FD820B0}" type="slidenum">
              <a:rPr lang="ru-RU" sz="2000" b="1" strike="noStrike" spc="-1" smtClean="0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>
                <a:lnSpc>
                  <a:spcPct val="100000"/>
                </a:lnSpc>
                <a:spcBef>
                  <a:spcPts val="1001"/>
                </a:spcBef>
              </a:pPr>
              <a:t>13</a:t>
            </a:fld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Рисунок 11"/>
          <p:cNvPicPr/>
          <p:nvPr/>
        </p:nvPicPr>
        <p:blipFill>
          <a:blip r:embed="rId3"/>
          <a:stretch/>
        </p:blipFill>
        <p:spPr>
          <a:xfrm>
            <a:off x="9160920" y="56160"/>
            <a:ext cx="2889360" cy="625320"/>
          </a:xfrm>
          <a:prstGeom prst="rect">
            <a:avLst/>
          </a:prstGeom>
          <a:ln>
            <a:noFill/>
          </a:ln>
        </p:spPr>
      </p:pic>
      <p:sp>
        <p:nvSpPr>
          <p:cNvPr id="160" name="TextShape 1"/>
          <p:cNvSpPr txBox="1"/>
          <p:nvPr/>
        </p:nvSpPr>
        <p:spPr>
          <a:xfrm>
            <a:off x="9538560" y="6373080"/>
            <a:ext cx="258804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www.грозостоп.рф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" name="CustomShape 2"/>
          <p:cNvSpPr/>
          <p:nvPr/>
        </p:nvSpPr>
        <p:spPr>
          <a:xfrm>
            <a:off x="0" y="6206040"/>
            <a:ext cx="9461520" cy="369000"/>
          </a:xfrm>
          <a:prstGeom prst="rect">
            <a:avLst/>
          </a:prstGeom>
          <a:noFill/>
          <a:ln>
            <a:solidFill>
              <a:srgbClr val="B5D2E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3" name="CustomShape 3"/>
          <p:cNvSpPr/>
          <p:nvPr/>
        </p:nvSpPr>
        <p:spPr>
          <a:xfrm>
            <a:off x="0" y="6180480"/>
            <a:ext cx="12191760" cy="453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65" name="Picture 7"/>
          <p:cNvPicPr/>
          <p:nvPr/>
        </p:nvPicPr>
        <p:blipFill>
          <a:blip r:embed="rId4"/>
          <a:stretch/>
        </p:blipFill>
        <p:spPr>
          <a:xfrm>
            <a:off x="4682880" y="1391400"/>
            <a:ext cx="3119760" cy="2348640"/>
          </a:xfrm>
          <a:prstGeom prst="rect">
            <a:avLst/>
          </a:prstGeom>
          <a:ln>
            <a:noFill/>
          </a:ln>
        </p:spPr>
      </p:pic>
      <p:sp>
        <p:nvSpPr>
          <p:cNvPr id="166" name="CustomShape 4"/>
          <p:cNvSpPr/>
          <p:nvPr/>
        </p:nvSpPr>
        <p:spPr>
          <a:xfrm>
            <a:off x="4760280" y="3825000"/>
            <a:ext cx="295200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Волна испытательного напряжения формы  1.2/50 мкс   </a:t>
            </a:r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" name="CustomShape 5"/>
          <p:cNvSpPr/>
          <p:nvPr/>
        </p:nvSpPr>
        <p:spPr>
          <a:xfrm>
            <a:off x="2466360" y="344520"/>
            <a:ext cx="7882200" cy="55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Приборы контроля состояния УЗИП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8" name="Picture 3"/>
          <p:cNvPicPr/>
          <p:nvPr/>
        </p:nvPicPr>
        <p:blipFill>
          <a:blip r:embed="rId5"/>
          <a:stretch/>
        </p:blipFill>
        <p:spPr>
          <a:xfrm>
            <a:off x="15480" y="4532760"/>
            <a:ext cx="3280680" cy="2305800"/>
          </a:xfrm>
          <a:prstGeom prst="rect">
            <a:avLst/>
          </a:prstGeom>
          <a:ln>
            <a:noFill/>
          </a:ln>
        </p:spPr>
      </p:pic>
      <p:sp>
        <p:nvSpPr>
          <p:cNvPr id="169" name="CustomShape 6"/>
          <p:cNvSpPr/>
          <p:nvPr/>
        </p:nvSpPr>
        <p:spPr>
          <a:xfrm>
            <a:off x="0" y="6117480"/>
            <a:ext cx="318780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УЗИП на базе газонаполненного разрядника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0" name="Picture 4"/>
          <p:cNvPicPr/>
          <p:nvPr/>
        </p:nvPicPr>
        <p:blipFill>
          <a:blip r:embed="rId6"/>
          <a:stretch/>
        </p:blipFill>
        <p:spPr>
          <a:xfrm>
            <a:off x="3121200" y="4519440"/>
            <a:ext cx="3329640" cy="2303640"/>
          </a:xfrm>
          <a:prstGeom prst="rect">
            <a:avLst/>
          </a:prstGeom>
          <a:ln>
            <a:noFill/>
          </a:ln>
        </p:spPr>
      </p:pic>
      <p:pic>
        <p:nvPicPr>
          <p:cNvPr id="19" name="Рисунок 18" descr="cid:fb420d27-236a-48ea-9ff7-f5c3095820a7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0"/>
            <a:ext cx="2297700" cy="1485938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CustomShape 7"/>
          <p:cNvSpPr/>
          <p:nvPr/>
        </p:nvSpPr>
        <p:spPr>
          <a:xfrm>
            <a:off x="3382200" y="6319080"/>
            <a:ext cx="25218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УЗИП на базе варистора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2" name="Picture 7"/>
          <p:cNvPicPr/>
          <p:nvPr/>
        </p:nvPicPr>
        <p:blipFill>
          <a:blip r:embed="rId8"/>
          <a:stretch/>
        </p:blipFill>
        <p:spPr>
          <a:xfrm>
            <a:off x="6324120" y="4480920"/>
            <a:ext cx="3308400" cy="2305800"/>
          </a:xfrm>
          <a:prstGeom prst="rect">
            <a:avLst/>
          </a:prstGeom>
          <a:ln>
            <a:noFill/>
          </a:ln>
        </p:spPr>
      </p:pic>
      <p:sp>
        <p:nvSpPr>
          <p:cNvPr id="173" name="CustomShape 8"/>
          <p:cNvSpPr/>
          <p:nvPr/>
        </p:nvSpPr>
        <p:spPr>
          <a:xfrm>
            <a:off x="6324120" y="6128640"/>
            <a:ext cx="312048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УЗИП на базе угольного многозазорного  разрядника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" name="CustomShape 9"/>
          <p:cNvSpPr/>
          <p:nvPr/>
        </p:nvSpPr>
        <p:spPr>
          <a:xfrm>
            <a:off x="7802640" y="1184040"/>
            <a:ext cx="4213080" cy="381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434880" algn="just">
              <a:lnSpc>
                <a:spcPct val="100000"/>
              </a:lnSpc>
              <a:buBlip>
                <a:blip r:embed="rId9"/>
              </a:buBlip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Высокая точность определения аварийного и предаварийного состояний УЗИП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434880" algn="just">
              <a:lnSpc>
                <a:spcPct val="100000"/>
              </a:lnSpc>
              <a:buBlip>
                <a:blip r:embed="rId9"/>
              </a:buBlip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Испытательное напряжение волна 1,2/50 мкс до 3 кВ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434880" algn="just">
              <a:lnSpc>
                <a:spcPct val="100000"/>
              </a:lnSpc>
              <a:buBlip>
                <a:blip r:embed="rId9"/>
              </a:buBlip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ADAPTOR H2.10 с аксессуарами для диагностики УЗИП, в которых используются разъемы RJ 45 или RJ 12, а также коаксиальные разъемы BNC или N - типа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" name="CustomShape 10"/>
          <p:cNvSpPr/>
          <p:nvPr/>
        </p:nvSpPr>
        <p:spPr>
          <a:xfrm>
            <a:off x="2295000" y="786240"/>
            <a:ext cx="7882200" cy="55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TESTER H1 и TESTER H2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4" name="Picture 6"/>
          <p:cNvPicPr/>
          <p:nvPr/>
        </p:nvPicPr>
        <p:blipFill>
          <a:blip r:embed="rId10"/>
          <a:stretch/>
        </p:blipFill>
        <p:spPr>
          <a:xfrm>
            <a:off x="0" y="1297440"/>
            <a:ext cx="4647960" cy="3221640"/>
          </a:xfrm>
          <a:prstGeom prst="rect">
            <a:avLst/>
          </a:prstGeom>
          <a:ln>
            <a:noFill/>
          </a:ln>
        </p:spPr>
      </p:pic>
      <p:sp>
        <p:nvSpPr>
          <p:cNvPr id="20" name="TextShape 1"/>
          <p:cNvSpPr txBox="1"/>
          <p:nvPr/>
        </p:nvSpPr>
        <p:spPr>
          <a:xfrm>
            <a:off x="53184" y="6379176"/>
            <a:ext cx="64176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1001"/>
              </a:spcBef>
            </a:pPr>
            <a:fld id="{FD0041F1-97E0-4440-8D62-B9707FD820B0}" type="slidenum">
              <a:rPr lang="ru-RU" sz="2000" b="1" strike="noStrike" spc="-1" smtClean="0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>
                <a:lnSpc>
                  <a:spcPct val="100000"/>
                </a:lnSpc>
                <a:spcBef>
                  <a:spcPts val="1001"/>
                </a:spcBef>
              </a:pPr>
              <a:t>14</a:t>
            </a:fld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Рисунок 11"/>
          <p:cNvPicPr/>
          <p:nvPr/>
        </p:nvPicPr>
        <p:blipFill>
          <a:blip r:embed="rId3"/>
          <a:stretch/>
        </p:blipFill>
        <p:spPr>
          <a:xfrm>
            <a:off x="9160920" y="56160"/>
            <a:ext cx="2889360" cy="625320"/>
          </a:xfrm>
          <a:prstGeom prst="rect">
            <a:avLst/>
          </a:prstGeom>
          <a:ln>
            <a:noFill/>
          </a:ln>
        </p:spPr>
      </p:pic>
      <p:sp>
        <p:nvSpPr>
          <p:cNvPr id="177" name="TextShape 1"/>
          <p:cNvSpPr txBox="1"/>
          <p:nvPr/>
        </p:nvSpPr>
        <p:spPr>
          <a:xfrm>
            <a:off x="9538560" y="6373080"/>
            <a:ext cx="258804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www.грозостоп.рф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CustomShape 2"/>
          <p:cNvSpPr/>
          <p:nvPr/>
        </p:nvSpPr>
        <p:spPr>
          <a:xfrm>
            <a:off x="0" y="6206040"/>
            <a:ext cx="9461520" cy="369000"/>
          </a:xfrm>
          <a:prstGeom prst="rect">
            <a:avLst/>
          </a:prstGeom>
          <a:noFill/>
          <a:ln>
            <a:solidFill>
              <a:srgbClr val="B5D2E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0" name="CustomShape 3"/>
          <p:cNvSpPr/>
          <p:nvPr/>
        </p:nvSpPr>
        <p:spPr>
          <a:xfrm>
            <a:off x="0" y="6180480"/>
            <a:ext cx="12191760" cy="453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1" name="Picture 2"/>
          <p:cNvPicPr/>
          <p:nvPr/>
        </p:nvPicPr>
        <p:blipFill>
          <a:blip r:embed="rId4"/>
          <a:stretch/>
        </p:blipFill>
        <p:spPr>
          <a:xfrm>
            <a:off x="0" y="1486800"/>
            <a:ext cx="3134880" cy="3084840"/>
          </a:xfrm>
          <a:prstGeom prst="rect">
            <a:avLst/>
          </a:prstGeom>
          <a:ln>
            <a:noFill/>
          </a:ln>
        </p:spPr>
      </p:pic>
      <p:sp>
        <p:nvSpPr>
          <p:cNvPr id="182" name="CustomShape 4"/>
          <p:cNvSpPr/>
          <p:nvPr/>
        </p:nvSpPr>
        <p:spPr>
          <a:xfrm>
            <a:off x="2466360" y="344520"/>
            <a:ext cx="7882200" cy="55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Приборы контроля состояния УЗИП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" name="CustomShape 5"/>
          <p:cNvSpPr/>
          <p:nvPr/>
        </p:nvSpPr>
        <p:spPr>
          <a:xfrm>
            <a:off x="2335680" y="1145880"/>
            <a:ext cx="7882200" cy="55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TESTER-H4 GIGATEST pro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4" name="Picture 3"/>
          <p:cNvPicPr/>
          <p:nvPr/>
        </p:nvPicPr>
        <p:blipFill>
          <a:blip r:embed="rId5"/>
          <a:stretch/>
        </p:blipFill>
        <p:spPr>
          <a:xfrm>
            <a:off x="3677760" y="1575000"/>
            <a:ext cx="2476080" cy="2134800"/>
          </a:xfrm>
          <a:prstGeom prst="rect">
            <a:avLst/>
          </a:prstGeom>
          <a:ln>
            <a:noFill/>
          </a:ln>
        </p:spPr>
      </p:pic>
      <p:pic>
        <p:nvPicPr>
          <p:cNvPr id="185" name="Рисунок 15"/>
          <p:cNvPicPr/>
          <p:nvPr/>
        </p:nvPicPr>
        <p:blipFill>
          <a:blip r:embed="rId6"/>
          <a:stretch/>
        </p:blipFill>
        <p:spPr>
          <a:xfrm>
            <a:off x="3022920" y="3777840"/>
            <a:ext cx="3130920" cy="1867680"/>
          </a:xfrm>
          <a:prstGeom prst="rect">
            <a:avLst/>
          </a:prstGeom>
          <a:ln>
            <a:noFill/>
          </a:ln>
        </p:spPr>
      </p:pic>
      <p:pic>
        <p:nvPicPr>
          <p:cNvPr id="186" name="Picture 4"/>
          <p:cNvPicPr/>
          <p:nvPr/>
        </p:nvPicPr>
        <p:blipFill>
          <a:blip r:embed="rId7"/>
          <a:stretch/>
        </p:blipFill>
        <p:spPr>
          <a:xfrm>
            <a:off x="0" y="5271876"/>
            <a:ext cx="1986840" cy="1068840"/>
          </a:xfrm>
          <a:prstGeom prst="rect">
            <a:avLst/>
          </a:prstGeom>
          <a:ln>
            <a:noFill/>
          </a:ln>
        </p:spPr>
      </p:pic>
      <p:pic>
        <p:nvPicPr>
          <p:cNvPr id="187" name="Picture 5"/>
          <p:cNvPicPr/>
          <p:nvPr/>
        </p:nvPicPr>
        <p:blipFill>
          <a:blip r:embed="rId8"/>
          <a:stretch/>
        </p:blipFill>
        <p:spPr>
          <a:xfrm>
            <a:off x="2297700" y="5255496"/>
            <a:ext cx="1889280" cy="1101600"/>
          </a:xfrm>
          <a:prstGeom prst="rect">
            <a:avLst/>
          </a:prstGeom>
          <a:ln>
            <a:noFill/>
          </a:ln>
        </p:spPr>
      </p:pic>
      <p:sp>
        <p:nvSpPr>
          <p:cNvPr id="188" name="CustomShape 6"/>
          <p:cNvSpPr/>
          <p:nvPr/>
        </p:nvSpPr>
        <p:spPr>
          <a:xfrm>
            <a:off x="6005160" y="1995480"/>
            <a:ext cx="6045120" cy="381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434880" algn="just">
              <a:lnSpc>
                <a:spcPct val="100000"/>
              </a:lnSpc>
              <a:buBlip>
                <a:blip r:embed="rId9"/>
              </a:buBlip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Режим контроля годен/негоден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434880" algn="just">
              <a:lnSpc>
                <a:spcPct val="100000"/>
              </a:lnSpc>
              <a:buBlip>
                <a:blip r:embed="rId9"/>
              </a:buBlip>
            </a:pPr>
            <a:r>
              <a:rPr lang="ru-RU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Возможность выбора 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тестируемых УЗИП из списка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434880" algn="just">
              <a:lnSpc>
                <a:spcPct val="100000"/>
              </a:lnSpc>
              <a:buBlip>
                <a:blip r:embed="rId9"/>
              </a:buBlip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Мобильный прибор c возможностью тестирования в месте установки УЗИП без демонтажа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434880" algn="just">
              <a:lnSpc>
                <a:spcPct val="100000"/>
              </a:lnSpc>
              <a:buBlip>
                <a:blip r:embed="rId9"/>
              </a:buBlip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Диапазон тестирования  5…1000 </a:t>
            </a:r>
            <a:r>
              <a:rPr lang="ru-RU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</a:t>
            </a:r>
          </a:p>
          <a:p>
            <a:pPr marL="285840" indent="434880" algn="just">
              <a:lnSpc>
                <a:spcPct val="100000"/>
              </a:lnSpc>
              <a:buBlip>
                <a:blip r:embed="rId9"/>
              </a:buBlip>
            </a:pPr>
            <a:r>
              <a:rPr lang="ru-RU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Возможность проверки УЗИП на базе разрядников, варисторов, полупроводниковых элементов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" name="Рисунок 14" descr="cid:fb420d27-236a-48ea-9ff7-f5c3095820a7.jp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0"/>
            <a:ext cx="2297700" cy="148593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Shape 1"/>
          <p:cNvSpPr txBox="1"/>
          <p:nvPr/>
        </p:nvSpPr>
        <p:spPr>
          <a:xfrm>
            <a:off x="53184" y="6379176"/>
            <a:ext cx="64176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1001"/>
              </a:spcBef>
            </a:pPr>
            <a:fld id="{FD0041F1-97E0-4440-8D62-B9707FD820B0}" type="slidenum">
              <a:rPr lang="ru-RU" sz="2000" b="1" strike="noStrike" spc="-1" smtClean="0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>
                <a:lnSpc>
                  <a:spcPct val="100000"/>
                </a:lnSpc>
                <a:spcBef>
                  <a:spcPts val="1001"/>
                </a:spcBef>
              </a:pPr>
              <a:t>15</a:t>
            </a:fld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Рисунок 11"/>
          <p:cNvPicPr/>
          <p:nvPr/>
        </p:nvPicPr>
        <p:blipFill>
          <a:blip r:embed="rId3"/>
          <a:stretch/>
        </p:blipFill>
        <p:spPr>
          <a:xfrm>
            <a:off x="9160920" y="56160"/>
            <a:ext cx="2889360" cy="625320"/>
          </a:xfrm>
          <a:prstGeom prst="rect">
            <a:avLst/>
          </a:prstGeom>
          <a:ln>
            <a:noFill/>
          </a:ln>
        </p:spPr>
      </p:pic>
      <p:sp>
        <p:nvSpPr>
          <p:cNvPr id="190" name="TextShape 1"/>
          <p:cNvSpPr txBox="1"/>
          <p:nvPr/>
        </p:nvSpPr>
        <p:spPr>
          <a:xfrm>
            <a:off x="9538560" y="6373080"/>
            <a:ext cx="258804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www.грозостоп.рф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" name="CustomShape 2"/>
          <p:cNvSpPr/>
          <p:nvPr/>
        </p:nvSpPr>
        <p:spPr>
          <a:xfrm>
            <a:off x="0" y="6206040"/>
            <a:ext cx="9461520" cy="369000"/>
          </a:xfrm>
          <a:prstGeom prst="rect">
            <a:avLst/>
          </a:prstGeom>
          <a:noFill/>
          <a:ln>
            <a:solidFill>
              <a:srgbClr val="B5D2E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3" name="CustomShape 3"/>
          <p:cNvSpPr/>
          <p:nvPr/>
        </p:nvSpPr>
        <p:spPr>
          <a:xfrm>
            <a:off x="0" y="6180480"/>
            <a:ext cx="12191760" cy="453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4" name="CustomShape 4"/>
          <p:cNvSpPr/>
          <p:nvPr/>
        </p:nvSpPr>
        <p:spPr>
          <a:xfrm>
            <a:off x="2466360" y="344520"/>
            <a:ext cx="7882200" cy="55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Приборы контроля состояния УЗИП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" name="CustomShape 5"/>
          <p:cNvSpPr/>
          <p:nvPr/>
        </p:nvSpPr>
        <p:spPr>
          <a:xfrm>
            <a:off x="2335680" y="1145880"/>
            <a:ext cx="7882200" cy="55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Тестер</a:t>
            </a:r>
            <a:r>
              <a:rPr lang="en-US" sz="18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ru-RU" sz="18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 двумя режимами проверки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7" name="Рисунок 13"/>
          <p:cNvPicPr/>
          <p:nvPr/>
        </p:nvPicPr>
        <p:blipFill>
          <a:blip r:embed="rId4"/>
          <a:stretch/>
        </p:blipFill>
        <p:spPr>
          <a:xfrm>
            <a:off x="4176000" y="4241520"/>
            <a:ext cx="9559800" cy="2058120"/>
          </a:xfrm>
          <a:prstGeom prst="rect">
            <a:avLst/>
          </a:prstGeom>
          <a:ln>
            <a:noFill/>
          </a:ln>
        </p:spPr>
      </p:pic>
      <p:pic>
        <p:nvPicPr>
          <p:cNvPr id="198" name="Рисунок 197"/>
          <p:cNvPicPr/>
          <p:nvPr/>
        </p:nvPicPr>
        <p:blipFill>
          <a:blip r:embed="rId5"/>
          <a:stretch/>
        </p:blipFill>
        <p:spPr>
          <a:xfrm>
            <a:off x="1725120" y="4270320"/>
            <a:ext cx="2899800" cy="2592000"/>
          </a:xfrm>
          <a:prstGeom prst="rect">
            <a:avLst/>
          </a:prstGeom>
          <a:ln>
            <a:noFill/>
          </a:ln>
        </p:spPr>
      </p:pic>
      <p:sp>
        <p:nvSpPr>
          <p:cNvPr id="199" name="CustomShape 6"/>
          <p:cNvSpPr/>
          <p:nvPr/>
        </p:nvSpPr>
        <p:spPr>
          <a:xfrm>
            <a:off x="3646440" y="1834200"/>
            <a:ext cx="7986240" cy="4465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85840" indent="434880" algn="just">
              <a:lnSpc>
                <a:spcPct val="100000"/>
              </a:lnSpc>
              <a:buBlip>
                <a:blip r:embed="rId6"/>
              </a:buBlip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Мобильный прибор с высокой точностью определения аварийного и предаварийного состояний УЗИП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434880" algn="just">
              <a:lnSpc>
                <a:spcPct val="100000"/>
              </a:lnSpc>
              <a:buBlip>
                <a:blip r:embed="rId6"/>
              </a:buBlip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Диапазон тестовых напряжений до 3000/4000 В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434880" algn="just">
              <a:lnSpc>
                <a:spcPct val="100000"/>
              </a:lnSpc>
              <a:buBlip>
                <a:blip r:embed="rId6"/>
              </a:buBlip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Два режима тестирования: волной напряжения 1,2/50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мкс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и медленно нарастающим напряжением 100 В/с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434880" algn="just">
              <a:lnSpc>
                <a:spcPct val="100000"/>
              </a:lnSpc>
              <a:buBlip>
                <a:blip r:embed="rId6"/>
              </a:buBlip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Обновляемый список тестируемых УЗИП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434880" algn="just">
              <a:lnSpc>
                <a:spcPct val="100000"/>
              </a:lnSpc>
              <a:buBlip>
                <a:blip r:embed="rId6"/>
              </a:buBlip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Режим контроля годен/негоден с возможностью контроля результатов измерения(осциллограмма и измеренное напряжение) оператором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434880" algn="just">
              <a:lnSpc>
                <a:spcPct val="100000"/>
              </a:lnSpc>
              <a:buBlip>
                <a:blip r:embed="rId6"/>
              </a:buBlip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Протоколирование </a:t>
            </a:r>
            <a:r>
              <a:rPr lang="ru-RU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и архивирование результатов 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измерения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0" name="Рисунок 19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20700" y="3431052"/>
            <a:ext cx="1725120" cy="2109600"/>
          </a:xfrm>
          <a:prstGeom prst="rect">
            <a:avLst/>
          </a:prstGeom>
          <a:ln>
            <a:noFill/>
          </a:ln>
        </p:spPr>
      </p:pic>
      <p:pic>
        <p:nvPicPr>
          <p:cNvPr id="201" name="Рисунок 20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20700" y="5511852"/>
            <a:ext cx="1766520" cy="979200"/>
          </a:xfrm>
          <a:prstGeom prst="rect">
            <a:avLst/>
          </a:prstGeom>
          <a:ln>
            <a:noFill/>
          </a:ln>
        </p:spPr>
      </p:pic>
      <p:pic>
        <p:nvPicPr>
          <p:cNvPr id="15" name="Рисунок 14" descr="cid:fb420d27-236a-48ea-9ff7-f5c3095820a7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0"/>
            <a:ext cx="2297700" cy="1485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Рисунок 3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440" y="1370520"/>
            <a:ext cx="4032360" cy="2265480"/>
          </a:xfrm>
          <a:prstGeom prst="rect">
            <a:avLst/>
          </a:prstGeom>
          <a:ln>
            <a:noFill/>
          </a:ln>
        </p:spPr>
      </p:pic>
      <p:sp>
        <p:nvSpPr>
          <p:cNvPr id="16" name="TextShape 1"/>
          <p:cNvSpPr txBox="1"/>
          <p:nvPr/>
        </p:nvSpPr>
        <p:spPr>
          <a:xfrm>
            <a:off x="53184" y="6379176"/>
            <a:ext cx="64176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1001"/>
              </a:spcBef>
            </a:pPr>
            <a:fld id="{FD0041F1-97E0-4440-8D62-B9707FD820B0}" type="slidenum">
              <a:rPr lang="ru-RU" sz="2000" b="1" strike="noStrike" spc="-1" smtClean="0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>
                <a:lnSpc>
                  <a:spcPct val="100000"/>
                </a:lnSpc>
                <a:spcBef>
                  <a:spcPts val="1001"/>
                </a:spcBef>
              </a:pPr>
              <a:t>16</a:t>
            </a:fld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Рисунок 11"/>
          <p:cNvPicPr/>
          <p:nvPr/>
        </p:nvPicPr>
        <p:blipFill>
          <a:blip r:embed="rId3"/>
          <a:stretch/>
        </p:blipFill>
        <p:spPr>
          <a:xfrm>
            <a:off x="9160920" y="56160"/>
            <a:ext cx="2889360" cy="625320"/>
          </a:xfrm>
          <a:prstGeom prst="rect">
            <a:avLst/>
          </a:prstGeom>
          <a:ln>
            <a:noFill/>
          </a:ln>
        </p:spPr>
      </p:pic>
      <p:sp>
        <p:nvSpPr>
          <p:cNvPr id="203" name="TextShape 1"/>
          <p:cNvSpPr txBox="1"/>
          <p:nvPr/>
        </p:nvSpPr>
        <p:spPr>
          <a:xfrm>
            <a:off x="9538560" y="6373080"/>
            <a:ext cx="258804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www.грозостоп.рф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" name="CustomShape 2"/>
          <p:cNvSpPr/>
          <p:nvPr/>
        </p:nvSpPr>
        <p:spPr>
          <a:xfrm>
            <a:off x="0" y="6206040"/>
            <a:ext cx="9461520" cy="369000"/>
          </a:xfrm>
          <a:prstGeom prst="rect">
            <a:avLst/>
          </a:prstGeom>
          <a:noFill/>
          <a:ln>
            <a:solidFill>
              <a:srgbClr val="B5D2E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6" name="CustomShape 3"/>
          <p:cNvSpPr/>
          <p:nvPr/>
        </p:nvSpPr>
        <p:spPr>
          <a:xfrm>
            <a:off x="0" y="6180480"/>
            <a:ext cx="12191760" cy="453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7" name="CustomShape 4"/>
          <p:cNvSpPr/>
          <p:nvPr/>
        </p:nvSpPr>
        <p:spPr>
          <a:xfrm>
            <a:off x="1760760" y="2109960"/>
            <a:ext cx="7986240" cy="4465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85840" indent="434880" algn="just">
              <a:lnSpc>
                <a:spcPct val="100000"/>
              </a:lnSpc>
              <a:buBlip>
                <a:blip r:embed="rId4"/>
              </a:buBlip>
            </a:pPr>
            <a:r>
              <a:rPr lang="ru-RU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Предполагают непосредственный доступ к контролируемому УЗИП;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434880" algn="just">
              <a:lnSpc>
                <a:spcPct val="100000"/>
              </a:lnSpc>
              <a:buBlip>
                <a:blip r:embed="rId4"/>
              </a:buBlip>
            </a:pPr>
            <a:r>
              <a:rPr lang="ru-RU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предоставляют информацию о состоянии УЗИП лишь в «двоичном коде», по принципу работает/не работает;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434880" algn="just">
              <a:lnSpc>
                <a:spcPct val="100000"/>
              </a:lnSpc>
              <a:buBlip>
                <a:blip r:embed="rId4"/>
              </a:buBlip>
            </a:pPr>
            <a:r>
              <a:rPr lang="ru-RU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выход УЗИП из строя может стать неожиданностью для служб эксплуатации и на неопределённый срок оборудование остаётся без защиты от перенапряжений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8" name="CustomShape 5"/>
          <p:cNvSpPr/>
          <p:nvPr/>
        </p:nvSpPr>
        <p:spPr>
          <a:xfrm>
            <a:off x="2466360" y="344520"/>
            <a:ext cx="7882200" cy="55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Приборы контроля состояния УЗИП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" name="CustomShape 6"/>
          <p:cNvSpPr/>
          <p:nvPr/>
        </p:nvSpPr>
        <p:spPr>
          <a:xfrm>
            <a:off x="2335680" y="1145880"/>
            <a:ext cx="7882200" cy="55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Приборы контроля состояния УЗИП недостатки инструментального контроля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" name="Рисунок 9" descr="cid:fb420d27-236a-48ea-9ff7-f5c3095820a7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0"/>
            <a:ext cx="2297700" cy="148593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Shape 1"/>
          <p:cNvSpPr txBox="1"/>
          <p:nvPr/>
        </p:nvSpPr>
        <p:spPr>
          <a:xfrm>
            <a:off x="53184" y="6379176"/>
            <a:ext cx="64176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1001"/>
              </a:spcBef>
            </a:pPr>
            <a:fld id="{FD0041F1-97E0-4440-8D62-B9707FD820B0}" type="slidenum">
              <a:rPr lang="ru-RU" sz="2000" b="1" strike="noStrike" spc="-1" smtClean="0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>
                <a:lnSpc>
                  <a:spcPct val="100000"/>
                </a:lnSpc>
                <a:spcBef>
                  <a:spcPts val="1001"/>
                </a:spcBef>
              </a:pPr>
              <a:t>17</a:t>
            </a:fld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Рисунок 11"/>
          <p:cNvPicPr/>
          <p:nvPr/>
        </p:nvPicPr>
        <p:blipFill>
          <a:blip r:embed="rId3"/>
          <a:stretch/>
        </p:blipFill>
        <p:spPr>
          <a:xfrm>
            <a:off x="9160920" y="56160"/>
            <a:ext cx="2889360" cy="625320"/>
          </a:xfrm>
          <a:prstGeom prst="rect">
            <a:avLst/>
          </a:prstGeom>
          <a:ln>
            <a:noFill/>
          </a:ln>
        </p:spPr>
      </p:pic>
      <p:sp>
        <p:nvSpPr>
          <p:cNvPr id="211" name="TextShape 1"/>
          <p:cNvSpPr txBox="1"/>
          <p:nvPr/>
        </p:nvSpPr>
        <p:spPr>
          <a:xfrm>
            <a:off x="9538560" y="6373080"/>
            <a:ext cx="258804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www.грозостоп.рф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" name="CustomShape 2"/>
          <p:cNvSpPr/>
          <p:nvPr/>
        </p:nvSpPr>
        <p:spPr>
          <a:xfrm>
            <a:off x="0" y="6206040"/>
            <a:ext cx="9461520" cy="369000"/>
          </a:xfrm>
          <a:prstGeom prst="rect">
            <a:avLst/>
          </a:prstGeom>
          <a:noFill/>
          <a:ln>
            <a:solidFill>
              <a:srgbClr val="B5D2E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4" name="CustomShape 3"/>
          <p:cNvSpPr/>
          <p:nvPr/>
        </p:nvSpPr>
        <p:spPr>
          <a:xfrm>
            <a:off x="0" y="6180480"/>
            <a:ext cx="12191760" cy="453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5" name="Рисунок 1"/>
          <p:cNvPicPr/>
          <p:nvPr/>
        </p:nvPicPr>
        <p:blipFill>
          <a:blip r:embed="rId4"/>
          <a:stretch/>
        </p:blipFill>
        <p:spPr>
          <a:xfrm>
            <a:off x="20880" y="1311120"/>
            <a:ext cx="6134400" cy="4869000"/>
          </a:xfrm>
          <a:prstGeom prst="rect">
            <a:avLst/>
          </a:prstGeom>
          <a:ln>
            <a:noFill/>
          </a:ln>
        </p:spPr>
      </p:pic>
      <p:sp>
        <p:nvSpPr>
          <p:cNvPr id="216" name="CustomShape 4"/>
          <p:cNvSpPr/>
          <p:nvPr/>
        </p:nvSpPr>
        <p:spPr>
          <a:xfrm>
            <a:off x="3443400" y="168840"/>
            <a:ext cx="530460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Модуль контроля искроразрядника МКИ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7" name="CustomShape 5"/>
          <p:cNvSpPr/>
          <p:nvPr/>
        </p:nvSpPr>
        <p:spPr>
          <a:xfrm>
            <a:off x="6125760" y="1102320"/>
            <a:ext cx="6095520" cy="475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434880" algn="just">
              <a:lnSpc>
                <a:spcPct val="100000"/>
              </a:lnSpc>
              <a:buBlip>
                <a:blip r:embed="rId5"/>
              </a:buBlip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отслеживает токовую активность искроразрядника путём считывания сигналов с датчика тока, подключённого к его цепи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434880" algn="just">
              <a:lnSpc>
                <a:spcPct val="100000"/>
              </a:lnSpc>
              <a:buBlip>
                <a:blip r:embed="rId5"/>
              </a:buBlip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производит измерение заряда, переносимого каждым импульсом, путём интегрирования кривой тока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434880" algn="just">
              <a:lnSpc>
                <a:spcPct val="100000"/>
              </a:lnSpc>
              <a:buBlip>
                <a:blip r:embed="rId5"/>
              </a:buBlip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анализирует величину остаточного ресурса искроразрядника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434880" algn="just">
              <a:lnSpc>
                <a:spcPct val="100000"/>
              </a:lnSpc>
              <a:buBlip>
                <a:blip r:embed="rId5"/>
              </a:buBlip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сохраняет в энергонезависимой памяти оцифрованную токовую кривую, дату и время прохождения каждого импульса, его длительность и амплитуду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434880" algn="just">
              <a:lnSpc>
                <a:spcPct val="100000"/>
              </a:lnSpc>
              <a:buBlip>
                <a:blip r:embed="rId5"/>
              </a:buBlip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обеспечивает возможность визуализации информации об остаточном ресурсе искроразрядника и напряжении питания блока контроля ресурса через выносной блок индикации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434880" algn="just">
              <a:lnSpc>
                <a:spcPct val="100000"/>
              </a:lnSpc>
              <a:buBlip>
                <a:blip r:embed="rId5"/>
              </a:buBlip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позволяет передавать результаты измерений в ПК посредством интерфейса USB и RS-232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8" name="Рисунок 1"/>
          <p:cNvPicPr/>
          <p:nvPr/>
        </p:nvPicPr>
        <p:blipFill>
          <a:blip r:embed="rId6"/>
          <a:stretch/>
        </p:blipFill>
        <p:spPr>
          <a:xfrm>
            <a:off x="671040" y="6203520"/>
            <a:ext cx="1422000" cy="452160"/>
          </a:xfrm>
          <a:prstGeom prst="rect">
            <a:avLst/>
          </a:prstGeom>
          <a:ln>
            <a:noFill/>
          </a:ln>
        </p:spPr>
      </p:pic>
      <p:pic>
        <p:nvPicPr>
          <p:cNvPr id="11" name="Рисунок 10" descr="cid:fb420d27-236a-48ea-9ff7-f5c3095820a7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0"/>
            <a:ext cx="2297700" cy="148593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Shape 1"/>
          <p:cNvSpPr txBox="1"/>
          <p:nvPr/>
        </p:nvSpPr>
        <p:spPr>
          <a:xfrm>
            <a:off x="53184" y="6379176"/>
            <a:ext cx="64176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1001"/>
              </a:spcBef>
            </a:pPr>
            <a:fld id="{FD0041F1-97E0-4440-8D62-B9707FD820B0}" type="slidenum">
              <a:rPr lang="ru-RU" sz="2000" b="1" strike="noStrike" spc="-1" smtClean="0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>
                <a:lnSpc>
                  <a:spcPct val="100000"/>
                </a:lnSpc>
                <a:spcBef>
                  <a:spcPts val="1001"/>
                </a:spcBef>
              </a:pPr>
              <a:t>18</a:t>
            </a:fld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Рисунок 21"/>
          <p:cNvPicPr/>
          <p:nvPr/>
        </p:nvPicPr>
        <p:blipFill>
          <a:blip r:embed="rId3"/>
          <a:stretch/>
        </p:blipFill>
        <p:spPr>
          <a:xfrm>
            <a:off x="9160920" y="56160"/>
            <a:ext cx="2889360" cy="625320"/>
          </a:xfrm>
          <a:prstGeom prst="rect">
            <a:avLst/>
          </a:prstGeom>
          <a:ln>
            <a:noFill/>
          </a:ln>
        </p:spPr>
      </p:pic>
      <p:sp>
        <p:nvSpPr>
          <p:cNvPr id="220" name="TextShape 1"/>
          <p:cNvSpPr txBox="1"/>
          <p:nvPr/>
        </p:nvSpPr>
        <p:spPr>
          <a:xfrm>
            <a:off x="9538560" y="6373080"/>
            <a:ext cx="258804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www.грозостоп.рф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1" name="CustomShape 2"/>
          <p:cNvSpPr/>
          <p:nvPr/>
        </p:nvSpPr>
        <p:spPr>
          <a:xfrm>
            <a:off x="0" y="6206040"/>
            <a:ext cx="9461520" cy="369000"/>
          </a:xfrm>
          <a:prstGeom prst="rect">
            <a:avLst/>
          </a:prstGeom>
          <a:noFill/>
          <a:ln>
            <a:solidFill>
              <a:srgbClr val="B5D2E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2" name="CustomShape 3"/>
          <p:cNvSpPr/>
          <p:nvPr/>
        </p:nvSpPr>
        <p:spPr>
          <a:xfrm>
            <a:off x="3820320" y="97920"/>
            <a:ext cx="373824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Щитовая продукция</a:t>
            </a:r>
            <a:endParaRPr lang="ru-RU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3" name="CustomShape 4"/>
          <p:cNvSpPr/>
          <p:nvPr/>
        </p:nvSpPr>
        <p:spPr>
          <a:xfrm>
            <a:off x="0" y="6180480"/>
            <a:ext cx="12191760" cy="453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24" name="Picture 3"/>
          <p:cNvPicPr/>
          <p:nvPr/>
        </p:nvPicPr>
        <p:blipFill>
          <a:blip r:embed="rId4"/>
          <a:stretch/>
        </p:blipFill>
        <p:spPr>
          <a:xfrm>
            <a:off x="4865400" y="1767960"/>
            <a:ext cx="7184880" cy="4470480"/>
          </a:xfrm>
          <a:prstGeom prst="rect">
            <a:avLst/>
          </a:prstGeom>
          <a:ln>
            <a:noFill/>
          </a:ln>
        </p:spPr>
      </p:pic>
      <p:sp>
        <p:nvSpPr>
          <p:cNvPr id="225" name="CustomShape 5"/>
          <p:cNvSpPr/>
          <p:nvPr/>
        </p:nvSpPr>
        <p:spPr>
          <a:xfrm>
            <a:off x="-38160" y="4079160"/>
            <a:ext cx="554184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СТО Газпром  2-1.11-290-2009 «Положение по обеспечению электромагнитной совместимости производственных объектов ОАО «Газпром»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6" name="CustomShape 6"/>
          <p:cNvSpPr/>
          <p:nvPr/>
        </p:nvSpPr>
        <p:spPr>
          <a:xfrm>
            <a:off x="-38160" y="5045760"/>
            <a:ext cx="554184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ОАО «Газпром»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Временные технические требования к блочным комплектным устройствам  для установки оборудования электрохимической защиты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7" name="CustomShape 7"/>
          <p:cNvSpPr/>
          <p:nvPr/>
        </p:nvSpPr>
        <p:spPr>
          <a:xfrm>
            <a:off x="200160" y="3611160"/>
            <a:ext cx="4825800" cy="42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ПРИМЕНЕНИЕ</a:t>
            </a:r>
            <a:endParaRPr lang="ru-RU" sz="2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8" name="CustomShape 8"/>
          <p:cNvSpPr/>
          <p:nvPr/>
        </p:nvSpPr>
        <p:spPr>
          <a:xfrm>
            <a:off x="1786320" y="663480"/>
            <a:ext cx="824040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МККР БЗГП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" name="CustomShape 9"/>
          <p:cNvSpPr/>
          <p:nvPr/>
        </p:nvSpPr>
        <p:spPr>
          <a:xfrm>
            <a:off x="1435680" y="1095120"/>
            <a:ext cx="867852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10 канальный контроллер ресурса УЗИП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CustomShape 10"/>
          <p:cNvSpPr/>
          <p:nvPr/>
        </p:nvSpPr>
        <p:spPr>
          <a:xfrm>
            <a:off x="6786000" y="1420560"/>
            <a:ext cx="33282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Щитовая продукция БЗГП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" name="CustomShape 11"/>
          <p:cNvSpPr/>
          <p:nvPr/>
        </p:nvSpPr>
        <p:spPr>
          <a:xfrm>
            <a:off x="9344160" y="4052160"/>
            <a:ext cx="2782800" cy="201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2E75B6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Состав МККР- БЗГП</a:t>
            </a:r>
            <a:r>
              <a:rPr lang="ru-RU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434880" algn="just">
              <a:lnSpc>
                <a:spcPct val="100000"/>
              </a:lnSpc>
              <a:buBlip>
                <a:blip r:embed="rId5"/>
              </a:buBlip>
            </a:pPr>
            <a:r>
              <a:rPr lang="ru-RU" sz="1800" b="0" strike="noStrike" spc="-1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БКР-МККР</a:t>
            </a: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– блок контролера ресурса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434880" algn="just">
              <a:lnSpc>
                <a:spcPct val="100000"/>
              </a:lnSpc>
              <a:buBlip>
                <a:blip r:embed="rId5"/>
              </a:buBlip>
            </a:pPr>
            <a:r>
              <a:rPr lang="ru-RU" sz="1800" b="0" strike="noStrike" spc="-1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ИД-СЛ/ИД-С</a:t>
            </a: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 – индуктивные датчики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434880" algn="just">
              <a:lnSpc>
                <a:spcPct val="100000"/>
              </a:lnSpc>
              <a:buBlip>
                <a:blip r:embed="rId5"/>
              </a:buBlip>
            </a:pPr>
            <a:r>
              <a:rPr lang="ru-RU" sz="1800" b="0" strike="noStrike" spc="-1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БИ-МККР</a:t>
            </a: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– блок индикации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" name="CustomShape 12"/>
          <p:cNvSpPr/>
          <p:nvPr/>
        </p:nvSpPr>
        <p:spPr>
          <a:xfrm>
            <a:off x="5187600" y="1855080"/>
            <a:ext cx="11746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БКР-МККР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5" name="CustomShape 13"/>
          <p:cNvSpPr/>
          <p:nvPr/>
        </p:nvSpPr>
        <p:spPr>
          <a:xfrm>
            <a:off x="6101280" y="3867480"/>
            <a:ext cx="1080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БИ-МККР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" name="CustomShape 14"/>
          <p:cNvSpPr/>
          <p:nvPr/>
        </p:nvSpPr>
        <p:spPr>
          <a:xfrm>
            <a:off x="9988920" y="1882080"/>
            <a:ext cx="14932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ИД-СЛ/ИД-С</a:t>
            </a: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" name="Рисунок 19" descr="cid:fb420d27-236a-48ea-9ff7-f5c3095820a7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0"/>
            <a:ext cx="2297700" cy="1485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Рисунок 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44880" y="1077120"/>
            <a:ext cx="2773800" cy="2668320"/>
          </a:xfrm>
          <a:prstGeom prst="rect">
            <a:avLst/>
          </a:prstGeom>
          <a:ln>
            <a:noFill/>
          </a:ln>
        </p:spPr>
      </p:pic>
      <p:sp>
        <p:nvSpPr>
          <p:cNvPr id="21" name="TextShape 1"/>
          <p:cNvSpPr txBox="1"/>
          <p:nvPr/>
        </p:nvSpPr>
        <p:spPr>
          <a:xfrm>
            <a:off x="53184" y="6379176"/>
            <a:ext cx="64176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1001"/>
              </a:spcBef>
            </a:pPr>
            <a:fld id="{FD0041F1-97E0-4440-8D62-B9707FD820B0}" type="slidenum">
              <a:rPr lang="ru-RU" sz="2000" b="1" strike="noStrike" spc="-1" smtClean="0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>
                <a:lnSpc>
                  <a:spcPct val="100000"/>
                </a:lnSpc>
                <a:spcBef>
                  <a:spcPts val="1001"/>
                </a:spcBef>
              </a:pPr>
              <a:t>19</a:t>
            </a:fld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ustomShape 1"/>
          <p:cNvSpPr/>
          <p:nvPr/>
        </p:nvSpPr>
        <p:spPr>
          <a:xfrm>
            <a:off x="4308840" y="134640"/>
            <a:ext cx="356580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АО «Хакель Рос»:</a:t>
            </a:r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CustomShape 2"/>
          <p:cNvSpPr/>
          <p:nvPr/>
        </p:nvSpPr>
        <p:spPr>
          <a:xfrm>
            <a:off x="893880" y="874440"/>
            <a:ext cx="10396080" cy="471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5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66760" indent="-266400" algn="just">
              <a:lnSpc>
                <a:spcPct val="150000"/>
              </a:lnSpc>
              <a:buBlip>
                <a:blip r:embed="rId3"/>
              </a:buBlip>
            </a:pP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производство систем </a:t>
            </a:r>
            <a:r>
              <a:rPr lang="ru-RU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молниезащиты</a:t>
            </a: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устройств для защиты от импульсных перенапряжений и помех, заземляющих устройств и др. продукции, а также ее продвижение и распространение на рынке РФ и СНГ;</a:t>
            </a:r>
          </a:p>
          <a:p>
            <a:pPr marL="266760" indent="-266400" algn="just">
              <a:lnSpc>
                <a:spcPct val="150000"/>
              </a:lnSpc>
              <a:buBlip>
                <a:blip r:embed="rId3"/>
              </a:buBlip>
            </a:pP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разработка технических и проектных решений на основе отечественных и международных нормативно-технических документов по внешней и внутренней </a:t>
            </a:r>
            <a:r>
              <a:rPr lang="ru-RU" sz="16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молниезащите</a:t>
            </a: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системам заземления  системам защиты от импульсных перенапряжений и помех с использованием собственной продукции и продукции компаний-партнеров;</a:t>
            </a:r>
          </a:p>
          <a:p>
            <a:pPr marL="266760" indent="-266400" algn="just">
              <a:lnSpc>
                <a:spcPct val="150000"/>
              </a:lnSpc>
              <a:buBlip>
                <a:blip r:embed="rId3"/>
              </a:buBlip>
            </a:pP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разработка новой продукции по техническим условиям заказчиков ;</a:t>
            </a:r>
          </a:p>
          <a:p>
            <a:pPr marL="266760" indent="-266400" algn="just">
              <a:lnSpc>
                <a:spcPct val="150000"/>
              </a:lnSpc>
              <a:buBlip>
                <a:blip r:embed="rId3"/>
              </a:buBlip>
            </a:pP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Гарантийное, послегарантийное и сервисное обслуживание продукции ;</a:t>
            </a:r>
          </a:p>
          <a:p>
            <a:pPr marL="266760" indent="-266400" algn="just">
              <a:lnSpc>
                <a:spcPct val="150000"/>
              </a:lnSpc>
              <a:buBlip>
                <a:blip r:embed="rId3"/>
              </a:buBlip>
            </a:pP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техническая поддержка продукции ;</a:t>
            </a:r>
          </a:p>
          <a:p>
            <a:pPr marL="266760" indent="-266400" algn="just">
              <a:lnSpc>
                <a:spcPct val="150000"/>
              </a:lnSpc>
              <a:buBlip>
                <a:blip r:embed="rId3"/>
              </a:buBlip>
            </a:pPr>
            <a:r>
              <a:rPr lang="ru-RU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обучение специалистов различного профиля на технических семинарах по применению поставляемой продукции.</a:t>
            </a:r>
          </a:p>
        </p:txBody>
      </p:sp>
      <p:pic>
        <p:nvPicPr>
          <p:cNvPr id="59" name="Рисунок 11"/>
          <p:cNvPicPr/>
          <p:nvPr/>
        </p:nvPicPr>
        <p:blipFill>
          <a:blip r:embed="rId4"/>
          <a:stretch/>
        </p:blipFill>
        <p:spPr>
          <a:xfrm>
            <a:off x="9160920" y="56160"/>
            <a:ext cx="2889360" cy="625320"/>
          </a:xfrm>
          <a:prstGeom prst="rect">
            <a:avLst/>
          </a:prstGeom>
          <a:ln>
            <a:noFill/>
          </a:ln>
        </p:spPr>
      </p:pic>
      <p:sp>
        <p:nvSpPr>
          <p:cNvPr id="60" name="TextShape 3"/>
          <p:cNvSpPr txBox="1"/>
          <p:nvPr/>
        </p:nvSpPr>
        <p:spPr>
          <a:xfrm>
            <a:off x="9538560" y="6373080"/>
            <a:ext cx="258804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 dirty="0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www.грозостоп.рф</a:t>
            </a: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CustomShape 4"/>
          <p:cNvSpPr/>
          <p:nvPr/>
        </p:nvSpPr>
        <p:spPr>
          <a:xfrm>
            <a:off x="0" y="6180480"/>
            <a:ext cx="12191760" cy="453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" name="Рисунок 7" descr="cid:fb420d27-236a-48ea-9ff7-f5c3095820a7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0"/>
            <a:ext cx="2297700" cy="148593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Shape 1"/>
          <p:cNvSpPr txBox="1"/>
          <p:nvPr/>
        </p:nvSpPr>
        <p:spPr>
          <a:xfrm>
            <a:off x="53184" y="6379176"/>
            <a:ext cx="64176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1001"/>
              </a:spcBef>
            </a:pPr>
            <a:fld id="{FD0041F1-97E0-4440-8D62-B9707FD820B0}" type="slidenum">
              <a:rPr lang="ru-RU" sz="2000" b="1" strike="noStrike" spc="-1" smtClean="0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>
                <a:lnSpc>
                  <a:spcPct val="100000"/>
                </a:lnSpc>
                <a:spcBef>
                  <a:spcPts val="1001"/>
                </a:spcBef>
              </a:pPr>
              <a:t>2</a:t>
            </a:fld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Рисунок 21"/>
          <p:cNvPicPr/>
          <p:nvPr/>
        </p:nvPicPr>
        <p:blipFill>
          <a:blip r:embed="rId3"/>
          <a:stretch/>
        </p:blipFill>
        <p:spPr>
          <a:xfrm>
            <a:off x="9160920" y="56160"/>
            <a:ext cx="2889360" cy="625320"/>
          </a:xfrm>
          <a:prstGeom prst="rect">
            <a:avLst/>
          </a:prstGeom>
          <a:ln>
            <a:noFill/>
          </a:ln>
        </p:spPr>
      </p:pic>
      <p:sp>
        <p:nvSpPr>
          <p:cNvPr id="238" name="TextShape 1"/>
          <p:cNvSpPr txBox="1"/>
          <p:nvPr/>
        </p:nvSpPr>
        <p:spPr>
          <a:xfrm>
            <a:off x="9538560" y="6373080"/>
            <a:ext cx="258804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www.грозостоп.рф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9" name="CustomShape 2"/>
          <p:cNvSpPr/>
          <p:nvPr/>
        </p:nvSpPr>
        <p:spPr>
          <a:xfrm>
            <a:off x="0" y="6206040"/>
            <a:ext cx="9461520" cy="369000"/>
          </a:xfrm>
          <a:prstGeom prst="rect">
            <a:avLst/>
          </a:prstGeom>
          <a:noFill/>
          <a:ln>
            <a:solidFill>
              <a:srgbClr val="B5D2E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3"/>
          <p:cNvSpPr/>
          <p:nvPr/>
        </p:nvSpPr>
        <p:spPr>
          <a:xfrm>
            <a:off x="3820320" y="97920"/>
            <a:ext cx="373824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Щитовая продукция</a:t>
            </a:r>
            <a:endParaRPr lang="ru-RU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" name="CustomShape 4"/>
          <p:cNvSpPr/>
          <p:nvPr/>
        </p:nvSpPr>
        <p:spPr>
          <a:xfrm>
            <a:off x="0" y="6180480"/>
            <a:ext cx="12191760" cy="453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42" name="CustomShape 5"/>
          <p:cNvSpPr/>
          <p:nvPr/>
        </p:nvSpPr>
        <p:spPr>
          <a:xfrm>
            <a:off x="1495440" y="1041480"/>
            <a:ext cx="8500680" cy="57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109800" algn="ctr">
              <a:lnSpc>
                <a:spcPct val="100000"/>
              </a:lnSpc>
              <a:spcBef>
                <a:spcPts val="400"/>
              </a:spcBef>
            </a:pPr>
            <a:r>
              <a:rPr lang="ru-RU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МККР БЗГП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9800">
              <a:lnSpc>
                <a:spcPct val="100000"/>
              </a:lnSpc>
              <a:spcBef>
                <a:spcPts val="400"/>
              </a:spcBef>
            </a:pP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3" name="CustomShape 6"/>
          <p:cNvSpPr/>
          <p:nvPr/>
        </p:nvSpPr>
        <p:spPr>
          <a:xfrm>
            <a:off x="796680" y="1760760"/>
            <a:ext cx="10868040" cy="4465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434880" algn="just">
              <a:lnSpc>
                <a:spcPct val="100000"/>
              </a:lnSpc>
              <a:buBlip>
                <a:blip r:embed="rId4"/>
              </a:buBlip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отслеживает токовую активность УЗИП путём считывания сигналов с датчиков тока, подключённых к их цепям (многоканальный аналоговый контроль);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434880" algn="just">
              <a:lnSpc>
                <a:spcPct val="100000"/>
              </a:lnSpc>
              <a:buBlip>
                <a:blip r:embed="rId4"/>
              </a:buBlip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производит измерение заряда, переносимого каждым импульсом;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434880" algn="just">
              <a:lnSpc>
                <a:spcPct val="100000"/>
              </a:lnSpc>
              <a:buBlip>
                <a:blip r:embed="rId4"/>
              </a:buBlip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анализирует величину остаточного ресурса УЗИП по каждому из контролируемых каналов и сохраняет текущее значение в энергонезависимой памяти;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434880" algn="just">
              <a:lnSpc>
                <a:spcPct val="100000"/>
              </a:lnSpc>
              <a:buBlip>
                <a:blip r:embed="rId4"/>
              </a:buBlip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определяет целостность устройств по состоянию их сигнальных контактов (многоканальный цифровой контроль);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434880" algn="just">
              <a:lnSpc>
                <a:spcPct val="100000"/>
              </a:lnSpc>
              <a:buBlip>
                <a:blip r:embed="rId4"/>
              </a:buBlip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определяет аварийное и предаварийное состояние контролируемых УЗИП;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434880" algn="just">
              <a:lnSpc>
                <a:spcPct val="100000"/>
              </a:lnSpc>
              <a:buBlip>
                <a:blip r:embed="rId4"/>
              </a:buBlip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обеспечивает возможность визуального контроля работоспособности УЗИП БЗГП через выносной модуль индикации;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434880" algn="just">
              <a:lnSpc>
                <a:spcPct val="100000"/>
              </a:lnSpc>
              <a:buBlip>
                <a:blip r:embed="rId4"/>
              </a:buBlip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осуществляет обмен данными с системами дистанционного контроля и управления систем ЭХЗ посредством последовательного цифрового интерфейса RS-485 по типовому протоколу обмена MODBUS. 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434880" algn="just">
              <a:lnSpc>
                <a:spcPct val="100000"/>
              </a:lnSpc>
              <a:buBlip>
                <a:blip r:embed="rId4"/>
              </a:buBlip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независима от контролируемых УЗИП, т.е. при смене УЗИП система контроля остается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9800">
              <a:lnSpc>
                <a:spcPct val="100000"/>
              </a:lnSpc>
              <a:spcBef>
                <a:spcPts val="400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9800">
              <a:lnSpc>
                <a:spcPct val="100000"/>
              </a:lnSpc>
              <a:spcBef>
                <a:spcPts val="400"/>
              </a:spcBef>
            </a:pP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" name="Рисунок 9" descr="cid:fb420d27-236a-48ea-9ff7-f5c3095820a7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0"/>
            <a:ext cx="2297700" cy="148593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Shape 1"/>
          <p:cNvSpPr txBox="1"/>
          <p:nvPr/>
        </p:nvSpPr>
        <p:spPr>
          <a:xfrm>
            <a:off x="53184" y="6379176"/>
            <a:ext cx="64176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1001"/>
              </a:spcBef>
            </a:pPr>
            <a:fld id="{FD0041F1-97E0-4440-8D62-B9707FD820B0}" type="slidenum">
              <a:rPr lang="ru-RU" sz="2000" b="1" strike="noStrike" spc="-1" smtClean="0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>
                <a:lnSpc>
                  <a:spcPct val="100000"/>
                </a:lnSpc>
                <a:spcBef>
                  <a:spcPts val="1001"/>
                </a:spcBef>
              </a:pPr>
              <a:t>20</a:t>
            </a:fld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Рисунок 11"/>
          <p:cNvPicPr/>
          <p:nvPr/>
        </p:nvPicPr>
        <p:blipFill>
          <a:blip r:embed="rId3"/>
          <a:stretch/>
        </p:blipFill>
        <p:spPr>
          <a:xfrm>
            <a:off x="9160920" y="56160"/>
            <a:ext cx="2889360" cy="625320"/>
          </a:xfrm>
          <a:prstGeom prst="rect">
            <a:avLst/>
          </a:prstGeom>
          <a:ln>
            <a:noFill/>
          </a:ln>
        </p:spPr>
      </p:pic>
      <p:sp>
        <p:nvSpPr>
          <p:cNvPr id="246" name="TextShape 1"/>
          <p:cNvSpPr txBox="1"/>
          <p:nvPr/>
        </p:nvSpPr>
        <p:spPr>
          <a:xfrm>
            <a:off x="9538560" y="6373080"/>
            <a:ext cx="258804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www.грозостоп.рф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8" name="CustomShape 2"/>
          <p:cNvSpPr/>
          <p:nvPr/>
        </p:nvSpPr>
        <p:spPr>
          <a:xfrm>
            <a:off x="0" y="6206040"/>
            <a:ext cx="9461520" cy="369000"/>
          </a:xfrm>
          <a:prstGeom prst="rect">
            <a:avLst/>
          </a:prstGeom>
          <a:noFill/>
          <a:ln>
            <a:solidFill>
              <a:srgbClr val="B5D2E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9" name="CustomShape 3"/>
          <p:cNvSpPr/>
          <p:nvPr/>
        </p:nvSpPr>
        <p:spPr>
          <a:xfrm>
            <a:off x="0" y="6180480"/>
            <a:ext cx="12191760" cy="453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0" name="CustomShape 4"/>
          <p:cNvSpPr/>
          <p:nvPr/>
        </p:nvSpPr>
        <p:spPr>
          <a:xfrm>
            <a:off x="2340360" y="740520"/>
            <a:ext cx="8694360" cy="76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Отдел сервисного и гарантийного обслуживания </a:t>
            </a:r>
            <a:endParaRPr lang="ru-RU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Инжинирингового центра</a:t>
            </a:r>
            <a:endParaRPr lang="ru-RU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1" name="CustomShape 5"/>
          <p:cNvSpPr/>
          <p:nvPr/>
        </p:nvSpPr>
        <p:spPr>
          <a:xfrm>
            <a:off x="4439340" y="1456153"/>
            <a:ext cx="7504693" cy="419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 algn="just">
              <a:lnSpc>
                <a:spcPct val="100000"/>
              </a:lnSpc>
              <a:buBlip>
                <a:blip r:embed="rId4"/>
              </a:buBlip>
            </a:pPr>
            <a:r>
              <a:rPr lang="ru-RU" sz="17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Участие в шеф-монтаже и шеф-наладке, авторское сопровождение на объекте</a:t>
            </a:r>
          </a:p>
          <a:p>
            <a:pPr marL="285840" indent="-285480" algn="just">
              <a:lnSpc>
                <a:spcPct val="100000"/>
              </a:lnSpc>
              <a:buBlip>
                <a:blip r:embed="rId4"/>
              </a:buBlip>
            </a:pPr>
            <a:r>
              <a:rPr lang="ru-RU" sz="17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Участие в проведении  опытной эксплуатации </a:t>
            </a:r>
            <a:r>
              <a:rPr lang="ru-RU" sz="17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на </a:t>
            </a:r>
            <a:r>
              <a:rPr lang="ru-RU" sz="17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объектах </a:t>
            </a:r>
            <a:r>
              <a:rPr lang="ru-RU" sz="17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Заказчика</a:t>
            </a:r>
            <a:endParaRPr lang="ru-RU" sz="1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lnSpc>
                <a:spcPct val="100000"/>
              </a:lnSpc>
              <a:buBlip>
                <a:blip r:embed="rId4"/>
              </a:buBlip>
            </a:pPr>
            <a:r>
              <a:rPr lang="ru-RU" sz="17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Проведение «полевых» измерений в рамках обследования электромагнитной обстановки (ЭМО) на </a:t>
            </a:r>
            <a:r>
              <a:rPr lang="ru-RU" sz="17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объектах заказчиков</a:t>
            </a:r>
          </a:p>
          <a:p>
            <a:pPr marL="285840" indent="-285480" algn="just">
              <a:lnSpc>
                <a:spcPct val="100000"/>
              </a:lnSpc>
              <a:buBlip>
                <a:blip r:embed="rId4"/>
              </a:buBlip>
            </a:pPr>
            <a:r>
              <a:rPr lang="ru-RU" sz="17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Визуальный и инструментальный контроль состояния оборудования </a:t>
            </a:r>
            <a:r>
              <a:rPr lang="ru-RU" sz="17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молниезащиты</a:t>
            </a:r>
            <a:endParaRPr lang="ru-RU" sz="1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lnSpc>
                <a:spcPct val="100000"/>
              </a:lnSpc>
              <a:buBlip>
                <a:blip r:embed="rId4"/>
              </a:buBlip>
            </a:pPr>
            <a:r>
              <a:rPr lang="ru-RU" sz="17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Гарантийное, послегарантийное </a:t>
            </a:r>
            <a:r>
              <a:rPr lang="ru-RU" sz="17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и сервисное обслуживание </a:t>
            </a:r>
            <a:r>
              <a:rPr lang="ru-RU" sz="17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поставляемой </a:t>
            </a:r>
            <a:r>
              <a:rPr lang="ru-RU" sz="17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продукции (программа продления гарантии)</a:t>
            </a:r>
            <a:endParaRPr lang="ru-RU" sz="1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just">
              <a:lnSpc>
                <a:spcPct val="100000"/>
              </a:lnSpc>
            </a:pPr>
            <a:endParaRPr lang="ru-RU" sz="1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just">
              <a:lnSpc>
                <a:spcPct val="100000"/>
              </a:lnSpc>
            </a:pPr>
            <a:endParaRPr lang="ru-RU" sz="1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just">
              <a:lnSpc>
                <a:spcPct val="100000"/>
              </a:lnSpc>
            </a:pPr>
            <a:endParaRPr lang="ru-RU" sz="1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just">
              <a:lnSpc>
                <a:spcPct val="100000"/>
              </a:lnSpc>
            </a:pPr>
            <a:endParaRPr lang="ru-RU" sz="17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252" name="Рисунок 6"/>
          <p:cNvPicPr/>
          <p:nvPr/>
        </p:nvPicPr>
        <p:blipFill>
          <a:blip r:embed="rId5"/>
          <a:stretch/>
        </p:blipFill>
        <p:spPr>
          <a:xfrm>
            <a:off x="4887540" y="4055040"/>
            <a:ext cx="3170880" cy="2379600"/>
          </a:xfrm>
          <a:prstGeom prst="rect">
            <a:avLst/>
          </a:prstGeom>
          <a:ln>
            <a:noFill/>
          </a:ln>
        </p:spPr>
      </p:pic>
      <p:pic>
        <p:nvPicPr>
          <p:cNvPr id="253" name="Picture 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675700" y="1277280"/>
            <a:ext cx="1763640" cy="27151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54" name="Рисунок 4"/>
          <p:cNvPicPr/>
          <p:nvPr/>
        </p:nvPicPr>
        <p:blipFill>
          <a:blip r:embed="rId7"/>
          <a:stretch/>
        </p:blipFill>
        <p:spPr>
          <a:xfrm>
            <a:off x="8672400" y="4053780"/>
            <a:ext cx="3176280" cy="2382120"/>
          </a:xfrm>
          <a:prstGeom prst="rect">
            <a:avLst/>
          </a:prstGeom>
          <a:ln>
            <a:noFill/>
          </a:ln>
        </p:spPr>
      </p:pic>
      <p:sp>
        <p:nvSpPr>
          <p:cNvPr id="256" name="CustomShape 6"/>
          <p:cNvSpPr/>
          <p:nvPr/>
        </p:nvSpPr>
        <p:spPr>
          <a:xfrm>
            <a:off x="3629880" y="97920"/>
            <a:ext cx="493128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Сервисное подразделение</a:t>
            </a:r>
            <a:endParaRPr lang="ru-RU" sz="2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7" name="Рисунок 18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80" y="4051440"/>
            <a:ext cx="4299840" cy="2418840"/>
          </a:xfrm>
          <a:prstGeom prst="rect">
            <a:avLst/>
          </a:prstGeom>
          <a:ln>
            <a:noFill/>
          </a:ln>
        </p:spPr>
      </p:pic>
      <p:pic>
        <p:nvPicPr>
          <p:cNvPr id="15" name="Рисунок 14" descr="cid:fb420d27-236a-48ea-9ff7-f5c3095820a7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0"/>
            <a:ext cx="2297700" cy="1485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Picture 3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40" y="1338480"/>
            <a:ext cx="2257560" cy="2653920"/>
          </a:xfrm>
          <a:prstGeom prst="rect">
            <a:avLst/>
          </a:prstGeom>
          <a:ln>
            <a:noFill/>
          </a:ln>
        </p:spPr>
      </p:pic>
      <p:sp>
        <p:nvSpPr>
          <p:cNvPr id="16" name="TextShape 1"/>
          <p:cNvSpPr txBox="1"/>
          <p:nvPr/>
        </p:nvSpPr>
        <p:spPr>
          <a:xfrm>
            <a:off x="53184" y="6379176"/>
            <a:ext cx="64176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1001"/>
              </a:spcBef>
            </a:pPr>
            <a:fld id="{FD0041F1-97E0-4440-8D62-B9707FD820B0}" type="slidenum">
              <a:rPr lang="ru-RU" sz="2000" b="1" strike="noStrike" spc="-1" smtClean="0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>
                <a:lnSpc>
                  <a:spcPct val="100000"/>
                </a:lnSpc>
                <a:spcBef>
                  <a:spcPts val="1001"/>
                </a:spcBef>
              </a:pPr>
              <a:t>21</a:t>
            </a:fld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Рисунок 11"/>
          <p:cNvPicPr/>
          <p:nvPr/>
        </p:nvPicPr>
        <p:blipFill>
          <a:blip r:embed="rId3"/>
          <a:stretch/>
        </p:blipFill>
        <p:spPr>
          <a:xfrm>
            <a:off x="9160920" y="56160"/>
            <a:ext cx="2889360" cy="625320"/>
          </a:xfrm>
          <a:prstGeom prst="rect">
            <a:avLst/>
          </a:prstGeom>
          <a:ln>
            <a:noFill/>
          </a:ln>
        </p:spPr>
      </p:pic>
      <p:sp>
        <p:nvSpPr>
          <p:cNvPr id="266" name="TextShape 1"/>
          <p:cNvSpPr txBox="1"/>
          <p:nvPr/>
        </p:nvSpPr>
        <p:spPr>
          <a:xfrm>
            <a:off x="9538560" y="6373080"/>
            <a:ext cx="258804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www.грозостоп.рф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" name="CustomShape 2"/>
          <p:cNvSpPr/>
          <p:nvPr/>
        </p:nvSpPr>
        <p:spPr>
          <a:xfrm>
            <a:off x="0" y="6206040"/>
            <a:ext cx="9461520" cy="369000"/>
          </a:xfrm>
          <a:prstGeom prst="rect">
            <a:avLst/>
          </a:prstGeom>
          <a:noFill/>
          <a:ln>
            <a:solidFill>
              <a:srgbClr val="B5D2E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9" name="CustomShape 3"/>
          <p:cNvSpPr/>
          <p:nvPr/>
        </p:nvSpPr>
        <p:spPr>
          <a:xfrm>
            <a:off x="0" y="6180480"/>
            <a:ext cx="12191760" cy="453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0" name="CustomShape 4"/>
          <p:cNvSpPr/>
          <p:nvPr/>
        </p:nvSpPr>
        <p:spPr>
          <a:xfrm>
            <a:off x="442080" y="2016210"/>
            <a:ext cx="11307600" cy="301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12.5 Координация между УЗИП и защищаемым оборудованием</a:t>
            </a: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	Пять основных различных способов оценки координации двух УЗИП:</a:t>
            </a:r>
          </a:p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использование рекомендованных комбинаций УЗИП.</a:t>
            </a:r>
          </a:p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StarSymbol"/>
              <a:buAutoNum type="alphaLcParenR"/>
            </a:pP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вычисление координации.</a:t>
            </a:r>
          </a:p>
          <a:p>
            <a:pPr algn="just">
              <a:lnSpc>
                <a:spcPct val="100000"/>
              </a:lnSpc>
            </a:pPr>
            <a:r>
              <a:rPr lang="ru-RU" sz="16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Посредством компьютерного моделирования сложные системы могут быть исследованы и параметрические оценки выполнены в широком диапазоне;</a:t>
            </a:r>
            <a:endParaRPr lang="ru-RU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c) допустимость применения согласно энергетической концепции</a:t>
            </a:r>
          </a:p>
          <a:p>
            <a:pPr algn="just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d) испытание на координацию</a:t>
            </a:r>
          </a:p>
          <a:p>
            <a:pPr algn="just"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e) упрощенные табличные методы.</a:t>
            </a:r>
          </a:p>
        </p:txBody>
      </p:sp>
      <p:pic>
        <p:nvPicPr>
          <p:cNvPr id="9" name="Рисунок 8" descr="cid:fb420d27-236a-48ea-9ff7-f5c3095820a7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0"/>
            <a:ext cx="2297700" cy="1485938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CustomShape 5"/>
          <p:cNvSpPr/>
          <p:nvPr/>
        </p:nvSpPr>
        <p:spPr>
          <a:xfrm>
            <a:off x="1149480" y="582120"/>
            <a:ext cx="10392480" cy="1310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ГОСТ Р 55630-2013/IEC/TR 62066:2002 </a:t>
            </a: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Перенапряжения импульсные и защита от перенапряжений в низковольтных системах переменного тока. Общие положения.</a:t>
            </a: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TextShape 1"/>
          <p:cNvSpPr txBox="1"/>
          <p:nvPr/>
        </p:nvSpPr>
        <p:spPr>
          <a:xfrm>
            <a:off x="53184" y="6379176"/>
            <a:ext cx="64176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1001"/>
              </a:spcBef>
            </a:pPr>
            <a:fld id="{FD0041F1-97E0-4440-8D62-B9707FD820B0}" type="slidenum">
              <a:rPr lang="ru-RU" sz="2000" b="1" strike="noStrike" spc="-1" smtClean="0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>
                <a:lnSpc>
                  <a:spcPct val="100000"/>
                </a:lnSpc>
                <a:spcBef>
                  <a:spcPts val="1001"/>
                </a:spcBef>
              </a:pPr>
              <a:t>22</a:t>
            </a:fld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2324810" y="5045430"/>
            <a:ext cx="6694144" cy="1718248"/>
            <a:chOff x="945931" y="1601765"/>
            <a:chExt cx="10641724" cy="3648152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945931" y="1601765"/>
              <a:ext cx="10641724" cy="3648152"/>
              <a:chOff x="945931" y="1601765"/>
              <a:chExt cx="10641724" cy="3648152"/>
            </a:xfrm>
          </p:grpSpPr>
          <p:pic>
            <p:nvPicPr>
              <p:cNvPr id="14" name="Рисунок 1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45931" y="1601765"/>
                <a:ext cx="10641724" cy="3648152"/>
              </a:xfrm>
              <a:prstGeom prst="rect">
                <a:avLst/>
              </a:prstGeom>
            </p:spPr>
          </p:pic>
          <p:pic>
            <p:nvPicPr>
              <p:cNvPr id="15" name="Рисунок 1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133" t="10078" r="18993" b="3520"/>
              <a:stretch/>
            </p:blipFill>
            <p:spPr>
              <a:xfrm>
                <a:off x="1273969" y="2928938"/>
                <a:ext cx="869156" cy="752475"/>
              </a:xfrm>
              <a:prstGeom prst="rect">
                <a:avLst/>
              </a:prstGeom>
            </p:spPr>
          </p:pic>
        </p:grpSp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44028" y="2950314"/>
              <a:ext cx="654270" cy="48084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Рисунок 11"/>
          <p:cNvPicPr/>
          <p:nvPr/>
        </p:nvPicPr>
        <p:blipFill>
          <a:blip r:embed="rId3"/>
          <a:stretch/>
        </p:blipFill>
        <p:spPr>
          <a:xfrm>
            <a:off x="9160920" y="56160"/>
            <a:ext cx="2889360" cy="625320"/>
          </a:xfrm>
          <a:prstGeom prst="rect">
            <a:avLst/>
          </a:prstGeom>
          <a:ln>
            <a:noFill/>
          </a:ln>
        </p:spPr>
      </p:pic>
      <p:sp>
        <p:nvSpPr>
          <p:cNvPr id="273" name="TextShape 1"/>
          <p:cNvSpPr txBox="1"/>
          <p:nvPr/>
        </p:nvSpPr>
        <p:spPr>
          <a:xfrm>
            <a:off x="9538560" y="6373080"/>
            <a:ext cx="258804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www.грозостоп.рф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5" name="CustomShape 2"/>
          <p:cNvSpPr/>
          <p:nvPr/>
        </p:nvSpPr>
        <p:spPr>
          <a:xfrm>
            <a:off x="0" y="6206040"/>
            <a:ext cx="9461520" cy="369000"/>
          </a:xfrm>
          <a:prstGeom prst="rect">
            <a:avLst/>
          </a:prstGeom>
          <a:noFill/>
          <a:ln>
            <a:solidFill>
              <a:srgbClr val="B5D2E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6" name="CustomShape 3"/>
          <p:cNvSpPr/>
          <p:nvPr/>
        </p:nvSpPr>
        <p:spPr>
          <a:xfrm>
            <a:off x="0" y="6180480"/>
            <a:ext cx="12191760" cy="453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77" name="Рисунок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20" y="1894680"/>
            <a:ext cx="5969520" cy="3769560"/>
          </a:xfrm>
          <a:prstGeom prst="rect">
            <a:avLst/>
          </a:prstGeom>
          <a:ln>
            <a:noFill/>
          </a:ln>
        </p:spPr>
      </p:pic>
      <p:sp>
        <p:nvSpPr>
          <p:cNvPr id="278" name="CustomShape 4"/>
          <p:cNvSpPr/>
          <p:nvPr/>
        </p:nvSpPr>
        <p:spPr>
          <a:xfrm>
            <a:off x="6204960" y="2118240"/>
            <a:ext cx="5629680" cy="283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При установке защитных устройств необходимо, чтобы расстояние между соседними ступенями защиты было не менее 10 метров по кабелю. Выполнение этого требования очень важно для правильной работы (координации срабатывания) защитных устройств.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В случае необходимости размещения УЗИП на более близком расстоянии или рядом необходимо использовать «искусственную линию задержки» в виде импульсного разделительного дросселя с индуктивностью не менее 6-15 мкГн.</a:t>
            </a:r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" name="Рисунок 9" descr="cid:fb420d27-236a-48ea-9ff7-f5c3095820a7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0"/>
            <a:ext cx="2297700" cy="1485938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CustomShape 5"/>
          <p:cNvSpPr/>
          <p:nvPr/>
        </p:nvSpPr>
        <p:spPr>
          <a:xfrm>
            <a:off x="1149480" y="582120"/>
            <a:ext cx="10392480" cy="1310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ГОСТ Р 55630-2013/IEC/TR 62066:2002 </a:t>
            </a: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Перенапряжения импульсные и защита от перенапряжений в низковольтных системах переменного тока. Общие положения.</a:t>
            </a: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TextShape 1"/>
          <p:cNvSpPr txBox="1"/>
          <p:nvPr/>
        </p:nvSpPr>
        <p:spPr>
          <a:xfrm>
            <a:off x="53184" y="6379176"/>
            <a:ext cx="64176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1001"/>
              </a:spcBef>
            </a:pPr>
            <a:fld id="{FD0041F1-97E0-4440-8D62-B9707FD820B0}" type="slidenum">
              <a:rPr lang="ru-RU" sz="2000" b="1" strike="noStrike" spc="-1" smtClean="0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>
                <a:lnSpc>
                  <a:spcPct val="100000"/>
                </a:lnSpc>
                <a:spcBef>
                  <a:spcPts val="1001"/>
                </a:spcBef>
              </a:pPr>
              <a:t>23</a:t>
            </a:fld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0888" y="56234"/>
            <a:ext cx="2889685" cy="625555"/>
          </a:xfrm>
          <a:prstGeom prst="rect">
            <a:avLst/>
          </a:prstGeom>
        </p:spPr>
      </p:pic>
      <p:sp>
        <p:nvSpPr>
          <p:cNvPr id="2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538674" y="6373075"/>
            <a:ext cx="2588521" cy="312449"/>
          </a:xfrm>
        </p:spPr>
        <p:txBody>
          <a:bodyPr>
            <a:noAutofit/>
          </a:bodyPr>
          <a:lstStyle/>
          <a:p>
            <a:pPr algn="r"/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грозостоп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6206134"/>
            <a:ext cx="9462052" cy="369332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>
            <a:spAutoFit/>
          </a:bodyPr>
          <a:lstStyle/>
          <a:p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6180535"/>
            <a:ext cx="12192000" cy="457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AutoShape 1" descr="ГОСТ Р 55630-2013/IEC/TR 62066:2002 Перенапряжения импульсные и защита от перенапряжений в низковольтных системах переменного тока. Общие положения"/>
          <p:cNvSpPr>
            <a:spLocks noChangeAspect="1" noChangeArrowheads="1"/>
          </p:cNvSpPr>
          <p:nvPr/>
        </p:nvSpPr>
        <p:spPr bwMode="auto">
          <a:xfrm>
            <a:off x="838200" y="1235888"/>
            <a:ext cx="22860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ГОСТ Р 55630-2013/IEC/TR 62066:2002 Перенапряжения импульсные и защита от перенапряжений в низковольтных системах переменного тока. Общие положения"/>
          <p:cNvSpPr>
            <a:spLocks noChangeAspect="1" noChangeArrowheads="1"/>
          </p:cNvSpPr>
          <p:nvPr/>
        </p:nvSpPr>
        <p:spPr bwMode="auto">
          <a:xfrm>
            <a:off x="838200" y="1235888"/>
            <a:ext cx="180975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3" descr="ГОСТ Р 55630-2013/IEC/TR 62066:2002 Перенапряжения импульсные и защита от перенапряжений в низковольтных системах переменного тока. Общие положения"/>
          <p:cNvSpPr>
            <a:spLocks noChangeAspect="1" noChangeArrowheads="1"/>
          </p:cNvSpPr>
          <p:nvPr/>
        </p:nvSpPr>
        <p:spPr bwMode="auto">
          <a:xfrm>
            <a:off x="838200" y="1235888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ГОСТ Р 55630-2013/IEC/TR 62066:2002 Перенапряжения импульсные и защита от перенапряжений в низковольтных системах переменного тока. Общие положения"/>
          <p:cNvSpPr>
            <a:spLocks noChangeAspect="1" noChangeArrowheads="1"/>
          </p:cNvSpPr>
          <p:nvPr/>
        </p:nvSpPr>
        <p:spPr bwMode="auto">
          <a:xfrm>
            <a:off x="838200" y="1235888"/>
            <a:ext cx="22860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5" descr="ГОСТ Р 55630-2013/IEC/TR 62066:2002 Перенапряжения импульсные и защита от перенапряжений в низковольтных системах переменного тока. Общие положения"/>
          <p:cNvSpPr>
            <a:spLocks noChangeAspect="1" noChangeArrowheads="1"/>
          </p:cNvSpPr>
          <p:nvPr/>
        </p:nvSpPr>
        <p:spPr bwMode="auto">
          <a:xfrm>
            <a:off x="838200" y="1235888"/>
            <a:ext cx="180975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ГОСТ Р 55630-2013/IEC/TR 62066:2002 Перенапряжения импульсные и защита от перенапряжений в низковольтных системах переменного тока. Общие положения"/>
          <p:cNvSpPr>
            <a:spLocks noChangeAspect="1" noChangeArrowheads="1"/>
          </p:cNvSpPr>
          <p:nvPr/>
        </p:nvSpPr>
        <p:spPr bwMode="auto">
          <a:xfrm>
            <a:off x="838200" y="1235888"/>
            <a:ext cx="3048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7" descr="ГОСТ Р 55630-2013/IEC/TR 62066:2002 Перенапряжения импульсные и защита от перенапряжений в низковольтных системах переменного тока. Общие положения"/>
          <p:cNvSpPr>
            <a:spLocks noChangeAspect="1" noChangeArrowheads="1"/>
          </p:cNvSpPr>
          <p:nvPr/>
        </p:nvSpPr>
        <p:spPr bwMode="auto">
          <a:xfrm>
            <a:off x="838200" y="1235888"/>
            <a:ext cx="104775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149531" y="582117"/>
            <a:ext cx="103929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ГОСТ Р 55630-2013/IEC/TR 62066:2002 </a:t>
            </a: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088906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ычисление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координации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Основные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виды координации систем защиты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1238" y="1716304"/>
            <a:ext cx="4755255" cy="197928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230" y="1718134"/>
            <a:ext cx="5383493" cy="196518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229" y="3854952"/>
            <a:ext cx="5383493" cy="214487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1239" y="3854952"/>
            <a:ext cx="3016970" cy="2186612"/>
          </a:xfrm>
          <a:prstGeom prst="rect">
            <a:avLst/>
          </a:prstGeom>
        </p:spPr>
      </p:pic>
      <p:pic>
        <p:nvPicPr>
          <p:cNvPr id="21" name="Рисунок 20" descr="cid:fb420d27-236a-48ea-9ff7-f5c3095820a7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0"/>
            <a:ext cx="2297700" cy="148593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Shape 1"/>
          <p:cNvSpPr txBox="1"/>
          <p:nvPr/>
        </p:nvSpPr>
        <p:spPr>
          <a:xfrm>
            <a:off x="53184" y="6379176"/>
            <a:ext cx="64176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1001"/>
              </a:spcBef>
            </a:pPr>
            <a:fld id="{FD0041F1-97E0-4440-8D62-B9707FD820B0}" type="slidenum">
              <a:rPr lang="ru-RU" sz="2000" b="1" strike="noStrike" spc="-1" smtClean="0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>
                <a:lnSpc>
                  <a:spcPct val="100000"/>
                </a:lnSpc>
                <a:spcBef>
                  <a:spcPts val="1001"/>
                </a:spcBef>
              </a:pPr>
              <a:t>24</a:t>
            </a:fld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336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Рисунок 11"/>
          <p:cNvPicPr/>
          <p:nvPr/>
        </p:nvPicPr>
        <p:blipFill>
          <a:blip r:embed="rId3"/>
          <a:stretch/>
        </p:blipFill>
        <p:spPr>
          <a:xfrm>
            <a:off x="9160920" y="56160"/>
            <a:ext cx="2889360" cy="625320"/>
          </a:xfrm>
          <a:prstGeom prst="rect">
            <a:avLst/>
          </a:prstGeom>
          <a:ln>
            <a:noFill/>
          </a:ln>
        </p:spPr>
      </p:pic>
      <p:sp>
        <p:nvSpPr>
          <p:cNvPr id="358" name="TextShape 1"/>
          <p:cNvSpPr txBox="1"/>
          <p:nvPr/>
        </p:nvSpPr>
        <p:spPr>
          <a:xfrm>
            <a:off x="9538560" y="6373080"/>
            <a:ext cx="258804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www.грозостоп.рф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0" name="CustomShape 2"/>
          <p:cNvSpPr/>
          <p:nvPr/>
        </p:nvSpPr>
        <p:spPr>
          <a:xfrm>
            <a:off x="0" y="6206040"/>
            <a:ext cx="9461520" cy="369000"/>
          </a:xfrm>
          <a:prstGeom prst="rect">
            <a:avLst/>
          </a:prstGeom>
          <a:noFill/>
          <a:ln>
            <a:solidFill>
              <a:srgbClr val="B5D2E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1" name="CustomShape 3"/>
          <p:cNvSpPr/>
          <p:nvPr/>
        </p:nvSpPr>
        <p:spPr>
          <a:xfrm>
            <a:off x="0" y="6180480"/>
            <a:ext cx="12191760" cy="453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62" name="CustomShape 4"/>
          <p:cNvSpPr/>
          <p:nvPr/>
        </p:nvSpPr>
        <p:spPr>
          <a:xfrm>
            <a:off x="838080" y="1235880"/>
            <a:ext cx="228240" cy="23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3" name="CustomShape 5"/>
          <p:cNvSpPr/>
          <p:nvPr/>
        </p:nvSpPr>
        <p:spPr>
          <a:xfrm>
            <a:off x="838080" y="1235880"/>
            <a:ext cx="180720" cy="228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4" name="CustomShape 6"/>
          <p:cNvSpPr/>
          <p:nvPr/>
        </p:nvSpPr>
        <p:spPr>
          <a:xfrm>
            <a:off x="838080" y="1235880"/>
            <a:ext cx="304560" cy="228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5" name="CustomShape 7"/>
          <p:cNvSpPr/>
          <p:nvPr/>
        </p:nvSpPr>
        <p:spPr>
          <a:xfrm>
            <a:off x="838080" y="1235880"/>
            <a:ext cx="228240" cy="23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6" name="CustomShape 8"/>
          <p:cNvSpPr/>
          <p:nvPr/>
        </p:nvSpPr>
        <p:spPr>
          <a:xfrm>
            <a:off x="838080" y="1235880"/>
            <a:ext cx="180720" cy="228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7" name="CustomShape 9"/>
          <p:cNvSpPr/>
          <p:nvPr/>
        </p:nvSpPr>
        <p:spPr>
          <a:xfrm>
            <a:off x="838080" y="1235880"/>
            <a:ext cx="304560" cy="228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8" name="CustomShape 10"/>
          <p:cNvSpPr/>
          <p:nvPr/>
        </p:nvSpPr>
        <p:spPr>
          <a:xfrm>
            <a:off x="838080" y="1235880"/>
            <a:ext cx="104400" cy="21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9" name="CustomShape 11"/>
          <p:cNvSpPr/>
          <p:nvPr/>
        </p:nvSpPr>
        <p:spPr>
          <a:xfrm>
            <a:off x="1149480" y="582120"/>
            <a:ext cx="1039248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ГОСТ Р 55630-2013/IEC/TR 62066:2002 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0" name="CustomShape 12"/>
          <p:cNvSpPr/>
          <p:nvPr/>
        </p:nvSpPr>
        <p:spPr>
          <a:xfrm>
            <a:off x="0" y="1089000"/>
            <a:ext cx="1219176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Энергетический принцип координации</a:t>
            </a:r>
          </a:p>
        </p:txBody>
      </p:sp>
      <p:pic>
        <p:nvPicPr>
          <p:cNvPr id="371" name="Рисунок 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7700" y="1935000"/>
            <a:ext cx="8096040" cy="3447720"/>
          </a:xfrm>
          <a:prstGeom prst="rect">
            <a:avLst/>
          </a:prstGeom>
          <a:ln>
            <a:noFill/>
          </a:ln>
        </p:spPr>
      </p:pic>
      <p:pic>
        <p:nvPicPr>
          <p:cNvPr id="18" name="Рисунок 17" descr="cid:fb420d27-236a-48ea-9ff7-f5c3095820a7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0"/>
            <a:ext cx="2297700" cy="148593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Shape 1"/>
          <p:cNvSpPr txBox="1"/>
          <p:nvPr/>
        </p:nvSpPr>
        <p:spPr>
          <a:xfrm>
            <a:off x="53184" y="6379176"/>
            <a:ext cx="64176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1001"/>
              </a:spcBef>
            </a:pPr>
            <a:fld id="{FD0041F1-97E0-4440-8D62-B9707FD820B0}" type="slidenum">
              <a:rPr lang="ru-RU" sz="2000" b="1" strike="noStrike" spc="-1" smtClean="0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>
                <a:lnSpc>
                  <a:spcPct val="100000"/>
                </a:lnSpc>
                <a:spcBef>
                  <a:spcPts val="1001"/>
                </a:spcBef>
              </a:pPr>
              <a:t>25</a:t>
            </a:fld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Рисунок 11"/>
          <p:cNvPicPr/>
          <p:nvPr/>
        </p:nvPicPr>
        <p:blipFill>
          <a:blip r:embed="rId3"/>
          <a:stretch/>
        </p:blipFill>
        <p:spPr>
          <a:xfrm>
            <a:off x="9160920" y="56160"/>
            <a:ext cx="2889360" cy="625320"/>
          </a:xfrm>
          <a:prstGeom prst="rect">
            <a:avLst/>
          </a:prstGeom>
          <a:ln>
            <a:noFill/>
          </a:ln>
        </p:spPr>
      </p:pic>
      <p:sp>
        <p:nvSpPr>
          <p:cNvPr id="281" name="TextShape 1"/>
          <p:cNvSpPr txBox="1"/>
          <p:nvPr/>
        </p:nvSpPr>
        <p:spPr>
          <a:xfrm>
            <a:off x="9538560" y="6373080"/>
            <a:ext cx="258804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www.грозостоп.рф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3" name="CustomShape 2"/>
          <p:cNvSpPr/>
          <p:nvPr/>
        </p:nvSpPr>
        <p:spPr>
          <a:xfrm>
            <a:off x="0" y="6206040"/>
            <a:ext cx="9461520" cy="369000"/>
          </a:xfrm>
          <a:prstGeom prst="rect">
            <a:avLst/>
          </a:prstGeom>
          <a:noFill/>
          <a:ln>
            <a:solidFill>
              <a:srgbClr val="B5D2E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4" name="CustomShape 3"/>
          <p:cNvSpPr/>
          <p:nvPr/>
        </p:nvSpPr>
        <p:spPr>
          <a:xfrm>
            <a:off x="0" y="6180480"/>
            <a:ext cx="12191760" cy="453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86" name="Picture 3"/>
          <p:cNvPicPr/>
          <p:nvPr/>
        </p:nvPicPr>
        <p:blipFill>
          <a:blip r:embed="rId4"/>
          <a:stretch/>
        </p:blipFill>
        <p:spPr>
          <a:xfrm>
            <a:off x="651374" y="2346743"/>
            <a:ext cx="3330360" cy="2323080"/>
          </a:xfrm>
          <a:prstGeom prst="rect">
            <a:avLst/>
          </a:prstGeom>
          <a:ln>
            <a:noFill/>
          </a:ln>
        </p:spPr>
      </p:pic>
      <p:sp>
        <p:nvSpPr>
          <p:cNvPr id="287" name="CustomShape 5"/>
          <p:cNvSpPr/>
          <p:nvPr/>
        </p:nvSpPr>
        <p:spPr>
          <a:xfrm>
            <a:off x="63000" y="4973306"/>
            <a:ext cx="12065760" cy="146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71360" indent="-171000" algn="just">
              <a:lnSpc>
                <a:spcPct val="100000"/>
              </a:lnSpc>
              <a:buBlip>
                <a:blip r:embed="rId5"/>
              </a:buBlip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генераторы HG 55H и HG 60/60F позволяющие воспроизводить импульсные токи с формой волны 8/20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мкс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и амплитудой 55 кА, 60кА.</a:t>
            </a:r>
          </a:p>
          <a:p>
            <a:pPr marL="171360" indent="-171000" algn="just">
              <a:lnSpc>
                <a:spcPct val="100000"/>
              </a:lnSpc>
              <a:buBlip>
                <a:blip r:embed="rId5"/>
              </a:buBlip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генератор HG 120, позволяющий воспроизводить импульсные токи амплитудой до 120 кА формой импульса 10/350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мкс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соответствующие параметрам тока прямого удара молнии.</a:t>
            </a:r>
          </a:p>
        </p:txBody>
      </p:sp>
      <p:pic>
        <p:nvPicPr>
          <p:cNvPr id="289" name="Рисунок 1"/>
          <p:cNvPicPr/>
          <p:nvPr/>
        </p:nvPicPr>
        <p:blipFill>
          <a:blip r:embed="rId6"/>
          <a:stretch/>
        </p:blipFill>
        <p:spPr>
          <a:xfrm>
            <a:off x="9404419" y="2617106"/>
            <a:ext cx="1388520" cy="2291040"/>
          </a:xfrm>
          <a:prstGeom prst="rect">
            <a:avLst/>
          </a:prstGeom>
          <a:ln>
            <a:noFill/>
          </a:ln>
        </p:spPr>
      </p:pic>
      <p:pic>
        <p:nvPicPr>
          <p:cNvPr id="290" name="Рисунок 2"/>
          <p:cNvPicPr/>
          <p:nvPr/>
        </p:nvPicPr>
        <p:blipFill>
          <a:blip r:embed="rId7"/>
          <a:stretch/>
        </p:blipFill>
        <p:spPr>
          <a:xfrm>
            <a:off x="5065613" y="2204903"/>
            <a:ext cx="2316487" cy="2714951"/>
          </a:xfrm>
          <a:prstGeom prst="rect">
            <a:avLst/>
          </a:prstGeom>
          <a:ln>
            <a:noFill/>
          </a:ln>
        </p:spPr>
      </p:pic>
      <p:sp>
        <p:nvSpPr>
          <p:cNvPr id="291" name="CustomShape 7"/>
          <p:cNvSpPr/>
          <p:nvPr/>
        </p:nvSpPr>
        <p:spPr>
          <a:xfrm>
            <a:off x="9549859" y="2351786"/>
            <a:ext cx="10695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HG 55H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2" name="CustomShape 8"/>
          <p:cNvSpPr/>
          <p:nvPr/>
        </p:nvSpPr>
        <p:spPr>
          <a:xfrm>
            <a:off x="5217061" y="1819703"/>
            <a:ext cx="13622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HG 60/60F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3" name="CustomShape 9"/>
          <p:cNvSpPr/>
          <p:nvPr/>
        </p:nvSpPr>
        <p:spPr>
          <a:xfrm>
            <a:off x="1879694" y="2184383"/>
            <a:ext cx="9673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HG 120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" name="Рисунок 15" descr="cid:fb420d27-236a-48ea-9ff7-f5c3095820a7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0"/>
            <a:ext cx="2297700" cy="1485938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CustomShape 4"/>
          <p:cNvSpPr/>
          <p:nvPr/>
        </p:nvSpPr>
        <p:spPr>
          <a:xfrm>
            <a:off x="1149480" y="582120"/>
            <a:ext cx="10392480" cy="1310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ГОСТ Р 55630-2013/IEC/TR 62066:2002 </a:t>
            </a: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Перенапряжения импульсные и защита от перенапряжений в низковольтных системах переменного тока. Общие положения.</a:t>
            </a: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TextShape 1"/>
          <p:cNvSpPr txBox="1"/>
          <p:nvPr/>
        </p:nvSpPr>
        <p:spPr>
          <a:xfrm>
            <a:off x="53184" y="6379176"/>
            <a:ext cx="64176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1001"/>
              </a:spcBef>
            </a:pPr>
            <a:fld id="{FD0041F1-97E0-4440-8D62-B9707FD820B0}" type="slidenum">
              <a:rPr lang="ru-RU" sz="2000" b="1" strike="noStrike" spc="-1" smtClean="0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>
                <a:lnSpc>
                  <a:spcPct val="100000"/>
                </a:lnSpc>
                <a:spcBef>
                  <a:spcPts val="1001"/>
                </a:spcBef>
              </a:pPr>
              <a:t>26</a:t>
            </a:fld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Рисунок 11"/>
          <p:cNvPicPr/>
          <p:nvPr/>
        </p:nvPicPr>
        <p:blipFill>
          <a:blip r:embed="rId3"/>
          <a:stretch/>
        </p:blipFill>
        <p:spPr>
          <a:xfrm>
            <a:off x="9160920" y="56160"/>
            <a:ext cx="2889360" cy="625320"/>
          </a:xfrm>
          <a:prstGeom prst="rect">
            <a:avLst/>
          </a:prstGeom>
          <a:ln>
            <a:noFill/>
          </a:ln>
        </p:spPr>
      </p:pic>
      <p:sp>
        <p:nvSpPr>
          <p:cNvPr id="295" name="TextShape 1"/>
          <p:cNvSpPr txBox="1"/>
          <p:nvPr/>
        </p:nvSpPr>
        <p:spPr>
          <a:xfrm>
            <a:off x="9538560" y="6373080"/>
            <a:ext cx="258804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www.грозостоп.рф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7" name="CustomShape 2"/>
          <p:cNvSpPr/>
          <p:nvPr/>
        </p:nvSpPr>
        <p:spPr>
          <a:xfrm>
            <a:off x="0" y="6206040"/>
            <a:ext cx="9461520" cy="369000"/>
          </a:xfrm>
          <a:prstGeom prst="rect">
            <a:avLst/>
          </a:prstGeom>
          <a:noFill/>
          <a:ln>
            <a:solidFill>
              <a:srgbClr val="B5D2E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8" name="CustomShape 3"/>
          <p:cNvSpPr/>
          <p:nvPr/>
        </p:nvSpPr>
        <p:spPr>
          <a:xfrm>
            <a:off x="0" y="6180480"/>
            <a:ext cx="12191760" cy="453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aphicFrame>
        <p:nvGraphicFramePr>
          <p:cNvPr id="299" name="Table 4"/>
          <p:cNvGraphicFramePr/>
          <p:nvPr/>
        </p:nvGraphicFramePr>
        <p:xfrm>
          <a:off x="505440" y="2431440"/>
          <a:ext cx="10771920" cy="3001320"/>
        </p:xfrm>
        <a:graphic>
          <a:graphicData uri="http://schemas.openxmlformats.org/drawingml/2006/table">
            <a:tbl>
              <a:tblPr/>
              <a:tblGrid>
                <a:gridCol w="38188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385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3145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15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Первое УЗИП, испытанное по Классу II</a:t>
                      </a:r>
                    </a:p>
                  </a:txBody>
                  <a:tcPr marL="90360" marR="9036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Второе УЗИП, испытанное по Классу II</a:t>
                      </a:r>
                    </a:p>
                  </a:txBody>
                  <a:tcPr marL="90360" marR="9036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Минимальное расстояние между УЗИП, м</a:t>
                      </a:r>
                    </a:p>
                  </a:txBody>
                  <a:tcPr marL="90360" marR="9036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3680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Напряжение разрядника 4 кВ</a:t>
                      </a:r>
                    </a:p>
                  </a:txBody>
                  <a:tcPr marL="90360" marR="9036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Короткое замыкание</a:t>
                      </a:r>
                    </a:p>
                  </a:txBody>
                  <a:tcPr marL="90360" marR="9036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40</a:t>
                      </a:r>
                    </a:p>
                  </a:txBody>
                  <a:tcPr marL="90360" marR="9036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36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Искровой разрядник</a:t>
                      </a:r>
                    </a:p>
                  </a:txBody>
                  <a:tcPr marL="90360" marR="9036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40</a:t>
                      </a:r>
                    </a:p>
                  </a:txBody>
                  <a:tcPr marL="90360" marR="9036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40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Варистор ( в 1 мА = 430 В)</a:t>
                      </a:r>
                    </a:p>
                  </a:txBody>
                  <a:tcPr marL="90360" marR="9036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32</a:t>
                      </a:r>
                    </a:p>
                  </a:txBody>
                  <a:tcPr marL="90360" marR="9036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3680"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Варистор ( в 1 мА = 180 В)</a:t>
                      </a:r>
                    </a:p>
                  </a:txBody>
                  <a:tcPr marL="90360" marR="9036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36</a:t>
                      </a:r>
                    </a:p>
                  </a:txBody>
                  <a:tcPr marL="90360" marR="9036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3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57000">
                <a:tc gridSpan="3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Эквивалентное расстояние дается при 1мкГн/м расстояния между двумя УЗИП. Поэтому, 10 м соответствуют 10 мкГн и наоборот. Это расстояние включает поля.</a:t>
                      </a:r>
                    </a:p>
                  </a:txBody>
                  <a:tcPr marL="90360" marR="90360"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00" name="CustomShape 5"/>
          <p:cNvSpPr/>
          <p:nvPr/>
        </p:nvSpPr>
        <p:spPr>
          <a:xfrm>
            <a:off x="897480" y="1649880"/>
            <a:ext cx="104400" cy="21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1" name="CustomShape 6"/>
          <p:cNvSpPr/>
          <p:nvPr/>
        </p:nvSpPr>
        <p:spPr>
          <a:xfrm>
            <a:off x="897480" y="1649880"/>
            <a:ext cx="304560" cy="228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2" name="CustomShape 7"/>
          <p:cNvSpPr/>
          <p:nvPr/>
        </p:nvSpPr>
        <p:spPr>
          <a:xfrm>
            <a:off x="897480" y="1649880"/>
            <a:ext cx="304560" cy="228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3" name="CustomShape 8"/>
          <p:cNvSpPr/>
          <p:nvPr/>
        </p:nvSpPr>
        <p:spPr>
          <a:xfrm>
            <a:off x="897480" y="1649880"/>
            <a:ext cx="104400" cy="21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4" name="CustomShape 9"/>
          <p:cNvSpPr/>
          <p:nvPr/>
        </p:nvSpPr>
        <p:spPr>
          <a:xfrm>
            <a:off x="1149480" y="1965600"/>
            <a:ext cx="946080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Таблица E.6 - Пример координации между УЗИП Класса I и УЗИП Класса II</a:t>
            </a:r>
          </a:p>
        </p:txBody>
      </p:sp>
      <p:pic>
        <p:nvPicPr>
          <p:cNvPr id="14" name="Рисунок 13" descr="cid:fb420d27-236a-48ea-9ff7-f5c3095820a7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0"/>
            <a:ext cx="2297700" cy="1485938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CustomShape 10"/>
          <p:cNvSpPr/>
          <p:nvPr/>
        </p:nvSpPr>
        <p:spPr>
          <a:xfrm>
            <a:off x="1149480" y="582120"/>
            <a:ext cx="10392480" cy="1310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ГОСТ Р 55630-2013/IEC/TR 62066:2002 </a:t>
            </a: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	Перенапряжения импульсные и защита от перенапряжений в низковольтных системах переменного тока. Общие положения.</a:t>
            </a: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TextShape 1"/>
          <p:cNvSpPr txBox="1"/>
          <p:nvPr/>
        </p:nvSpPr>
        <p:spPr>
          <a:xfrm>
            <a:off x="53184" y="6379176"/>
            <a:ext cx="64176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1001"/>
              </a:spcBef>
            </a:pPr>
            <a:fld id="{FD0041F1-97E0-4440-8D62-B9707FD820B0}" type="slidenum">
              <a:rPr lang="ru-RU" sz="2000" b="1" strike="noStrike" spc="-1" smtClean="0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>
                <a:lnSpc>
                  <a:spcPct val="100000"/>
                </a:lnSpc>
                <a:spcBef>
                  <a:spcPts val="1001"/>
                </a:spcBef>
              </a:pPr>
              <a:t>27</a:t>
            </a:fld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Рисунок 11"/>
          <p:cNvPicPr/>
          <p:nvPr/>
        </p:nvPicPr>
        <p:blipFill>
          <a:blip r:embed="rId3"/>
          <a:stretch/>
        </p:blipFill>
        <p:spPr>
          <a:xfrm>
            <a:off x="9160920" y="56160"/>
            <a:ext cx="2889360" cy="625320"/>
          </a:xfrm>
          <a:prstGeom prst="rect">
            <a:avLst/>
          </a:prstGeom>
          <a:ln>
            <a:noFill/>
          </a:ln>
        </p:spPr>
      </p:pic>
      <p:sp>
        <p:nvSpPr>
          <p:cNvPr id="307" name="TextShape 1"/>
          <p:cNvSpPr txBox="1"/>
          <p:nvPr/>
        </p:nvSpPr>
        <p:spPr>
          <a:xfrm>
            <a:off x="9538560" y="6373080"/>
            <a:ext cx="258804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www.грозостоп.рф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9" name="CustomShape 2"/>
          <p:cNvSpPr/>
          <p:nvPr/>
        </p:nvSpPr>
        <p:spPr>
          <a:xfrm>
            <a:off x="0" y="6206040"/>
            <a:ext cx="9461520" cy="369000"/>
          </a:xfrm>
          <a:prstGeom prst="rect">
            <a:avLst/>
          </a:prstGeom>
          <a:noFill/>
          <a:ln>
            <a:solidFill>
              <a:srgbClr val="B5D2E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0" name="CustomShape 3"/>
          <p:cNvSpPr/>
          <p:nvPr/>
        </p:nvSpPr>
        <p:spPr>
          <a:xfrm>
            <a:off x="0" y="6180480"/>
            <a:ext cx="12191760" cy="453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2" name="CustomShape 5"/>
          <p:cNvSpPr/>
          <p:nvPr/>
        </p:nvSpPr>
        <p:spPr>
          <a:xfrm>
            <a:off x="838080" y="1235880"/>
            <a:ext cx="228240" cy="23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3" name="CustomShape 6"/>
          <p:cNvSpPr/>
          <p:nvPr/>
        </p:nvSpPr>
        <p:spPr>
          <a:xfrm>
            <a:off x="838080" y="1235880"/>
            <a:ext cx="180720" cy="228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4" name="CustomShape 7"/>
          <p:cNvSpPr/>
          <p:nvPr/>
        </p:nvSpPr>
        <p:spPr>
          <a:xfrm>
            <a:off x="838080" y="1235880"/>
            <a:ext cx="304560" cy="228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5" name="CustomShape 8"/>
          <p:cNvSpPr/>
          <p:nvPr/>
        </p:nvSpPr>
        <p:spPr>
          <a:xfrm>
            <a:off x="838080" y="1235880"/>
            <a:ext cx="228240" cy="23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6" name="CustomShape 9"/>
          <p:cNvSpPr/>
          <p:nvPr/>
        </p:nvSpPr>
        <p:spPr>
          <a:xfrm>
            <a:off x="838080" y="1235880"/>
            <a:ext cx="180720" cy="228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7" name="CustomShape 10"/>
          <p:cNvSpPr/>
          <p:nvPr/>
        </p:nvSpPr>
        <p:spPr>
          <a:xfrm>
            <a:off x="838080" y="1235880"/>
            <a:ext cx="304560" cy="228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8" name="CustomShape 11"/>
          <p:cNvSpPr/>
          <p:nvPr/>
        </p:nvSpPr>
        <p:spPr>
          <a:xfrm>
            <a:off x="838080" y="1235880"/>
            <a:ext cx="104400" cy="21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0" name="CustomShape 13"/>
          <p:cNvSpPr/>
          <p:nvPr/>
        </p:nvSpPr>
        <p:spPr>
          <a:xfrm>
            <a:off x="1149480" y="582120"/>
            <a:ext cx="1039248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ГОСТ Р 55630-2013/IEC/TR 62066:2002 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" name="Рисунок 16" descr="cid:fb420d27-236a-48ea-9ff7-f5c3095820a7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0"/>
            <a:ext cx="2297700" cy="148593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11" name="Table 4"/>
          <p:cNvGraphicFramePr/>
          <p:nvPr>
            <p:extLst>
              <p:ext uri="{D42A27DB-BD31-4B8C-83A1-F6EECF244321}">
                <p14:modId xmlns:p14="http://schemas.microsoft.com/office/powerpoint/2010/main" val="4224391624"/>
              </p:ext>
            </p:extLst>
          </p:nvPr>
        </p:nvGraphicFramePr>
        <p:xfrm>
          <a:off x="838080" y="1437480"/>
          <a:ext cx="10562760" cy="4640400"/>
        </p:xfrm>
        <a:graphic>
          <a:graphicData uri="http://schemas.openxmlformats.org/drawingml/2006/table">
            <a:tbl>
              <a:tblPr/>
              <a:tblGrid>
                <a:gridCol w="11617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429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572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2372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048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51416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205812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941760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Первое УЗИП, испытанное по II классу</a:t>
                      </a:r>
                      <a:r>
                        <a:t/>
                      </a:r>
                      <a:br/>
                      <a:endParaRPr lang="ru-RU" sz="20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Второе УЗИП, испытанное по II классу</a:t>
                      </a:r>
                      <a:r>
                        <a:t/>
                      </a:r>
                      <a:br/>
                      <a:endParaRPr lang="ru-RU" sz="20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Минимальное расстояние между УЗИП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8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Up, кВ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In, кА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Imax, кА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Up, кВ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In, кА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Imax, кА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м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8120">
                <a:tc row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1,8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40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20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10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5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1,2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5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81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1,0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10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81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20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10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10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5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1,5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5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812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4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2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1,2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10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8120"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1,0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10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58440">
                <a:tc gridSpan="7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Эквивалентное расстояние дается на основе 1 мкГн/м расстояния между двумя УЗИП. 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Поэтому, 10 м средства 10 мкГн и наоборот. Это расстояние включает поля.</a:t>
                      </a: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19" name="CustomShape 12"/>
          <p:cNvSpPr/>
          <p:nvPr/>
        </p:nvSpPr>
        <p:spPr>
          <a:xfrm>
            <a:off x="1941840" y="1089000"/>
            <a:ext cx="818892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Таблица E.5 - Пример координации между двумя УЗИП класса II</a:t>
            </a:r>
          </a:p>
        </p:txBody>
      </p:sp>
      <p:sp>
        <p:nvSpPr>
          <p:cNvPr id="18" name="TextShape 1"/>
          <p:cNvSpPr txBox="1"/>
          <p:nvPr/>
        </p:nvSpPr>
        <p:spPr>
          <a:xfrm>
            <a:off x="53184" y="6379176"/>
            <a:ext cx="64176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1001"/>
              </a:spcBef>
            </a:pPr>
            <a:fld id="{FD0041F1-97E0-4440-8D62-B9707FD820B0}" type="slidenum">
              <a:rPr lang="ru-RU" sz="2000" b="1" strike="noStrike" spc="-1" smtClean="0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>
                <a:lnSpc>
                  <a:spcPct val="100000"/>
                </a:lnSpc>
                <a:spcBef>
                  <a:spcPts val="1001"/>
                </a:spcBef>
              </a:pPr>
              <a:t>28</a:t>
            </a:fld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0888" y="56234"/>
            <a:ext cx="2889685" cy="625555"/>
          </a:xfrm>
          <a:prstGeom prst="rect">
            <a:avLst/>
          </a:prstGeom>
        </p:spPr>
      </p:pic>
      <p:sp>
        <p:nvSpPr>
          <p:cNvPr id="2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538674" y="6373075"/>
            <a:ext cx="2588521" cy="312449"/>
          </a:xfrm>
        </p:spPr>
        <p:txBody>
          <a:bodyPr>
            <a:noAutofit/>
          </a:bodyPr>
          <a:lstStyle/>
          <a:p>
            <a:pPr algn="r"/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грозостоп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6206134"/>
            <a:ext cx="9462052" cy="369332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>
            <a:spAutoFit/>
          </a:bodyPr>
          <a:lstStyle/>
          <a:p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6180535"/>
            <a:ext cx="12192000" cy="457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2324810" y="5045430"/>
            <a:ext cx="6694144" cy="1718248"/>
            <a:chOff x="945931" y="1601765"/>
            <a:chExt cx="10641724" cy="3648152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945931" y="1601765"/>
              <a:ext cx="10641724" cy="3648152"/>
              <a:chOff x="945931" y="1601765"/>
              <a:chExt cx="10641724" cy="3648152"/>
            </a:xfrm>
          </p:grpSpPr>
          <p:pic>
            <p:nvPicPr>
              <p:cNvPr id="10" name="Рисунок 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45931" y="1601765"/>
                <a:ext cx="10641724" cy="3648152"/>
              </a:xfrm>
              <a:prstGeom prst="rect">
                <a:avLst/>
              </a:prstGeom>
            </p:spPr>
          </p:pic>
          <p:pic>
            <p:nvPicPr>
              <p:cNvPr id="11" name="Рисунок 1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133" t="10078" r="18993" b="3520"/>
              <a:stretch/>
            </p:blipFill>
            <p:spPr>
              <a:xfrm>
                <a:off x="1273969" y="2928938"/>
                <a:ext cx="869156" cy="752475"/>
              </a:xfrm>
              <a:prstGeom prst="rect">
                <a:avLst/>
              </a:prstGeom>
            </p:spPr>
          </p:pic>
        </p:grpSp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44028" y="2950314"/>
              <a:ext cx="654270" cy="480848"/>
            </a:xfrm>
            <a:prstGeom prst="rect">
              <a:avLst/>
            </a:prstGeom>
          </p:spPr>
        </p:pic>
      </p:grpSp>
      <p:sp>
        <p:nvSpPr>
          <p:cNvPr id="2" name="Прямоугольник 1"/>
          <p:cNvSpPr/>
          <p:nvPr/>
        </p:nvSpPr>
        <p:spPr>
          <a:xfrm>
            <a:off x="78154" y="1998442"/>
            <a:ext cx="1197241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10.3 Предотвращение непоправимого ущерба </a:t>
            </a: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Защитные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меры могут быть были приняты в самом оборудовании. В этом случае информация должна быть предоставлена изготовителем, чтобы оценить потребности в дальнейшем уменьшении импульсного перенапряжения. Неправильно воспринятая информация о характере импульсного перенапряжения может привести к неправильному выбору УЗИП и снижению системной надежности. Некоторые электронные устройства, в особенности с импульсным источником питания, который включает входной конденсатор большой емкости, являются примером того, когда уровень собственной помехозащищенности возрастает незначительно, а потери из-за неправильно выбранного УЗИП могут быть существенными.</a:t>
            </a:r>
          </a:p>
        </p:txBody>
      </p:sp>
      <p:pic>
        <p:nvPicPr>
          <p:cNvPr id="16" name="Рисунок 15" descr="cid:fb420d27-236a-48ea-9ff7-f5c3095820a7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0"/>
            <a:ext cx="2297700" cy="148593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1149531" y="582117"/>
            <a:ext cx="103929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ГОСТ Р 55630-2013/IEC/TR 62066:2002 </a:t>
            </a: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Перенапряжения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импульсные и защита от перенапряжений в низковольтных системах переменного тока. Общие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положения.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Shape 1"/>
          <p:cNvSpPr txBox="1"/>
          <p:nvPr/>
        </p:nvSpPr>
        <p:spPr>
          <a:xfrm>
            <a:off x="53184" y="6379176"/>
            <a:ext cx="64176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1001"/>
              </a:spcBef>
            </a:pPr>
            <a:fld id="{FD0041F1-97E0-4440-8D62-B9707FD820B0}" type="slidenum">
              <a:rPr lang="ru-RU" sz="2000" b="1" strike="noStrike" spc="-1" smtClean="0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>
                <a:lnSpc>
                  <a:spcPct val="100000"/>
                </a:lnSpc>
                <a:spcBef>
                  <a:spcPts val="1001"/>
                </a:spcBef>
              </a:pPr>
              <a:t>29</a:t>
            </a:fld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374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Рисунок 11"/>
          <p:cNvPicPr/>
          <p:nvPr/>
        </p:nvPicPr>
        <p:blipFill>
          <a:blip r:embed="rId3"/>
          <a:stretch/>
        </p:blipFill>
        <p:spPr>
          <a:xfrm>
            <a:off x="9160920" y="56160"/>
            <a:ext cx="2889360" cy="625320"/>
          </a:xfrm>
          <a:prstGeom prst="rect">
            <a:avLst/>
          </a:prstGeom>
          <a:ln>
            <a:noFill/>
          </a:ln>
        </p:spPr>
      </p:pic>
      <p:sp>
        <p:nvSpPr>
          <p:cNvPr id="64" name="TextShape 1"/>
          <p:cNvSpPr txBox="1"/>
          <p:nvPr/>
        </p:nvSpPr>
        <p:spPr>
          <a:xfrm>
            <a:off x="9538560" y="6373080"/>
            <a:ext cx="258804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www.грозостоп.рф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CustomShape 2"/>
          <p:cNvSpPr/>
          <p:nvPr/>
        </p:nvSpPr>
        <p:spPr>
          <a:xfrm>
            <a:off x="0" y="6206040"/>
            <a:ext cx="9461520" cy="369000"/>
          </a:xfrm>
          <a:prstGeom prst="rect">
            <a:avLst/>
          </a:prstGeom>
          <a:noFill/>
          <a:ln>
            <a:solidFill>
              <a:srgbClr val="B5D2E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" name="CustomShape 3"/>
          <p:cNvSpPr/>
          <p:nvPr/>
        </p:nvSpPr>
        <p:spPr>
          <a:xfrm>
            <a:off x="0" y="6180480"/>
            <a:ext cx="12191760" cy="453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8" name="CustomShape 4"/>
          <p:cNvSpPr/>
          <p:nvPr/>
        </p:nvSpPr>
        <p:spPr>
          <a:xfrm>
            <a:off x="2743200" y="150840"/>
            <a:ext cx="6552720" cy="79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ru-RU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Основные типы применяемых УЗИП для защиты со стороны электропитающей сети и защищаемого объекта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69" name="Table 5"/>
          <p:cNvGraphicFramePr/>
          <p:nvPr>
            <p:extLst>
              <p:ext uri="{D42A27DB-BD31-4B8C-83A1-F6EECF244321}">
                <p14:modId xmlns:p14="http://schemas.microsoft.com/office/powerpoint/2010/main" val="2913426978"/>
              </p:ext>
            </p:extLst>
          </p:nvPr>
        </p:nvGraphicFramePr>
        <p:xfrm>
          <a:off x="4831920" y="1403280"/>
          <a:ext cx="7218360" cy="4077720"/>
        </p:xfrm>
        <a:graphic>
          <a:graphicData uri="http://schemas.openxmlformats.org/drawingml/2006/table">
            <a:tbl>
              <a:tblPr/>
              <a:tblGrid>
                <a:gridCol w="44204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223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55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344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 Технические характеристики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ГСК123-230/25 1+1 С (LT)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SPC1 150 DS (LT)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8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Класс УЗИП в соответствии с ГОСТ Р 51992-2002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I+II+III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I+II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5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Импульсный ток(10/350 мкс), кА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25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20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1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Уровень защиты   Up при импульсном\разрядном токе, кВ, не более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1,2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1,3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5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Номинальное напряжение Un системы,В,50Гц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230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230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61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Макс. длительное рабочее напряжение Uc, В, 50Гц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275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275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2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Рабочая температура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-60°C - +80°C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-60°C - +80°C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82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Время срабатывания tA, L/N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&lt; 25 нс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&lt; 25 нс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82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Степень защиты в соответствии с ГОСТ 14254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 IP 20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 IP 20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70" name="Рисунок 1"/>
          <p:cNvPicPr/>
          <p:nvPr/>
        </p:nvPicPr>
        <p:blipFill>
          <a:blip r:embed="rId4"/>
          <a:stretch/>
        </p:blipFill>
        <p:spPr>
          <a:xfrm>
            <a:off x="2339280" y="3056400"/>
            <a:ext cx="2391480" cy="2977200"/>
          </a:xfrm>
          <a:prstGeom prst="rect">
            <a:avLst/>
          </a:prstGeom>
          <a:ln>
            <a:noFill/>
          </a:ln>
        </p:spPr>
      </p:pic>
      <p:sp>
        <p:nvSpPr>
          <p:cNvPr id="72" name="CustomShape 6"/>
          <p:cNvSpPr/>
          <p:nvPr/>
        </p:nvSpPr>
        <p:spPr>
          <a:xfrm>
            <a:off x="9563040" y="3133800"/>
            <a:ext cx="752400" cy="312120"/>
          </a:xfrm>
          <a:prstGeom prst="rect">
            <a:avLst/>
          </a:prstGeom>
          <a:noFill/>
          <a:ln w="3816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" name="Рисунок 12" descr="cid:fb420d27-236a-48ea-9ff7-f5c3095820a7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0"/>
            <a:ext cx="2297700" cy="148593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CustomShape 7"/>
          <p:cNvSpPr/>
          <p:nvPr/>
        </p:nvSpPr>
        <p:spPr>
          <a:xfrm>
            <a:off x="9563040" y="2709360"/>
            <a:ext cx="752400" cy="312120"/>
          </a:xfrm>
          <a:prstGeom prst="rect">
            <a:avLst/>
          </a:prstGeom>
          <a:noFill/>
          <a:ln w="3816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71" name="Рисунок 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1292070"/>
            <a:ext cx="2510640" cy="3099960"/>
          </a:xfrm>
          <a:prstGeom prst="rect">
            <a:avLst/>
          </a:prstGeom>
          <a:ln>
            <a:noFill/>
          </a:ln>
        </p:spPr>
      </p:pic>
      <p:sp>
        <p:nvSpPr>
          <p:cNvPr id="14" name="TextShape 1"/>
          <p:cNvSpPr txBox="1"/>
          <p:nvPr/>
        </p:nvSpPr>
        <p:spPr>
          <a:xfrm>
            <a:off x="53184" y="6379176"/>
            <a:ext cx="64176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1001"/>
              </a:spcBef>
            </a:pPr>
            <a:fld id="{FD0041F1-97E0-4440-8D62-B9707FD820B0}" type="slidenum">
              <a:rPr lang="ru-RU" sz="2000" b="1" strike="noStrike" spc="-1" smtClean="0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>
                <a:lnSpc>
                  <a:spcPct val="100000"/>
                </a:lnSpc>
                <a:spcBef>
                  <a:spcPts val="1001"/>
                </a:spcBef>
              </a:pPr>
              <a:t>3</a:t>
            </a:fld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Рисунок 11"/>
          <p:cNvPicPr/>
          <p:nvPr/>
        </p:nvPicPr>
        <p:blipFill>
          <a:blip r:embed="rId3"/>
          <a:stretch/>
        </p:blipFill>
        <p:spPr>
          <a:xfrm>
            <a:off x="9160920" y="56160"/>
            <a:ext cx="2889360" cy="625320"/>
          </a:xfrm>
          <a:prstGeom prst="rect">
            <a:avLst/>
          </a:prstGeom>
          <a:ln>
            <a:noFill/>
          </a:ln>
        </p:spPr>
      </p:pic>
      <p:sp>
        <p:nvSpPr>
          <p:cNvPr id="373" name="TextShape 1"/>
          <p:cNvSpPr txBox="1"/>
          <p:nvPr/>
        </p:nvSpPr>
        <p:spPr>
          <a:xfrm>
            <a:off x="9538560" y="6373080"/>
            <a:ext cx="258804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www.грозостоп.рф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5" name="CustomShape 2"/>
          <p:cNvSpPr/>
          <p:nvPr/>
        </p:nvSpPr>
        <p:spPr>
          <a:xfrm>
            <a:off x="0" y="6206040"/>
            <a:ext cx="9461520" cy="369000"/>
          </a:xfrm>
          <a:prstGeom prst="rect">
            <a:avLst/>
          </a:prstGeom>
          <a:noFill/>
          <a:ln>
            <a:solidFill>
              <a:srgbClr val="B5D2E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6" name="CustomShape 3"/>
          <p:cNvSpPr/>
          <p:nvPr/>
        </p:nvSpPr>
        <p:spPr>
          <a:xfrm>
            <a:off x="0" y="6180480"/>
            <a:ext cx="12191760" cy="453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77" name="Рисунок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8960" y="1863720"/>
            <a:ext cx="3029760" cy="4266720"/>
          </a:xfrm>
          <a:prstGeom prst="rect">
            <a:avLst/>
          </a:prstGeom>
          <a:ln>
            <a:noFill/>
          </a:ln>
        </p:spPr>
      </p:pic>
      <p:pic>
        <p:nvPicPr>
          <p:cNvPr id="378" name="Рисунок 1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9200" y="1863720"/>
            <a:ext cx="3081960" cy="4266720"/>
          </a:xfrm>
          <a:prstGeom prst="rect">
            <a:avLst/>
          </a:prstGeom>
          <a:ln>
            <a:noFill/>
          </a:ln>
        </p:spPr>
      </p:pic>
      <p:pic>
        <p:nvPicPr>
          <p:cNvPr id="379" name="Рисунок 2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0240" y="1863720"/>
            <a:ext cx="3140640" cy="4268520"/>
          </a:xfrm>
          <a:prstGeom prst="rect">
            <a:avLst/>
          </a:prstGeom>
          <a:ln>
            <a:noFill/>
          </a:ln>
        </p:spPr>
      </p:pic>
      <p:sp>
        <p:nvSpPr>
          <p:cNvPr id="380" name="CustomShape 4"/>
          <p:cNvSpPr/>
          <p:nvPr/>
        </p:nvSpPr>
        <p:spPr>
          <a:xfrm>
            <a:off x="2651760" y="557640"/>
            <a:ext cx="8890920" cy="1310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Компания Хакель Рос стала членом технического комитета по стандартизации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«Низковольтная Коммутационная аппаратура и комплектные устройства распределения защиты, управления и сигнализации». 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" name="Рисунок 10" descr="cid:fb420d27-236a-48ea-9ff7-f5c3095820a7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0"/>
            <a:ext cx="2297700" cy="148593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Shape 1"/>
          <p:cNvSpPr txBox="1"/>
          <p:nvPr/>
        </p:nvSpPr>
        <p:spPr>
          <a:xfrm>
            <a:off x="53184" y="6379176"/>
            <a:ext cx="64176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1001"/>
              </a:spcBef>
            </a:pPr>
            <a:fld id="{FD0041F1-97E0-4440-8D62-B9707FD820B0}" type="slidenum">
              <a:rPr lang="ru-RU" sz="2000" b="1" strike="noStrike" spc="-1" smtClean="0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>
                <a:lnSpc>
                  <a:spcPct val="100000"/>
                </a:lnSpc>
                <a:spcBef>
                  <a:spcPts val="1001"/>
                </a:spcBef>
              </a:pPr>
              <a:t>30</a:t>
            </a:fld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CustomShape 1"/>
          <p:cNvSpPr/>
          <p:nvPr/>
        </p:nvSpPr>
        <p:spPr>
          <a:xfrm>
            <a:off x="1911600" y="1457640"/>
            <a:ext cx="836856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СПАСИБО ЗА ВНИМАНИЕ!</a:t>
            </a:r>
            <a:endParaRPr lang="ru-RU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82" name="Рисунок 24"/>
          <p:cNvPicPr/>
          <p:nvPr/>
        </p:nvPicPr>
        <p:blipFill>
          <a:blip r:embed="rId3"/>
          <a:stretch/>
        </p:blipFill>
        <p:spPr>
          <a:xfrm>
            <a:off x="9160920" y="56160"/>
            <a:ext cx="2889360" cy="625320"/>
          </a:xfrm>
          <a:prstGeom prst="rect">
            <a:avLst/>
          </a:prstGeom>
          <a:ln>
            <a:noFill/>
          </a:ln>
        </p:spPr>
      </p:pic>
      <p:sp>
        <p:nvSpPr>
          <p:cNvPr id="383" name="CustomShape 2"/>
          <p:cNvSpPr/>
          <p:nvPr/>
        </p:nvSpPr>
        <p:spPr>
          <a:xfrm>
            <a:off x="0" y="0"/>
            <a:ext cx="12191760" cy="817920"/>
          </a:xfrm>
          <a:prstGeom prst="rect">
            <a:avLst/>
          </a:prstGeom>
          <a:solidFill>
            <a:srgbClr val="002060">
              <a:alpha val="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4" name="TextShape 3"/>
          <p:cNvSpPr txBox="1"/>
          <p:nvPr/>
        </p:nvSpPr>
        <p:spPr>
          <a:xfrm>
            <a:off x="9538560" y="6373080"/>
            <a:ext cx="258804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www.грозостоп.рф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5" name="CustomShape 4"/>
          <p:cNvSpPr/>
          <p:nvPr/>
        </p:nvSpPr>
        <p:spPr>
          <a:xfrm>
            <a:off x="0" y="6206040"/>
            <a:ext cx="9461520" cy="369000"/>
          </a:xfrm>
          <a:prstGeom prst="rect">
            <a:avLst/>
          </a:prstGeom>
          <a:noFill/>
          <a:ln>
            <a:solidFill>
              <a:srgbClr val="B5D2E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6" name="CustomShape 5"/>
          <p:cNvSpPr/>
          <p:nvPr/>
        </p:nvSpPr>
        <p:spPr>
          <a:xfrm>
            <a:off x="0" y="6180480"/>
            <a:ext cx="12191760" cy="453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8" name="CustomShape 6"/>
          <p:cNvSpPr/>
          <p:nvPr/>
        </p:nvSpPr>
        <p:spPr>
          <a:xfrm>
            <a:off x="1911600" y="1494000"/>
            <a:ext cx="836856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СПАСИБО ЗА ВНИМАНИЕ!</a:t>
            </a:r>
            <a:endParaRPr lang="ru-RU" sz="4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9" name="CustomShape 7"/>
          <p:cNvSpPr/>
          <p:nvPr/>
        </p:nvSpPr>
        <p:spPr>
          <a:xfrm>
            <a:off x="2063880" y="2850840"/>
            <a:ext cx="4032000" cy="195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799"/>
              </a:spcBef>
            </a:pPr>
            <a:r>
              <a:rPr lang="ru-RU" sz="1600" b="1" i="1" strike="noStrike" spc="-1">
                <a:solidFill>
                  <a:srgbClr val="76717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Сергеев Алексей Владимирович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</a:pPr>
            <a:r>
              <a:rPr lang="ru-RU" sz="1600" b="1" i="1" strike="noStrike" spc="-1">
                <a:solidFill>
                  <a:srgbClr val="76717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Заместитель начальника ИЦ– начальник ТО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</a:pPr>
            <a:r>
              <a:rPr lang="ru-RU" sz="1600" b="1" i="1" strike="noStrike" spc="-1">
                <a:solidFill>
                  <a:srgbClr val="76717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АО «Хакель Рос»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</a:pPr>
            <a:r>
              <a:rPr lang="ru-RU" sz="1600" b="1" i="1" strike="noStrike" spc="-1">
                <a:solidFill>
                  <a:srgbClr val="76717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e-mail: </a:t>
            </a:r>
            <a:r>
              <a:rPr lang="ru-RU" sz="1600" b="1" i="1" u="sng" strike="noStrike" spc="-1">
                <a:solidFill>
                  <a:srgbClr val="033261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4"/>
              </a:rPr>
              <a:t>SergeevAV@hakel.ru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</a:pPr>
            <a:r>
              <a:rPr lang="ru-RU" sz="1600" b="1" i="1" strike="noStrike" spc="-1">
                <a:solidFill>
                  <a:srgbClr val="767171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тел./факс  (812) 2445915, доб.402</a:t>
            </a:r>
            <a:endParaRPr lang="ru-RU" sz="16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" name="Рисунок 10" descr="cid:fb420d27-236a-48ea-9ff7-f5c3095820a7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0"/>
            <a:ext cx="2297700" cy="148593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Shape 1"/>
          <p:cNvSpPr txBox="1"/>
          <p:nvPr/>
        </p:nvSpPr>
        <p:spPr>
          <a:xfrm>
            <a:off x="53184" y="6379176"/>
            <a:ext cx="64176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1001"/>
              </a:spcBef>
            </a:pPr>
            <a:fld id="{FD0041F1-97E0-4440-8D62-B9707FD820B0}" type="slidenum">
              <a:rPr lang="ru-RU" sz="2000" b="1" strike="noStrike" spc="-1" smtClean="0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>
                <a:lnSpc>
                  <a:spcPct val="100000"/>
                </a:lnSpc>
                <a:spcBef>
                  <a:spcPts val="1001"/>
                </a:spcBef>
              </a:pPr>
              <a:t>31</a:t>
            </a:fld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Рисунок 11"/>
          <p:cNvPicPr/>
          <p:nvPr/>
        </p:nvPicPr>
        <p:blipFill>
          <a:blip r:embed="rId3"/>
          <a:stretch/>
        </p:blipFill>
        <p:spPr>
          <a:xfrm>
            <a:off x="9160920" y="56160"/>
            <a:ext cx="2889360" cy="625320"/>
          </a:xfrm>
          <a:prstGeom prst="rect">
            <a:avLst/>
          </a:prstGeom>
          <a:ln>
            <a:noFill/>
          </a:ln>
        </p:spPr>
      </p:pic>
      <p:sp>
        <p:nvSpPr>
          <p:cNvPr id="75" name="TextShape 1"/>
          <p:cNvSpPr txBox="1"/>
          <p:nvPr/>
        </p:nvSpPr>
        <p:spPr>
          <a:xfrm>
            <a:off x="9538560" y="6373080"/>
            <a:ext cx="258804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www.грозостоп.рф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CustomShape 2"/>
          <p:cNvSpPr/>
          <p:nvPr/>
        </p:nvSpPr>
        <p:spPr>
          <a:xfrm>
            <a:off x="0" y="6206040"/>
            <a:ext cx="9461520" cy="369000"/>
          </a:xfrm>
          <a:prstGeom prst="rect">
            <a:avLst/>
          </a:prstGeom>
          <a:noFill/>
          <a:ln>
            <a:solidFill>
              <a:srgbClr val="B5D2E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" name="CustomShape 3"/>
          <p:cNvSpPr/>
          <p:nvPr/>
        </p:nvSpPr>
        <p:spPr>
          <a:xfrm>
            <a:off x="0" y="6180480"/>
            <a:ext cx="12191760" cy="453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aphicFrame>
        <p:nvGraphicFramePr>
          <p:cNvPr id="79" name="Table 4"/>
          <p:cNvGraphicFramePr/>
          <p:nvPr>
            <p:extLst>
              <p:ext uri="{D42A27DB-BD31-4B8C-83A1-F6EECF244321}">
                <p14:modId xmlns:p14="http://schemas.microsoft.com/office/powerpoint/2010/main" val="1312821187"/>
              </p:ext>
            </p:extLst>
          </p:nvPr>
        </p:nvGraphicFramePr>
        <p:xfrm>
          <a:off x="4831920" y="1403280"/>
          <a:ext cx="7218360" cy="3587160"/>
        </p:xfrm>
        <a:graphic>
          <a:graphicData uri="http://schemas.openxmlformats.org/drawingml/2006/table">
            <a:tbl>
              <a:tblPr/>
              <a:tblGrid>
                <a:gridCol w="44204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223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55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08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 Технические характеристики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ГСК23-230/20 1+1 С (LT)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ГСК2-230/50 1+1 С  (LT)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8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Класс УЗИП в соответствии с ГОСТ Р 51992-2002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II+III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II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5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Максимальный разрядный ток L/N, Imax(8/20)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20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50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5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Максимальный разрядный ток N/PE, Imax(8/20)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20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50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61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Уровень защиты   Up при импульсном токе, кВ, не более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1,1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1,3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61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Макс. длительное рабочее напряжение Uc, В, 50Гц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275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275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2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Рабочая температура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-60°C - +80°C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-60°C - +80°C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82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Степень защиты в соответствии с ГОСТ 14254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 IP 20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 IP 20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0" name="CustomShape 5"/>
          <p:cNvSpPr/>
          <p:nvPr/>
        </p:nvSpPr>
        <p:spPr>
          <a:xfrm>
            <a:off x="9586266" y="3301293"/>
            <a:ext cx="752400" cy="312120"/>
          </a:xfrm>
          <a:prstGeom prst="rect">
            <a:avLst/>
          </a:prstGeom>
          <a:noFill/>
          <a:ln w="3816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3" name="CustomShape 6"/>
          <p:cNvSpPr/>
          <p:nvPr/>
        </p:nvSpPr>
        <p:spPr>
          <a:xfrm>
            <a:off x="2743200" y="150840"/>
            <a:ext cx="6552720" cy="79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ru-RU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Основные типы применяемых УЗИП для защиты со стороны электропитающей сети и защищаемого объекта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" name="Рисунок 11" descr="cid:fb420d27-236a-48ea-9ff7-f5c3095820a7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0"/>
            <a:ext cx="2297700" cy="148593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Shape 1"/>
          <p:cNvSpPr txBox="1"/>
          <p:nvPr/>
        </p:nvSpPr>
        <p:spPr>
          <a:xfrm>
            <a:off x="53184" y="6379176"/>
            <a:ext cx="64176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1001"/>
              </a:spcBef>
            </a:pPr>
            <a:fld id="{FD0041F1-97E0-4440-8D62-B9707FD820B0}" type="slidenum">
              <a:rPr lang="ru-RU" sz="2000" b="1" strike="noStrike" spc="-1" smtClean="0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>
                <a:lnSpc>
                  <a:spcPct val="100000"/>
                </a:lnSpc>
                <a:spcBef>
                  <a:spcPts val="1001"/>
                </a:spcBef>
              </a:pPr>
              <a:t>4</a:t>
            </a:fld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11600" y="1410840"/>
            <a:ext cx="4580640" cy="4714920"/>
            <a:chOff x="111600" y="1410840"/>
            <a:chExt cx="4580640" cy="4714920"/>
          </a:xfrm>
        </p:grpSpPr>
        <p:pic>
          <p:nvPicPr>
            <p:cNvPr id="82" name="Picture 6"/>
            <p:cNvPicPr/>
            <p:nvPr/>
          </p:nvPicPr>
          <p:blipFill>
            <a:blip r:embed="rId5"/>
            <a:stretch/>
          </p:blipFill>
          <p:spPr>
            <a:xfrm rot="179400">
              <a:off x="2522160" y="2670120"/>
              <a:ext cx="2170080" cy="34556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Рисунок 24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111600" y="1410840"/>
              <a:ext cx="2271240" cy="3396240"/>
            </a:xfrm>
            <a:prstGeom prst="rect">
              <a:avLst/>
            </a:prstGeom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Рисунок 21"/>
          <p:cNvPicPr/>
          <p:nvPr/>
        </p:nvPicPr>
        <p:blipFill>
          <a:blip r:embed="rId3"/>
          <a:stretch/>
        </p:blipFill>
        <p:spPr>
          <a:xfrm>
            <a:off x="9160920" y="56160"/>
            <a:ext cx="2889360" cy="625320"/>
          </a:xfrm>
          <a:prstGeom prst="rect">
            <a:avLst/>
          </a:prstGeom>
          <a:ln>
            <a:noFill/>
          </a:ln>
        </p:spPr>
      </p:pic>
      <p:sp>
        <p:nvSpPr>
          <p:cNvPr id="85" name="TextShape 1"/>
          <p:cNvSpPr txBox="1"/>
          <p:nvPr/>
        </p:nvSpPr>
        <p:spPr>
          <a:xfrm>
            <a:off x="9538560" y="6373080"/>
            <a:ext cx="258804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www.грозостоп.рф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CustomShape 2"/>
          <p:cNvSpPr/>
          <p:nvPr/>
        </p:nvSpPr>
        <p:spPr>
          <a:xfrm>
            <a:off x="0" y="6206040"/>
            <a:ext cx="9461520" cy="369000"/>
          </a:xfrm>
          <a:prstGeom prst="rect">
            <a:avLst/>
          </a:prstGeom>
          <a:noFill/>
          <a:ln>
            <a:solidFill>
              <a:srgbClr val="B5D2E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" name="CustomShape 3"/>
          <p:cNvSpPr/>
          <p:nvPr/>
        </p:nvSpPr>
        <p:spPr>
          <a:xfrm>
            <a:off x="0" y="6180480"/>
            <a:ext cx="12191760" cy="453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0" name="Picture 7"/>
          <p:cNvPicPr/>
          <p:nvPr/>
        </p:nvPicPr>
        <p:blipFill>
          <a:blip r:embed="rId4"/>
          <a:stretch/>
        </p:blipFill>
        <p:spPr>
          <a:xfrm>
            <a:off x="339480" y="1788840"/>
            <a:ext cx="1899000" cy="3558960"/>
          </a:xfrm>
          <a:prstGeom prst="rect">
            <a:avLst/>
          </a:prstGeom>
          <a:ln>
            <a:noFill/>
          </a:ln>
        </p:spPr>
      </p:pic>
      <p:graphicFrame>
        <p:nvGraphicFramePr>
          <p:cNvPr id="91" name="Table 5"/>
          <p:cNvGraphicFramePr/>
          <p:nvPr/>
        </p:nvGraphicFramePr>
        <p:xfrm>
          <a:off x="3951000" y="1696320"/>
          <a:ext cx="7964640" cy="4511040"/>
        </p:xfrm>
        <a:graphic>
          <a:graphicData uri="http://schemas.openxmlformats.org/drawingml/2006/table">
            <a:tbl>
              <a:tblPr/>
              <a:tblGrid>
                <a:gridCol w="46843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01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401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439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 Технические характеристики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ГИР 485/12 Р (LT)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DTR 485/12 G (LT)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37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Количество защищаемых пар проводников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37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Ширина корпуса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7,7 мм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18 мм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37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Номинальное рабочее напряжение, DC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12 В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12 В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37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Номинальный ток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250 мА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250 мА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37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Скорость передачи данных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10 Мбит/с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10 Мбит/с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437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Устойчивость к переменному току, 50 Гц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10 А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10 А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8708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Категория в соответствии с ГОСТ IEC 61643-21-2014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A2, B2, C2, C3, D1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C2, C3, D1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437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(D1) Импульсный ток (10/350)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0,5 кА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2,5 кА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437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(С2) Импульсный ток (8/20)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5 кА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20 кА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437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(С3) Уровень напряжения защиты при 1кВ/мкс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&lt; 40 В / &lt; 500 В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&lt; 70 В / &lt; 370 В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437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Рабочая температура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-60…+80 </a:t>
                      </a:r>
                      <a:r>
                        <a:rPr lang="ru-RU" sz="1600" b="0" strike="noStrike" spc="-1" baseline="300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o</a:t>
                      </a: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C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-60…+80 </a:t>
                      </a:r>
                      <a:r>
                        <a:rPr lang="ru-RU" sz="1600" b="0" strike="noStrike" spc="-1" baseline="300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o</a:t>
                      </a: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C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2" name="CustomShape 6"/>
          <p:cNvSpPr/>
          <p:nvPr/>
        </p:nvSpPr>
        <p:spPr>
          <a:xfrm>
            <a:off x="2017800" y="1581120"/>
            <a:ext cx="1834920" cy="391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3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098800" y="1616040"/>
            <a:ext cx="1802880" cy="3839760"/>
          </a:xfrm>
          <a:prstGeom prst="rect">
            <a:avLst/>
          </a:prstGeom>
          <a:ln>
            <a:noFill/>
          </a:ln>
        </p:spPr>
      </p:pic>
      <p:sp>
        <p:nvSpPr>
          <p:cNvPr id="12" name="CustomShape 4"/>
          <p:cNvSpPr/>
          <p:nvPr/>
        </p:nvSpPr>
        <p:spPr>
          <a:xfrm>
            <a:off x="2635200" y="207000"/>
            <a:ext cx="6625800" cy="1005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Основные типы применяемых УЗИП для цепей передачи данных, управления, контроля и измерения</a:t>
            </a: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" name="Рисунок 12" descr="cid:fb420d27-236a-48ea-9ff7-f5c3095820a7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0"/>
            <a:ext cx="2297700" cy="148593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Shape 1"/>
          <p:cNvSpPr txBox="1"/>
          <p:nvPr/>
        </p:nvSpPr>
        <p:spPr>
          <a:xfrm>
            <a:off x="53184" y="6379176"/>
            <a:ext cx="64176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1001"/>
              </a:spcBef>
            </a:pPr>
            <a:fld id="{FD0041F1-97E0-4440-8D62-B9707FD820B0}" type="slidenum">
              <a:rPr lang="ru-RU" sz="2000" b="1" strike="noStrike" spc="-1" smtClean="0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>
                <a:lnSpc>
                  <a:spcPct val="100000"/>
                </a:lnSpc>
                <a:spcBef>
                  <a:spcPts val="1001"/>
                </a:spcBef>
              </a:pPr>
              <a:t>5</a:t>
            </a:fld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Рисунок 21"/>
          <p:cNvPicPr/>
          <p:nvPr/>
        </p:nvPicPr>
        <p:blipFill>
          <a:blip r:embed="rId3"/>
          <a:stretch/>
        </p:blipFill>
        <p:spPr>
          <a:xfrm>
            <a:off x="9160920" y="56160"/>
            <a:ext cx="2889360" cy="625320"/>
          </a:xfrm>
          <a:prstGeom prst="rect">
            <a:avLst/>
          </a:prstGeom>
          <a:ln>
            <a:noFill/>
          </a:ln>
        </p:spPr>
      </p:pic>
      <p:sp>
        <p:nvSpPr>
          <p:cNvPr id="95" name="TextShape 1"/>
          <p:cNvSpPr txBox="1"/>
          <p:nvPr/>
        </p:nvSpPr>
        <p:spPr>
          <a:xfrm>
            <a:off x="9538560" y="6373080"/>
            <a:ext cx="258804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www.грозостоп.рф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CustomShape 2"/>
          <p:cNvSpPr/>
          <p:nvPr/>
        </p:nvSpPr>
        <p:spPr>
          <a:xfrm>
            <a:off x="0" y="6206040"/>
            <a:ext cx="9461520" cy="369000"/>
          </a:xfrm>
          <a:prstGeom prst="rect">
            <a:avLst/>
          </a:prstGeom>
          <a:noFill/>
          <a:ln>
            <a:solidFill>
              <a:srgbClr val="B5D2E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" name="CustomShape 3"/>
          <p:cNvSpPr/>
          <p:nvPr/>
        </p:nvSpPr>
        <p:spPr>
          <a:xfrm>
            <a:off x="0" y="6180480"/>
            <a:ext cx="12191760" cy="453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9" name="CustomShape 4"/>
          <p:cNvSpPr/>
          <p:nvPr/>
        </p:nvSpPr>
        <p:spPr>
          <a:xfrm>
            <a:off x="2635200" y="207000"/>
            <a:ext cx="6625800" cy="1005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Основные типы применяемых УЗИП для цепей передачи данных, управления, контроля и измерения</a:t>
            </a: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100" name="Table 5"/>
          <p:cNvGraphicFramePr/>
          <p:nvPr/>
        </p:nvGraphicFramePr>
        <p:xfrm>
          <a:off x="3960360" y="2125080"/>
          <a:ext cx="7998480" cy="3625320"/>
        </p:xfrm>
        <a:graphic>
          <a:graphicData uri="http://schemas.openxmlformats.org/drawingml/2006/table">
            <a:tbl>
              <a:tblPr/>
              <a:tblGrid>
                <a:gridCol w="47318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67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099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006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 Технические характеристики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DTR 2CP </a:t>
                      </a: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(LT)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DTH 2CP 12/110 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28440" marR="28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Количество защищаемых проводников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2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2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Номинальное рабочее напряжение, DC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12 В </a:t>
                      </a: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/</a:t>
                      </a: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110 B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12 В </a:t>
                      </a: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/</a:t>
                      </a: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</a:rPr>
                        <a:t>110 B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Номинальный ток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100 мА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250 мА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Устойчивость к переменному току, 50 Гц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10 А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10 А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8708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Категория в соответствии с ГОСТ IEC 61643-21-2014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A2, B2, C2, C3, D1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A2, B2, C2, C3, D1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(D1) Импульсный ток (10/350)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2,5 кА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2,5 кА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(С2) Импульсный ток (8/20)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20 кА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20 кА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396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(С3) Уровень напряжения защиты при 1кВ/мкс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&lt; 25 В / &lt; 700 В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&lt; 18 В / &lt; 580 В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498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Рабочая температура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-60…+80 </a:t>
                      </a:r>
                      <a:r>
                        <a:rPr lang="ru-RU" sz="1600" b="0" strike="noStrike" spc="-1" baseline="300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o</a:t>
                      </a: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C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-40…+80 </a:t>
                      </a:r>
                      <a:r>
                        <a:rPr lang="ru-RU" sz="1600" b="0" strike="noStrike" spc="-1" baseline="3000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o</a:t>
                      </a: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</a:rPr>
                        <a:t>C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02" name="CustomShape 7"/>
          <p:cNvSpPr/>
          <p:nvPr/>
        </p:nvSpPr>
        <p:spPr>
          <a:xfrm>
            <a:off x="2400840" y="2607480"/>
            <a:ext cx="39595320" cy="6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3" name="Рисунок 7"/>
          <p:cNvPicPr/>
          <p:nvPr/>
        </p:nvPicPr>
        <p:blipFill>
          <a:blip r:embed="rId4"/>
          <a:stretch/>
        </p:blipFill>
        <p:spPr>
          <a:xfrm>
            <a:off x="1753920" y="2683440"/>
            <a:ext cx="1864800" cy="3405600"/>
          </a:xfrm>
          <a:prstGeom prst="rect">
            <a:avLst/>
          </a:prstGeom>
          <a:ln>
            <a:noFill/>
          </a:ln>
        </p:spPr>
      </p:pic>
      <p:pic>
        <p:nvPicPr>
          <p:cNvPr id="13" name="Рисунок 12" descr="cid:fb420d27-236a-48ea-9ff7-f5c3095820a7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0"/>
            <a:ext cx="2297700" cy="148593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CustomShape 6"/>
          <p:cNvSpPr/>
          <p:nvPr/>
        </p:nvSpPr>
        <p:spPr>
          <a:xfrm>
            <a:off x="190440" y="1215000"/>
            <a:ext cx="1193616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для защиты СКЗ от перенапряжений в измерительном проводнике, проводниках электрода сравнения и датчика поляризационного потенциала.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4" name="Рисунок 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481" t="16407" r="41943" b="16403"/>
          <a:stretch/>
        </p:blipFill>
        <p:spPr>
          <a:xfrm>
            <a:off x="114840" y="1564200"/>
            <a:ext cx="1265760" cy="3420000"/>
          </a:xfrm>
          <a:prstGeom prst="rect">
            <a:avLst/>
          </a:prstGeom>
          <a:ln>
            <a:noFill/>
          </a:ln>
        </p:spPr>
      </p:pic>
      <p:sp>
        <p:nvSpPr>
          <p:cNvPr id="14" name="TextShape 1"/>
          <p:cNvSpPr txBox="1"/>
          <p:nvPr/>
        </p:nvSpPr>
        <p:spPr>
          <a:xfrm>
            <a:off x="53184" y="6379176"/>
            <a:ext cx="64176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1001"/>
              </a:spcBef>
            </a:pPr>
            <a:fld id="{FD0041F1-97E0-4440-8D62-B9707FD820B0}" type="slidenum">
              <a:rPr lang="ru-RU" sz="2000" b="1" strike="noStrike" spc="-1" smtClean="0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>
                <a:lnSpc>
                  <a:spcPct val="100000"/>
                </a:lnSpc>
                <a:spcBef>
                  <a:spcPts val="1001"/>
                </a:spcBef>
              </a:pPr>
              <a:t>6</a:t>
            </a:fld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Рисунок 11"/>
          <p:cNvPicPr/>
          <p:nvPr/>
        </p:nvPicPr>
        <p:blipFill>
          <a:blip r:embed="rId3"/>
          <a:stretch/>
        </p:blipFill>
        <p:spPr>
          <a:xfrm>
            <a:off x="9160920" y="56160"/>
            <a:ext cx="2889360" cy="625320"/>
          </a:xfrm>
          <a:prstGeom prst="rect">
            <a:avLst/>
          </a:prstGeom>
          <a:ln>
            <a:noFill/>
          </a:ln>
        </p:spPr>
      </p:pic>
      <p:sp>
        <p:nvSpPr>
          <p:cNvPr id="106" name="TextShape 1"/>
          <p:cNvSpPr txBox="1"/>
          <p:nvPr/>
        </p:nvSpPr>
        <p:spPr>
          <a:xfrm>
            <a:off x="9538560" y="6373080"/>
            <a:ext cx="258804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www.грозостоп.рф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CustomShape 2"/>
          <p:cNvSpPr/>
          <p:nvPr/>
        </p:nvSpPr>
        <p:spPr>
          <a:xfrm>
            <a:off x="0" y="6206040"/>
            <a:ext cx="9461520" cy="369000"/>
          </a:xfrm>
          <a:prstGeom prst="rect">
            <a:avLst/>
          </a:prstGeom>
          <a:noFill/>
          <a:ln>
            <a:solidFill>
              <a:srgbClr val="B5D2E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9" name="CustomShape 3"/>
          <p:cNvSpPr/>
          <p:nvPr/>
        </p:nvSpPr>
        <p:spPr>
          <a:xfrm>
            <a:off x="0" y="6180480"/>
            <a:ext cx="12191760" cy="453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0" name="CustomShape 4"/>
          <p:cNvSpPr/>
          <p:nvPr/>
        </p:nvSpPr>
        <p:spPr>
          <a:xfrm>
            <a:off x="1675440" y="88200"/>
            <a:ext cx="8694360" cy="70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Разделительный искровой разрядник ГСР100 Ex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ТУ 3428-002-79740390-2007 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1" name="Рисунок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80" y="3488400"/>
            <a:ext cx="4160520" cy="2082600"/>
          </a:xfrm>
          <a:prstGeom prst="rect">
            <a:avLst/>
          </a:prstGeom>
          <a:ln>
            <a:noFill/>
          </a:ln>
        </p:spPr>
      </p:pic>
      <p:pic>
        <p:nvPicPr>
          <p:cNvPr id="112" name="Рисунок 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600" y="1539000"/>
            <a:ext cx="2808000" cy="1926720"/>
          </a:xfrm>
          <a:prstGeom prst="rect">
            <a:avLst/>
          </a:prstGeom>
          <a:ln>
            <a:noFill/>
          </a:ln>
        </p:spPr>
      </p:pic>
      <p:sp>
        <p:nvSpPr>
          <p:cNvPr id="113" name="CustomShape 5"/>
          <p:cNvSpPr/>
          <p:nvPr/>
        </p:nvSpPr>
        <p:spPr>
          <a:xfrm>
            <a:off x="3570137" y="1477800"/>
            <a:ext cx="8480144" cy="381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 algn="just">
              <a:lnSpc>
                <a:spcPct val="100000"/>
              </a:lnSpc>
              <a:buBlip>
                <a:blip r:embed="rId6"/>
              </a:buBlip>
            </a:pP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Полностью заменяет HGS, производства HAKEL (Чехия)</a:t>
            </a:r>
          </a:p>
          <a:p>
            <a:pPr marL="285840" indent="-285480" algn="just">
              <a:lnSpc>
                <a:spcPct val="100000"/>
              </a:lnSpc>
              <a:buBlip>
                <a:blip r:embed="rId6"/>
              </a:buBlip>
            </a:pP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Способен отводить импульсы тока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</a:t>
            </a:r>
            <a:r>
              <a:rPr lang="ru-RU" sz="2000" b="0" strike="noStrike" spc="-1" baseline="-250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imp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(10/350)=100 кА</a:t>
            </a:r>
          </a:p>
          <a:p>
            <a:pPr marL="285840" indent="-285480" algn="just">
              <a:lnSpc>
                <a:spcPct val="100000"/>
              </a:lnSpc>
              <a:buBlip>
                <a:blip r:embed="rId6"/>
              </a:buBlip>
            </a:pP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Электрические элементы заключены в оболочку со степенью защиты от внешних воздействий IP67 с толщиной стенки более 0,5 мм</a:t>
            </a:r>
          </a:p>
          <a:p>
            <a:pPr marL="285840" indent="-285480" algn="just">
              <a:lnSpc>
                <a:spcPct val="100000"/>
              </a:lnSpc>
              <a:buBlip>
                <a:blip r:embed="rId6"/>
              </a:buBlip>
            </a:pP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Полимерное покрытие корпуса</a:t>
            </a:r>
          </a:p>
          <a:p>
            <a:pPr marL="285840" indent="-285480" algn="just">
              <a:lnSpc>
                <a:spcPct val="100000"/>
              </a:lnSpc>
              <a:buBlip>
                <a:blip r:embed="rId6"/>
              </a:buBlip>
            </a:pP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Применяется во взрывоопасных зонах в соответствии с маркировкой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взрывозащиты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1Ex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mb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II T6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Gb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X по ГОСТ Р 60079-0-2011 и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Ex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mb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IIIC T80</a:t>
            </a:r>
            <a:r>
              <a:rPr lang="ru-RU" sz="2000" b="0" strike="noStrike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0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 </a:t>
            </a:r>
            <a:r>
              <a:rPr lang="ru-RU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Db</a:t>
            </a: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X по ГОСТ Р МЭК 60079-14 – 2011 </a:t>
            </a:r>
          </a:p>
          <a:p>
            <a:pPr marL="285840" indent="-285480" algn="just">
              <a:lnSpc>
                <a:spcPct val="100000"/>
              </a:lnSpc>
              <a:buBlip>
                <a:blip r:embed="rId6"/>
              </a:buBlip>
            </a:pP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По согласованию возможно изменение длины соединительного проводника.</a:t>
            </a:r>
          </a:p>
          <a:p>
            <a:pPr marL="285840" indent="-285480" algn="just">
              <a:lnSpc>
                <a:spcPct val="100000"/>
              </a:lnSpc>
              <a:buBlip>
                <a:blip r:embed="rId6"/>
              </a:buBlip>
            </a:pPr>
            <a:r>
              <a:rPr lang="ru-RU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Соответствует классу разрядника H по ГОСТ Р МЭК 62561.3-2014</a:t>
            </a:r>
          </a:p>
        </p:txBody>
      </p:sp>
      <p:pic>
        <p:nvPicPr>
          <p:cNvPr id="114" name="Рисунок 1"/>
          <p:cNvPicPr/>
          <p:nvPr/>
        </p:nvPicPr>
        <p:blipFill>
          <a:blip r:embed="rId7"/>
          <a:stretch/>
        </p:blipFill>
        <p:spPr>
          <a:xfrm>
            <a:off x="0" y="5722200"/>
            <a:ext cx="1422000" cy="452160"/>
          </a:xfrm>
          <a:prstGeom prst="rect">
            <a:avLst/>
          </a:prstGeom>
          <a:ln>
            <a:noFill/>
          </a:ln>
        </p:spPr>
      </p:pic>
      <p:pic>
        <p:nvPicPr>
          <p:cNvPr id="12" name="Рисунок 11" descr="cid:fb420d27-236a-48ea-9ff7-f5c3095820a7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0"/>
            <a:ext cx="2297700" cy="148593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Shape 1"/>
          <p:cNvSpPr txBox="1"/>
          <p:nvPr/>
        </p:nvSpPr>
        <p:spPr>
          <a:xfrm>
            <a:off x="53184" y="6379176"/>
            <a:ext cx="64176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1001"/>
              </a:spcBef>
            </a:pPr>
            <a:fld id="{FD0041F1-97E0-4440-8D62-B9707FD820B0}" type="slidenum">
              <a:rPr lang="ru-RU" sz="2000" b="1" strike="noStrike" spc="-1" smtClean="0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>
                <a:lnSpc>
                  <a:spcPct val="100000"/>
                </a:lnSpc>
                <a:spcBef>
                  <a:spcPts val="1001"/>
                </a:spcBef>
              </a:pPr>
              <a:t>7</a:t>
            </a:fld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Рисунок 11"/>
          <p:cNvPicPr/>
          <p:nvPr/>
        </p:nvPicPr>
        <p:blipFill>
          <a:blip r:embed="rId3"/>
          <a:stretch/>
        </p:blipFill>
        <p:spPr>
          <a:xfrm>
            <a:off x="9160920" y="56160"/>
            <a:ext cx="2889360" cy="625320"/>
          </a:xfrm>
          <a:prstGeom prst="rect">
            <a:avLst/>
          </a:prstGeom>
          <a:ln>
            <a:noFill/>
          </a:ln>
        </p:spPr>
      </p:pic>
      <p:sp>
        <p:nvSpPr>
          <p:cNvPr id="116" name="TextShape 1"/>
          <p:cNvSpPr txBox="1"/>
          <p:nvPr/>
        </p:nvSpPr>
        <p:spPr>
          <a:xfrm>
            <a:off x="9538560" y="6373080"/>
            <a:ext cx="258804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www.грозостоп.рф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CustomShape 2"/>
          <p:cNvSpPr/>
          <p:nvPr/>
        </p:nvSpPr>
        <p:spPr>
          <a:xfrm>
            <a:off x="0" y="6206040"/>
            <a:ext cx="9461520" cy="369000"/>
          </a:xfrm>
          <a:prstGeom prst="rect">
            <a:avLst/>
          </a:prstGeom>
          <a:noFill/>
          <a:ln>
            <a:solidFill>
              <a:srgbClr val="B5D2E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9" name="CustomShape 3"/>
          <p:cNvSpPr/>
          <p:nvPr/>
        </p:nvSpPr>
        <p:spPr>
          <a:xfrm>
            <a:off x="0" y="6180480"/>
            <a:ext cx="12191760" cy="453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0" name="CustomShape 4"/>
          <p:cNvSpPr/>
          <p:nvPr/>
        </p:nvSpPr>
        <p:spPr>
          <a:xfrm>
            <a:off x="3897720" y="1174320"/>
            <a:ext cx="8002080" cy="2665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2500" lnSpcReduction="10000"/>
          </a:bodyPr>
          <a:lstStyle/>
          <a:p>
            <a:pPr marL="285840" indent="-285480" algn="just">
              <a:lnSpc>
                <a:spcPct val="100000"/>
              </a:lnSpc>
              <a:buBlip>
                <a:blip r:embed="rId4"/>
              </a:buBlip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Созданы специалистами в области </a:t>
            </a:r>
            <a:r>
              <a:rPr lang="ru-RU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молниезащиты</a:t>
            </a: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на базе накопленного практического опыта    работы с проектными и эксплуатационными организациями, изучения нормативных документов в области связи и энергетики, а также опыта зарубежных фирм</a:t>
            </a:r>
          </a:p>
          <a:p>
            <a:pPr marL="285840" indent="-285480" algn="just">
              <a:lnSpc>
                <a:spcPct val="100000"/>
              </a:lnSpc>
              <a:buBlip>
                <a:blip r:embed="rId4"/>
              </a:buBlip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Сочетают в себе технически грамотное размещение устройств защиты от импульсных перенапряжений (УЗИП) в схеме электроустановки с удобством монтажа, эксплуатации, обслуживания и контроля за их исправностью</a:t>
            </a:r>
          </a:p>
          <a:p>
            <a:pPr marL="285840" indent="-285480" algn="just">
              <a:lnSpc>
                <a:spcPct val="100000"/>
              </a:lnSpc>
              <a:buBlip>
                <a:blip r:embed="rId4"/>
              </a:buBlip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Позволяют выполнять требования действующих нормативных документов в области ЭМС.</a:t>
            </a:r>
          </a:p>
          <a:p>
            <a:pPr algn="just">
              <a:lnSpc>
                <a:spcPct val="90000"/>
              </a:lnSpc>
              <a:spcBef>
                <a:spcPts val="360"/>
              </a:spcBef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360"/>
              </a:spcBef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360"/>
              </a:spcBef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80000"/>
              </a:lnSpc>
              <a:spcBef>
                <a:spcPts val="360"/>
              </a:spcBef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CustomShape 5"/>
          <p:cNvSpPr/>
          <p:nvPr/>
        </p:nvSpPr>
        <p:spPr>
          <a:xfrm>
            <a:off x="1837080" y="276120"/>
            <a:ext cx="8229240" cy="76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ЩЗИП</a:t>
            </a:r>
            <a:r>
              <a:rPr lang="ru-RU" sz="2000" b="1" strike="noStrike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®</a:t>
            </a:r>
            <a:r>
              <a:rPr lang="ru-RU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- БЗГП </a:t>
            </a: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CustomShape 6"/>
          <p:cNvSpPr/>
          <p:nvPr/>
        </p:nvSpPr>
        <p:spPr>
          <a:xfrm>
            <a:off x="4082760" y="20880"/>
            <a:ext cx="373824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Щитовая продукция</a:t>
            </a:r>
            <a:endParaRPr lang="ru-RU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" name="Рисунок 12" descr="cid:fb420d27-236a-48ea-9ff7-f5c3095820a7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0"/>
            <a:ext cx="2297700" cy="1485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Picture 2"/>
          <p:cNvPicPr/>
          <p:nvPr/>
        </p:nvPicPr>
        <p:blipFill>
          <a:blip r:embed="rId6"/>
          <a:stretch/>
        </p:blipFill>
        <p:spPr>
          <a:xfrm>
            <a:off x="210600" y="1372680"/>
            <a:ext cx="3686760" cy="4558320"/>
          </a:xfrm>
          <a:prstGeom prst="rect">
            <a:avLst/>
          </a:prstGeom>
          <a:ln>
            <a:noFill/>
          </a:ln>
        </p:spPr>
      </p:pic>
      <p:pic>
        <p:nvPicPr>
          <p:cNvPr id="124" name="Picture 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743200" y="3938760"/>
            <a:ext cx="3119400" cy="2190960"/>
          </a:xfrm>
          <a:prstGeom prst="rect">
            <a:avLst/>
          </a:prstGeom>
          <a:ln>
            <a:noFill/>
          </a:ln>
        </p:spPr>
      </p:pic>
      <p:sp>
        <p:nvSpPr>
          <p:cNvPr id="125" name="CustomShape 7"/>
          <p:cNvSpPr/>
          <p:nvPr/>
        </p:nvSpPr>
        <p:spPr>
          <a:xfrm>
            <a:off x="5954760" y="4690800"/>
            <a:ext cx="609552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 algn="just">
              <a:lnSpc>
                <a:spcPct val="100000"/>
              </a:lnSpc>
              <a:buBlip>
                <a:blip r:embed="rId4"/>
              </a:buBlip>
            </a:pPr>
            <a:r>
              <a:rPr lang="ru-RU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Могут быть включены в подсистему коррозионного </a:t>
            </a:r>
            <a:r>
              <a:rPr lang="ru-RU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мониторинга</a:t>
            </a:r>
          </a:p>
        </p:txBody>
      </p:sp>
      <p:sp>
        <p:nvSpPr>
          <p:cNvPr id="14" name="TextShape 1"/>
          <p:cNvSpPr txBox="1"/>
          <p:nvPr/>
        </p:nvSpPr>
        <p:spPr>
          <a:xfrm>
            <a:off x="53184" y="6379176"/>
            <a:ext cx="64176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1001"/>
              </a:spcBef>
            </a:pPr>
            <a:fld id="{FD0041F1-97E0-4440-8D62-B9707FD820B0}" type="slidenum">
              <a:rPr lang="ru-RU" sz="2000" b="1" strike="noStrike" spc="-1" smtClean="0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>
                <a:lnSpc>
                  <a:spcPct val="100000"/>
                </a:lnSpc>
                <a:spcBef>
                  <a:spcPts val="1001"/>
                </a:spcBef>
              </a:pPr>
              <a:t>8</a:t>
            </a:fld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Рисунок 11"/>
          <p:cNvPicPr/>
          <p:nvPr/>
        </p:nvPicPr>
        <p:blipFill>
          <a:blip r:embed="rId3"/>
          <a:stretch/>
        </p:blipFill>
        <p:spPr>
          <a:xfrm>
            <a:off x="9160920" y="56160"/>
            <a:ext cx="2889360" cy="625320"/>
          </a:xfrm>
          <a:prstGeom prst="rect">
            <a:avLst/>
          </a:prstGeom>
          <a:ln>
            <a:noFill/>
          </a:ln>
        </p:spPr>
      </p:pic>
      <p:sp>
        <p:nvSpPr>
          <p:cNvPr id="403" name="TextShape 1"/>
          <p:cNvSpPr txBox="1"/>
          <p:nvPr/>
        </p:nvSpPr>
        <p:spPr>
          <a:xfrm>
            <a:off x="9538560" y="6373080"/>
            <a:ext cx="258804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lang="ru-RU" sz="2000" b="1" strike="noStrike" spc="-1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www.грозостоп.рф</a:t>
            </a:r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5" name="CustomShape 2"/>
          <p:cNvSpPr/>
          <p:nvPr/>
        </p:nvSpPr>
        <p:spPr>
          <a:xfrm>
            <a:off x="0" y="6206040"/>
            <a:ext cx="9461520" cy="369000"/>
          </a:xfrm>
          <a:prstGeom prst="rect">
            <a:avLst/>
          </a:prstGeom>
          <a:noFill/>
          <a:ln>
            <a:solidFill>
              <a:srgbClr val="B5D2E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6" name="CustomShape 3"/>
          <p:cNvSpPr/>
          <p:nvPr/>
        </p:nvSpPr>
        <p:spPr>
          <a:xfrm>
            <a:off x="0" y="6180480"/>
            <a:ext cx="12191760" cy="453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7" name="CustomShape 4"/>
          <p:cNvSpPr/>
          <p:nvPr/>
        </p:nvSpPr>
        <p:spPr>
          <a:xfrm>
            <a:off x="838080" y="1235880"/>
            <a:ext cx="228240" cy="23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8" name="CustomShape 5"/>
          <p:cNvSpPr/>
          <p:nvPr/>
        </p:nvSpPr>
        <p:spPr>
          <a:xfrm>
            <a:off x="838080" y="1235880"/>
            <a:ext cx="180720" cy="228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9" name="CustomShape 6"/>
          <p:cNvSpPr/>
          <p:nvPr/>
        </p:nvSpPr>
        <p:spPr>
          <a:xfrm>
            <a:off x="838080" y="1235880"/>
            <a:ext cx="304560" cy="228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0" name="CustomShape 7"/>
          <p:cNvSpPr/>
          <p:nvPr/>
        </p:nvSpPr>
        <p:spPr>
          <a:xfrm>
            <a:off x="838080" y="1235880"/>
            <a:ext cx="228240" cy="23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1" name="CustomShape 8"/>
          <p:cNvSpPr/>
          <p:nvPr/>
        </p:nvSpPr>
        <p:spPr>
          <a:xfrm>
            <a:off x="838080" y="1235880"/>
            <a:ext cx="180720" cy="228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2" name="CustomShape 9"/>
          <p:cNvSpPr/>
          <p:nvPr/>
        </p:nvSpPr>
        <p:spPr>
          <a:xfrm>
            <a:off x="838080" y="1235880"/>
            <a:ext cx="304560" cy="228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3" name="CustomShape 10"/>
          <p:cNvSpPr/>
          <p:nvPr/>
        </p:nvSpPr>
        <p:spPr>
          <a:xfrm>
            <a:off x="838080" y="1235880"/>
            <a:ext cx="104400" cy="21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4" name="CustomShape 11"/>
          <p:cNvSpPr/>
          <p:nvPr/>
        </p:nvSpPr>
        <p:spPr>
          <a:xfrm>
            <a:off x="1149480" y="582120"/>
            <a:ext cx="1039248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Поставлено на объекты ПАО «Газпром</a:t>
            </a:r>
            <a:r>
              <a:rPr lang="ru-RU" sz="2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»:</a:t>
            </a:r>
            <a:endParaRPr lang="ru-RU" sz="20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5" name="CustomShape 4"/>
          <p:cNvSpPr/>
          <p:nvPr/>
        </p:nvSpPr>
        <p:spPr>
          <a:xfrm>
            <a:off x="2226365" y="1602125"/>
            <a:ext cx="8727230" cy="17930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85840" indent="-285480" algn="just">
              <a:lnSpc>
                <a:spcPct val="100000"/>
              </a:lnSpc>
              <a:buBlip>
                <a:blip r:embed="rId4"/>
              </a:buBlip>
            </a:pPr>
            <a:r>
              <a:rPr lang="ru-RU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ЩЗИП® - БЗГП </a:t>
            </a:r>
            <a:r>
              <a:rPr lang="ru-RU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				более 200 шт.</a:t>
            </a:r>
          </a:p>
          <a:p>
            <a:pPr marL="285840" indent="-285480" algn="just">
              <a:lnSpc>
                <a:spcPct val="100000"/>
              </a:lnSpc>
              <a:buBlip>
                <a:blip r:embed="rId4"/>
              </a:buBlip>
            </a:pPr>
            <a:endParaRPr lang="ru-RU" sz="20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buBlip>
                <a:blip r:embed="rId4"/>
              </a:buBlip>
            </a:pPr>
            <a:r>
              <a:rPr lang="ru-RU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УЗИП в составе ЩЗИП® - БЗГП 		более 3000 шт.</a:t>
            </a:r>
          </a:p>
          <a:p>
            <a:pPr marL="285840" indent="-285480" algn="just">
              <a:buBlip>
                <a:blip r:embed="rId4"/>
              </a:buBlip>
            </a:pPr>
            <a:endParaRPr lang="ru-RU" sz="20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buBlip>
                <a:blip r:embed="rId4"/>
              </a:buBlip>
            </a:pPr>
            <a:r>
              <a:rPr lang="ru-RU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УЗИП 					более 500000 шт.</a:t>
            </a:r>
          </a:p>
          <a:p>
            <a:pPr marL="285840" indent="-285480" algn="just">
              <a:lnSpc>
                <a:spcPct val="100000"/>
              </a:lnSpc>
              <a:buBlip>
                <a:blip r:embed="rId4"/>
              </a:buBlip>
            </a:pPr>
            <a:endParaRPr lang="ru-RU" sz="20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lnSpc>
                <a:spcPct val="100000"/>
              </a:lnSpc>
              <a:buBlip>
                <a:blip r:embed="rId4"/>
              </a:buBlip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just">
              <a:lnSpc>
                <a:spcPct val="90000"/>
              </a:lnSpc>
              <a:spcBef>
                <a:spcPts val="360"/>
              </a:spcBef>
            </a:pP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360"/>
              </a:spcBef>
            </a:pP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360"/>
              </a:spcBef>
            </a:pP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80000"/>
              </a:lnSpc>
              <a:spcBef>
                <a:spcPts val="360"/>
              </a:spcBef>
            </a:pP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CustomShape 11"/>
          <p:cNvSpPr/>
          <p:nvPr/>
        </p:nvSpPr>
        <p:spPr>
          <a:xfrm>
            <a:off x="1142640" y="3574127"/>
            <a:ext cx="1039248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Планируется к поставке по текущим проектам:</a:t>
            </a:r>
            <a:endParaRPr lang="ru-RU" sz="20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7" name="CustomShape 4"/>
          <p:cNvSpPr/>
          <p:nvPr/>
        </p:nvSpPr>
        <p:spPr>
          <a:xfrm>
            <a:off x="2226365" y="4217572"/>
            <a:ext cx="8727230" cy="179308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285840" indent="-285480" algn="just">
              <a:lnSpc>
                <a:spcPct val="100000"/>
              </a:lnSpc>
              <a:buBlip>
                <a:blip r:embed="rId4"/>
              </a:buBlip>
            </a:pPr>
            <a:r>
              <a:rPr lang="ru-RU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ЩЗИП® - БЗГП </a:t>
            </a:r>
            <a:r>
              <a:rPr lang="ru-RU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				более 100 шт.</a:t>
            </a:r>
          </a:p>
          <a:p>
            <a:pPr marL="285840" indent="-285480" algn="just">
              <a:lnSpc>
                <a:spcPct val="100000"/>
              </a:lnSpc>
              <a:buBlip>
                <a:blip r:embed="rId4"/>
              </a:buBlip>
            </a:pPr>
            <a:endParaRPr lang="ru-RU" sz="20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buBlip>
                <a:blip r:embed="rId4"/>
              </a:buBlip>
            </a:pPr>
            <a:r>
              <a:rPr lang="ru-RU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УЗИП в составе ЩЗИП® - БЗГП 		более 1500 шт.</a:t>
            </a:r>
          </a:p>
          <a:p>
            <a:pPr marL="285840" indent="-285480" algn="just">
              <a:buBlip>
                <a:blip r:embed="rId4"/>
              </a:buBlip>
            </a:pPr>
            <a:endParaRPr lang="ru-RU" sz="20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60" algn="just">
              <a:lnSpc>
                <a:spcPct val="100000"/>
              </a:lnSpc>
            </a:pPr>
            <a:endParaRPr lang="ru-RU" sz="20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285840" indent="-285480" algn="just">
              <a:lnSpc>
                <a:spcPct val="100000"/>
              </a:lnSpc>
              <a:buBlip>
                <a:blip r:embed="rId4"/>
              </a:buBlip>
            </a:pPr>
            <a:endParaRPr lang="ru-RU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algn="just">
              <a:lnSpc>
                <a:spcPct val="90000"/>
              </a:lnSpc>
              <a:spcBef>
                <a:spcPts val="360"/>
              </a:spcBef>
            </a:pP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360"/>
              </a:spcBef>
            </a:pP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360"/>
              </a:spcBef>
            </a:pP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80000"/>
              </a:lnSpc>
              <a:spcBef>
                <a:spcPts val="360"/>
              </a:spcBef>
            </a:pP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" name="Рисунок 17" descr="cid:fb420d27-236a-48ea-9ff7-f5c3095820a7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0"/>
            <a:ext cx="2297700" cy="148593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Shape 1"/>
          <p:cNvSpPr txBox="1"/>
          <p:nvPr/>
        </p:nvSpPr>
        <p:spPr>
          <a:xfrm>
            <a:off x="53184" y="6379176"/>
            <a:ext cx="641760" cy="31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  <a:spcBef>
                <a:spcPts val="1001"/>
              </a:spcBef>
            </a:pPr>
            <a:fld id="{FD0041F1-97E0-4440-8D62-B9707FD820B0}" type="slidenum">
              <a:rPr lang="ru-RU" sz="2000" b="1" strike="noStrike" spc="-1" smtClean="0">
                <a:solidFill>
                  <a:srgbClr val="203864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pPr>
                <a:lnSpc>
                  <a:spcPct val="100000"/>
                </a:lnSpc>
                <a:spcBef>
                  <a:spcPts val="1001"/>
                </a:spcBef>
              </a:pPr>
              <a:t>9</a:t>
            </a:fld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072246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35968</TotalTime>
  <Words>2150</Words>
  <Application>Microsoft Office PowerPoint</Application>
  <PresentationFormat>Широкоэкранный</PresentationFormat>
  <Paragraphs>466</Paragraphs>
  <Slides>31</Slides>
  <Notes>31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0" baseType="lpstr">
      <vt:lpstr>Arial</vt:lpstr>
      <vt:lpstr>Calibri</vt:lpstr>
      <vt:lpstr>Calibri Light</vt:lpstr>
      <vt:lpstr>DejaVu Sans</vt:lpstr>
      <vt:lpstr>StarSymbol</vt:lpstr>
      <vt:lpstr>Symbol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Ежегодная конференция по грозозащите</dc:title>
  <dc:subject/>
  <dc:creator>Клуш Антон Альбертович</dc:creator>
  <dc:description/>
  <cp:lastModifiedBy>Сергеев Алексей Владимирович</cp:lastModifiedBy>
  <cp:revision>315</cp:revision>
  <cp:lastPrinted>2017-05-30T08:34:37Z</cp:lastPrinted>
  <dcterms:created xsi:type="dcterms:W3CDTF">2016-11-23T10:01:11Z</dcterms:created>
  <dcterms:modified xsi:type="dcterms:W3CDTF">2018-05-23T20:35:28Z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48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48</vt:i4>
  </property>
</Properties>
</file>