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639" r:id="rId2"/>
    <p:sldMasterId id="2147486646" r:id="rId3"/>
  </p:sldMasterIdLst>
  <p:notesMasterIdLst>
    <p:notesMasterId r:id="rId30"/>
  </p:notesMasterIdLst>
  <p:sldIdLst>
    <p:sldId id="256" r:id="rId4"/>
    <p:sldId id="295" r:id="rId5"/>
    <p:sldId id="348" r:id="rId6"/>
    <p:sldId id="319" r:id="rId7"/>
    <p:sldId id="322" r:id="rId8"/>
    <p:sldId id="323" r:id="rId9"/>
    <p:sldId id="325" r:id="rId10"/>
    <p:sldId id="326" r:id="rId11"/>
    <p:sldId id="327" r:id="rId12"/>
    <p:sldId id="330" r:id="rId13"/>
    <p:sldId id="336" r:id="rId14"/>
    <p:sldId id="305" r:id="rId15"/>
    <p:sldId id="341" r:id="rId16"/>
    <p:sldId id="332" r:id="rId17"/>
    <p:sldId id="337" r:id="rId18"/>
    <p:sldId id="340" r:id="rId19"/>
    <p:sldId id="331" r:id="rId20"/>
    <p:sldId id="333" r:id="rId21"/>
    <p:sldId id="335" r:id="rId22"/>
    <p:sldId id="343" r:id="rId23"/>
    <p:sldId id="344" r:id="rId24"/>
    <p:sldId id="345" r:id="rId25"/>
    <p:sldId id="346" r:id="rId26"/>
    <p:sldId id="334" r:id="rId27"/>
    <p:sldId id="328" r:id="rId28"/>
    <p:sldId id="277" r:id="rId29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99"/>
    <a:srgbClr val="00FFFF"/>
    <a:srgbClr val="CCFFCC"/>
    <a:srgbClr val="00CCFF"/>
    <a:srgbClr val="008000"/>
    <a:srgbClr val="009900"/>
    <a:srgbClr val="0C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4660"/>
  </p:normalViewPr>
  <p:slideViewPr>
    <p:cSldViewPr>
      <p:cViewPr varScale="1">
        <p:scale>
          <a:sx n="164" d="100"/>
          <a:sy n="164" d="100"/>
        </p:scale>
        <p:origin x="-114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.gazprom.ru\dfs\V2\GRP\GASTOPLI\ALL\!&#1054;&#1058;&#1044;&#1045;&#1051;%20&#1055;&#1054;&#1069;%20&#1043;&#1056;&#1057;\&#1055;&#1086;&#1076;&#1075;&#1086;&#1090;&#1086;&#1074;&#1082;&#1072;%20&#1082;%20&#1089;&#1086;&#1074;&#1077;&#1097;&#1072;&#1085;&#1080;&#1102;\!!!%20&#1052;&#1077;&#1078;&#1076;&#1091;&#1085;&#1072;&#1088;&#1086;&#1076;&#1085;&#1099;&#1077;%20&#1082;&#1086;&#1085;&#1092;&#1077;&#1088;&#1077;&#1085;&#1094;&#1080;&#1080;%20&#1087;&#1086;%20&#1043;&#1056;&#1057;\17%2010%2023%20&#1050;&#1072;&#1079;&#1072;&#1085;&#1100;%202017\&#1044;&#1086;&#1082;&#1083;&#1072;&#1076;&#1099;%20&#1091;&#1095;&#1072;&#1089;&#1090;&#1085;&#1080;&#1082;&#1086;&#1074;%20&#1089;&#1086;&#1074;&#1077;&#1097;&#1072;&#1085;&#1080;&#1103;\&#1044;&#1080;&#1089;&#1090;&#1072;&#1085;&#1086;&#1074;%20&#1056;.&#1070;\&#1057;&#1090;&#1072;&#1090;&#1080;&#1089;&#1090;&#1080;&#1082;&#1072;%20&#1050;&#1052;&#1057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86;&#1074;&#1072;&#1103;%20&#1087;&#1072;&#1087;&#1082;&#1072;\&#1059;&#1090;&#1077;&#1095;&#1082;&#1080;%20&#1089;&#1074;&#1086;&#1076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dm.gazprom.ru\dfs\V2\GRP\GASTOPLI\ALL\!&#1054;&#1058;&#1044;&#1045;&#1051;%20&#1055;&#1054;&#1069;%20&#1043;&#1056;&#1057;\&#1047;&#1072;&#1074;&#1086;&#1076;&#1099;%20&#1080;&#1079;&#1075;&#1086;&#1090;&#1086;&#1074;&#1080;&#1090;&#1077;&#1083;&#1080;\17%2010%2010%20&#1044;%20308%20&#1079;&#1072;&#1074;&#1086;&#1076;&#1072;&#1084;%20&#1086;&#1073;%20&#1091;&#1089;&#1090;&#1088;&#1072;&#1085;&#1077;&#1085;&#1080;&#1080;%20&#1085;&#1077;&#1087;&#1086;&#1083;&#1072;&#1076;&#1086;&#1082;%20&#1048;&#1089;&#1093;%200308-9196_&#1053;&#1077;&#1080;&#1089;&#1087;&#1088;&#1072;&#1074;&#1085;&#1086;&#1089;&#1090;&#1080;%20&#1079;&#1072;&#1074;&#1086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2414698162729"/>
          <c:y val="3.9451025909401881E-2"/>
          <c:w val="0.85515037182852149"/>
          <c:h val="0.536188230547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 нарушений ОЗ и мр</c:v>
                </c:pt>
              </c:strCache>
            </c:strRef>
          </c:tx>
          <c:invertIfNegative val="0"/>
          <c:cat>
            <c:strRef>
              <c:f>Лист1!$A$2:$A$21</c:f>
              <c:strCache>
                <c:ptCount val="20"/>
                <c:pt idx="0">
                  <c:v>Центральный ФО</c:v>
                </c:pt>
                <c:pt idx="1">
                  <c:v>Оренбургская область</c:v>
                </c:pt>
                <c:pt idx="2">
                  <c:v>Санкт-Петербург и Лен. обл.</c:v>
                </c:pt>
                <c:pt idx="3">
                  <c:v>Нижегородская область</c:v>
                </c:pt>
                <c:pt idx="4">
                  <c:v>Вологодская обл, Респ. Коми</c:v>
                </c:pt>
                <c:pt idx="5">
                  <c:v>Республика Беларусь</c:v>
                </c:pt>
                <c:pt idx="6">
                  <c:v>Республика Дагестан</c:v>
                </c:pt>
                <c:pt idx="7">
                  <c:v>Ставропольский край</c:v>
                </c:pt>
                <c:pt idx="8">
                  <c:v>Тамбовская область</c:v>
                </c:pt>
                <c:pt idx="9">
                  <c:v>Свердловская область</c:v>
                </c:pt>
                <c:pt idx="10">
                  <c:v>Республика Татарстан</c:v>
                </c:pt>
                <c:pt idx="11">
                  <c:v>Самарская область</c:v>
                </c:pt>
                <c:pt idx="12">
                  <c:v>Краснодарский край </c:v>
                </c:pt>
                <c:pt idx="13">
                  <c:v>Пермский кр. и Кировская обл.</c:v>
                </c:pt>
                <c:pt idx="14">
                  <c:v>Чеченская республика</c:v>
                </c:pt>
                <c:pt idx="15">
                  <c:v>Тюменская область</c:v>
                </c:pt>
                <c:pt idx="16">
                  <c:v>Ростовская область</c:v>
                </c:pt>
                <c:pt idx="17">
                  <c:v>Республика Башкортостан</c:v>
                </c:pt>
                <c:pt idx="18">
                  <c:v>Томская область </c:v>
                </c:pt>
                <c:pt idx="19">
                  <c:v>Волгоградская область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объектов в нарушениях ОЗ и МР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4479969388262616E-3"/>
                  <c:y val="-1.892084361848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08180227471566E-3"/>
                  <c:y val="-1.4134515125230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239984694131434E-3"/>
                  <c:y val="-5.405955319566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4.0859580052493441E-3"/>
                  <c:y val="2.628403164174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Лист1!$A$2:$A$21</c:f>
              <c:strCache>
                <c:ptCount val="20"/>
                <c:pt idx="0">
                  <c:v>Центральный ФО</c:v>
                </c:pt>
                <c:pt idx="1">
                  <c:v>Оренбургская область</c:v>
                </c:pt>
                <c:pt idx="2">
                  <c:v>Санкт-Петербург и Лен. обл.</c:v>
                </c:pt>
                <c:pt idx="3">
                  <c:v>Нижегородская область</c:v>
                </c:pt>
                <c:pt idx="4">
                  <c:v>Вологодская обл, Респ. Коми</c:v>
                </c:pt>
                <c:pt idx="5">
                  <c:v>Республика Беларусь</c:v>
                </c:pt>
                <c:pt idx="6">
                  <c:v>Республика Дагестан</c:v>
                </c:pt>
                <c:pt idx="7">
                  <c:v>Ставропольский край</c:v>
                </c:pt>
                <c:pt idx="8">
                  <c:v>Тамбовская область</c:v>
                </c:pt>
                <c:pt idx="9">
                  <c:v>Свердловская область</c:v>
                </c:pt>
                <c:pt idx="10">
                  <c:v>Республика Татарстан</c:v>
                </c:pt>
                <c:pt idx="11">
                  <c:v>Самарская область</c:v>
                </c:pt>
                <c:pt idx="12">
                  <c:v>Краснодарский край </c:v>
                </c:pt>
                <c:pt idx="13">
                  <c:v>Пермский кр. и Кировская обл.</c:v>
                </c:pt>
                <c:pt idx="14">
                  <c:v>Чеченская республика</c:v>
                </c:pt>
                <c:pt idx="15">
                  <c:v>Тюменская область</c:v>
                </c:pt>
                <c:pt idx="16">
                  <c:v>Ростовская область</c:v>
                </c:pt>
                <c:pt idx="17">
                  <c:v>Республика Башкортостан</c:v>
                </c:pt>
                <c:pt idx="18">
                  <c:v>Томская область </c:v>
                </c:pt>
                <c:pt idx="19">
                  <c:v>Волгоградская область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13222</c:v>
                </c:pt>
                <c:pt idx="1">
                  <c:v>10562</c:v>
                </c:pt>
                <c:pt idx="2">
                  <c:v>4793</c:v>
                </c:pt>
                <c:pt idx="3">
                  <c:v>1600</c:v>
                </c:pt>
                <c:pt idx="4">
                  <c:v>1005</c:v>
                </c:pt>
                <c:pt idx="5">
                  <c:v>818</c:v>
                </c:pt>
                <c:pt idx="6">
                  <c:v>768</c:v>
                </c:pt>
                <c:pt idx="7">
                  <c:v>638</c:v>
                </c:pt>
                <c:pt idx="8">
                  <c:v>605</c:v>
                </c:pt>
                <c:pt idx="9">
                  <c:v>585</c:v>
                </c:pt>
                <c:pt idx="10">
                  <c:v>565</c:v>
                </c:pt>
                <c:pt idx="11">
                  <c:v>484</c:v>
                </c:pt>
                <c:pt idx="12">
                  <c:v>241</c:v>
                </c:pt>
                <c:pt idx="13">
                  <c:v>229</c:v>
                </c:pt>
                <c:pt idx="14">
                  <c:v>133</c:v>
                </c:pt>
                <c:pt idx="15">
                  <c:v>125</c:v>
                </c:pt>
                <c:pt idx="16">
                  <c:v>76</c:v>
                </c:pt>
                <c:pt idx="17">
                  <c:v>49</c:v>
                </c:pt>
                <c:pt idx="18">
                  <c:v>7</c:v>
                </c:pt>
                <c:pt idx="1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24"/>
        <c:axId val="12317440"/>
        <c:axId val="12318976"/>
      </c:barChart>
      <c:catAx>
        <c:axId val="12317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aseline="0">
                <a:latin typeface="Times New Roman" pitchFamily="18" charset="0"/>
              </a:defRPr>
            </a:pPr>
            <a:endParaRPr lang="ru-RU"/>
          </a:p>
        </c:txPr>
        <c:crossAx val="12318976"/>
        <c:crosses val="autoZero"/>
        <c:auto val="1"/>
        <c:lblAlgn val="ctr"/>
        <c:lblOffset val="100"/>
        <c:noMultiLvlLbl val="0"/>
      </c:catAx>
      <c:valAx>
        <c:axId val="1231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3174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4360261370783821"/>
          <c:y val="0.11059321645199463"/>
          <c:w val="0.5225236953661283"/>
          <c:h val="6.9091201894998414E-2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2.5529504212276781E-2"/>
                  <c:y val="-0.14634898722836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925760083724653E-2"/>
                  <c:y val="-0.12069378912547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43888086840518"/>
                  <c:y val="-8.25558389493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476288810511499E-2"/>
                  <c:y val="0.10131852961964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946784598234684E-2"/>
                  <c:y val="0.14634898722836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454688328064182E-2"/>
                  <c:y val="0.14634898722836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5155424791213611E-2"/>
                  <c:y val="-0.11257614402182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'Мощности ГРС'!$B$25:$B$31</c:f>
              <c:strCache>
                <c:ptCount val="7"/>
                <c:pt idx="0">
                  <c:v>ГТ Казань </c:v>
                </c:pt>
                <c:pt idx="1">
                  <c:v>ГТ Москва </c:v>
                </c:pt>
                <c:pt idx="2">
                  <c:v> ГТ Н.Новгород</c:v>
                </c:pt>
                <c:pt idx="3">
                  <c:v>ГТ Самара </c:v>
                </c:pt>
                <c:pt idx="4">
                  <c:v>ГТ Саратов</c:v>
                </c:pt>
                <c:pt idx="5">
                  <c:v>ГТ Ставрополь </c:v>
                </c:pt>
                <c:pt idx="6">
                  <c:v>ГТ Томск </c:v>
                </c:pt>
              </c:strCache>
            </c:strRef>
          </c:cat>
          <c:val>
            <c:numRef>
              <c:f>'Мощности ГРС'!$C$25:$C$31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11.7</c:v>
                </c:pt>
                <c:pt idx="2">
                  <c:v>17.5</c:v>
                </c:pt>
                <c:pt idx="3">
                  <c:v>3.7</c:v>
                </c:pt>
                <c:pt idx="4">
                  <c:v>9.1</c:v>
                </c:pt>
                <c:pt idx="5">
                  <c:v>5.7</c:v>
                </c:pt>
                <c:pt idx="6">
                  <c:v>58.7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041020059627523"/>
          <c:y val="0.15034525642275576"/>
          <c:w val="0.26924439341743628"/>
          <c:h val="0.699309203739267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0070C0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363685549637487E-2"/>
          <c:y val="0.11606635515422559"/>
          <c:w val="0.90823665332651127"/>
          <c:h val="0.758073864810645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5.5362558121344767E-2"/>
                  <c:y val="3.2891652823683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63235873642342E-2"/>
                  <c:y val="-7.893996677684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054084673202728E-2"/>
                  <c:y val="-7.236163621210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635747497911294E-2"/>
                  <c:y val="-4.9337479235525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6445826411841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74</c:v>
                </c:pt>
                <c:pt idx="2">
                  <c:v>97</c:v>
                </c:pt>
                <c:pt idx="3">
                  <c:v>145</c:v>
                </c:pt>
                <c:pt idx="4">
                  <c:v>118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7120"/>
        <c:axId val="11681152"/>
      </c:lineChart>
      <c:catAx>
        <c:axId val="1099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/>
              </a:defRPr>
            </a:pPr>
            <a:endParaRPr lang="ru-RU"/>
          </a:p>
        </c:txPr>
        <c:crossAx val="11681152"/>
        <c:crosses val="autoZero"/>
        <c:auto val="1"/>
        <c:lblAlgn val="ctr"/>
        <c:lblOffset val="100"/>
        <c:noMultiLvlLbl val="0"/>
      </c:catAx>
      <c:valAx>
        <c:axId val="1168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/>
              </a:defRPr>
            </a:pPr>
            <a:endParaRPr lang="ru-RU"/>
          </a:p>
        </c:txPr>
        <c:crossAx val="109971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 b="1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17039995556049328"/>
          <c:w val="0.78485448031385008"/>
          <c:h val="0.61397511387623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Доп. лимит на ДТОиР</c:v>
                </c:pt>
              </c:strCache>
            </c:strRef>
          </c:tx>
          <c:spPr>
            <a:gradFill flip="none" rotWithShape="1">
              <a:gsLst>
                <a:gs pos="50000">
                  <a:srgbClr val="FF0000"/>
                </a:gs>
                <a:gs pos="0">
                  <a:srgbClr val="FFE28A"/>
                </a:gs>
                <a:gs pos="99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38100" h="381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23.4</c:v>
                </c:pt>
                <c:pt idx="1">
                  <c:v>43.8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эффект</c:v>
                </c:pt>
              </c:strCache>
            </c:strRef>
          </c:tx>
          <c:spPr>
            <a:gradFill flip="none" rotWithShape="1">
              <a:gsLst>
                <a:gs pos="44000">
                  <a:srgbClr val="0066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3810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0099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389</c:v>
                </c:pt>
                <c:pt idx="1">
                  <c:v>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6960"/>
        <c:axId val="11182848"/>
      </c:barChart>
      <c:dateAx>
        <c:axId val="11176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high"/>
        <c:crossAx val="11182848"/>
        <c:crosses val="autoZero"/>
        <c:auto val="0"/>
        <c:lblOffset val="100"/>
        <c:baseTimeUnit val="days"/>
      </c:dateAx>
      <c:valAx>
        <c:axId val="11182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7696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73995298799994491"/>
          <c:y val="0.29387973985796451"/>
          <c:w val="0.26004701200005498"/>
          <c:h val="0.57494759841499088"/>
        </c:manualLayout>
      </c:layout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334666632957211"/>
          <c:y val="4.0189986618794631E-2"/>
          <c:w val="0.65640043282996374"/>
          <c:h val="0.579031999547239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Централизованная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Периодическая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Надомная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2126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Вахтенная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00"/>
        <c:shape val="box"/>
        <c:axId val="11339264"/>
        <c:axId val="11340800"/>
        <c:axId val="0"/>
      </c:bar3DChart>
      <c:catAx>
        <c:axId val="113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40800"/>
        <c:crosses val="autoZero"/>
        <c:auto val="1"/>
        <c:lblAlgn val="ctr"/>
        <c:lblOffset val="100"/>
        <c:noMultiLvlLbl val="0"/>
      </c:catAx>
      <c:valAx>
        <c:axId val="11340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339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44561023878858"/>
          <c:y val="7.337642669565568E-2"/>
          <c:w val="0.36056056012218096"/>
          <c:h val="0.893127966617726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7.4231235145103158E-2"/>
                  <c:y val="-9.077507722058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634085027070494E-2"/>
                  <c:y val="-4.804203785417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842624188348996E-2"/>
                  <c:y val="-3.3661738994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518738844965483E-2"/>
                  <c:y val="-7.3513310958944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4325508040496461E-2"/>
                  <c:y val="2.152217947316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856350173520513E-2"/>
                  <c:y val="3.588648393191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81083199146614"/>
                  <c:y val="-1.0538870667671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924976066830602E-2"/>
                  <c:y val="-0.1354192570296342"/>
                </c:manualLayout>
              </c:layout>
              <c:tx>
                <c:rich>
                  <a:bodyPr/>
                  <a:lstStyle/>
                  <a:p>
                    <a:r>
                      <a:rPr lang="el-GR" sz="1000">
                        <a:solidFill>
                          <a:srgbClr val="0070C0"/>
                        </a:solidFill>
                      </a:rPr>
                      <a:t>Σ</a:t>
                    </a:r>
                    <a:r>
                      <a:rPr lang="ru-RU" sz="1000">
                        <a:solidFill>
                          <a:srgbClr val="0070C0"/>
                        </a:solidFill>
                      </a:rPr>
                      <a:t> 4</a:t>
                    </a:r>
                    <a:r>
                      <a:rPr lang="en-US" sz="1000">
                        <a:solidFill>
                          <a:srgbClr val="0070C0"/>
                        </a:solidFill>
                      </a:rPr>
                      <a:t>,00%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3.826484320245566E-3"/>
                  <c:y val="-0.1320992764818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утечки!$J$46:$J$57</c:f>
              <c:strCache>
                <c:ptCount val="12"/>
                <c:pt idx="0">
                  <c:v>ООО "Газпром трансгаз Томск"</c:v>
                </c:pt>
                <c:pt idx="1">
                  <c:v>ООО "Газпром трансгаз Москва"</c:v>
                </c:pt>
                <c:pt idx="2">
                  <c:v>ООО "Газпром трансгаз Екатеринбург"</c:v>
                </c:pt>
                <c:pt idx="3">
                  <c:v>ООО "Газпром трансгаз С-Петербург"</c:v>
                </c:pt>
                <c:pt idx="4">
                  <c:v>ООО "Газпром трансгаз Казань"</c:v>
                </c:pt>
                <c:pt idx="5">
                  <c:v>ООО "Газпром трансгаз Ухта"</c:v>
                </c:pt>
                <c:pt idx="6">
                  <c:v>ООО "Газпром трансгаз Махачкала"</c:v>
                </c:pt>
                <c:pt idx="7">
                  <c:v>ООО "Газпром добыча Ставрополь"</c:v>
                </c:pt>
                <c:pt idx="8">
                  <c:v>ООО "Газпром добыча Уфа"</c:v>
                </c:pt>
                <c:pt idx="9">
                  <c:v>ООО "Газпром добыча Чайковский"</c:v>
                </c:pt>
                <c:pt idx="10">
                  <c:v>ООО "Газпром добыча Н.Новгород"</c:v>
                </c:pt>
                <c:pt idx="11">
                  <c:v>ООО "Газпром добыча Самара"</c:v>
                </c:pt>
              </c:strCache>
            </c:strRef>
          </c:cat>
          <c:val>
            <c:numRef>
              <c:f>утечки!$K$46:$K$57</c:f>
              <c:numCache>
                <c:formatCode>0.00%</c:formatCode>
                <c:ptCount val="12"/>
                <c:pt idx="0">
                  <c:v>0.18</c:v>
                </c:pt>
                <c:pt idx="1">
                  <c:v>0.03</c:v>
                </c:pt>
                <c:pt idx="2">
                  <c:v>0.01</c:v>
                </c:pt>
                <c:pt idx="3">
                  <c:v>0.04</c:v>
                </c:pt>
                <c:pt idx="4">
                  <c:v>0.03</c:v>
                </c:pt>
                <c:pt idx="5">
                  <c:v>0.01</c:v>
                </c:pt>
                <c:pt idx="6">
                  <c:v>0.62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286052587056951"/>
          <c:y val="4.1119209394859225E-2"/>
          <c:w val="0.35982124623312944"/>
          <c:h val="0.93588894119420363"/>
        </c:manualLayout>
      </c:layout>
      <c:overlay val="0"/>
      <c:txPr>
        <a:bodyPr/>
        <a:lstStyle/>
        <a:p>
          <a:pPr>
            <a:defRPr sz="1000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853016748054466E-3"/>
          <c:y val="2.7591986880123568E-3"/>
          <c:w val="0.99761474793912663"/>
          <c:h val="0.9355524639892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 слайд'!$B$2</c:f>
              <c:strCache>
                <c:ptCount val="1"/>
                <c:pt idx="0">
                  <c:v>очистка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'АГС+ '!$M$24:$M$27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'В слайд'!$B$4:$B$7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'В слайд'!$C$2</c:f>
              <c:strCache>
                <c:ptCount val="1"/>
                <c:pt idx="0">
                  <c:v>предотвращение гидратообразований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'АГС+ '!$M$24:$M$27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'В слайд'!$C$4:$C$7</c:f>
              <c:numCache>
                <c:formatCode>General</c:formatCode>
                <c:ptCount val="4"/>
                <c:pt idx="0">
                  <c:v>13</c:v>
                </c:pt>
                <c:pt idx="1">
                  <c:v>70</c:v>
                </c:pt>
                <c:pt idx="2">
                  <c:v>59</c:v>
                </c:pt>
                <c:pt idx="3">
                  <c:v>45</c:v>
                </c:pt>
              </c:numCache>
            </c:numRef>
          </c:val>
        </c:ser>
        <c:ser>
          <c:idx val="2"/>
          <c:order val="2"/>
          <c:tx>
            <c:strRef>
              <c:f>'В слайд'!$D$2</c:f>
              <c:strCache>
                <c:ptCount val="1"/>
                <c:pt idx="0">
                  <c:v>редуцирование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'АГС+ '!$M$24:$M$27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'В слайд'!$D$4:$D$7</c:f>
              <c:numCache>
                <c:formatCode>General</c:formatCode>
                <c:ptCount val="4"/>
                <c:pt idx="0">
                  <c:v>9</c:v>
                </c:pt>
                <c:pt idx="1">
                  <c:v>46</c:v>
                </c:pt>
                <c:pt idx="2">
                  <c:v>62</c:v>
                </c:pt>
                <c:pt idx="3">
                  <c:v>101</c:v>
                </c:pt>
              </c:numCache>
            </c:numRef>
          </c:val>
        </c:ser>
        <c:ser>
          <c:idx val="3"/>
          <c:order val="3"/>
          <c:tx>
            <c:strRef>
              <c:f>'В слайд'!$E$2</c:f>
              <c:strCache>
                <c:ptCount val="1"/>
                <c:pt idx="0">
                  <c:v>одоризация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'АГС+ '!$M$24:$M$27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'В слайд'!$E$4:$E$7</c:f>
              <c:numCache>
                <c:formatCode>General</c:formatCode>
                <c:ptCount val="4"/>
                <c:pt idx="0">
                  <c:v>3</c:v>
                </c:pt>
                <c:pt idx="1">
                  <c:v>40</c:v>
                </c:pt>
                <c:pt idx="2">
                  <c:v>49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48480"/>
        <c:axId val="50150016"/>
      </c:barChart>
      <c:catAx>
        <c:axId val="5014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150016"/>
        <c:crosses val="autoZero"/>
        <c:auto val="1"/>
        <c:lblAlgn val="ctr"/>
        <c:lblOffset val="100"/>
        <c:noMultiLvlLbl val="0"/>
      </c:catAx>
      <c:valAx>
        <c:axId val="5015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48480"/>
        <c:crosses val="autoZero"/>
        <c:crossBetween val="between"/>
      </c:valAx>
      <c:sp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4.3131522793776834E-2"/>
          <c:y val="0.24377197000207593"/>
          <c:w val="0.27535069649066513"/>
          <c:h val="0.516550907658061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DC164-430B-438C-9E1E-76C908DB4E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5B9858-C5C3-4E25-8469-FEDCB21E09B7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Выполнение работ по ДТОиР хозспособом</a:t>
          </a:r>
          <a:endParaRPr lang="ru-RU" dirty="0"/>
        </a:p>
      </dgm:t>
    </dgm:pt>
    <dgm:pt modelId="{C8055C84-4282-439C-83C0-8ABB478A3B67}" type="parTrans" cxnId="{E004841A-F159-462E-98AB-B195AFE8FE0A}">
      <dgm:prSet/>
      <dgm:spPr/>
      <dgm:t>
        <a:bodyPr/>
        <a:lstStyle/>
        <a:p>
          <a:endParaRPr lang="ru-RU"/>
        </a:p>
      </dgm:t>
    </dgm:pt>
    <dgm:pt modelId="{407DAAD6-1CFA-4FDC-B9AB-CF74D78CF600}" type="sibTrans" cxnId="{E004841A-F159-462E-98AB-B195AFE8FE0A}">
      <dgm:prSet/>
      <dgm:spPr/>
      <dgm:t>
        <a:bodyPr/>
        <a:lstStyle/>
        <a:p>
          <a:endParaRPr lang="ru-RU"/>
        </a:p>
      </dgm:t>
    </dgm:pt>
    <dgm:pt modelId="{DD7BA337-11BE-4396-932E-4EA68E542030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Расчет ТВПС для ГРС и использование резервов мощностей</a:t>
          </a:r>
          <a:endParaRPr lang="ru-RU" dirty="0"/>
        </a:p>
      </dgm:t>
    </dgm:pt>
    <dgm:pt modelId="{20F921B3-BAB2-4607-87F1-8330826453B8}" type="parTrans" cxnId="{3A337FFB-B81C-4473-9EF5-7FAE474638D8}">
      <dgm:prSet/>
      <dgm:spPr/>
      <dgm:t>
        <a:bodyPr/>
        <a:lstStyle/>
        <a:p>
          <a:endParaRPr lang="ru-RU"/>
        </a:p>
      </dgm:t>
    </dgm:pt>
    <dgm:pt modelId="{290E6F67-B181-4DAA-8007-5B01BA82C535}" type="sibTrans" cxnId="{3A337FFB-B81C-4473-9EF5-7FAE474638D8}">
      <dgm:prSet/>
      <dgm:spPr/>
      <dgm:t>
        <a:bodyPr/>
        <a:lstStyle/>
        <a:p>
          <a:endParaRPr lang="ru-RU"/>
        </a:p>
      </dgm:t>
    </dgm:pt>
    <dgm:pt modelId="{6F7EEB1A-68EF-4F97-B317-E51E9E37A7A4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Изменение формы обслуживания на ГРС</a:t>
          </a:r>
          <a:endParaRPr lang="ru-RU" dirty="0"/>
        </a:p>
      </dgm:t>
    </dgm:pt>
    <dgm:pt modelId="{3184394F-AC2A-47A9-A11A-BFADAAC01E79}" type="parTrans" cxnId="{7D79E841-A9A5-414A-B5E9-62983B72E895}">
      <dgm:prSet/>
      <dgm:spPr/>
      <dgm:t>
        <a:bodyPr/>
        <a:lstStyle/>
        <a:p>
          <a:endParaRPr lang="ru-RU"/>
        </a:p>
      </dgm:t>
    </dgm:pt>
    <dgm:pt modelId="{5C025F5D-DDC0-49AD-95C4-EE3B20773428}" type="sibTrans" cxnId="{7D79E841-A9A5-414A-B5E9-62983B72E895}">
      <dgm:prSet/>
      <dgm:spPr/>
      <dgm:t>
        <a:bodyPr/>
        <a:lstStyle/>
        <a:p>
          <a:endParaRPr lang="ru-RU"/>
        </a:p>
      </dgm:t>
    </dgm:pt>
    <dgm:pt modelId="{F1901F92-2D36-4455-94E5-F1A8A446A2FC}" type="pres">
      <dgm:prSet presAssocID="{8DFDC164-430B-438C-9E1E-76C908DB4E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ABFCAE-12BD-4889-BBC2-5A6FE502DCAD}" type="pres">
      <dgm:prSet presAssocID="{8DFDC164-430B-438C-9E1E-76C908DB4EB0}" presName="Name1" presStyleCnt="0"/>
      <dgm:spPr/>
    </dgm:pt>
    <dgm:pt modelId="{E99130E7-89C0-4496-87EE-5CC43B9CCF1A}" type="pres">
      <dgm:prSet presAssocID="{8DFDC164-430B-438C-9E1E-76C908DB4EB0}" presName="cycle" presStyleCnt="0"/>
      <dgm:spPr/>
    </dgm:pt>
    <dgm:pt modelId="{8B867CCF-6DC3-498C-BDAD-C604C2CE8627}" type="pres">
      <dgm:prSet presAssocID="{8DFDC164-430B-438C-9E1E-76C908DB4EB0}" presName="srcNode" presStyleLbl="node1" presStyleIdx="0" presStyleCnt="3"/>
      <dgm:spPr/>
    </dgm:pt>
    <dgm:pt modelId="{84CDA532-47E8-47D1-81D2-3D4B438C6971}" type="pres">
      <dgm:prSet presAssocID="{8DFDC164-430B-438C-9E1E-76C908DB4EB0}" presName="conn" presStyleLbl="parChTrans1D2" presStyleIdx="0" presStyleCnt="1"/>
      <dgm:spPr/>
      <dgm:t>
        <a:bodyPr/>
        <a:lstStyle/>
        <a:p>
          <a:endParaRPr lang="ru-RU"/>
        </a:p>
      </dgm:t>
    </dgm:pt>
    <dgm:pt modelId="{EF4E9C9F-0B74-4583-9620-EE830FEA4166}" type="pres">
      <dgm:prSet presAssocID="{8DFDC164-430B-438C-9E1E-76C908DB4EB0}" presName="extraNode" presStyleLbl="node1" presStyleIdx="0" presStyleCnt="3"/>
      <dgm:spPr/>
    </dgm:pt>
    <dgm:pt modelId="{B5AB9309-6001-4CAB-A2BE-D3C6F8FBD181}" type="pres">
      <dgm:prSet presAssocID="{8DFDC164-430B-438C-9E1E-76C908DB4EB0}" presName="dstNode" presStyleLbl="node1" presStyleIdx="0" presStyleCnt="3"/>
      <dgm:spPr/>
    </dgm:pt>
    <dgm:pt modelId="{638645DC-4EB7-47F3-AD88-B72D3C06F621}" type="pres">
      <dgm:prSet presAssocID="{1E5B9858-C5C3-4E25-8469-FEDCB21E09B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0B42-5616-4ADE-A97C-8D6E11606FBD}" type="pres">
      <dgm:prSet presAssocID="{1E5B9858-C5C3-4E25-8469-FEDCB21E09B7}" presName="accent_1" presStyleCnt="0"/>
      <dgm:spPr/>
    </dgm:pt>
    <dgm:pt modelId="{56490D6F-3998-458C-A069-C07DFADE08DA}" type="pres">
      <dgm:prSet presAssocID="{1E5B9858-C5C3-4E25-8469-FEDCB21E09B7}" presName="accentRepeatNode" presStyleLbl="solidFgAcc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936987B-E11E-4EF8-8D5E-A4163289FE29}" type="pres">
      <dgm:prSet presAssocID="{DD7BA337-11BE-4396-932E-4EA68E5420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1F99-A890-4DA6-AF21-B6A8CD2BA6EA}" type="pres">
      <dgm:prSet presAssocID="{DD7BA337-11BE-4396-932E-4EA68E542030}" presName="accent_2" presStyleCnt="0"/>
      <dgm:spPr/>
    </dgm:pt>
    <dgm:pt modelId="{0BEC406B-673D-4572-B113-71F9347713BA}" type="pres">
      <dgm:prSet presAssocID="{DD7BA337-11BE-4396-932E-4EA68E542030}" presName="accentRepeatNode" presStyleLbl="solidFgAcc1" presStyleIdx="1" presStyleCnt="3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5988509-CD00-42CB-86DD-A6F624163E8B}" type="pres">
      <dgm:prSet presAssocID="{6F7EEB1A-68EF-4F97-B317-E51E9E37A7A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4D401-AD59-414B-92E3-4819674CF5A5}" type="pres">
      <dgm:prSet presAssocID="{6F7EEB1A-68EF-4F97-B317-E51E9E37A7A4}" presName="accent_3" presStyleCnt="0"/>
      <dgm:spPr/>
    </dgm:pt>
    <dgm:pt modelId="{CB3314B8-830F-4363-9AD3-399B19F580D8}" type="pres">
      <dgm:prSet presAssocID="{6F7EEB1A-68EF-4F97-B317-E51E9E37A7A4}" presName="accentRepeatNode" presStyleLbl="solidFgAcc1" presStyleIdx="2" presStyleCnt="3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E004841A-F159-462E-98AB-B195AFE8FE0A}" srcId="{8DFDC164-430B-438C-9E1E-76C908DB4EB0}" destId="{1E5B9858-C5C3-4E25-8469-FEDCB21E09B7}" srcOrd="0" destOrd="0" parTransId="{C8055C84-4282-439C-83C0-8ABB478A3B67}" sibTransId="{407DAAD6-1CFA-4FDC-B9AB-CF74D78CF600}"/>
    <dgm:cxn modelId="{F045859F-0A62-4B7C-B5A0-E03AB9DDB306}" type="presOf" srcId="{407DAAD6-1CFA-4FDC-B9AB-CF74D78CF600}" destId="{84CDA532-47E8-47D1-81D2-3D4B438C6971}" srcOrd="0" destOrd="0" presId="urn:microsoft.com/office/officeart/2008/layout/VerticalCurvedList"/>
    <dgm:cxn modelId="{49C80572-6161-4004-AAEB-A65C8CC4A960}" type="presOf" srcId="{DD7BA337-11BE-4396-932E-4EA68E542030}" destId="{7936987B-E11E-4EF8-8D5E-A4163289FE29}" srcOrd="0" destOrd="0" presId="urn:microsoft.com/office/officeart/2008/layout/VerticalCurvedList"/>
    <dgm:cxn modelId="{26EF43BF-3996-4DD5-A4EF-02481CCE92EC}" type="presOf" srcId="{8DFDC164-430B-438C-9E1E-76C908DB4EB0}" destId="{F1901F92-2D36-4455-94E5-F1A8A446A2FC}" srcOrd="0" destOrd="0" presId="urn:microsoft.com/office/officeart/2008/layout/VerticalCurvedList"/>
    <dgm:cxn modelId="{321BB829-9542-43D8-8AEB-1E9647D3B5B7}" type="presOf" srcId="{1E5B9858-C5C3-4E25-8469-FEDCB21E09B7}" destId="{638645DC-4EB7-47F3-AD88-B72D3C06F621}" srcOrd="0" destOrd="0" presId="urn:microsoft.com/office/officeart/2008/layout/VerticalCurvedList"/>
    <dgm:cxn modelId="{DDB6A79A-244F-47D6-8EB9-3807D879FAB6}" type="presOf" srcId="{6F7EEB1A-68EF-4F97-B317-E51E9E37A7A4}" destId="{B5988509-CD00-42CB-86DD-A6F624163E8B}" srcOrd="0" destOrd="0" presId="urn:microsoft.com/office/officeart/2008/layout/VerticalCurvedList"/>
    <dgm:cxn modelId="{7D79E841-A9A5-414A-B5E9-62983B72E895}" srcId="{8DFDC164-430B-438C-9E1E-76C908DB4EB0}" destId="{6F7EEB1A-68EF-4F97-B317-E51E9E37A7A4}" srcOrd="2" destOrd="0" parTransId="{3184394F-AC2A-47A9-A11A-BFADAAC01E79}" sibTransId="{5C025F5D-DDC0-49AD-95C4-EE3B20773428}"/>
    <dgm:cxn modelId="{3A337FFB-B81C-4473-9EF5-7FAE474638D8}" srcId="{8DFDC164-430B-438C-9E1E-76C908DB4EB0}" destId="{DD7BA337-11BE-4396-932E-4EA68E542030}" srcOrd="1" destOrd="0" parTransId="{20F921B3-BAB2-4607-87F1-8330826453B8}" sibTransId="{290E6F67-B181-4DAA-8007-5B01BA82C535}"/>
    <dgm:cxn modelId="{C0210AE7-3DDF-4A0E-98F4-E37509D12C4B}" type="presParOf" srcId="{F1901F92-2D36-4455-94E5-F1A8A446A2FC}" destId="{B6ABFCAE-12BD-4889-BBC2-5A6FE502DCAD}" srcOrd="0" destOrd="0" presId="urn:microsoft.com/office/officeart/2008/layout/VerticalCurvedList"/>
    <dgm:cxn modelId="{FCAC0F5F-D1A1-4441-9569-FFC988E132D2}" type="presParOf" srcId="{B6ABFCAE-12BD-4889-BBC2-5A6FE502DCAD}" destId="{E99130E7-89C0-4496-87EE-5CC43B9CCF1A}" srcOrd="0" destOrd="0" presId="urn:microsoft.com/office/officeart/2008/layout/VerticalCurvedList"/>
    <dgm:cxn modelId="{D22A7332-83A1-4D1E-A7C0-74791ABF671E}" type="presParOf" srcId="{E99130E7-89C0-4496-87EE-5CC43B9CCF1A}" destId="{8B867CCF-6DC3-498C-BDAD-C604C2CE8627}" srcOrd="0" destOrd="0" presId="urn:microsoft.com/office/officeart/2008/layout/VerticalCurvedList"/>
    <dgm:cxn modelId="{C2DA4D73-2457-4290-8122-10EFD74974DB}" type="presParOf" srcId="{E99130E7-89C0-4496-87EE-5CC43B9CCF1A}" destId="{84CDA532-47E8-47D1-81D2-3D4B438C6971}" srcOrd="1" destOrd="0" presId="urn:microsoft.com/office/officeart/2008/layout/VerticalCurvedList"/>
    <dgm:cxn modelId="{CE5326E3-9279-46D1-A38A-0D2F494C7C9A}" type="presParOf" srcId="{E99130E7-89C0-4496-87EE-5CC43B9CCF1A}" destId="{EF4E9C9F-0B74-4583-9620-EE830FEA4166}" srcOrd="2" destOrd="0" presId="urn:microsoft.com/office/officeart/2008/layout/VerticalCurvedList"/>
    <dgm:cxn modelId="{B774B25C-5E15-45CD-BCE3-B575AC98B44F}" type="presParOf" srcId="{E99130E7-89C0-4496-87EE-5CC43B9CCF1A}" destId="{B5AB9309-6001-4CAB-A2BE-D3C6F8FBD181}" srcOrd="3" destOrd="0" presId="urn:microsoft.com/office/officeart/2008/layout/VerticalCurvedList"/>
    <dgm:cxn modelId="{9AB9D7AD-5636-4FEC-8511-81216517884A}" type="presParOf" srcId="{B6ABFCAE-12BD-4889-BBC2-5A6FE502DCAD}" destId="{638645DC-4EB7-47F3-AD88-B72D3C06F621}" srcOrd="1" destOrd="0" presId="urn:microsoft.com/office/officeart/2008/layout/VerticalCurvedList"/>
    <dgm:cxn modelId="{01AA0A0A-E2C9-46DC-9CB8-926D78A25E09}" type="presParOf" srcId="{B6ABFCAE-12BD-4889-BBC2-5A6FE502DCAD}" destId="{02FF0B42-5616-4ADE-A97C-8D6E11606FBD}" srcOrd="2" destOrd="0" presId="urn:microsoft.com/office/officeart/2008/layout/VerticalCurvedList"/>
    <dgm:cxn modelId="{5A745483-C8E2-4A63-8F6D-F66E7CCDA316}" type="presParOf" srcId="{02FF0B42-5616-4ADE-A97C-8D6E11606FBD}" destId="{56490D6F-3998-458C-A069-C07DFADE08DA}" srcOrd="0" destOrd="0" presId="urn:microsoft.com/office/officeart/2008/layout/VerticalCurvedList"/>
    <dgm:cxn modelId="{57230E05-4735-491B-A3EA-32C6E62AC1BB}" type="presParOf" srcId="{B6ABFCAE-12BD-4889-BBC2-5A6FE502DCAD}" destId="{7936987B-E11E-4EF8-8D5E-A4163289FE29}" srcOrd="3" destOrd="0" presId="urn:microsoft.com/office/officeart/2008/layout/VerticalCurvedList"/>
    <dgm:cxn modelId="{E3976EC7-01BF-4668-B3D4-E73BA15AA75B}" type="presParOf" srcId="{B6ABFCAE-12BD-4889-BBC2-5A6FE502DCAD}" destId="{D7711F99-A890-4DA6-AF21-B6A8CD2BA6EA}" srcOrd="4" destOrd="0" presId="urn:microsoft.com/office/officeart/2008/layout/VerticalCurvedList"/>
    <dgm:cxn modelId="{674AB347-079C-4496-A840-CEEB91E363CD}" type="presParOf" srcId="{D7711F99-A890-4DA6-AF21-B6A8CD2BA6EA}" destId="{0BEC406B-673D-4572-B113-71F9347713BA}" srcOrd="0" destOrd="0" presId="urn:microsoft.com/office/officeart/2008/layout/VerticalCurvedList"/>
    <dgm:cxn modelId="{5A1A6D90-EB04-4F8C-89D7-5601BA3D1A18}" type="presParOf" srcId="{B6ABFCAE-12BD-4889-BBC2-5A6FE502DCAD}" destId="{B5988509-CD00-42CB-86DD-A6F624163E8B}" srcOrd="5" destOrd="0" presId="urn:microsoft.com/office/officeart/2008/layout/VerticalCurvedList"/>
    <dgm:cxn modelId="{9D2EE9A4-4D6B-41F0-A3D7-25862D462E5D}" type="presParOf" srcId="{B6ABFCAE-12BD-4889-BBC2-5A6FE502DCAD}" destId="{9304D401-AD59-414B-92E3-4819674CF5A5}" srcOrd="6" destOrd="0" presId="urn:microsoft.com/office/officeart/2008/layout/VerticalCurvedList"/>
    <dgm:cxn modelId="{F8575A55-8497-470C-B8C5-895782541AEB}" type="presParOf" srcId="{9304D401-AD59-414B-92E3-4819674CF5A5}" destId="{CB3314B8-830F-4363-9AD3-399B19F580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1C5D9-AB54-49F6-A500-764EB99B7A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98667-D250-4B81-8A45-9FCC3291B92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Капитальный</a:t>
          </a:r>
          <a:br>
            <a:rPr lang="ru-RU" sz="1600" dirty="0" smtClean="0"/>
          </a:br>
          <a:r>
            <a:rPr lang="ru-RU" sz="1600" dirty="0" smtClean="0"/>
            <a:t>ремонт</a:t>
          </a:r>
          <a:endParaRPr lang="ru-RU" sz="1600" dirty="0"/>
        </a:p>
      </dgm:t>
    </dgm:pt>
    <dgm:pt modelId="{F4ED5358-7A33-47CA-8018-7ECA6BB08CA4}" type="parTrans" cxnId="{03A09339-E574-4227-BC54-CD0BD3E3882E}">
      <dgm:prSet/>
      <dgm:spPr/>
      <dgm:t>
        <a:bodyPr/>
        <a:lstStyle/>
        <a:p>
          <a:endParaRPr lang="ru-RU"/>
        </a:p>
      </dgm:t>
    </dgm:pt>
    <dgm:pt modelId="{F19CACE1-205A-427F-8D9D-276E5428007A}" type="sibTrans" cxnId="{03A09339-E574-4227-BC54-CD0BD3E3882E}">
      <dgm:prSet/>
      <dgm:spPr/>
      <dgm:t>
        <a:bodyPr/>
        <a:lstStyle/>
        <a:p>
          <a:endParaRPr lang="ru-RU"/>
        </a:p>
      </dgm:t>
    </dgm:pt>
    <dgm:pt modelId="{7F3E213B-49BF-4B1A-8ADE-EE2AAEBD9B6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Планирование</a:t>
          </a:r>
          <a:endParaRPr lang="ru-RU" sz="1800" dirty="0"/>
        </a:p>
      </dgm:t>
    </dgm:pt>
    <dgm:pt modelId="{1613927F-81E6-4CE2-A8E1-119485C66501}" type="parTrans" cxnId="{F98C46F4-60AA-439C-A887-E01D426F57DA}">
      <dgm:prSet/>
      <dgm:spPr/>
      <dgm:t>
        <a:bodyPr/>
        <a:lstStyle/>
        <a:p>
          <a:endParaRPr lang="ru-RU"/>
        </a:p>
      </dgm:t>
    </dgm:pt>
    <dgm:pt modelId="{FB062E5D-4788-4D3D-BE9D-E298E1DB29D8}" type="sibTrans" cxnId="{F98C46F4-60AA-439C-A887-E01D426F57DA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7EDDFF0-B42C-4DFF-9A16-8902746111A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Исполнение</a:t>
          </a:r>
          <a:endParaRPr lang="ru-RU" sz="1600" dirty="0"/>
        </a:p>
      </dgm:t>
    </dgm:pt>
    <dgm:pt modelId="{9355A97F-B479-497B-8E31-EC9E8F159B17}" type="parTrans" cxnId="{284D8806-A132-4412-84B3-C0345B821737}">
      <dgm:prSet/>
      <dgm:spPr/>
      <dgm:t>
        <a:bodyPr/>
        <a:lstStyle/>
        <a:p>
          <a:endParaRPr lang="ru-RU"/>
        </a:p>
      </dgm:t>
    </dgm:pt>
    <dgm:pt modelId="{DC512147-E3B9-4992-8DE9-85A0883D7494}" type="sibTrans" cxnId="{284D8806-A132-4412-84B3-C0345B821737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DEB8F46F-CAF7-4E43-AE67-01BF745BAFD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Контроль</a:t>
          </a:r>
          <a:endParaRPr lang="ru-RU" sz="1800" dirty="0"/>
        </a:p>
      </dgm:t>
    </dgm:pt>
    <dgm:pt modelId="{9CDD8109-0A25-44F2-935D-AD1F72D4C4D1}" type="parTrans" cxnId="{128A2E0F-C217-440E-80B8-44B9B4D55CDE}">
      <dgm:prSet/>
      <dgm:spPr/>
      <dgm:t>
        <a:bodyPr/>
        <a:lstStyle/>
        <a:p>
          <a:endParaRPr lang="ru-RU"/>
        </a:p>
      </dgm:t>
    </dgm:pt>
    <dgm:pt modelId="{18AF0D8D-E254-49D5-817C-F20E3E5D54BE}" type="sibTrans" cxnId="{128A2E0F-C217-440E-80B8-44B9B4D55CDE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C87EF936-EE93-40D0-996A-770F901758D6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Анализ</a:t>
          </a:r>
          <a:endParaRPr lang="ru-RU" sz="1800" dirty="0"/>
        </a:p>
      </dgm:t>
    </dgm:pt>
    <dgm:pt modelId="{36301EF6-0209-489F-AA05-43BC64BEAAB3}" type="parTrans" cxnId="{887F4BD1-E3C3-49DB-9CC8-3BC4DA570D1E}">
      <dgm:prSet/>
      <dgm:spPr/>
      <dgm:t>
        <a:bodyPr/>
        <a:lstStyle/>
        <a:p>
          <a:endParaRPr lang="ru-RU"/>
        </a:p>
      </dgm:t>
    </dgm:pt>
    <dgm:pt modelId="{32076581-5BB2-433B-872A-BDAE462F50E9}" type="sibTrans" cxnId="{887F4BD1-E3C3-49DB-9CC8-3BC4DA570D1E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0B71BEC5-77AF-4630-B63E-3CA7EB353FA3}" type="pres">
      <dgm:prSet presAssocID="{6281C5D9-AB54-49F6-A500-764EB99B7A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487011-1B14-4114-9519-7E8FD221D0D0}" type="pres">
      <dgm:prSet presAssocID="{B6898667-D250-4B81-8A45-9FCC3291B92A}" presName="centerShape" presStyleLbl="node0" presStyleIdx="0" presStyleCnt="1" custScaleX="146328" custScaleY="140809"/>
      <dgm:spPr/>
      <dgm:t>
        <a:bodyPr/>
        <a:lstStyle/>
        <a:p>
          <a:endParaRPr lang="ru-RU"/>
        </a:p>
      </dgm:t>
    </dgm:pt>
    <dgm:pt modelId="{3DD8CE7A-F876-439B-932D-581B14F75BD1}" type="pres">
      <dgm:prSet presAssocID="{7F3E213B-49BF-4B1A-8ADE-EE2AAEBD9B64}" presName="node" presStyleLbl="node1" presStyleIdx="0" presStyleCnt="4" custScaleX="144123" custScaleY="14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9AB62-7D96-47A5-A61C-DB828D3D3BEE}" type="pres">
      <dgm:prSet presAssocID="{7F3E213B-49BF-4B1A-8ADE-EE2AAEBD9B64}" presName="dummy" presStyleCnt="0"/>
      <dgm:spPr/>
    </dgm:pt>
    <dgm:pt modelId="{1C4E8719-0A86-412D-8490-CB398C220A8B}" type="pres">
      <dgm:prSet presAssocID="{FB062E5D-4788-4D3D-BE9D-E298E1DB29D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6B547BF-3F17-44CC-A443-D8B084A5A6AB}" type="pres">
      <dgm:prSet presAssocID="{27EDDFF0-B42C-4DFF-9A16-8902746111A0}" presName="node" presStyleLbl="node1" presStyleIdx="1" presStyleCnt="4" custScaleX="136045" custScaleY="13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CF08-F9A9-452A-AB38-A0A69391E2DC}" type="pres">
      <dgm:prSet presAssocID="{27EDDFF0-B42C-4DFF-9A16-8902746111A0}" presName="dummy" presStyleCnt="0"/>
      <dgm:spPr/>
    </dgm:pt>
    <dgm:pt modelId="{5CC5FA27-825A-4638-B8A3-8CFE66DD38B5}" type="pres">
      <dgm:prSet presAssocID="{DC512147-E3B9-4992-8DE9-85A0883D749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91D418C-D3C0-44B2-9563-C917F60A28B6}" type="pres">
      <dgm:prSet presAssocID="{DEB8F46F-CAF7-4E43-AE67-01BF745BAFD4}" presName="node" presStyleLbl="node1" presStyleIdx="2" presStyleCnt="4" custScaleX="130207" custScaleY="130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C6317-46C2-4410-9388-3ECB74EC1509}" type="pres">
      <dgm:prSet presAssocID="{DEB8F46F-CAF7-4E43-AE67-01BF745BAFD4}" presName="dummy" presStyleCnt="0"/>
      <dgm:spPr/>
    </dgm:pt>
    <dgm:pt modelId="{BE05BC63-BA03-4897-9300-0EB2B461BBE8}" type="pres">
      <dgm:prSet presAssocID="{18AF0D8D-E254-49D5-817C-F20E3E5D54B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C80C2BC-33C5-44ED-B3C3-C26EDCFC0926}" type="pres">
      <dgm:prSet presAssocID="{C87EF936-EE93-40D0-996A-770F901758D6}" presName="node" presStyleLbl="node1" presStyleIdx="3" presStyleCnt="4" custScaleX="155711" custScaleY="153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B4C7D-8044-46CB-BFCD-AADAF19360A1}" type="pres">
      <dgm:prSet presAssocID="{C87EF936-EE93-40D0-996A-770F901758D6}" presName="dummy" presStyleCnt="0"/>
      <dgm:spPr/>
    </dgm:pt>
    <dgm:pt modelId="{256C3B20-8BA5-4891-8D4C-0F9975471F5C}" type="pres">
      <dgm:prSet presAssocID="{32076581-5BB2-433B-872A-BDAE462F50E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4324C44-1EC5-4963-9C5D-777B68A0C955}" type="presOf" srcId="{18AF0D8D-E254-49D5-817C-F20E3E5D54BE}" destId="{BE05BC63-BA03-4897-9300-0EB2B461BBE8}" srcOrd="0" destOrd="0" presId="urn:microsoft.com/office/officeart/2005/8/layout/radial6"/>
    <dgm:cxn modelId="{612C99B3-ADA4-4128-82B2-3ACA9C6AAC13}" type="presOf" srcId="{DEB8F46F-CAF7-4E43-AE67-01BF745BAFD4}" destId="{591D418C-D3C0-44B2-9563-C917F60A28B6}" srcOrd="0" destOrd="0" presId="urn:microsoft.com/office/officeart/2005/8/layout/radial6"/>
    <dgm:cxn modelId="{F98C46F4-60AA-439C-A887-E01D426F57DA}" srcId="{B6898667-D250-4B81-8A45-9FCC3291B92A}" destId="{7F3E213B-49BF-4B1A-8ADE-EE2AAEBD9B64}" srcOrd="0" destOrd="0" parTransId="{1613927F-81E6-4CE2-A8E1-119485C66501}" sibTransId="{FB062E5D-4788-4D3D-BE9D-E298E1DB29D8}"/>
    <dgm:cxn modelId="{821FC51F-63FD-4272-A82E-E723994BE5AE}" type="presOf" srcId="{7F3E213B-49BF-4B1A-8ADE-EE2AAEBD9B64}" destId="{3DD8CE7A-F876-439B-932D-581B14F75BD1}" srcOrd="0" destOrd="0" presId="urn:microsoft.com/office/officeart/2005/8/layout/radial6"/>
    <dgm:cxn modelId="{53AAB76B-44BA-4002-8488-537A7B70A584}" type="presOf" srcId="{32076581-5BB2-433B-872A-BDAE462F50E9}" destId="{256C3B20-8BA5-4891-8D4C-0F9975471F5C}" srcOrd="0" destOrd="0" presId="urn:microsoft.com/office/officeart/2005/8/layout/radial6"/>
    <dgm:cxn modelId="{A8945FE7-991F-4395-9CF7-1222F0E6E125}" type="presOf" srcId="{DC512147-E3B9-4992-8DE9-85A0883D7494}" destId="{5CC5FA27-825A-4638-B8A3-8CFE66DD38B5}" srcOrd="0" destOrd="0" presId="urn:microsoft.com/office/officeart/2005/8/layout/radial6"/>
    <dgm:cxn modelId="{ED5E7F4B-D55D-4BEE-A979-CB32ABEDB59F}" type="presOf" srcId="{27EDDFF0-B42C-4DFF-9A16-8902746111A0}" destId="{D6B547BF-3F17-44CC-A443-D8B084A5A6AB}" srcOrd="0" destOrd="0" presId="urn:microsoft.com/office/officeart/2005/8/layout/radial6"/>
    <dgm:cxn modelId="{284D8806-A132-4412-84B3-C0345B821737}" srcId="{B6898667-D250-4B81-8A45-9FCC3291B92A}" destId="{27EDDFF0-B42C-4DFF-9A16-8902746111A0}" srcOrd="1" destOrd="0" parTransId="{9355A97F-B479-497B-8E31-EC9E8F159B17}" sibTransId="{DC512147-E3B9-4992-8DE9-85A0883D7494}"/>
    <dgm:cxn modelId="{4C5BA14B-D784-4EFF-9FC9-0FFE1883A8D1}" type="presOf" srcId="{FB062E5D-4788-4D3D-BE9D-E298E1DB29D8}" destId="{1C4E8719-0A86-412D-8490-CB398C220A8B}" srcOrd="0" destOrd="0" presId="urn:microsoft.com/office/officeart/2005/8/layout/radial6"/>
    <dgm:cxn modelId="{128A2E0F-C217-440E-80B8-44B9B4D55CDE}" srcId="{B6898667-D250-4B81-8A45-9FCC3291B92A}" destId="{DEB8F46F-CAF7-4E43-AE67-01BF745BAFD4}" srcOrd="2" destOrd="0" parTransId="{9CDD8109-0A25-44F2-935D-AD1F72D4C4D1}" sibTransId="{18AF0D8D-E254-49D5-817C-F20E3E5D54BE}"/>
    <dgm:cxn modelId="{CA1F48CF-2765-4E49-9950-BA91C009FA4C}" type="presOf" srcId="{C87EF936-EE93-40D0-996A-770F901758D6}" destId="{1C80C2BC-33C5-44ED-B3C3-C26EDCFC0926}" srcOrd="0" destOrd="0" presId="urn:microsoft.com/office/officeart/2005/8/layout/radial6"/>
    <dgm:cxn modelId="{355C52D4-8AA7-4A97-864D-502060285927}" type="presOf" srcId="{6281C5D9-AB54-49F6-A500-764EB99B7A97}" destId="{0B71BEC5-77AF-4630-B63E-3CA7EB353FA3}" srcOrd="0" destOrd="0" presId="urn:microsoft.com/office/officeart/2005/8/layout/radial6"/>
    <dgm:cxn modelId="{03A09339-E574-4227-BC54-CD0BD3E3882E}" srcId="{6281C5D9-AB54-49F6-A500-764EB99B7A97}" destId="{B6898667-D250-4B81-8A45-9FCC3291B92A}" srcOrd="0" destOrd="0" parTransId="{F4ED5358-7A33-47CA-8018-7ECA6BB08CA4}" sibTransId="{F19CACE1-205A-427F-8D9D-276E5428007A}"/>
    <dgm:cxn modelId="{887F4BD1-E3C3-49DB-9CC8-3BC4DA570D1E}" srcId="{B6898667-D250-4B81-8A45-9FCC3291B92A}" destId="{C87EF936-EE93-40D0-996A-770F901758D6}" srcOrd="3" destOrd="0" parTransId="{36301EF6-0209-489F-AA05-43BC64BEAAB3}" sibTransId="{32076581-5BB2-433B-872A-BDAE462F50E9}"/>
    <dgm:cxn modelId="{58F63525-74FE-4B5C-95BD-D6F98778C1AD}" type="presOf" srcId="{B6898667-D250-4B81-8A45-9FCC3291B92A}" destId="{A6487011-1B14-4114-9519-7E8FD221D0D0}" srcOrd="0" destOrd="0" presId="urn:microsoft.com/office/officeart/2005/8/layout/radial6"/>
    <dgm:cxn modelId="{ADE35D15-4052-43D6-8C33-AE0A1B898C1D}" type="presParOf" srcId="{0B71BEC5-77AF-4630-B63E-3CA7EB353FA3}" destId="{A6487011-1B14-4114-9519-7E8FD221D0D0}" srcOrd="0" destOrd="0" presId="urn:microsoft.com/office/officeart/2005/8/layout/radial6"/>
    <dgm:cxn modelId="{CDF9BE5E-601F-4E82-80A4-335D7245722F}" type="presParOf" srcId="{0B71BEC5-77AF-4630-B63E-3CA7EB353FA3}" destId="{3DD8CE7A-F876-439B-932D-581B14F75BD1}" srcOrd="1" destOrd="0" presId="urn:microsoft.com/office/officeart/2005/8/layout/radial6"/>
    <dgm:cxn modelId="{D93417A6-A58F-46C8-9931-D2AD72A5DEEC}" type="presParOf" srcId="{0B71BEC5-77AF-4630-B63E-3CA7EB353FA3}" destId="{04B9AB62-7D96-47A5-A61C-DB828D3D3BEE}" srcOrd="2" destOrd="0" presId="urn:microsoft.com/office/officeart/2005/8/layout/radial6"/>
    <dgm:cxn modelId="{DEFAEB11-B621-46D5-964D-75765DC67412}" type="presParOf" srcId="{0B71BEC5-77AF-4630-B63E-3CA7EB353FA3}" destId="{1C4E8719-0A86-412D-8490-CB398C220A8B}" srcOrd="3" destOrd="0" presId="urn:microsoft.com/office/officeart/2005/8/layout/radial6"/>
    <dgm:cxn modelId="{54ACB62F-495C-40FC-A3FA-8582BC12CC19}" type="presParOf" srcId="{0B71BEC5-77AF-4630-B63E-3CA7EB353FA3}" destId="{D6B547BF-3F17-44CC-A443-D8B084A5A6AB}" srcOrd="4" destOrd="0" presId="urn:microsoft.com/office/officeart/2005/8/layout/radial6"/>
    <dgm:cxn modelId="{4A316CE6-3FB3-4D08-A647-55C4F8666773}" type="presParOf" srcId="{0B71BEC5-77AF-4630-B63E-3CA7EB353FA3}" destId="{3D8ECF08-F9A9-452A-AB38-A0A69391E2DC}" srcOrd="5" destOrd="0" presId="urn:microsoft.com/office/officeart/2005/8/layout/radial6"/>
    <dgm:cxn modelId="{8C3F5358-EF2A-474C-9703-44D183996AA2}" type="presParOf" srcId="{0B71BEC5-77AF-4630-B63E-3CA7EB353FA3}" destId="{5CC5FA27-825A-4638-B8A3-8CFE66DD38B5}" srcOrd="6" destOrd="0" presId="urn:microsoft.com/office/officeart/2005/8/layout/radial6"/>
    <dgm:cxn modelId="{56A9EF05-BBC4-4767-9AEE-792D7686819B}" type="presParOf" srcId="{0B71BEC5-77AF-4630-B63E-3CA7EB353FA3}" destId="{591D418C-D3C0-44B2-9563-C917F60A28B6}" srcOrd="7" destOrd="0" presId="urn:microsoft.com/office/officeart/2005/8/layout/radial6"/>
    <dgm:cxn modelId="{1216E846-6945-4A45-A894-82BBB8DDA2AC}" type="presParOf" srcId="{0B71BEC5-77AF-4630-B63E-3CA7EB353FA3}" destId="{AB4C6317-46C2-4410-9388-3ECB74EC1509}" srcOrd="8" destOrd="0" presId="urn:microsoft.com/office/officeart/2005/8/layout/radial6"/>
    <dgm:cxn modelId="{C1C7F6C0-210E-4966-A501-AE5D313437D6}" type="presParOf" srcId="{0B71BEC5-77AF-4630-B63E-3CA7EB353FA3}" destId="{BE05BC63-BA03-4897-9300-0EB2B461BBE8}" srcOrd="9" destOrd="0" presId="urn:microsoft.com/office/officeart/2005/8/layout/radial6"/>
    <dgm:cxn modelId="{3A4A89E9-9610-452F-961A-7C53FCA80BE5}" type="presParOf" srcId="{0B71BEC5-77AF-4630-B63E-3CA7EB353FA3}" destId="{1C80C2BC-33C5-44ED-B3C3-C26EDCFC0926}" srcOrd="10" destOrd="0" presId="urn:microsoft.com/office/officeart/2005/8/layout/radial6"/>
    <dgm:cxn modelId="{6A0EF99B-0034-4363-B605-A6FC9F57EBF9}" type="presParOf" srcId="{0B71BEC5-77AF-4630-B63E-3CA7EB353FA3}" destId="{013B4C7D-8044-46CB-BFCD-AADAF19360A1}" srcOrd="11" destOrd="0" presId="urn:microsoft.com/office/officeart/2005/8/layout/radial6"/>
    <dgm:cxn modelId="{98BCF34A-A044-40DB-BA9F-D538CD700680}" type="presParOf" srcId="{0B71BEC5-77AF-4630-B63E-3CA7EB353FA3}" destId="{256C3B20-8BA5-4891-8D4C-0F9975471F5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/>
        </a:p>
      </dgm:t>
    </dgm:pt>
    <dgm:pt modelId="{D497C590-D1C0-4AA4-8043-30585FD6215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Департамент (М.В. Сироткин)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/>
        </a:p>
      </dgm:t>
    </dgm:pt>
    <dgm:pt modelId="{61D91E6E-59AF-4565-9DA5-84EDC9CD01C6}">
      <dgm:prSet phldrT="[Текст]"/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0BEFE95-4954-4F70-9823-BAF01235A1C9}" type="parTrans" cxnId="{5E7BE269-B28A-494C-BC1A-B540FB04D5D8}">
      <dgm:prSet/>
      <dgm:spPr/>
      <dgm:t>
        <a:bodyPr/>
        <a:lstStyle/>
        <a:p>
          <a:endParaRPr lang="ru-RU"/>
        </a:p>
      </dgm:t>
    </dgm:pt>
    <dgm:pt modelId="{6CACAB96-092D-46B4-91D3-A19B1F53CAF9}" type="sibTrans" cxnId="{5E7BE269-B28A-494C-BC1A-B540FB04D5D8}">
      <dgm:prSet/>
      <dgm:spPr/>
      <dgm:t>
        <a:bodyPr/>
        <a:lstStyle/>
        <a:p>
          <a:endParaRPr lang="ru-RU"/>
        </a:p>
      </dgm:t>
    </dgm:pt>
    <dgm:pt modelId="{A27B47DA-E2F2-497C-B820-D9BDDF8EE504}">
      <dgm:prSet phldrT="[Текст]" custT="1"/>
      <dgm:spPr>
        <a:solidFill>
          <a:srgbClr val="0070C0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3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7B6216C1-7F95-495A-8729-348051FD5F2B}" type="parTrans" cxnId="{B0FB95B4-26C1-4A5A-9E5D-9ABA5FA842D6}">
      <dgm:prSet/>
      <dgm:spPr/>
      <dgm:t>
        <a:bodyPr/>
        <a:lstStyle/>
        <a:p>
          <a:endParaRPr lang="ru-RU"/>
        </a:p>
      </dgm:t>
    </dgm:pt>
    <dgm:pt modelId="{A5420A39-8DBA-42A6-B7A4-1E248647275B}" type="sibTrans" cxnId="{B0FB95B4-26C1-4A5A-9E5D-9ABA5FA842D6}">
      <dgm:prSet/>
      <dgm:spPr/>
      <dgm:t>
        <a:bodyPr/>
        <a:lstStyle/>
        <a:p>
          <a:endParaRPr lang="ru-RU"/>
        </a:p>
      </dgm:t>
    </dgm:pt>
    <dgm:pt modelId="{BA1CC70A-A652-4BCE-B9D4-E3927660C265}">
      <dgm:prSet phldrT="[Текст]" custT="1"/>
      <dgm:spPr>
        <a:solidFill>
          <a:srgbClr val="0070C0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4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0CC0D1FA-6DB8-4E32-8006-A41C7C38B439}" type="parTrans" cxnId="{F15C5129-34BD-4C4B-8834-E11C2C2508AE}">
      <dgm:prSet/>
      <dgm:spPr/>
      <dgm:t>
        <a:bodyPr/>
        <a:lstStyle/>
        <a:p>
          <a:endParaRPr lang="ru-RU"/>
        </a:p>
      </dgm:t>
    </dgm:pt>
    <dgm:pt modelId="{F24D1BCA-958E-4AEA-BB96-20C80AA8FEA1}" type="sibTrans" cxnId="{F15C5129-34BD-4C4B-8834-E11C2C2508AE}">
      <dgm:prSet/>
      <dgm:spPr/>
      <dgm:t>
        <a:bodyPr/>
        <a:lstStyle/>
        <a:p>
          <a:endParaRPr lang="ru-RU"/>
        </a:p>
      </dgm:t>
    </dgm:pt>
    <dgm:pt modelId="{F5EAF441-9C00-4B52-B270-BDF25C88788B}">
      <dgm:prSet phldrT="[Текст]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ln>
                <a:noFill/>
              </a:ln>
              <a:solidFill>
                <a:schemeClr val="bg1"/>
              </a:solidFill>
            </a:rPr>
            <a:t>Департамент (В.А. Михаленко)</a:t>
          </a:r>
          <a:endParaRPr lang="ru-RU" dirty="0"/>
        </a:p>
      </dgm:t>
    </dgm:pt>
    <dgm:pt modelId="{79E4E8FD-1936-418E-8235-55A4F0BE0B09}" type="parTrans" cxnId="{A39FC612-2ABD-49D3-8F4D-377348649EA2}">
      <dgm:prSet/>
      <dgm:spPr/>
      <dgm:t>
        <a:bodyPr/>
        <a:lstStyle/>
        <a:p>
          <a:endParaRPr lang="ru-RU"/>
        </a:p>
      </dgm:t>
    </dgm:pt>
    <dgm:pt modelId="{800953B9-56DD-45D0-B908-80DC46778C49}" type="sibTrans" cxnId="{A39FC612-2ABD-49D3-8F4D-377348649EA2}">
      <dgm:prSet/>
      <dgm:spPr/>
      <dgm:t>
        <a:bodyPr/>
        <a:lstStyle/>
        <a:p>
          <a:endParaRPr lang="ru-RU"/>
        </a:p>
      </dgm:t>
    </dgm:pt>
    <dgm:pt modelId="{475D7BBF-AB46-4D0D-887A-17E8777173BC}">
      <dgm:prSet phldrT="[Текст]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ln>
                <a:noFill/>
              </a:ln>
              <a:solidFill>
                <a:schemeClr val="bg1"/>
              </a:solidFill>
            </a:rPr>
            <a:t>Департамент (С.В. Скрынников)</a:t>
          </a:r>
          <a:endParaRPr lang="ru-RU" dirty="0"/>
        </a:p>
      </dgm:t>
    </dgm:pt>
    <dgm:pt modelId="{5A9D6F20-9708-4188-B3FE-8B74275ABCD7}" type="parTrans" cxnId="{54E4F05A-05FD-4583-BB88-F1BC85F50FF1}">
      <dgm:prSet/>
      <dgm:spPr/>
      <dgm:t>
        <a:bodyPr/>
        <a:lstStyle/>
        <a:p>
          <a:endParaRPr lang="ru-RU"/>
        </a:p>
      </dgm:t>
    </dgm:pt>
    <dgm:pt modelId="{BD227383-D8B0-40E3-98AE-9CEE2AA9EDAC}" type="sibTrans" cxnId="{54E4F05A-05FD-4583-BB88-F1BC85F50FF1}">
      <dgm:prSet/>
      <dgm:spPr/>
      <dgm:t>
        <a:bodyPr/>
        <a:lstStyle/>
        <a:p>
          <a:endParaRPr lang="ru-RU"/>
        </a:p>
      </dgm:t>
    </dgm:pt>
    <dgm:pt modelId="{F649FBEC-DDCD-42B8-9259-04F7343AD15D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Департамент (С.Н. Панкратов)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564487AA-4C52-49D4-99E9-9413877999B6}" type="sibTrans" cxnId="{A17AF988-3B72-40EB-98AC-2A4399592441}">
      <dgm:prSet/>
      <dgm:spPr/>
      <dgm:t>
        <a:bodyPr/>
        <a:lstStyle/>
        <a:p>
          <a:endParaRPr lang="ru-RU"/>
        </a:p>
      </dgm:t>
    </dgm:pt>
    <dgm:pt modelId="{9F90E45F-2CC6-4085-9173-0ED5F6BAB0B7}" type="parTrans" cxnId="{A17AF988-3B72-40EB-98AC-2A4399592441}">
      <dgm:prSet/>
      <dgm:spPr/>
      <dgm:t>
        <a:bodyPr/>
        <a:lstStyle/>
        <a:p>
          <a:endParaRPr lang="ru-RU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4" custLinFactX="-100000" custLinFactNeighborX="-180652" custLinFactNeighborY="3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4" custScaleX="66136" custLinFactNeighborX="-4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735C57A2-997F-4B37-AB66-32FFF3AE4E7F}" type="pres">
      <dgm:prSet presAssocID="{61D91E6E-59AF-4565-9DA5-84EDC9CD01C6}" presName="composite" presStyleCnt="0"/>
      <dgm:spPr/>
    </dgm:pt>
    <dgm:pt modelId="{C321BBFD-8979-4098-BB9F-0C4AAA5C2278}" type="pres">
      <dgm:prSet presAssocID="{61D91E6E-59AF-4565-9DA5-84EDC9CD01C6}" presName="parentText" presStyleLbl="alignNode1" presStyleIdx="1" presStyleCnt="4" custLinFactX="-100000" custLinFactNeighborX="-180652" custLinFactNeighborY="3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8465F-A5C0-4575-A830-32A773ECBD92}" type="pres">
      <dgm:prSet presAssocID="{61D91E6E-59AF-4565-9DA5-84EDC9CD01C6}" presName="descendantText" presStyleLbl="alignAcc1" presStyleIdx="1" presStyleCnt="4" custScaleX="66136" custLinFactNeighborX="-44006" custLinFactNeighborY="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40C22-E9B3-46F3-904D-47A80943C787}" type="pres">
      <dgm:prSet presAssocID="{6CACAB96-092D-46B4-91D3-A19B1F53CAF9}" presName="sp" presStyleCnt="0"/>
      <dgm:spPr/>
    </dgm:pt>
    <dgm:pt modelId="{2EA46A21-ABF9-4F9B-B3E6-B59F1D464663}" type="pres">
      <dgm:prSet presAssocID="{A27B47DA-E2F2-497C-B820-D9BDDF8EE504}" presName="composite" presStyleCnt="0"/>
      <dgm:spPr/>
    </dgm:pt>
    <dgm:pt modelId="{031D7BD6-D33A-49AE-A64F-17741DBEF5C8}" type="pres">
      <dgm:prSet presAssocID="{A27B47DA-E2F2-497C-B820-D9BDDF8EE504}" presName="parentText" presStyleLbl="alignNode1" presStyleIdx="2" presStyleCnt="4" custLinFactX="-100000" custLinFactNeighborX="-180652" custLinFactNeighborY="3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A46-D35F-4F8F-A306-622BF0AC59A4}" type="pres">
      <dgm:prSet presAssocID="{A27B47DA-E2F2-497C-B820-D9BDDF8EE504}" presName="descendantText" presStyleLbl="alignAcc1" presStyleIdx="2" presStyleCnt="4" custScaleX="66136" custLinFactNeighborX="-43893" custLinFactNeighborY="5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F9953-8074-4BC6-8F8D-535D8389115A}" type="pres">
      <dgm:prSet presAssocID="{A5420A39-8DBA-42A6-B7A4-1E248647275B}" presName="sp" presStyleCnt="0"/>
      <dgm:spPr/>
    </dgm:pt>
    <dgm:pt modelId="{69964582-6BA9-43D2-A842-7B28FB247772}" type="pres">
      <dgm:prSet presAssocID="{BA1CC70A-A652-4BCE-B9D4-E3927660C265}" presName="composite" presStyleCnt="0"/>
      <dgm:spPr/>
    </dgm:pt>
    <dgm:pt modelId="{22078360-5D48-4696-8FD0-4CF3ACA4DE42}" type="pres">
      <dgm:prSet presAssocID="{BA1CC70A-A652-4BCE-B9D4-E3927660C265}" presName="parentText" presStyleLbl="alignNode1" presStyleIdx="3" presStyleCnt="4" custLinFactX="-100000" custLinFactNeighborX="-180652" custLinFactNeighborY="2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E1CCE-9FC1-470A-BDD6-050DF27B6766}" type="pres">
      <dgm:prSet presAssocID="{BA1CC70A-A652-4BCE-B9D4-E3927660C265}" presName="descendantText" presStyleLbl="alignAcc1" presStyleIdx="3" presStyleCnt="4" custScaleX="66136" custLinFactNeighborX="-43893" custLinFactNeighborY="5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F8CCC-34BA-49DC-A680-A9EE95DD5D2E}" type="presOf" srcId="{61D91E6E-59AF-4565-9DA5-84EDC9CD01C6}" destId="{C321BBFD-8979-4098-BB9F-0C4AAA5C2278}" srcOrd="0" destOrd="0" presId="urn:microsoft.com/office/officeart/2005/8/layout/chevron2"/>
    <dgm:cxn modelId="{4AAB84B4-3DD5-4559-A942-143D6C54D30C}" type="presOf" srcId="{A27B47DA-E2F2-497C-B820-D9BDDF8EE504}" destId="{031D7BD6-D33A-49AE-A64F-17741DBEF5C8}" srcOrd="0" destOrd="0" presId="urn:microsoft.com/office/officeart/2005/8/layout/chevron2"/>
    <dgm:cxn modelId="{F7D4CE5A-5F4A-40AA-A0E9-80053CDB13DF}" type="presOf" srcId="{BA1CC70A-A652-4BCE-B9D4-E3927660C265}" destId="{22078360-5D48-4696-8FD0-4CF3ACA4DE42}" srcOrd="0" destOrd="0" presId="urn:microsoft.com/office/officeart/2005/8/layout/chevron2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54E4F05A-05FD-4583-BB88-F1BC85F50FF1}" srcId="{A27B47DA-E2F2-497C-B820-D9BDDF8EE504}" destId="{475D7BBF-AB46-4D0D-887A-17E8777173BC}" srcOrd="0" destOrd="0" parTransId="{5A9D6F20-9708-4188-B3FE-8B74275ABCD7}" sibTransId="{BD227383-D8B0-40E3-98AE-9CEE2AA9EDAC}"/>
    <dgm:cxn modelId="{CC540C66-E079-4460-8409-A00BC092DC2B}" type="presOf" srcId="{F5EAF441-9C00-4B52-B270-BDF25C88788B}" destId="{2E68465F-A5C0-4575-A830-32A773ECBD92}" srcOrd="0" destOrd="0" presId="urn:microsoft.com/office/officeart/2005/8/layout/chevron2"/>
    <dgm:cxn modelId="{A39FC612-2ABD-49D3-8F4D-377348649EA2}" srcId="{61D91E6E-59AF-4565-9DA5-84EDC9CD01C6}" destId="{F5EAF441-9C00-4B52-B270-BDF25C88788B}" srcOrd="0" destOrd="0" parTransId="{79E4E8FD-1936-418E-8235-55A4F0BE0B09}" sibTransId="{800953B9-56DD-45D0-B908-80DC46778C49}"/>
    <dgm:cxn modelId="{9884144B-2FBA-4A3C-8379-4F4FEE98919E}" type="presOf" srcId="{475D7BBF-AB46-4D0D-887A-17E8777173BC}" destId="{18266A46-D35F-4F8F-A306-622BF0AC59A4}" srcOrd="0" destOrd="0" presId="urn:microsoft.com/office/officeart/2005/8/layout/chevron2"/>
    <dgm:cxn modelId="{587A04AE-49AC-4351-AE73-A06080429499}" type="presOf" srcId="{75D3BDD3-AEA7-4658-B747-25F948CA11CA}" destId="{131EAA2B-AD3B-436C-883C-7B345068C1FE}" srcOrd="0" destOrd="0" presId="urn:microsoft.com/office/officeart/2005/8/layout/chevron2"/>
    <dgm:cxn modelId="{E17A4B24-EB80-41DB-AA86-F34C71575C1D}" type="presOf" srcId="{F649FBEC-DDCD-42B8-9259-04F7343AD15D}" destId="{7E1E1CCE-9FC1-470A-BDD6-050DF27B6766}" srcOrd="0" destOrd="0" presId="urn:microsoft.com/office/officeart/2005/8/layout/chevron2"/>
    <dgm:cxn modelId="{B0FB95B4-26C1-4A5A-9E5D-9ABA5FA842D6}" srcId="{083F36AE-1E33-4537-A503-D4AB3DAA9F80}" destId="{A27B47DA-E2F2-497C-B820-D9BDDF8EE504}" srcOrd="2" destOrd="0" parTransId="{7B6216C1-7F95-495A-8729-348051FD5F2B}" sibTransId="{A5420A39-8DBA-42A6-B7A4-1E248647275B}"/>
    <dgm:cxn modelId="{5E7BE269-B28A-494C-BC1A-B540FB04D5D8}" srcId="{083F36AE-1E33-4537-A503-D4AB3DAA9F80}" destId="{61D91E6E-59AF-4565-9DA5-84EDC9CD01C6}" srcOrd="1" destOrd="0" parTransId="{70BEFE95-4954-4F70-9823-BAF01235A1C9}" sibTransId="{6CACAB96-092D-46B4-91D3-A19B1F53CAF9}"/>
    <dgm:cxn modelId="{F15C5129-34BD-4C4B-8834-E11C2C2508AE}" srcId="{083F36AE-1E33-4537-A503-D4AB3DAA9F80}" destId="{BA1CC70A-A652-4BCE-B9D4-E3927660C265}" srcOrd="3" destOrd="0" parTransId="{0CC0D1FA-6DB8-4E32-8006-A41C7C38B439}" sibTransId="{F24D1BCA-958E-4AEA-BB96-20C80AA8FEA1}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296ED408-2619-4E6C-8605-ECAC1DFFAAA2}" type="presOf" srcId="{D497C590-D1C0-4AA4-8043-30585FD62150}" destId="{27E93D45-8078-45D2-B1D2-AE4A5DBAC8D0}" srcOrd="0" destOrd="0" presId="urn:microsoft.com/office/officeart/2005/8/layout/chevron2"/>
    <dgm:cxn modelId="{D2CE6269-9C00-4804-867E-F5EA3379E073}" type="presOf" srcId="{083F36AE-1E33-4537-A503-D4AB3DAA9F80}" destId="{5DA9117E-521B-4EA8-B737-550EFEC24A8B}" srcOrd="0" destOrd="0" presId="urn:microsoft.com/office/officeart/2005/8/layout/chevron2"/>
    <dgm:cxn modelId="{A17AF988-3B72-40EB-98AC-2A4399592441}" srcId="{BA1CC70A-A652-4BCE-B9D4-E3927660C265}" destId="{F649FBEC-DDCD-42B8-9259-04F7343AD15D}" srcOrd="0" destOrd="0" parTransId="{9F90E45F-2CC6-4085-9173-0ED5F6BAB0B7}" sibTransId="{564487AA-4C52-49D4-99E9-9413877999B6}"/>
    <dgm:cxn modelId="{B534989E-91CA-4F99-BC1A-B585F4ACE11D}" type="presParOf" srcId="{5DA9117E-521B-4EA8-B737-550EFEC24A8B}" destId="{0A67AAD6-A107-414C-8641-A1059D2FF830}" srcOrd="0" destOrd="0" presId="urn:microsoft.com/office/officeart/2005/8/layout/chevron2"/>
    <dgm:cxn modelId="{9C41FD43-3DFC-4ACF-AD7C-8FE3820DBABD}" type="presParOf" srcId="{0A67AAD6-A107-414C-8641-A1059D2FF830}" destId="{131EAA2B-AD3B-436C-883C-7B345068C1FE}" srcOrd="0" destOrd="0" presId="urn:microsoft.com/office/officeart/2005/8/layout/chevron2"/>
    <dgm:cxn modelId="{51719DF6-CAD8-4852-9C3C-B73F5735F04B}" type="presParOf" srcId="{0A67AAD6-A107-414C-8641-A1059D2FF830}" destId="{27E93D45-8078-45D2-B1D2-AE4A5DBAC8D0}" srcOrd="1" destOrd="0" presId="urn:microsoft.com/office/officeart/2005/8/layout/chevron2"/>
    <dgm:cxn modelId="{121DD58F-A886-4BC6-A057-FA5323A3D6D8}" type="presParOf" srcId="{5DA9117E-521B-4EA8-B737-550EFEC24A8B}" destId="{A76BD10B-1FCD-469B-B27A-03598297AA8D}" srcOrd="1" destOrd="0" presId="urn:microsoft.com/office/officeart/2005/8/layout/chevron2"/>
    <dgm:cxn modelId="{A7BB0F9E-78A8-467A-9929-7F544F633B20}" type="presParOf" srcId="{5DA9117E-521B-4EA8-B737-550EFEC24A8B}" destId="{735C57A2-997F-4B37-AB66-32FFF3AE4E7F}" srcOrd="2" destOrd="0" presId="urn:microsoft.com/office/officeart/2005/8/layout/chevron2"/>
    <dgm:cxn modelId="{BE7572B8-AF58-4E6E-8EC8-2F8A203D186E}" type="presParOf" srcId="{735C57A2-997F-4B37-AB66-32FFF3AE4E7F}" destId="{C321BBFD-8979-4098-BB9F-0C4AAA5C2278}" srcOrd="0" destOrd="0" presId="urn:microsoft.com/office/officeart/2005/8/layout/chevron2"/>
    <dgm:cxn modelId="{7BC50A99-A9E8-470C-8490-CC769A2DF950}" type="presParOf" srcId="{735C57A2-997F-4B37-AB66-32FFF3AE4E7F}" destId="{2E68465F-A5C0-4575-A830-32A773ECBD92}" srcOrd="1" destOrd="0" presId="urn:microsoft.com/office/officeart/2005/8/layout/chevron2"/>
    <dgm:cxn modelId="{DFD460FC-6F86-4CE4-B2D7-252D035CA554}" type="presParOf" srcId="{5DA9117E-521B-4EA8-B737-550EFEC24A8B}" destId="{99140C22-E9B3-46F3-904D-47A80943C787}" srcOrd="3" destOrd="0" presId="urn:microsoft.com/office/officeart/2005/8/layout/chevron2"/>
    <dgm:cxn modelId="{C1A49DE2-388B-431E-87A9-ACE9E95919B6}" type="presParOf" srcId="{5DA9117E-521B-4EA8-B737-550EFEC24A8B}" destId="{2EA46A21-ABF9-4F9B-B3E6-B59F1D464663}" srcOrd="4" destOrd="0" presId="urn:microsoft.com/office/officeart/2005/8/layout/chevron2"/>
    <dgm:cxn modelId="{878C31C3-7855-448D-97F9-EE028307293A}" type="presParOf" srcId="{2EA46A21-ABF9-4F9B-B3E6-B59F1D464663}" destId="{031D7BD6-D33A-49AE-A64F-17741DBEF5C8}" srcOrd="0" destOrd="0" presId="urn:microsoft.com/office/officeart/2005/8/layout/chevron2"/>
    <dgm:cxn modelId="{7A991BD1-431B-44A4-8A3F-EAFB2FAB6AA9}" type="presParOf" srcId="{2EA46A21-ABF9-4F9B-B3E6-B59F1D464663}" destId="{18266A46-D35F-4F8F-A306-622BF0AC59A4}" srcOrd="1" destOrd="0" presId="urn:microsoft.com/office/officeart/2005/8/layout/chevron2"/>
    <dgm:cxn modelId="{B2DA5570-B578-472E-ADDC-00DAC0E4CAF7}" type="presParOf" srcId="{5DA9117E-521B-4EA8-B737-550EFEC24A8B}" destId="{20BF9953-8074-4BC6-8F8D-535D8389115A}" srcOrd="5" destOrd="0" presId="urn:microsoft.com/office/officeart/2005/8/layout/chevron2"/>
    <dgm:cxn modelId="{30E76DD1-BBC5-4A4F-8B44-D6C00E696419}" type="presParOf" srcId="{5DA9117E-521B-4EA8-B737-550EFEC24A8B}" destId="{69964582-6BA9-43D2-A842-7B28FB247772}" srcOrd="6" destOrd="0" presId="urn:microsoft.com/office/officeart/2005/8/layout/chevron2"/>
    <dgm:cxn modelId="{CF48DF21-EC01-4B90-94C5-E66B19F80A64}" type="presParOf" srcId="{69964582-6BA9-43D2-A842-7B28FB247772}" destId="{22078360-5D48-4696-8FD0-4CF3ACA4DE42}" srcOrd="0" destOrd="0" presId="urn:microsoft.com/office/officeart/2005/8/layout/chevron2"/>
    <dgm:cxn modelId="{854A1914-9064-4087-B7E5-07E1DFB22ABE}" type="presParOf" srcId="{69964582-6BA9-43D2-A842-7B28FB247772}" destId="{7E1E1CCE-9FC1-470A-BDD6-050DF27B67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A532-47E8-47D1-81D2-3D4B438C6971}">
      <dsp:nvSpPr>
        <dsp:cNvPr id="0" name=""/>
        <dsp:cNvSpPr/>
      </dsp:nvSpPr>
      <dsp:spPr>
        <a:xfrm>
          <a:off x="-4077572" y="-625846"/>
          <a:ext cx="4858938" cy="4858938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645DC-4EB7-47F3-AD88-B72D3C06F621}">
      <dsp:nvSpPr>
        <dsp:cNvPr id="0" name=""/>
        <dsp:cNvSpPr/>
      </dsp:nvSpPr>
      <dsp:spPr>
        <a:xfrm>
          <a:off x="502493" y="360724"/>
          <a:ext cx="8580070" cy="721449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26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Выполнение работ по ДТОиР хозспособом</a:t>
          </a:r>
          <a:endParaRPr lang="ru-RU" sz="2300" kern="1200" dirty="0"/>
        </a:p>
      </dsp:txBody>
      <dsp:txXfrm>
        <a:off x="502493" y="360724"/>
        <a:ext cx="8580070" cy="721449"/>
      </dsp:txXfrm>
    </dsp:sp>
    <dsp:sp modelId="{56490D6F-3998-458C-A069-C07DFADE08DA}">
      <dsp:nvSpPr>
        <dsp:cNvPr id="0" name=""/>
        <dsp:cNvSpPr/>
      </dsp:nvSpPr>
      <dsp:spPr>
        <a:xfrm>
          <a:off x="51587" y="270543"/>
          <a:ext cx="901811" cy="90181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936987B-E11E-4EF8-8D5E-A4163289FE29}">
      <dsp:nvSpPr>
        <dsp:cNvPr id="0" name=""/>
        <dsp:cNvSpPr/>
      </dsp:nvSpPr>
      <dsp:spPr>
        <a:xfrm>
          <a:off x="764739" y="1442898"/>
          <a:ext cx="8317823" cy="721449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26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Расчет ТВПС для ГРС и использование резервов мощностей</a:t>
          </a:r>
          <a:endParaRPr lang="ru-RU" sz="2300" kern="1200" dirty="0"/>
        </a:p>
      </dsp:txBody>
      <dsp:txXfrm>
        <a:off x="764739" y="1442898"/>
        <a:ext cx="8317823" cy="721449"/>
      </dsp:txXfrm>
    </dsp:sp>
    <dsp:sp modelId="{0BEC406B-673D-4572-B113-71F9347713BA}">
      <dsp:nvSpPr>
        <dsp:cNvPr id="0" name=""/>
        <dsp:cNvSpPr/>
      </dsp:nvSpPr>
      <dsp:spPr>
        <a:xfrm>
          <a:off x="313834" y="1352717"/>
          <a:ext cx="901811" cy="90181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88509-CD00-42CB-86DD-A6F624163E8B}">
      <dsp:nvSpPr>
        <dsp:cNvPr id="0" name=""/>
        <dsp:cNvSpPr/>
      </dsp:nvSpPr>
      <dsp:spPr>
        <a:xfrm>
          <a:off x="502493" y="2525072"/>
          <a:ext cx="8580070" cy="721449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26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Изменение формы обслуживания на ГРС</a:t>
          </a:r>
          <a:endParaRPr lang="ru-RU" sz="2300" kern="1200" dirty="0"/>
        </a:p>
      </dsp:txBody>
      <dsp:txXfrm>
        <a:off x="502493" y="2525072"/>
        <a:ext cx="8580070" cy="721449"/>
      </dsp:txXfrm>
    </dsp:sp>
    <dsp:sp modelId="{CB3314B8-830F-4363-9AD3-399B19F580D8}">
      <dsp:nvSpPr>
        <dsp:cNvPr id="0" name=""/>
        <dsp:cNvSpPr/>
      </dsp:nvSpPr>
      <dsp:spPr>
        <a:xfrm>
          <a:off x="51587" y="2434891"/>
          <a:ext cx="901811" cy="90181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C3B20-8BA5-4891-8D4C-0F9975471F5C}">
      <dsp:nvSpPr>
        <dsp:cNvPr id="0" name=""/>
        <dsp:cNvSpPr/>
      </dsp:nvSpPr>
      <dsp:spPr>
        <a:xfrm>
          <a:off x="1109144" y="403594"/>
          <a:ext cx="2505163" cy="2505163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5BC63-BA03-4897-9300-0EB2B461BBE8}">
      <dsp:nvSpPr>
        <dsp:cNvPr id="0" name=""/>
        <dsp:cNvSpPr/>
      </dsp:nvSpPr>
      <dsp:spPr>
        <a:xfrm>
          <a:off x="1109144" y="403594"/>
          <a:ext cx="2505163" cy="2505163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5FA27-825A-4638-B8A3-8CFE66DD38B5}">
      <dsp:nvSpPr>
        <dsp:cNvPr id="0" name=""/>
        <dsp:cNvSpPr/>
      </dsp:nvSpPr>
      <dsp:spPr>
        <a:xfrm>
          <a:off x="1109144" y="403594"/>
          <a:ext cx="2505163" cy="2505163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E8719-0A86-412D-8490-CB398C220A8B}">
      <dsp:nvSpPr>
        <dsp:cNvPr id="0" name=""/>
        <dsp:cNvSpPr/>
      </dsp:nvSpPr>
      <dsp:spPr>
        <a:xfrm>
          <a:off x="1109144" y="403594"/>
          <a:ext cx="2505163" cy="2505163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87011-1B14-4114-9519-7E8FD221D0D0}">
      <dsp:nvSpPr>
        <dsp:cNvPr id="0" name=""/>
        <dsp:cNvSpPr/>
      </dsp:nvSpPr>
      <dsp:spPr>
        <a:xfrm>
          <a:off x="1517268" y="843568"/>
          <a:ext cx="1688916" cy="1625216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Капитальный</a:t>
          </a:r>
          <a:br>
            <a:rPr lang="ru-RU" sz="1600" kern="1200" dirty="0" smtClean="0"/>
          </a:br>
          <a:r>
            <a:rPr lang="ru-RU" sz="1600" kern="1200" dirty="0" smtClean="0"/>
            <a:t>ремонт</a:t>
          </a:r>
          <a:endParaRPr lang="ru-RU" sz="1600" kern="1200" dirty="0"/>
        </a:p>
      </dsp:txBody>
      <dsp:txXfrm>
        <a:off x="1764604" y="1081575"/>
        <a:ext cx="1194244" cy="1149202"/>
      </dsp:txXfrm>
    </dsp:sp>
    <dsp:sp modelId="{3DD8CE7A-F876-439B-932D-581B14F75BD1}">
      <dsp:nvSpPr>
        <dsp:cNvPr id="0" name=""/>
        <dsp:cNvSpPr/>
      </dsp:nvSpPr>
      <dsp:spPr>
        <a:xfrm>
          <a:off x="1779513" y="-149532"/>
          <a:ext cx="1164426" cy="1164426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Планирование</a:t>
          </a:r>
          <a:endParaRPr lang="ru-RU" sz="1800" kern="1200" dirty="0"/>
        </a:p>
      </dsp:txBody>
      <dsp:txXfrm>
        <a:off x="1950039" y="20994"/>
        <a:ext cx="823374" cy="823374"/>
      </dsp:txXfrm>
    </dsp:sp>
    <dsp:sp modelId="{D6B547BF-3F17-44CC-A443-D8B084A5A6AB}">
      <dsp:nvSpPr>
        <dsp:cNvPr id="0" name=""/>
        <dsp:cNvSpPr/>
      </dsp:nvSpPr>
      <dsp:spPr>
        <a:xfrm>
          <a:off x="3035641" y="1106595"/>
          <a:ext cx="1099161" cy="1099161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Исполнение</a:t>
          </a:r>
          <a:endParaRPr lang="ru-RU" sz="1600" kern="1200" dirty="0"/>
        </a:p>
      </dsp:txBody>
      <dsp:txXfrm>
        <a:off x="3196609" y="1267563"/>
        <a:ext cx="777225" cy="777225"/>
      </dsp:txXfrm>
    </dsp:sp>
    <dsp:sp modelId="{591D418C-D3C0-44B2-9563-C917F60A28B6}">
      <dsp:nvSpPr>
        <dsp:cNvPr id="0" name=""/>
        <dsp:cNvSpPr/>
      </dsp:nvSpPr>
      <dsp:spPr>
        <a:xfrm>
          <a:off x="1835729" y="2353675"/>
          <a:ext cx="1051993" cy="1051993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Контроль</a:t>
          </a:r>
          <a:endParaRPr lang="ru-RU" sz="1800" kern="1200" dirty="0"/>
        </a:p>
      </dsp:txBody>
      <dsp:txXfrm>
        <a:off x="1989790" y="2507736"/>
        <a:ext cx="743871" cy="743871"/>
      </dsp:txXfrm>
    </dsp:sp>
    <dsp:sp modelId="{1C80C2BC-33C5-44ED-B3C3-C26EDCFC0926}">
      <dsp:nvSpPr>
        <dsp:cNvPr id="0" name=""/>
        <dsp:cNvSpPr/>
      </dsp:nvSpPr>
      <dsp:spPr>
        <a:xfrm>
          <a:off x="509205" y="1034846"/>
          <a:ext cx="1258050" cy="1242659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</a:t>
          </a:r>
          <a:endParaRPr lang="ru-RU" sz="1800" kern="1200" dirty="0"/>
        </a:p>
      </dsp:txBody>
      <dsp:txXfrm>
        <a:off x="693442" y="1216829"/>
        <a:ext cx="889576" cy="878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70004" y="165322"/>
          <a:ext cx="864192" cy="604934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59625" y="338160"/>
        <a:ext cx="604934" cy="259258"/>
      </dsp:txXfrm>
    </dsp:sp>
    <dsp:sp modelId="{27E93D45-8078-45D2-B1D2-AE4A5DBAC8D0}">
      <dsp:nvSpPr>
        <dsp:cNvPr id="0" name=""/>
        <dsp:cNvSpPr/>
      </dsp:nvSpPr>
      <dsp:spPr>
        <a:xfrm rot="5400000">
          <a:off x="2437042" y="-1716463"/>
          <a:ext cx="561724" cy="3998804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Департамент (М.В. Сироткин)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718503" y="29498"/>
        <a:ext cx="3971383" cy="506882"/>
      </dsp:txXfrm>
    </dsp:sp>
    <dsp:sp modelId="{C321BBFD-8979-4098-BB9F-0C4AAA5C2278}">
      <dsp:nvSpPr>
        <dsp:cNvPr id="0" name=""/>
        <dsp:cNvSpPr/>
      </dsp:nvSpPr>
      <dsp:spPr>
        <a:xfrm rot="5400000">
          <a:off x="-70004" y="875081"/>
          <a:ext cx="864192" cy="604934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59625" y="1047919"/>
        <a:ext cx="604934" cy="259258"/>
      </dsp:txXfrm>
    </dsp:sp>
    <dsp:sp modelId="{2E68465F-A5C0-4575-A830-32A773ECBD92}">
      <dsp:nvSpPr>
        <dsp:cNvPr id="0" name=""/>
        <dsp:cNvSpPr/>
      </dsp:nvSpPr>
      <dsp:spPr>
        <a:xfrm rot="5400000">
          <a:off x="2443875" y="-991188"/>
          <a:ext cx="561724" cy="3998804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>
                <a:noFill/>
              </a:ln>
              <a:solidFill>
                <a:schemeClr val="bg1"/>
              </a:solidFill>
            </a:rPr>
            <a:t>Департамент (В.А. Михаленко)</a:t>
          </a:r>
          <a:endParaRPr lang="ru-RU" sz="2000" kern="1200" dirty="0"/>
        </a:p>
      </dsp:txBody>
      <dsp:txXfrm rot="-5400000">
        <a:off x="725336" y="754773"/>
        <a:ext cx="3971383" cy="506882"/>
      </dsp:txXfrm>
    </dsp:sp>
    <dsp:sp modelId="{031D7BD6-D33A-49AE-A64F-17741DBEF5C8}">
      <dsp:nvSpPr>
        <dsp:cNvPr id="0" name=""/>
        <dsp:cNvSpPr/>
      </dsp:nvSpPr>
      <dsp:spPr>
        <a:xfrm rot="5400000">
          <a:off x="-70004" y="1584841"/>
          <a:ext cx="864192" cy="604934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3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59625" y="1757679"/>
        <a:ext cx="604934" cy="259258"/>
      </dsp:txXfrm>
    </dsp:sp>
    <dsp:sp modelId="{18266A46-D35F-4F8F-A306-622BF0AC59A4}">
      <dsp:nvSpPr>
        <dsp:cNvPr id="0" name=""/>
        <dsp:cNvSpPr/>
      </dsp:nvSpPr>
      <dsp:spPr>
        <a:xfrm rot="5400000">
          <a:off x="2450559" y="-263176"/>
          <a:ext cx="562020" cy="3998804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>
                <a:noFill/>
              </a:ln>
              <a:solidFill>
                <a:schemeClr val="bg1"/>
              </a:solidFill>
            </a:rPr>
            <a:t>Департамент (С.В. Скрынников)</a:t>
          </a:r>
          <a:endParaRPr lang="ru-RU" sz="2000" kern="1200" dirty="0"/>
        </a:p>
      </dsp:txBody>
      <dsp:txXfrm rot="-5400000">
        <a:off x="732167" y="1482652"/>
        <a:ext cx="3971368" cy="507148"/>
      </dsp:txXfrm>
    </dsp:sp>
    <dsp:sp modelId="{22078360-5D48-4696-8FD0-4CF3ACA4DE42}">
      <dsp:nvSpPr>
        <dsp:cNvPr id="0" name=""/>
        <dsp:cNvSpPr/>
      </dsp:nvSpPr>
      <dsp:spPr>
        <a:xfrm rot="5400000">
          <a:off x="-70004" y="2263058"/>
          <a:ext cx="864192" cy="604934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4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59625" y="2435896"/>
        <a:ext cx="604934" cy="259258"/>
      </dsp:txXfrm>
    </dsp:sp>
    <dsp:sp modelId="{7E1E1CCE-9FC1-470A-BDD6-050DF27B6766}">
      <dsp:nvSpPr>
        <dsp:cNvPr id="0" name=""/>
        <dsp:cNvSpPr/>
      </dsp:nvSpPr>
      <dsp:spPr>
        <a:xfrm rot="5400000">
          <a:off x="2450707" y="446434"/>
          <a:ext cx="561724" cy="3998804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Департамент (С.Н. Панкратов)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732168" y="2192395"/>
        <a:ext cx="3971383" cy="506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</cdr:x>
      <cdr:y>0.16514</cdr:y>
    </cdr:from>
    <cdr:to>
      <cdr:x>0.71385</cdr:x>
      <cdr:y>0.3578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7934" y="648072"/>
          <a:ext cx="1800200" cy="756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 36513  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0.77289</cdr:x>
      <cdr:y>0.13678</cdr:y>
    </cdr:from>
    <cdr:to>
      <cdr:x>0.91527</cdr:x>
      <cdr:y>0.26879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369360"/>
          <a:ext cx="756117" cy="356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err="1">
              <a:solidFill>
                <a:schemeClr val="tx1"/>
              </a:solidFill>
              <a:effectLst/>
            </a:rPr>
            <a:t>м</a:t>
          </a:r>
          <a:r>
            <a:rPr lang="ru-RU" sz="1000" dirty="0" err="1" smtClean="0">
              <a:solidFill>
                <a:schemeClr val="tx1"/>
              </a:solidFill>
              <a:effectLst/>
            </a:rPr>
            <a:t>лн.руб</a:t>
          </a:r>
          <a:r>
            <a:rPr lang="ru-RU" sz="1000" dirty="0" smtClean="0">
              <a:solidFill>
                <a:schemeClr val="tx1"/>
              </a:solidFill>
              <a:effectLst/>
            </a:rPr>
            <a:t>.</a:t>
          </a:r>
          <a:endParaRPr lang="ru-RU" sz="1000" dirty="0"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0.12759</cdr:x>
      <cdr:y>0.8</cdr:y>
    </cdr:from>
    <cdr:to>
      <cdr:x>0.26947</cdr:x>
      <cdr:y>0.93846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7561" y="2160240"/>
          <a:ext cx="753463" cy="37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 год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0.51345</cdr:x>
      <cdr:y>0.79795</cdr:y>
    </cdr:from>
    <cdr:to>
      <cdr:x>0.65533</cdr:x>
      <cdr:y>0.93128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26731" y="2154702"/>
          <a:ext cx="75346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год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0.28394</cdr:x>
      <cdr:y>0.85835</cdr:y>
    </cdr:from>
    <cdr:to>
      <cdr:x>0.33227</cdr:x>
      <cdr:y>0.91308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2558164" y="4054932"/>
          <a:ext cx="435408" cy="258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0.00564</cdr:x>
      <cdr:y>0.02968</cdr:y>
    </cdr:from>
    <cdr:to>
      <cdr:x>0.81932</cdr:x>
      <cdr:y>0.22091</cdr:y>
    </cdr:to>
    <cdr:sp macro="" textlink="">
      <cdr:nvSpPr>
        <cdr:cNvPr id="17" name="TextBox 7"/>
        <cdr:cNvSpPr txBox="1"/>
      </cdr:nvSpPr>
      <cdr:spPr>
        <a:xfrm xmlns:a="http://schemas.openxmlformats.org/drawingml/2006/main">
          <a:off x="38196" y="107374"/>
          <a:ext cx="5510485" cy="69181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/>
            <a:t>Перечень </a:t>
          </a:r>
          <a:r>
            <a:rPr lang="ru-RU" sz="1400" b="1" dirty="0" smtClean="0"/>
            <a:t>производственных неполадок технологического </a:t>
          </a:r>
          <a:r>
            <a:rPr lang="ru-RU" sz="1400" b="1" dirty="0"/>
            <a:t>оборудования ГРС </a:t>
          </a:r>
          <a:r>
            <a:rPr lang="ru-RU" sz="1400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в </a:t>
          </a:r>
          <a:r>
            <a:rPr lang="ru-RU" sz="14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период 2013-2017</a:t>
          </a:r>
          <a:r>
            <a:rPr lang="ru-RU" sz="1400" b="1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годов</a:t>
          </a:r>
          <a:endParaRPr lang="ru-RU" sz="1400" dirty="0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37EEC-B410-411B-B0F8-7E9E38279FA1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0F1D89-E3D0-4CD2-BCC4-B3225D03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1FF03-6DCB-4FA2-9471-058629E7C2C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1802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AFB0C-8991-4744-A750-A5C1304C9FB4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022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 Narrow" pitchFamily="34" charset="0"/>
            </a:endParaRPr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5B10C-ABAE-441C-BD6C-2937CF26764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1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269A-5BF0-42F1-9767-43807868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9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BC16-CCF0-4CF6-AC2D-BD880A62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9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4E37-AB1D-4997-BE60-CAA0B653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F320-C55F-4937-971E-8216DB19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21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889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8526" y="1200150"/>
            <a:ext cx="6756399" cy="3280410"/>
          </a:xfrm>
        </p:spPr>
        <p:txBody>
          <a:bodyPr anchor="ctr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6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21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8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034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745F-F3D0-4BCA-BBFA-BF59837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45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183-55F4-4AEF-A040-D7F3E49C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844-E032-4943-9656-17752E7A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1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749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513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4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6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54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88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23206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CAA4-6121-4419-B00B-6626F8E1B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17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1A91-C842-423A-8192-4D8790E7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8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0853-C73B-4C66-A199-95B25FF2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DA36-1C98-45CF-9C93-2CD51F71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6EC4-3CA6-4C79-A4A2-3E6F76D3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E5F-423D-43DB-975A-CD0A2030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2D98-40FC-49AB-BA9C-99761252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C0C8-A745-4C0E-943E-337569E9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815975"/>
            <a:ext cx="91440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72050AD0-7BA2-455D-9FCB-9AE6D687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5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7" name="Picture 20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75"/>
            <a:ext cx="1547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3" r:id="rId1"/>
    <p:sldLayoutId id="2147486864" r:id="rId2"/>
    <p:sldLayoutId id="2147486865" r:id="rId3"/>
    <p:sldLayoutId id="2147486866" r:id="rId4"/>
    <p:sldLayoutId id="2147486867" r:id="rId5"/>
    <p:sldLayoutId id="2147486868" r:id="rId6"/>
    <p:sldLayoutId id="2147486869" r:id="rId7"/>
    <p:sldLayoutId id="2147486870" r:id="rId8"/>
    <p:sldLayoutId id="2147486871" r:id="rId9"/>
    <p:sldLayoutId id="2147486872" r:id="rId10"/>
    <p:sldLayoutId id="2147486873" r:id="rId11"/>
    <p:sldLayoutId id="2147486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622800"/>
            <a:ext cx="1936750" cy="5397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4622800"/>
            <a:ext cx="9144000" cy="5397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8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2059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4" r:id="rId1"/>
    <p:sldLayoutId id="2147486875" r:id="rId2"/>
    <p:sldLayoutId id="2147486876" r:id="rId3"/>
    <p:sldLayoutId id="2147486877" r:id="rId4"/>
    <p:sldLayoutId id="2147486878" r:id="rId5"/>
    <p:sldLayoutId id="2147486885" r:id="rId6"/>
    <p:sldLayoutId id="214748688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7" r:id="rId6"/>
    <p:sldLayoutId id="2147486888" r:id="rId7"/>
    <p:sldLayoutId id="214748688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613" y="1419225"/>
            <a:ext cx="6478587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ru-RU" alt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pitchFamily="34" charset="0"/>
                <a:cs typeface="Arial Narrow" pitchFamily="34" charset="0"/>
              </a:rPr>
              <a:t>ИТОГИ РАБОТЫ И ЗАДАЧИ ПО ВОПРОСАМ ПРОВЕДЕНИЯ ЕДИНОЙ ТЕХНИЧЕСКОЙ ПОЛИТИКИ ПРИ ЭКСПЛУАТАЦИИ ГРС</a:t>
            </a:r>
            <a:endParaRPr altLang="ru-RU" sz="1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body" sz="quarter" idx="1"/>
          </p:nvPr>
        </p:nvSpPr>
        <p:spPr>
          <a:xfrm>
            <a:off x="2051050" y="3579813"/>
            <a:ext cx="6842125" cy="863600"/>
          </a:xfrm>
        </p:spPr>
        <p:txBody>
          <a:bodyPr/>
          <a:lstStyle/>
          <a:p>
            <a:pPr algn="l" eaLnBrk="1" hangingPunct="1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pitchFamily="34" charset="0"/>
                <a:cs typeface="Arial Narrow" pitchFamily="34" charset="0"/>
              </a:rPr>
              <a:t>Р.Ю. ДИСТАНОВ</a:t>
            </a:r>
          </a:p>
          <a:p>
            <a:pPr algn="l" eaLnBrk="1" hangingPunct="1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pitchFamily="34" charset="0"/>
                <a:cs typeface="Arial Narrow" pitchFamily="34" charset="0"/>
              </a:rPr>
              <a:t>НАЧАЛЬНИК УПРАВЛЕНИЯ ПАО «ГАЗПРОМ»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3034" r="6439" b="33612"/>
          <a:stretch/>
        </p:blipFill>
        <p:spPr bwMode="auto">
          <a:xfrm>
            <a:off x="76255" y="2535746"/>
            <a:ext cx="1831450" cy="19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1740" y="1167595"/>
            <a:ext cx="6516724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ТДУ на ГРС:</a:t>
            </a:r>
          </a:p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- ООО «Газпром трансгаз Волгоград» 1 ГРС</a:t>
            </a:r>
          </a:p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- ООО «Газпром трансгаз Екатеринбург» 5 ГРС</a:t>
            </a:r>
          </a:p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- ООО «Газпром трансгаз Москва» 1 ГРС</a:t>
            </a:r>
          </a:p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- ООО «Газпром трансгаз Санкт-Петербург» 7 ГРС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Суммарная мощность выработки электроэнергии 182 кВт</a:t>
            </a:r>
          </a:p>
        </p:txBody>
      </p:sp>
      <p:sp>
        <p:nvSpPr>
          <p:cNvPr id="6" name="TextBox 47"/>
          <p:cNvSpPr txBox="1">
            <a:spLocks noChangeArrowheads="1"/>
          </p:cNvSpPr>
          <p:nvPr/>
        </p:nvSpPr>
        <p:spPr bwMode="auto">
          <a:xfrm>
            <a:off x="2076450" y="340663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sym typeface="Arial Narrow" pitchFamily="34" charset="0"/>
              </a:rPr>
              <a:t>Внедрение ТДУ для выработки электроэнергии и СПГ на ГРС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167595"/>
            <a:ext cx="1836204" cy="12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03748" y="3426420"/>
            <a:ext cx="6516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СПГ на ГРС: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70C0"/>
                </a:solidFill>
              </a:rPr>
              <a:t>омплексы </a:t>
            </a:r>
            <a:r>
              <a:rPr lang="ru-RU" b="1" dirty="0">
                <a:solidFill>
                  <a:srgbClr val="0070C0"/>
                </a:solidFill>
              </a:rPr>
              <a:t>по сжижению природного газа на </a:t>
            </a:r>
            <a:r>
              <a:rPr lang="ru-RU" b="1" dirty="0" smtClean="0">
                <a:solidFill>
                  <a:srgbClr val="0070C0"/>
                </a:solidFill>
              </a:rPr>
              <a:t>3 </a:t>
            </a:r>
            <a:r>
              <a:rPr lang="ru-RU" b="1" dirty="0">
                <a:solidFill>
                  <a:srgbClr val="0070C0"/>
                </a:solidFill>
              </a:rPr>
              <a:t>ГРС </a:t>
            </a:r>
            <a:r>
              <a:rPr lang="ru-RU" b="1" dirty="0" smtClean="0">
                <a:solidFill>
                  <a:srgbClr val="0070C0"/>
                </a:solidFill>
              </a:rPr>
              <a:t>ООО «Газпром трансгаз Сургут», 1 ГРС ООО «Газпром трансгаз Югорск» </a:t>
            </a:r>
            <a:r>
              <a:rPr lang="ru-RU" b="1" dirty="0">
                <a:solidFill>
                  <a:srgbClr val="0070C0"/>
                </a:solidFill>
              </a:rPr>
              <a:t>и 1 ГРС </a:t>
            </a:r>
            <a:r>
              <a:rPr lang="ru-RU" b="1" dirty="0" smtClean="0">
                <a:solidFill>
                  <a:srgbClr val="0070C0"/>
                </a:solidFill>
              </a:rPr>
              <a:t>ООО «Газпром трансгаз Москва»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0766" y="195486"/>
            <a:ext cx="720029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Комплексная Программа совершенствования и оптимизации производственно-хозяйственной деятельности на 2017 – 2019 гг.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79442667"/>
              </p:ext>
            </p:extLst>
          </p:nvPr>
        </p:nvGraphicFramePr>
        <p:xfrm>
          <a:off x="0" y="1124744"/>
          <a:ext cx="9130536" cy="360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00" y="1626354"/>
            <a:ext cx="40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458" y="2715766"/>
            <a:ext cx="40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850" y="3802273"/>
            <a:ext cx="40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6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291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Выполнение </a:t>
            </a: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капитального ремонта ГРС </a:t>
            </a: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хозспособом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46729176"/>
              </p:ext>
            </p:extLst>
          </p:nvPr>
        </p:nvGraphicFramePr>
        <p:xfrm>
          <a:off x="722062" y="724460"/>
          <a:ext cx="8028892" cy="386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5677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8542" y="1092575"/>
            <a:ext cx="6455309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Критерии: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- восстановление </a:t>
            </a:r>
            <a:r>
              <a:rPr lang="ru-RU" sz="2000" b="1" dirty="0">
                <a:solidFill>
                  <a:srgbClr val="0070C0"/>
                </a:solidFill>
              </a:rPr>
              <a:t>исправности </a:t>
            </a:r>
            <a:r>
              <a:rPr lang="ru-RU" sz="2000" b="1" dirty="0" smtClean="0">
                <a:solidFill>
                  <a:srgbClr val="0070C0"/>
                </a:solidFill>
              </a:rPr>
              <a:t>объекта;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</a:rPr>
              <a:t>восстановление </a:t>
            </a:r>
            <a:r>
              <a:rPr lang="ru-RU" sz="2000" b="1" dirty="0">
                <a:solidFill>
                  <a:srgbClr val="0070C0"/>
                </a:solidFill>
              </a:rPr>
              <a:t>работоспособности </a:t>
            </a:r>
            <a:r>
              <a:rPr lang="ru-RU" sz="2000" b="1" dirty="0" smtClean="0">
                <a:solidFill>
                  <a:srgbClr val="0070C0"/>
                </a:solidFill>
              </a:rPr>
              <a:t>объекта;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- восстановление </a:t>
            </a:r>
            <a:r>
              <a:rPr lang="ru-RU" sz="2000" b="1" dirty="0">
                <a:solidFill>
                  <a:srgbClr val="0070C0"/>
                </a:solidFill>
              </a:rPr>
              <a:t>ресурса </a:t>
            </a:r>
            <a:r>
              <a:rPr lang="ru-RU" sz="2000" b="1" dirty="0" smtClean="0">
                <a:solidFill>
                  <a:srgbClr val="0070C0"/>
                </a:solidFill>
              </a:rPr>
              <a:t>объекта.</a:t>
            </a:r>
          </a:p>
          <a:p>
            <a:pPr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</a:rPr>
              <a:t>В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результате ремонтных работ допускается улучшение </a:t>
            </a:r>
            <a:r>
              <a:rPr lang="ru-RU" sz="2000" b="1" dirty="0" smtClean="0">
                <a:solidFill>
                  <a:srgbClr val="0070C0"/>
                </a:solidFill>
              </a:rPr>
              <a:t>эксплуатационных показателей при условии</a:t>
            </a: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неизменности технико-экономических показателей.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Не допускается установка </a:t>
            </a:r>
            <a:r>
              <a:rPr lang="ru-RU" sz="2000" b="1" dirty="0">
                <a:solidFill>
                  <a:srgbClr val="0070C0"/>
                </a:solidFill>
              </a:rPr>
              <a:t>оборудования, которое может быть признано самостоятельным объектом </a:t>
            </a:r>
            <a:r>
              <a:rPr lang="ru-RU" sz="2000" b="1" dirty="0" smtClean="0">
                <a:solidFill>
                  <a:srgbClr val="0070C0"/>
                </a:solidFill>
              </a:rPr>
              <a:t>ОС.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>
            <a:off x="2076450" y="159482"/>
            <a:ext cx="695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Критерии </a:t>
            </a:r>
            <a:r>
              <a:rPr lang="ru-RU" sz="2200" dirty="0">
                <a:solidFill>
                  <a:schemeClr val="bg1"/>
                </a:solidFill>
              </a:rPr>
              <a:t>отнесения полной замены основного технологического оборудования ГРС к капитальному ремонту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946997"/>
            <a:ext cx="1708580" cy="2399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X:\GRP\GASTOPLI\ALL\!ОТДЕЛ ПОЭ ГРС\Подготовка к совещанию\!!! Международные конференции по ГРС\17 10 23 Казань 2017\Доклады участников совещания\Дистанов Р.Ю\Письмо по отнесению замены к КР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1754" b="3093"/>
          <a:stretch/>
        </p:blipFill>
        <p:spPr bwMode="auto">
          <a:xfrm>
            <a:off x="143508" y="1275606"/>
            <a:ext cx="1682296" cy="2396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>
            <a:spLocks noChangeAspect="1"/>
          </p:cNvSpPr>
          <p:nvPr/>
        </p:nvSpPr>
        <p:spPr bwMode="auto">
          <a:xfrm>
            <a:off x="1583668" y="1599643"/>
            <a:ext cx="1656000" cy="100702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 bwMode="auto">
          <a:xfrm rot="10800000">
            <a:off x="7417750" y="1118613"/>
            <a:ext cx="1620000" cy="2088412"/>
          </a:xfrm>
          <a:prstGeom prst="snip2SameRect">
            <a:avLst/>
          </a:prstGeom>
          <a:gradFill flip="none" rotWithShape="1">
            <a:gsLst>
              <a:gs pos="0">
                <a:srgbClr val="FFFFFF">
                  <a:lumMod val="40000"/>
                  <a:lumOff val="60000"/>
                </a:srgbClr>
              </a:gs>
              <a:gs pos="46000">
                <a:srgbClr val="FFFFFF">
                  <a:lumMod val="95000"/>
                  <a:lumOff val="5000"/>
                </a:srgbClr>
              </a:gs>
              <a:gs pos="100000">
                <a:srgbClr val="FFFFFF">
                  <a:lumMod val="60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427" y="1118613"/>
            <a:ext cx="1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04040"/>
                </a:solidFill>
                <a:latin typeface="Arial Narrow" panose="020B0606020202030204"/>
                <a:cs typeface="Arial Narrow" panose="020B0606020202030204"/>
              </a:rPr>
              <a:t>Обеспечение дополнительных объемов подачи газа от ГРС</a:t>
            </a:r>
            <a:endParaRPr lang="ru-RU" sz="1200" dirty="0">
              <a:solidFill>
                <a:srgbClr val="404040"/>
              </a:solidFill>
              <a:latin typeface="Arial Narrow" panose="020B0606020202030204"/>
              <a:cs typeface="Arial Narrow" panose="020B0606020202030204"/>
            </a:endParaRPr>
          </a:p>
          <a:p>
            <a:pPr algn="ctr"/>
            <a:endParaRPr lang="ru-RU" sz="1200" dirty="0" smtClean="0">
              <a:solidFill>
                <a:srgbClr val="404040"/>
              </a:solidFill>
              <a:latin typeface="Arial Narrow" panose="020B0606020202030204"/>
              <a:cs typeface="Arial Narrow" panose="020B0606020202030204"/>
            </a:endParaRPr>
          </a:p>
          <a:p>
            <a:pPr algn="ctr"/>
            <a:r>
              <a:rPr lang="ru-RU" sz="1200" dirty="0" smtClean="0">
                <a:solidFill>
                  <a:srgbClr val="404040"/>
                </a:solidFill>
                <a:latin typeface="Arial Narrow" panose="020B0606020202030204"/>
                <a:cs typeface="Arial Narrow" panose="020B0606020202030204"/>
              </a:rPr>
              <a:t>Сокращение капитальных вложений на проведение реконструкции ГРС</a:t>
            </a:r>
            <a:endParaRPr lang="ru-RU" sz="1200" dirty="0">
              <a:solidFill>
                <a:srgbClr val="404040"/>
              </a:solidFill>
              <a:latin typeface="Arial Narrow" panose="020B0606020202030204"/>
              <a:cs typeface="Arial Narrow" panose="020B0606020202030204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02" y="1407708"/>
            <a:ext cx="2203238" cy="2457877"/>
            <a:chOff x="16333" y="843538"/>
            <a:chExt cx="2044444" cy="2457877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88341" y="843538"/>
              <a:ext cx="1872208" cy="288052"/>
            </a:xfrm>
            <a:prstGeom prst="rect">
              <a:avLst/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</a:rPr>
                <a:t>Увеличение ТВПС на 61 ГРС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333" y="1131590"/>
              <a:ext cx="2044444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>ООО «Газпром трансгаз Волгоград»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/>
              </a:r>
              <a:b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</a:b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>ООО «Газпром трансгаз Краснодар»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/>
              </a:r>
              <a:b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</a:b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>ООО «Газпром трансгаз Москва»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/>
              </a:r>
              <a:b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</a:b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>ООО «Газпром трансгаз Нижний Новгород»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/>
              </a:r>
              <a:b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</a:b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>ООО «Газпром трансгаз Самара»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/>
              </a:r>
              <a:b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</a:b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>ООО «Газпром трансгаз Саратов»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/>
              </a:r>
              <a:b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</a:b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>ООО «Газпром трансгаз Ставрополь»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/>
              </a:r>
              <a:b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</a:b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/>
                  <a:cs typeface="Arial Narrow" panose="020B0606020202030204"/>
                </a:rPr>
                <a:t>ООО «Газпром трансгаз Ухта»</a:t>
              </a:r>
            </a:p>
          </p:txBody>
        </p:sp>
      </p:grpSp>
      <p:pic>
        <p:nvPicPr>
          <p:cNvPr id="14" name="Picture 2" descr="C:\Users\ligaandv\Pictures\Фото\1023367004grs1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089528"/>
            <a:ext cx="2430000" cy="14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igaandv\Pictures\Фото\144434265grs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089529"/>
            <a:ext cx="2510154" cy="14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87928149"/>
              </p:ext>
            </p:extLst>
          </p:nvPr>
        </p:nvGraphicFramePr>
        <p:xfrm>
          <a:off x="2015716" y="2247714"/>
          <a:ext cx="531055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30766" y="195486"/>
            <a:ext cx="720029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Обоснование </a:t>
            </a:r>
            <a:r>
              <a:rPr lang="ru-RU" sz="2200" dirty="0">
                <a:solidFill>
                  <a:schemeClr val="bg1"/>
                </a:solidFill>
              </a:rPr>
              <a:t>безопасности </a:t>
            </a:r>
            <a:r>
              <a:rPr lang="ru-RU" sz="2200" dirty="0" smtClean="0">
                <a:solidFill>
                  <a:schemeClr val="bg1"/>
                </a:solidFill>
              </a:rPr>
              <a:t>ТВПС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7417750" y="3039802"/>
            <a:ext cx="1641631" cy="1548172"/>
          </a:xfrm>
          <a:prstGeom prst="ellipse">
            <a:avLst/>
          </a:prstGeom>
          <a:solidFill>
            <a:srgbClr val="00990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0" i="0" u="none" strike="noStrike" kern="0" cap="none" spc="-15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ЭКОНОМИЧЕСКИЙ ЭФФЕКТ</a:t>
            </a:r>
            <a:r>
              <a:rPr kumimoji="0" lang="ru-RU" sz="1300" b="0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300" b="0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1117</a:t>
            </a:r>
            <a:r>
              <a:rPr kumimoji="0" lang="ru-RU" sz="2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млн. руб.        </a:t>
            </a:r>
          </a:p>
        </p:txBody>
      </p:sp>
    </p:spTree>
    <p:extLst>
      <p:ext uri="{BB962C8B-B14F-4D97-AF65-F5344CB8AC3E}">
        <p14:creationId xmlns:p14="http://schemas.microsoft.com/office/powerpoint/2010/main" val="13245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76" y="1095586"/>
            <a:ext cx="6942782" cy="3276364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766" y="195486"/>
            <a:ext cx="720029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chemeClr val="bg1"/>
                </a:solidFill>
              </a:rPr>
              <a:t>Обеспеченность лимитами на  диагностику ГРС , ЭПБ и обоснование безопасности за счет увеличения ТВПС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76" y="1367513"/>
            <a:ext cx="2275712" cy="321810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" y="1101085"/>
            <a:ext cx="2451527" cy="348453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7452320" y="4083918"/>
            <a:ext cx="864096" cy="2520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1103,242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391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9712" y="4585623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«Газораспределительные станции и системы газоснабжения»</a:t>
            </a:r>
            <a:r>
              <a:rPr 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1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8" name="TextBox 47"/>
          <p:cNvSpPr txBox="1">
            <a:spLocks noChangeArrowheads="1"/>
          </p:cNvSpPr>
          <p:nvPr/>
        </p:nvSpPr>
        <p:spPr bwMode="auto">
          <a:xfrm>
            <a:off x="1979712" y="329855"/>
            <a:ext cx="71642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dirty="0" smtClean="0">
                <a:solidFill>
                  <a:prstClr val="white"/>
                </a:solidFill>
              </a:rPr>
              <a:t>Распределение форм обслуживания ГРС </a:t>
            </a:r>
            <a:endParaRPr lang="ru-RU" altLang="ru-RU" sz="2200" dirty="0">
              <a:solidFill>
                <a:prstClr val="white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6074717"/>
              </p:ext>
            </p:extLst>
          </p:nvPr>
        </p:nvGraphicFramePr>
        <p:xfrm>
          <a:off x="323527" y="1113589"/>
          <a:ext cx="8820473" cy="347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586"/>
            <a:ext cx="3042624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7"/>
          <p:cNvSpPr txBox="1">
            <a:spLocks noChangeArrowheads="1"/>
          </p:cNvSpPr>
          <p:nvPr/>
        </p:nvSpPr>
        <p:spPr bwMode="auto">
          <a:xfrm>
            <a:off x="2076450" y="195486"/>
            <a:ext cx="695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sym typeface="Arial Narrow" pitchFamily="34" charset="0"/>
              </a:rPr>
              <a:t>Перевод ГРС на централизованную и периодическую формы обслуживания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122" name="Picture 2" descr="X:\GRP\GASTOPLI\ALL\!ОТДЕЛ ПОЭ ГРС\Подготовка к совещанию\!!! Международные конференции по ГРС\17 10 23 Казань 2017\Доклады участников совещания\Дистанов Р.Ю\Перевод Д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3722" r="2097" b="1916"/>
          <a:stretch/>
        </p:blipFill>
        <p:spPr bwMode="auto">
          <a:xfrm>
            <a:off x="107504" y="1239602"/>
            <a:ext cx="4351422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19684"/>
              </p:ext>
            </p:extLst>
          </p:nvPr>
        </p:nvGraphicFramePr>
        <p:xfrm>
          <a:off x="4680012" y="1131590"/>
          <a:ext cx="4176910" cy="3380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477"/>
                <a:gridCol w="759433"/>
              </a:tblGrid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Газотранспортная организация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Кол-во ГРС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</a:t>
                      </a:r>
                      <a:r>
                        <a:rPr lang="ru-RU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Волгоград</a:t>
                      </a:r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Екатеринбург"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Казань"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Краснодар"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Махачкала"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Москва"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Н.-Новгород"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Самара"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С.-Петербург"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Саратов"</a:t>
                      </a:r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Ставрополь"</a:t>
                      </a:r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Сургут"</a:t>
                      </a:r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Томск"</a:t>
                      </a:r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Уфа"</a:t>
                      </a:r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Ухта"</a:t>
                      </a:r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Чайковский"</a:t>
                      </a:r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  <a:tr h="95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70C0"/>
                          </a:solidFill>
                          <a:effectLst/>
                        </a:rPr>
                        <a:t>ООО "Газпром трансгаз Югорск"</a:t>
                      </a:r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77" marR="1177" marT="1177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309481"/>
              </p:ext>
            </p:extLst>
          </p:nvPr>
        </p:nvGraphicFramePr>
        <p:xfrm>
          <a:off x="323528" y="1095586"/>
          <a:ext cx="8676964" cy="350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47"/>
          <p:cNvSpPr txBox="1">
            <a:spLocks noChangeArrowheads="1"/>
          </p:cNvSpPr>
          <p:nvPr/>
        </p:nvSpPr>
        <p:spPr bwMode="auto">
          <a:xfrm>
            <a:off x="2076450" y="303498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sym typeface="Arial Narrow" pitchFamily="34" charset="0"/>
              </a:rPr>
              <a:t>Утечки газа на ГРС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1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7"/>
          <p:cNvSpPr txBox="1">
            <a:spLocks noChangeArrowheads="1"/>
          </p:cNvSpPr>
          <p:nvPr/>
        </p:nvSpPr>
        <p:spPr bwMode="auto">
          <a:xfrm>
            <a:off x="1979712" y="146125"/>
            <a:ext cx="7164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sym typeface="Arial Narrow" pitchFamily="34" charset="0"/>
              </a:rPr>
              <a:t>Создание коллегиальных советов по рассмотрению планов капитального ремонта ГРС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7164288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6381160"/>
              </p:ext>
            </p:extLst>
          </p:nvPr>
        </p:nvGraphicFramePr>
        <p:xfrm>
          <a:off x="4491318" y="1095586"/>
          <a:ext cx="464400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833980"/>
              </p:ext>
            </p:extLst>
          </p:nvPr>
        </p:nvGraphicFramePr>
        <p:xfrm>
          <a:off x="11875" y="1563638"/>
          <a:ext cx="9142276" cy="299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35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араллелограмм 51"/>
          <p:cNvSpPr/>
          <p:nvPr/>
        </p:nvSpPr>
        <p:spPr bwMode="auto">
          <a:xfrm>
            <a:off x="462763" y="3965488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51" name="Параллелограмм 50"/>
          <p:cNvSpPr/>
          <p:nvPr/>
        </p:nvSpPr>
        <p:spPr bwMode="auto">
          <a:xfrm>
            <a:off x="462763" y="3522680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50" name="Параллелограмм 49"/>
          <p:cNvSpPr/>
          <p:nvPr/>
        </p:nvSpPr>
        <p:spPr bwMode="auto">
          <a:xfrm>
            <a:off x="462763" y="3122570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9" name="Параллелограмм 48"/>
          <p:cNvSpPr/>
          <p:nvPr/>
        </p:nvSpPr>
        <p:spPr bwMode="auto">
          <a:xfrm>
            <a:off x="462763" y="2694588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7" name="Параллелограмм 46"/>
          <p:cNvSpPr/>
          <p:nvPr/>
        </p:nvSpPr>
        <p:spPr bwMode="auto">
          <a:xfrm>
            <a:off x="462763" y="2262540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6" name="Параллелограмм 45"/>
          <p:cNvSpPr/>
          <p:nvPr/>
        </p:nvSpPr>
        <p:spPr bwMode="auto">
          <a:xfrm>
            <a:off x="462763" y="1862430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5" name="Параллелограмм 44"/>
          <p:cNvSpPr/>
          <p:nvPr/>
        </p:nvSpPr>
        <p:spPr bwMode="auto">
          <a:xfrm>
            <a:off x="462763" y="1466386"/>
            <a:ext cx="8354855" cy="298450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10242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0243" name="TextBox 27"/>
          <p:cNvSpPr txBox="1">
            <a:spLocks noChangeArrowheads="1"/>
          </p:cNvSpPr>
          <p:nvPr/>
        </p:nvSpPr>
        <p:spPr bwMode="auto">
          <a:xfrm>
            <a:off x="1979712" y="268288"/>
            <a:ext cx="71642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solidFill>
                  <a:srgbClr val="FFFFFF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Состояние газораспределительных станций ПАО «Газпром»</a:t>
            </a:r>
            <a:endParaRPr lang="ru-RU" altLang="ru-RU" sz="2200" dirty="0">
              <a:solidFill>
                <a:srgbClr val="FFFFFF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990" y="1415556"/>
            <a:ext cx="6660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Общее количество эксплуатируемых ГРС - 4336 ед.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4621" y="2643758"/>
            <a:ext cx="628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Среднегодовая степень загрузки ГРС – 21%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990" y="1811600"/>
            <a:ext cx="83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Суммарная проектная производительность – 207 млн м3/ч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991" y="2211710"/>
            <a:ext cx="6660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Суммарная фактическая производительность – 42 млн м3/ч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621" y="3071740"/>
            <a:ext cx="601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</a:t>
            </a:r>
            <a:r>
              <a:rPr lang="ru-RU" sz="2000" b="1" dirty="0" smtClean="0">
                <a:solidFill>
                  <a:srgbClr val="0070C0"/>
                </a:solidFill>
              </a:rPr>
              <a:t>тепень загрузки ГРС в зимний пик – 43%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4622" y="3471850"/>
            <a:ext cx="779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Количество ГРС со сроком эксплуатации более 20 лет – 3080 ед. ( 75%)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4621" y="3899832"/>
            <a:ext cx="811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Количество ГРС с загрузкой, достигшей проектных значений – 312 ед. ( 7%)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7"/>
          <p:cNvSpPr txBox="1">
            <a:spLocks noChangeArrowheads="1"/>
          </p:cNvSpPr>
          <p:nvPr/>
        </p:nvSpPr>
        <p:spPr bwMode="auto">
          <a:xfrm>
            <a:off x="1979712" y="146125"/>
            <a:ext cx="7164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sym typeface="Arial Narrow" pitchFamily="34" charset="0"/>
              </a:rPr>
              <a:t>Работа с заводами-изготовителями по производственным неполадкам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7164288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260124"/>
              </p:ext>
            </p:extLst>
          </p:nvPr>
        </p:nvGraphicFramePr>
        <p:xfrm>
          <a:off x="2371691" y="1006261"/>
          <a:ext cx="6772309" cy="361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586"/>
            <a:ext cx="1866817" cy="257174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51670"/>
            <a:ext cx="1916796" cy="264375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67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7"/>
          <p:cNvSpPr txBox="1">
            <a:spLocks noChangeArrowheads="1"/>
          </p:cNvSpPr>
          <p:nvPr/>
        </p:nvSpPr>
        <p:spPr bwMode="auto">
          <a:xfrm>
            <a:off x="2076450" y="159482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Новые нормативные требования в газораспределении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7866" y="1167594"/>
            <a:ext cx="6264634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spcAft>
                <a:spcPts val="1000"/>
              </a:spcAft>
            </a:pPr>
            <a:r>
              <a:rPr lang="ru-RU" sz="1900" b="1" dirty="0" smtClean="0">
                <a:solidFill>
                  <a:srgbClr val="0070C0"/>
                </a:solidFill>
              </a:rPr>
              <a:t>«Методика технического диагностирования пунктов редуцирования газа»</a:t>
            </a:r>
          </a:p>
          <a:p>
            <a:pPr>
              <a:spcAft>
                <a:spcPts val="1000"/>
              </a:spcAft>
            </a:pPr>
            <a:r>
              <a:rPr lang="ru-RU" sz="1900" b="1" dirty="0" smtClean="0">
                <a:solidFill>
                  <a:srgbClr val="0070C0"/>
                </a:solidFill>
              </a:rPr>
              <a:t>В случае, если от начала эксплуатации ПРГ до технического диагностирования ПРГ техническое устройство не заменялось до истечения его назначенного срока службы (как правило 20 лет), остаточный ресурс ПРГ = 0         ПРГ переходит в предельное состояние         эксплуатация его должна быть прекращена.</a:t>
            </a:r>
          </a:p>
          <a:p>
            <a:pPr>
              <a:spcAft>
                <a:spcPts val="1000"/>
              </a:spcAft>
            </a:pPr>
            <a:r>
              <a:rPr lang="ru-RU" sz="1900" b="1" dirty="0" smtClean="0">
                <a:solidFill>
                  <a:srgbClr val="0070C0"/>
                </a:solidFill>
              </a:rPr>
              <a:t>Необходимо своевременное планирование и выполнение работ по восстановлению остаточного ресурса.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095586"/>
            <a:ext cx="2664296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552220" y="3177753"/>
            <a:ext cx="3460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812360" y="2864115"/>
            <a:ext cx="3460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7"/>
          <p:cNvSpPr txBox="1">
            <a:spLocks noChangeArrowheads="1"/>
          </p:cNvSpPr>
          <p:nvPr/>
        </p:nvSpPr>
        <p:spPr bwMode="auto">
          <a:xfrm>
            <a:off x="2199008" y="388697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Современные технические решения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050" name="Picture 2" descr="D:\Мои документы\Общая_2017\Совещания_конференции\2017\Конференция ГРС_казань\Фото_оборудование\монито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63688"/>
            <a:ext cx="1512168" cy="17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Общая_2017\Совещания_конференции\2017\Конференция ГРС_казань\Фото_оборудование\монитор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123381"/>
            <a:ext cx="1908904" cy="18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Общая_2017\Совещания_конференции\2017\Конференция ГРС_казань\Фото_оборудование\монитор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17" y="1073322"/>
            <a:ext cx="2990266" cy="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Общая_2017\Совещания_конференции\2017\Конференция ГРС_казань\Фото_оборудование\прямот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09188"/>
            <a:ext cx="1964236" cy="19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и документы\Общая_2017\Совещания_конференции\2017\Конференция ГРС_казань\Фото_оборудование\прямоток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" y="2772438"/>
            <a:ext cx="2147614" cy="18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ои документы\Общая_2017\Совещания_конференции\2017\Конференция ГРС_казань\Фото_оборудование\прямоток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98" y="3180913"/>
            <a:ext cx="786124" cy="1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Мои документы\Общая_2017\Совещания_конференции\2017\Конференция ГРС_казань\Фото_оборудование\эис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46" y="3073424"/>
            <a:ext cx="3312368" cy="15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Мои документы\Общая_2017\Совещания_конференции\2017\Конференция ГРС_казань\Фото_оборудование\эис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14" y="3363838"/>
            <a:ext cx="2209428" cy="9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708" y="159482"/>
            <a:ext cx="7200292" cy="612068"/>
          </a:xfrm>
        </p:spPr>
        <p:txBody>
          <a:bodyPr/>
          <a:lstStyle/>
          <a:p>
            <a:pPr algn="ctr" eaLnBrk="1" hangingPunct="1"/>
            <a:r>
              <a:rPr lang="ru-RU" sz="2200" dirty="0">
                <a:ea typeface="Arial Narrow" pitchFamily="34" charset="0"/>
                <a:cs typeface="Helvetica" pitchFamily="34" charset="0"/>
              </a:rPr>
              <a:t>Выполнение регламентных работ на объектах газораспределения и </a:t>
            </a:r>
            <a:r>
              <a:rPr lang="ru-RU" sz="2200" dirty="0" err="1">
                <a:ea typeface="Arial Narrow" pitchFamily="34" charset="0"/>
                <a:cs typeface="Helvetica" pitchFamily="34" charset="0"/>
              </a:rPr>
              <a:t>газопотребления</a:t>
            </a:r>
            <a:endParaRPr lang="ru-RU" sz="2200" dirty="0">
              <a:ea typeface="Arial Narrow" pitchFamily="34" charset="0"/>
              <a:cs typeface="Helvetic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4551970"/>
            <a:ext cx="61753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SHVYOLEA\Desktop\3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52" y="1052270"/>
            <a:ext cx="2564904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HVYOLEA\Desktop\3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55" y="2975948"/>
            <a:ext cx="2122801" cy="16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HVYOLEA\Desktop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270"/>
            <a:ext cx="2534062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VYOLEA\Desktop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8" y="1052270"/>
            <a:ext cx="3235518" cy="19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VYOLEA\Desktop\3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3039802"/>
            <a:ext cx="2133363" cy="16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3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38021" b="4075"/>
          <a:stretch/>
        </p:blipFill>
        <p:spPr bwMode="auto">
          <a:xfrm>
            <a:off x="4698390" y="1199027"/>
            <a:ext cx="4213109" cy="33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6146" b="7408"/>
          <a:stretch/>
        </p:blipFill>
        <p:spPr bwMode="auto">
          <a:xfrm>
            <a:off x="216835" y="1131590"/>
            <a:ext cx="4481555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Сайт Управления 308/8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05" y="2931790"/>
            <a:ext cx="1734683" cy="1156455"/>
          </a:xfrm>
          <a:prstGeom prst="rect">
            <a:avLst/>
          </a:prstGeom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862662" y="1743658"/>
            <a:ext cx="2808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04" y="1851670"/>
            <a:ext cx="1734684" cy="10206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3570570"/>
            <a:ext cx="37804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53975" cmpd="tri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</a:t>
            </a:r>
            <a:r>
              <a:rPr lang="en-US" dirty="0">
                <a:solidFill>
                  <a:srgbClr val="002060"/>
                </a:solidFill>
              </a:rPr>
              <a:t>://upr308_8.adm.gazprom.ru/upr308_8/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3050" t="16488" r="13333" b="11233"/>
          <a:stretch/>
        </p:blipFill>
        <p:spPr bwMode="auto">
          <a:xfrm>
            <a:off x="-15292" y="1121149"/>
            <a:ext cx="5184068" cy="3505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47"/>
          <p:cNvSpPr txBox="1">
            <a:spLocks noChangeArrowheads="1"/>
          </p:cNvSpPr>
          <p:nvPr/>
        </p:nvSpPr>
        <p:spPr bwMode="auto">
          <a:xfrm>
            <a:off x="2073334" y="304659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Создание </a:t>
            </a:r>
            <a:r>
              <a:rPr lang="ru-RU" sz="2200" dirty="0">
                <a:solidFill>
                  <a:schemeClr val="bg1"/>
                </a:solidFill>
              </a:rPr>
              <a:t>формуляра целевых проверок транспорта газа 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72083" y="1121149"/>
            <a:ext cx="3371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Цель - повышение </a:t>
            </a:r>
            <a:r>
              <a:rPr lang="ru-RU" sz="2000" b="1" dirty="0">
                <a:solidFill>
                  <a:srgbClr val="0070C0"/>
                </a:solidFill>
              </a:rPr>
              <a:t>эффективности проведения АПК на объектах ГТО в целях обеспечения безопасной и надежной эксплуатации </a:t>
            </a:r>
            <a:r>
              <a:rPr lang="ru-RU" sz="2000" b="1" dirty="0" smtClean="0">
                <a:solidFill>
                  <a:srgbClr val="0070C0"/>
                </a:solidFill>
              </a:rPr>
              <a:t>объектов транспорта газа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01" y="1960215"/>
            <a:ext cx="1886830" cy="267976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1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796"/>
          <p:cNvSpPr>
            <a:spLocks noChangeArrowheads="1"/>
          </p:cNvSpPr>
          <p:nvPr/>
        </p:nvSpPr>
        <p:spPr bwMode="auto">
          <a:xfrm>
            <a:off x="359532" y="2499742"/>
            <a:ext cx="7835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БЛАГОДАРЮ ЗА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ВНИМАНИЕ!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84068" y="3858891"/>
            <a:ext cx="3744416" cy="5761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0070C0"/>
                </a:solidFill>
                <a:ea typeface="Arial Narrow" pitchFamily="34" charset="0"/>
                <a:cs typeface="Arial Narrow" pitchFamily="34" charset="0"/>
              </a:rPr>
              <a:t>Руслан Юрьевич ДИСТАНОВ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708" y="0"/>
            <a:ext cx="7200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Распределение нарушений </a:t>
            </a:r>
            <a:r>
              <a:rPr lang="ru-RU" sz="2200" dirty="0">
                <a:solidFill>
                  <a:schemeClr val="bg1"/>
                </a:solidFill>
              </a:rPr>
              <a:t>охранных зон и минимальных расстояний </a:t>
            </a:r>
            <a:r>
              <a:rPr lang="ru-RU" sz="2200" dirty="0" smtClean="0">
                <a:solidFill>
                  <a:schemeClr val="bg1"/>
                </a:solidFill>
              </a:rPr>
              <a:t>по регионам РФ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396655"/>
              </p:ext>
            </p:extLst>
          </p:nvPr>
        </p:nvGraphicFramePr>
        <p:xfrm>
          <a:off x="1367644" y="1038884"/>
          <a:ext cx="7524836" cy="3693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5626"/>
            <a:ext cx="2268252" cy="276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19822"/>
            <a:ext cx="1476163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086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GRP\GASTOPLI\ALL\!ОТДЕЛ ПОЭ ГРС\Подготовка к совещанию\!!! Международные конференции по ГРС\17 10 23 Казань 2017\Доклады участников совещания\Дистанов Р.Ю\Форма 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8505" r="2690"/>
          <a:stretch/>
        </p:blipFill>
        <p:spPr bwMode="auto">
          <a:xfrm>
            <a:off x="3581772" y="1095585"/>
            <a:ext cx="5562736" cy="349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500" y="1887674"/>
            <a:ext cx="3456384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- объем используемого газа по договорам поставки, тыс. м</a:t>
            </a:r>
            <a:r>
              <a:rPr lang="ru-RU" b="1" baseline="30000" dirty="0">
                <a:solidFill>
                  <a:srgbClr val="0070C0"/>
                </a:solidFill>
              </a:rPr>
              <a:t>3</a:t>
            </a:r>
            <a:r>
              <a:rPr lang="ru-RU" b="1" dirty="0">
                <a:solidFill>
                  <a:srgbClr val="0070C0"/>
                </a:solidFill>
              </a:rPr>
              <a:t>/час. 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- объем не используемого газа, тыс. м</a:t>
            </a:r>
            <a:r>
              <a:rPr lang="ru-RU" b="1" baseline="30000" dirty="0">
                <a:solidFill>
                  <a:srgbClr val="0070C0"/>
                </a:solidFill>
              </a:rPr>
              <a:t>3</a:t>
            </a:r>
            <a:r>
              <a:rPr lang="ru-RU" b="1" dirty="0">
                <a:solidFill>
                  <a:srgbClr val="0070C0"/>
                </a:solidFill>
              </a:rPr>
              <a:t>/час.</a:t>
            </a:r>
          </a:p>
          <a:p>
            <a:r>
              <a:rPr lang="ru-RU" b="1" dirty="0">
                <a:solidFill>
                  <a:srgbClr val="0070C0"/>
                </a:solidFill>
              </a:rPr>
              <a:t>- высвобождаемый объем газа, тыс. м3/час.</a:t>
            </a:r>
          </a:p>
          <a:p>
            <a:pPr>
              <a:spcAft>
                <a:spcPts val="1000"/>
              </a:spcAft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>
            <a:off x="1979712" y="244016"/>
            <a:ext cx="71642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Корректировка отчетных форм ИСТС «Инфотех»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14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16" y="1599642"/>
            <a:ext cx="8676964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- разработаны перечни потребителей, которые не выполнили </a:t>
            </a:r>
            <a:r>
              <a:rPr lang="ru-RU" b="1" dirty="0" smtClean="0">
                <a:solidFill>
                  <a:srgbClr val="0070C0"/>
                </a:solidFill>
              </a:rPr>
              <a:t>своих обязательств </a:t>
            </a:r>
            <a:r>
              <a:rPr lang="ru-RU" b="1" dirty="0">
                <a:solidFill>
                  <a:srgbClr val="0070C0"/>
                </a:solidFill>
              </a:rPr>
              <a:t>по приему заявленных </a:t>
            </a:r>
            <a:r>
              <a:rPr lang="ru-RU" b="1" dirty="0" smtClean="0">
                <a:solidFill>
                  <a:srgbClr val="0070C0"/>
                </a:solidFill>
              </a:rPr>
              <a:t>объемов </a:t>
            </a:r>
            <a:r>
              <a:rPr lang="ru-RU" b="1" dirty="0">
                <a:solidFill>
                  <a:srgbClr val="0070C0"/>
                </a:solidFill>
              </a:rPr>
              <a:t>газа.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- направлены запросы в адрес потребителей о подтверждении использования газа через ГРС в объемах, указанных в действующих Договорах поставки, но меньше </a:t>
            </a:r>
            <a:r>
              <a:rPr lang="ru-RU" b="1" dirty="0" smtClean="0">
                <a:solidFill>
                  <a:srgbClr val="0070C0"/>
                </a:solidFill>
              </a:rPr>
              <a:t>указанных </a:t>
            </a:r>
            <a:r>
              <a:rPr lang="ru-RU" b="1" dirty="0">
                <a:solidFill>
                  <a:srgbClr val="0070C0"/>
                </a:solidFill>
              </a:rPr>
              <a:t>в Заключениях. 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- на основании сведений, полученных от потребителей, </a:t>
            </a:r>
            <a:r>
              <a:rPr lang="ru-RU" b="1" dirty="0" smtClean="0">
                <a:solidFill>
                  <a:srgbClr val="0070C0"/>
                </a:solidFill>
              </a:rPr>
              <a:t>ООО «Газпром </a:t>
            </a:r>
            <a:r>
              <a:rPr lang="ru-RU" b="1" dirty="0">
                <a:solidFill>
                  <a:srgbClr val="0070C0"/>
                </a:solidFill>
              </a:rPr>
              <a:t>межрегионгаз» и ГРО, внесена информация в отчетную форму </a:t>
            </a:r>
            <a:r>
              <a:rPr lang="ru-RU" b="1" dirty="0" smtClean="0">
                <a:solidFill>
                  <a:srgbClr val="0070C0"/>
                </a:solidFill>
              </a:rPr>
              <a:t> ИСТС </a:t>
            </a:r>
            <a:r>
              <a:rPr lang="ru-RU" b="1" dirty="0">
                <a:solidFill>
                  <a:srgbClr val="0070C0"/>
                </a:solidFill>
              </a:rPr>
              <a:t>«Инфотех» Приложение 12 к форме ГРС-01-год-месяц «Техническая возможность подачи газа потребителю».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TextBox 47"/>
          <p:cNvSpPr txBox="1">
            <a:spLocks noChangeArrowheads="1"/>
          </p:cNvSpPr>
          <p:nvPr/>
        </p:nvSpPr>
        <p:spPr bwMode="auto">
          <a:xfrm>
            <a:off x="2064011" y="292275"/>
            <a:ext cx="6810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Результаты работы газотранспортных обществ с ГРО 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930722"/>
              </p:ext>
            </p:extLst>
          </p:nvPr>
        </p:nvGraphicFramePr>
        <p:xfrm>
          <a:off x="2447764" y="1095586"/>
          <a:ext cx="66962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1311610"/>
            <a:ext cx="2999889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Выявлен объем </a:t>
            </a:r>
            <a:r>
              <a:rPr lang="ru-RU" b="1" dirty="0">
                <a:solidFill>
                  <a:srgbClr val="0070C0"/>
                </a:solidFill>
              </a:rPr>
              <a:t>неиспользуемого газа по 49 </a:t>
            </a:r>
            <a:r>
              <a:rPr lang="ru-RU" b="1" dirty="0" smtClean="0">
                <a:solidFill>
                  <a:srgbClr val="0070C0"/>
                </a:solidFill>
              </a:rPr>
              <a:t>ГРС, заявленный ранее 144 потребителями </a:t>
            </a:r>
            <a:endParaRPr lang="ru-RU" b="1" dirty="0">
              <a:solidFill>
                <a:srgbClr val="0070C0"/>
              </a:solidFill>
            </a:endParaRPr>
          </a:p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Суммарный объем перераспределяемого природного газа для перспективных потребителей 111 </a:t>
            </a:r>
            <a:r>
              <a:rPr lang="ru-RU" b="1" dirty="0">
                <a:solidFill>
                  <a:srgbClr val="0070C0"/>
                </a:solidFill>
              </a:rPr>
              <a:t>тыс.м</a:t>
            </a:r>
            <a:r>
              <a:rPr lang="ru-RU" b="1" baseline="30000" dirty="0">
                <a:solidFill>
                  <a:srgbClr val="0070C0"/>
                </a:solidFill>
              </a:rPr>
              <a:t>3</a:t>
            </a:r>
            <a:r>
              <a:rPr lang="ru-RU" b="1" dirty="0">
                <a:solidFill>
                  <a:srgbClr val="0070C0"/>
                </a:solidFill>
              </a:rPr>
              <a:t>/час или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977 </a:t>
            </a:r>
            <a:r>
              <a:rPr lang="ru-RU" b="1" dirty="0">
                <a:solidFill>
                  <a:srgbClr val="0070C0"/>
                </a:solidFill>
              </a:rPr>
              <a:t>млн.м</a:t>
            </a:r>
            <a:r>
              <a:rPr lang="ru-RU" b="1" baseline="30000" dirty="0">
                <a:solidFill>
                  <a:srgbClr val="0070C0"/>
                </a:solidFill>
              </a:rPr>
              <a:t>3</a:t>
            </a:r>
            <a:r>
              <a:rPr lang="ru-RU" b="1" dirty="0">
                <a:solidFill>
                  <a:srgbClr val="0070C0"/>
                </a:solidFill>
              </a:rPr>
              <a:t>/год.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TextBox 47"/>
          <p:cNvSpPr txBox="1">
            <a:spLocks noChangeArrowheads="1"/>
          </p:cNvSpPr>
          <p:nvPr/>
        </p:nvSpPr>
        <p:spPr bwMode="auto">
          <a:xfrm>
            <a:off x="2082800" y="123478"/>
            <a:ext cx="6810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dirty="0">
                <a:solidFill>
                  <a:schemeClr val="bg1"/>
                </a:solidFill>
              </a:rPr>
              <a:t>О</a:t>
            </a:r>
            <a:r>
              <a:rPr lang="ru-RU" sz="2200" dirty="0" smtClean="0">
                <a:solidFill>
                  <a:schemeClr val="bg1"/>
                </a:solidFill>
              </a:rPr>
              <a:t>бъем </a:t>
            </a:r>
            <a:r>
              <a:rPr lang="ru-RU" sz="2200" dirty="0">
                <a:solidFill>
                  <a:schemeClr val="bg1"/>
                </a:solidFill>
              </a:rPr>
              <a:t>перераспределяемого природного газа для перспективных </a:t>
            </a:r>
            <a:r>
              <a:rPr lang="ru-RU" sz="2200" dirty="0" smtClean="0">
                <a:solidFill>
                  <a:schemeClr val="bg1"/>
                </a:solidFill>
              </a:rPr>
              <a:t>потребителей, тыс.м3/час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X:\GRP\GASTOPLI\ALL\!ОТДЕЛ ПОЭ ГРС\Подготовка к совещанию\!!! Международные конференции по ГРС\17 10 23 Казань 2017\Доклады участников совещания\Дистанов Р.Ю\СТ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1" b="2636"/>
          <a:stretch/>
        </p:blipFill>
        <p:spPr bwMode="auto">
          <a:xfrm>
            <a:off x="2015716" y="1419622"/>
            <a:ext cx="21950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X:\GRP\GASTOPLI\ALL\!ОТДЕЛ ПОЭ ГРС\Подготовка к совещанию\!!! Международные конференции по ГРС\17 10 23 Казань 2017\Доклады участников совещания\Дистанов Р.Ю\Р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1"/>
          <a:stretch/>
        </p:blipFill>
        <p:spPr bwMode="auto">
          <a:xfrm>
            <a:off x="226231" y="1221581"/>
            <a:ext cx="2149524" cy="301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7"/>
          <p:cNvSpPr txBox="1">
            <a:spLocks noChangeArrowheads="1"/>
          </p:cNvSpPr>
          <p:nvPr/>
        </p:nvSpPr>
        <p:spPr bwMode="auto">
          <a:xfrm>
            <a:off x="2076450" y="159482"/>
            <a:ext cx="695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Разработка </a:t>
            </a:r>
            <a:r>
              <a:rPr lang="ru-RU" sz="2200" dirty="0">
                <a:solidFill>
                  <a:schemeClr val="bg1"/>
                </a:solidFill>
              </a:rPr>
              <a:t>н</a:t>
            </a:r>
            <a:r>
              <a:rPr lang="ru-RU" sz="2200" dirty="0" smtClean="0">
                <a:solidFill>
                  <a:schemeClr val="bg1"/>
                </a:solidFill>
              </a:rPr>
              <a:t>ормативно-технической документации в рамках НИОКР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9972" y="1095586"/>
            <a:ext cx="4824028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spcAft>
                <a:spcPts val="1000"/>
              </a:spcAft>
            </a:pPr>
            <a:r>
              <a:rPr lang="ru-RU" sz="1900" b="1" dirty="0">
                <a:solidFill>
                  <a:srgbClr val="0070C0"/>
                </a:solidFill>
              </a:rPr>
              <a:t>В программу НИОКР на </a:t>
            </a:r>
            <a:r>
              <a:rPr lang="ru-RU" sz="1900" b="1" dirty="0" smtClean="0">
                <a:solidFill>
                  <a:srgbClr val="0070C0"/>
                </a:solidFill>
              </a:rPr>
              <a:t>2018 год: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ru-RU" sz="1900" b="1" dirty="0" smtClean="0">
                <a:solidFill>
                  <a:srgbClr val="0070C0"/>
                </a:solidFill>
              </a:rPr>
              <a:t>СТО «Газораспределительные станции. Определение ТВПС»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ru-RU" sz="1900" b="1" dirty="0" smtClean="0">
                <a:solidFill>
                  <a:srgbClr val="0070C0"/>
                </a:solidFill>
              </a:rPr>
              <a:t>СТО «Методические рекомендации </a:t>
            </a:r>
            <a:r>
              <a:rPr lang="ru-RU" sz="1900" b="1" dirty="0">
                <a:solidFill>
                  <a:srgbClr val="0070C0"/>
                </a:solidFill>
              </a:rPr>
              <a:t>по техническому перевооружению ГРС малозатратным способом</a:t>
            </a:r>
            <a:r>
              <a:rPr lang="ru-RU" sz="1900" b="1" dirty="0" smtClean="0">
                <a:solidFill>
                  <a:srgbClr val="0070C0"/>
                </a:solidFill>
              </a:rPr>
              <a:t>»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ru-RU" sz="1900" b="1" dirty="0" smtClean="0">
                <a:solidFill>
                  <a:srgbClr val="0070C0"/>
                </a:solidFill>
              </a:rPr>
              <a:t>Регулятор давления с функцией теплового насоса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ru-RU" sz="1900" b="1" dirty="0" smtClean="0">
                <a:solidFill>
                  <a:srgbClr val="0070C0"/>
                </a:solidFill>
              </a:rPr>
              <a:t>Алгоритмы управления интеллектуальной системой ГРС</a:t>
            </a:r>
            <a:endParaRPr lang="ru-RU" sz="1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526389"/>
            <a:ext cx="2160240" cy="306582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" name="TextBox 47"/>
          <p:cNvSpPr txBox="1">
            <a:spLocks noChangeArrowheads="1"/>
          </p:cNvSpPr>
          <p:nvPr/>
        </p:nvSpPr>
        <p:spPr bwMode="auto">
          <a:xfrm>
            <a:off x="2076450" y="374925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sym typeface="Arial Narrow" pitchFamily="34" charset="0"/>
              </a:rPr>
              <a:t>Работа координационно-методические советов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089387"/>
            <a:ext cx="5520059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в 2016-2017 </a:t>
            </a:r>
            <a:r>
              <a:rPr lang="ru-RU" sz="2000" b="1" dirty="0">
                <a:solidFill>
                  <a:srgbClr val="0070C0"/>
                </a:solidFill>
              </a:rPr>
              <a:t>гг. </a:t>
            </a:r>
            <a:r>
              <a:rPr lang="ru-RU" sz="2000" b="1" dirty="0" smtClean="0">
                <a:solidFill>
                  <a:srgbClr val="0070C0"/>
                </a:solidFill>
              </a:rPr>
              <a:t>проведено </a:t>
            </a:r>
            <a:r>
              <a:rPr lang="ru-RU" sz="2000" b="1" dirty="0">
                <a:solidFill>
                  <a:srgbClr val="0070C0"/>
                </a:solidFill>
              </a:rPr>
              <a:t>18 КМС, </a:t>
            </a:r>
            <a:r>
              <a:rPr lang="ru-RU" sz="2000" b="1" dirty="0" smtClean="0">
                <a:solidFill>
                  <a:srgbClr val="0070C0"/>
                </a:solidFill>
              </a:rPr>
              <a:t>с рассмотрением вопросов </a:t>
            </a:r>
            <a:r>
              <a:rPr lang="ru-RU" sz="2000" b="1" dirty="0">
                <a:solidFill>
                  <a:srgbClr val="0070C0"/>
                </a:solidFill>
              </a:rPr>
              <a:t>газоснабжения потребителей от 51 </a:t>
            </a:r>
            <a:r>
              <a:rPr lang="ru-RU" sz="2000" b="1" dirty="0" smtClean="0">
                <a:solidFill>
                  <a:srgbClr val="0070C0"/>
                </a:solidFill>
              </a:rPr>
              <a:t>ГРС;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(!) ведется детальная проработка вариантов поставки газа, </a:t>
            </a:r>
            <a:r>
              <a:rPr lang="ru-RU" sz="2000" b="1" dirty="0">
                <a:solidFill>
                  <a:srgbClr val="0070C0"/>
                </a:solidFill>
              </a:rPr>
              <a:t>в том числе </a:t>
            </a:r>
            <a:r>
              <a:rPr lang="ru-RU" sz="2000" b="1" dirty="0" smtClean="0">
                <a:solidFill>
                  <a:srgbClr val="0070C0"/>
                </a:solidFill>
              </a:rPr>
              <a:t>с учетом строительства </a:t>
            </a:r>
            <a:r>
              <a:rPr lang="ru-RU" sz="2000" b="1" dirty="0">
                <a:solidFill>
                  <a:srgbClr val="0070C0"/>
                </a:solidFill>
              </a:rPr>
              <a:t>распределительных газопроводов от </a:t>
            </a:r>
            <a:r>
              <a:rPr lang="ru-RU" sz="2000" b="1" dirty="0" smtClean="0">
                <a:solidFill>
                  <a:srgbClr val="0070C0"/>
                </a:solidFill>
              </a:rPr>
              <a:t>ГРС, имеющих резерв мощности;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разработана </a:t>
            </a:r>
            <a:r>
              <a:rPr lang="ru-RU" sz="2000" b="1" dirty="0">
                <a:solidFill>
                  <a:srgbClr val="0070C0"/>
                </a:solidFill>
              </a:rPr>
              <a:t>форма типового Заключения  координационно-методического совета.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" y="1089387"/>
            <a:ext cx="2077950" cy="292113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7"/>
          <p:cNvSpPr txBox="1">
            <a:spLocks noChangeArrowheads="1"/>
          </p:cNvSpPr>
          <p:nvPr/>
        </p:nvSpPr>
        <p:spPr bwMode="auto">
          <a:xfrm>
            <a:off x="2076450" y="340663"/>
            <a:ext cx="695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bg1"/>
                </a:solidFill>
                <a:sym typeface="Arial Narrow" pitchFamily="34" charset="0"/>
              </a:rPr>
              <a:t>АГРС нового поколения</a:t>
            </a:r>
            <a:endParaRPr lang="ru-RU" altLang="ru-RU" sz="2200" dirty="0">
              <a:solidFill>
                <a:schemeClr val="bg1"/>
              </a:solidFill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4585621"/>
            <a:ext cx="676875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Ежегодная научно-практическая конференция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«Газораспределительные станции и системы газоснабжения»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027" name="Picture 3" descr="X:\GRP\GASTOPLI\ALL\!ОТДЕЛ ПОЭ ГРС\Подготовка к совещанию\!!! Международные конференции по ГРС\17 10 23 Казань 2017\Доклады участников совещания\Дистанов Р.Ю\АГРС НП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149" r="47361" b="5185"/>
          <a:stretch/>
        </p:blipFill>
        <p:spPr bwMode="auto">
          <a:xfrm>
            <a:off x="5724128" y="1173932"/>
            <a:ext cx="2927244" cy="33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GRP\GASTOPLI\ALL\!ОТДЕЛ ПОЭ ГРС\Подготовка к совещанию\!!! Международные конференции по ГРС\17 10 23 Казань 2017\Доклады участников совещания\Дистанов Р.Ю\АГРС НП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5457" r="44584" b="34316"/>
          <a:stretch/>
        </p:blipFill>
        <p:spPr bwMode="auto">
          <a:xfrm>
            <a:off x="539551" y="1203598"/>
            <a:ext cx="4737325" cy="33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9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9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Специальное оформление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1190</Words>
  <Application>Microsoft Office PowerPoint</Application>
  <PresentationFormat>Экран (16:9)</PresentationFormat>
  <Paragraphs>226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11_Специальное оформление</vt:lpstr>
      <vt:lpstr>5_Тема Office</vt:lpstr>
      <vt:lpstr>1_Тема Office</vt:lpstr>
      <vt:lpstr>ИТОГИ РАБОТЫ И ЗАДАЧИ ПО ВОПРОСАМ ПРОВЕДЕНИЯ ЕДИНОЙ ТЕХНИЧЕСКОЙ ПОЛИТИКИ ПРИ ЭКСПЛУАТАЦИИ ГРС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регламентных работ на объектах газораспределения и газопотребления</vt:lpstr>
      <vt:lpstr>Презентация PowerPoint</vt:lpstr>
      <vt:lpstr>Презентация PowerPoint</vt:lpstr>
      <vt:lpstr>Презентация PowerPoint</vt:lpstr>
    </vt:vector>
  </TitlesOfParts>
  <Company>Gazprom 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РАБОТ ПО РАЗВИТИЮ РЫНКА ГАЗОМОТОРНОГО ТОПЛИВА В РОССИЙСКОЙ ФЕДЕРАЦИИ</dc:title>
  <dc:creator>Пермин Александр Сергеевич</dc:creator>
  <cp:lastModifiedBy>Швыдко Олег Анатольевич</cp:lastModifiedBy>
  <cp:revision>222</cp:revision>
  <cp:lastPrinted>2016-10-14T15:13:30Z</cp:lastPrinted>
  <dcterms:created xsi:type="dcterms:W3CDTF">2016-10-04T14:16:48Z</dcterms:created>
  <dcterms:modified xsi:type="dcterms:W3CDTF">2017-10-20T12:43:03Z</dcterms:modified>
</cp:coreProperties>
</file>