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49" r:id="rId2"/>
    <p:sldMasterId id="2147483688" r:id="rId3"/>
    <p:sldMasterId id="2147483702" r:id="rId4"/>
    <p:sldMasterId id="2147483716" r:id="rId5"/>
    <p:sldMasterId id="2147483729" r:id="rId6"/>
    <p:sldMasterId id="2147483743" r:id="rId7"/>
    <p:sldMasterId id="2147483757" r:id="rId8"/>
    <p:sldMasterId id="2147483949" r:id="rId9"/>
  </p:sldMasterIdLst>
  <p:notesMasterIdLst>
    <p:notesMasterId r:id="rId27"/>
  </p:notesMasterIdLst>
  <p:handoutMasterIdLst>
    <p:handoutMasterId r:id="rId28"/>
  </p:handoutMasterIdLst>
  <p:sldIdLst>
    <p:sldId id="361" r:id="rId10"/>
    <p:sldId id="487" r:id="rId11"/>
    <p:sldId id="501" r:id="rId12"/>
    <p:sldId id="490" r:id="rId13"/>
    <p:sldId id="492" r:id="rId14"/>
    <p:sldId id="491" r:id="rId15"/>
    <p:sldId id="493" r:id="rId16"/>
    <p:sldId id="488" r:id="rId17"/>
    <p:sldId id="502" r:id="rId18"/>
    <p:sldId id="503" r:id="rId19"/>
    <p:sldId id="504" r:id="rId20"/>
    <p:sldId id="498" r:id="rId21"/>
    <p:sldId id="495" r:id="rId22"/>
    <p:sldId id="496" r:id="rId23"/>
    <p:sldId id="500" r:id="rId24"/>
    <p:sldId id="360" r:id="rId25"/>
    <p:sldId id="497" r:id="rId26"/>
  </p:sldIdLst>
  <p:sldSz cx="9144000" cy="6858000" type="screen4x3"/>
  <p:notesSz cx="7104063" cy="102346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Rg st="1" end="17"/>
    <p:penClr>
      <a:srgbClr val="FF0000"/>
    </p:penClr>
  </p:showPr>
  <p:clrMru>
    <a:srgbClr val="003EA4"/>
    <a:srgbClr val="00518E"/>
    <a:srgbClr val="426C8E"/>
    <a:srgbClr val="025AA2"/>
    <a:srgbClr val="ACF2F0"/>
    <a:srgbClr val="FF0000"/>
    <a:srgbClr val="2B77B5"/>
    <a:srgbClr val="808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422" autoAdjust="0"/>
    <p:restoredTop sz="93271" autoAdjust="0"/>
  </p:normalViewPr>
  <p:slideViewPr>
    <p:cSldViewPr>
      <p:cViewPr varScale="1">
        <p:scale>
          <a:sx n="80" d="100"/>
          <a:sy n="80" d="100"/>
        </p:scale>
        <p:origin x="-116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216" y="-78"/>
      </p:cViewPr>
      <p:guideLst>
        <p:guide orient="horz" pos="3224"/>
        <p:guide pos="2238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39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36" y="1"/>
            <a:ext cx="3078639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0263"/>
            <a:ext cx="3078639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b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36" y="9720263"/>
            <a:ext cx="3078639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fld id="{BC3C923B-CC04-4F0D-BC0C-35C7BD9C2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3078639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3836" y="1"/>
            <a:ext cx="3078639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9687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090" y="4862513"/>
            <a:ext cx="5683886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0263"/>
            <a:ext cx="3078639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b" anchorCtr="0" compatLnSpc="1">
            <a:prstTxWarp prst="textNoShape">
              <a:avLst/>
            </a:prstTxWarp>
          </a:bodyPr>
          <a:lstStyle>
            <a:lvl1pPr defTabSz="958850">
              <a:defRPr sz="13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3836" y="9720263"/>
            <a:ext cx="3078639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902" tIns="47951" rIns="95902" bIns="47951" numCol="1" anchor="b" anchorCtr="0" compatLnSpc="1">
            <a:prstTxWarp prst="textNoShape">
              <a:avLst/>
            </a:prstTxWarp>
          </a:bodyPr>
          <a:lstStyle>
            <a:lvl1pPr algn="r" defTabSz="958850">
              <a:defRPr sz="1300"/>
            </a:lvl1pPr>
          </a:lstStyle>
          <a:p>
            <a:pPr>
              <a:defRPr/>
            </a:pPr>
            <a:fld id="{C5548219-609E-4FF3-A161-87164476F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65155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18816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4641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24642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47368"/>
            <a:fld id="{60D498C5-436A-41C3-9919-2A0D92F84D61}" type="slidenum">
              <a:rPr lang="en-GB" sz="1200"/>
              <a:pPr defTabSz="947368"/>
              <a:t>13</a:t>
            </a:fld>
            <a:endParaRPr lang="en-GB" sz="1200" dirty="0"/>
          </a:p>
        </p:txBody>
      </p:sp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3775" y="768350"/>
            <a:ext cx="5116513" cy="3836988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8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13.bin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9.xml"/><Relationship Id="rId1" Type="http://schemas.openxmlformats.org/officeDocument/2006/relationships/vmlDrawing" Target="../drawings/vmlDrawing15.vml"/><Relationship Id="rId4" Type="http://schemas.openxmlformats.org/officeDocument/2006/relationships/oleObject" Target="../embeddings/oleObject1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3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4.bin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4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6.bin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9.bin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7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11.bin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0BB45-E16E-4C5B-BAB9-CAA98883F0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D9211-AAA9-4E2B-B7DD-5AA835B03C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95E944-E351-46DD-9F94-769818B537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2E33-FCB8-4196-AA3E-84CFB11C7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358273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FAEF0-944B-43B8-BB7F-3690A8640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A67F1-E763-4156-9632-B2AE2D56CC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966EB-CBB2-4531-8A4B-D84F076EAE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A023C-12A5-46BF-93A6-383A3D6FD0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1DE8-E717-42C8-A8AB-6A672340DA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83354-F00C-401E-88B8-403E6E5CF3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0321BE-A942-4FBD-B940-107D285DB4F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12A5F-44A5-4A37-8BC6-CFF116DB3C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BCAE6-9503-412D-91D9-F890B1E7F7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B7026-DD0A-4F48-B93D-0EB29E2DD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D1C2A-4607-49B1-B25E-D1587DC84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99A0B-28DA-4EA3-851B-AC65F97DEA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0512E-E60F-492C-A86B-EC8FA7174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E9820-01BE-4985-AB41-84633B523B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371585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BC166-56AF-4E49-85D9-FAA0CF232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25AD-19C8-4DBB-8EA8-C8F118A578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  <a:cs typeface="+mn-cs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  <a:cs typeface="+mn-cs"/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278401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294D6-5E90-4F6E-97D5-45518FA7E2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9C46-6AE6-47E8-805C-D2902E99D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Click="0" advTm="10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  <p:transition spd="slow" advClick="0" advTm="10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284663" y="6524625"/>
            <a:ext cx="574675" cy="333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8AAE8-2412-4A07-AA6D-721F41BCB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B7806-BD2A-4F92-A0B6-390FB7439E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30DA0-85A8-4954-BBAC-67118286BD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DC6B0-0C71-4BEF-A3D4-13BDAD6CCB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00091-0874-4356-B4FA-B1158305A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E466F8-1CE9-4587-8E80-FCA19DB440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8B371-329A-4118-89E3-DABF59F30A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C980-B39F-41CF-A18F-A059FA1B70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C02F0-377D-4A0F-A291-D92B49BC05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1577B6-25EA-4992-829F-D6E47DF0DA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D8C12-524B-4B13-B351-436AC2C8A3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5522C-1CBF-4F19-BFA7-0AA56AFA95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3AB3B-63F4-42B6-9254-E4AF6A8E1A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546F0-5D24-4D49-AD29-49CEF90DAE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292737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DC681D-6C7B-4A8A-A03D-0CF7C55CD2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4D96E-8A4C-4F12-BF48-95DD743581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1B902-2FE6-4685-9507-68D8ACA558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2471E-0464-4B49-80F3-F29372A479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3BAF0-A6EC-49F0-ACC5-6CC022020A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33CBD-C491-4042-A322-1BE9F1389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6F18B-A25E-48BF-81A8-5CC3EF2242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D626D-E0EB-4C8C-9A7C-2ECDE91435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B419A-8517-436C-8C1F-79F4A528F6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69122-FBC9-41E8-BA3B-2A7CE71C71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C0B30-BF95-486F-8D6B-E533BA3D86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6963-2C8E-496E-A64B-1C260219E6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CEC50-EB44-4B01-AB63-71FB34E35A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A20C5-EB7A-4406-A97F-0A7ECD5716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06650-BCBF-43BA-8ACA-4C7C2F8E6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306049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1ABC0-342B-42CA-A51D-0B1217319E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F9522368-F7F2-4169-83CC-4EFBB63281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55A02FE-8BEB-4873-B15A-4BB6DC80F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0E285947-8754-4558-AB4F-F9FB5ABD10D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D40090E3-0A00-4E49-8B83-659C25A04C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7F88FF45-49DD-4691-A210-7E01FFEF5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37192987-9FC1-49BC-80E5-430744DFCD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84799E11-52DF-4D62-9D3B-935E6BFDCD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6ED979B3-06ED-4BF9-9E7E-8E185E97D1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9B344-7C0D-4ED9-AF48-C52A17A59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9B3E8084-FC00-4F9E-A000-1D4CCBD32F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B9F9298F-9AAC-4800-8AA5-2FEAC2FB93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9BE0900E-F02F-4FC0-A864-E9C330E9AD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cs typeface="Arial" charset="0"/>
              </a:defRPr>
            </a:lvl1pPr>
          </a:lstStyle>
          <a:p>
            <a:pPr>
              <a:defRPr/>
            </a:pPr>
            <a:fld id="{9F216FDF-917C-449B-8091-51CD642E3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0F22B-405E-46D6-A58F-8B54999900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7213E-A937-4F0D-B1E4-83EF41B69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D9DE3-42CC-4D2B-8D0B-8F4980106E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86E5E-4D5E-49FF-A8E9-9330000DA1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54A8D-D6A3-44D1-9080-B55A63C44B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485E4-C654-48B9-A630-C5FF5F3BC79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29816-9868-4742-95FD-C62FA8C7F5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AC662-9A5E-4481-BAC9-B919320B3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0C3EB-61F9-473C-A676-387144F1A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0C7BC2-2BAA-4CE5-A799-44D937B00E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3CF09-53ED-479C-A2E7-34CEB8F310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C33A2-2382-4B99-994A-D44A0FA3F1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4D688-5336-4522-94B3-BE41ED26E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331649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82B40-B785-419C-93C5-D29A5AE1BA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616BD-E3FC-4619-B67B-FE1ED77AD0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91A80-1ADF-44CD-89B7-9CAC0C21E7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0FDA15-05D7-4694-BFBE-B97D0EC615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AC90E-6D1C-42C9-BF6E-BFA4E8032A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E15440-CE86-4DEC-BE29-3A448C0FBF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75F9E-664C-416C-A943-CAABDFE252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991BD-79AF-42B3-8F1C-B0D87AB101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A7C9B-0D33-4A27-A51B-821D79D7D1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F01B4-656A-41C1-881B-2067127DE3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CD13E-89FF-4975-B01A-D4DA3E6C88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37DA4-9526-49C9-8B45-91BEEE72C5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D3452-111C-4F2B-BF4C-0BA3FF81D9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0FD4-32B1-4BA8-945B-AD648D1F50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oot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2344961" name="Image" r:id="rId4" imgW="12876190" imgH="850794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CD841-8529-4150-BFA1-6A4794534B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B7876-1FB2-48A8-8A96-5485C8A961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63A7B-973D-4685-BFD0-251542EE87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91A73-C644-4F7E-B97D-33403DAB25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5E6AE-0946-41F2-A9CE-20DE3CA0E3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9F049-D970-4BD9-837F-9D27573D5D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BCD5D-AEEF-4CC8-9D55-2D9800B471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FF9D4-1F78-4326-8376-EAAB77AA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79DDD-0237-4123-A241-09229A840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580100-DA42-4730-B996-F873D3D76F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8F585-B205-4568-AA18-B8519E1B2E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C2C38-CC34-44C0-ABDB-342E9A5A07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oleObject" Target="../embeddings/oleObject3.bin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vmlDrawing" Target="../drawings/vmlDrawing3.v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oleObject" Target="../embeddings/oleObject5.bin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vmlDrawing" Target="../drawings/vmlDrawing5.v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oleObject" Target="../embeddings/oleObject7.bin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vmlDrawing" Target="../drawings/vmlDrawing7.v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oleObject" Target="../embeddings/oleObject8.bin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6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vmlDrawing" Target="../drawings/vmlDrawing8.v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18" Type="http://schemas.openxmlformats.org/officeDocument/2006/relationships/oleObject" Target="../embeddings/oleObject10.bin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78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vmlDrawing" Target="../drawings/vmlDrawing10.v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oleObject" Target="../embeddings/oleObject12.bin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91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vmlDrawing" Target="../drawings/vmlDrawing12.v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18" Type="http://schemas.openxmlformats.org/officeDocument/2006/relationships/oleObject" Target="../embeddings/oleObject14.bin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04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vmlDrawing" Target="../drawings/vmlDrawing14.v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0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cs typeface="+mn-cs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6B952748-059E-4A50-B46B-BDAAD8A53B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  <a:cs typeface="+mn-cs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  <a:cs typeface="+mn-cs"/>
              </a:rPr>
              <a:t>Москва</a:t>
            </a:r>
          </a:p>
        </p:txBody>
      </p:sp>
      <p:graphicFrame>
        <p:nvGraphicFramePr>
          <p:cNvPr id="1108" name="Object 84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108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</p:sldLayoutIdLst>
  <p:transition spd="slow" advClick="0" advTm="1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3" r:id="rId2"/>
    <p:sldLayoutId id="2147484062" r:id="rId3"/>
    <p:sldLayoutId id="2147484061" r:id="rId4"/>
    <p:sldLayoutId id="2147484060" r:id="rId5"/>
    <p:sldLayoutId id="2147484059" r:id="rId6"/>
    <p:sldLayoutId id="2147484058" r:id="rId7"/>
    <p:sldLayoutId id="2147484057" r:id="rId8"/>
    <p:sldLayoutId id="2147484056" r:id="rId9"/>
    <p:sldLayoutId id="2147484055" r:id="rId10"/>
    <p:sldLayoutId id="2147484054" r:id="rId11"/>
    <p:sldLayoutId id="2147484078" r:id="rId12"/>
  </p:sldLayoutIdLst>
  <p:transition spd="slow" advClick="0" advTm="1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7900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1DDBF353-061B-4CE6-B26B-A66FE0040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1487898" name="Object 26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487898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091" r:id="rId13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9948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0BDD2B94-55AB-4BCF-95DA-BCE0605AC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1489946" name="Object 26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489946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</p:sldLayoutIdLst>
  <p:transition spd="slow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019" name="Picture 2" descr="footer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rgbClr val="000000"/>
              </a:solidFill>
              <a:latin typeface="Tahoma"/>
              <a:cs typeface="+mn-cs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C7EDFC42-F73F-486F-BD24-FA80CB6A30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  <a:cs typeface="+mn-cs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>
                <a:solidFill>
                  <a:srgbClr val="FFFFFF"/>
                </a:solidFill>
                <a:latin typeface="Tahoma"/>
                <a:cs typeface="+mn-cs"/>
              </a:rPr>
              <a:t>Москва</a:t>
            </a:r>
          </a:p>
        </p:txBody>
      </p:sp>
      <p:graphicFrame>
        <p:nvGraphicFramePr>
          <p:cNvPr id="1493017" name="Object 25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493017" name="Image" r:id="rId17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  <p:sldLayoutId id="214748411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6086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37F414F6-2EC6-4AA0-9BAD-D402343DB4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1496084" name="Object 20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496084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  <p:sldLayoutId id="2147484128" r:id="rId12"/>
    <p:sldLayoutId id="2147484129" r:id="rId13"/>
  </p:sldLayoutIdLst>
  <p:transition spd="slow" advClick="0" advTm="1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6318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7E4DE8AA-D3DE-4EFC-92EB-525698CAFE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1506316" name="Object 1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506316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30" r:id="rId1"/>
    <p:sldLayoutId id="2147484131" r:id="rId2"/>
    <p:sldLayoutId id="2147484132" r:id="rId3"/>
    <p:sldLayoutId id="2147484133" r:id="rId4"/>
    <p:sldLayoutId id="2147484134" r:id="rId5"/>
    <p:sldLayoutId id="2147484135" r:id="rId6"/>
    <p:sldLayoutId id="2147484136" r:id="rId7"/>
    <p:sldLayoutId id="2147484137" r:id="rId8"/>
    <p:sldLayoutId id="2147484138" r:id="rId9"/>
    <p:sldLayoutId id="2147484139" r:id="rId10"/>
    <p:sldLayoutId id="2147484140" r:id="rId11"/>
    <p:sldLayoutId id="2147484141" r:id="rId12"/>
    <p:sldLayoutId id="2147484142" r:id="rId13"/>
  </p:sldLayoutIdLst>
  <p:transition spd="slow" advClick="0" advTm="1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8366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97280C20-BD16-412F-B0F7-638BA646CE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1508364" name="Object 12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508364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43" r:id="rId1"/>
    <p:sldLayoutId id="2147484144" r:id="rId2"/>
    <p:sldLayoutId id="2147484145" r:id="rId3"/>
    <p:sldLayoutId id="2147484146" r:id="rId4"/>
    <p:sldLayoutId id="2147484147" r:id="rId5"/>
    <p:sldLayoutId id="2147484148" r:id="rId6"/>
    <p:sldLayoutId id="2147484149" r:id="rId7"/>
    <p:sldLayoutId id="2147484150" r:id="rId8"/>
    <p:sldLayoutId id="2147484151" r:id="rId9"/>
    <p:sldLayoutId id="2147484152" r:id="rId10"/>
    <p:sldLayoutId id="2147484153" r:id="rId11"/>
    <p:sldLayoutId id="2147484154" r:id="rId12"/>
    <p:sldLayoutId id="2147484155" r:id="rId13"/>
  </p:sldLayoutIdLst>
  <p:transition spd="slow" advClick="0" advTm="1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4539" name="Picture 2" descr="footer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6143625"/>
            <a:ext cx="91440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ChangeArrowheads="1"/>
          </p:cNvSpPr>
          <p:nvPr userDrawn="1"/>
        </p:nvSpPr>
        <p:spPr bwMode="auto">
          <a:xfrm>
            <a:off x="4356100" y="6381750"/>
            <a:ext cx="431800" cy="3603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Verdana" pitchFamily="34" charset="0"/>
                <a:cs typeface="+mn-cs"/>
              </a:defRPr>
            </a:lvl1pPr>
          </a:lstStyle>
          <a:p>
            <a:pPr>
              <a:defRPr/>
            </a:pPr>
            <a:fld id="{97AAC04A-6EEB-44FD-B549-70A7A48583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7343775" y="6524625"/>
            <a:ext cx="1800225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algn="ctr">
              <a:defRPr/>
            </a:pP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ДД.ММ.2009г.</a:t>
            </a:r>
          </a:p>
        </p:txBody>
      </p:sp>
      <p:sp>
        <p:nvSpPr>
          <p:cNvPr id="1030" name="Rectangle 7"/>
          <p:cNvSpPr>
            <a:spLocks noChangeArrowheads="1"/>
          </p:cNvSpPr>
          <p:nvPr userDrawn="1"/>
        </p:nvSpPr>
        <p:spPr bwMode="auto">
          <a:xfrm>
            <a:off x="250825" y="6489700"/>
            <a:ext cx="2736850" cy="260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r>
              <a:rPr lang="ru-RU" sz="1200" b="1">
                <a:solidFill>
                  <a:srgbClr val="FFFFFF"/>
                </a:solidFill>
              </a:rPr>
              <a:t>Москва</a:t>
            </a:r>
          </a:p>
        </p:txBody>
      </p:sp>
      <p:graphicFrame>
        <p:nvGraphicFramePr>
          <p:cNvPr id="1814537" name="Object 9"/>
          <p:cNvGraphicFramePr>
            <a:graphicFrameLocks noChangeAspect="1"/>
          </p:cNvGraphicFramePr>
          <p:nvPr/>
        </p:nvGraphicFramePr>
        <p:xfrm>
          <a:off x="0" y="0"/>
          <a:ext cx="9144000" cy="584200"/>
        </p:xfrm>
        <a:graphic>
          <a:graphicData uri="http://schemas.openxmlformats.org/presentationml/2006/ole">
            <p:oleObj spid="_x0000_s1814537" name="Image" r:id="rId18" imgW="12876190" imgH="850794" progId="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</p:sldLayoutIdLst>
  <p:transition spd="slow" advClick="0" advTm="10000"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9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466" name="Text Box 6"/>
          <p:cNvSpPr txBox="1">
            <a:spLocks noChangeArrowheads="1"/>
          </p:cNvSpPr>
          <p:nvPr/>
        </p:nvSpPr>
        <p:spPr bwMode="auto">
          <a:xfrm>
            <a:off x="190440" y="4122747"/>
            <a:ext cx="84969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ctr">
              <a:defRPr/>
            </a:pPr>
            <a:r>
              <a:rPr lang="en-US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IX </a:t>
            </a:r>
            <a:r>
              <a:rPr lang="ru-RU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Международная научно-практическая конференция «Газораспределительные станции и систем газоснабжения»</a:t>
            </a:r>
          </a:p>
          <a:p>
            <a:pPr indent="449263" algn="ctr">
              <a:defRPr/>
            </a:pPr>
            <a:r>
              <a:rPr lang="ru-RU" sz="1600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РЕШЕНИЯ ДЛЯ АВТОМАТИЗАЦИИ ГАЗРАСПРЕДЕЛИТЕЛЬНЫХ СТАНЦИЙ</a:t>
            </a:r>
            <a:r>
              <a:rPr lang="en-US" sz="1600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</a:t>
            </a:r>
            <a:r>
              <a:rPr lang="ru-RU" sz="1600" b="1" u="sng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«СИРИУС-ГРС»</a:t>
            </a:r>
          </a:p>
          <a:p>
            <a:pPr indent="449263" algn="ctr">
              <a:defRPr/>
            </a:pPr>
            <a:r>
              <a:rPr lang="ru-RU" sz="1600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НА БАЗЕ КОНТРОЛЛЕРОВ «САТЕЛЛИТ»</a:t>
            </a:r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030240" y="5445224"/>
            <a:ext cx="7594704" cy="347662"/>
          </a:xfrm>
          <a:prstGeom prst="rect">
            <a:avLst/>
          </a:prstGeom>
          <a:effectLst/>
          <a:extLst/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Заместитель директора по продажам Обносов Д.В</a:t>
            </a:r>
            <a:r>
              <a:rPr lang="ru-RU" sz="1400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Myriad Pro"/>
                <a:cs typeface="Times New Roman" pitchFamily="18" charset="0"/>
              </a:rPr>
              <a:t>.</a:t>
            </a:r>
            <a:endParaRPr lang="ru-RU" sz="1400" b="1" dirty="0">
              <a:gradFill flip="none" rotWithShape="1">
                <a:gsLst>
                  <a:gs pos="0">
                    <a:srgbClr val="025AA2">
                      <a:shade val="30000"/>
                      <a:satMod val="115000"/>
                    </a:srgbClr>
                  </a:gs>
                  <a:gs pos="50000">
                    <a:srgbClr val="025AA2">
                      <a:shade val="67500"/>
                      <a:satMod val="115000"/>
                    </a:srgbClr>
                  </a:gs>
                  <a:gs pos="100000">
                    <a:srgbClr val="025AA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Myriad Pro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67F2F7E-F16B-45CC-B879-CBBD9A291B11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8283"/>
            <a:ext cx="3167844" cy="25597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676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1800" b="1" kern="12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Контроллеры САТЕЛЛИТ (исп. </a:t>
            </a:r>
            <a:r>
              <a:rPr lang="ru-RU" sz="1800" b="1" kern="12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–Э01)</a:t>
            </a:r>
            <a:endParaRPr lang="ru-RU" sz="1800" b="1" kern="1200" dirty="0">
              <a:solidFill>
                <a:srgbClr val="00518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3404" y="512676"/>
            <a:ext cx="6275040" cy="489654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1200" b="1" u="sng" dirty="0" err="1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Тех.характеристики</a:t>
            </a:r>
            <a:endParaRPr lang="ru-RU" sz="1200" b="1" u="sng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Конструкция: 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IP67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DIN-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рельс, </a:t>
            </a:r>
            <a:endParaRPr lang="ru-RU" sz="1200" dirty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Габариты: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166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161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99 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мм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Питание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~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220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VAC 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(с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функц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. заряда 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АКБ),  =9…36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VDC</a:t>
            </a:r>
            <a:endParaRPr lang="ru-RU" sz="1200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Подключение: разъемные </a:t>
            </a:r>
            <a:r>
              <a:rPr lang="ru-RU" sz="1200" dirty="0" err="1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клеммники</a:t>
            </a:r>
            <a:endParaRPr lang="ru-RU" sz="1200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ОС реального времени </a:t>
            </a:r>
            <a:r>
              <a:rPr lang="ru-RU" sz="1200" dirty="0" err="1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Keil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 RTX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Инструментальный пакет «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WEB-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Конфигуратор»</a:t>
            </a:r>
            <a:endParaRPr lang="ru-RU" sz="1200" dirty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Ядро ARM 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Cortex-M4,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32-бита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168МГц, 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 МБ, 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SRAM 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1 МБ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RS485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до 115,2 кбит/сек – 2шт.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RS232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до 115,2 кбит/сек – 1шт.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USB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2.0 – 1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шт. сервисный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ETHERNET:10/100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Мбит/сек - 1шт.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GSM/GPRS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– 1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200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ТИ 3 канала:</a:t>
            </a:r>
            <a:r>
              <a:rPr lang="en-US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± 20мА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Rвх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&lt;440 Ом, ± 10В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Rвх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&gt;9,6 мОм, ± 200В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Rвх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&gt;1,2 мОм (только для канала ТИ1 – для станций СКЗ), ± 100мВ (только для канала ТИ2 – для станций СКЗ, ток с шунта 75мВ), АЦП 16 бит, - точность 0,25% (для диапазона ± 20мА – 0,1</a:t>
            </a: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%)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ТР 1 канал: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0…20мА 0…10В, ЦАП 12 бит, точность 0,25% </a:t>
            </a:r>
            <a:endParaRPr lang="ru-RU" sz="1200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ТС 4 канала: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«сухой» контакт (в цепи =24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VDC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), счетный вход до 1кГц (только каналы ТС1, ТС2)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ТУ 1 канал: релейный выход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NC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250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VAC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/220VDC/2A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200" dirty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z="100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ru-RU" sz="1000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32"/>
          <a:stretch/>
        </p:blipFill>
        <p:spPr>
          <a:xfrm>
            <a:off x="6732239" y="4355"/>
            <a:ext cx="2411761" cy="2198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7"/>
          <a:stretch/>
        </p:blipFill>
        <p:spPr>
          <a:xfrm>
            <a:off x="6732239" y="2235342"/>
            <a:ext cx="2411760" cy="2259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07"/>
          <a:stretch/>
        </p:blipFill>
        <p:spPr>
          <a:xfrm>
            <a:off x="6736376" y="4527491"/>
            <a:ext cx="2415807" cy="2313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14372711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3628" name="Picture 12" descr="IMG_1952 для презент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8088" y="152400"/>
            <a:ext cx="2855912" cy="4284663"/>
          </a:xfrm>
          <a:prstGeom prst="rect">
            <a:avLst/>
          </a:prstGeom>
          <a:noFill/>
        </p:spPr>
      </p:pic>
      <p:sp>
        <p:nvSpPr>
          <p:cNvPr id="3823617" name="Номер слайда 2"/>
          <p:cNvSpPr txBox="1">
            <a:spLocks noGrp="1"/>
          </p:cNvSpPr>
          <p:nvPr/>
        </p:nvSpPr>
        <p:spPr bwMode="auto">
          <a:xfrm>
            <a:off x="4284663" y="6524625"/>
            <a:ext cx="5746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043F5E97-235A-4DC3-A585-EF9052C52D3A}" type="slidenum">
              <a:rPr lang="ru-RU" sz="1400">
                <a:solidFill>
                  <a:srgbClr val="FFFFFF"/>
                </a:solidFill>
                <a:latin typeface="Arial" charset="0"/>
              </a:rPr>
              <a:pPr algn="ctr"/>
              <a:t>11</a:t>
            </a:fld>
            <a:endParaRPr lang="ru-RU" sz="140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823618" name="Номер слайда 4"/>
          <p:cNvSpPr>
            <a:spLocks noGrp="1"/>
          </p:cNvSpPr>
          <p:nvPr>
            <p:ph type="sldNum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FCA1BF2-D795-482A-A530-D33A7F2E3B37}" type="slidenum">
              <a:rPr lang="ru-RU" smtClean="0">
                <a:latin typeface="Arial" charset="0"/>
                <a:cs typeface="Arial" charset="0"/>
              </a:rPr>
              <a:pPr/>
              <a:t>11</a:t>
            </a:fld>
            <a:endParaRPr lang="ru-RU" smtClean="0">
              <a:latin typeface="Arial" charset="0"/>
              <a:cs typeface="Arial" charset="0"/>
            </a:endParaRPr>
          </a:p>
        </p:txBody>
      </p:sp>
      <p:sp>
        <p:nvSpPr>
          <p:cNvPr id="3823619" name="Заголовок 1"/>
          <p:cNvSpPr>
            <a:spLocks/>
          </p:cNvSpPr>
          <p:nvPr/>
        </p:nvSpPr>
        <p:spPr bwMode="auto">
          <a:xfrm>
            <a:off x="179388" y="188913"/>
            <a:ext cx="86042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ru-RU" b="1">
                <a:solidFill>
                  <a:srgbClr val="00518E"/>
                </a:solidFill>
                <a:latin typeface="Arial" charset="0"/>
              </a:rPr>
              <a:t>Автономный пункт «СИРИУС-ТМ» (АП СТМ)</a:t>
            </a:r>
          </a:p>
        </p:txBody>
      </p:sp>
      <p:sp>
        <p:nvSpPr>
          <p:cNvPr id="3823622" name="Объект 2"/>
          <p:cNvSpPr>
            <a:spLocks/>
          </p:cNvSpPr>
          <p:nvPr/>
        </p:nvSpPr>
        <p:spPr bwMode="auto">
          <a:xfrm>
            <a:off x="3995738" y="908050"/>
            <a:ext cx="3205162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1400" b="1" dirty="0">
                <a:solidFill>
                  <a:srgbClr val="2B77B5"/>
                </a:solidFill>
                <a:latin typeface="Arial" charset="0"/>
              </a:rPr>
              <a:t>Реализации на объектах: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1200" b="1" dirty="0" smtClean="0">
                <a:solidFill>
                  <a:srgbClr val="2B77B5"/>
                </a:solidFill>
                <a:latin typeface="Arial" charset="0"/>
              </a:rPr>
              <a:t>«</a:t>
            </a:r>
            <a:r>
              <a:rPr lang="ru-RU" sz="1200" b="1" dirty="0">
                <a:solidFill>
                  <a:srgbClr val="2B77B5"/>
                </a:solidFill>
                <a:latin typeface="Arial" charset="0"/>
              </a:rPr>
              <a:t>Газпром </a:t>
            </a:r>
            <a:r>
              <a:rPr lang="ru-RU" sz="1200" b="1" dirty="0" err="1">
                <a:solidFill>
                  <a:srgbClr val="2B77B5"/>
                </a:solidFill>
                <a:latin typeface="Arial" charset="0"/>
              </a:rPr>
              <a:t>трансгаз</a:t>
            </a:r>
            <a:r>
              <a:rPr lang="ru-RU" sz="1200" b="1" dirty="0">
                <a:solidFill>
                  <a:srgbClr val="2B77B5"/>
                </a:solidFill>
                <a:latin typeface="Arial" charset="0"/>
              </a:rPr>
              <a:t> Нижний Новгород»;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1200" b="1" dirty="0" smtClean="0">
                <a:solidFill>
                  <a:srgbClr val="2B77B5"/>
                </a:solidFill>
                <a:latin typeface="Arial" charset="0"/>
              </a:rPr>
              <a:t>«Газпром </a:t>
            </a:r>
            <a:r>
              <a:rPr lang="ru-RU" sz="1200" b="1" dirty="0" err="1">
                <a:solidFill>
                  <a:srgbClr val="2B77B5"/>
                </a:solidFill>
                <a:latin typeface="Arial" charset="0"/>
              </a:rPr>
              <a:t>трансгаз</a:t>
            </a:r>
            <a:r>
              <a:rPr lang="ru-RU" sz="1200" b="1" dirty="0">
                <a:solidFill>
                  <a:srgbClr val="2B77B5"/>
                </a:solidFill>
                <a:latin typeface="Arial" charset="0"/>
              </a:rPr>
              <a:t> Сургут</a:t>
            </a:r>
            <a:r>
              <a:rPr lang="ru-RU" sz="1200" b="1" dirty="0" smtClean="0">
                <a:solidFill>
                  <a:srgbClr val="2B77B5"/>
                </a:solidFill>
                <a:latin typeface="Arial" charset="0"/>
              </a:rPr>
              <a:t>»;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ru-RU" sz="1200" b="1" dirty="0" smtClean="0">
                <a:solidFill>
                  <a:srgbClr val="2B77B5"/>
                </a:solidFill>
                <a:latin typeface="Arial" charset="0"/>
              </a:rPr>
              <a:t>«Газпром добыча Ноябрьск»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</a:pPr>
            <a:endParaRPr lang="ru-RU" sz="1200" b="1" dirty="0">
              <a:solidFill>
                <a:srgbClr val="2B77B5"/>
              </a:solidFill>
              <a:latin typeface="Arial" charset="0"/>
            </a:endParaRP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ru-RU" sz="1200" b="1" dirty="0">
              <a:solidFill>
                <a:srgbClr val="2B77B5"/>
              </a:solidFill>
              <a:latin typeface="Arial" charset="0"/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2138" y="2852738"/>
            <a:ext cx="3141662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823630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" y="692150"/>
            <a:ext cx="3279775" cy="4149725"/>
          </a:xfrm>
          <a:prstGeom prst="rect">
            <a:avLst/>
          </a:prstGeom>
          <a:noFill/>
        </p:spPr>
      </p:pic>
      <p:sp>
        <p:nvSpPr>
          <p:cNvPr id="3823631" name="Объект 2"/>
          <p:cNvSpPr>
            <a:spLocks/>
          </p:cNvSpPr>
          <p:nvPr/>
        </p:nvSpPr>
        <p:spPr bwMode="auto">
          <a:xfrm>
            <a:off x="6408738" y="4508500"/>
            <a:ext cx="248443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1200" b="1" dirty="0">
                <a:solidFill>
                  <a:srgbClr val="2B77B5"/>
                </a:solidFill>
              </a:rPr>
              <a:t>Разработано ТЗ совместно с ПАО «</a:t>
            </a:r>
            <a:r>
              <a:rPr lang="ru-RU" sz="1200" b="1" dirty="0" err="1">
                <a:solidFill>
                  <a:srgbClr val="2B77B5"/>
                </a:solidFill>
              </a:rPr>
              <a:t>Газпромпереработка</a:t>
            </a:r>
            <a:r>
              <a:rPr lang="ru-RU" sz="1200" b="1" dirty="0">
                <a:solidFill>
                  <a:srgbClr val="2B77B5"/>
                </a:solidFill>
              </a:rPr>
              <a:t>» на АК СТМ контроля загазованности.</a:t>
            </a:r>
          </a:p>
          <a:p>
            <a:pPr algn="just" eaLnBrk="0" hangingPunct="0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ru-RU" sz="1200" b="1" dirty="0">
              <a:solidFill>
                <a:srgbClr val="2B77B5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50368665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078"/>
          </a:xfrm>
        </p:spPr>
        <p:txBody>
          <a:bodyPr/>
          <a:lstStyle/>
          <a:p>
            <a:pPr lvl="0"/>
            <a: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Контроллер Сателлит</a:t>
            </a:r>
            <a:b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1764195"/>
          </a:xfrm>
        </p:spPr>
        <p:txBody>
          <a:bodyPr/>
          <a:lstStyle/>
          <a:p>
            <a:pPr lvl="0" algn="ctr">
              <a:lnSpc>
                <a:spcPct val="80000"/>
              </a:lnSpc>
              <a:buNone/>
              <a:defRPr/>
            </a:pPr>
            <a:r>
              <a:rPr lang="ru-RU" sz="1200" b="1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СЕРИЙНОЕ ПРОИЗВОДСТВО</a:t>
            </a:r>
          </a:p>
          <a:p>
            <a:pPr lvl="0">
              <a:lnSpc>
                <a:spcPct val="80000"/>
              </a:lnSpc>
              <a:buNone/>
              <a:defRPr/>
            </a:pPr>
            <a:endParaRPr lang="ru-RU" sz="1200" b="1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ru-RU" sz="1200" b="1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Разработчик:</a:t>
            </a:r>
          </a:p>
          <a:p>
            <a:pPr lvl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ООО «НПА Вира </a:t>
            </a:r>
            <a:r>
              <a:rPr lang="ru-RU" sz="1200" dirty="0" err="1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Реалтайм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>
              <a:lnSpc>
                <a:spcPct val="80000"/>
              </a:lnSpc>
              <a:buNone/>
              <a:defRPr/>
            </a:pPr>
            <a:r>
              <a:rPr lang="ru-RU" sz="1200" b="1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Изготовители:</a:t>
            </a:r>
          </a:p>
          <a:p>
            <a:pPr lvl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ООО «НПА Вира </a:t>
            </a:r>
            <a:r>
              <a:rPr lang="ru-RU" sz="1200" dirty="0" err="1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Реалтайм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ООО «Группа 800»</a:t>
            </a:r>
          </a:p>
          <a:p>
            <a:pPr lvl="0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err="1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З-д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 «Измеритель» г.Новополоцк</a:t>
            </a:r>
          </a:p>
          <a:p>
            <a:pPr lvl="0">
              <a:lnSpc>
                <a:spcPct val="80000"/>
              </a:lnSpc>
              <a:buNone/>
              <a:defRPr/>
            </a:pPr>
            <a:endParaRPr lang="ru-RU" sz="1200" b="1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r>
              <a:rPr lang="ru-RU" sz="1200" b="1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Разрешительные документы:</a:t>
            </a:r>
          </a:p>
          <a:p>
            <a:pPr lvl="0">
              <a:lnSpc>
                <a:spcPct val="80000"/>
              </a:lnSpc>
              <a:defRPr/>
            </a:pPr>
            <a:endParaRPr lang="ru-RU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 lvl="0">
              <a:lnSpc>
                <a:spcPct val="80000"/>
              </a:lnSpc>
              <a:buNone/>
              <a:defRPr/>
            </a:pPr>
            <a:endParaRPr lang="ru-RU" sz="4000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12</a:t>
            </a:fld>
            <a:endParaRPr lang="ru-RU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19572" y="2636912"/>
            <a:ext cx="8063359" cy="2665065"/>
            <a:chOff x="107504" y="2924175"/>
            <a:chExt cx="8063359" cy="2665065"/>
          </a:xfrm>
        </p:grpSpPr>
        <p:sp>
          <p:nvSpPr>
            <p:cNvPr id="6" name="Заголовок 1"/>
            <p:cNvSpPr txBox="1">
              <a:spLocks/>
            </p:cNvSpPr>
            <p:nvPr/>
          </p:nvSpPr>
          <p:spPr>
            <a:xfrm>
              <a:off x="398463" y="2924175"/>
              <a:ext cx="7772400" cy="86518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/>
              </a:r>
              <a:br>
                <a:rPr kumimoji="0" lang="ru-RU" sz="1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</a:b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endParaRP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07704" y="2996952"/>
              <a:ext cx="1763026" cy="2490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07904" y="2996952"/>
              <a:ext cx="1879769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7504" y="2996952"/>
              <a:ext cx="1750693" cy="24928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68144" y="2996952"/>
              <a:ext cx="1733087" cy="244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3" name="TextBox 4"/>
          <p:cNvSpPr txBox="1">
            <a:spLocks noChangeArrowheads="1"/>
          </p:cNvSpPr>
          <p:nvPr/>
        </p:nvSpPr>
        <p:spPr bwMode="auto">
          <a:xfrm>
            <a:off x="299979" y="1019142"/>
            <a:ext cx="56896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Компания ООО «НПА Вира </a:t>
            </a:r>
            <a:r>
              <a:rPr lang="ru-RU" sz="1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Реалтайм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обладает ресурсом для:</a:t>
            </a:r>
          </a:p>
          <a:p>
            <a:pPr eaLnBrk="0" hangingPunct="0">
              <a:spcBef>
                <a:spcPct val="2000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разработки контроллеров;</a:t>
            </a:r>
          </a:p>
          <a:p>
            <a:pPr eaLnBrk="0" hangingPunct="0">
              <a:spcBef>
                <a:spcPct val="20000"/>
              </a:spcBef>
              <a:buFontTx/>
              <a:buChar char="-"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разработки дополнительных модулей и устройств сопряжения;</a:t>
            </a:r>
          </a:p>
          <a:p>
            <a:pPr eaLnBrk="0" hangingPunct="0">
              <a:spcBef>
                <a:spcPct val="2000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складскими площадями для хранения комплектующих и готовых изделий (700 м2);</a:t>
            </a:r>
          </a:p>
          <a:p>
            <a:pPr eaLnBrk="0" hangingPunct="0">
              <a:spcBef>
                <a:spcPct val="2000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производственными мощностями для серийного производства (850 м2);</a:t>
            </a:r>
          </a:p>
          <a:p>
            <a:pPr eaLnBrk="0" hangingPunct="0">
              <a:spcBef>
                <a:spcPct val="20000"/>
              </a:spcBef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сервисным центром для диагностики, ремонта изделий.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598488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Ресурсы и производственные мощности компании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4676" name="TextBox 4"/>
          <p:cNvSpPr txBox="1">
            <a:spLocks noChangeArrowheads="1"/>
          </p:cNvSpPr>
          <p:nvPr/>
        </p:nvSpPr>
        <p:spPr bwMode="auto">
          <a:xfrm>
            <a:off x="117414" y="3282948"/>
            <a:ext cx="58420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Тесное сотрудничество и партнерские отношения с заводом «Измеритель» по производству контроллеров. </a:t>
            </a:r>
          </a:p>
        </p:txBody>
      </p:sp>
      <p:pic>
        <p:nvPicPr>
          <p:cNvPr id="284677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944563"/>
            <a:ext cx="1695450" cy="2339975"/>
          </a:xfrm>
          <a:prstGeom prst="rect">
            <a:avLst/>
          </a:prstGeom>
          <a:noFill/>
          <a:ln w="28575" algn="ctr">
            <a:solidFill>
              <a:srgbClr val="C0C0C0"/>
            </a:solidFill>
            <a:miter lim="800000"/>
            <a:headEnd/>
            <a:tailEnd/>
          </a:ln>
          <a:effectLst/>
        </p:spPr>
      </p:pic>
      <p:pic>
        <p:nvPicPr>
          <p:cNvPr id="2846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8375" y="944563"/>
            <a:ext cx="1466850" cy="2341562"/>
          </a:xfrm>
          <a:prstGeom prst="rect">
            <a:avLst/>
          </a:prstGeom>
          <a:noFill/>
          <a:ln w="2857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284679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425" y="3681413"/>
            <a:ext cx="2879725" cy="1916112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4680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113213"/>
            <a:ext cx="2843212" cy="1892300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4681" name="Picture 1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40088" y="4473575"/>
            <a:ext cx="2987675" cy="199231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4682" name="Рисунок 8" descr="logo-izm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388" y="981075"/>
            <a:ext cx="6842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7E9820-01BE-4985-AB41-84633B523BB8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598488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Современное производство – качество продукции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22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800100"/>
            <a:ext cx="3419475" cy="2271713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005263"/>
            <a:ext cx="3448050" cy="22955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8672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0050" y="3978275"/>
            <a:ext cx="3448050" cy="2295525"/>
          </a:xfrm>
          <a:prstGeom prst="rect">
            <a:avLst/>
          </a:prstGeom>
          <a:noFill/>
          <a:ln w="19050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0" y="1371600"/>
            <a:ext cx="5638800" cy="2667000"/>
          </a:xfrm>
          <a:solidFill>
            <a:schemeClr val="bg1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Tx/>
              <a:buNone/>
            </a:pP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компании ООО «НПА ВИРА РЕАЛТАЙМ» в 2012 году запущенно современное автоматизированное производство оснащенное: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танками для автоматической установки и  пайки 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SMD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элементов («</a:t>
            </a:r>
            <a:r>
              <a:rPr lang="ru-RU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Dektec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Координатно-расточным станком с ЧПУ 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Steinhauer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Станком полуавтоматического     электромонтажа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Steinhauer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Станком по нарезке  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DIN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-рельс и коробов;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Станком по изготовлению кабельных жгутов;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Специализированными монтажными столами;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Специализированным тестовым комплексом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термокамерой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0" indent="0"/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Единый программный комплекс конструирования и управления (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E-plan, </a:t>
            </a:r>
            <a:r>
              <a:rPr lang="en-US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Orcad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AutoCad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err="1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NanoCad</a:t>
            </a:r>
            <a:r>
              <a:rPr lang="en-US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1200" dirty="0" smtClean="0">
                <a:solidFill>
                  <a:srgbClr val="0076B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2966EB-CBB2-4531-8A4B-D84F076EAEE8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229816-9868-4742-95FD-C62FA8C7F57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pic>
        <p:nvPicPr>
          <p:cNvPr id="3" name="Изображение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14" r="15600"/>
          <a:stretch/>
        </p:blipFill>
        <p:spPr>
          <a:xfrm>
            <a:off x="6323318" y="179343"/>
            <a:ext cx="2820681" cy="36878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9057" y="690525"/>
            <a:ext cx="3299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Единые типовые решения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057" y="1244016"/>
            <a:ext cx="2830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Быстрота разработки 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7389" y="1797236"/>
            <a:ext cx="597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Обеспечение максимальной заводской готовности 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9057" y="2350727"/>
            <a:ext cx="6887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Отсутствие проблемы взаимодействия составных систем</a:t>
            </a:r>
            <a:r>
              <a:rPr lang="ru-RU" dirty="0" smtClean="0">
                <a:solidFill>
                  <a:srgbClr val="003EA4"/>
                </a:solidFill>
              </a:rPr>
              <a:t> </a:t>
            </a:r>
            <a:endParaRPr lang="ru-RU" dirty="0">
              <a:solidFill>
                <a:srgbClr val="003EA4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057" y="3996461"/>
            <a:ext cx="2985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Простота эксплуатации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057" y="4544235"/>
            <a:ext cx="6201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Уменьшенный состав </a:t>
            </a:r>
            <a:r>
              <a:rPr lang="ru-RU" dirty="0" err="1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ЗИПа</a:t>
            </a: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 и ремонтных комплектов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057" y="3447883"/>
            <a:ext cx="60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Унификация знаний и квалификации специалистов 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576" y="2899305"/>
            <a:ext cx="6735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Снижение временных и финансовых затрат на внедрение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389" y="5092009"/>
            <a:ext cx="4594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dirty="0" smtClean="0">
                <a:solidFill>
                  <a:srgbClr val="003EA4"/>
                </a:solidFill>
                <a:latin typeface="Arial" charset="0"/>
                <a:ea typeface="Arial" charset="0"/>
                <a:cs typeface="Arial" charset="0"/>
              </a:rPr>
              <a:t>Единая служба поддержки и сервиса</a:t>
            </a:r>
            <a:endParaRPr lang="ru-RU" dirty="0">
              <a:solidFill>
                <a:srgbClr val="003EA4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109" y="215856"/>
            <a:ext cx="2206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3EA4"/>
                </a:solidFill>
              </a:rPr>
              <a:t>ПРЕИМУЩЕСТВА</a:t>
            </a:r>
            <a:endParaRPr lang="ru-RU" b="1" dirty="0">
              <a:solidFill>
                <a:srgbClr val="003EA4"/>
              </a:solidFill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2267744" y="2672916"/>
            <a:ext cx="5544616" cy="857250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buFontTx/>
              <a:buNone/>
              <a:defRPr/>
            </a:pPr>
            <a:r>
              <a:rPr lang="ru-RU" b="1" dirty="0" smtClean="0">
                <a:gradFill flip="none" rotWithShape="1">
                  <a:gsLst>
                    <a:gs pos="100000">
                      <a:srgbClr val="00518E"/>
                    </a:gs>
                    <a:gs pos="50000">
                      <a:schemeClr val="accent1">
                        <a:shade val="67500"/>
                        <a:satMod val="115000"/>
                      </a:schemeClr>
                    </a:gs>
                    <a:gs pos="50000">
                      <a:srgbClr val="003EA4"/>
                    </a:gs>
                  </a:gsLst>
                  <a:lin ang="16200000" scaled="1"/>
                  <a:tileRect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Спасибо за внимание!</a:t>
            </a:r>
            <a:endParaRPr lang="ru-RU" b="1" dirty="0" smtClean="0">
              <a:gradFill flip="none" rotWithShape="1">
                <a:gsLst>
                  <a:gs pos="0">
                    <a:srgbClr val="003EA4">
                      <a:shade val="30000"/>
                      <a:satMod val="115000"/>
                    </a:srgbClr>
                  </a:gs>
                  <a:gs pos="50000">
                    <a:srgbClr val="003EA4">
                      <a:shade val="67500"/>
                      <a:satMod val="115000"/>
                    </a:srgbClr>
                  </a:gs>
                  <a:gs pos="100000">
                    <a:srgbClr val="003EA4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83D49F-6C4D-43B9-8BE6-6B67C7F96A93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pPr lvl="0"/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Контроллер САТЕЛЛИТ</a:t>
            </a:r>
            <a:r>
              <a:rPr lang="en-US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ru-RU" sz="2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М</a:t>
            </a:r>
            <a: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4140459"/>
          </a:xfrm>
        </p:spPr>
        <p:txBody>
          <a:bodyPr/>
          <a:lstStyle/>
          <a:p>
            <a:pPr>
              <a:buNone/>
            </a:pPr>
            <a:r>
              <a:rPr lang="ru-RU" sz="1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Когда и куда можно предлагать</a:t>
            </a:r>
            <a:endParaRPr lang="en-US" sz="12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рамках решения задачи по </a:t>
            </a:r>
            <a:r>
              <a:rPr lang="ru-RU" sz="12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импортозамещению</a:t>
            </a: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АПГРЕЙД установленных  контроллеров МИКОНТ-М/САТЕЛЛИТ  (Транснефть, Газпром, Энергетика)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085850" lvl="3">
              <a:buNone/>
            </a:pPr>
            <a:r>
              <a:rPr lang="ru-RU" sz="1200" b="1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Какие преимущества получает Заказчик при </a:t>
            </a:r>
            <a:r>
              <a:rPr lang="ru-RU" sz="1200" b="1" dirty="0" err="1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АПГРЕЙДе</a:t>
            </a:r>
            <a:r>
              <a:rPr lang="en-US" sz="1200" b="1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:</a:t>
            </a:r>
            <a:endParaRPr lang="ru-RU" sz="1200" b="1" dirty="0" smtClean="0">
              <a:solidFill>
                <a:srgbClr val="0070C0"/>
              </a:solidFill>
              <a:latin typeface="Arial" pitchFamily="34" charset="0"/>
              <a:ea typeface="+mn-ea"/>
              <a:cs typeface="Arial" pitchFamily="34" charset="0"/>
            </a:endParaRPr>
          </a:p>
          <a:p>
            <a:pPr marL="1085850" lvl="3">
              <a:buFont typeface="+mj-lt"/>
              <a:buAutoNum type="alphaLcParenR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Наличие 2-х каналов связи с «верхним» уровнем (основной/резервный)</a:t>
            </a:r>
          </a:p>
          <a:p>
            <a:pPr marL="1085850" lvl="3">
              <a:buFont typeface="+mj-lt"/>
              <a:buAutoNum type="alphaLcParenR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Скоростные современные каналы </a:t>
            </a: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Ethernet</a:t>
            </a:r>
          </a:p>
          <a:p>
            <a:pPr marL="1085850" lvl="3">
              <a:buFont typeface="+mj-lt"/>
              <a:buAutoNum type="alphaLcParenR"/>
            </a:pPr>
            <a:r>
              <a:rPr lang="ru-RU" sz="1200" dirty="0" err="1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ГОСТированные</a:t>
            </a: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  телемеханические протоколы ГОСТ Р МЭК 60870-5-101, ГОСТ Р МЭК 60870-5-104, стандартизованные протокол </a:t>
            </a:r>
            <a:r>
              <a:rPr lang="en-US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Modbus</a:t>
            </a:r>
          </a:p>
          <a:p>
            <a:pPr marL="1085850" lvl="3">
              <a:buFont typeface="+mj-lt"/>
              <a:buAutoNum type="alphaLcParenR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Наличие 5-ти портов в процессорном модуле ПР-8 позволяют организовать  стыковки с различным дополнительным оборудованием  (</a:t>
            </a:r>
            <a:r>
              <a:rPr lang="ru-RU" sz="1200" dirty="0" err="1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эл.счетчики</a:t>
            </a: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ea typeface="+mn-ea"/>
                <a:cs typeface="Arial" pitchFamily="34" charset="0"/>
              </a:rPr>
              <a:t>, расходомеры, запорная арматура и пр.)</a:t>
            </a:r>
            <a:endParaRPr lang="en-US" sz="8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Новые КП на линейных ГАЗОПРОВОДАХ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Энергонезависимые КП для линейных газопроводов (потребление 1,5 Вт)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Электрические подстанции от 6 до 110кВ (протоколы ГОСТ Р МЭК 60870-5-101, ГОСТ Р МЭК 60870-5-104) -</a:t>
            </a: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ru-RU" sz="12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Быстрая настройка!!!!!!! Наличие конфигуратора позволяют создавать проект для КП в течение 10 минут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28600" lvl="0" indent="-228600">
              <a:buNone/>
            </a:pPr>
            <a:endParaRPr lang="en-US" sz="1200" u="sng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17</a:t>
            </a:fld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0312" y="4401108"/>
            <a:ext cx="1548172" cy="2315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7564" y="4617132"/>
            <a:ext cx="1481343" cy="1152128"/>
          </a:xfrm>
          <a:prstGeom prst="rect">
            <a:avLst/>
          </a:prstGeom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648200" y="914400"/>
            <a:ext cx="417671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Компания 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OOO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"НПА Вира </a:t>
            </a:r>
            <a:r>
              <a:rPr lang="ru-RU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Реалтайм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российская компания, успешно работающая на рынке автоматизации и связи. На российском рынке компания успешно работает с 1989 года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офис компании находится в г. Москве. </a:t>
            </a:r>
          </a:p>
          <a:p>
            <a:pPr algn="just"/>
            <a:endParaRPr lang="ru-RU" dirty="0">
              <a:solidFill>
                <a:srgbClr val="0070C0"/>
              </a:solidFill>
              <a:latin typeface="Myriad Pro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311525" y="188913"/>
            <a:ext cx="2700338" cy="700087"/>
          </a:xfrm>
          <a:prstGeom prst="rect">
            <a:avLst/>
          </a:prstGeom>
          <a:effectLst>
            <a:outerShdw dist="17961" dir="2700000" algn="ctr" rotWithShape="0">
              <a:schemeClr val="bg2"/>
            </a:outerShdw>
          </a:effectLst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ru-RU" sz="3000" b="1" dirty="0" smtClean="0">
                <a:solidFill>
                  <a:srgbClr val="0070C0"/>
                </a:solidFill>
                <a:latin typeface="Myriad Pro" pitchFamily="34" charset="0"/>
              </a:rPr>
              <a:t>О компании</a:t>
            </a:r>
          </a:p>
        </p:txBody>
      </p:sp>
      <p:pic>
        <p:nvPicPr>
          <p:cNvPr id="141517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062038"/>
            <a:ext cx="4249738" cy="254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23850" y="3824288"/>
            <a:ext cx="8534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Филиалы и обособленные подразделения компании расположены в Нижнем Новгороде, Тюмени, Сургуте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Минске</a:t>
            </a:r>
            <a:endParaRPr lang="en-US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сегодняшний день компания насчитывает более 300 высококвалифицированных сотрудников.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725AD-19C8-4DBB-8EA8-C8F118A578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custDataLst>
      <p:tags r:id="rId1"/>
    </p:custData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A725AD-19C8-4DBB-8EA8-C8F118A57810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3811"/>
            <a:ext cx="2904505" cy="1892295"/>
          </a:xfrm>
          <a:prstGeom prst="rect">
            <a:avLst/>
          </a:prstGeom>
        </p:spPr>
      </p:pic>
      <p:pic>
        <p:nvPicPr>
          <p:cNvPr id="6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70" y="2443149"/>
            <a:ext cx="4314530" cy="271061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86" y="2406636"/>
            <a:ext cx="4381560" cy="33408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44707" y="1055655"/>
            <a:ext cx="5461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gradFill flip="none" rotWithShape="1">
                  <a:gsLst>
                    <a:gs pos="0">
                      <a:srgbClr val="025AA2">
                        <a:shade val="30000"/>
                        <a:satMod val="115000"/>
                      </a:srgbClr>
                    </a:gs>
                    <a:gs pos="50000">
                      <a:srgbClr val="025AA2">
                        <a:shade val="67500"/>
                        <a:satMod val="115000"/>
                      </a:srgbClr>
                    </a:gs>
                    <a:gs pos="100000">
                      <a:srgbClr val="025AA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Газораспределительная станция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1800" b="1" dirty="0" smtClean="0">
                <a:solidFill>
                  <a:srgbClr val="0076BF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Применение для автоматизации отечественного контроллера собственной разработки «САТЕЛЛИТ».</a:t>
            </a:r>
            <a:endParaRPr lang="ru-RU" sz="1800" b="1" dirty="0">
              <a:solidFill>
                <a:srgbClr val="0076BF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764704"/>
            <a:ext cx="4284476" cy="5364596"/>
          </a:xfrm>
        </p:spPr>
        <p:txBody>
          <a:bodyPr/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Май 2014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: Начало мероприятий в Газпроме по </a:t>
            </a:r>
            <a:r>
              <a:rPr lang="ru-RU" sz="1600" dirty="0" err="1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импортозамещению</a:t>
            </a:r>
            <a:endParaRPr lang="ru-RU" sz="1600" dirty="0" smtClean="0">
              <a:solidFill>
                <a:srgbClr val="0076B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Сентябрь 2014: 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На совещании </a:t>
            </a: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  ОАО Газпром презентация нашей компании в рамках мероприятий</a:t>
            </a:r>
            <a:r>
              <a:rPr lang="en-US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err="1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импортозамещению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 (Сателлит, Сириус-ИС, блоки серии РТ).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Октябрь 2014: 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начало работ по разработке ПО для контроллера САТЕЛЛИТ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Декабрь 2014 : 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разработан шкаф ТМ для показа Департаменту автоматизации ОАО Газпром (изготовление шкафа ТМ, доработка ПО Сателлита)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Март 2015: 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разработка новых процессорных блоков </a:t>
            </a: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ПР-8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 на импортных, </a:t>
            </a: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ПР-9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 на российских элементах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Декабрь 2015: </a:t>
            </a:r>
            <a:r>
              <a:rPr lang="ru-RU" sz="14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опытный образец телемеханики на контролере «Сателлит-М»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Декабрь 2016: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 опытный образец САУ ГРС  «</a:t>
            </a:r>
            <a:r>
              <a:rPr lang="ru-RU" sz="1600" dirty="0" err="1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Сириус-ГРС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» на контроллере «</a:t>
            </a:r>
            <a:r>
              <a:rPr lang="ru-RU" sz="1600" dirty="0" err="1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Сателлит-Р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600" b="1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Май 2017 – </a:t>
            </a:r>
            <a:r>
              <a:rPr lang="ru-RU" sz="1600" dirty="0" smtClean="0">
                <a:solidFill>
                  <a:srgbClr val="0076BF"/>
                </a:solidFill>
                <a:latin typeface="Times New Roman" pitchFamily="18" charset="0"/>
                <a:cs typeface="Times New Roman" pitchFamily="18" charset="0"/>
              </a:rPr>
              <a:t>контроллер малой емкости</a:t>
            </a:r>
            <a:endParaRPr lang="en-US" sz="1600" dirty="0" smtClean="0">
              <a:solidFill>
                <a:srgbClr val="0076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en-US" sz="1600" b="1" u="sng" dirty="0" smtClean="0">
              <a:solidFill>
                <a:srgbClr val="0076B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endParaRPr lang="en-US" sz="1200" b="1" u="sng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4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Р_контроллер копия 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0416" y="1274733"/>
            <a:ext cx="2700300" cy="2232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88111" y="3867156"/>
            <a:ext cx="1579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САТЕЛЛИТ-Р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078"/>
          </a:xfrm>
        </p:spPr>
        <p:txBody>
          <a:bodyPr/>
          <a:lstStyle/>
          <a:p>
            <a:pPr lvl="0"/>
            <a: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Новый контроллер Сателлит (исполнение -Р)</a:t>
            </a:r>
            <a:r>
              <a:rPr lang="ru-RU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72716"/>
            <a:ext cx="8229600" cy="5253447"/>
          </a:xfrm>
        </p:spPr>
        <p:txBody>
          <a:bodyPr/>
          <a:lstStyle/>
          <a:p>
            <a:pPr lvl="0" algn="ctr">
              <a:buNone/>
            </a:pPr>
            <a:r>
              <a:rPr lang="ru-RU" sz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Как это выглядит</a:t>
            </a:r>
            <a:endParaRPr lang="ru-RU" sz="1800" kern="1200" dirty="0" smtClean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5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 descr="Р_контроллер копия 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0" y="1340768"/>
            <a:ext cx="3996444" cy="3528392"/>
          </a:xfrm>
          <a:prstGeom prst="rect">
            <a:avLst/>
          </a:prstGeom>
        </p:spPr>
      </p:pic>
      <p:pic>
        <p:nvPicPr>
          <p:cNvPr id="6" name="Рисунок 5" descr="ПР-9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5576" y="1196752"/>
            <a:ext cx="2448272" cy="1872208"/>
          </a:xfrm>
          <a:prstGeom prst="rect">
            <a:avLst/>
          </a:prstGeom>
        </p:spPr>
      </p:pic>
      <p:pic>
        <p:nvPicPr>
          <p:cNvPr id="7" name="Рисунок 6" descr="P1050755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3568" y="3068960"/>
            <a:ext cx="2448272" cy="20162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47864" y="159279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ПР-9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5856" y="33929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ВТУ-32</a:t>
            </a:r>
            <a:endParaRPr lang="ru-RU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110"/>
          </a:xfrm>
        </p:spPr>
        <p:txBody>
          <a:bodyPr/>
          <a:lstStyle/>
          <a:p>
            <a:pPr lvl="0" eaLnBrk="1" fontAlgn="auto" hangingPunct="1">
              <a:spcAft>
                <a:spcPts val="0"/>
              </a:spcAft>
              <a:defRPr/>
            </a:pPr>
            <a:r>
              <a:rPr lang="ru-RU" sz="24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Новый контроллер Сателлит (исполнение -Р)</a:t>
            </a:r>
            <a: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88741"/>
            <a:ext cx="8229600" cy="4716524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1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Конструкция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Отечественная элементная база (85…90%)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Габариты: 40 х 180 х 145 мм (одного модуля в 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крейте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DIN-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рельса 105 мм, наборный 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крейт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Питание =24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VDC 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\220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VAC 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32-х модулей ввода/вывода  на 1 процессорный модуль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36 контактные разъемные клеммники на модулях ввода/вывода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Скоростная последовательная шина (до 30 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мБит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/с)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ru-RU" sz="1200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1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Процессорный модуль ПР-9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 РВ 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Keil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RTX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Программный пакет C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ODESYS 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(языки стандарта 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IEC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61131-3)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К1921ВК01Т, 32-бита, ядро ARM Cortex-M4F  (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ОАО "НИИЭТ«)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мГц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1 Мбайт, 1,192Мбайт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RS232: до 115,2 кбит/сек – 3шт.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ETHERNET:10/100 Мбит/сек - 2шт. </a:t>
            </a:r>
          </a:p>
          <a:p>
            <a:pPr algn="ctr">
              <a:lnSpc>
                <a:spcPct val="80000"/>
              </a:lnSpc>
              <a:buNone/>
              <a:defRPr/>
            </a:pPr>
            <a:endParaRPr lang="ru-RU" sz="1200" b="1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sz="1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Модули ввода/вывода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 РВ 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Keil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RTX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ВТУ-32 (32 канала ТУ «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транзист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ключ»);  </a:t>
            </a:r>
            <a:endParaRPr lang="ru-RU" sz="12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ВДС-32 (32 канала ТС, пост. 24 В); </a:t>
            </a:r>
            <a:endParaRPr lang="ru-RU" sz="12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ВТИ-32 (32 канала ТИ, ± 5 мА, ± 20 мА </a:t>
            </a:r>
            <a:r>
              <a:rPr lang="ru-RU" sz="1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Rвх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&lt;250 Ом); </a:t>
            </a:r>
            <a:endParaRPr lang="ru-RU" sz="12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ВТР-4 (4 канала ТР, 0…20 мА, 0…10 В); </a:t>
            </a:r>
            <a:endParaRPr lang="ru-RU" sz="1200" u="sng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К1986ВЕ92У, 32-бита, ядро ARM Cortex-M3 (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ОАО "НИИЭТ«)</a:t>
            </a:r>
            <a:endPara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80мГц, 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FLASH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128</a:t>
            </a:r>
            <a:r>
              <a:rPr lang="ru-RU" sz="1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кбайт, ОЗУ: 32кбайт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6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8078"/>
          </a:xfrm>
        </p:spPr>
        <p:txBody>
          <a:bodyPr/>
          <a:lstStyle/>
          <a:p>
            <a:r>
              <a:rPr lang="ru-RU" sz="2800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Новый контроллер Сателлит (исполнение -Р)</a:t>
            </a:r>
            <a:r>
              <a:rPr lang="ru-RU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ru-RU" kern="1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5482952" cy="42844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1200" b="1" u="sng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Процессорный модуль ПР-10</a:t>
            </a:r>
            <a:r>
              <a:rPr lang="en-US" sz="1200" b="1" u="sng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u="sng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200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u="sng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Импортная элементная база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ОС РВ </a:t>
            </a:r>
            <a:r>
              <a:rPr lang="ru-RU" sz="1200" dirty="0" err="1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Keil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 RTX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Программный пакет C</a:t>
            </a: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ODESYS 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(языки стандарта </a:t>
            </a: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IEC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 61131-3)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STM32F746IGT6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, 32-бита, ядро ARM </a:t>
            </a: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Cortex-M7</a:t>
            </a:r>
            <a:endParaRPr lang="ru-RU" sz="12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216мГц, </a:t>
            </a: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FLASH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: 32 Мбайт, ОЗУ 16</a:t>
            </a: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Мбайт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RS232: до 115,2 кбит/сек – 3шт.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ETHERNET:10/100 Мбит/сек - 2шт. 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200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200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ru-RU" sz="1200" b="1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КУДА ПРЕДЛАГАЕМ ДАННОЕ ИЗДЕЛИЕ</a:t>
            </a:r>
          </a:p>
          <a:p>
            <a:pPr>
              <a:lnSpc>
                <a:spcPct val="80000"/>
              </a:lnSpc>
              <a:defRPr/>
            </a:pPr>
            <a:endParaRPr lang="ru-RU" sz="1200" b="1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Системы телемеханики и автоматики различного назначения</a:t>
            </a:r>
          </a:p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Наличие языков </a:t>
            </a:r>
            <a:r>
              <a:rPr lang="en-US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IEC 61131-3 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ставят контроллер САТЕЛЛИТ в один ряд со всеми существующими универсальными </a:t>
            </a:r>
            <a:r>
              <a:rPr lang="ru-RU" sz="1200" dirty="0" smtClean="0">
                <a:solidFill>
                  <a:srgbClr val="0076BF"/>
                </a:solidFill>
                <a:latin typeface="Arial" pitchFamily="34" charset="0"/>
                <a:cs typeface="Arial" pitchFamily="34" charset="0"/>
              </a:rPr>
              <a:t>контроллерами</a:t>
            </a:r>
            <a:endParaRPr lang="ru-RU" sz="1200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defRPr/>
            </a:pPr>
            <a:endParaRPr lang="ru-RU" sz="3600" dirty="0" smtClean="0">
              <a:solidFill>
                <a:srgbClr val="0076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mtClean="0">
                <a:latin typeface="Arial" pitchFamily="34" charset="0"/>
                <a:cs typeface="Arial" pitchFamily="34" charset="0"/>
              </a:rPr>
              <a:pPr>
                <a:defRPr/>
              </a:pPr>
              <a:t>7</a:t>
            </a:fld>
            <a:endParaRPr lang="ru-RU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00192" y="1304764"/>
            <a:ext cx="271345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4419600" y="6477000"/>
            <a:ext cx="574675" cy="3333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1F40B4F9-CEC2-42A5-8543-36841E9DC13A}" type="slidenum">
              <a:rPr lang="ru-RU">
                <a:solidFill>
                  <a:schemeClr val="bg1"/>
                </a:solidFill>
              </a:rPr>
              <a:pPr/>
              <a:t>8</a:t>
            </a:fld>
            <a:endParaRPr lang="ru-RU">
              <a:solidFill>
                <a:schemeClr val="bg1"/>
              </a:solidFill>
            </a:endParaRPr>
          </a:p>
        </p:txBody>
      </p:sp>
      <p:sp>
        <p:nvSpPr>
          <p:cNvPr id="18435" name="Прямоугольник 4"/>
          <p:cNvSpPr>
            <a:spLocks noChangeArrowheads="1"/>
          </p:cNvSpPr>
          <p:nvPr/>
        </p:nvSpPr>
        <p:spPr bwMode="auto">
          <a:xfrm>
            <a:off x="4319972" y="296652"/>
            <a:ext cx="4519228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Аппаратно-программная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платформа: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САУ ГРС 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Сириус-ГРС</a:t>
            </a:r>
            <a:r>
              <a:rPr 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разрабатан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базе контроллеров «Сателлит», производства ООО «НПА Вира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Реалтайм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ООО «НПА Вира </a:t>
            </a:r>
            <a:r>
              <a:rPr 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Реалтайм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имеет положительный опыт внедрения на объектах ОАО «Газпром» систем линейной телемеханики, построенных на программно-логических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контроллерах;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Применение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контроллеров «Сателлит» обеспечивает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однотипность программно-технических средств, для телемеханизации и автоматизации объектов линейной части МГ в границах одного ЛПУ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 algn="just">
              <a:spcBef>
                <a:spcPts val="300"/>
              </a:spcBef>
              <a:spcAft>
                <a:spcPts val="30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1400" dirty="0">
              <a:solidFill>
                <a:srgbClr val="0070C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348163" y="-12911137"/>
            <a:ext cx="1189206" cy="21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016732"/>
            <a:ext cx="1764196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Презентации\фото шкафов\РЛТ-КУ-Г027\IMG_05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516" y="1016732"/>
            <a:ext cx="2124236" cy="38884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2676"/>
          </a:xfrm>
        </p:spPr>
        <p:txBody>
          <a:bodyPr/>
          <a:lstStyle/>
          <a:p>
            <a:pPr marL="342900" lvl="0" indent="-3429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/>
            </a:pPr>
            <a:r>
              <a:rPr lang="ru-RU" sz="1800" b="1" kern="1200" dirty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Контроллеры САТЕЛЛИТ (исп. </a:t>
            </a:r>
            <a:r>
              <a:rPr lang="ru-RU" sz="1800" b="1" kern="1200" dirty="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–Э01)</a:t>
            </a:r>
            <a:endParaRPr lang="ru-RU" sz="1800" b="1" kern="1200" dirty="0">
              <a:solidFill>
                <a:srgbClr val="00518E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764704"/>
            <a:ext cx="6275040" cy="489654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sz="1200" b="1" u="sng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Общие данные</a:t>
            </a: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Базовая плата контроллера разработана на микроконтроллере с ARM-ядром и с поддержкой операционной системы реального времени (ОС РВ). Для передачи информации в контроллере предусмотрены интерфейсы RS232, RS485,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Ethernet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, GSM/GPRS. На уровне программного обеспечения поддерживаются следующие базовые протоколы обмена: ГОСТ Р МЭК 60870-5-104, MODBUS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RTU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MODBUS TCP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. При использовании встроенного GSM/GPRS модема возможна передача событий через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SMS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-сообщения. Дополнительно, к портам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232/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485 предусмотрено подключение внешних модемов (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PLC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-модемы для работы по высоковольтным линиям, радиомодемы 433 МГц и пр.)</a:t>
            </a: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200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Контроллер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может использоваться на объектах с альтернативными источниками электроэнергии (солнечные батареи,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ветрогенераторы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, аккумуляторы и т.п.). Низкое энергопотребление контроллера исполнения –Э01 реализовано на уровне программно-аппаратных решений. Реализация режима «сна», режима «пробуждения» по событию (по таймеру, по дискретным/аналоговым входам, по приему посылки по интерфейсу), реализация режимов отключения питания внешних датчиков позволяют работать контроллеру в режимах </a:t>
            </a:r>
            <a:r>
              <a:rPr lang="ru-RU" sz="1200" dirty="0" err="1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микропотребления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endParaRPr lang="ru-RU" sz="1200" dirty="0" smtClean="0">
              <a:solidFill>
                <a:srgbClr val="00518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ru-RU" sz="1200" dirty="0" smtClean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Дополнительно 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контроллер исполнения –Э01 предназначен для работы со станцией катодной защиты (СКЗ) с целью обеспечения мониторинга ее параметров, как по прямым входам (ток СКЗ, напряжение СКЗ, потенциал «труба-земля») так и при обмене по интерфейсу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485. Предусмотрен дополнительный порт </a:t>
            </a:r>
            <a:r>
              <a:rPr lang="en-US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RS</a:t>
            </a:r>
            <a:r>
              <a:rPr lang="ru-RU" sz="1200" dirty="0">
                <a:solidFill>
                  <a:srgbClr val="00518E"/>
                </a:solidFill>
                <a:latin typeface="Times New Roman" pitchFamily="18" charset="0"/>
                <a:cs typeface="Times New Roman" pitchFamily="18" charset="0"/>
              </a:rPr>
              <a:t>485 для подключения электросчетчиков.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0FFA3E-D1D8-4A20-9A8E-39D89861074C}" type="slidenum">
              <a:rPr lang="ru-RU" sz="1000" smtClean="0">
                <a:solidFill>
                  <a:srgbClr val="0051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9</a:t>
            </a:fld>
            <a:endParaRPr lang="ru-RU" sz="1000" dirty="0">
              <a:solidFill>
                <a:srgbClr val="0051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32"/>
          <a:stretch/>
        </p:blipFill>
        <p:spPr>
          <a:xfrm>
            <a:off x="6732239" y="4355"/>
            <a:ext cx="2411761" cy="2198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007"/>
          <a:stretch/>
        </p:blipFill>
        <p:spPr>
          <a:xfrm>
            <a:off x="6732239" y="2235342"/>
            <a:ext cx="2411760" cy="2259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07"/>
          <a:stretch/>
        </p:blipFill>
        <p:spPr>
          <a:xfrm>
            <a:off x="6736376" y="4527491"/>
            <a:ext cx="2415807" cy="2313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26379320"/>
      </p:ext>
    </p:extLst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ViraRlt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10103</TotalTime>
  <Words>1466</Words>
  <Application>Microsoft Office PowerPoint</Application>
  <PresentationFormat>Экран (4:3)</PresentationFormat>
  <Paragraphs>179</Paragraphs>
  <Slides>17</Slides>
  <Notes>5</Notes>
  <HiddenSlides>0</HiddenSlides>
  <MMClips>0</MMClips>
  <ScaleCrop>false</ScaleCrop>
  <HeadingPairs>
    <vt:vector size="6" baseType="variant">
      <vt:variant>
        <vt:lpstr>Тема</vt:lpstr>
      </vt:variant>
      <vt:variant>
        <vt:i4>9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7" baseType="lpstr">
      <vt:lpstr>1_Оформление по умолчанию</vt:lpstr>
      <vt:lpstr>Специальное оформление</vt:lpstr>
      <vt:lpstr>2_Оформление по умолчанию</vt:lpstr>
      <vt:lpstr>3_Оформление по умолчанию</vt:lpstr>
      <vt:lpstr>ViraRlt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Image</vt:lpstr>
      <vt:lpstr>Слайд 1</vt:lpstr>
      <vt:lpstr>Слайд 2</vt:lpstr>
      <vt:lpstr>Слайд 3</vt:lpstr>
      <vt:lpstr>Применение для автоматизации отечественного контроллера собственной разработки «САТЕЛЛИТ».</vt:lpstr>
      <vt:lpstr>Новый контроллер Сателлит (исполнение -Р) </vt:lpstr>
      <vt:lpstr>Новый контроллер Сателлит (исполнение -Р)  </vt:lpstr>
      <vt:lpstr>Новый контроллер Сателлит (исполнение -Р) </vt:lpstr>
      <vt:lpstr>Слайд 8</vt:lpstr>
      <vt:lpstr>Контроллеры САТЕЛЛИТ (исп. –Э01)</vt:lpstr>
      <vt:lpstr>Контроллеры САТЕЛЛИТ (исп. –Э01)</vt:lpstr>
      <vt:lpstr>Слайд 11</vt:lpstr>
      <vt:lpstr>Контроллер Сателлит  </vt:lpstr>
      <vt:lpstr>Ресурсы и производственные мощности компании</vt:lpstr>
      <vt:lpstr>Современное производство – качество продукции</vt:lpstr>
      <vt:lpstr>Слайд 15</vt:lpstr>
      <vt:lpstr>Слайд 16</vt:lpstr>
      <vt:lpstr>Контроллер САТЕЛЛИТ-М </vt:lpstr>
    </vt:vector>
  </TitlesOfParts>
  <Company>VIRA Realtime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Timur Yusupov</dc:creator>
  <cp:keywords>Презентация к совещ по отеч системам 27.02.15</cp:keywords>
  <cp:lastModifiedBy>Dmitrii Obnosov</cp:lastModifiedBy>
  <cp:revision>475</cp:revision>
  <dcterms:created xsi:type="dcterms:W3CDTF">2005-04-11T11:23:17Z</dcterms:created>
  <dcterms:modified xsi:type="dcterms:W3CDTF">2017-10-25T05:51:17Z</dcterms:modified>
</cp:coreProperties>
</file>