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  <p:sldMasterId id="2147483699" r:id="rId3"/>
    <p:sldMasterId id="2147483702" r:id="rId4"/>
    <p:sldMasterId id="2147483716" r:id="rId5"/>
    <p:sldMasterId id="2147483730" r:id="rId6"/>
    <p:sldMasterId id="2147483744" r:id="rId7"/>
  </p:sldMasterIdLst>
  <p:notesMasterIdLst>
    <p:notesMasterId r:id="rId30"/>
  </p:notesMasterIdLst>
  <p:handoutMasterIdLst>
    <p:handoutMasterId r:id="rId31"/>
  </p:handoutMasterIdLst>
  <p:sldIdLst>
    <p:sldId id="375" r:id="rId8"/>
    <p:sldId id="384" r:id="rId9"/>
    <p:sldId id="378" r:id="rId10"/>
    <p:sldId id="380" r:id="rId11"/>
    <p:sldId id="390" r:id="rId12"/>
    <p:sldId id="382" r:id="rId13"/>
    <p:sldId id="401" r:id="rId14"/>
    <p:sldId id="402" r:id="rId15"/>
    <p:sldId id="393" r:id="rId16"/>
    <p:sldId id="403" r:id="rId17"/>
    <p:sldId id="404" r:id="rId18"/>
    <p:sldId id="406" r:id="rId19"/>
    <p:sldId id="372" r:id="rId20"/>
    <p:sldId id="389" r:id="rId21"/>
    <p:sldId id="392" r:id="rId22"/>
    <p:sldId id="395" r:id="rId23"/>
    <p:sldId id="396" r:id="rId24"/>
    <p:sldId id="398" r:id="rId25"/>
    <p:sldId id="400" r:id="rId26"/>
    <p:sldId id="386" r:id="rId27"/>
    <p:sldId id="376" r:id="rId28"/>
    <p:sldId id="407" r:id="rId29"/>
  </p:sldIdLst>
  <p:sldSz cx="9144000" cy="6858000" type="screen4x3"/>
  <p:notesSz cx="6858000" cy="9667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F"/>
    <a:srgbClr val="2B77B5"/>
    <a:srgbClr val="C00000"/>
    <a:srgbClr val="FF0000"/>
    <a:srgbClr val="00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86679" autoAdjust="0"/>
  </p:normalViewPr>
  <p:slideViewPr>
    <p:cSldViewPr>
      <p:cViewPr varScale="1">
        <p:scale>
          <a:sx n="63" d="100"/>
          <a:sy n="63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16" y="-78"/>
      </p:cViewPr>
      <p:guideLst>
        <p:guide orient="horz" pos="3045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A2687F-3666-431F-921F-D39DE5A45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8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6400" cy="4349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8E8333-1A15-4977-81B3-74A16D8A2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3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Уважаемые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коллеги, мой доклад посвящён опыту создания и эксплуатации системы контроля газовых залежей.</a:t>
            </a:r>
            <a:endParaRPr lang="ru-RU" sz="1200" kern="1200" dirty="0" smtClean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9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Снаряд</a:t>
            </a:r>
            <a:r>
              <a:rPr lang="ru-RU" baseline="0" dirty="0" smtClean="0"/>
              <a:t> готовый к спуску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АСС передает измеренные на забое данные на устье скважины в виде акустического сигнала, который принимается с внешней стороны фонтанной арматуры акустическим приёмником, преобразующим акустический сигнал в электрический. Далее сигнал попадает в  электронное устройство сопряжение, которое обеспечивает первичную обработку результатов измерения параметров забоя и осуществляет их передачу на КП.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Для размещения блока сопряжения на трубной обвязке скважины устанавливается теплоизолированный шкаф скважинных параметров с взрывобезопасной оболочкой(при необходимости)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2014-2016 </a:t>
            </a:r>
            <a:r>
              <a:rPr lang="ru-RU" sz="1200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ООО "НПА Вира Реалтайм" за счет собственных средств с участием ООО "Газпром добыча Ноябрьск" был создан и испытан действующий образец системы с глубиной погружения в </a:t>
            </a:r>
            <a:r>
              <a:rPr lang="ru-RU" sz="1200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призабойную</a:t>
            </a: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зону 1000 м., при этом проведены следующие работы: </a:t>
            </a:r>
          </a:p>
          <a:p>
            <a:pPr marL="285750" lvl="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документация, программное обеспечение и изготовлен действующий образец программно-аппаратных средств в составе 2 шкафа КП, 2 шкафа скважинных параметров, 1 шкаф концентратора данных и АРМ отдела разработки месторождений;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поставки системы были проведены СМР и ПНР на кустах 108 и 109 Восточного купола Комсомольского ГП  с участием специалистов ООО «Газпром добыча Ноябрьск»; </a:t>
            </a:r>
          </a:p>
          <a:p>
            <a:pPr marL="285750" lvl="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смонтированной системе проводились совместные с ООО "Газпром добыча Ноябрьск"  натурные (предварительные) испытания системы;</a:t>
            </a:r>
          </a:p>
          <a:p>
            <a:pPr marL="285750" lvl="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прошла опытную эксплуатацию. Результаты положительные.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5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заводские испытания с участием заказчика;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02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Работоспособность доказана испытаниями на базе «ООО «Газпром добыча Ноябрьск»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Разработан регламент спускоподъемных операций с использованием скребковой проволоки без привлечения геофизических бригад;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 роботизированный механизм закрепления АСС в заданной точке эксплуатационной колонны;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Отработана технология создания долговременного и надёжного акустического контакта автономного скважинного прибора и внутренней стенки НКТ;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 протокол акустической связи по плети НКТ;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Показана надёжность и помехозащищённость используемых алгоритмов для кодирования данных в информационной акустической посылке;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Отработана технология приёма информационной акустической посылки с внешней стороны фонтанной арматуры;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Доказана работоспособность приёмной системы в любых погодных условиях.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1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спуска 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01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Система, прошедшая опытную эксплуатацию на Комсомольском ГП, работает в режиме долгосрочных наблюдений за динамикой пласта.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передаются 2 раза в сутки, ресурс – около 400 передач данных (зависит от установленного блока питания).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Автономный спускаемый блок (АСС) занимает менее 40% площади сечения эксплуатационной колонны собранной из 114-НКТ и около 15% площади сечения 168-НКТ.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34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 smtClean="0">
                <a:solidFill>
                  <a:srgbClr val="0070C0"/>
                </a:solidFill>
                <a:ea typeface="Times New Roman"/>
                <a:cs typeface="Arial"/>
              </a:rPr>
              <a:t>	При создании новой модификации системы с измерением параметров забоя на глубинах до 2000 м, с </a:t>
            </a:r>
            <a:r>
              <a:rPr lang="ru-RU" sz="1200" dirty="0" err="1" smtClean="0">
                <a:solidFill>
                  <a:srgbClr val="0070C0"/>
                </a:solidFill>
                <a:ea typeface="Times New Roman"/>
                <a:cs typeface="Arial"/>
              </a:rPr>
              <a:t>программно</a:t>
            </a:r>
            <a:r>
              <a:rPr lang="ru-RU" sz="1200" dirty="0" smtClean="0">
                <a:solidFill>
                  <a:srgbClr val="0070C0"/>
                </a:solidFill>
                <a:ea typeface="Times New Roman"/>
                <a:cs typeface="Arial"/>
              </a:rPr>
              <a:t> перестраиваемой частотой опроса и улученными </a:t>
            </a:r>
            <a:r>
              <a:rPr lang="ru-RU" sz="1200" dirty="0" err="1" smtClean="0">
                <a:solidFill>
                  <a:srgbClr val="0070C0"/>
                </a:solidFill>
                <a:ea typeface="Times New Roman"/>
                <a:cs typeface="Arial"/>
              </a:rPr>
              <a:t>точностными</a:t>
            </a:r>
            <a:r>
              <a:rPr lang="ru-RU" sz="1200" dirty="0" smtClean="0">
                <a:solidFill>
                  <a:srgbClr val="0070C0"/>
                </a:solidFill>
                <a:ea typeface="Times New Roman"/>
                <a:cs typeface="Arial"/>
              </a:rPr>
              <a:t> характеристиками позволит расширить функциональные возможности системы для проведения исследований скважин в процессе эксплуатации с целью получения исходных данных и их обработку с помощью специализированного программного обеспечения установленного на рабочих местах специалистов.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0070C0"/>
                </a:solidFill>
                <a:ea typeface="Times New Roman"/>
              </a:rPr>
              <a:t>	Разработка следующего поколения системы связана с введением функции управления режимами её работы непосредственно с пульта оператора по беспроводному акустическому каналу связи. Также предполагается построение нового поколения системы по модульному принципу, вводится функция ретрансляции данных и снимаются ограничения по глубине постановки АСС.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53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5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В докладе представлены результаты работ по созданию, внедрению и эксплуатации системы контроля состояния газовых залежей (пластов), которая была разработана ООО «НПА Вира Реалтайм» и в 2015 году система прошла опытную эксплуатацию на Комсомольском газовом промысле ООО «Газпром добыча Ноябрьск».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В настоящее время оснащение скважин  осуществляется оптоволоконными системами зарубежного производства, однако они обладают рядом недостатков: принципиальная стационарность системы, кроме того оптоволоконные системы абсолютно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ремонтопригодны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.</a:t>
            </a:r>
            <a:endParaRPr lang="ru-RU" sz="1800" kern="1200" dirty="0" smtClean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1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параметров забойной зоны в интеграции с функциями  исследования свойств продуктивного пласта в реальном времени;</a:t>
            </a: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контроля скважинных процессов используется  беспроводной акустический канал передачи данных из забоя на устье;</a:t>
            </a: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установки как в действующий фонд скважин, так и во вновь обустраиваемые скважины, т.к. установка и внедрение акустического датчика не требует вмешательства в конструктивные элементы обустройства скважин, например, в фонтанную арматуру, так как акустический сигнал принимается с внешней стороны;</a:t>
            </a: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 отечественных ПТС функций контроля устьевых и забойных параметров и управления арматурой кустов скважин.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13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70C0"/>
                </a:solidFill>
                <a:ea typeface="Times New Roman"/>
                <a:cs typeface="Arial"/>
              </a:rPr>
              <a:t>	Использование в АСКУ ТП КГС акустического метода передачи данных с забоя позволит уменьшить материальные и трудозатраты при установке скважинного оборудования, т.к.  не требует привлечения геофизических партий и не влечет за собой необходимость изменения или доработки конструктивных элементов обустройства скважин, включая фонтанную арматуру. Данный метод может быть использован как при обустройстве и капитальном ремонте газовых скважин, так  и при установке в существующий фонд.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ООО «НПА Вира Реалтайм»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компания, успешно работающая на рынке промышленной автоматизации. Образована в 1993 году. Насчитывает более 400 человек. Центральный офис  - </a:t>
            </a:r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(проектное бюро, конструкторское бюро, производство, отделы разработки программного обеспечения и аппаратных средств). Филиалы компании - в Нижний Новгород, Тюмень, Сургут.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Функционально</a:t>
            </a:r>
            <a:r>
              <a:rPr lang="ru-RU" baseline="0" dirty="0" smtClean="0"/>
              <a:t> </a:t>
            </a:r>
            <a:r>
              <a:rPr lang="ru-RU" dirty="0" smtClean="0"/>
              <a:t>Система построена так, что позволяет</a:t>
            </a:r>
            <a:r>
              <a:rPr lang="ru-RU" baseline="0" dirty="0" smtClean="0"/>
              <a:t> консолидировать информацию полученную с различных уровней автоматизации</a:t>
            </a:r>
            <a:endParaRPr lang="ru-RU" dirty="0" smtClean="0"/>
          </a:p>
          <a:p>
            <a:pPr marL="171450" indent="-171450" algn="just" eaLnBrk="0" hangingPunct="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kern="1200" dirty="0" smtClean="0">
                <a:solidFill>
                  <a:srgbClr val="0070C0"/>
                </a:solidFill>
                <a:latin typeface="Tahoma" pitchFamily="34" charset="0"/>
                <a:ea typeface="Times New Roman"/>
                <a:cs typeface="+mn-cs"/>
              </a:rPr>
              <a:t>СИСТЕМА КОНТРОЛЯ ГАЗОВЫХ ЗАЛЕЖЕЙ это </a:t>
            </a:r>
            <a:r>
              <a:rPr lang="ru-RU" sz="12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b="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омплексное </a:t>
            </a:r>
            <a:r>
              <a:rPr lang="ru-RU" sz="12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решение, основной целью которого является предоставление достоверной и своевременной информации в реальном времени о ходе технологического процесса на скважине, включая измерение и контроль устьевых и забойных параметров и после соответствующей обработки  контроль состояния продуктивного пласта.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объекты автоматизации</a:t>
            </a:r>
            <a:endParaRPr lang="ru-RU" sz="12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Газовые скважины;</a:t>
            </a: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Кусты газовых скважин;</a:t>
            </a: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Подземные хранилища газа;</a:t>
            </a: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x-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танции катодной защиты (СКЗ);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бъекты сетей низкого давления, измерительные комплексы кустовых узлов учета газа;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x-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ругие рассредоточенные объекты, включая объекты вспомогательного назначения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поступает пользователям в реальном времени, а так же в обработанном виде.</a:t>
            </a:r>
          </a:p>
          <a:p>
            <a:pPr marL="171450" marR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eaLnBrk="0" hangingPunct="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специалиста предназначен для интерпретации информации и выполняет следующие функции:</a:t>
            </a:r>
          </a:p>
          <a:p>
            <a:pPr marL="0" indent="0" algn="just">
              <a:buFontTx/>
              <a:buNone/>
            </a:pP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текущих данных по параметрам куста скважин в табличном виде.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истории по параметрам в виде графиков.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текущих расчетных данных, просмотр истории расчетов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ввод данных с протоколированием.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Экспортирование в </a:t>
            </a:r>
            <a:r>
              <a:rPr lang="ru-RU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отчетов и истории.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Редактировать табличное представление данных, в </a:t>
            </a:r>
            <a:r>
              <a:rPr lang="ru-RU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добавление новых отчетов.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Протоколирование действий пользователя, просмотр отчетов, изменение форм отчетов, ручной ввод.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2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Оптимизация технологического процесс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а добычи газа с помощью создаваемого комплекса достигается за счет реализации функций контроля устьевых и забойных параметров и управления арматурой кустов в реальном времени с применением отечественных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программнно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-аппаратных комплексов. Наличие информации по устьевым и забойным параметрам (расход газа, забойные давление и температура, присутствие жидкости на забое) позволяет в режиме реального времени вести технологический контроль (управление) за изменением параметров работы скважины. На основе полученных оперативных данных можно производить расчет характеристик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прискважинной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зоны пласта и оценку текущего состояния скважины, планировать проектную добычу газа, намечать геолого-технические мероприятия по оптимизации работы скважины.</a:t>
            </a:r>
            <a:endParaRPr lang="ru-RU" sz="12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3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уровне  кустов газовых скважин располагается подсистема сбора и обработки параметров газовых скважин, входящих в куст, обеспечивающая измерение, обработку  и передачу параметров с устья и забоя  на ПУ, которая  включает в себя: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Автономный скважинный снаряд (АСС) для измерения и передачи забойных параметров по беспроводному каналу связи;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Блок акселерометров для приема акустического сигнала от АСС на устье скважины;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Шкаф скважинных параметров, расположенный в непосредственной близости от скважины(при необходимости), в котором размещается электронное устройство сопряжения (РТ-ЭУС), представляющее собой контроллер для первичной обработки информации, поступающей с АСС;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Контролируемый пункт, размещенный в блок-боксе на кусте газовых скважин,  осуществляющий  сбор параметров со всех скважин куста и передачу их на верхний уровень, в том числе и отложенную.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В состав АСС входят три функциональных блока:  (1) - блок механической фиксации (БМФ), который включает в себя собственно акустический преобразователь и механизм создания акустического контакта между акустическим генератором и внутренней стенкой НКТ; (2) -   блок постановщик забойной части (БП) (извлекаемый после установки АСС), который содержит схемы автономного управления и питания мотора, обеспечивающего движение ходовой пары в БМФ и его прижим к внутренней стенке НКТ и (3) - измерительный блок (ИБ), совмещённый с акустическим генератором. Для извлечения АСС из скважины используется специальный экстрактор.</a:t>
            </a:r>
            <a:endParaRPr lang="ru-RU" sz="12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Снаряд в разобранном виде, имеет модульную структуру.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333-1A15-4977-81B3-74A16D8A217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4663" y="6561348"/>
            <a:ext cx="5746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CAB9-0E2A-4DBD-89A3-5BEA12FB9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039A-C545-4390-B78B-B9023BCCF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EAAB-C369-4227-98FB-2E34D95D5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CD6A-AE77-4197-ACC0-A2AF10ED1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0B9C-4ADC-4D0D-B8F3-269D5924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GC_LOGO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13" y="100013"/>
            <a:ext cx="493712" cy="488950"/>
          </a:xfrm>
          <a:prstGeom prst="rect">
            <a:avLst/>
          </a:prstGeom>
          <a:effectLst>
            <a:outerShdw blurRad="63500" dist="50800" dir="4800000" algn="ctr" rotWithShape="0">
              <a:schemeClr val="tx1">
                <a:lumMod val="75000"/>
                <a:lumOff val="25000"/>
              </a:schemeClr>
            </a:outerShdw>
          </a:effectLst>
        </p:spPr>
      </p:pic>
      <p:sp>
        <p:nvSpPr>
          <p:cNvPr id="8" name="Заголовок 7"/>
          <p:cNvSpPr txBox="1">
            <a:spLocks/>
          </p:cNvSpPr>
          <p:nvPr userDrawn="1"/>
        </p:nvSpPr>
        <p:spPr bwMode="auto">
          <a:xfrm>
            <a:off x="611188" y="312738"/>
            <a:ext cx="2057400" cy="295275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chemeClr val="tx1">
                <a:alpha val="74998"/>
              </a:scheme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2F2F2"/>
                </a:solidFill>
                <a:latin typeface="Calibri" pitchFamily="34" charset="0"/>
              </a:rPr>
              <a:t>ГИПРОГАЗЦЕНТР</a:t>
            </a:r>
          </a:p>
        </p:txBody>
      </p:sp>
      <p:sp>
        <p:nvSpPr>
          <p:cNvPr id="9" name="Заголовок 7"/>
          <p:cNvSpPr txBox="1">
            <a:spLocks/>
          </p:cNvSpPr>
          <p:nvPr userDrawn="1"/>
        </p:nvSpPr>
        <p:spPr bwMode="auto">
          <a:xfrm>
            <a:off x="611188" y="112713"/>
            <a:ext cx="2047875" cy="195262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chemeClr val="tx1">
                <a:alpha val="74998"/>
              </a:scheme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800" b="1">
                <a:solidFill>
                  <a:srgbClr val="F2F2F2"/>
                </a:solidFill>
              </a:rPr>
              <a:t>Открытое Акционерное Общество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568444" y="6524625"/>
            <a:ext cx="468052" cy="284163"/>
          </a:xfrm>
          <a:prstGeom prst="rect">
            <a:avLst/>
          </a:prstGeom>
        </p:spPr>
        <p:txBody>
          <a:bodyPr/>
          <a:lstStyle>
            <a:lvl1pPr algn="r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fld id="{DD64BED4-65A7-406F-A91A-644293AC6366}" type="slidenum">
              <a:rPr lang="ru-RU" sz="1600" b="1" smtClean="0">
                <a:solidFill>
                  <a:srgbClr val="B9CD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pPr eaLnBrk="1" hangingPunct="1">
                <a:defRPr/>
              </a:pPr>
              <a:t>‹#›</a:t>
            </a:fld>
            <a:endParaRPr lang="ru-RU" sz="1600" b="1" dirty="0">
              <a:solidFill>
                <a:srgbClr val="B9CD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1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568444" y="6524625"/>
            <a:ext cx="468052" cy="284163"/>
          </a:xfrm>
          <a:prstGeom prst="rect">
            <a:avLst/>
          </a:prstGeom>
        </p:spPr>
        <p:txBody>
          <a:bodyPr/>
          <a:lstStyle>
            <a:lvl1pPr algn="r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fld id="{DD64BED4-65A7-406F-A91A-644293AC6366}" type="slidenum">
              <a:rPr lang="ru-RU" sz="1600" b="1" smtClean="0">
                <a:solidFill>
                  <a:srgbClr val="B9CD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pPr eaLnBrk="1" hangingPunct="1">
                <a:defRPr/>
              </a:pPr>
              <a:t>‹#›</a:t>
            </a:fld>
            <a:endParaRPr lang="ru-RU" sz="1600" b="1" dirty="0">
              <a:solidFill>
                <a:srgbClr val="B9CD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pic>
        <p:nvPicPr>
          <p:cNvPr id="8" name="Рисунок 7" descr="GGC_LOGO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557963"/>
            <a:ext cx="242888" cy="241300"/>
          </a:xfrm>
          <a:prstGeom prst="rect">
            <a:avLst/>
          </a:prstGeom>
          <a:effectLst>
            <a:outerShdw blurRad="63500" dist="50800" dir="4800000" algn="ctr" rotWithShape="0">
              <a:srgbClr val="002060"/>
            </a:outerShdw>
          </a:effectLst>
        </p:spPr>
      </p:pic>
      <p:sp>
        <p:nvSpPr>
          <p:cNvPr id="9" name="Заголовок 7"/>
          <p:cNvSpPr txBox="1">
            <a:spLocks/>
          </p:cNvSpPr>
          <p:nvPr userDrawn="1"/>
        </p:nvSpPr>
        <p:spPr bwMode="auto">
          <a:xfrm>
            <a:off x="419100" y="6497638"/>
            <a:ext cx="1920875" cy="360362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chemeClr val="tx1">
                <a:alpha val="74998"/>
              </a:scheme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B9CDE5"/>
                </a:solidFill>
                <a:latin typeface="Calibri" pitchFamily="34" charset="0"/>
              </a:rPr>
              <a:t>ОАО «Гипрогазцентр»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555875" y="6497638"/>
            <a:ext cx="0" cy="36036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8568444" y="6497638"/>
            <a:ext cx="0" cy="36036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55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2180-A171-4E43-8396-D17A5C04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0605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AC7F-F2AF-418B-8BF0-B44ECA0C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4227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1F68-C767-4BF6-8C05-433527E9D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01416"/>
      </p:ext>
    </p:extLst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79C6-ED03-4812-9FA7-CA8E3F96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01795"/>
      </p:ext>
    </p:extLst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4663" y="6552009"/>
            <a:ext cx="5746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F728-FDBF-46F3-9D3E-27BB3A0E7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6662-2DEA-4ED3-9946-C8136912C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94259"/>
      </p:ext>
    </p:extLst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E820-D4B2-408A-8630-1BB6CD423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03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F2A6-0E82-4C6C-87C2-AF39B2C5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22871"/>
      </p:ext>
    </p:extLst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04C6-F2DA-4182-B08E-0E7556E4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71510"/>
      </p:ext>
    </p:extLst>
  </p:cSld>
  <p:clrMapOvr>
    <a:masterClrMapping/>
  </p:clrMapOvr>
  <p:transition spd="slow" advClick="0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9A2A-D39A-4354-A3C6-D942EB557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80646"/>
      </p:ext>
    </p:extLst>
  </p:cSld>
  <p:clrMapOvr>
    <a:masterClrMapping/>
  </p:clrMapOvr>
  <p:transition spd="slow" advClick="0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0617-9E5E-4418-BE75-274AA6A74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34457"/>
      </p:ext>
    </p:extLst>
  </p:cSld>
  <p:clrMapOvr>
    <a:masterClrMapping/>
  </p:clrMapOvr>
  <p:transition spd="slow" advClick="0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E399-CD6D-47FC-B129-006C7149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88300"/>
      </p:ext>
    </p:extLst>
  </p:cSld>
  <p:clrMapOvr>
    <a:masterClrMapping/>
  </p:clrMapOvr>
  <p:transition spd="slow" advClick="0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4237-BC28-4E4C-A4EC-5160E3C6B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62161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charset="0"/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Image" r:id="rId4" imgW="12876190" imgH="850794" progId="">
                  <p:embed/>
                </p:oleObj>
              </mc:Choice>
              <mc:Fallback>
                <p:oleObj name="Image" r:id="rId4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23D3-BB8F-4ABB-B964-6EA71503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13718"/>
      </p:ext>
    </p:extLst>
  </p:cSld>
  <p:clrMapOvr>
    <a:masterClrMapping/>
  </p:clrMapOvr>
  <p:transition spd="slow" advClick="0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2180-A171-4E43-8396-D17A5C04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02101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4663" y="6552009"/>
            <a:ext cx="5746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9835-0DA2-410B-8EBC-DE534ADD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AC7F-F2AF-418B-8BF0-B44ECA0C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4926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1F68-C767-4BF6-8C05-433527E9D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44012"/>
      </p:ext>
    </p:extLst>
  </p:cSld>
  <p:clrMapOvr>
    <a:masterClrMapping/>
  </p:clrMapOvr>
  <p:transition spd="slow" advClick="0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79C6-ED03-4812-9FA7-CA8E3F96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61444"/>
      </p:ext>
    </p:extLst>
  </p:cSld>
  <p:clrMapOvr>
    <a:masterClrMapping/>
  </p:clrMapOvr>
  <p:transition spd="slow" advClick="0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6662-2DEA-4ED3-9946-C8136912C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97711"/>
      </p:ext>
    </p:extLst>
  </p:cSld>
  <p:clrMapOvr>
    <a:masterClrMapping/>
  </p:clrMapOvr>
  <p:transition spd="slow" advClick="0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E820-D4B2-408A-8630-1BB6CD423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07023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F2A6-0E82-4C6C-87C2-AF39B2C5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93823"/>
      </p:ext>
    </p:extLst>
  </p:cSld>
  <p:clrMapOvr>
    <a:masterClrMapping/>
  </p:clrMapOvr>
  <p:transition spd="slow" advClick="0" advTm="1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04C6-F2DA-4182-B08E-0E7556E4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01122"/>
      </p:ext>
    </p:extLst>
  </p:cSld>
  <p:clrMapOvr>
    <a:masterClrMapping/>
  </p:clrMapOvr>
  <p:transition spd="slow" advClick="0" advTm="1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9A2A-D39A-4354-A3C6-D942EB557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72784"/>
      </p:ext>
    </p:extLst>
  </p:cSld>
  <p:clrMapOvr>
    <a:masterClrMapping/>
  </p:clrMapOvr>
  <p:transition spd="slow" advClick="0" advTm="1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0617-9E5E-4418-BE75-274AA6A74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49688"/>
      </p:ext>
    </p:extLst>
  </p:cSld>
  <p:clrMapOvr>
    <a:masterClrMapping/>
  </p:clrMapOvr>
  <p:transition spd="slow" advClick="0" advTm="1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E399-CD6D-47FC-B129-006C7149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2445"/>
      </p:ext>
    </p:extLst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4663" y="6552009"/>
            <a:ext cx="5746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DC60-ED7D-43A0-92F4-94F7902BF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4237-BC28-4E4C-A4EC-5160E3C6B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635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2180-A171-4E43-8396-D17A5C04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43873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AC7F-F2AF-418B-8BF0-B44ECA0C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5767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1F68-C767-4BF6-8C05-433527E9D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70710"/>
      </p:ext>
    </p:extLst>
  </p:cSld>
  <p:clrMapOvr>
    <a:masterClrMapping/>
  </p:clrMapOvr>
  <p:transition spd="slow" advClick="0" advTm="1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79C6-ED03-4812-9FA7-CA8E3F96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10836"/>
      </p:ext>
    </p:extLst>
  </p:cSld>
  <p:clrMapOvr>
    <a:masterClrMapping/>
  </p:clrMapOvr>
  <p:transition spd="slow" advClick="0" advTm="1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6662-2DEA-4ED3-9946-C8136912C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93291"/>
      </p:ext>
    </p:extLst>
  </p:cSld>
  <p:clrMapOvr>
    <a:masterClrMapping/>
  </p:clrMapOvr>
  <p:transition spd="slow" advClick="0" advTm="1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E820-D4B2-408A-8630-1BB6CD423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7730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F2A6-0E82-4C6C-87C2-AF39B2C5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09594"/>
      </p:ext>
    </p:extLst>
  </p:cSld>
  <p:clrMapOvr>
    <a:masterClrMapping/>
  </p:clrMapOvr>
  <p:transition spd="slow" advClick="0" advTm="1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04C6-F2DA-4182-B08E-0E7556E4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71827"/>
      </p:ext>
    </p:extLst>
  </p:cSld>
  <p:clrMapOvr>
    <a:masterClrMapping/>
  </p:clrMapOvr>
  <p:transition spd="slow" advClick="0" advTm="1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9A2A-D39A-4354-A3C6-D942EB557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02429"/>
      </p:ext>
    </p:extLst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4663" y="6552009"/>
            <a:ext cx="5746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CC2A-7CE8-40DC-A9AF-3BDD7241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0617-9E5E-4418-BE75-274AA6A74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04881"/>
      </p:ext>
    </p:extLst>
  </p:cSld>
  <p:clrMapOvr>
    <a:masterClrMapping/>
  </p:clrMapOvr>
  <p:transition spd="slow" advClick="0" advTm="1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E399-CD6D-47FC-B129-006C7149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24204"/>
      </p:ext>
    </p:extLst>
  </p:cSld>
  <p:clrMapOvr>
    <a:masterClrMapping/>
  </p:clrMapOvr>
  <p:transition spd="slow" advClick="0" advTm="1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4237-BC28-4E4C-A4EC-5160E3C6B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31675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charset="0"/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Image" r:id="rId4" imgW="12876190" imgH="850794" progId="">
                  <p:embed/>
                </p:oleObj>
              </mc:Choice>
              <mc:Fallback>
                <p:oleObj name="Image" r:id="rId4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23D3-BB8F-4ABB-B964-6EA71503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29905"/>
      </p:ext>
    </p:extLst>
  </p:cSld>
  <p:clrMapOvr>
    <a:masterClrMapping/>
  </p:clrMapOvr>
  <p:transition spd="slow" advClick="0" advTm="1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A31-A085-4380-A831-EF89237A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22852"/>
      </p:ext>
    </p:extLst>
  </p:cSld>
  <p:clrMapOvr>
    <a:masterClrMapping/>
  </p:clrMapOvr>
  <p:transition spd="slow" advClick="0" advTm="1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02A3-53E1-487B-8D94-29DF2D62C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6179"/>
      </p:ext>
    </p:extLst>
  </p:cSld>
  <p:clrMapOvr>
    <a:masterClrMapping/>
  </p:clrMapOvr>
  <p:transition spd="slow" advClick="0" advTm="1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F7C9-E679-4C1C-A753-EA79E5E7C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00302"/>
      </p:ext>
    </p:extLst>
  </p:cSld>
  <p:clrMapOvr>
    <a:masterClrMapping/>
  </p:clrMapOvr>
  <p:transition spd="slow" advClick="0" advTm="1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C69B-2D45-4484-BB1F-708E3A24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52173"/>
      </p:ext>
    </p:extLst>
  </p:cSld>
  <p:clrMapOvr>
    <a:masterClrMapping/>
  </p:clrMapOvr>
  <p:transition spd="slow" advClick="0" advTm="10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9CBC-7AA0-4C6E-9A29-794F24E0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1528"/>
      </p:ext>
    </p:extLst>
  </p:cSld>
  <p:clrMapOvr>
    <a:masterClrMapping/>
  </p:clrMapOvr>
  <p:transition spd="slow" advClick="0" advTm="1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C23A-2716-4532-AD5A-10D08DA6D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23488"/>
      </p:ext>
    </p:extLst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2182-476F-46AD-8EB2-AF647542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E067-8F5F-477C-BA7F-CEAD5F77B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90035"/>
      </p:ext>
    </p:extLst>
  </p:cSld>
  <p:clrMapOvr>
    <a:masterClrMapping/>
  </p:clrMapOvr>
  <p:transition spd="slow" advClick="0" advTm="1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D7E3-2BC3-4F1B-8EB4-AB68CF21C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2437"/>
      </p:ext>
    </p:extLst>
  </p:cSld>
  <p:clrMapOvr>
    <a:masterClrMapping/>
  </p:clrMapOvr>
  <p:transition spd="slow" advClick="0" advTm="1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2DBF-97DF-43D9-9F79-74DDCE764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48361"/>
      </p:ext>
    </p:extLst>
  </p:cSld>
  <p:clrMapOvr>
    <a:masterClrMapping/>
  </p:clrMapOvr>
  <p:transition spd="slow" advClick="0" advTm="1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B7AF-5144-4166-A1BF-9984144E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18585"/>
      </p:ext>
    </p:extLst>
  </p:cSld>
  <p:clrMapOvr>
    <a:masterClrMapping/>
  </p:clrMapOvr>
  <p:transition spd="slow" advClick="0" advTm="1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52DE-7E57-4BC5-A4A8-80877997E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7285"/>
      </p:ext>
    </p:extLst>
  </p:cSld>
  <p:clrMapOvr>
    <a:masterClrMapping/>
  </p:clrMapOvr>
  <p:transition spd="slow" advClick="0" advTm="1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3C08-C1E0-4768-A206-4DFB98EDE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31136"/>
      </p:ext>
    </p:extLst>
  </p:cSld>
  <p:clrMapOvr>
    <a:masterClrMapping/>
  </p:clrMapOvr>
  <p:transition spd="slow" advClick="0" advTm="1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Москва</a:t>
            </a:r>
          </a:p>
        </p:txBody>
      </p:sp>
      <p:graphicFrame>
        <p:nvGraphicFramePr>
          <p:cNvPr id="9" name="Object 59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Image" r:id="rId4" imgW="12876190" imgH="850794" progId="">
                  <p:embed/>
                </p:oleObj>
              </mc:Choice>
              <mc:Fallback>
                <p:oleObj name="Image" r:id="rId4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7978-49E9-4564-BC77-3AFACFB4A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9281"/>
      </p:ext>
    </p:extLst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0145-C308-4BC5-A9D2-AFE2D1955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280F-13D1-4DA3-A88C-9FB428086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vmlDrawing" Target="../drawings/vmlDrawing4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vmlDrawing" Target="../drawings/vmlDrawing7.v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2" descr="foot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415B599-EC75-4DD8-8009-AA86A9D27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Image" r:id="rId17" imgW="12876190" imgH="850794" progId="Photoshop.Image.9">
                  <p:embed/>
                </p:oleObj>
              </mc:Choice>
              <mc:Fallback>
                <p:oleObj name="Image" r:id="rId17" imgW="12876190" imgH="850794" progId="Photoshop.Image.9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6350" y="0"/>
            <a:ext cx="9163050" cy="720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6350" y="6499225"/>
            <a:ext cx="9163050" cy="361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-6350" y="6497638"/>
            <a:ext cx="916305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-6350" y="717550"/>
            <a:ext cx="916305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568444" y="6524625"/>
            <a:ext cx="468052" cy="284163"/>
          </a:xfrm>
          <a:prstGeom prst="rect">
            <a:avLst/>
          </a:prstGeom>
        </p:spPr>
        <p:txBody>
          <a:bodyPr/>
          <a:lstStyle>
            <a:lvl1pPr algn="r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fld id="{DD64BED4-65A7-406F-A91A-644293AC6366}" type="slidenum">
              <a:rPr lang="ru-RU" sz="1600" b="1" smtClean="0">
                <a:solidFill>
                  <a:srgbClr val="B9CD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pPr eaLnBrk="1" hangingPunct="1">
                <a:defRPr/>
              </a:pPr>
              <a:t>‹#›</a:t>
            </a:fld>
            <a:endParaRPr lang="ru-RU" sz="1600" b="1" dirty="0">
              <a:solidFill>
                <a:srgbClr val="B9CD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6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6DBC2C4-AF58-4E02-AC42-4B69AD506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charset="0"/>
              </a:rPr>
              <a:t>Москва</a:t>
            </a:r>
          </a:p>
        </p:txBody>
      </p:sp>
      <p:graphicFrame>
        <p:nvGraphicFramePr>
          <p:cNvPr id="1081" name="Object 57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Image" r:id="rId18" imgW="12876190" imgH="850794" progId="">
                  <p:embed/>
                </p:oleObj>
              </mc:Choice>
              <mc:Fallback>
                <p:oleObj name="Image" r:id="rId18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7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 advClick="0"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Picture 2" descr="foot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6DBC2C4-AF58-4E02-AC42-4B69AD506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charset="0"/>
              </a:rPr>
              <a:t>Москва</a:t>
            </a:r>
          </a:p>
        </p:txBody>
      </p:sp>
      <p:graphicFrame>
        <p:nvGraphicFramePr>
          <p:cNvPr id="1081" name="Object 57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Image" r:id="rId17" imgW="12876190" imgH="850794" progId="">
                  <p:embed/>
                </p:oleObj>
              </mc:Choice>
              <mc:Fallback>
                <p:oleObj name="Image" r:id="rId17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68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 spd="slow" advClick="0"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6DBC2C4-AF58-4E02-AC42-4B69AD506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charset="0"/>
              </a:rPr>
              <a:t>Москва</a:t>
            </a:r>
          </a:p>
        </p:txBody>
      </p:sp>
      <p:graphicFrame>
        <p:nvGraphicFramePr>
          <p:cNvPr id="1081" name="Object 57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Image" r:id="rId18" imgW="12876190" imgH="850794" progId="">
                  <p:embed/>
                </p:oleObj>
              </mc:Choice>
              <mc:Fallback>
                <p:oleObj name="Image" r:id="rId18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85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spd="slow" advClick="0"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AD8DD41-4316-4F12-8B70-AD89C675A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Москва</a:t>
            </a:r>
          </a:p>
        </p:txBody>
      </p:sp>
      <p:graphicFrame>
        <p:nvGraphicFramePr>
          <p:cNvPr id="1026" name="Object 115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Image" r:id="rId18" imgW="12876190" imgH="850794" progId="">
                  <p:embed/>
                </p:oleObj>
              </mc:Choice>
              <mc:Fallback>
                <p:oleObj name="Image" r:id="rId18" imgW="12876190" imgH="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35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 spd="slow" advClick="0"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pPr marL="180340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+mj-lt"/>
                <a:ea typeface="Times New Roman"/>
              </a:rPr>
              <a:t>ОПЫТ СОЗДАНИЯ И ЭКСПЛУАТАЦИИ СИСТЕМЫ КОНТРОЛЯ ГАЗОВЫХ ЗАЛЕЖЕЙ (ПЛАСТОВ)</a:t>
            </a:r>
            <a:endParaRPr lang="ru-RU" sz="3600" dirty="0">
              <a:solidFill>
                <a:srgbClr val="0070C0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3212976"/>
            <a:ext cx="8640960" cy="2052228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cap="all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заседание комиссии газовой промышленности по разработке месторождений и использованию </a:t>
            </a:r>
            <a:r>
              <a:rPr lang="ru-RU" sz="2000" b="1" cap="all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недр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10-14 </a:t>
            </a:r>
            <a:r>
              <a:rPr lang="ru-RU" sz="2000" b="1" dirty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апреля 2017 г., г.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Санкт-Петербург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000" b="1" dirty="0" smtClean="0">
              <a:solidFill>
                <a:srgbClr val="0070C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Докладчик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Горский Илья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299372502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57200" y="44624"/>
            <a:ext cx="8229600" cy="596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АСС перед спуском в скважину</a:t>
            </a:r>
            <a:endParaRPr lang="ru-RU" sz="6000" kern="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DSC_09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84684"/>
            <a:ext cx="4644516" cy="468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025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57200" y="44624"/>
            <a:ext cx="8229600" cy="596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Устройство приема акустического сигнала</a:t>
            </a:r>
            <a:endParaRPr lang="ru-RU" sz="6000" kern="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DSC_09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8956"/>
            <a:ext cx="4032448" cy="472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2650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57200" y="44624"/>
            <a:ext cx="8229600" cy="596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Шкаф скважинных параметров</a:t>
            </a:r>
            <a:endParaRPr lang="ru-RU" sz="6000" kern="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DSC_09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48" y="538956"/>
            <a:ext cx="3636404" cy="47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17421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76964" cy="814102"/>
          </a:xfrm>
        </p:spPr>
        <p:txBody>
          <a:bodyPr/>
          <a:lstStyle/>
          <a:p>
            <a:r>
              <a:rPr lang="ru-RU" sz="28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История создания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202" y="908720"/>
            <a:ext cx="8229600" cy="4281339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2014-2016 </a:t>
            </a:r>
            <a:r>
              <a:rPr lang="ru-RU" sz="1800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ООО "НПА Вира Реалтайм" за счет собственных средств с </a:t>
            </a:r>
            <a:r>
              <a:rPr lang="ru-RU" sz="18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участием </a:t>
            </a: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"Газпром добыча Ноябрьск" был создан и испытан действующий образец системы с глубиной погружения в </a:t>
            </a:r>
            <a:r>
              <a:rPr lang="ru-RU" sz="1800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призабойную</a:t>
            </a: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зону 1000 м., при этом проведены следующие работы: </a:t>
            </a:r>
          </a:p>
          <a:p>
            <a:pPr marL="285750" lvl="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документация, программное обеспечение и изготовлен действующий образец программно-аппаратных средств в составе 2 шкафа КП, 2 шкафа скважинных параметров, 1 шкаф концентратора данных и АРМ отдела разработки месторождений;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поставки системы были проведены СМР и ПНР на кустах 108 и 109 Восточного купола Комсомольского ГП  с участием специалистов ООО «Газпром добыча Ноябрьск»;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заводские испытания с участием заказчика;</a:t>
            </a:r>
          </a:p>
          <a:p>
            <a:pPr marL="285750" lvl="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смонтированной системе проводились совместные с ООО "Газпром добыча Ноябрьск"  натурные (предварительные) испытания </a:t>
            </a:r>
            <a:r>
              <a:rPr lang="ru-RU" sz="18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системы;</a:t>
            </a:r>
            <a:endParaRPr lang="ru-RU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прошла опытную эксплуатацию. Результаты положительные.</a:t>
            </a:r>
          </a:p>
          <a:p>
            <a:endParaRPr lang="ru-RU" sz="2400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5985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80628"/>
            <a:ext cx="8229600" cy="6585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Участие Заказчика в заводских испытаниях</a:t>
            </a:r>
            <a:endParaRPr lang="ru-RU" sz="2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 descr="C:\Users\Фурманчук В Т\Documents\Г Д Ноябрьск\АСКУ ТП КГС\Работы 2013-2014, ННГГФ\Обследование, отчеты, исх. данные, мониторинг, ЗИ, ПИ\ЗИ\Фото Заречье\DSC_0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9" y="764704"/>
            <a:ext cx="8244916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7362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699" y="564807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199" y="116632"/>
            <a:ext cx="8229600" cy="5980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Результаты опытной эксплуатации</a:t>
            </a:r>
            <a:endParaRPr lang="ru-RU" sz="2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735231"/>
            <a:ext cx="892848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Работоспособность доказана испытаниями на базе «ООО «Газпром добыча Ноябрьск»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Разработан регламент спускоподъемных операций с использованием скребковой проволоки без привлечения геофизических бригад;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 роботизированный механизм закрепления АСС в заданной точке эксплуатационной колонны;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Отработана технология создания долговременного и надёжного акустического контакта автономного скважинного прибора и внутренней стенки НКТ;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 протокол акустической связи по плети НКТ;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Показана надёжность и помехозащищённость используемых алгоритмов для кодирования данных в информационной акустической посылке;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Отработана технология приёма информационной акустической посылки с внешней стороны фонтанной арматуры;</a:t>
            </a: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Доказана работоспособность приёмной системы в любых погодных условиях.</a:t>
            </a:r>
          </a:p>
          <a:p>
            <a:endParaRPr lang="ru-RU" sz="1600" kern="0" dirty="0">
              <a:solidFill>
                <a:srgbClr val="0070C0"/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362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ru-RU" sz="28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Спуск и подъем АСС</a:t>
            </a:r>
          </a:p>
        </p:txBody>
      </p:sp>
      <p:pic>
        <p:nvPicPr>
          <p:cNvPr id="16386" name="Picture 2" descr="DSC_1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8700"/>
            <a:ext cx="8172908" cy="45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2290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070"/>
          </a:xfrm>
        </p:spPr>
        <p:txBody>
          <a:bodyPr/>
          <a:lstStyle/>
          <a:p>
            <a:r>
              <a:rPr lang="ru-RU" sz="28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Результаты опытно-промышленной эксплуатации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2268252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Система, прошедшая опытную эксплуатацию на Комсомольском ГП, работает в режиме долгосрочных наблюдений за динамикой пласта.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передаются 2 раза в сутки, ресурс – около 400 передач данных (зависит от установленного блока питания).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tabLst>
                <a:tab pos="90170" algn="l"/>
              </a:tabLst>
            </a:pPr>
            <a:r>
              <a:rPr lang="ru-RU" sz="18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Автономный спускаемый блок (АСС) занимает менее 40% площади сечения эксплуатационной колонны собранной из 114-НКТ и около 15% площади сечения 168-НКТ. 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008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Перспективы развития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934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	При создании новой модификации системы с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измерением 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параметров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забоя на глубинах до 2000 м, 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с программно перестраиваемой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частотой опроса и улученными точностными 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характеристиками позволит расширить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функциональные возможности системы для проведения исследований скважин в процессе 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эксплуатации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с целью получения исходных данных 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и их обработку с помощью специализированного программного обеспечения установленного на рабочих местах специалистов.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70C0"/>
                </a:solidFill>
                <a:ea typeface="Times New Roman"/>
              </a:rPr>
              <a:t>	Разработка следующего поколения системы связана с введением функции управления режимами её работы непосредственно с пульта оператора по беспроводному акустическому каналу связи. Также предполагается построение нового поколения системы по модульному принципу, вводится функция ретрансляции данных и снимаются ограничения по глубине постановки АСС.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76197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Авторские права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4" y="1016733"/>
            <a:ext cx="32919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0748"/>
            <a:ext cx="4038600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0478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Система контроля газовых залежей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53009" y="6516951"/>
            <a:ext cx="574675" cy="333375"/>
          </a:xfrm>
        </p:spPr>
        <p:txBody>
          <a:bodyPr/>
          <a:lstStyle/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11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3642"/>
            <a:ext cx="6552728" cy="388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ООО «НПА Вира Реалтайм» и в 2015 году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опытную эксплуатацию на Комсомольском газовом промысле ООО «Газпром добыча Ноябрьск</a:t>
            </a:r>
          </a:p>
        </p:txBody>
      </p:sp>
    </p:spTree>
    <p:extLst>
      <p:ext uri="{BB962C8B-B14F-4D97-AF65-F5344CB8AC3E}">
        <p14:creationId xmlns:p14="http://schemas.microsoft.com/office/powerpoint/2010/main" val="2358502193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5780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Отличительные особенности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51620" y="6489340"/>
            <a:ext cx="574675" cy="333375"/>
          </a:xfrm>
        </p:spPr>
        <p:txBody>
          <a:bodyPr/>
          <a:lstStyle/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72716"/>
            <a:ext cx="8502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параметров забойной зоны в интеграции с функциями  исследования свойств продуктивного пласта в реальном времени;</a:t>
            </a: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скважинных процессов используется  беспроводной акустический канал передачи данных из забоя на устье;</a:t>
            </a: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 как в действующий фонд скважин, так и во вновь обустраиваемые скважины, т.к. установка и внедрение акустического датчика не требует вмешательства в конструктивные элементы обустройства скважин, например, в фонтанную арматуру, так как акустический сигнал принимается с внешней стороны;</a:t>
            </a: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отечественных ПТС функций контроля устьевых и забойных параметров и управления арматурой кустов скважин.</a:t>
            </a:r>
          </a:p>
          <a:p>
            <a:pPr lvl="0" algn="just" eaLnBrk="0" hangingPunct="0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672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63588" y="1844824"/>
            <a:ext cx="7848871" cy="3168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	Использование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в 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  <a:cs typeface="Arial"/>
              </a:rPr>
              <a:t>Системе </a:t>
            </a:r>
            <a:r>
              <a:rPr lang="ru-RU" sz="1800" dirty="0">
                <a:solidFill>
                  <a:srgbClr val="0070C0"/>
                </a:solidFill>
                <a:ea typeface="Times New Roman"/>
                <a:cs typeface="Arial"/>
              </a:rPr>
              <a:t>акустического метода передачи данных с забоя позволит уменьшить материальные и трудозатраты при установке скважинного оборудования, т.к.  не требует привлечения геофизических партий и не влечет за собой необходимость изменения или доработки конструктивных элементов обустройства скважин, включая фонтанную арматуру. Данный метод может быть использован как при обустройстве и капитальном ремонте газовых скважин, так  и при установке в существующий фонд.</a:t>
            </a:r>
          </a:p>
        </p:txBody>
      </p:sp>
      <p:sp>
        <p:nvSpPr>
          <p:cNvPr id="3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/>
          <a:lstStyle/>
          <a:p>
            <a:r>
              <a:rPr lang="ru-RU" sz="28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Заключение</a:t>
            </a:r>
            <a:endParaRPr lang="ru-RU" sz="2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53009" y="6516951"/>
            <a:ext cx="574675" cy="333375"/>
          </a:xfrm>
        </p:spPr>
        <p:txBody>
          <a:bodyPr/>
          <a:lstStyle/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6966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84325" y="2276475"/>
            <a:ext cx="6372225" cy="2160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28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90036003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958" y="2880195"/>
            <a:ext cx="2710770" cy="16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51620" y="6524625"/>
            <a:ext cx="574675" cy="333375"/>
          </a:xfrm>
        </p:spPr>
        <p:txBody>
          <a:bodyPr/>
          <a:lstStyle/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52730"/>
            <a:ext cx="2605358" cy="1487884"/>
          </a:xfrm>
          <a:prstGeom prst="rect">
            <a:avLst/>
          </a:prstGeom>
          <a:noFill/>
          <a:ln w="9525">
            <a:solidFill>
              <a:srgbClr val="502800"/>
            </a:solidFill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2716799" cy="1450495"/>
          </a:xfrm>
          <a:prstGeom prst="rect">
            <a:avLst/>
          </a:prstGeom>
          <a:noFill/>
          <a:ln w="19050">
            <a:solidFill>
              <a:srgbClr val="502800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ООО «НПА Вира Реалтайм» (г. Москва) -  финансирование,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разработка,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производство,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испытания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внедрение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3900" y="2060846"/>
            <a:ext cx="44639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компания, успешно работающая на рынке промышленной автоматизации. Образована в 1993 году. Насчитывает более 400 человек. Центральный офис  -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(проектное бюро, конструкторское бюро, производство, отделы разработки программного обеспечения и аппаратных средств). Филиалы компании - в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Нижний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Новгород,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Тюмень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г.Сургут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751525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57200" y="44624"/>
            <a:ext cx="8229600" cy="596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Функциональная схема Системы</a:t>
            </a:r>
            <a:endParaRPr lang="ru-RU" sz="6000" kern="0" dirty="0">
              <a:solidFill>
                <a:srgbClr val="0070C0"/>
              </a:solidFill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8700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94195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699" y="564807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4012" y="188913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Функции АРМ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специалиста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0700" y="1264894"/>
            <a:ext cx="8229600" cy="38562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специалиста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интерпретации информации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выполняет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функции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Tx/>
              <a:buNone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текущих данных по параметрам куста скважин в табличном виде.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истории по параметрам в виде графиков.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текущих расчетных данных, просмотр истории расчетов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ввод данных с протоколированием.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Экспортирование в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отчетов и истории.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Редактировать табличное представление данных, в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добавление новых отчетов.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Протоколирование действий пользователя, просмотр отчетов, изменение форм отчетов, ручной ввод.</a:t>
            </a:r>
          </a:p>
          <a:p>
            <a:endParaRPr lang="ru-RU" sz="2000" kern="0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1046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3009" y="6489340"/>
            <a:ext cx="574675" cy="333375"/>
          </a:xfrm>
        </p:spPr>
        <p:txBody>
          <a:bodyPr/>
          <a:lstStyle/>
          <a:p>
            <a:pPr>
              <a:defRPr/>
            </a:pPr>
            <a:fld id="{D2C0F2A6-0E82-4C6C-87C2-AF39B2C5F65C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764704"/>
            <a:ext cx="87489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комплекса стандартных и специальных измерений и исследований, основной целью которых является контроль за соответствием фактических технологических параметров эксплуатации искусственной газовой залежи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проектным;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оптимального объема промыслово-геологической, гидродинамической и геофизической информации для оценки, прогноза и управления геологической средой объекта исследования, проводимой по заранее намеченной программе для сохранения оптимальных экологических условий в пределах рассматриваемой природной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системы;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Установленные стандартными и специальными исследованиями изменения условий эксплуатации искусственной газовой залежи должны сопровождаться корректировкой основных технологических показателей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газохранилища;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оценивать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геоэкологическую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безопасность эксплуатации ПХГ в реальном времени и принимать необходимые решения по оптимальному управлению ПХГ.</a:t>
            </a:r>
          </a:p>
          <a:p>
            <a:pPr algn="just" eaLnBrk="0" hangingPunct="0"/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Myriad Pro" pitchFamily="34" charset="0"/>
              </a:rPr>
              <a:t>Назначение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660494195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57200" y="44624"/>
            <a:ext cx="8229600" cy="596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Структурная схема Системы</a:t>
            </a:r>
            <a:endParaRPr lang="ru-RU" sz="6000" kern="0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42017"/>
              </p:ext>
            </p:extLst>
          </p:nvPr>
        </p:nvGraphicFramePr>
        <p:xfrm>
          <a:off x="0" y="641487"/>
          <a:ext cx="8928484" cy="496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Visio" r:id="rId4" imgW="7028234" imgH="6432191" progId="Visio.Drawing.11">
                  <p:embed/>
                </p:oleObj>
              </mc:Choice>
              <mc:Fallback>
                <p:oleObj name="Visio" r:id="rId4" imgW="7028234" imgH="643219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487"/>
                        <a:ext cx="8928484" cy="4968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5122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16601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57200" y="44624"/>
            <a:ext cx="8229600" cy="596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Автономный скважинный снаряд</a:t>
            </a:r>
            <a:endParaRPr lang="ru-RU" sz="6000" kern="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рис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0" y="641488"/>
            <a:ext cx="3423414" cy="50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P104034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641487"/>
            <a:ext cx="2262944" cy="50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301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0"/>
            <a:ext cx="8229600" cy="12650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Автономный спускаемый снаряд в разобранном виде и момент его извлечения из скважины</a:t>
            </a:r>
          </a:p>
        </p:txBody>
      </p:sp>
      <p:pic>
        <p:nvPicPr>
          <p:cNvPr id="16" name="Picture 3" descr="IMG_6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5002"/>
            <a:ext cx="4790864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104042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50" y="1248369"/>
            <a:ext cx="3354746" cy="39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IMG_67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8" y="3284302"/>
            <a:ext cx="47757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53009" y="6516951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79AC7F-F2AF-418B-8BF0-B44ECA0CCD65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9666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10683</TotalTime>
  <Words>1600</Words>
  <Application>Microsoft Office PowerPoint</Application>
  <PresentationFormat>Экран (4:3)</PresentationFormat>
  <Paragraphs>173</Paragraphs>
  <Slides>22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1_Оформление по умолчанию</vt:lpstr>
      <vt:lpstr>Специальное оформление</vt:lpstr>
      <vt:lpstr>Тема Office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Image</vt:lpstr>
      <vt:lpstr>Visio</vt:lpstr>
      <vt:lpstr>ОПЫТ СОЗДАНИЯ И ЭКСПЛУАТАЦИИ СИСТЕМЫ КОНТРОЛЯ ГАЗОВЫХ ЗАЛЕЖЕЙ (ПЛАСТОВ)</vt:lpstr>
      <vt:lpstr>Система контроля газовых залежей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создания системы</vt:lpstr>
      <vt:lpstr>Презентация PowerPoint</vt:lpstr>
      <vt:lpstr>Презентация PowerPoint</vt:lpstr>
      <vt:lpstr>Спуск и подъем АСС</vt:lpstr>
      <vt:lpstr>Результаты опытно-промышленной эксплуатации</vt:lpstr>
      <vt:lpstr>Перспективы развития</vt:lpstr>
      <vt:lpstr>Авторские права </vt:lpstr>
      <vt:lpstr>Отличительные особенности </vt:lpstr>
      <vt:lpstr>Заключение</vt:lpstr>
      <vt:lpstr>Презентация PowerPoint</vt:lpstr>
    </vt:vector>
  </TitlesOfParts>
  <Company>VIRA Realtime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Timur Yusupov</dc:creator>
  <cp:lastModifiedBy>Горский Илья Викторович</cp:lastModifiedBy>
  <cp:revision>351</cp:revision>
  <dcterms:created xsi:type="dcterms:W3CDTF">2005-04-11T11:23:17Z</dcterms:created>
  <dcterms:modified xsi:type="dcterms:W3CDTF">2017-04-13T05:24:00Z</dcterms:modified>
</cp:coreProperties>
</file>