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  <p:sldMasterId id="2147483666" r:id="rId9"/>
    <p:sldMasterId id="2147483667" r:id="rId10"/>
    <p:sldMasterId id="2147483668" r:id="rId11"/>
    <p:sldMasterId id="2147483792" r:id="rId12"/>
  </p:sldMasterIdLst>
  <p:notesMasterIdLst>
    <p:notesMasterId r:id="rId30"/>
  </p:notesMasterIdLst>
  <p:handoutMasterIdLst>
    <p:handoutMasterId r:id="rId31"/>
  </p:handoutMasterIdLst>
  <p:sldIdLst>
    <p:sldId id="511" r:id="rId13"/>
    <p:sldId id="576" r:id="rId14"/>
    <p:sldId id="558" r:id="rId15"/>
    <p:sldId id="562" r:id="rId16"/>
    <p:sldId id="573" r:id="rId17"/>
    <p:sldId id="575" r:id="rId18"/>
    <p:sldId id="564" r:id="rId19"/>
    <p:sldId id="563" r:id="rId20"/>
    <p:sldId id="557" r:id="rId21"/>
    <p:sldId id="561" r:id="rId22"/>
    <p:sldId id="559" r:id="rId23"/>
    <p:sldId id="569" r:id="rId24"/>
    <p:sldId id="565" r:id="rId25"/>
    <p:sldId id="566" r:id="rId26"/>
    <p:sldId id="560" r:id="rId27"/>
    <p:sldId id="570" r:id="rId28"/>
    <p:sldId id="571" r:id="rId2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5909C3"/>
    <a:srgbClr val="6F0CF4"/>
    <a:srgbClr val="C3F3F9"/>
    <a:srgbClr val="AED8DA"/>
    <a:srgbClr val="33CCFF"/>
    <a:srgbClr val="C2D5FA"/>
    <a:srgbClr val="C0C0EA"/>
    <a:srgbClr val="0000FF"/>
    <a:srgbClr val="C0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0494" autoAdjust="0"/>
  </p:normalViewPr>
  <p:slideViewPr>
    <p:cSldViewPr snapToGrid="0">
      <p:cViewPr>
        <p:scale>
          <a:sx n="80" d="100"/>
          <a:sy n="80" d="100"/>
        </p:scale>
        <p:origin x="-756" y="-108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_Yurteev.SPB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_Yurteev.SPB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Состав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электроприемников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sz="1600" b="1" i="0" u="none" strike="noStrike" kern="120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категориям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надежности электроснабжения в соответствии </a:t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 СТО Газпром 2-6.2-149-2007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152160594280973"/>
          <c:y val="1.2077294685990338E-2"/>
        </c:manualLayout>
      </c:layout>
      <c:overlay val="0"/>
    </c:title>
    <c:autoTitleDeleted val="0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tx>
            <c:strRef>
              <c:f>общая!$G$6</c:f>
              <c:strCache>
                <c:ptCount val="1"/>
                <c:pt idx="0">
                  <c:v>Системы общего назначения и вспомогательные объекты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0000FF"/>
              </a:solidFill>
            </c:spPr>
          </c:dPt>
          <c:dLbls>
            <c:delete val="1"/>
          </c:dLbls>
          <c:cat>
            <c:strRef>
              <c:f>общая!$F$7:$F$10</c:f>
              <c:strCache>
                <c:ptCount val="4"/>
                <c:pt idx="0">
                  <c:v>Потребители особой группы первой категории ОГ-1</c:v>
                </c:pt>
                <c:pt idx="1">
                  <c:v>Потребители первой категории 1</c:v>
                </c:pt>
                <c:pt idx="2">
                  <c:v>Потребители второй категории 2</c:v>
                </c:pt>
                <c:pt idx="3">
                  <c:v>Потребители третьей категории 3</c:v>
                </c:pt>
              </c:strCache>
            </c:strRef>
          </c:cat>
          <c:val>
            <c:numRef>
              <c:f>общая!$G$7:$G$10</c:f>
              <c:numCache>
                <c:formatCode>General</c:formatCode>
                <c:ptCount val="4"/>
                <c:pt idx="0">
                  <c:v>65</c:v>
                </c:pt>
                <c:pt idx="1">
                  <c:v>45</c:v>
                </c:pt>
                <c:pt idx="2">
                  <c:v>36</c:v>
                </c:pt>
                <c:pt idx="3">
                  <c:v>15</c:v>
                </c:pt>
              </c:numCache>
            </c:numRef>
          </c:val>
        </c:ser>
        <c:ser>
          <c:idx val="0"/>
          <c:order val="0"/>
          <c:tx>
            <c:strRef>
              <c:f>общая!$I$6</c:f>
              <c:strCache>
                <c:ptCount val="1"/>
                <c:pt idx="0">
                  <c:v>Системы общего назначения и вспомогательные объекты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общая!$F$7:$F$10</c:f>
              <c:strCache>
                <c:ptCount val="4"/>
                <c:pt idx="0">
                  <c:v>Потребители особой группы первой категории ОГ-1</c:v>
                </c:pt>
                <c:pt idx="1">
                  <c:v>Потребители первой категории 1</c:v>
                </c:pt>
                <c:pt idx="2">
                  <c:v>Потребители второй категории 2</c:v>
                </c:pt>
                <c:pt idx="3">
                  <c:v>Потребители третьей категории 3</c:v>
                </c:pt>
              </c:strCache>
            </c:strRef>
          </c:cat>
          <c:val>
            <c:numRef>
              <c:f>общая!$I$7:$I$10</c:f>
              <c:numCache>
                <c:formatCode>General</c:formatCode>
                <c:ptCount val="4"/>
                <c:pt idx="0">
                  <c:v>17</c:v>
                </c:pt>
                <c:pt idx="1">
                  <c:v>92</c:v>
                </c:pt>
                <c:pt idx="2">
                  <c:v>39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3BCC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Состав </a:t>
            </a:r>
            <a:r>
              <a:rPr lang="ru-RU" sz="1600" dirty="0" err="1" smtClean="0">
                <a:solidFill>
                  <a:srgbClr val="002060"/>
                </a:solidFill>
              </a:rPr>
              <a:t>электроприемников</a:t>
            </a:r>
            <a:r>
              <a:rPr lang="ru-RU" sz="1600" dirty="0" smtClean="0">
                <a:solidFill>
                  <a:srgbClr val="002060"/>
                </a:solidFill>
              </a:rPr>
              <a:t> по категориям надежности электроснабжения </a:t>
            </a: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в соответствии с разработанным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СТО Газпром 2-6.2-1068-2015 </a:t>
            </a:r>
            <a:endParaRPr lang="ru-RU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705351734879297"/>
          <c:y val="9.6609941923732155E-3"/>
        </c:manualLayout>
      </c:layout>
      <c:overlay val="0"/>
    </c:title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72222222222224"/>
          <c:y val="0.24225957495604311"/>
          <c:w val="0.81388888888889099"/>
          <c:h val="0.68554162525800988"/>
        </c:manualLayout>
      </c:layout>
      <c:pie3DChart>
        <c:varyColors val="1"/>
        <c:ser>
          <c:idx val="2"/>
          <c:order val="2"/>
          <c:tx>
            <c:strRef>
              <c:f>общая!$I$6</c:f>
              <c:strCache>
                <c:ptCount val="1"/>
                <c:pt idx="0">
                  <c:v>Системы общего назначения и вспомогательные объекты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0000FF"/>
              </a:solidFill>
            </c:spPr>
          </c:dPt>
          <c:dLbls>
            <c:delete val="1"/>
          </c:dLbls>
          <c:cat>
            <c:strRef>
              <c:f>общая!$F$7:$F$10</c:f>
              <c:strCache>
                <c:ptCount val="4"/>
                <c:pt idx="0">
                  <c:v>Потребители особой группы первой категории ОГ-1</c:v>
                </c:pt>
                <c:pt idx="1">
                  <c:v>Потребители первой категории 1</c:v>
                </c:pt>
                <c:pt idx="2">
                  <c:v>Потребители второй категории 2</c:v>
                </c:pt>
                <c:pt idx="3">
                  <c:v>Потребители третьей категории 3</c:v>
                </c:pt>
              </c:strCache>
            </c:strRef>
          </c:cat>
          <c:val>
            <c:numRef>
              <c:f>общая!$I$7:$I$10</c:f>
              <c:numCache>
                <c:formatCode>General</c:formatCode>
                <c:ptCount val="4"/>
                <c:pt idx="0">
                  <c:v>17</c:v>
                </c:pt>
                <c:pt idx="1">
                  <c:v>92</c:v>
                </c:pt>
                <c:pt idx="2">
                  <c:v>39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общая!$G$6</c:f>
              <c:strCache>
                <c:ptCount val="1"/>
                <c:pt idx="0">
                  <c:v>Системы общего назначения и вспомогательные объекты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-5.574293639743081E-2"/>
                  <c:y val="-0.144295982232991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9644385481691"/>
                  <c:y val="2.98037552998182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111427018198643E-4"/>
                  <c:y val="-8.75988289925304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607334743041125"/>
                  <c:y val="-1.60747022006864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общая!$F$7:$F$10</c:f>
              <c:strCache>
                <c:ptCount val="4"/>
                <c:pt idx="0">
                  <c:v>Потребители особой группы первой категории ОГ-1</c:v>
                </c:pt>
                <c:pt idx="1">
                  <c:v>Потребители первой категории 1</c:v>
                </c:pt>
                <c:pt idx="2">
                  <c:v>Потребители второй категории 2</c:v>
                </c:pt>
                <c:pt idx="3">
                  <c:v>Потребители третьей категории 3</c:v>
                </c:pt>
              </c:strCache>
            </c:strRef>
          </c:cat>
          <c:val>
            <c:numRef>
              <c:f>общая!$G$7:$G$10</c:f>
              <c:numCache>
                <c:formatCode>General</c:formatCode>
                <c:ptCount val="4"/>
                <c:pt idx="0">
                  <c:v>65</c:v>
                </c:pt>
                <c:pt idx="1">
                  <c:v>45</c:v>
                </c:pt>
                <c:pt idx="2">
                  <c:v>36</c:v>
                </c:pt>
                <c:pt idx="3">
                  <c:v>15</c:v>
                </c:pt>
              </c:numCache>
            </c:numRef>
          </c:val>
        </c:ser>
        <c:ser>
          <c:idx val="0"/>
          <c:order val="0"/>
          <c:tx>
            <c:strRef>
              <c:f>общая!$I$6</c:f>
              <c:strCache>
                <c:ptCount val="1"/>
                <c:pt idx="0">
                  <c:v>Системы общего назначения и вспомогательные объекты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общая!$F$7:$F$10</c:f>
              <c:strCache>
                <c:ptCount val="4"/>
                <c:pt idx="0">
                  <c:v>Потребители особой группы первой категории ОГ-1</c:v>
                </c:pt>
                <c:pt idx="1">
                  <c:v>Потребители первой категории 1</c:v>
                </c:pt>
                <c:pt idx="2">
                  <c:v>Потребители второй категории 2</c:v>
                </c:pt>
                <c:pt idx="3">
                  <c:v>Потребители третьей категории 3</c:v>
                </c:pt>
              </c:strCache>
            </c:strRef>
          </c:cat>
          <c:val>
            <c:numRef>
              <c:f>общая!$I$7:$I$10</c:f>
              <c:numCache>
                <c:formatCode>General</c:formatCode>
                <c:ptCount val="4"/>
                <c:pt idx="0">
                  <c:v>17</c:v>
                </c:pt>
                <c:pt idx="1">
                  <c:v>92</c:v>
                </c:pt>
                <c:pt idx="2">
                  <c:v>39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3BCCFF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algn="r"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algn="r"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833F6D7-6C14-4AA6-A156-E77D0BFEC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9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19E2DED-72E5-4C39-81D3-154FFB63F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97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Проблема повышения энергетической эффективности и надежности функционирования автономных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 систем энергоснабжения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 носит комплексный характер и связана с необходимостью решения значительного числа задач.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Позвольте мне остановиться на некоторых работах, выполняемых коллективом АО «Газпром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промгаз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» в области развития автономных систем энергоснабжения, и изложить подходы к разработке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энергоэффективных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 новых решений.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ru-RU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2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В</a:t>
            </a:r>
            <a:r>
              <a:rPr lang="ru-RU" baseline="0" dirty="0" smtClean="0">
                <a:latin typeface="Arial Narrow" panose="020B0606020202030204" pitchFamily="34" charset="0"/>
              </a:rPr>
              <a:t> соответствии с выше изложенной задачей, особенно для энергосистем обеспечивающих технологических потребителей, требуется разделить потребителей по потенциальным возможностям управления спросом на следующие категории: потребители гарантированного энергоснабжения (ПГЭ), </a:t>
            </a:r>
            <a:r>
              <a:rPr lang="ru-RU" dirty="0" smtClean="0">
                <a:latin typeface="Arial Narrow" panose="020B0606020202030204" pitchFamily="34" charset="0"/>
              </a:rPr>
              <a:t>потребители с регулируемым временным сдвигом</a:t>
            </a:r>
            <a:r>
              <a:rPr lang="ru-RU" baseline="0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(ПРВС), потребители -  аккумуляторы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потребители – накопители</a:t>
            </a:r>
            <a:r>
              <a:rPr lang="ru-RU" dirty="0" smtClean="0">
                <a:latin typeface="Arial Narrow" panose="020B0606020202030204" pitchFamily="34" charset="0"/>
              </a:rPr>
              <a:t>), балластные потребители. Наибольшую трудность</a:t>
            </a:r>
            <a:r>
              <a:rPr lang="ru-RU" baseline="0" dirty="0" smtClean="0">
                <a:latin typeface="Arial Narrow" panose="020B0606020202030204" pitchFamily="34" charset="0"/>
              </a:rPr>
              <a:t> в определении представляют потребители с возможным временным сдвигом (ПРВС). Для технологической части объектов, ввиду сложности и ответственности, требуется разработка соответствующего нормативно – правового документа.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13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Эффективность использования</a:t>
            </a:r>
            <a:r>
              <a:rPr lang="ru-RU" baseline="0" dirty="0" smtClean="0">
                <a:latin typeface="Arial Narrow" panose="020B0606020202030204" pitchFamily="34" charset="0"/>
              </a:rPr>
              <a:t> управления спросом в гибридных системах можно продемонстрировать на материалах МЭИ. Нетрудно видеть, что такой подход позволяет существенно снизить расход органического топлива (газа, солярового топлива и др.), повысить эффективность работы системы. Здесь ПГЭ – потребитель гарантированного энергопотребления, ПЭ – потребитель, допускающий временной сдвиг энергопотребления, ПР – балластовый потребитель.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В качестве еще одного примера можно показать потенциал при управлении временным сдвигом на системе электроотопления с тепло аккумулятором. Существующее</a:t>
            </a:r>
            <a:r>
              <a:rPr lang="ru-RU" sz="1000" baseline="0" dirty="0" smtClean="0">
                <a:latin typeface="Arial Narrow" panose="020B0606020202030204" pitchFamily="34" charset="0"/>
              </a:rPr>
              <a:t> оборудование фирмы </a:t>
            </a:r>
            <a:r>
              <a:rPr lang="ru-RU" sz="1000" baseline="0" dirty="0" err="1" smtClean="0">
                <a:latin typeface="Arial Narrow" panose="020B0606020202030204" pitchFamily="34" charset="0"/>
              </a:rPr>
              <a:t>Термотех</a:t>
            </a:r>
            <a:r>
              <a:rPr lang="ru-RU" sz="1000" baseline="0" dirty="0" smtClean="0">
                <a:latin typeface="Arial Narrow" panose="020B0606020202030204" pitchFamily="34" charset="0"/>
              </a:rPr>
              <a:t> предназначено для использования ночного тарифа с циклом зарядки </a:t>
            </a:r>
            <a:r>
              <a:rPr lang="ru-RU" sz="1000" baseline="0" dirty="0" err="1" smtClean="0">
                <a:latin typeface="Arial Narrow" panose="020B0606020202030204" pitchFamily="34" charset="0"/>
              </a:rPr>
              <a:t>теплоаккумулятора</a:t>
            </a:r>
            <a:r>
              <a:rPr lang="ru-RU" sz="1000" baseline="0" dirty="0" smtClean="0">
                <a:latin typeface="Arial Narrow" panose="020B0606020202030204" pitchFamily="34" charset="0"/>
              </a:rPr>
              <a:t> 8 часов и разрядки днем в течении 12 часов. Увеличение емкости </a:t>
            </a:r>
            <a:r>
              <a:rPr lang="ru-RU" sz="1000" baseline="0" dirty="0" err="1" smtClean="0">
                <a:latin typeface="Arial Narrow" panose="020B0606020202030204" pitchFamily="34" charset="0"/>
              </a:rPr>
              <a:t>теплоаккумулятора</a:t>
            </a:r>
            <a:r>
              <a:rPr lang="ru-RU" sz="1000" baseline="0" dirty="0" smtClean="0">
                <a:latin typeface="Arial Narrow" panose="020B0606020202030204" pitchFamily="34" charset="0"/>
              </a:rPr>
              <a:t>, либо их количества, при той же электрической мощности позволяет создать системы с перерывом зарядки в несколько дней с учетом возможной зарядки с помощью ВИЭ в периоды максимального их поступления. </a:t>
            </a:r>
            <a:endParaRPr lang="ru-RU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92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Разработка математического</a:t>
            </a:r>
            <a:r>
              <a:rPr lang="ru-RU" baseline="0" dirty="0" smtClean="0">
                <a:latin typeface="Arial Narrow" panose="020B0606020202030204" pitchFamily="34" charset="0"/>
              </a:rPr>
              <a:t> и алгоритмического обеспечения базируется на формализованном описании процессов управления, в котором используются различные формы и методы представления функций управления объектами автоматизации. В качестве примера на слайде представлено математическое описание процесса управления потребителями автономного энергетического модуля в виде дискретной и логической функции, значения которых формально определены соответствующей таблицей истинности. На основании этого математического описания разработан алгоритм управления технологической нагрузкой модуля.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9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Проверка работоспособности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математического и алгоритмического обеспечения осуществляется с помощью имитационных моделей, структурная реализация которых включает четыре уровня представления моделей:</a:t>
            </a:r>
          </a:p>
          <a:p>
            <a:pPr marL="171450" indent="-171450">
              <a:buFontTx/>
              <a:buChar char="-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уровень визуализации результатов управления режимами функционирования энергетического оборудования АЭМ;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</a:rPr>
              <a:t>уровень структурного взаимодействия частных моделей процессов и объектов управления, представленных соответствующими связями между ними;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уровень функциональных блоков частных моделей процессов или объектов управления;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уровень аналитических или логических описаний физических явлений (процессов), основных свойств объектов управления </a:t>
            </a:r>
            <a:br>
              <a:rPr lang="ru-RU" sz="1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2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 основных технологических операций процессов преобразования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92221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АО «Газпром промгаз» при активном участии многих структурных подразделений ПАО «Газпром» разработал СТО Газпром 2-6.2-1068-2015  по составу электроприемников по категориям надежности электроснабжения.</a:t>
            </a:r>
            <a:r>
              <a:rPr lang="ru-RU" baseline="0" dirty="0" smtClean="0">
                <a:latin typeface="Arial Narrow" panose="020B0606020202030204" pitchFamily="34" charset="0"/>
              </a:rPr>
              <a:t> Положительный опыт такой коллективной работы позволяет планировать дальнейшее развитие работ по совершенствованию нормативных документов. </a:t>
            </a:r>
          </a:p>
          <a:p>
            <a:r>
              <a:rPr lang="ru-RU" baseline="0" dirty="0" smtClean="0">
                <a:latin typeface="Arial Narrow" panose="020B0606020202030204" pitchFamily="34" charset="0"/>
              </a:rPr>
              <a:t>Как известно, в настоящее время отсутствует СТО Газпром по расчету электрических нагрузок. Применение общероссийских документов без учета специфики Группы Газпром часто приводит к завышению расчетной мощности. Разработка такого документа позволила бы оптимизировать подбор оборудования. Кроме того, в рассматриваемое СТО возможно было бы включить новый раздел по определению временного сдвига и управления одновременностью работы различных электроприемников. Такой подход позволит снизить инвестиционные затраты на сооружение энергоисточников. Повысить качество энергоснабжения.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83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74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2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В Государственной программе РФ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Энергоэффективность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 и развитие энергетики», утвержденной в апреле 2013 года,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и в последующих документах страны по ТЭК, в том числе приведенных на слайде, одними из приоритетных направлений определены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энергоэффективность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, развитие распределенной генерации, создание интеллектуальных систем управления спросом и генерацией энергии. В настоящее время большое внимание уделяется разработке отечественной элементной базе и отечественным программным продуктам. Ввиду важности рассматриваемых вопросов создана дорожная карта реализации национального проекта «Интеллектуальная энергетическая система России», состоящая из 144 адресных позиций</a:t>
            </a:r>
            <a:r>
              <a:rPr lang="ru-RU" sz="1200" kern="1200" baseline="0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,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во многом посвященных малой энергетике и развитию нормативно – методической базы в этом направлении. </a:t>
            </a:r>
          </a:p>
          <a:p>
            <a:r>
              <a:rPr lang="ru-RU" sz="1200" kern="1200" dirty="0" smtClean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9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Из изложенных выше положений следуют задачи развития автономного энергоснабжения:</a:t>
            </a:r>
            <a:r>
              <a:rPr lang="ru-RU" baseline="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baseline="0" dirty="0" smtClean="0">
                <a:latin typeface="Arial Narrow" panose="020B0606020202030204" pitchFamily="34" charset="0"/>
              </a:rPr>
              <a:t>- о</a:t>
            </a:r>
            <a:r>
              <a:rPr lang="ru-RU" dirty="0" smtClean="0">
                <a:latin typeface="Arial Narrow" panose="020B0606020202030204" pitchFamily="34" charset="0"/>
              </a:rPr>
              <a:t>беспечение качественного энергоснабжения, отвечающего требованиям энергоэффективности, надежности и финансовых затрат на создание и эксплуатацию автономных энергосистем;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- максимальное использование потенциала возобновляемых источников энергии, ВЭР, местных энергоресурсов, аккумуляционных и регулирующих свойств энергосистемы и потребителей,</a:t>
            </a:r>
            <a:r>
              <a:rPr lang="ru-RU" baseline="0" dirty="0" smtClean="0">
                <a:latin typeface="Arial Narrow" panose="020B0606020202030204" pitchFamily="34" charset="0"/>
              </a:rPr>
              <a:t> возможно при активном внедрении современных интеллектуальных систем управления.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Требования</a:t>
            </a:r>
            <a:r>
              <a:rPr lang="ru-RU" baseline="0" dirty="0" smtClean="0">
                <a:latin typeface="Arial Narrow" panose="020B0606020202030204" pitchFamily="34" charset="0"/>
              </a:rPr>
              <a:t> к импортозамещению и специфика объектов формируют необходимость развития работ по созданию отечественного программного обеспечения и в этом направлении.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81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АО «Газпром </a:t>
            </a:r>
            <a:r>
              <a:rPr lang="ru-RU" dirty="0" err="1" smtClean="0">
                <a:latin typeface="Arial Narrow" panose="020B0606020202030204" pitchFamily="34" charset="0"/>
              </a:rPr>
              <a:t>промгаз</a:t>
            </a:r>
            <a:r>
              <a:rPr lang="ru-RU" dirty="0" smtClean="0">
                <a:latin typeface="Arial Narrow" panose="020B0606020202030204" pitchFamily="34" charset="0"/>
              </a:rPr>
              <a:t>» в</a:t>
            </a:r>
            <a:r>
              <a:rPr lang="ru-RU" baseline="0" dirty="0" smtClean="0">
                <a:latin typeface="Arial Narrow" panose="020B0606020202030204" pitchFamily="34" charset="0"/>
              </a:rPr>
              <a:t> кооперации</a:t>
            </a:r>
            <a:r>
              <a:rPr lang="ru-RU" dirty="0" smtClean="0">
                <a:latin typeface="Arial Narrow" panose="020B0606020202030204" pitchFamily="34" charset="0"/>
              </a:rPr>
              <a:t> с ОАО «Авангард» и другими предприятиями страны ведет НИОКР по разработке интеллектуальных систем управления гибридными системами с использованием ВИЭ.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ИЭС – синтез энергетической и информационно-коммуникационной инфраструктуры с реализацией новых функциональных возможностей генерации, сети и потребителей на системах интеллектуального  управления с широким использованием прогнозных значений параметров.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Переход от существующей энергосистемы к ИЭС определяет модернизацию</a:t>
            </a:r>
            <a:r>
              <a:rPr lang="ru-RU" baseline="0" dirty="0" smtClean="0">
                <a:latin typeface="Arial Narrow" panose="020B0606020202030204" pitchFamily="34" charset="0"/>
              </a:rPr>
              <a:t> технологической части систем энергоснабжения с одновременной модернизацией систем управления технологическими процессами и активного управления спросом.</a:t>
            </a:r>
          </a:p>
          <a:p>
            <a:r>
              <a:rPr lang="ru-RU" baseline="0" dirty="0" smtClean="0">
                <a:latin typeface="Arial Narrow" panose="020B0606020202030204" pitchFamily="34" charset="0"/>
              </a:rPr>
              <a:t>Здесь узловым является - реализация интеллектуального управления по прогнозу, оценке состояния с коррекцией параметров системы и потребителей, с регулированием объемов и времени энергопотребления. 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2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Разрабатываемые комплексы технических и программных средств автоматизации энергетических объектов на базе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оборудования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 НПО «Авангард» обладают следующими конкурентными преимуществами: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- высокая энергетическая эффективность за счет интеллектуального управления генерацией и потреблением энергии;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-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блочно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-модульный принцип построения, повышенная заводская готовность блоков, поставка в комплекте с кабельными соединителям и трубопроводами;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- возможность транспортировки блоков автомобильным транспортом и вертолетами, а также возможность дистанционной настройки и управления функционированием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энергокомплекса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24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Система интеллектуального управления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аппаратно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реализуется на отечественном комплекте средств автоматизации серии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«ЭЛЬБРУС», позволяющем организовать не только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интеллектуальный уровень управления автономными энергетическими модулями на базе серверов баз данных, систем хранения данных и серверов удаленных рабочих мест, но и создавать высокопроизводительные распределенные кластерные системы для обработки измерительной информации в реальном масштабе времени.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64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Трехуровневая разрабатываемая система интеллектуального управления содержит: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>
                <a:latin typeface="Arial Narrow" panose="020B0606020202030204" pitchFamily="34" charset="0"/>
              </a:rPr>
              <a:t>уровень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Gothic"/>
                <a:cs typeface="Arial" pitchFamily="34" charset="0"/>
              </a:rPr>
              <a:t>управления технологическими процессами преобразования, распределения и потребления энергии (полевой уровень)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автономного энергетического модуля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Gothic"/>
                <a:cs typeface="Arial" pitchFamily="34" charset="0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уровень контроля 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Gothic"/>
                <a:cs typeface="Arial" pitchFamily="34" charset="0"/>
              </a:rPr>
              <a:t>управления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энергетическими модулями в составе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Gothic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автономного энергетического комплекса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Gothic"/>
                <a:cs typeface="Arial" pitchFamily="34" charset="0"/>
              </a:rPr>
              <a:t>в режиме реального времени (диспетчерский уровень);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kern="0" dirty="0" smtClean="0">
                <a:latin typeface="Arial Narrow" panose="020B0606020202030204" pitchFamily="34" charset="0"/>
                <a:ea typeface="MS Gothic"/>
                <a:cs typeface="Arial" pitchFamily="34" charset="0"/>
              </a:rPr>
              <a:t>уровень интеллектуального управления оборудованием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автономного энергетического комплекса с решением задач прогнозирования генерации и потребления энергетических ресурсов, оптимального управления генерирующим и энергопотребляющим оборудованием, а также мониторинга изменения технического состояния объектов управления.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MS Go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4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Анализ</a:t>
            </a:r>
            <a:r>
              <a:rPr lang="ru-RU" baseline="0" dirty="0" smtClean="0">
                <a:latin typeface="Arial Narrow" panose="020B0606020202030204" pitchFamily="34" charset="0"/>
              </a:rPr>
              <a:t> резервов повышения энергоэффективности при переходе к автономным интеллектуальным энергетическим системам (ИЭС) показывает, что менее изученной и далеко неполно используемой здесь является система активного управления электрическими нагрузками с созданием потребительских сервисов, обеспечивающих интеграцию потребителя в ИЭС. Для технологических комплексов, задача управления энергопотреблением суммы </a:t>
            </a:r>
            <a:r>
              <a:rPr lang="ru-RU" baseline="0" dirty="0" err="1" smtClean="0">
                <a:latin typeface="Arial Narrow" panose="020B0606020202030204" pitchFamily="34" charset="0"/>
              </a:rPr>
              <a:t>электроприемников</a:t>
            </a:r>
            <a:r>
              <a:rPr lang="ru-RU" baseline="0" dirty="0" smtClean="0">
                <a:latin typeface="Arial Narrow" panose="020B0606020202030204" pitchFamily="34" charset="0"/>
              </a:rPr>
              <a:t> представляет собой еще более сложную и более ответственную задачу.</a:t>
            </a:r>
          </a:p>
          <a:p>
            <a:r>
              <a:rPr lang="ru-RU" baseline="0" dirty="0" smtClean="0">
                <a:latin typeface="Arial Narrow" panose="020B0606020202030204" pitchFamily="34" charset="0"/>
              </a:rPr>
              <a:t>Для гибридных энергокомплексов с использованием ВИЭ решение прогнозных задач энергогенерации с помощью ВИЭ позволяет оптимизировать энергопотребление и работу комплекса с минимальны расходом топлива.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6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Так</a:t>
            </a:r>
            <a:r>
              <a:rPr lang="ru-RU" sz="1000" baseline="0" dirty="0" smtClean="0">
                <a:latin typeface="Arial Narrow" panose="020B0606020202030204" pitchFamily="34" charset="0"/>
              </a:rPr>
              <a:t> как о</a:t>
            </a:r>
            <a:r>
              <a:rPr lang="ru-RU" sz="1000" dirty="0" smtClean="0">
                <a:latin typeface="Arial Narrow" panose="020B0606020202030204" pitchFamily="34" charset="0"/>
              </a:rPr>
              <a:t>сновная часть эффектов (особенно в</a:t>
            </a:r>
            <a:r>
              <a:rPr lang="ru-RU" sz="1000" baseline="0" dirty="0" smtClean="0">
                <a:latin typeface="Arial Narrow" panose="020B0606020202030204" pitchFamily="34" charset="0"/>
              </a:rPr>
              <a:t> системе с гибридным </a:t>
            </a:r>
            <a:r>
              <a:rPr lang="ru-RU" sz="1000" baseline="0" dirty="0" err="1" smtClean="0">
                <a:latin typeface="Arial Narrow" panose="020B0606020202030204" pitchFamily="34" charset="0"/>
              </a:rPr>
              <a:t>энергокомплексом</a:t>
            </a:r>
            <a:r>
              <a:rPr lang="ru-RU" sz="1000" baseline="0" dirty="0" smtClean="0">
                <a:latin typeface="Arial Narrow" panose="020B0606020202030204" pitchFamily="34" charset="0"/>
              </a:rPr>
              <a:t>)</a:t>
            </a:r>
            <a:r>
              <a:rPr lang="ru-RU" sz="1000" dirty="0" smtClean="0">
                <a:latin typeface="Arial Narrow" panose="020B0606020202030204" pitchFamily="34" charset="0"/>
              </a:rPr>
              <a:t> проявляется на стороне потребителей, в том числе как результат их активного ресурсосберегающего поведения в интеллектуальной энергосистеме,</a:t>
            </a:r>
            <a:r>
              <a:rPr lang="ru-RU" sz="1000" baseline="0" dirty="0" smtClean="0">
                <a:latin typeface="Arial Narrow" panose="020B0606020202030204" pitchFamily="34" charset="0"/>
              </a:rPr>
              <a:t> то появляется новое понятие – активный потребитель с получением следующих эффектов:</a:t>
            </a:r>
            <a:r>
              <a:rPr lang="ru-RU" sz="10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-</a:t>
            </a:r>
            <a:r>
              <a:rPr lang="ru-RU" sz="1000" baseline="0" dirty="0" smtClean="0">
                <a:latin typeface="Arial Narrow" panose="020B0606020202030204" pitchFamily="34" charset="0"/>
              </a:rPr>
              <a:t> п</a:t>
            </a:r>
            <a:r>
              <a:rPr lang="ru-RU" sz="1000" dirty="0" smtClean="0">
                <a:latin typeface="Arial Narrow" panose="020B0606020202030204" pitchFamily="34" charset="0"/>
              </a:rPr>
              <a:t>овышение качества энергоснабжения и устойчивости работы системы; 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-</a:t>
            </a:r>
            <a:r>
              <a:rPr lang="ru-RU" sz="1000" baseline="0" dirty="0" smtClean="0">
                <a:latin typeface="Arial Narrow" panose="020B0606020202030204" pitchFamily="34" charset="0"/>
              </a:rPr>
              <a:t> с</a:t>
            </a:r>
            <a:r>
              <a:rPr lang="ru-RU" sz="1000" dirty="0" smtClean="0">
                <a:latin typeface="Arial Narrow" panose="020B0606020202030204" pitchFamily="34" charset="0"/>
              </a:rPr>
              <a:t>нижение установленной мощности ДГУ на 10 – 40%;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-</a:t>
            </a:r>
            <a:r>
              <a:rPr lang="ru-RU" sz="1000" baseline="0" dirty="0" smtClean="0">
                <a:latin typeface="Arial Narrow" panose="020B0606020202030204" pitchFamily="34" charset="0"/>
              </a:rPr>
              <a:t> п</a:t>
            </a:r>
            <a:r>
              <a:rPr lang="ru-RU" sz="1000" dirty="0" smtClean="0">
                <a:latin typeface="Arial Narrow" panose="020B0606020202030204" pitchFamily="34" charset="0"/>
              </a:rPr>
              <a:t>овышение доли использования ВИЭ в выработке электроэнергии в 1,5 – 2,0 раза.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3050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1073426"/>
            <a:ext cx="9144000" cy="5282979"/>
          </a:xfrm>
          <a:prstGeom prst="rect">
            <a:avLst/>
          </a:prstGeom>
          <a:solidFill>
            <a:srgbClr val="006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52008" y="6400770"/>
            <a:ext cx="61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8290E9-0F9B-417B-8A73-71985F491283}" type="slidenum">
              <a:rPr 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F539-74B7-4C15-940F-7231099D5FD3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4803F-FD3C-4111-8F06-BAFCA103D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075B-8531-46A7-B6AA-8D22C1C98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A31B-BB49-4D07-B954-2DCA13AA8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201E-82AA-4A02-9FBB-F3AF372E5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F88D-99B6-400A-8607-A1AEA05E0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C03C1-33EB-4A71-9568-A142CCB9194C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5B058-FD07-4F79-A9AD-313873686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233-FEE2-4EF6-980B-8BB86773B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672E-950F-4352-ABC3-310F3F879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BF82-CFC6-4B5D-B47A-685E96A3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DAC1-EBBD-4007-8978-D6282B59E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773E-157E-4282-9750-11281B2F7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BB23-4283-4CB8-B589-AA70CB73B49D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ED7DAC-D3FE-4C78-9A60-696D9DFFB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34970"/>
      </p:ext>
    </p:extLst>
  </p:cSld>
  <p:clrMapOvr>
    <a:masterClrMapping/>
  </p:clrMapOvr>
  <p:transition spd="slow"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4C4D95-ABAE-402A-AF70-4C856EBDC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548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4E0AE0-203B-4FAD-B009-7A2D7A88B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28456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2EFF6-AC32-45ED-81CC-E8124260F0AA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EC3E1F-710B-4CE9-BA01-A06D298E0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50450"/>
      </p:ext>
    </p:extLst>
  </p:cSld>
  <p:clrMapOvr>
    <a:masterClrMapping/>
  </p:clrMapOvr>
  <p:transition spd="slow"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A394EF-0193-4F1B-9639-ABCCCA8B7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3309"/>
      </p:ext>
    </p:extLst>
  </p:cSld>
  <p:clrMapOvr>
    <a:masterClrMapping/>
  </p:clrMapOvr>
  <p:transition spd="slow"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129A2-2D2B-45FD-8E64-19814546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10179"/>
      </p:ext>
    </p:extLst>
  </p:cSld>
  <p:clrMapOvr>
    <a:masterClrMapping/>
  </p:clrMapOvr>
  <p:transition spd="slow"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AFD9CD-2452-4E91-A078-5A7600912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752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80553-9840-442F-BA03-4269BA55A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89830"/>
      </p:ext>
    </p:extLst>
  </p:cSld>
  <p:clrMapOvr>
    <a:masterClrMapping/>
  </p:clrMapOvr>
  <p:transition spd="slow"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C84342-6583-4090-819C-4D264C42D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31839"/>
      </p:ext>
    </p:extLst>
  </p:cSld>
  <p:clrMapOvr>
    <a:masterClrMapping/>
  </p:clrMapOvr>
  <p:transition spd="slow"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8849F1-0B81-4443-8A2E-695E1DED8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3862"/>
      </p:ext>
    </p:extLst>
  </p:cSld>
  <p:clrMapOvr>
    <a:masterClrMapping/>
  </p:clrMapOvr>
  <p:transition spd="slow"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3550" y="1600200"/>
            <a:ext cx="2117725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03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4391A3-1664-4940-A1FA-C835181D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7435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D70F-4FBB-4A1F-BBB6-9EDBF4B93566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2400" b="1"/>
            </a:lvl1pPr>
          </a:lstStyle>
          <a:p>
            <a:r>
              <a:rPr lang="ru-RU" dirty="0" smtClean="0"/>
              <a:t>Слайд с заголовком и текстом (1 колонка)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>
          <a:xfrm>
            <a:off x="179512" y="1196752"/>
            <a:ext cx="8784976" cy="453650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lnSpc>
                <a:spcPct val="150000"/>
              </a:lnSpc>
              <a:defRPr sz="1700" baseline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buFontTx/>
              <a:buBlip>
                <a:blip r:embed="rId2"/>
              </a:buBlip>
              <a:defRPr sz="15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buFontTx/>
              <a:buBlip>
                <a:blip r:embed="rId2"/>
              </a:buBlip>
              <a:defRPr sz="1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buFontTx/>
              <a:buBlip>
                <a:blip r:embed="rId2"/>
              </a:buBlip>
              <a:defRPr sz="13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buFontTx/>
              <a:buBlip>
                <a:blip r:embed="rId2"/>
              </a:buBlip>
              <a:defRPr sz="1200">
                <a:latin typeface="Arial" pitchFamily="34" charset="0"/>
                <a:cs typeface="Arial" pitchFamily="34" charset="0"/>
              </a:defRPr>
            </a:lvl5pPr>
            <a:lvl8pPr>
              <a:buNone/>
              <a:defRPr/>
            </a:lvl8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5874956"/>
            <a:ext cx="9144000" cy="9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4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B38D7-2208-41E5-8913-5D1867642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588A-178A-4759-B656-DA2155FF2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0760-CE1D-4EC5-A417-A2C8DCC9F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7C84-A0E4-45E6-958E-78B3D4CF0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BA7A-3547-4FA4-A1CF-63BAF5226BC5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F3A9-8BCD-4F64-B249-F6A07A5B6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685F6-3521-4FB4-925B-B2E036EC3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1DD1-6B3B-4E51-BB5C-DE28973D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C285-9B89-4C82-B1A5-F3CE47F1B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C53D-01FE-4EC6-AEFE-02538FCBC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83362-E803-4797-AA6E-AA320B779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24BA-8A70-4CE2-8A53-145299E3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6F-1A97-45B0-AAD9-D2D7515A4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D3D-B0E3-4AA2-9CF0-8189A8248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6844-0124-468A-BF2F-378B5A881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446D1-1950-4A1E-9FB2-1726CD38A33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16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40B9A-9F04-48FD-9488-DCE26B3BF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9B49-EE6F-4438-B4D3-FE59B00E8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43E2-24E5-4CFA-B508-F4B6D7B48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AB41-5839-4EC9-8297-6CBA131D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6E70-D4EF-478A-AA37-81A130A00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F708-1DE5-44CF-98D9-BD9BCB0D3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8DCB-3337-49C6-A589-C8E6BBFAB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E965-CE61-4A62-82CA-B681D1652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EEFB-FFC6-4D54-974F-FA04F620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FCB8-E6B6-4B2E-B18B-45EDBC390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446D1-1950-4A1E-9FB2-1726CD38A33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49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F2F7-222B-4BFD-A62D-E55BD9DF0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A68B-FBE3-4A51-A607-0289596FB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82C4D-C415-43BC-8570-104E0111B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E19BB-A10D-4DFB-B148-F9AF656A9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9931-0C55-418E-8579-C80834B55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B0AE-A19D-4ECE-AA77-6590C5843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AE2D-2D9C-45B6-AE10-7B186403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CA7D-7790-4B22-9C94-5EAFF953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D795-93ED-4DB0-BE53-B46F31BE0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9242-0E54-48D9-BECB-3C85BE298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446D1-1950-4A1E-9FB2-1726CD38A33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НАЗВАНИЕ ПРЕЗЕНТАЦИИ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4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A38F-5201-4BFD-BA4B-C608F8C6D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0973-6D55-4E13-B48F-A34437165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391C-3843-4695-8B3B-970838B9B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979FD-49B0-432B-8E95-B78BBA28A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5EC8E-0AD6-4704-928B-F0937505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F797-309C-4874-AF2D-079D0589A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E454-1B9B-41B0-B862-2D9FE3CFA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3BC7-F524-4E50-AB0E-E54B793EF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4E5A-1787-4082-88F7-8E4099BF0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1A25E-E12D-4725-96C1-ED62CEB3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CFD5-1E5A-417A-9DFA-FCBBE75F2559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C300-B7C8-4AB6-9EED-D6D777A27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D510-5C9A-43D1-B239-4F663216C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93327-9B62-42D1-9D95-B10A62745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925E-3B6A-4BCD-983B-274592CE2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A299-5F8F-4440-B5AE-73E2613F7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79C0-AF59-4939-825B-DBBCAF4F2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7EBC-29A5-4AA1-B780-D8DD69BBE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85E50-D278-42A1-B6CA-2908BA5BB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3574-29AB-4DEA-B02C-7E00E0ED9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DEC4-4376-4915-9421-A3AB33323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80070-95D9-4B2E-9570-5BF905B4C53D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15FC-D4B2-494A-8F13-796C1B74D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3367" y="6362700"/>
            <a:ext cx="477078" cy="463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D6FF-D428-428D-AD32-F5AFD7A2D375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3A21-3E2A-4A54-A356-6727A6889AEB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0E446D1-1950-4A1E-9FB2-1726CD38A33F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5132" name="Picture 16" descr="TransGazKazan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820" r:id="rId3"/>
    <p:sldLayoutId id="2147483805" r:id="rId4"/>
    <p:sldLayoutId id="2147483804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7" r:id="rId12"/>
    <p:sldLayoutId id="2147483678" r:id="rId13"/>
    <p:sldLayoutId id="2147483679" r:id="rId14"/>
    <p:sldLayoutId id="2147483791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55753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46825"/>
            <a:ext cx="40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90E9B75-5958-4176-B075-CF57B6615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247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Line 1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4345" name="Picture 20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6381750"/>
            <a:ext cx="8334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55753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1270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271" name="Line 1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5368" name="Picture 20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6381750"/>
            <a:ext cx="8334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10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E6E1FD2C-8AE5-4F09-A631-4AB44E96E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850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936750" y="3116263"/>
            <a:ext cx="6994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5851" name="Picture 66" descr="logo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838" y="34925"/>
            <a:ext cx="15049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690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614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27623CD-D506-4CB1-87DD-2FCD9E1B5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9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6157" name="Picture 23" descr="TransGazKaz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717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8D31EA4-4AB0-49C9-99DA-7EC05AEEA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08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4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085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7182" name="Picture 23" descr="TransGazKaz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819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20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433A10BB-5AE5-4DEA-8A3A-29258EBD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8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8206" name="Picture 26" descr="TransGazKaz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921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2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697CCDAD-BEAE-4DBA-8FB4-B9D4EF5CB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2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33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9230" name="Picture 20" descr="TransGazKaz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4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024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2FD09A2-F036-4401-89DE-28583708E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15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6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6157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0254" name="Picture 19" descr="TransGazKaz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grpSp>
        <p:nvGrpSpPr>
          <p:cNvPr id="11267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2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177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8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1276" name="Picture 18" descr="TransGazKaz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5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6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7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8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199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8200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2297" name="Picture 35" descr="TransGazKaza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55753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922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defRPr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9222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3320" name="Picture 20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6381750"/>
            <a:ext cx="8334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335722" y="4666278"/>
            <a:ext cx="7318526" cy="14870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000" b="1" kern="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Спектор</a:t>
            </a:r>
            <a:r>
              <a:rPr lang="en-US" sz="20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Юрий Иосифович,</a:t>
            </a:r>
            <a:endParaRPr lang="en-US" sz="2000" b="1" kern="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ru-RU" sz="20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Оплачко Андрей Владимирович,</a:t>
            </a:r>
          </a:p>
          <a:p>
            <a:pPr algn="r"/>
            <a:r>
              <a:rPr lang="ru-RU" sz="20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Аверьянов Владимир Константинович</a:t>
            </a:r>
            <a:endParaRPr lang="ru-RU" sz="2000" kern="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ru-RU" sz="20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АО «ГАЗПРОМ ПРОМГАЗ»</a:t>
            </a:r>
            <a:endParaRPr lang="ru-RU" sz="20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94985" y="1948119"/>
            <a:ext cx="8159263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133985" algn="ctr">
              <a:spcBef>
                <a:spcPts val="235"/>
              </a:spcBef>
              <a:spcAft>
                <a:spcPts val="0"/>
              </a:spcAft>
            </a:pPr>
            <a:r>
              <a:rPr lang="ru-RU" altLang="ru-RU" sz="3600" b="1" spc="2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Направления </a:t>
            </a:r>
            <a:r>
              <a:rPr lang="ru-RU" altLang="ru-RU" sz="3600" b="1" spc="2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повышения </a:t>
            </a:r>
            <a:endParaRPr lang="ru-RU" altLang="ru-RU" sz="3600" b="1" spc="20" dirty="0" smtClean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3985" algn="ctr">
              <a:spcBef>
                <a:spcPts val="235"/>
              </a:spcBef>
              <a:spcAft>
                <a:spcPts val="0"/>
              </a:spcAft>
            </a:pPr>
            <a:r>
              <a:rPr lang="ru-RU" altLang="ru-RU" sz="3600" b="1" spc="2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эффективности и </a:t>
            </a:r>
            <a:r>
              <a:rPr lang="ru-RU" altLang="ru-RU" sz="3600" b="1" spc="2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надежности</a:t>
            </a:r>
          </a:p>
          <a:p>
            <a:pPr marL="133985" algn="ctr">
              <a:spcBef>
                <a:spcPts val="235"/>
              </a:spcBef>
              <a:spcAft>
                <a:spcPts val="0"/>
              </a:spcAft>
            </a:pPr>
            <a:r>
              <a:rPr lang="ru-RU" altLang="ru-RU" sz="3600" b="1" spc="2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функционирования </a:t>
            </a:r>
            <a:r>
              <a:rPr lang="ru-RU" altLang="ru-RU" sz="3600" b="1" spc="2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автономных</a:t>
            </a:r>
          </a:p>
          <a:p>
            <a:pPr marL="133985" algn="ctr">
              <a:spcBef>
                <a:spcPts val="235"/>
              </a:spcBef>
              <a:spcAft>
                <a:spcPts val="0"/>
              </a:spcAft>
            </a:pPr>
            <a:r>
              <a:rPr lang="ru-RU" altLang="ru-RU" sz="3600" b="1" spc="2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систем энергоснабжения</a:t>
            </a:r>
            <a:endParaRPr lang="ru-RU" altLang="ru-RU" sz="3600" b="1" spc="20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20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897488" y="266915"/>
            <a:ext cx="7194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2400" kern="0" dirty="0"/>
              <a:t>Классификация потребителей энергии </a:t>
            </a:r>
            <a:r>
              <a:rPr lang="ru-RU" sz="2400" kern="0" dirty="0" smtClean="0"/>
              <a:t>в</a:t>
            </a:r>
            <a:r>
              <a:rPr lang="en-US" sz="2400" kern="0" dirty="0" smtClean="0"/>
              <a:t> </a:t>
            </a:r>
            <a:r>
              <a:rPr lang="ru-RU" sz="2400" kern="0" dirty="0" smtClean="0"/>
              <a:t>ИЭС</a:t>
            </a:r>
            <a:endParaRPr lang="ru-RU" sz="2400" kern="0" dirty="0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00852" y="2284927"/>
            <a:ext cx="1848395" cy="12320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Потребители </a:t>
            </a:r>
            <a:r>
              <a:rPr lang="ru-RU" sz="1400" b="1" dirty="0" smtClean="0">
                <a:solidFill>
                  <a:srgbClr val="002060"/>
                </a:solidFill>
              </a:rPr>
              <a:t>гарантированного энергоснабжения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(ПГЭ)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642456" y="2284927"/>
            <a:ext cx="1600391" cy="12320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Потребители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с регулируемым временным </a:t>
            </a:r>
            <a:r>
              <a:rPr lang="ru-RU" sz="1400" b="1" dirty="0">
                <a:solidFill>
                  <a:srgbClr val="002060"/>
                </a:solidFill>
              </a:rPr>
              <a:t>сдвигом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(ПРВС)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854253" y="2284927"/>
            <a:ext cx="1600391" cy="12320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Потребители -  аккумуляторы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(накопители)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066050" y="2284927"/>
            <a:ext cx="1600391" cy="12320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Балластные </a:t>
            </a:r>
            <a:r>
              <a:rPr lang="ru-RU" sz="1400" b="1" dirty="0">
                <a:solidFill>
                  <a:srgbClr val="002060"/>
                </a:solidFill>
              </a:rPr>
              <a:t>потребители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897488" y="1230404"/>
            <a:ext cx="5038377" cy="43400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Потребители</a:t>
            </a:r>
            <a:endParaRPr lang="ru-RU" sz="20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182210" y="1664413"/>
            <a:ext cx="6728829" cy="623184"/>
            <a:chOff x="1230855" y="3543300"/>
            <a:chExt cx="6728829" cy="623184"/>
          </a:xfrm>
        </p:grpSpPr>
        <p:sp>
          <p:nvSpPr>
            <p:cNvPr id="21" name="Стрелка углом вверх 20"/>
            <p:cNvSpPr/>
            <p:nvPr/>
          </p:nvSpPr>
          <p:spPr bwMode="auto">
            <a:xfrm rot="10800000">
              <a:off x="1230855" y="3768918"/>
              <a:ext cx="666632" cy="397566"/>
            </a:xfrm>
            <a:custGeom>
              <a:avLst/>
              <a:gdLst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811" h="397566">
                  <a:moveTo>
                    <a:pt x="0" y="298175"/>
                  </a:moveTo>
                  <a:lnTo>
                    <a:pt x="507724" y="298175"/>
                  </a:lnTo>
                  <a:lnTo>
                    <a:pt x="507724" y="99392"/>
                  </a:lnTo>
                  <a:lnTo>
                    <a:pt x="458028" y="99392"/>
                  </a:lnTo>
                  <a:lnTo>
                    <a:pt x="557420" y="0"/>
                  </a:lnTo>
                  <a:lnTo>
                    <a:pt x="656811" y="99392"/>
                  </a:lnTo>
                  <a:lnTo>
                    <a:pt x="607115" y="99392"/>
                  </a:lnTo>
                  <a:lnTo>
                    <a:pt x="607115" y="397566"/>
                  </a:lnTo>
                  <a:lnTo>
                    <a:pt x="0" y="397566"/>
                  </a:lnTo>
                  <a:lnTo>
                    <a:pt x="0" y="298175"/>
                  </a:lnTo>
                  <a:close/>
                </a:path>
              </a:pathLst>
            </a:custGeom>
            <a:solidFill>
              <a:srgbClr val="C2D5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1897487" y="3768918"/>
              <a:ext cx="6013188" cy="99060"/>
            </a:xfrm>
            <a:prstGeom prst="rect">
              <a:avLst/>
            </a:prstGeom>
            <a:solidFill>
              <a:srgbClr val="C2D5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" name="Стрелка углом вверх 20"/>
            <p:cNvSpPr/>
            <p:nvPr/>
          </p:nvSpPr>
          <p:spPr bwMode="auto">
            <a:xfrm rot="10800000">
              <a:off x="3356835" y="3768918"/>
              <a:ext cx="666632" cy="397566"/>
            </a:xfrm>
            <a:custGeom>
              <a:avLst/>
              <a:gdLst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811" h="397566">
                  <a:moveTo>
                    <a:pt x="0" y="298175"/>
                  </a:moveTo>
                  <a:lnTo>
                    <a:pt x="507724" y="298175"/>
                  </a:lnTo>
                  <a:lnTo>
                    <a:pt x="507724" y="99392"/>
                  </a:lnTo>
                  <a:lnTo>
                    <a:pt x="458028" y="99392"/>
                  </a:lnTo>
                  <a:lnTo>
                    <a:pt x="557420" y="0"/>
                  </a:lnTo>
                  <a:lnTo>
                    <a:pt x="656811" y="99392"/>
                  </a:lnTo>
                  <a:lnTo>
                    <a:pt x="607115" y="99392"/>
                  </a:lnTo>
                  <a:lnTo>
                    <a:pt x="607115" y="397566"/>
                  </a:lnTo>
                  <a:lnTo>
                    <a:pt x="0" y="397566"/>
                  </a:lnTo>
                  <a:lnTo>
                    <a:pt x="0" y="298175"/>
                  </a:lnTo>
                  <a:close/>
                </a:path>
              </a:pathLst>
            </a:custGeom>
            <a:solidFill>
              <a:srgbClr val="C2D5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" name="Стрелка углом вверх 20"/>
            <p:cNvSpPr/>
            <p:nvPr/>
          </p:nvSpPr>
          <p:spPr bwMode="auto">
            <a:xfrm rot="10800000">
              <a:off x="5654450" y="3768918"/>
              <a:ext cx="666632" cy="397566"/>
            </a:xfrm>
            <a:custGeom>
              <a:avLst/>
              <a:gdLst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811" h="397566">
                  <a:moveTo>
                    <a:pt x="0" y="298175"/>
                  </a:moveTo>
                  <a:lnTo>
                    <a:pt x="507724" y="298175"/>
                  </a:lnTo>
                  <a:lnTo>
                    <a:pt x="507724" y="99392"/>
                  </a:lnTo>
                  <a:lnTo>
                    <a:pt x="458028" y="99392"/>
                  </a:lnTo>
                  <a:lnTo>
                    <a:pt x="557420" y="0"/>
                  </a:lnTo>
                  <a:lnTo>
                    <a:pt x="656811" y="99392"/>
                  </a:lnTo>
                  <a:lnTo>
                    <a:pt x="607115" y="99392"/>
                  </a:lnTo>
                  <a:lnTo>
                    <a:pt x="607115" y="397566"/>
                  </a:lnTo>
                  <a:lnTo>
                    <a:pt x="0" y="397566"/>
                  </a:lnTo>
                  <a:lnTo>
                    <a:pt x="0" y="298175"/>
                  </a:lnTo>
                  <a:close/>
                </a:path>
              </a:pathLst>
            </a:custGeom>
            <a:solidFill>
              <a:srgbClr val="C2D5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5" name="Стрелка углом вверх 20"/>
            <p:cNvSpPr/>
            <p:nvPr/>
          </p:nvSpPr>
          <p:spPr bwMode="auto">
            <a:xfrm rot="10800000" flipH="1">
              <a:off x="7376129" y="3768917"/>
              <a:ext cx="583555" cy="397566"/>
            </a:xfrm>
            <a:custGeom>
              <a:avLst/>
              <a:gdLst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  <a:gd name="connsiteX0" fmla="*/ 0 w 656811"/>
                <a:gd name="connsiteY0" fmla="*/ 298175 h 397566"/>
                <a:gd name="connsiteX1" fmla="*/ 507724 w 656811"/>
                <a:gd name="connsiteY1" fmla="*/ 298175 h 397566"/>
                <a:gd name="connsiteX2" fmla="*/ 507724 w 656811"/>
                <a:gd name="connsiteY2" fmla="*/ 99392 h 397566"/>
                <a:gd name="connsiteX3" fmla="*/ 458028 w 656811"/>
                <a:gd name="connsiteY3" fmla="*/ 99392 h 397566"/>
                <a:gd name="connsiteX4" fmla="*/ 557420 w 656811"/>
                <a:gd name="connsiteY4" fmla="*/ 0 h 397566"/>
                <a:gd name="connsiteX5" fmla="*/ 656811 w 656811"/>
                <a:gd name="connsiteY5" fmla="*/ 99392 h 397566"/>
                <a:gd name="connsiteX6" fmla="*/ 607115 w 656811"/>
                <a:gd name="connsiteY6" fmla="*/ 99392 h 397566"/>
                <a:gd name="connsiteX7" fmla="*/ 607115 w 656811"/>
                <a:gd name="connsiteY7" fmla="*/ 397566 h 397566"/>
                <a:gd name="connsiteX8" fmla="*/ 0 w 656811"/>
                <a:gd name="connsiteY8" fmla="*/ 397566 h 397566"/>
                <a:gd name="connsiteX9" fmla="*/ 0 w 656811"/>
                <a:gd name="connsiteY9" fmla="*/ 298175 h 39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811" h="397566">
                  <a:moveTo>
                    <a:pt x="0" y="298175"/>
                  </a:moveTo>
                  <a:lnTo>
                    <a:pt x="507724" y="298175"/>
                  </a:lnTo>
                  <a:lnTo>
                    <a:pt x="507724" y="99392"/>
                  </a:lnTo>
                  <a:lnTo>
                    <a:pt x="458028" y="99392"/>
                  </a:lnTo>
                  <a:lnTo>
                    <a:pt x="557420" y="0"/>
                  </a:lnTo>
                  <a:lnTo>
                    <a:pt x="656811" y="99392"/>
                  </a:lnTo>
                  <a:lnTo>
                    <a:pt x="607115" y="99392"/>
                  </a:lnTo>
                  <a:lnTo>
                    <a:pt x="607115" y="397566"/>
                  </a:lnTo>
                  <a:lnTo>
                    <a:pt x="0" y="397566"/>
                  </a:lnTo>
                  <a:lnTo>
                    <a:pt x="0" y="298175"/>
                  </a:lnTo>
                  <a:close/>
                </a:path>
              </a:pathLst>
            </a:custGeom>
            <a:solidFill>
              <a:srgbClr val="C2D5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4416676" y="3543300"/>
              <a:ext cx="124844" cy="225617"/>
            </a:xfrm>
            <a:prstGeom prst="rect">
              <a:avLst/>
            </a:prstGeom>
            <a:solidFill>
              <a:srgbClr val="C2D5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 bwMode="auto">
          <a:xfrm>
            <a:off x="318380" y="3911881"/>
            <a:ext cx="1930868" cy="2164079"/>
          </a:xfrm>
          <a:prstGeom prst="roundRect">
            <a:avLst>
              <a:gd name="adj" fmla="val 955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Освещение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Технологическая </a:t>
            </a:r>
            <a:r>
              <a:rPr lang="ru-RU" sz="1300" b="1" dirty="0">
                <a:solidFill>
                  <a:srgbClr val="002060"/>
                </a:solidFill>
                <a:latin typeface="+mn-lt"/>
              </a:rPr>
              <a:t>нерегулируемая нагрузка</a:t>
            </a: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Привод</a:t>
            </a:r>
            <a:r>
              <a:rPr lang="en-US" sz="13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вентиляторов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Пищеприготовление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471829" y="3907730"/>
            <a:ext cx="1896202" cy="2168231"/>
          </a:xfrm>
          <a:prstGeom prst="roundRect">
            <a:avLst>
              <a:gd name="adj" fmla="val 955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Технологическая </a:t>
            </a:r>
            <a:br>
              <a:rPr lang="ru-RU" sz="13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1300" b="1" dirty="0">
                <a:solidFill>
                  <a:srgbClr val="002060"/>
                </a:solidFill>
                <a:latin typeface="+mn-lt"/>
              </a:rPr>
              <a:t>регулируемой 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нагрузкой </a:t>
            </a:r>
            <a:endParaRPr lang="ru-RU" sz="1300" b="1" dirty="0" smtClean="0">
              <a:solidFill>
                <a:srgbClr val="C00000"/>
              </a:solidFill>
              <a:latin typeface="+mn-lt"/>
            </a:endParaRP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err="1" smtClean="0">
                <a:solidFill>
                  <a:srgbClr val="002060"/>
                </a:solidFill>
                <a:latin typeface="+mn-lt"/>
              </a:rPr>
              <a:t>Электроотопление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13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1300" b="1" dirty="0" err="1" smtClean="0">
                <a:solidFill>
                  <a:srgbClr val="002060"/>
                </a:solidFill>
                <a:latin typeface="+mn-lt"/>
              </a:rPr>
              <a:t>теплоаккумуляторами</a:t>
            </a:r>
            <a:endParaRPr lang="ru-RU" sz="1300" b="1" dirty="0" smtClean="0">
              <a:solidFill>
                <a:srgbClr val="002060"/>
              </a:solidFill>
              <a:latin typeface="+mn-lt"/>
            </a:endParaRP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err="1" smtClean="0">
                <a:solidFill>
                  <a:srgbClr val="002060"/>
                </a:solidFill>
                <a:latin typeface="+mn-lt"/>
              </a:rPr>
              <a:t>Электробойлеры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689014" y="3907730"/>
            <a:ext cx="1930868" cy="2168229"/>
          </a:xfrm>
          <a:prstGeom prst="roundRect">
            <a:avLst>
              <a:gd name="adj" fmla="val 955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Электрические </a:t>
            </a:r>
            <a:r>
              <a:rPr lang="ru-RU" sz="1300" b="1" dirty="0">
                <a:solidFill>
                  <a:srgbClr val="002060"/>
                </a:solidFill>
                <a:latin typeface="+mn-lt"/>
              </a:rPr>
              <a:t>аккумуляторы</a:t>
            </a: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Электро</a:t>
            </a:r>
            <a:r>
              <a:rPr lang="en-US" sz="1300" b="1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конденсаторы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Гидро-</a:t>
            </a:r>
            <a:r>
              <a:rPr lang="ru-RU" sz="1300" b="1" dirty="0">
                <a:solidFill>
                  <a:srgbClr val="002060"/>
                </a:solidFill>
                <a:latin typeface="+mn-lt"/>
              </a:rPr>
              <a:t>, пневмо- аккумуляторные энергоустановки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6896596" y="3907731"/>
            <a:ext cx="1930868" cy="2168228"/>
          </a:xfrm>
          <a:prstGeom prst="roundRect">
            <a:avLst>
              <a:gd name="adj" fmla="val 955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Электролиз </a:t>
            </a:r>
            <a:r>
              <a:rPr lang="ru-RU" sz="1300" b="1" dirty="0">
                <a:solidFill>
                  <a:srgbClr val="002060"/>
                </a:solidFill>
                <a:latin typeface="+mn-lt"/>
              </a:rPr>
              <a:t>водорода</a:t>
            </a:r>
          </a:p>
          <a:p>
            <a:pPr marL="101600" indent="-101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Производство </a:t>
            </a:r>
            <a:r>
              <a:rPr lang="ru-RU" sz="1300" b="1" dirty="0">
                <a:solidFill>
                  <a:srgbClr val="002060"/>
                </a:solidFill>
                <a:latin typeface="+mn-lt"/>
              </a:rPr>
              <a:t>пеллет</a:t>
            </a:r>
          </a:p>
        </p:txBody>
      </p:sp>
      <p:sp>
        <p:nvSpPr>
          <p:cNvPr id="33" name="Стрелка вниз 32"/>
          <p:cNvSpPr/>
          <p:nvPr/>
        </p:nvSpPr>
        <p:spPr bwMode="auto">
          <a:xfrm>
            <a:off x="1182209" y="3516986"/>
            <a:ext cx="204631" cy="390745"/>
          </a:xfrm>
          <a:prstGeom prst="downArrow">
            <a:avLst/>
          </a:prstGeom>
          <a:solidFill>
            <a:srgbClr val="AED8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 bwMode="auto">
          <a:xfrm>
            <a:off x="3308189" y="3516986"/>
            <a:ext cx="204631" cy="390745"/>
          </a:xfrm>
          <a:prstGeom prst="downArrow">
            <a:avLst/>
          </a:prstGeom>
          <a:solidFill>
            <a:srgbClr val="AED8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 bwMode="auto">
          <a:xfrm>
            <a:off x="5578891" y="3516985"/>
            <a:ext cx="204631" cy="390745"/>
          </a:xfrm>
          <a:prstGeom prst="downArrow">
            <a:avLst/>
          </a:prstGeom>
          <a:solidFill>
            <a:srgbClr val="AED8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7747277" y="3516985"/>
            <a:ext cx="204631" cy="390745"/>
          </a:xfrm>
          <a:prstGeom prst="downArrow">
            <a:avLst/>
          </a:prstGeom>
          <a:solidFill>
            <a:srgbClr val="AED8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0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17600"/>
            <a:ext cx="741045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49713" y="120216"/>
            <a:ext cx="719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2400" dirty="0">
                <a:ea typeface="+mn-ea"/>
                <a:cs typeface="Arial" panose="020B0604020202020204" pitchFamily="34" charset="0"/>
              </a:rPr>
              <a:t>Энергетическая эффективность </a:t>
            </a:r>
            <a:r>
              <a:rPr lang="ru-RU" sz="2400" dirty="0" smtClean="0">
                <a:ea typeface="+mn-ea"/>
                <a:cs typeface="Arial" panose="020B0604020202020204" pitchFamily="34" charset="0"/>
              </a:rPr>
              <a:t>АП</a:t>
            </a:r>
          </a:p>
          <a:p>
            <a:pPr algn="ctr"/>
            <a:r>
              <a:rPr lang="en-US" sz="2400" dirty="0" smtClean="0">
                <a:ea typeface="+mn-ea"/>
                <a:cs typeface="Arial" panose="020B0604020202020204" pitchFamily="34" charset="0"/>
              </a:rPr>
              <a:t>(</a:t>
            </a:r>
            <a:r>
              <a:rPr lang="ru-RU" sz="2400" dirty="0">
                <a:ea typeface="+mn-ea"/>
                <a:cs typeface="Arial" panose="020B0604020202020204" pitchFamily="34" charset="0"/>
              </a:rPr>
              <a:t>МЭИ, Тягунов М.Г. и др.)</a:t>
            </a:r>
          </a:p>
        </p:txBody>
      </p:sp>
      <p:sp>
        <p:nvSpPr>
          <p:cNvPr id="4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5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632" y="174929"/>
            <a:ext cx="7069988" cy="69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200" b="1" dirty="0" smtClean="0">
                <a:latin typeface="+mj-lt"/>
                <a:cs typeface="Arial" panose="020B0604020202020204" pitchFamily="34" charset="0"/>
              </a:rPr>
              <a:t>Активный потребитель </a:t>
            </a:r>
            <a:br>
              <a:rPr lang="ru-RU" sz="2200" b="1" dirty="0" smtClean="0">
                <a:latin typeface="+mj-lt"/>
                <a:cs typeface="Arial" panose="020B0604020202020204" pitchFamily="34" charset="0"/>
              </a:rPr>
            </a:br>
            <a:r>
              <a:rPr lang="ru-RU" sz="2200" b="1" dirty="0" smtClean="0">
                <a:latin typeface="+mj-lt"/>
                <a:cs typeface="Arial" panose="020B0604020202020204" pitchFamily="34" charset="0"/>
              </a:rPr>
              <a:t>в интеллектуальной энергосистеме </a:t>
            </a:r>
            <a:br>
              <a:rPr lang="ru-RU" sz="2200" b="1" dirty="0" smtClean="0">
                <a:latin typeface="+mj-lt"/>
                <a:cs typeface="Arial" panose="020B0604020202020204" pitchFamily="34" charset="0"/>
              </a:rPr>
            </a:br>
            <a:r>
              <a:rPr lang="ru-RU" sz="2200" b="1" dirty="0" smtClean="0">
                <a:latin typeface="+mj-lt"/>
                <a:cs typeface="Arial" panose="020B0604020202020204" pitchFamily="34" charset="0"/>
              </a:rPr>
              <a:t>(система электроотопления с </a:t>
            </a:r>
            <a:r>
              <a:rPr lang="ru-RU" sz="2200" b="1" dirty="0" err="1" smtClean="0">
                <a:latin typeface="+mj-lt"/>
                <a:cs typeface="Arial" panose="020B0604020202020204" pitchFamily="34" charset="0"/>
              </a:rPr>
              <a:t>теплоаккумулятором</a:t>
            </a:r>
            <a:r>
              <a:rPr lang="ru-RU" sz="2200" b="1" dirty="0" smtClean="0">
                <a:latin typeface="+mj-lt"/>
                <a:cs typeface="Arial" panose="020B0604020202020204" pitchFamily="34" charset="0"/>
              </a:rPr>
              <a:t>)</a:t>
            </a:r>
            <a:endParaRPr lang="ru-RU" sz="2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186300" y="1754398"/>
            <a:ext cx="3672749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1.Теплонакопительные блоки.  2.Теплоизоляционные пластины</a:t>
            </a:r>
            <a:r>
              <a:rPr lang="ru-RU" altLang="ru-RU" b="0" kern="0" dirty="0">
                <a:solidFill>
                  <a:srgbClr val="000000"/>
                </a:solidFill>
                <a:latin typeface="+mn-lt"/>
              </a:rPr>
              <a:t>.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3.Трубчатые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электронагреватели (ТЭН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).     </a:t>
            </a:r>
            <a:endParaRPr kumimoji="0" lang="en-US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4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. Ручка манометрического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терморегулятора.                      </a:t>
            </a:r>
            <a:endParaRPr kumimoji="0" lang="en-US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5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. Манометрический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терморегулятор.                        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6.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Термовыключатель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.              </a:t>
            </a:r>
            <a:endParaRPr kumimoji="0" lang="en-US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7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.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Вентилятор.  </a:t>
            </a:r>
            <a:endParaRPr kumimoji="0" lang="en-US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8. Заслонка</a:t>
            </a:r>
            <a:r>
              <a:rPr lang="ru-RU" altLang="ru-RU" b="0" kern="0" dirty="0">
                <a:solidFill>
                  <a:srgbClr val="000000"/>
                </a:solidFill>
                <a:latin typeface="+mn-lt"/>
              </a:rPr>
              <a:t>.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     </a:t>
            </a:r>
            <a:endParaRPr kumimoji="0" lang="en-US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9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. Биметаллическая спираль.</a:t>
            </a: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6" y="1113838"/>
            <a:ext cx="4401441" cy="3312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90" y="4461926"/>
            <a:ext cx="6013459" cy="19126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117622" y="5972503"/>
            <a:ext cx="52142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36000" tIns="0" rIns="3600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ru-RU" b="0" dirty="0" smtClean="0">
                <a:solidFill>
                  <a:srgbClr val="000000"/>
                </a:solidFill>
              </a:rPr>
              <a:t>сутки</a:t>
            </a:r>
            <a:endParaRPr lang="ru-RU" alt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519080" y="5956612"/>
            <a:ext cx="414746" cy="30777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ru-RU" b="0" dirty="0" smtClean="0">
                <a:solidFill>
                  <a:srgbClr val="000000"/>
                </a:solidFill>
              </a:rPr>
              <a:t>1,0</a:t>
            </a:r>
            <a:endParaRPr lang="ru-RU" alt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290315" y="5956709"/>
            <a:ext cx="414746" cy="2312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ru-RU" b="0" dirty="0" smtClean="0">
                <a:solidFill>
                  <a:srgbClr val="000000"/>
                </a:solidFill>
              </a:rPr>
              <a:t>2,0</a:t>
            </a:r>
            <a:endParaRPr lang="ru-RU" alt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794374" y="4455175"/>
            <a:ext cx="182811" cy="18466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  <a:extLst/>
        </p:spPr>
        <p:txBody>
          <a:bodyPr wrap="square" lIns="36000" tIns="0" rIns="3600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ru-RU" sz="1200" b="0" dirty="0" smtClean="0">
                <a:solidFill>
                  <a:srgbClr val="000000"/>
                </a:solidFill>
              </a:rPr>
              <a:t>N</a:t>
            </a:r>
            <a:endParaRPr lang="ru-RU" altLang="ru-RU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8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2BA7A-3547-4FA4-A1CF-63BAF5226BC5}" type="slidenum">
              <a:rPr lang="en-US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96408" y="178369"/>
            <a:ext cx="694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Математическое описание </a:t>
            </a:r>
            <a:r>
              <a:rPr lang="ru-RU" sz="2400" b="1" dirty="0">
                <a:latin typeface="+mj-lt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алгоритм управления потребителями автономного энергомодуля </a:t>
            </a:r>
            <a:endParaRPr lang="ru-RU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0432"/>
            <a:ext cx="9043416" cy="4965192"/>
          </a:xfrm>
          <a:prstGeom prst="rect">
            <a:avLst/>
          </a:prstGeom>
        </p:spPr>
      </p:pic>
      <p:sp>
        <p:nvSpPr>
          <p:cNvPr id="7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2BA7A-3547-4FA4-A1CF-63BAF5226BC5}" type="slidenum">
              <a:rPr lang="en-US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220" y="98719"/>
            <a:ext cx="709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  <a:cs typeface="Arial" panose="020B0604020202020204" pitchFamily="34" charset="0"/>
              </a:rPr>
              <a:t>Реализация математического описания и алгоритма интеллектуального управления спросом</a:t>
            </a:r>
          </a:p>
          <a:p>
            <a:pPr algn="ctr"/>
            <a:r>
              <a:rPr lang="ru-RU" sz="2000" b="1" dirty="0">
                <a:latin typeface="+mj-lt"/>
                <a:cs typeface="Arial" panose="020B0604020202020204" pitchFamily="34" charset="0"/>
              </a:rPr>
              <a:t>в имитационной модели автономного энергетического модуля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464"/>
            <a:ext cx="9144000" cy="4553928"/>
          </a:xfrm>
          <a:prstGeom prst="rect">
            <a:avLst/>
          </a:prstGeom>
        </p:spPr>
      </p:pic>
      <p:sp>
        <p:nvSpPr>
          <p:cNvPr id="6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0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2534" name="Соединительная линия уступом 66"/>
          <p:cNvCxnSpPr>
            <a:cxnSpLocks noChangeShapeType="1"/>
          </p:cNvCxnSpPr>
          <p:nvPr/>
        </p:nvCxnSpPr>
        <p:spPr bwMode="auto">
          <a:xfrm rot="5400000">
            <a:off x="-2457450" y="2905125"/>
            <a:ext cx="2628900" cy="14859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094828386"/>
              </p:ext>
            </p:extLst>
          </p:nvPr>
        </p:nvGraphicFramePr>
        <p:xfrm>
          <a:off x="52387" y="1043941"/>
          <a:ext cx="4519613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323139446"/>
              </p:ext>
            </p:extLst>
          </p:nvPr>
        </p:nvGraphicFramePr>
        <p:xfrm>
          <a:off x="4521200" y="1065540"/>
          <a:ext cx="4622800" cy="525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54000" y="2051962"/>
            <a:ext cx="1993900" cy="70938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ТО, КЭ и ЭП второй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категории (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II)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по надежности электроснабжения 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(22%)</a:t>
            </a:r>
            <a:endParaRPr lang="ru-RU" sz="1200" b="1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7041244" y="2077362"/>
            <a:ext cx="2044700" cy="7352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ТО, КЭ и ЭП третьей категории (</a:t>
            </a: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III) 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по </a:t>
            </a:r>
            <a:r>
              <a:rPr lang="ru-RU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надежности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электроснабжения</a:t>
            </a: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Arial" pitchFamily="34" charset="0"/>
                <a:cs typeface="Arial" charset="0"/>
              </a:rPr>
              <a:t> (22%)</a:t>
            </a:r>
            <a:endParaRPr lang="ru-RU" sz="12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2514600" y="2051963"/>
            <a:ext cx="1981200" cy="60642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ТО, КЭ и ЭП третьей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категории (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III) </a:t>
            </a:r>
            <a:r>
              <a:rPr lang="ru-RU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по надежности электроснабжения 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(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9</a:t>
            </a:r>
            <a:r>
              <a:rPr lang="ru-RU" sz="1200" b="1" dirty="0" smtClean="0">
                <a:solidFill>
                  <a:srgbClr val="0000FF"/>
                </a:solidFill>
                <a:latin typeface="+mn-lt"/>
                <a:cs typeface="Arial" charset="0"/>
              </a:rPr>
              <a:t>%)</a:t>
            </a:r>
            <a:endParaRPr lang="ru-RU" sz="1200" b="1" kern="0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90500" y="5571666"/>
            <a:ext cx="2362200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ТО, КЭ и ЭП первой категории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(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I) </a:t>
            </a:r>
            <a:endParaRPr lang="ru-RU" sz="1200" b="1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по надежности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электроснабжения 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(28%)</a:t>
            </a:r>
            <a:endParaRPr lang="ru-RU" sz="1200" b="1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2476500" y="5562596"/>
            <a:ext cx="2044700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ТО, КЭ и ЭП особой группы первой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категории (ОГ-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I)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по надежности электроснабжения  (41%)</a:t>
            </a:r>
            <a:endParaRPr lang="ru-RU" sz="1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 bwMode="auto">
          <a:xfrm>
            <a:off x="4999512" y="2051963"/>
            <a:ext cx="1876632" cy="7606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ТО, КЭ и ЭП второй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категории (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II)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по надежности электроснабжения  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(21%)</a:t>
            </a:r>
            <a:endParaRPr lang="ru-RU" sz="1200" b="1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4539344" y="5524496"/>
            <a:ext cx="2362200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ТО, КЭ и ЭП первой категории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(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I) </a:t>
            </a:r>
            <a:endParaRPr lang="ru-RU" sz="1200" b="1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по надежности</a:t>
            </a:r>
          </a:p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charset="0"/>
              </a:rPr>
              <a:t> электроснабжения  (48%)</a:t>
            </a:r>
            <a:endParaRPr lang="ru-RU" sz="1200" b="1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7041244" y="5537196"/>
            <a:ext cx="2044700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ТО, КЭ и ЭП особой группы первой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категории (ОГ-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I)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по надежности электроснабжения  (9%)</a:t>
            </a:r>
            <a:endParaRPr lang="ru-RU" sz="1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1957269" y="100559"/>
            <a:ext cx="71791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449263" eaLnBrk="0" hangingPunct="0">
              <a:spcBef>
                <a:spcPts val="0"/>
              </a:spcBef>
              <a:defRPr sz="20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eaLnBrk="0" hangingPunct="0">
              <a:defRPr sz="2600"/>
            </a:lvl2pPr>
            <a:lvl3pPr eaLnBrk="0" hangingPunct="0">
              <a:defRPr sz="2600"/>
            </a:lvl3pPr>
            <a:lvl4pPr eaLnBrk="0" hangingPunct="0">
              <a:defRPr sz="2600"/>
            </a:lvl4pPr>
            <a:lvl5pPr eaLnBrk="0" hangingPunct="0"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Состав электроприемников по категориям надежности электроснабжения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ПАО </a:t>
            </a:r>
            <a:r>
              <a:rPr lang="ru-RU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«Газпром»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1053410">
            <a:off x="1316297" y="3297365"/>
            <a:ext cx="5768069" cy="553688"/>
          </a:xfrm>
          <a:prstGeom prst="curvedDownArrow">
            <a:avLst>
              <a:gd name="adj1" fmla="val 25000"/>
              <a:gd name="adj2" fmla="val 83290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2476500" y="4562688"/>
            <a:ext cx="5361849" cy="478973"/>
          </a:xfrm>
          <a:prstGeom prst="curvedUpArrow">
            <a:avLst>
              <a:gd name="adj1" fmla="val 25000"/>
              <a:gd name="adj2" fmla="val 118193"/>
              <a:gd name="adj3" fmla="val 70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1161143" y="2728688"/>
            <a:ext cx="7271657" cy="711198"/>
          </a:xfrm>
          <a:prstGeom prst="curvedDownArrow">
            <a:avLst>
              <a:gd name="adj1" fmla="val 25000"/>
              <a:gd name="adj2" fmla="val 79395"/>
              <a:gd name="adj3" fmla="val 2500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252679" y="2231587"/>
            <a:ext cx="856342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(13%)</a:t>
            </a:r>
            <a:endParaRPr lang="ru-RU" sz="2000" b="1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303481" y="4938451"/>
            <a:ext cx="856342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(32%)</a:t>
            </a:r>
            <a:endParaRPr lang="ru-RU" sz="2000" b="1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230911" y="2761351"/>
            <a:ext cx="856342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(12%)</a:t>
            </a:r>
            <a:endParaRPr lang="ru-RU" sz="2000" b="1" kern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2474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76578" y="6381750"/>
            <a:ext cx="890482" cy="476250"/>
          </a:xfrm>
        </p:spPr>
        <p:txBody>
          <a:bodyPr/>
          <a:lstStyle/>
          <a:p>
            <a:pPr>
              <a:defRPr/>
            </a:pPr>
            <a:fld id="{6762BA7A-3547-4FA4-A1CF-63BAF5226BC5}" type="slidenum">
              <a:rPr lang="en-US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656" y="1414506"/>
            <a:ext cx="8648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Существующий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высокий уровень развития вычислительной техники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технологий передачи данных позволяет за счет внедрения интеллектуального управления спросом и генерацией энергии существенно повысить эффективность работы автономных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энергоустановок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и гибридных энергетических систем.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Из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условий повышения качества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энергоснабжения и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минимизации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затрат на его реализацию необходима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разработка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новых технологий, методик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и алгоритмов интеллектуального управления энергетическими системами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учетом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специфики 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и технологических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требований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производственных объектов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ПАО «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Газпром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».</a:t>
            </a:r>
            <a:endParaRPr lang="ru-RU" sz="20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74854" y="258877"/>
            <a:ext cx="43207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449263" eaLnBrk="0" hangingPunct="0">
              <a:spcBef>
                <a:spcPts val="0"/>
              </a:spcBef>
              <a:defRPr sz="20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eaLnBrk="0" hangingPunct="0">
              <a:defRPr sz="2600"/>
            </a:lvl2pPr>
            <a:lvl3pPr eaLnBrk="0" hangingPunct="0">
              <a:defRPr sz="2600"/>
            </a:lvl3pPr>
            <a:lvl4pPr eaLnBrk="0" hangingPunct="0">
              <a:defRPr sz="2600"/>
            </a:lvl4pPr>
            <a:lvl5pPr eaLnBrk="0" hangingPunct="0"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7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3670" y="2519938"/>
            <a:ext cx="6400800" cy="109746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>
          <a:xfrm>
            <a:off x="2250378" y="376050"/>
            <a:ext cx="6119900" cy="36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133985" algn="ctr">
              <a:lnSpc>
                <a:spcPct val="107000"/>
              </a:lnSpc>
              <a:spcBef>
                <a:spcPts val="235"/>
              </a:spcBef>
              <a:spcAft>
                <a:spcPts val="0"/>
              </a:spcAft>
            </a:pPr>
            <a:r>
              <a:rPr lang="ru-RU" altLang="ru-RU" sz="2400" b="1" kern="1200" dirty="0">
                <a:ea typeface="+mn-ea"/>
                <a:cs typeface="Arial" panose="020B0604020202020204" pitchFamily="34" charset="0"/>
              </a:rPr>
              <a:t>Приоритеты в государственных решениях  </a:t>
            </a:r>
          </a:p>
        </p:txBody>
      </p:sp>
      <p:sp>
        <p:nvSpPr>
          <p:cNvPr id="3077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03517" y="1097280"/>
            <a:ext cx="9134669" cy="5204460"/>
          </a:xfrm>
          <a:prstGeom prst="rect">
            <a:avLst/>
          </a:prstGeom>
          <a:gradFill flip="none" rotWithShape="1">
            <a:gsLst>
              <a:gs pos="0">
                <a:srgbClr val="75C7FF"/>
              </a:gs>
              <a:gs pos="50000">
                <a:srgbClr val="B7ECFF"/>
              </a:gs>
              <a:gs pos="100000">
                <a:schemeClr val="accent3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108000">
              <a:lnSpc>
                <a:spcPct val="70000"/>
              </a:lnSpc>
            </a:pPr>
            <a:endParaRPr lang="ru-RU" altLang="ru-RU" sz="19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08000">
              <a:lnSpc>
                <a:spcPct val="70000"/>
              </a:lnSpc>
            </a:pPr>
            <a:endParaRPr lang="ru-RU" altLang="ru-RU" sz="20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>
              <a:lnSpc>
                <a:spcPct val="70000"/>
              </a:lnSpc>
            </a:pPr>
            <a:endParaRPr lang="ru-RU" altLang="ru-RU" sz="20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97280"/>
            <a:ext cx="9144000" cy="50167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«Прогноз </a:t>
            </a:r>
            <a:r>
              <a:rPr lang="ru-RU" sz="1800" b="1" kern="0" dirty="0">
                <a:solidFill>
                  <a:srgbClr val="002060"/>
                </a:solidFill>
                <a:latin typeface="+mn-lt"/>
              </a:rPr>
              <a:t>научно-технологического развития </a:t>
            </a:r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РФ </a:t>
            </a:r>
            <a:r>
              <a:rPr lang="ru-RU" sz="1800" b="1" kern="0" dirty="0">
                <a:solidFill>
                  <a:srgbClr val="002060"/>
                </a:solidFill>
                <a:latin typeface="+mn-lt"/>
              </a:rPr>
              <a:t>на период до 2030 </a:t>
            </a:r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года» </a:t>
            </a:r>
            <a:r>
              <a:rPr lang="en-US" sz="1800" b="1" kern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800" b="1" kern="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утв. Правительством 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РФ)</a:t>
            </a:r>
          </a:p>
          <a:p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Ожидаемые результаты в энергетике</a:t>
            </a:r>
            <a:r>
              <a:rPr lang="ru-RU" sz="1800" kern="0" dirty="0">
                <a:solidFill>
                  <a:srgbClr val="002060"/>
                </a:solidFill>
              </a:rPr>
              <a:t> </a:t>
            </a:r>
            <a:r>
              <a:rPr lang="ru-RU" sz="1800" kern="0" dirty="0" smtClean="0">
                <a:solidFill>
                  <a:srgbClr val="002060"/>
                </a:solidFill>
              </a:rPr>
              <a:t>-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качественное повышение управляемости, надежности 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kern="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эффективности функционирования основных энергетических систем: электроэнергетических, газотранспортных, централизованного теплоснабжения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ru-RU" sz="1800" b="1" kern="0" dirty="0">
                <a:solidFill>
                  <a:srgbClr val="002060"/>
                </a:solidFill>
                <a:latin typeface="+mn-lt"/>
              </a:rPr>
              <a:t>Ожидаемые </a:t>
            </a:r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результаты в эффективности потребления энергии</a:t>
            </a:r>
            <a:r>
              <a:rPr lang="ru-RU" sz="1800" kern="0" dirty="0">
                <a:solidFill>
                  <a:srgbClr val="002060"/>
                </a:solidFill>
              </a:rPr>
              <a:t> </a:t>
            </a:r>
            <a:r>
              <a:rPr lang="ru-RU" sz="1800" kern="0" dirty="0" smtClean="0">
                <a:solidFill>
                  <a:srgbClr val="002060"/>
                </a:solidFill>
              </a:rPr>
              <a:t>-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новые технологии, технические средства и методы управления ими, обеспечивающие существенное снижение потерь энергии у конечных потребителей, прежде всего в энергоемких отраслях 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экономики,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а также 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kern="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жилищно-коммунальной и социальной сферах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ru-RU" sz="1800" b="1" kern="0" dirty="0">
                <a:solidFill>
                  <a:srgbClr val="002060"/>
                </a:solidFill>
                <a:latin typeface="+mn-lt"/>
              </a:rPr>
              <a:t>Ожидаемые </a:t>
            </a:r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результаты в электронной базе энергетики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прогрессивная отечественная элементная электронная база силовой и слаботочной электроники для применения 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kern="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интеллектуальных энергетических системах, перспективных энергетических и энергосберегающих технологиях.</a:t>
            </a:r>
          </a:p>
          <a:p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2.    «</a:t>
            </a:r>
            <a:r>
              <a:rPr lang="ru-RU" sz="1800" b="1" kern="0" dirty="0">
                <a:solidFill>
                  <a:srgbClr val="002060"/>
                </a:solidFill>
                <a:latin typeface="+mn-lt"/>
              </a:rPr>
              <a:t>Дорожная карта» «Энерджинет» </a:t>
            </a:r>
            <a:r>
              <a:rPr lang="ru-RU" sz="1800" b="1" kern="0" dirty="0" smtClean="0">
                <a:solidFill>
                  <a:srgbClr val="002060"/>
                </a:solidFill>
                <a:latin typeface="+mn-lt"/>
              </a:rPr>
              <a:t>НТИ по </a:t>
            </a:r>
            <a:r>
              <a:rPr lang="ru-RU" sz="1800" b="1" kern="0" dirty="0">
                <a:solidFill>
                  <a:srgbClr val="002060"/>
                </a:solidFill>
                <a:latin typeface="+mn-lt"/>
              </a:rPr>
              <a:t>реализации национального проекта «Интеллектуальная энергетическая система России»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одобренная 28 сентября 2016 г. </a:t>
            </a: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kern="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kern="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800" kern="0" dirty="0">
                <a:solidFill>
                  <a:srgbClr val="002060"/>
                </a:solidFill>
                <a:latin typeface="+mn-lt"/>
              </a:rPr>
              <a:t>заседании президиума Совета при Президенте Российской Федерации по модернизации экономики и инновационному развитию России. </a:t>
            </a:r>
            <a:r>
              <a:rPr lang="ru-RU" sz="14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sz="1400" kern="0" dirty="0">
                <a:solidFill>
                  <a:srgbClr val="002060"/>
                </a:solidFill>
                <a:latin typeface="Arial"/>
              </a:rPr>
            </a:br>
            <a:endParaRPr lang="en-US" sz="1400" kern="0" dirty="0" smtClean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0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7926" y="115957"/>
            <a:ext cx="6985000" cy="755650"/>
          </a:xfrm>
        </p:spPr>
        <p:txBody>
          <a:bodyPr anchor="ctr"/>
          <a:lstStyle/>
          <a:p>
            <a:pPr algn="ctr"/>
            <a:r>
              <a:rPr lang="ru-RU" sz="2400" b="1" kern="1200" dirty="0">
                <a:ea typeface="+mn-ea"/>
                <a:cs typeface="Arial" panose="020B0604020202020204" pitchFamily="34" charset="0"/>
              </a:rPr>
              <a:t>Основные задачи при организации </a:t>
            </a:r>
            <a:r>
              <a:rPr lang="ru-RU" sz="2400" b="1" kern="1200" dirty="0" smtClean="0">
                <a:ea typeface="+mn-ea"/>
                <a:cs typeface="Arial" panose="020B0604020202020204" pitchFamily="34" charset="0"/>
              </a:rPr>
              <a:t/>
            </a:r>
            <a:br>
              <a:rPr lang="ru-RU" sz="2400" b="1" kern="1200" dirty="0" smtClean="0">
                <a:ea typeface="+mn-ea"/>
                <a:cs typeface="Arial" panose="020B0604020202020204" pitchFamily="34" charset="0"/>
              </a:rPr>
            </a:br>
            <a:r>
              <a:rPr lang="ru-RU" sz="2400" b="1" kern="1200" dirty="0" smtClean="0">
                <a:ea typeface="+mn-ea"/>
                <a:cs typeface="Arial" panose="020B0604020202020204" pitchFamily="34" charset="0"/>
              </a:rPr>
              <a:t>автономного </a:t>
            </a:r>
            <a:r>
              <a:rPr lang="ru-RU" sz="2400" b="1" kern="1200" dirty="0">
                <a:ea typeface="+mn-ea"/>
                <a:cs typeface="Arial" panose="020B0604020202020204" pitchFamily="34" charset="0"/>
              </a:rPr>
              <a:t>энергоснабжения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788" y="1246909"/>
            <a:ext cx="8687692" cy="48570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Обеспечение качественного энергоснабжения, отвечающего требованиям энергоэффективности, надежности и минимизации финансовых затрат </a:t>
            </a:r>
            <a:br>
              <a:rPr lang="ru-RU" sz="2000" b="1" dirty="0" smtClean="0">
                <a:solidFill>
                  <a:srgbClr val="002060"/>
                </a:solidFill>
                <a:cs typeface="Arial" charset="0"/>
              </a:rPr>
            </a:b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на создание и эксплуатацию автономных энергосистем.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Максимальное  использование  потенциала возобновляемых источников энергии, ВЭР, местных энергоресурсов, аккумуляционных и регулирующих свойств энергосистемы и потребителей.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Интеллектуализация энергетических систем</a:t>
            </a: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на основе отечественного программного обеспечения.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 marL="268288" algn="just">
              <a:spcBef>
                <a:spcPts val="300"/>
              </a:spcBef>
              <a:spcAft>
                <a:spcPts val="300"/>
              </a:spcAft>
            </a:pPr>
            <a:endParaRPr lang="ru-RU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0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60396" y="171450"/>
            <a:ext cx="6849694" cy="777821"/>
          </a:xfrm>
        </p:spPr>
        <p:txBody>
          <a:bodyPr anchor="ctr" anchorCtr="0"/>
          <a:lstStyle/>
          <a:p>
            <a:pPr algn="ctr"/>
            <a:r>
              <a:rPr lang="ru-RU" sz="2400" b="1" kern="1200" dirty="0">
                <a:ea typeface="+mn-ea"/>
                <a:cs typeface="Arial" panose="020B0604020202020204" pitchFamily="34" charset="0"/>
              </a:rPr>
              <a:t>Интеллектуальная энергетическая система (ИЭС)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74" y="1148137"/>
            <a:ext cx="826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ИЭС – синтез энергетической и информационно-коммуникационной </a:t>
            </a:r>
            <a:r>
              <a:rPr lang="ru-RU" sz="1600" dirty="0" smtClean="0">
                <a:latin typeface="+mn-lt"/>
              </a:rPr>
              <a:t>инфраструктуры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с </a:t>
            </a:r>
            <a:r>
              <a:rPr lang="ru-RU" sz="1600" dirty="0">
                <a:latin typeface="+mn-lt"/>
              </a:rPr>
              <a:t>реализацией новых функциональных возможностей генерации, сети и потребителей на системах </a:t>
            </a:r>
            <a:r>
              <a:rPr lang="ru-RU" sz="1600" dirty="0" smtClean="0">
                <a:latin typeface="+mn-lt"/>
              </a:rPr>
              <a:t>интеллектуального управления с широким использованием прогнозных значений параметров.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408" y="2071467"/>
            <a:ext cx="8794681" cy="3960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Существующая энергосистема</a:t>
            </a:r>
            <a:endParaRPr lang="ru-RU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 bwMode="auto">
          <a:xfrm rot="5400000">
            <a:off x="653618" y="2054913"/>
            <a:ext cx="3520923" cy="4397340"/>
          </a:xfrm>
          <a:prstGeom prst="homePlate">
            <a:avLst>
              <a:gd name="adj" fmla="val 155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36000" rIns="576000" bIns="216000" numCol="1" rtlCol="0" anchor="ctr" anchorCtr="0" compatLnSpc="1">
            <a:prstTxWarp prst="textNoShape">
              <a:avLst/>
            </a:prstTxWarp>
          </a:bodyPr>
          <a:lstStyle/>
          <a:p>
            <a:endParaRPr lang="en-US" sz="1400" dirty="0" smtClean="0">
              <a:solidFill>
                <a:schemeClr val="tx1"/>
              </a:solidFill>
              <a:latin typeface="+mn-lt"/>
            </a:endParaRP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Модернизация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технологической части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систем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энергоснабжения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:</a:t>
            </a:r>
            <a:endParaRPr lang="en-US" sz="1600" b="1" dirty="0" smtClean="0">
              <a:solidFill>
                <a:srgbClr val="002060"/>
              </a:solidFill>
              <a:latin typeface="+mn-lt"/>
            </a:endParaRPr>
          </a:p>
          <a:p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повышение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энергетической и экономической эффективности энергогенерации за счет внедрения когенерации, высокоэффективных энергогенераторов нового типа;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создание гибридных высокотехнологичных энергоустановок и новых схемных решений;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расширение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активное использование потенциала 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регулирования 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аккумуляции в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системе генерации, транспорта и потребления электроэнергии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0" name="Пятиугольник 9"/>
          <p:cNvSpPr/>
          <p:nvPr/>
        </p:nvSpPr>
        <p:spPr bwMode="auto">
          <a:xfrm rot="5400000">
            <a:off x="5100676" y="2005195"/>
            <a:ext cx="3421487" cy="4397340"/>
          </a:xfrm>
          <a:prstGeom prst="homePlate">
            <a:avLst>
              <a:gd name="adj" fmla="val 1556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36000" rIns="0" bIns="21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</a:rPr>
              <a:t>Модернизация систем управления технологическими процессами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энергопотреблением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повышение уровня наблюдаемости и управляемости за счет внедрения информационных систем;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создание новых функций автоматизации для расширения потенциала управляемости и адаптивных свойств;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реализация интеллектуального управления по прогнозу, оценке состояния с коррекцией параметров потребителей с регулированием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 количеству и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времени объемов энергопотребления.</a:t>
            </a:r>
          </a:p>
          <a:p>
            <a:pPr marL="185738" indent="-93663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409" y="5815173"/>
            <a:ext cx="8736345" cy="3960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Интеллектуальная энергетическая система (ИЭС)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5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6762BA7A-3547-4FA4-A1CF-63BAF5226BC5}" type="slidenum">
              <a:rPr lang="en-US" smtClean="0"/>
              <a:pPr algn="ctr">
                <a:defRPr/>
              </a:pPr>
              <a:t>5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1953" y="1114425"/>
            <a:ext cx="8970175" cy="5178743"/>
            <a:chOff x="81953" y="1275629"/>
            <a:chExt cx="8970175" cy="501753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91263" y="1648845"/>
              <a:ext cx="2985723" cy="2239292"/>
            </a:xfrm>
            <a:prstGeom prst="rect">
              <a:avLst/>
            </a:prstGeom>
          </p:spPr>
        </p:pic>
        <p:pic>
          <p:nvPicPr>
            <p:cNvPr id="9" name="Picture 2" descr="H:\Текущее\презентации\импульс КБНК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735" y="1565046"/>
              <a:ext cx="6034576" cy="472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54652" y="4195691"/>
              <a:ext cx="2397116" cy="179783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21245" y="119205"/>
            <a:ext cx="6683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+mj-ea"/>
                <a:cs typeface="+mj-cs"/>
              </a:rPr>
              <a:t>Макеты автоматизированной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энергоустановки</a:t>
            </a:r>
          </a:p>
          <a:p>
            <a:pPr algn="ctr"/>
            <a:r>
              <a:rPr lang="ru-RU" sz="2400" b="1" dirty="0" smtClean="0">
                <a:latin typeface="+mj-lt"/>
                <a:ea typeface="+mj-ea"/>
                <a:cs typeface="+mj-cs"/>
              </a:rPr>
              <a:t>на базе оборудования НПО «Авангард»</a:t>
            </a:r>
            <a:endParaRPr lang="ru-RU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1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49855"/>
              </p:ext>
            </p:extLst>
          </p:nvPr>
        </p:nvGraphicFramePr>
        <p:xfrm>
          <a:off x="150939" y="1770143"/>
          <a:ext cx="8185857" cy="533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AutoCAD LT Drawing" r:id="rId4" imgW="10353600" imgH="6715080" progId="AutoCADLT.Drawing.21">
                  <p:embed/>
                </p:oleObj>
              </mc:Choice>
              <mc:Fallback>
                <p:oleObj name="AutoCAD LT Drawing" r:id="rId4" imgW="10353600" imgH="6715080" progId="AutoCADLT.Drawing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939" y="1770143"/>
                        <a:ext cx="8185857" cy="533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6762BA7A-3547-4FA4-A1CF-63BAF5226BC5}" type="slidenum">
              <a:rPr lang="en-US" smtClean="0"/>
              <a:pPr algn="ctr"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8" y="1132372"/>
            <a:ext cx="1544807" cy="1081831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9" y="5147801"/>
            <a:ext cx="896499" cy="68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28" y="1177452"/>
            <a:ext cx="741931" cy="97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18" y="1165915"/>
            <a:ext cx="929258" cy="70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40" y="1141388"/>
            <a:ext cx="1016353" cy="71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4" y="2609693"/>
            <a:ext cx="897302" cy="22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11603" r="34431" b="32255"/>
          <a:stretch/>
        </p:blipFill>
        <p:spPr bwMode="auto">
          <a:xfrm>
            <a:off x="2961213" y="1148592"/>
            <a:ext cx="576082" cy="7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84628" y="5797745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Программируемые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логические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контроллеры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6647" y="181684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Низковольтные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комплектные устройства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7028" y="1807831"/>
            <a:ext cx="152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Преобразователи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AC/DC, DC/DC, DC/AC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1904" y="478939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Накопители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энергии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5726" y="1828317"/>
            <a:ext cx="190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Устройства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стабилизированного питания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23469" y="2038664"/>
            <a:ext cx="1320532" cy="66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Активные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динамические фильтры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539" y="1818344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Контейнер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с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5386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энергооборудованием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5386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224255" y="0"/>
            <a:ext cx="6447479" cy="99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latin typeface="+mj-lt"/>
                <a:ea typeface="+mj-ea"/>
                <a:cs typeface="+mj-cs"/>
              </a:rPr>
              <a:t>Комплекс оборудования и программных средств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latin typeface="+mj-lt"/>
                <a:ea typeface="+mj-ea"/>
                <a:cs typeface="+mj-cs"/>
              </a:rPr>
              <a:t>автоматизации энергетических </a:t>
            </a:r>
            <a:r>
              <a:rPr lang="ru-RU" sz="2200" b="1" dirty="0" smtClean="0">
                <a:latin typeface="+mj-lt"/>
                <a:ea typeface="+mj-ea"/>
                <a:cs typeface="+mj-cs"/>
              </a:rPr>
              <a:t>объектов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latin typeface="+mj-lt"/>
                <a:ea typeface="+mj-ea"/>
                <a:cs typeface="+mj-cs"/>
              </a:rPr>
              <a:t>НПО «Авангард»</a:t>
            </a:r>
            <a:endParaRPr lang="ru-RU" sz="2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59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2BA7A-3547-4FA4-A1CF-63BAF5226BC5}" type="slidenum">
              <a:rPr lang="en-US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1" y="1230793"/>
            <a:ext cx="8934537" cy="479721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185415" y="173720"/>
            <a:ext cx="6839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latin typeface="+mj-lt"/>
                <a:cs typeface="Arial" panose="020B0604020202020204" pitchFamily="34" charset="0"/>
              </a:rPr>
              <a:t>Концепция трехуровневой системы интеллектуального управления автономным энергокомплексом</a:t>
            </a:r>
            <a:endParaRPr lang="ru-RU" sz="2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7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238" y="1284437"/>
            <a:ext cx="8528558" cy="4658264"/>
          </a:xfrm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Потребитель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/>
              </a:rPr>
              <a:t> -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азвитие систем: измерения, учета, расчета  прогнозных параметров, управления нагрузкой у потребителя и соответствующих потребительских сервисов, обеспечивающих интеграцию потребителя в ИЭС.</a:t>
            </a:r>
            <a:b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Автономная генерация –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оздание высокоэффективных энергокомплексов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 реализацией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интеллектуального управления по прогнозу, оценке состояния с коррекцией параметров потребителей с регулированием по количеству и времени объемов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энергопотребления, удаленной диагностики (самодиагностики) оборудования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, обеспечивающих интеграцию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энергоисточников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ИЭС.</a:t>
            </a:r>
            <a:b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Распределенная генерация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развитие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распределенной генерации и микросетей и механизмов их интеграции в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ИЭС. Для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обеспечения интеграции всех субъектов энергосистемы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Smart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сеть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должна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развиваться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опережающе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относительно других субъектов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ИЭС с повышением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уровня наблюдаемости и управляемости за счет внедрения информационных </a:t>
            </a:r>
            <a:r>
              <a:rPr lang="ru-RU" sz="18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систем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.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883" y="119872"/>
            <a:ext cx="8333117" cy="804053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               </a:t>
            </a:r>
            <a:r>
              <a:rPr lang="ru-RU" sz="2400" kern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Приоритеты при разработке автономных ИЭС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442913" y="6381750"/>
            <a:ext cx="928687" cy="476250"/>
          </a:xfrm>
        </p:spPr>
        <p:txBody>
          <a:bodyPr/>
          <a:lstStyle/>
          <a:p>
            <a:pPr>
              <a:defRPr/>
            </a:pPr>
            <a:fld id="{6762BA7A-3547-4FA4-A1CF-63BAF5226BC5}" type="slidenum">
              <a:rPr lang="en-US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7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741" y="195026"/>
            <a:ext cx="7171259" cy="69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b="1" dirty="0">
                <a:latin typeface="+mj-lt"/>
                <a:cs typeface="Arial" panose="020B0604020202020204" pitchFamily="34" charset="0"/>
              </a:rPr>
              <a:t>Активный потребитель в интеллектуальной </a:t>
            </a:r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энергосистеме с гибридным </a:t>
            </a:r>
            <a:r>
              <a:rPr lang="ru-RU" sz="2400" b="1" dirty="0" err="1" smtClean="0">
                <a:latin typeface="+mj-lt"/>
                <a:cs typeface="Arial" panose="020B0604020202020204" pitchFamily="34" charset="0"/>
              </a:rPr>
              <a:t>энергокомплексом</a:t>
            </a:r>
            <a:r>
              <a:rPr lang="ru-RU" sz="2400" b="1" dirty="0" smtClean="0">
                <a:latin typeface="+mj-lt"/>
                <a:cs typeface="Arial" panose="020B0604020202020204" pitchFamily="34" charset="0"/>
              </a:rPr>
              <a:t> (ИЭС)</a:t>
            </a:r>
            <a:endParaRPr lang="ru-RU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7947" y="1431985"/>
            <a:ext cx="1341299" cy="20568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Активный потребитель (</a:t>
            </a:r>
            <a:r>
              <a:rPr lang="ru-RU" b="1" dirty="0" err="1" smtClean="0">
                <a:solidFill>
                  <a:srgbClr val="002060"/>
                </a:solidFill>
              </a:rPr>
              <a:t>просьюмер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в ИЭС</a:t>
            </a:r>
            <a:endParaRPr lang="ru-RU" sz="1700" b="1" dirty="0" smtClean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0782" y="3806456"/>
            <a:ext cx="1330230" cy="23710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Эффекты</a:t>
            </a:r>
            <a:endParaRPr kumimoji="0" lang="ru-RU" sz="17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 bwMode="auto">
          <a:xfrm>
            <a:off x="1692275" y="1431984"/>
            <a:ext cx="7340407" cy="2159651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Управление потреблением энергии (спросом):</a:t>
            </a:r>
          </a:p>
          <a:p>
            <a:pPr>
              <a:lnSpc>
                <a:spcPts val="1300"/>
              </a:lnSpc>
            </a:pPr>
            <a:endParaRPr lang="ru-RU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-     потребление с регулированием временного сдвига;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программируемое управление потреблением.</a:t>
            </a:r>
          </a:p>
          <a:p>
            <a:pPr marL="285750" indent="-285750">
              <a:lnSpc>
                <a:spcPts val="1300"/>
              </a:lnSpc>
              <a:buFontTx/>
              <a:buChar char="-"/>
            </a:pPr>
            <a:endParaRPr lang="ru-RU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Потребители – аккумуляторы.</a:t>
            </a:r>
            <a:endParaRPr lang="en-US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endParaRPr lang="ru-RU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Распределенная энергогенерация.</a:t>
            </a:r>
            <a:endParaRPr lang="en-US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endParaRPr lang="ru-RU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Управление эластичностью спроса с учетом прогнозной генерации с помощью ВИЭ, потенциала электроаккумуляции и резервов регулируемого спроса</a:t>
            </a:r>
            <a:r>
              <a:rPr lang="ru-RU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 bwMode="auto">
          <a:xfrm>
            <a:off x="1692275" y="3806456"/>
            <a:ext cx="7340408" cy="2371059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Повышение качества энергоснабжения и устойчивости работы системы</a:t>
            </a:r>
            <a:r>
              <a:rPr lang="ru-RU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Снижение установленной мощности ДГУ на 10 – 40%</a:t>
            </a:r>
            <a:r>
              <a:rPr lang="ru-RU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ru-RU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Повышение доли использования ВИЭ в выработке электроэнергии в 1,5 – 2,0 раза.</a:t>
            </a:r>
            <a:endParaRPr lang="en-US" dirty="0" smtClean="0">
              <a:ln w="0"/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Снижение расхода органического топлива.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1384857" y="1960848"/>
            <a:ext cx="281807" cy="10309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1366650" y="4476514"/>
            <a:ext cx="318219" cy="10309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Нижний колонтитул 2"/>
          <p:cNvSpPr txBox="1">
            <a:spLocks noGrp="1"/>
          </p:cNvSpPr>
          <p:nvPr/>
        </p:nvSpPr>
        <p:spPr bwMode="auto">
          <a:xfrm>
            <a:off x="2030681" y="6301741"/>
            <a:ext cx="6933939" cy="5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 b="0" dirty="0" smtClean="0">
                <a:solidFill>
                  <a:schemeClr val="bg1"/>
                </a:solidFill>
                <a:latin typeface="+mn-lt"/>
              </a:rPr>
              <a:t>НАПРАВЛЕНИЯ ПОВЫШЕНИЯ ЭФФЕКТИВНОСТИ И НАДЕЖНОСТИ ФУНКЦИОНИРОВАНИЯ АВТОНОМНЫХ СИСТЕМ ЭНЕРГОСНАБЖЕНИЯ</a:t>
            </a:r>
            <a:endParaRPr lang="ru-RU" altLang="ru-RU" sz="1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8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1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Специальное оформление">
  <a:themeElements>
    <a:clrScheme name="1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10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38635</TotalTime>
  <Words>1851</Words>
  <Application>Microsoft Office PowerPoint</Application>
  <PresentationFormat>Экран (4:3)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AutoCAD LT Drawing</vt:lpstr>
      <vt:lpstr>Презентация PowerPoint</vt:lpstr>
      <vt:lpstr>Приоритеты в государственных решениях  </vt:lpstr>
      <vt:lpstr>Основные задачи при организации  автономного энергоснабжения </vt:lpstr>
      <vt:lpstr>Интеллектуальная энергетическая система (ИЭС)</vt:lpstr>
      <vt:lpstr>Презентация PowerPoint</vt:lpstr>
      <vt:lpstr>Презентация PowerPoint</vt:lpstr>
      <vt:lpstr>Презентация PowerPoint</vt:lpstr>
      <vt:lpstr>Потребитель - развитие систем: измерения, учета, расчета  прогнозных параметров, управления нагрузкой у потребителя и соответствующих потребительских сервисов, обеспечивающих интеграцию потребителя в ИЭС.  Автономная генерация – создание высокоэффективных энергокомплексов с реализацией интеллектуального управления по прогнозу, оценке состояния с коррекцией параметров потребителей с регулированием по количеству и времени объемов энергопотребления, удаленной диагностики (самодиагностики) оборудования, обеспечивающих интеграцию энергоисточников в ИЭС.  Распределенная генерация - развитие распределенной генерации и микросетей и механизмов их интеграции в ИЭС. Для обеспечения интеграции всех субъектов энергосистемы Smart сеть должна развиваться опережающе относительно других субъектов ИЭС с повышением уровня наблюдаемости и управляемости за счет внедрения информационных систем.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Назаркина Галина Борисовна</cp:lastModifiedBy>
  <cp:revision>1622</cp:revision>
  <cp:lastPrinted>2015-08-13T10:34:35Z</cp:lastPrinted>
  <dcterms:created xsi:type="dcterms:W3CDTF">2009-07-15T11:37:47Z</dcterms:created>
  <dcterms:modified xsi:type="dcterms:W3CDTF">2017-09-29T07:09:19Z</dcterms:modified>
</cp:coreProperties>
</file>