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4" r:id="rId4"/>
    <p:sldId id="295" r:id="rId5"/>
    <p:sldId id="296" r:id="rId6"/>
    <p:sldId id="314" r:id="rId7"/>
    <p:sldId id="315" r:id="rId8"/>
    <p:sldId id="293" r:id="rId9"/>
    <p:sldId id="298" r:id="rId10"/>
    <p:sldId id="300" r:id="rId11"/>
    <p:sldId id="301" r:id="rId12"/>
    <p:sldId id="304" r:id="rId13"/>
    <p:sldId id="305" r:id="rId14"/>
    <p:sldId id="307" r:id="rId15"/>
    <p:sldId id="306" r:id="rId16"/>
    <p:sldId id="302" r:id="rId17"/>
    <p:sldId id="310" r:id="rId18"/>
    <p:sldId id="313" r:id="rId19"/>
    <p:sldId id="309" r:id="rId20"/>
    <p:sldId id="311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DAFB"/>
    <a:srgbClr val="0F18AC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шт.</c:v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7770075101097633E-3"/>
                  <c:y val="0.202540682414698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93587521663777E-2"/>
                      <c:h val="7.64145562885720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291-4BAA-AF1A-2131AA54BC28}"/>
                </c:ext>
              </c:extLst>
            </c:dLbl>
            <c:dLbl>
              <c:idx val="1"/>
              <c:layout>
                <c:manualLayout>
                  <c:x val="8.9863153276820967E-3"/>
                  <c:y val="0.347738732070811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209630373903049E-2"/>
                      <c:h val="4.7546236587733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291-4BAA-AF1A-2131AA54BC28}"/>
                </c:ext>
              </c:extLst>
            </c:dLbl>
            <c:dLbl>
              <c:idx val="2"/>
              <c:layout>
                <c:manualLayout>
                  <c:x val="-1.1972171018409428E-3"/>
                  <c:y val="0.56037514442669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483111791608061E-2"/>
                      <c:h val="7.25623563885930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291-4BAA-AF1A-2131AA54BC28}"/>
                </c:ext>
              </c:extLst>
            </c:dLbl>
            <c:dLbl>
              <c:idx val="3"/>
              <c:layout>
                <c:manualLayout>
                  <c:x val="0"/>
                  <c:y val="0.297706649490298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291-4BAA-AF1A-2131AA54BC28}"/>
                </c:ext>
              </c:extLst>
            </c:dLbl>
            <c:dLbl>
              <c:idx val="4"/>
              <c:layout>
                <c:manualLayout>
                  <c:x val="-1.9969589617071324E-3"/>
                  <c:y val="0.175753448200297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291-4BAA-AF1A-2131AA54BC2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291-4BAA-AF1A-2131AA54BC28}"/>
                </c:ext>
              </c:extLst>
            </c:dLbl>
            <c:dLbl>
              <c:idx val="6"/>
              <c:layout>
                <c:manualLayout>
                  <c:x val="0"/>
                  <c:y val="0.222658525619528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291-4BAA-AF1A-2131AA54BC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Лист1!$I$5:$I$11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Лист1!$H$5:$H$11</c:f>
              <c:numCache>
                <c:formatCode>General</c:formatCode>
                <c:ptCount val="7"/>
                <c:pt idx="0">
                  <c:v>69</c:v>
                </c:pt>
                <c:pt idx="1">
                  <c:v>96</c:v>
                </c:pt>
                <c:pt idx="2">
                  <c:v>130</c:v>
                </c:pt>
                <c:pt idx="3">
                  <c:v>89</c:v>
                </c:pt>
                <c:pt idx="4">
                  <c:v>68</c:v>
                </c:pt>
                <c:pt idx="5">
                  <c:v>28</c:v>
                </c:pt>
                <c:pt idx="6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91-4BAA-AF1A-2131AA54BC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32572800"/>
        <c:axId val="432577720"/>
      </c:barChart>
      <c:catAx>
        <c:axId val="43257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577720"/>
        <c:crosses val="autoZero"/>
        <c:auto val="1"/>
        <c:lblAlgn val="ctr"/>
        <c:lblOffset val="100"/>
        <c:noMultiLvlLbl val="0"/>
      </c:catAx>
      <c:valAx>
        <c:axId val="432577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325728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25400">
            <a:solidFill>
              <a:schemeClr val="dk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Ду 300</c:v>
                </c:pt>
              </c:strCache>
            </c:strRef>
          </c:tx>
          <c:spPr>
            <a:solidFill>
              <a:srgbClr val="35DAFB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0.15382792069001372"/>
                  <c:y val="9.6387745000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4D9-4A8D-AFA4-5FE7A3D5B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Лист1!$B$12</c:f>
              <c:numCache>
                <c:formatCode>General</c:formatCode>
                <c:ptCount val="1"/>
                <c:pt idx="0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9-4A8D-AFA4-5FE7A3D5B1F7}"/>
            </c:ext>
          </c:extLst>
        </c:ser>
        <c:ser>
          <c:idx val="1"/>
          <c:order val="1"/>
          <c:tx>
            <c:strRef>
              <c:f>Лист1!$C$13</c:f>
              <c:strCache>
                <c:ptCount val="1"/>
                <c:pt idx="0">
                  <c:v>Ду 400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5.679800148554353E-2"/>
                  <c:y val="-8.7143676113472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4D9-4A8D-AFA4-5FE7A3D5B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Лист1!$C$12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D9-4A8D-AFA4-5FE7A3D5B1F7}"/>
            </c:ext>
          </c:extLst>
        </c:ser>
        <c:ser>
          <c:idx val="2"/>
          <c:order val="2"/>
          <c:tx>
            <c:strRef>
              <c:f>Лист1!$D$13</c:f>
              <c:strCache>
                <c:ptCount val="1"/>
                <c:pt idx="0">
                  <c:v>Ду 500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2.8399000742771678E-2"/>
                  <c:y val="-0.13529295470795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4D9-4A8D-AFA4-5FE7A3D5B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Лист1!$D$12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D9-4A8D-AFA4-5FE7A3D5B1F7}"/>
            </c:ext>
          </c:extLst>
        </c:ser>
        <c:ser>
          <c:idx val="3"/>
          <c:order val="3"/>
          <c:tx>
            <c:strRef>
              <c:f>Лист1!$E$13</c:f>
              <c:strCache>
                <c:ptCount val="1"/>
                <c:pt idx="0">
                  <c:v>Ду 700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2.3665833952309806E-3"/>
                  <c:y val="-0.122707563572328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4D9-4A8D-AFA4-5FE7A3D5B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Лист1!$E$12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D9-4A8D-AFA4-5FE7A3D5B1F7}"/>
            </c:ext>
          </c:extLst>
        </c:ser>
        <c:ser>
          <c:idx val="4"/>
          <c:order val="4"/>
          <c:tx>
            <c:strRef>
              <c:f>Лист1!$F$13</c:f>
              <c:strCache>
                <c:ptCount val="1"/>
                <c:pt idx="0">
                  <c:v>Ду 1000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0.15382792069001372"/>
                  <c:y val="-7.7793572829032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4D9-4A8D-AFA4-5FE7A3D5B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Лист1!$F$12</c:f>
              <c:numCache>
                <c:formatCode>General</c:formatCode>
                <c:ptCount val="1"/>
                <c:pt idx="0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D9-4A8D-AFA4-5FE7A3D5B1F7}"/>
            </c:ext>
          </c:extLst>
        </c:ser>
        <c:ser>
          <c:idx val="5"/>
          <c:order val="5"/>
          <c:tx>
            <c:strRef>
              <c:f>Лист1!$G$13</c:f>
              <c:strCache>
                <c:ptCount val="1"/>
                <c:pt idx="0">
                  <c:v>Ду 1200-1400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6.153116827600532E-2"/>
                  <c:y val="-5.9780607894211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4D9-4A8D-AFA4-5FE7A3D5B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Лист1!$G$12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D9-4A8D-AFA4-5FE7A3D5B1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71516976"/>
        <c:axId val="471510744"/>
        <c:axId val="0"/>
      </c:bar3DChart>
      <c:catAx>
        <c:axId val="47151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1510744"/>
        <c:crosses val="autoZero"/>
        <c:auto val="1"/>
        <c:lblAlgn val="ctr"/>
        <c:lblOffset val="100"/>
        <c:noMultiLvlLbl val="0"/>
      </c:catAx>
      <c:valAx>
        <c:axId val="47151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151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6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51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6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6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3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48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8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5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7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53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9D792-457E-44E9-B778-FD8AEC878035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F1311-5DA2-47F1-88CC-13162C4F93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1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3.wdp"/><Relationship Id="rId7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az-ural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43471" y="188640"/>
            <a:ext cx="10049163" cy="10801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816080" y="1761688"/>
            <a:ext cx="3578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И.Н. Дериглазова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«САЗ»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1935" y="223392"/>
            <a:ext cx="10050700" cy="1015663"/>
          </a:xfrm>
          <a:prstGeom prst="rect">
            <a:avLst/>
          </a:prstGeom>
          <a:noFill/>
          <a:ln>
            <a:solidFill>
              <a:srgbClr val="0F18A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Совещание по вопросу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«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газотранспортных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эксплуатации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линейной части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магистральных  трубопроводов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«Газпром»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и задачи на 2018 год. Положительный опыт, проблемы»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5521" y="3456840"/>
            <a:ext cx="9507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ООО «Сысертский арматурный завод»</a:t>
            </a:r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/>
              <a:t>Уникальный </a:t>
            </a:r>
            <a:r>
              <a:rPr lang="ru-RU" sz="3000" b="1" dirty="0"/>
              <a:t>опыт и современные технологии </a:t>
            </a:r>
            <a:endParaRPr lang="ru-RU" sz="3000" b="1" dirty="0" smtClean="0"/>
          </a:p>
          <a:p>
            <a:pPr algn="ctr"/>
            <a:r>
              <a:rPr lang="ru-RU" sz="3000" b="1" dirty="0" smtClean="0"/>
              <a:t>при капитальном ремонте ТПА в заводских условиях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6585" y="5324593"/>
            <a:ext cx="99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Самара</a:t>
            </a: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, 16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2018 года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365598" y="2780928"/>
            <a:ext cx="3938314" cy="0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341934" y="6309320"/>
            <a:ext cx="10050700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365598" y="1340768"/>
            <a:ext cx="10027036" cy="2257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816080" y="2780928"/>
            <a:ext cx="3938314" cy="0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970" y="1585615"/>
            <a:ext cx="3572279" cy="111127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ПрбкаДу1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711" y="4618052"/>
            <a:ext cx="1985212" cy="1827454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1026223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10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 flipH="1">
            <a:off x="1689280" y="6298369"/>
            <a:ext cx="86241" cy="357671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847850" y="4365625"/>
            <a:ext cx="4038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pic>
        <p:nvPicPr>
          <p:cNvPr id="20" name="Picture 11" descr="Наплав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254" y="2358184"/>
            <a:ext cx="2745476" cy="21688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0260" y="514631"/>
            <a:ext cx="4815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Полное восстановление шаровой пробки</a:t>
            </a:r>
            <a:endParaRPr lang="ru-RU" sz="2000" b="1" dirty="0"/>
          </a:p>
        </p:txBody>
      </p:sp>
      <p:pic>
        <p:nvPicPr>
          <p:cNvPr id="2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21" y="1053822"/>
            <a:ext cx="3913911" cy="21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5142" y="1328841"/>
            <a:ext cx="2993044" cy="2244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49" y="3362935"/>
            <a:ext cx="3913911" cy="2935434"/>
          </a:xfrm>
          <a:prstGeom prst="rect">
            <a:avLst/>
          </a:prstGeom>
        </p:spPr>
      </p:pic>
      <p:pic>
        <p:nvPicPr>
          <p:cNvPr id="22" name="Picture 14" descr="PB12008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69" y="3768607"/>
            <a:ext cx="3379788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14062" y="1379791"/>
            <a:ext cx="575760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Восстановление сферы путём механической 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обработки с последующей наплавкой или напылением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2" y="3165974"/>
            <a:ext cx="3954585" cy="2965939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47850" y="4365625"/>
            <a:ext cx="4038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pic>
        <p:nvPicPr>
          <p:cNvPr id="8" name="Picture 24" descr="Седло новое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34" y="1092986"/>
            <a:ext cx="389096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Седл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2462" y="910432"/>
            <a:ext cx="3294979" cy="247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9"/>
          <p:cNvSpPr txBox="1">
            <a:spLocks noChangeArrowheads="1"/>
          </p:cNvSpPr>
          <p:nvPr/>
        </p:nvSpPr>
        <p:spPr>
          <a:xfrm>
            <a:off x="2753685" y="416711"/>
            <a:ext cx="5903913" cy="6762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Восстановление седла и замена уплотнений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S 05 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326" y="346392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S 02 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326" y="4395788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0000009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595" y="5274442"/>
            <a:ext cx="8191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Седло ново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8653" y="3718132"/>
            <a:ext cx="3844165" cy="28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object 3"/>
          <p:cNvSpPr/>
          <p:nvPr/>
        </p:nvSpPr>
        <p:spPr>
          <a:xfrm>
            <a:off x="1152525" y="6309320"/>
            <a:ext cx="1026223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object 3"/>
          <p:cNvSpPr/>
          <p:nvPr/>
        </p:nvSpPr>
        <p:spPr>
          <a:xfrm>
            <a:off x="1775521" y="6309320"/>
            <a:ext cx="72329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14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231644" y="221636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23541" y="353954"/>
            <a:ext cx="8199001" cy="892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Ремонт и восстановление работоспособности привода, колонны и трубной обвязки шарового крана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НП\Documents\К совещанию С-Пет\ФотоГатчина\DSC07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92" y="1271813"/>
            <a:ext cx="3587015" cy="231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92" y="3667225"/>
            <a:ext cx="3587015" cy="2493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9" y="1582316"/>
            <a:ext cx="3668277" cy="2751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02" y="1271813"/>
            <a:ext cx="3413124" cy="2395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58" y="4200288"/>
            <a:ext cx="2624436" cy="1968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02" y="3718592"/>
            <a:ext cx="3413124" cy="24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19" y="665412"/>
            <a:ext cx="3632647" cy="2724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4" y="2733253"/>
            <a:ext cx="3293137" cy="2469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67" y="3548426"/>
            <a:ext cx="4404165" cy="2477343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0228" y="1814835"/>
            <a:ext cx="3193865" cy="892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Краны прошедшие капитальный ремонт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807803"/>
              </p:ext>
            </p:extLst>
          </p:nvPr>
        </p:nvGraphicFramePr>
        <p:xfrm>
          <a:off x="8781630" y="3381074"/>
          <a:ext cx="2148036" cy="303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7" imgW="5695753" imgH="8048557" progId="Acrobat.Document.11">
                  <p:embed/>
                </p:oleObj>
              </mc:Choice>
              <mc:Fallback>
                <p:oleObj name="Acrobat Document" r:id="rId7" imgW="5695753" imgH="80485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81630" y="3381074"/>
                        <a:ext cx="2148036" cy="303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8256" y="3428814"/>
            <a:ext cx="3159077" cy="2452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04" y="648419"/>
            <a:ext cx="3677961" cy="27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7" y="2378784"/>
            <a:ext cx="2107748" cy="281033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138820" y="892191"/>
            <a:ext cx="5457524" cy="6195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Ремонт шаровых  кранов Ду1200-1400</a:t>
            </a:r>
          </a:p>
          <a:p>
            <a:pPr>
              <a:defRPr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45" y="2965249"/>
            <a:ext cx="2396283" cy="3195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28" y="1851512"/>
            <a:ext cx="2503201" cy="3337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11" y="2974644"/>
            <a:ext cx="2761047" cy="3681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45" y="735975"/>
            <a:ext cx="2345033" cy="3126710"/>
          </a:xfrm>
          <a:prstGeom prst="rect">
            <a:avLst/>
          </a:prstGeom>
        </p:spPr>
      </p:pic>
      <p:sp>
        <p:nvSpPr>
          <p:cNvPr id="15" name="object 3"/>
          <p:cNvSpPr/>
          <p:nvPr/>
        </p:nvSpPr>
        <p:spPr>
          <a:xfrm>
            <a:off x="1171775" y="6302851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51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70" y="3605015"/>
            <a:ext cx="2173297" cy="2897729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15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138820" y="742383"/>
            <a:ext cx="7986380" cy="6195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Ремонт шаровых  кранов уплотнение метал по металлу</a:t>
            </a:r>
          </a:p>
          <a:p>
            <a:pPr>
              <a:defRPr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45" y="1580420"/>
            <a:ext cx="2699460" cy="2024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3189" y="1994632"/>
            <a:ext cx="3996623" cy="2997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1883" y="2621072"/>
            <a:ext cx="4466245" cy="25122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041" y="1790700"/>
            <a:ext cx="3051527" cy="43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16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138820" y="638357"/>
            <a:ext cx="7986380" cy="6195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Ремонт задвижек Ду50-Ду1000 Ру4,0-38,0 МПа</a:t>
            </a:r>
          </a:p>
          <a:p>
            <a:pPr>
              <a:defRPr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080" y="2044747"/>
            <a:ext cx="3618235" cy="2713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01" y="976940"/>
            <a:ext cx="2868205" cy="21511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48" y="4512357"/>
            <a:ext cx="2481409" cy="1753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00" y="3115490"/>
            <a:ext cx="2013021" cy="31876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8975" y="1368254"/>
            <a:ext cx="3462424" cy="2596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4150" y="4190011"/>
            <a:ext cx="2560384" cy="1920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03" y="3362651"/>
            <a:ext cx="3379234" cy="27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2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17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31131" y="898210"/>
            <a:ext cx="4226660" cy="6195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Стандарты предприятия</a:t>
            </a:r>
          </a:p>
          <a:p>
            <a:pPr>
              <a:defRPr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78" y="1150787"/>
            <a:ext cx="3603072" cy="2547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02" y="573976"/>
            <a:ext cx="4723459" cy="3339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9" y="1545905"/>
            <a:ext cx="2211651" cy="3128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02" y="2718359"/>
            <a:ext cx="2486180" cy="35164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92" y="2745215"/>
            <a:ext cx="2521016" cy="3565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77" y="2795277"/>
            <a:ext cx="2450227" cy="34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1026223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876499" y="850482"/>
            <a:ext cx="531530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8645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возможности ООО «САЗ»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223" y="1644081"/>
            <a:ext cx="11627378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поставку РТИ для кранов и приводов импортного и отечественного производства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Организовать выпуск запасных частей для ТПА импортного и отечественного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производства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Производить текущий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средний ремонт, сервисное обслуживание запорно-регулирующей арматуры непосредственно на месте установки с номинальным диаметром DN100-1400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rabicPeriod"/>
            </a:pP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Производить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ремонт, сервисное и гарантийное обслуживание, текущий ремонт регулирующих, антипомпажных, дроссельных, обратных и отсечных клапанов производства фирмы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Mokveld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rabicPeriod"/>
            </a:pP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Производить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замену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приводов на работающих кранах, с последующим ремонтом привода в заводских условиях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rabicPeriod"/>
            </a:pP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Производить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приводов отечественного и импортного производства в заводских условиях</a:t>
            </a:r>
            <a:r>
              <a:rPr lang="ru-RU" dirty="0"/>
              <a:t>.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6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29078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19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2" y="619174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38174" y="1363031"/>
            <a:ext cx="1136332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 smtClean="0"/>
              <a:t>Организовать </a:t>
            </a:r>
            <a:r>
              <a:rPr lang="ru-RU" dirty="0"/>
              <a:t>более тесное сотрудничество между ремонтными предприятиями, научными и конструкторскими организациями, дочерними обществами ПАО «Газпром» с целью обмена опытом по восстановлению ТПА, разработки и внедрения новых технологий, материалов и конструкторских решений для повышения срока службы и безопасности ТПА, применяемой на объектах газотранспортной и газоперерабатывающей отрасли</a:t>
            </a:r>
            <a:endParaRPr lang="ru-RU" sz="1200" dirty="0"/>
          </a:p>
          <a:p>
            <a:pPr indent="457200"/>
            <a:r>
              <a:rPr lang="ru-RU" dirty="0" smtClean="0"/>
              <a:t>Проводить </a:t>
            </a:r>
            <a:r>
              <a:rPr lang="ru-RU" dirty="0"/>
              <a:t>процедуру конкурентных закупок на выполнение капитального ремонта ТПА на долгосрочной основе, со сроком не менее 3 лет, что позволит минимизировать возможность участия организациям, которые не имеют опыта проведения данных работ, компетенции, производственных площадей и необходимого оборудования.</a:t>
            </a:r>
            <a:endParaRPr lang="ru-RU" sz="1200" dirty="0"/>
          </a:p>
          <a:p>
            <a:r>
              <a:rPr lang="ru-RU" dirty="0"/>
              <a:t>Данные шаги позволят ремонтным предприятиям, соответствующим требованиям ПАО «Газпром»:</a:t>
            </a:r>
            <a:endParaRPr lang="ru-RU" sz="1200" dirty="0"/>
          </a:p>
          <a:p>
            <a:r>
              <a:rPr lang="ru-RU" dirty="0"/>
              <a:t>1.1. Своевременно осуществлять вывоз ТПА в ремонт и отгружать из ремонта, к началу проведения планово-предупредительных ремонтных работ газотранспортных предприятий</a:t>
            </a:r>
            <a:endParaRPr lang="ru-RU" sz="1200" dirty="0"/>
          </a:p>
          <a:p>
            <a:r>
              <a:rPr lang="ru-RU" dirty="0"/>
              <a:t>1.2. Оптимизировать затраты по капитальному ремонту ТПА в заводских условиях с целью эффективного использования средств ПАО «Газпром» </a:t>
            </a:r>
            <a:endParaRPr lang="ru-RU" sz="1200" dirty="0"/>
          </a:p>
          <a:p>
            <a:r>
              <a:rPr lang="ru-RU" dirty="0"/>
              <a:t>1.3. Повысить качество ремонта ТПА, за счет приобретения и использования современного оборудования и использования новых технологий</a:t>
            </a:r>
            <a:endParaRPr lang="ru-RU" sz="1200" dirty="0"/>
          </a:p>
          <a:p>
            <a:pPr lvl="1"/>
            <a:r>
              <a:rPr lang="ru-RU" dirty="0"/>
              <a:t>Создать ремонтный и обменный фонд ТПА, для равномерной и эффективной загрузки производственных мощностей ремонтных предприятий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26328" y="656134"/>
            <a:ext cx="660501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8645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по развитию совместного сотрудничества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1026223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32675" y="1700233"/>
            <a:ext cx="107820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0"/>
              </a:spcBef>
              <a:defRPr/>
            </a:pPr>
            <a:r>
              <a:rPr lang="ru-RU" dirty="0" smtClean="0"/>
              <a:t>Наше предприятие специализируется </a:t>
            </a:r>
            <a:r>
              <a:rPr lang="ru-RU" dirty="0"/>
              <a:t>на капитальном ремонте трубопроводной </a:t>
            </a:r>
            <a:r>
              <a:rPr lang="ru-RU" dirty="0" smtClean="0"/>
              <a:t>арматуры в заводских условиях, а </a:t>
            </a:r>
            <a:r>
              <a:rPr lang="ru-RU" dirty="0"/>
              <a:t>также производит техническое обслуживание, диагностику, текущий и средний ремонт ТПА импортного и отечественного производства с номинальным диаметром от DN </a:t>
            </a:r>
            <a:r>
              <a:rPr lang="en-US" dirty="0"/>
              <a:t>1</a:t>
            </a:r>
            <a:r>
              <a:rPr lang="ru-RU" dirty="0"/>
              <a:t>00 до DN 1</a:t>
            </a:r>
            <a:r>
              <a:rPr lang="en-US" dirty="0"/>
              <a:t>4</a:t>
            </a:r>
            <a:r>
              <a:rPr lang="ru-RU" dirty="0" smtClean="0"/>
              <a:t>00, предназначенной для эксплуатации на объектах добычи, транспортировки, </a:t>
            </a:r>
            <a:r>
              <a:rPr lang="ru-RU" dirty="0" err="1" smtClean="0"/>
              <a:t>переработики</a:t>
            </a:r>
            <a:r>
              <a:rPr lang="ru-RU" dirty="0" smtClean="0"/>
              <a:t> и хранения нефти и газа.</a:t>
            </a:r>
            <a:endParaRPr lang="en-US" dirty="0"/>
          </a:p>
          <a:p>
            <a:pPr indent="457200" algn="just">
              <a:spcBef>
                <a:spcPts val="0"/>
              </a:spcBef>
              <a:defRPr/>
            </a:pPr>
            <a:r>
              <a:rPr lang="ru-RU" dirty="0" smtClean="0"/>
              <a:t>Силами </a:t>
            </a:r>
            <a:r>
              <a:rPr lang="ru-RU" dirty="0"/>
              <a:t>ООО «САЗ» были проведены работы по капитальному ремонту в заводских условиях и восстановлению герметичности трубопроводной и запорно-регулирующей арматуры, предназначенной для использования на объектах ООО «Газпром </a:t>
            </a:r>
            <a:r>
              <a:rPr lang="ru-RU" dirty="0" err="1"/>
              <a:t>трансгаз</a:t>
            </a:r>
            <a:r>
              <a:rPr lang="ru-RU" dirty="0"/>
              <a:t> Санкт-Петербург», ООО «Газпром </a:t>
            </a:r>
            <a:r>
              <a:rPr lang="ru-RU" dirty="0" err="1"/>
              <a:t>трансгаз</a:t>
            </a:r>
            <a:r>
              <a:rPr lang="ru-RU" dirty="0"/>
              <a:t> </a:t>
            </a:r>
            <a:r>
              <a:rPr lang="ru-RU" dirty="0" err="1"/>
              <a:t>Югорск</a:t>
            </a:r>
            <a:r>
              <a:rPr lang="ru-RU" dirty="0"/>
              <a:t>», ООО «Газпром </a:t>
            </a:r>
            <a:r>
              <a:rPr lang="ru-RU" dirty="0" err="1"/>
              <a:t>трансгаз</a:t>
            </a:r>
            <a:r>
              <a:rPr lang="ru-RU" dirty="0"/>
              <a:t> Екатеринбург», ООО «Газпром добыча Уренгой», ООО «Газпром добыча Ноябрьск», ООО «Газпром переработка», ООО «Газпром добыча Надым», ООО «Газпром </a:t>
            </a:r>
            <a:r>
              <a:rPr lang="ru-RU" dirty="0" err="1"/>
              <a:t>трансгаз</a:t>
            </a:r>
            <a:r>
              <a:rPr lang="ru-RU" dirty="0"/>
              <a:t> Краснодар», ООО «Газпром </a:t>
            </a:r>
            <a:r>
              <a:rPr lang="ru-RU" dirty="0" err="1"/>
              <a:t>инвест</a:t>
            </a:r>
            <a:r>
              <a:rPr lang="ru-RU" dirty="0"/>
              <a:t> Юг», ООО «Газпром добыча Оренбург</a:t>
            </a:r>
            <a:r>
              <a:rPr lang="ru-RU" dirty="0" smtClean="0"/>
              <a:t>».</a:t>
            </a:r>
          </a:p>
          <a:p>
            <a:pPr indent="457200" algn="just">
              <a:spcBef>
                <a:spcPts val="0"/>
              </a:spcBef>
              <a:defRPr/>
            </a:pPr>
            <a:r>
              <a:rPr lang="ru-RU" dirty="0" smtClean="0"/>
              <a:t>За прошедшие семь лет, инженерно-технические работники </a:t>
            </a:r>
            <a:r>
              <a:rPr lang="ru-RU" dirty="0" err="1" smtClean="0"/>
              <a:t>Сысертского</a:t>
            </a:r>
            <a:r>
              <a:rPr lang="ru-RU" dirty="0" smtClean="0"/>
              <a:t> арматурного завода накопили большой опыт разработки конструкторской документации и применения освоенных технологий на практике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95700" y="839569"/>
            <a:ext cx="7719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0"/>
              </a:spcBef>
              <a:defRPr/>
            </a:pPr>
            <a:r>
              <a:rPr lang="ru-RU" dirty="0" smtClean="0"/>
              <a:t>ООО «Сысертский арматурный Завод» – высокотехнологичное предприятие, работающее на российском рынке нефтегазовых услуг с 2010г.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0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62050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ru-RU" dirty="0" smtClean="0">
                <a:solidFill>
                  <a:schemeClr val="bg1"/>
                </a:solidFill>
              </a:rPr>
              <a:t>0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61571" y="5069764"/>
            <a:ext cx="4261378" cy="79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Генеральный директор</a:t>
            </a:r>
          </a:p>
          <a:p>
            <a:pPr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Ирина Николаевна Дериглазова</a:t>
            </a:r>
          </a:p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direct@saz-ural.ru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defRPr/>
            </a:pPr>
            <a:endParaRPr lang="ru-RU" sz="2000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8430253" y="5059954"/>
            <a:ext cx="3161715" cy="104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тел. /343/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351-05-84;</a:t>
            </a:r>
          </a:p>
          <a:p>
            <a:pPr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3"/>
              </a:rPr>
              <a:t>info@saz-ural.ru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saz-ural.ru</a:t>
            </a:r>
          </a:p>
          <a:p>
            <a:pPr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478215" y="4930329"/>
            <a:ext cx="3952038" cy="129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624020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Свердловская обл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.,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Сысерть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Карла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Либкнехта, 2А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23471" y="2623120"/>
            <a:ext cx="7234744" cy="73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3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6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6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1631951" y="4941888"/>
            <a:ext cx="13319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4" y="2079175"/>
            <a:ext cx="5211762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63" y="679054"/>
            <a:ext cx="4202113" cy="280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86" y="3321349"/>
            <a:ext cx="4619827" cy="259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80043" y="5168238"/>
            <a:ext cx="8699500" cy="863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Диагностика, сервисное, техническое 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обслуживание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 капитальный ремонт 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трубопроводной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арматуры  в заводских условиях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4" y="908051"/>
            <a:ext cx="3260133" cy="101417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1" name="object 3"/>
          <p:cNvSpPr/>
          <p:nvPr/>
        </p:nvSpPr>
        <p:spPr>
          <a:xfrm>
            <a:off x="557213" y="262629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/>
          <p:nvPr/>
        </p:nvSpPr>
        <p:spPr>
          <a:xfrm>
            <a:off x="642938" y="6324838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6220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build="p"/>
      <p:bldP spid="205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644081"/>
            <a:ext cx="3078162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44" y="1559731"/>
            <a:ext cx="32670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9" y="1644081"/>
            <a:ext cx="2816225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2198" y="1114050"/>
            <a:ext cx="3724187" cy="2793140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0191" y="2718925"/>
            <a:ext cx="4747291" cy="2670351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1606580" y="6309319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8493" y="1262524"/>
            <a:ext cx="4322618" cy="3241964"/>
          </a:xfrm>
          <a:prstGeom prst="rect">
            <a:avLst/>
          </a:prstGeom>
        </p:spPr>
      </p:pic>
      <p:pic>
        <p:nvPicPr>
          <p:cNvPr id="10" name="Picture 4" descr="C:\Users\Елена СПГ\Desktop\Новая папка (12)\IMG_1017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62387" y="3611456"/>
            <a:ext cx="4711950" cy="2800693"/>
          </a:xfrm>
          <a:prstGeom prst="rect">
            <a:avLst/>
          </a:prstGeom>
          <a:noFill/>
          <a:ln>
            <a:solidFill>
              <a:srgbClr val="1C6CA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074" y="2640840"/>
            <a:ext cx="5024925" cy="2826520"/>
          </a:xfrm>
          <a:prstGeom prst="rect">
            <a:avLst/>
          </a:prstGeom>
        </p:spPr>
      </p:pic>
      <p:sp>
        <p:nvSpPr>
          <p:cNvPr id="31" name="object 3"/>
          <p:cNvSpPr/>
          <p:nvPr/>
        </p:nvSpPr>
        <p:spPr>
          <a:xfrm>
            <a:off x="1152525" y="6309320"/>
            <a:ext cx="10262236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5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6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5266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138820" y="935414"/>
            <a:ext cx="7986380" cy="9435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Количество отремонтированной ТПА за период 2011-2017гг.</a:t>
            </a:r>
          </a:p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Общее количество восстановленной ТПА в заводских условиях - 552ед.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412222" y="1990726"/>
          <a:ext cx="5303967" cy="4095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6048376" y="1990726"/>
          <a:ext cx="5366386" cy="4036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813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1026223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7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847850" y="4365625"/>
            <a:ext cx="4038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pic>
        <p:nvPicPr>
          <p:cNvPr id="11" name="Picture 14" descr="Сбо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" y="2443421"/>
            <a:ext cx="5483438" cy="389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Сборка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83" y="1148097"/>
            <a:ext cx="3455988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Пробка DN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7739" y="1148097"/>
            <a:ext cx="3437924" cy="24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9" descr="Кран Ду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2325" y="3004103"/>
            <a:ext cx="3260149" cy="3217737"/>
          </a:xfrm>
          <a:prstGeom prst="rect">
            <a:avLst/>
          </a:prstGeom>
        </p:spPr>
      </p:pic>
      <p:pic>
        <p:nvPicPr>
          <p:cNvPr id="19" name="Picture 11" descr="Клапан обратны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4124" y="3615325"/>
            <a:ext cx="1938337" cy="24844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52751" y="621286"/>
            <a:ext cx="8093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Образцы технической документации, разрабатываемой при капитальном ремонте ТПА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997267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39" descr="Кран в ремо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176" y="3977052"/>
            <a:ext cx="2969845" cy="222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5" descr="Приеха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1762" y="1628073"/>
            <a:ext cx="3025653" cy="226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6" descr="Приехал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3947629"/>
            <a:ext cx="3025652" cy="226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3418376" y="286036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Состояние ЗРА, вырезанной из газопроводов и </a:t>
            </a:r>
            <a:br>
              <a:rPr lang="ru-RU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поступающей в ремонт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9" y="3930791"/>
            <a:ext cx="3126735" cy="2345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9" y="1562009"/>
            <a:ext cx="3126735" cy="23450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89" y="1576677"/>
            <a:ext cx="3155862" cy="236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3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32" y="1169548"/>
            <a:ext cx="3326608" cy="2494956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1365598" y="223392"/>
            <a:ext cx="10049163" cy="300483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12222" y="1485900"/>
            <a:ext cx="2726598" cy="9154"/>
          </a:xfrm>
          <a:prstGeom prst="line">
            <a:avLst/>
          </a:prstGeom>
          <a:ln w="38100">
            <a:solidFill>
              <a:srgbClr val="0F18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/>
          <p:cNvSpPr/>
          <p:nvPr/>
        </p:nvSpPr>
        <p:spPr>
          <a:xfrm>
            <a:off x="1152525" y="6309320"/>
            <a:ext cx="10262235" cy="346720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0F18A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bg1"/>
                </a:solidFill>
              </a:rPr>
              <a:t>9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" name="object 3"/>
          <p:cNvSpPr/>
          <p:nvPr/>
        </p:nvSpPr>
        <p:spPr>
          <a:xfrm>
            <a:off x="1775521" y="6160293"/>
            <a:ext cx="45719" cy="495747"/>
          </a:xfrm>
          <a:custGeom>
            <a:avLst/>
            <a:gdLst/>
            <a:ahLst/>
            <a:cxnLst/>
            <a:rect l="l" t="t" r="r" b="b"/>
            <a:pathLst>
              <a:path w="8776335" h="924560">
                <a:moveTo>
                  <a:pt x="8776246" y="0"/>
                </a:moveTo>
                <a:lnTo>
                  <a:pt x="0" y="0"/>
                </a:lnTo>
                <a:lnTo>
                  <a:pt x="0" y="924229"/>
                </a:lnTo>
                <a:lnTo>
                  <a:pt x="8776246" y="924229"/>
                </a:lnTo>
                <a:lnTo>
                  <a:pt x="8776246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672902"/>
            <a:ext cx="2391180" cy="74385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57" y="3811408"/>
            <a:ext cx="3305908" cy="247943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35059" y="1706631"/>
            <a:ext cx="440377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ru-RU" i="1" dirty="0">
                <a:latin typeface="Tahoma" pitchFamily="34" charset="0"/>
                <a:cs typeface="Arial" charset="0"/>
              </a:rPr>
              <a:t>Типичные дефекты сферы:</a:t>
            </a:r>
          </a:p>
          <a:p>
            <a:pPr marL="342900" indent="-342900">
              <a:buFontTx/>
              <a:buChar char="-"/>
              <a:defRPr/>
            </a:pPr>
            <a:r>
              <a:rPr lang="ru-RU" i="1" dirty="0">
                <a:latin typeface="Tahoma" pitchFamily="34" charset="0"/>
                <a:cs typeface="Arial" charset="0"/>
              </a:rPr>
              <a:t>ржавчина;</a:t>
            </a:r>
          </a:p>
          <a:p>
            <a:pPr marL="342900" indent="-342900">
              <a:buFontTx/>
              <a:buChar char="-"/>
              <a:defRPr/>
            </a:pPr>
            <a:r>
              <a:rPr lang="ru-RU" i="1" dirty="0">
                <a:latin typeface="Tahoma" pitchFamily="34" charset="0"/>
                <a:cs typeface="Arial" charset="0"/>
              </a:rPr>
              <a:t>сколы;</a:t>
            </a:r>
          </a:p>
          <a:p>
            <a:pPr marL="342900" indent="-342900">
              <a:buFontTx/>
              <a:buChar char="-"/>
              <a:defRPr/>
            </a:pPr>
            <a:r>
              <a:rPr lang="ru-RU" i="1" dirty="0">
                <a:latin typeface="Tahoma" pitchFamily="34" charset="0"/>
                <a:cs typeface="Arial" charset="0"/>
              </a:rPr>
              <a:t>задиры;</a:t>
            </a:r>
          </a:p>
          <a:p>
            <a:pPr marL="342900" indent="-342900">
              <a:buFontTx/>
              <a:buChar char="-"/>
              <a:defRPr/>
            </a:pPr>
            <a:r>
              <a:rPr lang="ru-RU" i="1" dirty="0">
                <a:latin typeface="Tahoma" pitchFamily="34" charset="0"/>
                <a:cs typeface="Arial" charset="0"/>
              </a:rPr>
              <a:t>вмятины;</a:t>
            </a:r>
          </a:p>
          <a:p>
            <a:pPr marL="342900" indent="-342900">
              <a:buFontTx/>
              <a:buChar char="-"/>
              <a:defRPr/>
            </a:pPr>
            <a:r>
              <a:rPr lang="ru-RU" i="1" dirty="0">
                <a:latin typeface="Tahoma" pitchFamily="34" charset="0"/>
                <a:cs typeface="Arial" charset="0"/>
              </a:rPr>
              <a:t>отклонение формы от сферичности.</a:t>
            </a:r>
          </a:p>
          <a:p>
            <a:pPr marL="342900" indent="-342900">
              <a:defRPr/>
            </a:pPr>
            <a:endParaRPr lang="ru-RU" i="1" dirty="0">
              <a:latin typeface="Tahoma" pitchFamily="34" charset="0"/>
              <a:cs typeface="Arial" charset="0"/>
            </a:endParaRPr>
          </a:p>
        </p:txBody>
      </p:sp>
      <p:pic>
        <p:nvPicPr>
          <p:cNvPr id="11" name="Picture 10" descr="ПробкаДефек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4008" y="3811408"/>
            <a:ext cx="2910274" cy="2410775"/>
          </a:xfrm>
          <a:prstGeom prst="rect">
            <a:avLst/>
          </a:prstGeom>
        </p:spPr>
      </p:pic>
      <p:pic>
        <p:nvPicPr>
          <p:cNvPr id="12" name="Picture 16" descr="Проб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6913" y="3852081"/>
            <a:ext cx="3125055" cy="23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Пробка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536" y="1169548"/>
            <a:ext cx="2701175" cy="24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2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751</Words>
  <Application>Microsoft Office PowerPoint</Application>
  <PresentationFormat>Широкоэкранный</PresentationFormat>
  <Paragraphs>101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53</cp:revision>
  <cp:lastPrinted>2018-05-11T11:18:08Z</cp:lastPrinted>
  <dcterms:created xsi:type="dcterms:W3CDTF">2018-05-08T09:28:16Z</dcterms:created>
  <dcterms:modified xsi:type="dcterms:W3CDTF">2018-05-11T12:35:45Z</dcterms:modified>
</cp:coreProperties>
</file>