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384" r:id="rId2"/>
    <p:sldId id="400" r:id="rId3"/>
    <p:sldId id="386" r:id="rId4"/>
    <p:sldId id="398" r:id="rId5"/>
    <p:sldId id="399" r:id="rId6"/>
    <p:sldId id="401" r:id="rId7"/>
    <p:sldId id="402" r:id="rId8"/>
    <p:sldId id="387" r:id="rId9"/>
    <p:sldId id="397" r:id="rId10"/>
    <p:sldId id="388" r:id="rId11"/>
    <p:sldId id="385" r:id="rId12"/>
    <p:sldId id="389" r:id="rId13"/>
    <p:sldId id="390" r:id="rId14"/>
    <p:sldId id="396" r:id="rId15"/>
    <p:sldId id="392" r:id="rId16"/>
    <p:sldId id="391" r:id="rId17"/>
    <p:sldId id="393" r:id="rId1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0A4"/>
    <a:srgbClr val="CEF37D"/>
    <a:srgbClr val="D58757"/>
    <a:srgbClr val="98B5D8"/>
    <a:srgbClr val="83AEE1"/>
    <a:srgbClr val="E090A9"/>
    <a:srgbClr val="FFCCCC"/>
    <a:srgbClr val="254061"/>
    <a:srgbClr val="CCFFCC"/>
    <a:srgbClr val="1035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5657" autoAdjust="0"/>
  </p:normalViewPr>
  <p:slideViewPr>
    <p:cSldViewPr>
      <p:cViewPr varScale="1">
        <p:scale>
          <a:sx n="111" d="100"/>
          <a:sy n="111" d="100"/>
        </p:scale>
        <p:origin x="161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.Kartavyy\Desktop\&#1055;&#1088;&#1086;&#1077;&#1082;&#1090;&#1085;&#1099;%20&#1081;&#1086;&#1092;&#1080;&#1089;\&#1053;&#1077;&#1076;&#1077;&#1083;&#1103;_&#1073;&#1080;&#1079;&#1085;&#1077;&#1089;&#1072;\&#1040;&#1074;&#1072;&#1088;&#1080;&#1081;&#1085;&#1086;&#1089;&#1090;&#1100;%20&#1080;%20&#1090;&#1088;&#1072;&#1074;&#1084;&#1072;&#1090;&#1080;&#1079;&#1084;%20&#1054;&#1055;&#1054;%202010-2016_&#1076;&#1080;&#1072;&#1075;&#1088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531757031515962E-2"/>
          <c:y val="6.2106988152543133E-2"/>
          <c:w val="0.91617551617596993"/>
          <c:h val="0.79045173078650954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Лист1!$A$2</c:f>
              <c:strCache>
                <c:ptCount val="1"/>
                <c:pt idx="0">
                  <c:v>Число аварий </c:v>
                </c:pt>
              </c:strCache>
            </c:strRef>
          </c:tx>
          <c:spPr>
            <a:gradFill>
              <a:gsLst>
                <a:gs pos="10500">
                  <a:srgbClr val="7D9BBE"/>
                </a:gs>
                <a:gs pos="8000">
                  <a:srgbClr val="83A7C3"/>
                </a:gs>
                <a:gs pos="14000">
                  <a:srgbClr val="768FB9"/>
                </a:gs>
                <a:gs pos="21001">
                  <a:srgbClr val="83A7C3"/>
                </a:gs>
                <a:gs pos="52000">
                  <a:srgbClr val="FFFFFF"/>
                </a:gs>
                <a:gs pos="71001">
                  <a:srgbClr val="C0524E"/>
                </a:gs>
                <a:gs pos="94000">
                  <a:srgbClr val="EBDAD4"/>
                </a:gs>
              </a:gsLst>
              <a:lin ang="5400000" scaled="0"/>
            </a:gradFill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/>
            </a:sp3d>
          </c:spPr>
          <c:invertIfNegative val="0"/>
          <c:dLbls>
            <c:dLbl>
              <c:idx val="0"/>
              <c:layout>
                <c:manualLayout>
                  <c:x val="0"/>
                  <c:y val="0.4073311892133136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0.4361262006360184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3097575597504694E-3"/>
                  <c:y val="0.4156868499700255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9292726792514087E-3"/>
                  <c:y val="0.2444085086263146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0.2841567342458923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0547642745802971E-16"/>
                  <c:y val="0.2564979732312993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0"/>
                  <c:y val="0.3171179653886885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619515119501131E-3"/>
                  <c:y val="0.3038034440449484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Лист1!$B$2:$I$2</c:f>
              <c:numCache>
                <c:formatCode>General</c:formatCode>
                <c:ptCount val="8"/>
                <c:pt idx="0">
                  <c:v>367</c:v>
                </c:pt>
                <c:pt idx="1">
                  <c:v>356</c:v>
                </c:pt>
                <c:pt idx="2">
                  <c:v>379</c:v>
                </c:pt>
                <c:pt idx="3">
                  <c:v>257</c:v>
                </c:pt>
                <c:pt idx="4">
                  <c:v>226</c:v>
                </c:pt>
                <c:pt idx="5">
                  <c:v>236</c:v>
                </c:pt>
                <c:pt idx="6">
                  <c:v>222</c:v>
                </c:pt>
                <c:pt idx="7">
                  <c:v>220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109440"/>
        <c:axId val="117108880"/>
      </c:barChart>
      <c:lineChart>
        <c:grouping val="stack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Число смертельных несчастных случаев</c:v>
                </c:pt>
              </c:strCache>
            </c:strRef>
          </c:tx>
          <c:spPr>
            <a:ln w="60325">
              <a:solidFill>
                <a:srgbClr val="00B050"/>
              </a:solidFill>
            </a:ln>
          </c:spPr>
          <c:marker>
            <c:symbol val="diamond"/>
            <c:size val="14"/>
            <c:spPr>
              <a:solidFill>
                <a:srgbClr val="FF0000"/>
              </a:solidFill>
            </c:spPr>
          </c:marker>
          <c:dLbls>
            <c:dLbl>
              <c:idx val="0"/>
              <c:layout>
                <c:manualLayout>
                  <c:x val="4.6004460807361376E-3"/>
                  <c:y val="-3.06835137448060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9299015691411218E-3"/>
                  <c:y val="-5.9492886401899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011261646142486E-2"/>
                  <c:y val="-2.81345787592188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3081625314635023E-2"/>
                  <c:y val="-4.34389016456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4873586222423029E-2"/>
                  <c:y val="-6.545813810646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0172897279633452E-2"/>
                  <c:y val="-3.67988219368960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8.0917234563449118E-3"/>
                  <c:y val="-4.71265747645862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Лист1!$B$1:$I$1</c:f>
              <c:numCache>
                <c:formatCode>General</c:formatCod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</c:numCache>
            </c:numRef>
          </c:cat>
          <c:val>
            <c:numRef>
              <c:f>Лист1!$B$3:$I$3</c:f>
              <c:numCache>
                <c:formatCode>General</c:formatCode>
                <c:ptCount val="8"/>
                <c:pt idx="0">
                  <c:v>464</c:v>
                </c:pt>
                <c:pt idx="1">
                  <c:v>365</c:v>
                </c:pt>
                <c:pt idx="2">
                  <c:v>401</c:v>
                </c:pt>
                <c:pt idx="3">
                  <c:v>328</c:v>
                </c:pt>
                <c:pt idx="4">
                  <c:v>265</c:v>
                </c:pt>
                <c:pt idx="5">
                  <c:v>246</c:v>
                </c:pt>
                <c:pt idx="6">
                  <c:v>252</c:v>
                </c:pt>
                <c:pt idx="7">
                  <c:v>210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326736"/>
        <c:axId val="65327296"/>
      </c:lineChart>
      <c:catAx>
        <c:axId val="65326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65327296"/>
        <c:crosses val="autoZero"/>
        <c:auto val="1"/>
        <c:lblAlgn val="ctr"/>
        <c:lblOffset val="100"/>
        <c:noMultiLvlLbl val="0"/>
      </c:catAx>
      <c:valAx>
        <c:axId val="65327296"/>
        <c:scaling>
          <c:orientation val="minMax"/>
          <c:max val="500"/>
        </c:scaling>
        <c:delete val="0"/>
        <c:axPos val="l"/>
        <c:majorGridlines/>
        <c:numFmt formatCode="General" sourceLinked="1"/>
        <c:majorTickMark val="out"/>
        <c:minorTickMark val="none"/>
        <c:tickLblPos val="none"/>
        <c:crossAx val="65326736"/>
        <c:crosses val="autoZero"/>
        <c:crossBetween val="between"/>
      </c:valAx>
      <c:valAx>
        <c:axId val="11710888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one"/>
        <c:crossAx val="117109440"/>
        <c:crosses val="max"/>
        <c:crossBetween val="between"/>
      </c:valAx>
      <c:catAx>
        <c:axId val="117109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17108880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75749-F7DE-467F-AAC2-DB73B6CB1D51}" type="datetimeFigureOut">
              <a:rPr lang="ru-RU" smtClean="0"/>
              <a:pPr/>
              <a:t>27.03.2018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FF425-250B-4BCF-86A1-35462C9156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76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71" name="Rectangle 2051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7964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19" name="Rectangle 2051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402957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1" name="Rectangle 2051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75633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7" name="Rectangle 2051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658031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6627" name="Rectangle 2051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37" tIns="45718" rIns="91437" bIns="45718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727343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10C1B-D2FA-422F-BFA1-EB847B38279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88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BF184-FA82-4591-96F6-0CCDDFAB5DF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36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9D26CA-B6ED-40CA-9537-B7F5B967729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166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4E5A26-66BD-4388-A086-E47227949F60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760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35EDB-9F9F-4585-B741-09CF9F0E263D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59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417D1-645B-48B7-9884-A17D9E96AAEB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580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5C456-E3BF-4168-9B73-F9F7686BCC2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848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C135D-9EAE-4097-B448-6C9C2E04665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21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B5CDBD-E355-4A07-BA1A-748A5B161543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9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EFD303-6087-48C9-83C5-B6E03FFFD585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103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6C5D2-A7DE-44B6-B3E2-E8FBFEC1880C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86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5C9EA-4582-43E0-A1C4-7D7038A43BAF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451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C474C4-815A-4B99-B68D-63236869C51B}" type="slidenum">
              <a:rPr lang="ru-RU" altLang="ru-RU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16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omsib.ru/press_center/pub_icons/625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omsib.ru/press_center/pub_icons/625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omsib.ru/press_center/pub_icons/625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omsib.ru/press_center/pub_icons/625.jpg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2"/>
          <p:cNvSpPr>
            <a:spLocks noChangeShapeType="1"/>
          </p:cNvSpPr>
          <p:nvPr/>
        </p:nvSpPr>
        <p:spPr bwMode="auto">
          <a:xfrm flipV="1">
            <a:off x="357158" y="858837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117475" y="1723232"/>
            <a:ext cx="9144000" cy="18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cap="all" dirty="0">
              <a:solidFill>
                <a:srgbClr val="2D2D8A">
                  <a:lumMod val="75000"/>
                </a:srgbClr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cap="all" dirty="0" smtClean="0">
                <a:solidFill>
                  <a:srgbClr val="333399">
                    <a:lumMod val="75000"/>
                  </a:srgbClr>
                </a:solidFill>
                <a:cs typeface="Arial" charset="0"/>
              </a:rPr>
              <a:t>Реализация Ростехнадзором приоритетной программы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cap="all" dirty="0" smtClean="0">
                <a:solidFill>
                  <a:srgbClr val="333399">
                    <a:lumMod val="75000"/>
                  </a:srgbClr>
                </a:solidFill>
                <a:cs typeface="Arial" charset="0"/>
              </a:rPr>
              <a:t>«Реформа контрольной и надзорной деятельности»</a:t>
            </a:r>
            <a:endParaRPr lang="ru-RU" b="1" cap="all" dirty="0">
              <a:solidFill>
                <a:srgbClr val="333399">
                  <a:lumMod val="75000"/>
                </a:srgbClr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cap="all" dirty="0">
                <a:solidFill>
                  <a:srgbClr val="333399">
                    <a:lumMod val="75000"/>
                  </a:srgbClr>
                </a:solidFill>
                <a:cs typeface="Arial" charset="0"/>
              </a:rPr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3284984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kumimoji="1" lang="ru-RU" sz="2000" b="1" dirty="0">
              <a:ln w="1905"/>
              <a:gradFill>
                <a:gsLst>
                  <a:gs pos="0">
                    <a:srgbClr val="2D2D8A">
                      <a:shade val="20000"/>
                      <a:satMod val="200000"/>
                    </a:srgbClr>
                  </a:gs>
                  <a:gs pos="78000">
                    <a:srgbClr val="2D2D8A">
                      <a:tint val="90000"/>
                      <a:shade val="89000"/>
                      <a:satMod val="220000"/>
                    </a:srgbClr>
                  </a:gs>
                  <a:gs pos="100000">
                    <a:srgbClr val="2D2D8A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103" name="Group 36"/>
          <p:cNvGrpSpPr>
            <a:grpSpLocks/>
          </p:cNvGrpSpPr>
          <p:nvPr/>
        </p:nvGrpSpPr>
        <p:grpSpPr bwMode="auto">
          <a:xfrm>
            <a:off x="0" y="0"/>
            <a:ext cx="9144000" cy="1974850"/>
            <a:chOff x="0" y="-376"/>
            <a:chExt cx="5760" cy="1244"/>
          </a:xfrm>
        </p:grpSpPr>
        <p:sp>
          <p:nvSpPr>
            <p:cNvPr id="4114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kumimoji="1" lang="ru-RU" altLang="ru-RU" sz="1400" b="1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270" y="-376"/>
              <a:ext cx="5328" cy="5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sz="2000" b="1" dirty="0">
                  <a:ln w="1905"/>
                  <a:gradFill>
                    <a:gsLst>
                      <a:gs pos="0">
                        <a:srgbClr val="2D2D8A">
                          <a:shade val="20000"/>
                          <a:satMod val="200000"/>
                        </a:srgbClr>
                      </a:gs>
                      <a:gs pos="78000">
                        <a:srgbClr val="2D2D8A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2D2D8A">
                          <a:tint val="12000"/>
                          <a:satMod val="255000"/>
                        </a:srgb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Федеральная служба по экологическому, </a:t>
              </a:r>
            </a:p>
            <a:p>
              <a:pPr algn="ctr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ru-RU" sz="2000" b="1" dirty="0">
                  <a:ln w="1905"/>
                  <a:gradFill>
                    <a:gsLst>
                      <a:gs pos="0">
                        <a:srgbClr val="2D2D8A">
                          <a:shade val="20000"/>
                          <a:satMod val="200000"/>
                        </a:srgbClr>
                      </a:gs>
                      <a:gs pos="78000">
                        <a:srgbClr val="2D2D8A">
                          <a:tint val="90000"/>
                          <a:shade val="89000"/>
                          <a:satMod val="220000"/>
                        </a:srgbClr>
                      </a:gs>
                      <a:gs pos="100000">
                        <a:srgbClr val="2D2D8A">
                          <a:tint val="12000"/>
                          <a:satMod val="255000"/>
                        </a:srgb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4122" name="Picture 41" descr="fsetan_emblema200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338078" y="4813746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107" name="Picture 25" descr="http://www.gosnadzor.ru/upload/iblock/fd4/slideshow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3812034"/>
            <a:ext cx="1533525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27" descr="http://www.gosnadzor.ru/upload/iblock/3e5/DSC_2853_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3881884"/>
            <a:ext cx="1379538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29" descr="http://www.gosnadzor.ru/upload/iblock/118/slide_nov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3888234"/>
            <a:ext cx="1368425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2140" y="3839921"/>
            <a:ext cx="13144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5" y="3861247"/>
            <a:ext cx="1271588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832672"/>
            <a:ext cx="1296987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4"/>
          <p:cNvSpPr txBox="1">
            <a:spLocks noChangeArrowheads="1"/>
          </p:cNvSpPr>
          <p:nvPr/>
        </p:nvSpPr>
        <p:spPr bwMode="auto">
          <a:xfrm>
            <a:off x="304800" y="6172200"/>
            <a:ext cx="8534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ru-RU" sz="2000" b="1" dirty="0" smtClean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28 марта 2018 </a:t>
            </a:r>
            <a:r>
              <a:rPr kumimoji="1" lang="ru-RU" sz="2000" b="1" dirty="0">
                <a:ln w="1905"/>
                <a:gradFill>
                  <a:gsLst>
                    <a:gs pos="0">
                      <a:srgbClr val="2D2D8A">
                        <a:shade val="20000"/>
                        <a:satMod val="200000"/>
                      </a:srgbClr>
                    </a:gs>
                    <a:gs pos="78000">
                      <a:srgbClr val="2D2D8A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2D2D8A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5085184"/>
            <a:ext cx="8784976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КАРТАВЫЙ ОЛЕГ АНАТОЛЬЕВИЧ</a:t>
            </a:r>
            <a:endParaRPr lang="ru-RU" b="1" dirty="0"/>
          </a:p>
          <a:p>
            <a:pPr algn="ctr"/>
            <a:endParaRPr lang="ru-RU" sz="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и.о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начальника отдела координации проектной деятельности Ростехнадзора</a:t>
            </a:r>
          </a:p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65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55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71A4D-2F15-47BC-BEA5-13198B1F97A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4" name="Rectangle 1047"/>
          <p:cNvSpPr>
            <a:spLocks noChangeArrowheads="1"/>
          </p:cNvSpPr>
          <p:nvPr/>
        </p:nvSpPr>
        <p:spPr bwMode="auto">
          <a:xfrm>
            <a:off x="431204" y="836712"/>
            <a:ext cx="8530964" cy="25202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аварийности и смертельного травматизма на поднадзорных Ростехнадзору объектах</a:t>
            </a: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7501" y="1503830"/>
            <a:ext cx="8848997" cy="5312820"/>
          </a:xfrm>
          <a:prstGeom prst="rect">
            <a:avLst/>
          </a:prstGeom>
          <a:solidFill>
            <a:schemeClr val="accent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199891"/>
              </p:ext>
            </p:extLst>
          </p:nvPr>
        </p:nvGraphicFramePr>
        <p:xfrm>
          <a:off x="-396552" y="1385362"/>
          <a:ext cx="9696451" cy="543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92377576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Номер слайда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D70815-3761-465F-8A2B-933F2FDD4771}" type="slidenum">
              <a:rPr lang="ru-RU" altLang="ru-RU" sz="1400" smtClean="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400" smtClean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611560" y="98940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altLang="ru-RU" sz="1400" b="1" kern="0" dirty="0" smtClean="0">
                <a:solidFill>
                  <a:srgbClr val="2D2D8A"/>
                </a:solidFill>
                <a:latin typeface="Calibri" panose="020F0502020204030204" pitchFamily="34" charset="0"/>
              </a:rPr>
              <a:t>ВНЕДРЕНИЕ РИСК-ОРИЕНТИРОВАННОГО ПОДХОДА 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894712"/>
              </p:ext>
            </p:extLst>
          </p:nvPr>
        </p:nvGraphicFramePr>
        <p:xfrm>
          <a:off x="319064" y="1472094"/>
          <a:ext cx="8064896" cy="5011256"/>
        </p:xfrm>
        <a:graphic>
          <a:graphicData uri="http://schemas.openxmlformats.org/drawingml/2006/table">
            <a:tbl>
              <a:tblPr/>
              <a:tblGrid>
                <a:gridCol w="5760640"/>
                <a:gridCol w="2304256"/>
              </a:tblGrid>
              <a:tr h="53209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 государственного контроля (надзора)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(период)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4760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ФЕДЕРАЛЬНЫЙ ГОСУДАРСТВЕННЫЙ НАДЗОР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В ОБЛАСТИ ПРОМЫШЛЕННОЙ БЕЗОПАСНОСТИ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2014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ФЕДЕРАЛЬНЫЙ ГОСУДАРСТВЕННЫЙ НАДЗОР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В ОБЛАСТИ БЕЗОПАСНОСТИ ГИДРОТЕХНИЧЕСКИХ СООРУЖЕНИЙ 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ФЕДЕРАЛЬНЫЙ ГОСУДАРСТВЕННЫЙ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ЭНЕРГЕТИЧЕСКИЙ НАДЗОР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ФЕДЕРАЛЬНЫЙ ГОСУДАРСТВЕННЫЙ 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СТРОИТЕЛЬНЫЙ НАДЗОР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ФЕДЕРАЛЬНЫЙ ЛИЦЕНЗИОННЫЙ КОНТРОЛЬ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за деятельностью по производству маркшейдерских работ 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ФЕДЕРАЛЬНЫЙ ЛИЦЕНЗИОННЫЙ КОНТРОЛЬ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за деятельностью по проведению экспертизы промышленной безопасности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ФЕДЕРАЛЬНЫЙ ЛИЦЕНЗИОННЫЙ КОНТРОЛЬ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за деятельностью по эксплуатации взрывопожароопасных и химически опасных производственных объектов I, II и III классов опасности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ru-RU" alt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отмена плановых проверок</a:t>
                      </a:r>
                      <a:r>
                        <a:rPr kumimoji="0" lang="ru-RU" altLang="ru-RU" sz="16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ФЕДЕРАЛЬНЫЙ ЛИЦЕНЗИОННЫЙ КОНТРОЛЬ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за деятельностью, связанной с обращением взрывчатых материалов промышленного назначения </a:t>
                      </a:r>
                      <a:endParaRPr kumimoji="0" lang="ru-RU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2018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ru-RU" altLang="ru-RU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отмена плановых проверок</a:t>
                      </a:r>
                      <a:r>
                        <a:rPr kumimoji="0" lang="ru-RU" alt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ru-RU" alt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67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ФЕДЕРАЛЬНЫЙ ГОСУДАРСТВЕННЫЙ НАДЗОР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В ОБЛАСТИ ИСПОЛЬЗОВАНИЯ АТОМНОЙ ЭНЕРГИИ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itchFamily="18" charset="0"/>
                          <a:cs typeface="Times New Roman" panose="02020603050405020304" pitchFamily="18" charset="0"/>
                        </a:rPr>
                        <a:t>2019*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6748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/>
          <p:cNvSpPr/>
          <p:nvPr/>
        </p:nvSpPr>
        <p:spPr>
          <a:xfrm>
            <a:off x="1" y="1100172"/>
            <a:ext cx="1187623" cy="5757827"/>
          </a:xfrm>
          <a:prstGeom prst="rect">
            <a:avLst/>
          </a:prstGeom>
          <a:solidFill>
            <a:schemeClr val="accent2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71A4D-2F15-47BC-BEA5-13198B1F97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 bwMode="auto">
          <a:xfrm>
            <a:off x="163489" y="2204865"/>
            <a:ext cx="5920679" cy="742236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4" name="TextBox 1"/>
          <p:cNvSpPr txBox="1">
            <a:spLocks noChangeArrowheads="1"/>
          </p:cNvSpPr>
          <p:nvPr/>
        </p:nvSpPr>
        <p:spPr bwMode="auto">
          <a:xfrm>
            <a:off x="813935" y="2288392"/>
            <a:ext cx="5256583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законы</a:t>
            </a:r>
            <a:endParaRPr lang="ru-RU" alt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71" y="2259276"/>
            <a:ext cx="55245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Box 1"/>
          <p:cNvSpPr txBox="1">
            <a:spLocks noChangeArrowheads="1"/>
          </p:cNvSpPr>
          <p:nvPr/>
        </p:nvSpPr>
        <p:spPr bwMode="auto">
          <a:xfrm>
            <a:off x="0" y="1100172"/>
            <a:ext cx="9144000" cy="4308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нормотворческой деятельности</a:t>
            </a:r>
          </a:p>
        </p:txBody>
      </p:sp>
      <p:sp>
        <p:nvSpPr>
          <p:cNvPr id="64" name="Прямоугольник 63"/>
          <p:cNvSpPr/>
          <p:nvPr/>
        </p:nvSpPr>
        <p:spPr bwMode="auto">
          <a:xfrm>
            <a:off x="171582" y="4275648"/>
            <a:ext cx="5920784" cy="739347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5" name="TextBox 1"/>
          <p:cNvSpPr txBox="1">
            <a:spLocks noChangeArrowheads="1"/>
          </p:cNvSpPr>
          <p:nvPr/>
        </p:nvSpPr>
        <p:spPr bwMode="auto">
          <a:xfrm>
            <a:off x="756047" y="4368665"/>
            <a:ext cx="5270233" cy="49244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Федеральные нормы и правила</a:t>
            </a:r>
            <a:endParaRPr lang="ru-RU" alt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 bwMode="auto">
          <a:xfrm>
            <a:off x="171582" y="5146533"/>
            <a:ext cx="5912586" cy="830997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9" name="TextBox 1"/>
          <p:cNvSpPr txBox="1">
            <a:spLocks noChangeArrowheads="1"/>
          </p:cNvSpPr>
          <p:nvPr/>
        </p:nvSpPr>
        <p:spPr bwMode="auto">
          <a:xfrm>
            <a:off x="852483" y="5377365"/>
            <a:ext cx="52180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Руководства по безопасности</a:t>
            </a:r>
            <a:endParaRPr lang="ru-RU" altLang="ru-RU" sz="2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85" y="5257166"/>
            <a:ext cx="584767" cy="6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 bwMode="auto">
          <a:xfrm>
            <a:off x="171582" y="3090503"/>
            <a:ext cx="5920784" cy="652087"/>
          </a:xfrm>
          <a:prstGeom prst="rect">
            <a:avLst/>
          </a:prstGeom>
          <a:solidFill>
            <a:schemeClr val="bg1"/>
          </a:solidFill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22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85" y="3109177"/>
            <a:ext cx="55245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756047" y="3213156"/>
            <a:ext cx="541090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 Правительства Российской Федерации</a:t>
            </a:r>
            <a:endParaRPr lang="ru-RU" alt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66" y="4292198"/>
            <a:ext cx="584767" cy="6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6094474" y="2964218"/>
            <a:ext cx="3059832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 fontAlgn="base">
              <a:spcBef>
                <a:spcPct val="35000"/>
              </a:spcBef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актов Правительства Российской Федерации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382505" y="2204864"/>
            <a:ext cx="2771801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 fontAlgn="base">
              <a:spcBef>
                <a:spcPct val="35000"/>
              </a:spcBef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Федеральных закона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105835" y="4091665"/>
            <a:ext cx="3048471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 fontAlgn="base">
              <a:spcBef>
                <a:spcPct val="35000"/>
              </a:spcBef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Утверждено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154</a:t>
            </a: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федеральных норм и правил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100154" y="5102801"/>
            <a:ext cx="3059831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 fontAlgn="base">
              <a:spcBef>
                <a:spcPct val="35000"/>
              </a:spcBef>
              <a:spcAft>
                <a:spcPct val="35000"/>
              </a:spcAft>
              <a:defRPr/>
            </a:pP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Утверждено </a:t>
            </a: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132</a:t>
            </a: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руководства </a:t>
            </a:r>
            <a:b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безопасности</a:t>
            </a:r>
            <a:endParaRPr lang="ru-RU" b="1" dirty="0">
              <a:solidFill>
                <a:srgbClr val="4F81BD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" y="6165304"/>
            <a:ext cx="9143997" cy="553591"/>
          </a:xfrm>
          <a:prstGeom prst="rect">
            <a:avLst/>
          </a:prstGeom>
          <a:solidFill>
            <a:schemeClr val="accent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026280" y="6194845"/>
            <a:ext cx="187313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 fontAlgn="base">
              <a:spcBef>
                <a:spcPct val="35000"/>
              </a:spcBef>
              <a:spcAft>
                <a:spcPct val="35000"/>
              </a:spcAft>
              <a:defRPr/>
            </a:pPr>
            <a:r>
              <a:rPr lang="ru-RU" sz="2400" b="1" cap="small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376</a:t>
            </a:r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054927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55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77A64D9-68E0-471D-B1E3-50079125B5F3}" type="slidenum">
              <a:rPr lang="ru-RU" altLang="ru-RU" sz="1600"/>
              <a:pPr eaLnBrk="1" hangingPunct="1"/>
              <a:t>13</a:t>
            </a:fld>
            <a:endParaRPr lang="ru-RU" altLang="ru-RU" sz="160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369723"/>
              </p:ext>
            </p:extLst>
          </p:nvPr>
        </p:nvGraphicFramePr>
        <p:xfrm>
          <a:off x="266700" y="1997214"/>
          <a:ext cx="8416925" cy="4604434"/>
        </p:xfrm>
        <a:graphic>
          <a:graphicData uri="http://schemas.openxmlformats.org/drawingml/2006/table">
            <a:tbl>
              <a:tblPr/>
              <a:tblGrid>
                <a:gridCol w="5798643"/>
                <a:gridCol w="2618282"/>
              </a:tblGrid>
              <a:tr h="2796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 надзора</a:t>
                      </a:r>
                    </a:p>
                  </a:txBody>
                  <a:tcPr marL="44731" marR="447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39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«чек-листов»</a:t>
                      </a:r>
                    </a:p>
                  </a:txBody>
                  <a:tcPr marL="44731" marR="4473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  <a:alpha val="39000"/>
                      </a:schemeClr>
                    </a:solidFill>
                  </a:tcPr>
                </a:tc>
              </a:tr>
              <a:tr h="792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Федеральный государственный надзор в области промышленной безопасности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F37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Приказ Ростехнадзора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24.01.2018 № 31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(на государственной регистрации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9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Минюсте России)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F37D"/>
                    </a:solidFill>
                  </a:tcPr>
                </a:tc>
              </a:tr>
              <a:tr h="7162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Федеральный государственный энергетический надзор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F37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Приказ Ростехнадзора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 21.12.2017 № 556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9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(на государственной регистрации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9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Минюсте России)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F37D"/>
                    </a:solidFill>
                  </a:tcPr>
                </a:tc>
              </a:tr>
              <a:tr h="7987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Федеральный государственный надзор в области безопасности гидротехнических сооружений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F37D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Приказ Ростехнадзора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 21.12.2017 № 557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9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(на государственной регистрации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9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 Минюсте России)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F37D"/>
                    </a:solidFill>
                  </a:tcPr>
                </a:tc>
              </a:tr>
              <a:tr h="6389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ФЕДЕРАЛЬНЫЙ ЛИЦЕНЗИОННЫЙ КОНТРОЛЬ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60A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деятельностью по производству маркшейдерских работ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в 2018 году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8000"/>
                      </a:srgbClr>
                    </a:solidFill>
                  </a:tcPr>
                </a:tc>
              </a:tr>
              <a:tr h="710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ФЕДЕРАЛЬНЫЙ ЛИЦЕНЗИОННЫЙ КОНТРОЛЬ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60A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деятельностью по проведению экспертизы промышленной безопасности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в 2018 году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8000"/>
                      </a:srgbClr>
                    </a:solidFill>
                  </a:tcPr>
                </a:tc>
              </a:tr>
              <a:tr h="6228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ФЕДЕРАЛЬНЫЙ ГОСУДАРСТВЕННЫЙ НАДЗОР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860A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области использования атомной энергии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в 2018 году</a:t>
                      </a:r>
                    </a:p>
                  </a:txBody>
                  <a:tcPr marL="44731" marR="44731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>
                        <a:alpha val="88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 bwMode="auto">
          <a:xfrm>
            <a:off x="169863" y="1208681"/>
            <a:ext cx="7045325" cy="6477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350" name="TextBox 1"/>
          <p:cNvSpPr txBox="1">
            <a:spLocks noChangeArrowheads="1"/>
          </p:cNvSpPr>
          <p:nvPr/>
        </p:nvSpPr>
        <p:spPr bwMode="auto">
          <a:xfrm>
            <a:off x="801688" y="1299169"/>
            <a:ext cx="6408737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>
                <a:solidFill>
                  <a:srgbClr val="FFFFFF"/>
                </a:solidFill>
              </a:rPr>
              <a:t>"О внесении изменений в некоторые акты Правительства Российской Федерации в части установления обязанности использования проверочных листов (списков контрольных вопросов) при проведении плановых проверок"</a:t>
            </a:r>
          </a:p>
        </p:txBody>
      </p:sp>
      <p:pic>
        <p:nvPicPr>
          <p:cNvPr id="13351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264244"/>
            <a:ext cx="65881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52" name="TextBox 5"/>
          <p:cNvSpPr txBox="1">
            <a:spLocks noChangeArrowheads="1"/>
          </p:cNvSpPr>
          <p:nvPr/>
        </p:nvSpPr>
        <p:spPr bwMode="auto">
          <a:xfrm>
            <a:off x="7250112" y="1166217"/>
            <a:ext cx="17143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 i="1" dirty="0">
                <a:solidFill>
                  <a:srgbClr val="000000"/>
                </a:solidFill>
              </a:rPr>
              <a:t>Постановление Правительства РФ от 04.08.2017 </a:t>
            </a:r>
            <a:endParaRPr lang="ru-RU" altLang="ru-RU" sz="1200" b="1" i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 b="1" i="1" dirty="0" smtClean="0">
                <a:solidFill>
                  <a:srgbClr val="000000"/>
                </a:solidFill>
              </a:rPr>
              <a:t>№</a:t>
            </a:r>
            <a:r>
              <a:rPr lang="en-US" altLang="ru-RU" sz="1200" b="1" i="1" dirty="0" smtClean="0">
                <a:solidFill>
                  <a:srgbClr val="000000"/>
                </a:solidFill>
              </a:rPr>
              <a:t> </a:t>
            </a:r>
            <a:r>
              <a:rPr lang="en-US" altLang="ru-RU" sz="1200" b="1" i="1" dirty="0">
                <a:solidFill>
                  <a:srgbClr val="000000"/>
                </a:solidFill>
              </a:rPr>
              <a:t>930</a:t>
            </a:r>
          </a:p>
        </p:txBody>
      </p:sp>
    </p:spTree>
    <p:extLst>
      <p:ext uri="{BB962C8B-B14F-4D97-AF65-F5344CB8AC3E}">
        <p14:creationId xmlns:p14="http://schemas.microsoft.com/office/powerpoint/2010/main" val="34367890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55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E344774-88FD-4C52-AEB3-7D1B68B72BA5}" type="slidenum">
              <a:rPr lang="ru-RU" altLang="ru-RU" sz="1600"/>
              <a:pPr eaLnBrk="1" hangingPunct="1"/>
              <a:t>14</a:t>
            </a:fld>
            <a:endParaRPr lang="ru-RU" altLang="ru-RU" sz="1600"/>
          </a:p>
        </p:txBody>
      </p:sp>
      <p:sp>
        <p:nvSpPr>
          <p:cNvPr id="14339" name="TextBox 1"/>
          <p:cNvSpPr txBox="1">
            <a:spLocks noChangeArrowheads="1"/>
          </p:cNvSpPr>
          <p:nvPr/>
        </p:nvSpPr>
        <p:spPr bwMode="auto">
          <a:xfrm>
            <a:off x="395288" y="1513731"/>
            <a:ext cx="84978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>
                <a:solidFill>
                  <a:srgbClr val="FFFFFF"/>
                </a:solidFill>
              </a:rPr>
              <a:t>Приоритетный проект «»</a:t>
            </a:r>
            <a:endParaRPr lang="ru-RU" altLang="ru-RU" sz="1400" b="1">
              <a:solidFill>
                <a:srgbClr val="FFFFFF"/>
              </a:solidFill>
            </a:endParaRP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71450" y="992826"/>
            <a:ext cx="7772400" cy="34716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2D2D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ПРОФИЛАКТИКИ НАРУШЕНИЙ ОБЯЗАТЕЛЬНЫХ ТРЕБОВАНИЙ»</a:t>
            </a:r>
          </a:p>
        </p:txBody>
      </p:sp>
      <p:pic>
        <p:nvPicPr>
          <p:cNvPr id="14341" name="Picture 3" descr="C:\Users\O.Kartavyy\Desktop\Урокиавари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39993"/>
            <a:ext cx="8026400" cy="2259013"/>
          </a:xfrm>
          <a:prstGeom prst="rect">
            <a:avLst/>
          </a:prstGeom>
          <a:noFill/>
          <a:ln w="31750">
            <a:solidFill>
              <a:srgbClr val="0053F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2" name="Прямоугольник 3"/>
          <p:cNvSpPr>
            <a:spLocks noChangeArrowheads="1"/>
          </p:cNvSpPr>
          <p:nvPr/>
        </p:nvSpPr>
        <p:spPr bwMode="auto">
          <a:xfrm>
            <a:off x="2619158" y="2531824"/>
            <a:ext cx="1871663" cy="215900"/>
          </a:xfrm>
          <a:prstGeom prst="rect">
            <a:avLst/>
          </a:prstGeom>
          <a:noFill/>
          <a:ln w="38100" cap="sq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14343" name="Picture 4" descr="C:\Users\O.Kartavyy\Desktop\Инф бюллетень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825" y="3903996"/>
            <a:ext cx="1858963" cy="2563813"/>
          </a:xfrm>
          <a:prstGeom prst="rect">
            <a:avLst/>
          </a:prstGeom>
          <a:noFill/>
          <a:ln w="317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5" descr="C:\Users\O.Kartavyy\Desktop\безоп трудав пр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700" y="3900527"/>
            <a:ext cx="1870075" cy="2565400"/>
          </a:xfrm>
          <a:prstGeom prst="rect">
            <a:avLst/>
          </a:prstGeom>
          <a:noFill/>
          <a:ln w="317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5" name="Picture 6" descr="C:\Users\O.Kartavyy\Desktop\ярб_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4250" y="3889424"/>
            <a:ext cx="1803400" cy="2614612"/>
          </a:xfrm>
          <a:prstGeom prst="rect">
            <a:avLst/>
          </a:prstGeom>
          <a:noFill/>
          <a:ln w="317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107504" y="3977980"/>
            <a:ext cx="25747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200" b="1" i="1" dirty="0" smtClean="0">
                <a:solidFill>
                  <a:srgbClr val="0070C0"/>
                </a:solidFill>
              </a:rPr>
              <a:t>Публичные мероприятия </a:t>
            </a:r>
            <a:r>
              <a:rPr lang="ru-RU" altLang="ru-RU" sz="1200" b="1" i="1" dirty="0">
                <a:solidFill>
                  <a:srgbClr val="0070C0"/>
                </a:solidFill>
              </a:rPr>
              <a:t>по обсуждению результатов правоприменительной </a:t>
            </a:r>
            <a:r>
              <a:rPr lang="ru-RU" altLang="ru-RU" sz="1200" b="1" i="1" dirty="0" smtClean="0">
                <a:solidFill>
                  <a:srgbClr val="0070C0"/>
                </a:solidFill>
              </a:rPr>
              <a:t>практики</a:t>
            </a: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253554" y="4810507"/>
            <a:ext cx="257473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200" b="1" i="1" dirty="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rgbClr val="FF0000"/>
                </a:solidFill>
              </a:rPr>
              <a:t>88</a:t>
            </a:r>
            <a:r>
              <a:rPr lang="ru-RU" altLang="ru-RU" sz="1400" b="1" dirty="0" smtClean="0">
                <a:solidFill>
                  <a:srgbClr val="0070C0"/>
                </a:solidFill>
              </a:rPr>
              <a:t> мероприятий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400" b="1" dirty="0" smtClean="0">
              <a:solidFill>
                <a:srgbClr val="0070C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rgbClr val="FF0000"/>
                </a:solidFill>
              </a:rPr>
              <a:t>более 8000 </a:t>
            </a:r>
            <a:r>
              <a:rPr lang="ru-RU" altLang="ru-RU" sz="1400" b="1" dirty="0" smtClean="0">
                <a:solidFill>
                  <a:srgbClr val="0070C0"/>
                </a:solidFill>
              </a:rPr>
              <a:t>человек участников</a:t>
            </a:r>
            <a:endParaRPr lang="en-US" altLang="ru-RU" sz="1400" b="1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983" y="2574780"/>
            <a:ext cx="1820396" cy="13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0641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5B7582A-43C5-46C1-ACE3-79EE41B117BD}" type="slidenum">
              <a:rPr lang="ru-RU" altLang="ru-RU" sz="1600"/>
              <a:pPr eaLnBrk="1" hangingPunct="1"/>
              <a:t>15</a:t>
            </a:fld>
            <a:endParaRPr lang="ru-RU" altLang="ru-RU" sz="1600"/>
          </a:p>
        </p:txBody>
      </p:sp>
      <p:pic>
        <p:nvPicPr>
          <p:cNvPr id="92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005013"/>
            <a:ext cx="10795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005013"/>
            <a:ext cx="72009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31788" y="1310791"/>
            <a:ext cx="8442325" cy="738188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1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algn="ctr" eaLnBrk="1" hangingPunct="1">
              <a:defRPr/>
            </a:pPr>
            <a:endParaRPr lang="ru-RU" altLang="ru-RU" sz="14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9227" name="TextBox 1"/>
          <p:cNvSpPr txBox="1">
            <a:spLocks noChangeArrowheads="1"/>
          </p:cNvSpPr>
          <p:nvPr/>
        </p:nvSpPr>
        <p:spPr bwMode="auto">
          <a:xfrm>
            <a:off x="1116013" y="1315554"/>
            <a:ext cx="7559675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Методика расчета значений показателей, используемых для оценки вероятности возникновения потенциальных негативных последствий несоблюдения обязательных требований в области промышленной безопасности</a:t>
            </a:r>
            <a:endParaRPr lang="ru-RU" altLang="ru-RU" sz="14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eaLnBrk="1" hangingPunct="1"/>
            <a:endParaRPr lang="ru-RU" altLang="ru-RU" dirty="0"/>
          </a:p>
        </p:txBody>
      </p:sp>
      <p:pic>
        <p:nvPicPr>
          <p:cNvPr id="9228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434616"/>
            <a:ext cx="465138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55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71450" y="992826"/>
            <a:ext cx="7772400" cy="34716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2D2D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Внедрение динамической модели риск-ориентированного подхода</a:t>
            </a:r>
          </a:p>
        </p:txBody>
      </p:sp>
    </p:spTree>
    <p:extLst>
      <p:ext uri="{BB962C8B-B14F-4D97-AF65-F5344CB8AC3E}">
        <p14:creationId xmlns:p14="http://schemas.microsoft.com/office/powerpoint/2010/main" val="41933501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725BC0B1-F947-45B3-842A-6A57ED51A795}" type="slidenum">
              <a:rPr lang="ru-RU" sz="1600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0248" name="droppedIma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9788" y="2517774"/>
            <a:ext cx="4635500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image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9150" y="4459288"/>
            <a:ext cx="1431925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Shape 46"/>
          <p:cNvSpPr/>
          <p:nvPr/>
        </p:nvSpPr>
        <p:spPr>
          <a:xfrm>
            <a:off x="3657600" y="3025775"/>
            <a:ext cx="1873250" cy="647700"/>
          </a:xfrm>
          <a:prstGeom prst="rect">
            <a:avLst/>
          </a:prstGeom>
          <a:solidFill>
            <a:srgbClr val="000000">
              <a:lumMod val="65000"/>
              <a:lumOff val="35000"/>
            </a:srgbClr>
          </a:solidFill>
          <a:ln w="3175"/>
          <a:extLst/>
        </p:spPr>
        <p:txBody>
          <a:bodyPr lIns="7441" tIns="7441" rIns="7441" bIns="7441"/>
          <a:lstStyle/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endParaRPr lang="ru-RU" sz="1200" kern="0" dirty="0">
              <a:solidFill>
                <a:srgbClr val="F2F2F2"/>
              </a:solidFill>
              <a:latin typeface="Tahoma" pitchFamily="34" charset="0"/>
            </a:endParaRPr>
          </a:p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r>
              <a:rPr lang="ru-RU" sz="1200" kern="0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отклонениях технологического процесса и предпосылках</a:t>
            </a:r>
          </a:p>
        </p:txBody>
      </p:sp>
      <p:pic>
        <p:nvPicPr>
          <p:cNvPr id="10251" name="image5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194" y="2934494"/>
            <a:ext cx="1370012" cy="81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image5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2696">
            <a:off x="1553146" y="3128444"/>
            <a:ext cx="819596" cy="138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hape 49"/>
          <p:cNvSpPr/>
          <p:nvPr/>
        </p:nvSpPr>
        <p:spPr>
          <a:xfrm>
            <a:off x="5608630" y="3035340"/>
            <a:ext cx="1512887" cy="647700"/>
          </a:xfrm>
          <a:prstGeom prst="rect">
            <a:avLst/>
          </a:prstGeom>
          <a:solidFill>
            <a:srgbClr val="000000">
              <a:lumMod val="65000"/>
              <a:lumOff val="35000"/>
            </a:srgbClr>
          </a:solidFill>
          <a:ln w="3175"/>
          <a:extLst/>
        </p:spPr>
        <p:txBody>
          <a:bodyPr lIns="7441" tIns="7441" rIns="7441" bIns="7441"/>
          <a:lstStyle/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endParaRPr lang="ru-RU" sz="1100" kern="0" dirty="0">
              <a:solidFill>
                <a:srgbClr val="F2F2F2"/>
              </a:solidFill>
              <a:latin typeface="Tahoma" pitchFamily="34" charset="0"/>
            </a:endParaRPr>
          </a:p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r>
              <a:rPr lang="ru-RU" sz="1100" kern="0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br>
              <a:rPr lang="ru-RU" sz="1100" kern="0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00" kern="0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видеомониторинга</a:t>
            </a:r>
          </a:p>
        </p:txBody>
      </p:sp>
      <p:sp>
        <p:nvSpPr>
          <p:cNvPr id="21" name="Shape 50"/>
          <p:cNvSpPr/>
          <p:nvPr/>
        </p:nvSpPr>
        <p:spPr>
          <a:xfrm>
            <a:off x="7186613" y="3039265"/>
            <a:ext cx="1541462" cy="647700"/>
          </a:xfrm>
          <a:prstGeom prst="rect">
            <a:avLst/>
          </a:prstGeom>
          <a:solidFill>
            <a:srgbClr val="000000">
              <a:lumMod val="65000"/>
              <a:lumOff val="35000"/>
            </a:srgbClr>
          </a:solidFill>
          <a:ln w="3175"/>
          <a:extLst/>
        </p:spPr>
        <p:txBody>
          <a:bodyPr lIns="7441" tIns="7441" rIns="7441" bIns="7441"/>
          <a:lstStyle/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endParaRPr lang="ru-RU" sz="1100" kern="0" dirty="0">
              <a:solidFill>
                <a:srgbClr val="F2F2F2"/>
              </a:solidFill>
              <a:latin typeface="Tahoma" pitchFamily="34" charset="0"/>
            </a:endParaRPr>
          </a:p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r>
              <a:rPr lang="ru-RU" sz="1100" kern="0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Сводная </a:t>
            </a:r>
          </a:p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r>
              <a:rPr lang="ru-RU" sz="1100" kern="0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объекте</a:t>
            </a:r>
          </a:p>
        </p:txBody>
      </p:sp>
      <p:sp>
        <p:nvSpPr>
          <p:cNvPr id="22" name="Shape 51"/>
          <p:cNvSpPr>
            <a:spLocks noChangeArrowheads="1"/>
          </p:cNvSpPr>
          <p:nvPr/>
        </p:nvSpPr>
        <p:spPr bwMode="auto">
          <a:xfrm>
            <a:off x="4162425" y="5689600"/>
            <a:ext cx="2686050" cy="244475"/>
          </a:xfrm>
          <a:prstGeom prst="rect">
            <a:avLst/>
          </a:prstGeom>
          <a:solidFill>
            <a:srgbClr val="CCFFCC"/>
          </a:solidFill>
          <a:ln w="3175">
            <a:noFill/>
            <a:miter lim="800000"/>
            <a:headEnd/>
            <a:tailEnd/>
          </a:ln>
        </p:spPr>
        <p:txBody>
          <a:bodyPr lIns="7441" tIns="7441" rIns="7441" bIns="7441">
            <a:spAutoFit/>
          </a:bodyPr>
          <a:lstStyle/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r>
              <a:rPr lang="ru-RU" sz="1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Ситуционно-аналитический центр Ростехнадзора</a:t>
            </a:r>
          </a:p>
        </p:txBody>
      </p:sp>
      <p:sp>
        <p:nvSpPr>
          <p:cNvPr id="23" name="Shape 52"/>
          <p:cNvSpPr>
            <a:spLocks noChangeArrowheads="1"/>
          </p:cNvSpPr>
          <p:nvPr/>
        </p:nvSpPr>
        <p:spPr bwMode="auto">
          <a:xfrm>
            <a:off x="7121517" y="5683250"/>
            <a:ext cx="1606557" cy="245860"/>
          </a:xfrm>
          <a:prstGeom prst="rect">
            <a:avLst/>
          </a:prstGeom>
          <a:solidFill>
            <a:srgbClr val="CCFFCC"/>
          </a:solidFill>
          <a:ln w="3175" algn="ctr">
            <a:noFill/>
            <a:miter lim="800000"/>
            <a:headEnd/>
            <a:tailEnd/>
          </a:ln>
        </p:spPr>
        <p:txBody>
          <a:bodyPr wrap="square" lIns="7441" tIns="7441" rIns="7441" bIns="7441">
            <a:spAutoFit/>
          </a:bodyPr>
          <a:lstStyle/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r>
              <a:rPr lang="ru-RU" sz="1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обработки данных</a:t>
            </a:r>
          </a:p>
        </p:txBody>
      </p:sp>
      <p:sp>
        <p:nvSpPr>
          <p:cNvPr id="24" name="Shape 53"/>
          <p:cNvSpPr>
            <a:spLocks noChangeArrowheads="1"/>
          </p:cNvSpPr>
          <p:nvPr/>
        </p:nvSpPr>
        <p:spPr bwMode="auto">
          <a:xfrm>
            <a:off x="1635125" y="4865688"/>
            <a:ext cx="655638" cy="20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441" tIns="7441" rIns="7441" bIns="7441"/>
          <a:lstStyle/>
          <a:p>
            <a:pPr algn="ctr">
              <a:lnSpc>
                <a:spcPts val="500"/>
              </a:lnSpc>
              <a:buClr>
                <a:srgbClr val="FFFFFF"/>
              </a:buClr>
              <a:defRPr/>
            </a:pPr>
            <a:r>
              <a:rPr lang="ru-RU" altLang="ru-RU" sz="500" kern="0" dirty="0">
                <a:solidFill>
                  <a:srgbClr val="000000"/>
                </a:solidFill>
                <a:latin typeface="Tahoma" pitchFamily="34" charset="0"/>
              </a:rPr>
              <a:t>Платформа “Призма”</a:t>
            </a:r>
          </a:p>
        </p:txBody>
      </p:sp>
      <p:pic>
        <p:nvPicPr>
          <p:cNvPr id="10258" name="image54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3992562"/>
            <a:ext cx="3045759" cy="226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droppedImage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614" y="3600450"/>
            <a:ext cx="647700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сл1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4449763"/>
            <a:ext cx="2794000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Shape 46"/>
          <p:cNvSpPr>
            <a:spLocks noChangeArrowheads="1"/>
          </p:cNvSpPr>
          <p:nvPr/>
        </p:nvSpPr>
        <p:spPr bwMode="auto">
          <a:xfrm>
            <a:off x="3802063" y="3817938"/>
            <a:ext cx="4922837" cy="349250"/>
          </a:xfrm>
          <a:prstGeom prst="rect">
            <a:avLst/>
          </a:prstGeom>
          <a:solidFill>
            <a:srgbClr val="FF0000"/>
          </a:solidFill>
          <a:ln w="3175">
            <a:noFill/>
            <a:miter lim="800000"/>
            <a:headEnd/>
            <a:tailEnd/>
          </a:ln>
        </p:spPr>
        <p:txBody>
          <a:bodyPr lIns="7441" tIns="7441" rIns="7441" bIns="7441"/>
          <a:lstStyle/>
          <a:p>
            <a:pPr algn="ctr">
              <a:lnSpc>
                <a:spcPts val="900"/>
              </a:lnSpc>
              <a:spcBef>
                <a:spcPts val="2400"/>
              </a:spcBef>
              <a:buClr>
                <a:srgbClr val="FFFFFF"/>
              </a:buClr>
              <a:defRPr/>
            </a:pPr>
            <a:endParaRPr lang="ru-RU" sz="1400" b="1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r>
              <a:rPr lang="ru-RU" sz="1400" b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Эксплуатирующая организация</a:t>
            </a:r>
          </a:p>
          <a:p>
            <a:pPr algn="ctr">
              <a:lnSpc>
                <a:spcPts val="900"/>
              </a:lnSpc>
              <a:buClr>
                <a:srgbClr val="FFFFFF"/>
              </a:buClr>
              <a:defRPr/>
            </a:pPr>
            <a:endParaRPr lang="ru-RU" sz="1400" b="1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0175" y="6392863"/>
            <a:ext cx="8448675" cy="307975"/>
          </a:xfrm>
          <a:prstGeom prst="rect">
            <a:avLst/>
          </a:prstGeom>
          <a:solidFill>
            <a:schemeClr val="bg1"/>
          </a:solidFill>
          <a:ln w="12700" cap="flat">
            <a:solidFill>
              <a:srgbClr val="FF0000"/>
            </a:solidFill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lIns="45719" tIns="45719" rIns="45719" bIns="45719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latinLnBrk="1">
              <a:defRPr/>
            </a:pPr>
            <a:r>
              <a:rPr lang="ru-RU" alt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!</a:t>
            </a:r>
            <a:r>
              <a:rPr lang="ru-RU" alt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Система создается на базе отечественных программных продуктов и оборудования </a:t>
            </a:r>
          </a:p>
        </p:txBody>
      </p:sp>
      <p:sp>
        <p:nvSpPr>
          <p:cNvPr id="10264" name="TextBox 2"/>
          <p:cNvSpPr txBox="1">
            <a:spLocks noChangeArrowheads="1"/>
          </p:cNvSpPr>
          <p:nvPr/>
        </p:nvSpPr>
        <p:spPr bwMode="auto">
          <a:xfrm>
            <a:off x="223839" y="908050"/>
            <a:ext cx="39544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rgbClr val="000000"/>
                </a:solidFill>
                <a:latin typeface="Calibri" pitchFamily="34" charset="0"/>
              </a:rPr>
              <a:t>Автоматизированный расчет риска аварии: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3838" y="1751013"/>
            <a:ext cx="2244725" cy="307975"/>
          </a:xfrm>
          <a:prstGeom prst="rect">
            <a:avLst/>
          </a:prstGeom>
          <a:solidFill>
            <a:srgbClr val="FFFF00"/>
          </a:solidFill>
          <a:ln w="317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риск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02319" y="2216150"/>
            <a:ext cx="2244725" cy="307975"/>
          </a:xfrm>
          <a:prstGeom prst="rect">
            <a:avLst/>
          </a:prstGeom>
          <a:solidFill>
            <a:srgbClr val="FF3300"/>
          </a:solidFill>
          <a:ln w="317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риск</a:t>
            </a:r>
          </a:p>
        </p:txBody>
      </p:sp>
      <p:sp>
        <p:nvSpPr>
          <p:cNvPr id="10269" name="TextBox 30"/>
          <p:cNvSpPr txBox="1">
            <a:spLocks noChangeArrowheads="1"/>
          </p:cNvSpPr>
          <p:nvPr/>
        </p:nvSpPr>
        <p:spPr bwMode="auto">
          <a:xfrm>
            <a:off x="2586037" y="1751013"/>
            <a:ext cx="23749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Некритические</a:t>
            </a:r>
            <a:r>
              <a:rPr lang="ru-RU" altLang="ru-RU" sz="1400" dirty="0" smtClean="0">
                <a:solidFill>
                  <a:srgbClr val="000000"/>
                </a:solidFill>
                <a:latin typeface="Calibri" pitchFamily="34" charset="0"/>
              </a:rPr>
              <a:t> отклонения</a:t>
            </a:r>
          </a:p>
        </p:txBody>
      </p:sp>
      <p:sp>
        <p:nvSpPr>
          <p:cNvPr id="10270" name="TextBox 31"/>
          <p:cNvSpPr txBox="1">
            <a:spLocks noChangeArrowheads="1"/>
          </p:cNvSpPr>
          <p:nvPr/>
        </p:nvSpPr>
        <p:spPr bwMode="auto">
          <a:xfrm>
            <a:off x="2586037" y="2211386"/>
            <a:ext cx="25209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Критические отклонения</a:t>
            </a:r>
          </a:p>
        </p:txBody>
      </p:sp>
      <p:sp>
        <p:nvSpPr>
          <p:cNvPr id="10271" name="TextBox 2"/>
          <p:cNvSpPr txBox="1">
            <a:spLocks noChangeArrowheads="1"/>
          </p:cNvSpPr>
          <p:nvPr/>
        </p:nvSpPr>
        <p:spPr bwMode="auto">
          <a:xfrm>
            <a:off x="5925881" y="1346887"/>
            <a:ext cx="2952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 smtClean="0">
                <a:solidFill>
                  <a:srgbClr val="FF0000"/>
                </a:solidFill>
                <a:latin typeface="Arial" charset="0"/>
              </a:rPr>
              <a:t>!</a:t>
            </a:r>
            <a:r>
              <a:rPr lang="ru-RU" altLang="ru-RU" sz="1800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alt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промышленной эксплуатации системы на пилотных объектах намечено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2021 году </a:t>
            </a: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3838" y="1293641"/>
            <a:ext cx="2244725" cy="307975"/>
          </a:xfrm>
          <a:prstGeom prst="rect">
            <a:avLst/>
          </a:prstGeom>
          <a:solidFill>
            <a:srgbClr val="92D050"/>
          </a:solidFill>
          <a:ln w="3175"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риск</a:t>
            </a:r>
          </a:p>
        </p:txBody>
      </p:sp>
      <p:sp>
        <p:nvSpPr>
          <p:cNvPr id="10268" name="TextBox 5"/>
          <p:cNvSpPr txBox="1">
            <a:spLocks noChangeArrowheads="1"/>
          </p:cNvSpPr>
          <p:nvPr/>
        </p:nvSpPr>
        <p:spPr bwMode="auto">
          <a:xfrm>
            <a:off x="2586037" y="1293641"/>
            <a:ext cx="2129979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Palatino Linotype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Palatino Linotype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Palatino Linotype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Palatino Linotype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Palatino Linotype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 отсутствуют</a:t>
            </a:r>
          </a:p>
        </p:txBody>
      </p:sp>
    </p:spTree>
    <p:extLst>
      <p:ext uri="{BB962C8B-B14F-4D97-AF65-F5344CB8AC3E}">
        <p14:creationId xmlns:p14="http://schemas.microsoft.com/office/powerpoint/2010/main" val="19473971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3329608"/>
            <a:ext cx="5148065" cy="3528392"/>
          </a:xfrm>
          <a:prstGeom prst="rect">
            <a:avLst/>
          </a:prstGeom>
          <a:solidFill>
            <a:schemeClr val="accent2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60032" y="1916832"/>
            <a:ext cx="4320480" cy="3511602"/>
          </a:xfrm>
          <a:prstGeom prst="rect">
            <a:avLst/>
          </a:prstGeom>
          <a:solidFill>
            <a:schemeClr val="accent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2021"/>
            <a:ext cx="8208912" cy="72008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FontTx/>
              <a:buNone/>
              <a:defRPr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771A4D-2F15-47BC-BEA5-13198B1F97A2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494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5643245"/>
            <a:ext cx="9180512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2800" u="sng" dirty="0" err="1" smtClean="0">
                <a:latin typeface="Lucida Fax" panose="02060602050505020204" pitchFamily="18" charset="0"/>
                <a:ea typeface="+mn-ea"/>
                <a:cs typeface="+mn-cs"/>
              </a:rPr>
              <a:t>ростехнадзор.рф</a:t>
            </a:r>
            <a:r>
              <a:rPr lang="en-US" sz="2800" dirty="0" smtClean="0">
                <a:latin typeface="Lucida Fax" panose="02060602050505020204" pitchFamily="18" charset="0"/>
                <a:ea typeface="+mn-ea"/>
                <a:cs typeface="+mn-cs"/>
              </a:rPr>
              <a:t> </a:t>
            </a:r>
            <a:endParaRPr lang="en-US" sz="2800" dirty="0">
              <a:latin typeface="Lucida Fax" panose="02060602050505020204" pitchFamily="18" charset="0"/>
              <a:ea typeface="+mn-ea"/>
              <a:cs typeface="+mn-cs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000" i="1" dirty="0" smtClean="0">
                <a:latin typeface="Lucida Fax" panose="02060602050505020204" pitchFamily="18" charset="0"/>
                <a:ea typeface="+mn-ea"/>
                <a:cs typeface="+mn-cs"/>
              </a:rPr>
              <a:t>(</a:t>
            </a:r>
            <a:r>
              <a:rPr lang="ru-RU" sz="2000" i="1" dirty="0" smtClean="0">
                <a:latin typeface="Lucida Fax" panose="02060602050505020204" pitchFamily="18" charset="0"/>
                <a:ea typeface="+mn-ea"/>
                <a:cs typeface="+mn-cs"/>
              </a:rPr>
              <a:t>официальный веб-сайт Ростехнадзора</a:t>
            </a:r>
            <a:r>
              <a:rPr lang="en-US" sz="2000" i="1" dirty="0" smtClean="0">
                <a:latin typeface="Lucida Fax" panose="02060602050505020204" pitchFamily="18" charset="0"/>
                <a:ea typeface="+mn-ea"/>
                <a:cs typeface="+mn-cs"/>
              </a:rPr>
              <a:t>)</a:t>
            </a:r>
            <a:r>
              <a:rPr lang="en-US" sz="2800" u="sng" dirty="0" smtClean="0">
                <a:latin typeface="Lucida Fax" panose="02060602050505020204" pitchFamily="18" charset="0"/>
                <a:ea typeface="+mn-ea"/>
                <a:cs typeface="+mn-cs"/>
              </a:rPr>
              <a:t> </a:t>
            </a:r>
            <a:endParaRPr lang="ru-RU" sz="2800" u="sng" dirty="0">
              <a:latin typeface="Trebuchet MS"/>
              <a:ea typeface="+mn-ea"/>
              <a:cs typeface="+mn-c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72973" y="2348880"/>
            <a:ext cx="2506065" cy="282072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908383"/>
      </p:ext>
    </p:extLst>
  </p:cSld>
  <p:clrMapOvr>
    <a:masterClrMapping/>
  </p:clrMapOvr>
  <p:transition spd="slow" advClick="0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0EF84B-F558-4677-8070-EB9E8EFC5009}" type="slidenum">
              <a:rPr lang="ru-RU" altLang="ru-RU" sz="1600" smtClean="0"/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60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14375" y="142875"/>
            <a:ext cx="7772400" cy="5492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400" b="1" smtClean="0">
                <a:solidFill>
                  <a:srgbClr val="2D2D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СФЕРЫ РЕГУЛИРУЮЩЕЙ ДЕЯТЕЛЬНОСТИ РОСТЕХНАДЗОРА</a:t>
            </a:r>
          </a:p>
        </p:txBody>
      </p:sp>
      <p:sp>
        <p:nvSpPr>
          <p:cNvPr id="18" name="Line 2"/>
          <p:cNvSpPr>
            <a:spLocks noChangeShapeType="1"/>
          </p:cNvSpPr>
          <p:nvPr/>
        </p:nvSpPr>
        <p:spPr bwMode="auto">
          <a:xfrm flipV="1">
            <a:off x="0" y="658812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58775" y="836613"/>
          <a:ext cx="8461375" cy="5761037"/>
        </p:xfrm>
        <a:graphic>
          <a:graphicData uri="http://schemas.openxmlformats.org/drawingml/2006/table">
            <a:tbl>
              <a:tblPr/>
              <a:tblGrid>
                <a:gridCol w="2697163"/>
                <a:gridCol w="5764212"/>
              </a:tblGrid>
              <a:tr h="17572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Промышленная безопасность</a:t>
                      </a:r>
                    </a:p>
                  </a:txBody>
                  <a:tcPr marL="44723" marR="4472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171450" indent="-1714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горнорудная промышленность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металлургическая промышленность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угольная промышленность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нефтегазовая промышленность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химическая и нефтехимическая промышленность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взрывопожароопасные объекты хранения и переработки растительного сырья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подъемные сооружения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объекты котлонадзора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endParaRPr kumimoji="0" lang="ru-RU" altLang="ru-RU" sz="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196835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Безопасность при использовании атомной энергии</a:t>
                      </a:r>
                    </a:p>
                  </a:txBody>
                  <a:tcPr marL="44723" marR="4472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171450" indent="-1714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атомные электростанции и исследовательские ядерные установки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промышленные ядерные реакторы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объекты по обращению с отработавшим ядерным топливом и радиоактивными отходами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ядерные энергетические установки судов (за исключением военно-морского флота)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радиационно опасные объекты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заводы-изготовители оборудования для объектов использования атомной энергии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endParaRPr kumimoji="0" lang="ru-RU" altLang="ru-RU" sz="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7010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Безопасность в электроэнергетике и теплоснабжении, энергосбережение</a:t>
                      </a:r>
                    </a:p>
                  </a:txBody>
                  <a:tcPr marL="44723" marR="4472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171450" indent="-1714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электростанции, теплогенерирующие установки и сети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электрические сети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энергоустановки потребителей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endParaRPr kumimoji="0" lang="ru-RU" altLang="ru-RU" sz="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6333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Безопасность гидротехнических сооружений</a:t>
                      </a:r>
                    </a:p>
                  </a:txBody>
                  <a:tcPr marL="44723" marR="4472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171450" indent="-1714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гидротехнические сооружения, аварии которых могут привести к чрезвычайным ситуациям</a:t>
                      </a:r>
                    </a:p>
                    <a:p>
                      <a:pPr marL="171450" marR="0" lvl="0" indent="-17145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  <a:tr h="70103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Безопасность зданий и сооружений</a:t>
                      </a:r>
                    </a:p>
                  </a:txBody>
                  <a:tcPr marL="44723" marR="4472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171450" indent="-17145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особо опасные, технически сложные и уникальные объекты капитального строительства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r>
                        <a:rPr kumimoji="0" lang="ru-RU" alt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деятельность саморегулируемых организаций в сфере строительства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Char char="q"/>
                        <a:tabLst/>
                      </a:pPr>
                      <a:endParaRPr kumimoji="0" lang="ru-RU" altLang="ru-RU" sz="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723" marR="4472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pic>
        <p:nvPicPr>
          <p:cNvPr id="5147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86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767731"/>
      </p:ext>
    </p:extLst>
  </p:cSld>
  <p:clrMapOvr>
    <a:masterClrMapping/>
  </p:clrMapOvr>
  <p:transition spd="med">
    <p:cover dir="l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рямоугольник 30"/>
          <p:cNvSpPr/>
          <p:nvPr/>
        </p:nvSpPr>
        <p:spPr bwMode="auto">
          <a:xfrm>
            <a:off x="463176" y="4011899"/>
            <a:ext cx="8213280" cy="643355"/>
          </a:xfrm>
          <a:prstGeom prst="rect">
            <a:avLst/>
          </a:prstGeom>
          <a:solidFill>
            <a:srgbClr val="2860A4">
              <a:alpha val="12000"/>
            </a:srgbClr>
          </a:solidFill>
          <a:ln w="9525" cap="sq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409134"/>
            <a:ext cx="2133600" cy="476250"/>
          </a:xfrm>
        </p:spPr>
        <p:txBody>
          <a:bodyPr/>
          <a:lstStyle/>
          <a:p>
            <a:pPr>
              <a:defRPr/>
            </a:pPr>
            <a:fld id="{F4CF687B-CD25-454F-BA74-E1E74A9A424D}" type="slidenum">
              <a:rPr lang="ru-RU" sz="1600" smtClean="0"/>
              <a:pPr>
                <a:defRPr/>
              </a:pPr>
              <a:t>3</a:t>
            </a:fld>
            <a:endParaRPr lang="ru-RU" sz="1600" dirty="0"/>
          </a:p>
        </p:txBody>
      </p:sp>
      <p:sp>
        <p:nvSpPr>
          <p:cNvPr id="9226" name="TextBox 47"/>
          <p:cNvSpPr txBox="1">
            <a:spLocks noChangeArrowheads="1"/>
          </p:cNvSpPr>
          <p:nvPr/>
        </p:nvSpPr>
        <p:spPr bwMode="auto">
          <a:xfrm>
            <a:off x="560347" y="4011995"/>
            <a:ext cx="8032472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/>
              <a:t>«Внедрение </a:t>
            </a:r>
            <a:r>
              <a:rPr lang="ru-RU" altLang="ru-RU" sz="1600" b="1" dirty="0"/>
              <a:t>эффективных механизмов кадровой политики </a:t>
            </a:r>
            <a:r>
              <a:rPr lang="ru-RU" altLang="ru-RU" sz="1600" b="1" dirty="0" smtClean="0"/>
              <a:t/>
            </a:r>
            <a:br>
              <a:rPr lang="ru-RU" altLang="ru-RU" sz="1600" b="1" dirty="0" smtClean="0"/>
            </a:br>
            <a:r>
              <a:rPr lang="ru-RU" altLang="ru-RU" sz="1600" b="1" dirty="0" smtClean="0"/>
              <a:t>в </a:t>
            </a:r>
            <a:r>
              <a:rPr lang="ru-RU" altLang="ru-RU" sz="1600" b="1" dirty="0"/>
              <a:t>деятельности контрольно-надзорных </a:t>
            </a:r>
            <a:r>
              <a:rPr lang="ru-RU" altLang="ru-RU" sz="1600" b="1" dirty="0" smtClean="0"/>
              <a:t>органов»</a:t>
            </a: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463176" y="2528036"/>
            <a:ext cx="8213280" cy="643254"/>
          </a:xfrm>
          <a:prstGeom prst="rect">
            <a:avLst/>
          </a:prstGeom>
          <a:solidFill>
            <a:srgbClr val="2860A4">
              <a:alpha val="12000"/>
            </a:srgbClr>
          </a:solidFill>
          <a:ln w="9525" cap="sq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28" name="TextBox 47"/>
          <p:cNvSpPr txBox="1">
            <a:spLocks noChangeArrowheads="1"/>
          </p:cNvSpPr>
          <p:nvPr/>
        </p:nvSpPr>
        <p:spPr bwMode="auto">
          <a:xfrm>
            <a:off x="560346" y="2528036"/>
            <a:ext cx="8032473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/>
              <a:t>«Внедрение системы комплексной профилактики </a:t>
            </a:r>
            <a:r>
              <a:rPr lang="ru-RU" altLang="ru-RU" sz="1600" b="1" dirty="0" smtClean="0"/>
              <a:t/>
            </a:r>
            <a:br>
              <a:rPr lang="ru-RU" altLang="ru-RU" sz="1600" b="1" dirty="0" smtClean="0"/>
            </a:br>
            <a:r>
              <a:rPr lang="ru-RU" altLang="ru-RU" sz="1600" b="1" dirty="0" smtClean="0"/>
              <a:t>нарушений </a:t>
            </a:r>
            <a:r>
              <a:rPr lang="ru-RU" altLang="ru-RU" sz="1600" b="1" dirty="0"/>
              <a:t>обязательных </a:t>
            </a:r>
            <a:r>
              <a:rPr lang="ru-RU" altLang="ru-RU" sz="1600" b="1" dirty="0" smtClean="0"/>
              <a:t>требований»</a:t>
            </a:r>
            <a:endParaRPr lang="ru-RU" altLang="ru-RU" sz="1600" b="1" dirty="0"/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463176" y="1779716"/>
            <a:ext cx="8213280" cy="641871"/>
          </a:xfrm>
          <a:prstGeom prst="rect">
            <a:avLst/>
          </a:prstGeom>
          <a:solidFill>
            <a:srgbClr val="2860A4">
              <a:alpha val="12000"/>
            </a:srgbClr>
          </a:solidFill>
          <a:ln w="9525" cap="sq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30" name="TextBox 47"/>
          <p:cNvSpPr txBox="1">
            <a:spLocks noChangeArrowheads="1"/>
          </p:cNvSpPr>
          <p:nvPr/>
        </p:nvSpPr>
        <p:spPr bwMode="auto">
          <a:xfrm>
            <a:off x="560346" y="1778398"/>
            <a:ext cx="8032474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/>
              <a:t>«Внедрение системы оценки результативности и эффективности </a:t>
            </a:r>
            <a:r>
              <a:rPr lang="ru-RU" altLang="ru-RU" sz="1600" b="1" dirty="0" smtClean="0"/>
              <a:t/>
            </a:r>
            <a:br>
              <a:rPr lang="ru-RU" altLang="ru-RU" sz="1600" b="1" dirty="0" smtClean="0"/>
            </a:br>
            <a:r>
              <a:rPr lang="ru-RU" altLang="ru-RU" sz="1600" b="1" dirty="0" smtClean="0"/>
              <a:t>контрольно-надзорной деятельности»</a:t>
            </a:r>
            <a:endParaRPr lang="ru-RU" altLang="ru-RU" sz="1600" b="1" dirty="0"/>
          </a:p>
        </p:txBody>
      </p:sp>
      <p:sp>
        <p:nvSpPr>
          <p:cNvPr id="32" name="Прямоугольник 31"/>
          <p:cNvSpPr/>
          <p:nvPr/>
        </p:nvSpPr>
        <p:spPr bwMode="auto">
          <a:xfrm>
            <a:off x="463176" y="1098136"/>
            <a:ext cx="8213280" cy="582144"/>
          </a:xfrm>
          <a:prstGeom prst="rect">
            <a:avLst/>
          </a:prstGeom>
          <a:solidFill>
            <a:srgbClr val="2860A4">
              <a:alpha val="12000"/>
            </a:srgbClr>
          </a:solidFill>
          <a:ln w="9525" cap="sq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35" name="TextBox 47"/>
          <p:cNvSpPr txBox="1">
            <a:spLocks noChangeArrowheads="1"/>
          </p:cNvSpPr>
          <p:nvPr/>
        </p:nvSpPr>
        <p:spPr bwMode="auto">
          <a:xfrm>
            <a:off x="560345" y="1095505"/>
            <a:ext cx="80324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 smtClean="0"/>
              <a:t>«Внедрение </a:t>
            </a:r>
            <a:r>
              <a:rPr lang="ru-RU" altLang="ru-RU" sz="1600" b="1" dirty="0"/>
              <a:t>риск-ориентированного подхода при осуществлении </a:t>
            </a:r>
            <a:r>
              <a:rPr lang="ru-RU" altLang="ru-RU" sz="1600" b="1" dirty="0" smtClean="0"/>
              <a:t/>
            </a:r>
            <a:br>
              <a:rPr lang="ru-RU" altLang="ru-RU" sz="1600" b="1" dirty="0" smtClean="0"/>
            </a:br>
            <a:r>
              <a:rPr lang="ru-RU" altLang="ru-RU" sz="1600" b="1" dirty="0" smtClean="0"/>
              <a:t>контрольно-надзорной деятельности»</a:t>
            </a:r>
            <a:endParaRPr lang="ru-RU" altLang="ru-RU" sz="1600" b="1" dirty="0"/>
          </a:p>
        </p:txBody>
      </p:sp>
      <p:sp>
        <p:nvSpPr>
          <p:cNvPr id="35" name="Прямоугольник 34"/>
          <p:cNvSpPr/>
          <p:nvPr/>
        </p:nvSpPr>
        <p:spPr bwMode="auto">
          <a:xfrm>
            <a:off x="463176" y="3274247"/>
            <a:ext cx="8213280" cy="645849"/>
          </a:xfrm>
          <a:prstGeom prst="rect">
            <a:avLst/>
          </a:prstGeom>
          <a:solidFill>
            <a:srgbClr val="2860A4">
              <a:alpha val="12000"/>
            </a:srgbClr>
          </a:solidFill>
          <a:ln w="9525" cap="sq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6" name="TextBox 47"/>
          <p:cNvSpPr txBox="1">
            <a:spLocks noChangeArrowheads="1"/>
          </p:cNvSpPr>
          <p:nvPr/>
        </p:nvSpPr>
        <p:spPr bwMode="auto">
          <a:xfrm>
            <a:off x="560346" y="3276725"/>
            <a:ext cx="8032474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/>
              <a:t>«Систематизация, сокращение количества </a:t>
            </a:r>
            <a:r>
              <a:rPr lang="ru-RU" altLang="ru-RU" sz="1600" b="1" dirty="0" smtClean="0"/>
              <a:t/>
            </a:r>
            <a:br>
              <a:rPr lang="ru-RU" altLang="ru-RU" sz="1600" b="1" dirty="0" smtClean="0"/>
            </a:br>
            <a:r>
              <a:rPr lang="ru-RU" altLang="ru-RU" sz="1600" b="1" dirty="0" smtClean="0"/>
              <a:t>и </a:t>
            </a:r>
            <a:r>
              <a:rPr lang="ru-RU" altLang="ru-RU" sz="1600" b="1" dirty="0"/>
              <a:t>актуализация обязательных </a:t>
            </a:r>
            <a:r>
              <a:rPr lang="ru-RU" altLang="ru-RU" sz="1600" b="1" dirty="0" smtClean="0"/>
              <a:t>требований»</a:t>
            </a:r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463176" y="5536408"/>
            <a:ext cx="8213280" cy="522778"/>
          </a:xfrm>
          <a:prstGeom prst="rect">
            <a:avLst/>
          </a:prstGeom>
          <a:solidFill>
            <a:srgbClr val="2860A4">
              <a:alpha val="12000"/>
            </a:srgbClr>
          </a:solidFill>
          <a:ln w="9525" cap="sq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9" name="TextBox 47"/>
          <p:cNvSpPr txBox="1">
            <a:spLocks noChangeArrowheads="1"/>
          </p:cNvSpPr>
          <p:nvPr/>
        </p:nvSpPr>
        <p:spPr bwMode="auto">
          <a:xfrm>
            <a:off x="560347" y="5592972"/>
            <a:ext cx="8032471" cy="4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/>
              <a:t>«Автоматизация контрольно-надзорной деятельности»</a:t>
            </a:r>
            <a:endParaRPr lang="ru-RU" altLang="ru-RU" sz="1600" b="1" dirty="0" smtClean="0"/>
          </a:p>
        </p:txBody>
      </p:sp>
      <p:sp>
        <p:nvSpPr>
          <p:cNvPr id="40" name="Прямоугольник 39"/>
          <p:cNvSpPr/>
          <p:nvPr/>
        </p:nvSpPr>
        <p:spPr bwMode="auto">
          <a:xfrm>
            <a:off x="463176" y="4771031"/>
            <a:ext cx="8213280" cy="645847"/>
          </a:xfrm>
          <a:prstGeom prst="rect">
            <a:avLst/>
          </a:prstGeom>
          <a:solidFill>
            <a:srgbClr val="2860A4">
              <a:alpha val="12000"/>
            </a:srgbClr>
          </a:solidFill>
          <a:ln w="9525" cap="sq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" name="TextBox 47"/>
          <p:cNvSpPr txBox="1">
            <a:spLocks noChangeArrowheads="1"/>
          </p:cNvSpPr>
          <p:nvPr/>
        </p:nvSpPr>
        <p:spPr bwMode="auto">
          <a:xfrm>
            <a:off x="560347" y="4773507"/>
            <a:ext cx="8032471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/>
              <a:t>«Внедрение системы предупреждения и профилактики </a:t>
            </a:r>
            <a:r>
              <a:rPr lang="ru-RU" altLang="ru-RU" sz="1600" b="1" dirty="0" smtClean="0"/>
              <a:t>коррупционных </a:t>
            </a:r>
            <a:r>
              <a:rPr lang="ru-RU" altLang="ru-RU" sz="1600" b="1" dirty="0"/>
              <a:t>проявлений в контрольно-надзорной деятельности»</a:t>
            </a:r>
            <a:endParaRPr lang="ru-RU" altLang="ru-RU" sz="1600" b="1" dirty="0" smtClean="0"/>
          </a:p>
        </p:txBody>
      </p:sp>
      <p:sp>
        <p:nvSpPr>
          <p:cNvPr id="42" name="Прямоугольник 41"/>
          <p:cNvSpPr/>
          <p:nvPr/>
        </p:nvSpPr>
        <p:spPr bwMode="auto">
          <a:xfrm>
            <a:off x="463176" y="6174478"/>
            <a:ext cx="8213280" cy="638690"/>
          </a:xfrm>
          <a:prstGeom prst="rect">
            <a:avLst/>
          </a:prstGeom>
          <a:solidFill>
            <a:srgbClr val="2860A4">
              <a:alpha val="12000"/>
            </a:srgbClr>
          </a:solidFill>
          <a:ln w="9525" cap="sq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3" name="TextBox 47"/>
          <p:cNvSpPr txBox="1">
            <a:spLocks noChangeArrowheads="1"/>
          </p:cNvSpPr>
          <p:nvPr/>
        </p:nvSpPr>
        <p:spPr bwMode="auto">
          <a:xfrm>
            <a:off x="560346" y="6170123"/>
            <a:ext cx="8032474" cy="643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/>
              <a:t>«Повышение качества реализации контрольно-надзорных </a:t>
            </a:r>
            <a:r>
              <a:rPr lang="ru-RU" altLang="ru-RU" sz="1600" b="1" dirty="0" smtClean="0"/>
              <a:t/>
            </a:r>
            <a:br>
              <a:rPr lang="ru-RU" altLang="ru-RU" sz="1600" b="1" dirty="0" smtClean="0"/>
            </a:br>
            <a:r>
              <a:rPr lang="ru-RU" altLang="ru-RU" sz="1600" b="1" dirty="0" smtClean="0"/>
              <a:t>полномочий </a:t>
            </a:r>
            <a:r>
              <a:rPr lang="ru-RU" altLang="ru-RU" sz="1600" b="1" dirty="0"/>
              <a:t>на региональном и муниципальном уровнях»</a:t>
            </a:r>
            <a:endParaRPr lang="ru-RU" altLang="ru-RU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33111975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а 1 из 560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lum bright="9000" contrast="5000"/>
          </a:blip>
          <a:srcRect/>
          <a:stretch>
            <a:fillRect/>
          </a:stretch>
        </p:blipFill>
        <p:spPr bwMode="auto">
          <a:xfrm>
            <a:off x="928661" y="1428736"/>
            <a:ext cx="7608147" cy="5072098"/>
          </a:xfrm>
          <a:prstGeom prst="rect">
            <a:avLst/>
          </a:prstGeom>
          <a:noFill/>
        </p:spPr>
      </p:pic>
      <p:sp>
        <p:nvSpPr>
          <p:cNvPr id="6147" name="Номер слайда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ACD965A-88F2-44AC-994B-57FBF665EE94}" type="slidenum">
              <a:rPr lang="ru-RU" altLang="ru-RU" sz="1400" smtClean="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400" smtClean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714375" y="142875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altLang="ru-RU" sz="1800" b="1" kern="0" dirty="0" smtClean="0">
                <a:solidFill>
                  <a:srgbClr val="2D2D8A"/>
                </a:solidFill>
                <a:latin typeface="Calibri" panose="020F0502020204030204" pitchFamily="34" charset="0"/>
              </a:rPr>
              <a:t>ВНЕДРЕНИЕ РИСК-ОРИЕНТИРОВАННОГО ПОДХОДА </a:t>
            </a:r>
          </a:p>
        </p:txBody>
      </p:sp>
      <p:sp>
        <p:nvSpPr>
          <p:cNvPr id="12" name="Line 2"/>
          <p:cNvSpPr>
            <a:spLocks noChangeShapeType="1"/>
          </p:cNvSpPr>
          <p:nvPr/>
        </p:nvSpPr>
        <p:spPr bwMode="auto">
          <a:xfrm flipV="1">
            <a:off x="0" y="658812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152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86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3" name="Text Box 4"/>
          <p:cNvSpPr txBox="1">
            <a:spLocks noChangeArrowheads="1"/>
          </p:cNvSpPr>
          <p:nvPr/>
        </p:nvSpPr>
        <p:spPr bwMode="auto">
          <a:xfrm>
            <a:off x="385763" y="1228725"/>
            <a:ext cx="8429625" cy="4505325"/>
          </a:xfrm>
          <a:prstGeom prst="rect">
            <a:avLst/>
          </a:prstGeom>
          <a:solidFill>
            <a:schemeClr val="bg1">
              <a:alpha val="70195"/>
            </a:schemeClr>
          </a:solidFill>
          <a:ln w="47625" cap="sq">
            <a:solidFill>
              <a:srgbClr val="00B05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tabLst>
                <a:tab pos="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 eaLnBrk="1" hangingPunct="1">
              <a:spcBef>
                <a:spcPts val="600"/>
              </a:spcBef>
              <a:buFontTx/>
              <a:buNone/>
            </a:pPr>
            <a:r>
              <a:rPr lang="ru-RU" altLang="ru-RU" sz="2000" b="1">
                <a:solidFill>
                  <a:srgbClr val="0070C0"/>
                </a:solidFill>
                <a:latin typeface="Calibri" panose="020F0502020204030204" pitchFamily="34" charset="0"/>
              </a:rPr>
              <a:t>Риск-ориентированный подход (статическая и динамическая модель):</a:t>
            </a:r>
          </a:p>
          <a:p>
            <a:pPr marL="0" lvl="1" algn="just" eaLnBrk="1" hangingPunct="1">
              <a:spcBef>
                <a:spcPts val="600"/>
              </a:spcBef>
              <a:buFontTx/>
              <a:buNone/>
            </a:pPr>
            <a:endParaRPr lang="ru-RU" altLang="ru-RU" sz="1800" b="1">
              <a:solidFill>
                <a:srgbClr val="00B050"/>
              </a:solidFill>
              <a:latin typeface="Calibri" panose="020F0502020204030204" pitchFamily="34" charset="0"/>
            </a:endParaRPr>
          </a:p>
          <a:p>
            <a:pPr algn="just"/>
            <a:r>
              <a:rPr lang="ru-RU" altLang="ru-RU" sz="1600" b="1"/>
              <a:t>категории риска / классы опасности; </a:t>
            </a:r>
          </a:p>
          <a:p>
            <a:pPr algn="just"/>
            <a:endParaRPr lang="ru-RU" altLang="ru-RU" sz="1600" b="1"/>
          </a:p>
          <a:p>
            <a:pPr algn="just"/>
            <a:r>
              <a:rPr lang="ru-RU" altLang="ru-RU" sz="1600" b="1"/>
              <a:t>переориентация контрольно-надзорной деятельности на объекты повышенного риска;</a:t>
            </a:r>
          </a:p>
          <a:p>
            <a:pPr algn="just"/>
            <a:endParaRPr lang="ru-RU" altLang="ru-RU" sz="1600" b="1"/>
          </a:p>
          <a:p>
            <a:pPr algn="just"/>
            <a:r>
              <a:rPr lang="ru-RU" altLang="ru-RU" sz="1600" b="1"/>
              <a:t>исключение проведения плановых проверок для объектов низкого риска (снижение административной нагрузки на бизнес);</a:t>
            </a:r>
          </a:p>
          <a:p>
            <a:pPr algn="just"/>
            <a:endParaRPr lang="ru-RU" altLang="ru-RU" sz="1600" b="1"/>
          </a:p>
          <a:p>
            <a:pPr algn="just"/>
            <a:r>
              <a:rPr lang="ru-RU" altLang="ru-RU" sz="1600" b="1"/>
              <a:t>повышение результативности контрольно-надзорной деятельности;</a:t>
            </a:r>
          </a:p>
          <a:p>
            <a:pPr algn="just"/>
            <a:endParaRPr lang="ru-RU" altLang="ru-RU" sz="1600" b="1"/>
          </a:p>
          <a:p>
            <a:pPr algn="just"/>
            <a:r>
              <a:rPr lang="ru-RU" altLang="ru-RU" sz="1600" b="1"/>
              <a:t>повышение эффективности использования материальных, финансовых       и человеческих ресурсов надзорного органа.</a:t>
            </a:r>
          </a:p>
          <a:p>
            <a:pPr marL="0" lvl="1" algn="just" eaLnBrk="1" hangingPunct="1">
              <a:spcBef>
                <a:spcPts val="600"/>
              </a:spcBef>
              <a:buFontTx/>
              <a:buNone/>
            </a:pPr>
            <a:endParaRPr lang="ru-RU" altLang="ru-RU" sz="1800" b="1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738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а 1 из 560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lum bright="9000" contrast="5000"/>
          </a:blip>
          <a:srcRect/>
          <a:stretch>
            <a:fillRect/>
          </a:stretch>
        </p:blipFill>
        <p:spPr bwMode="auto">
          <a:xfrm>
            <a:off x="928661" y="1428736"/>
            <a:ext cx="7608147" cy="5072098"/>
          </a:xfrm>
          <a:prstGeom prst="rect">
            <a:avLst/>
          </a:prstGeom>
          <a:noFill/>
        </p:spPr>
      </p:pic>
      <p:sp>
        <p:nvSpPr>
          <p:cNvPr id="8195" name="Номер слайда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A353D9-F17A-4245-AFC0-6362BB6CDB65}" type="slidenum">
              <a:rPr lang="ru-RU" altLang="ru-RU" sz="1400" smtClean="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400" smtClean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714375" y="142875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altLang="ru-RU" sz="1800" b="1" kern="0" dirty="0" smtClean="0">
                <a:solidFill>
                  <a:srgbClr val="2D2D8A"/>
                </a:solidFill>
                <a:latin typeface="Calibri" panose="020F0502020204030204" pitchFamily="34" charset="0"/>
              </a:rPr>
              <a:t>ВНЕДРЕНИЕ РИСК-ОРИЕНТИРОВАННОГО ПОДХОДА </a:t>
            </a:r>
          </a:p>
        </p:txBody>
      </p:sp>
      <p:sp>
        <p:nvSpPr>
          <p:cNvPr id="12" name="Line 2"/>
          <p:cNvSpPr>
            <a:spLocks noChangeShapeType="1"/>
          </p:cNvSpPr>
          <p:nvPr/>
        </p:nvSpPr>
        <p:spPr bwMode="auto">
          <a:xfrm flipV="1">
            <a:off x="0" y="658812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200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86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 Box 4"/>
          <p:cNvSpPr txBox="1">
            <a:spLocks noChangeArrowheads="1"/>
          </p:cNvSpPr>
          <p:nvPr/>
        </p:nvSpPr>
        <p:spPr bwMode="auto">
          <a:xfrm>
            <a:off x="223838" y="844550"/>
            <a:ext cx="86487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76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tabLst>
                <a:tab pos="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 eaLnBrk="1" hangingPunct="1">
              <a:spcBef>
                <a:spcPts val="600"/>
              </a:spcBef>
              <a:buFontTx/>
              <a:buNone/>
            </a:pPr>
            <a:r>
              <a:rPr lang="ru-RU" altLang="ru-RU" sz="1900" b="1">
                <a:solidFill>
                  <a:srgbClr val="0070C0"/>
                </a:solidFill>
                <a:latin typeface="Calibri" panose="020F0502020204030204" pitchFamily="34" charset="0"/>
              </a:rPr>
              <a:t>Федеральный государственный надзор в области промышленной безопасности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88975" y="2706688"/>
          <a:ext cx="7416800" cy="2293939"/>
        </p:xfrm>
        <a:graphic>
          <a:graphicData uri="http://schemas.openxmlformats.org/drawingml/2006/table">
            <a:tbl>
              <a:tblPr/>
              <a:tblGrid>
                <a:gridCol w="2659063"/>
                <a:gridCol w="4757737"/>
              </a:tblGrid>
              <a:tr h="5651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221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 </a:t>
                      </a: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221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класс опасности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чрезвычайно высокой опасности;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221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II </a:t>
                      </a: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221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класс опасности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 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высокой опасности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221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III </a:t>
                      </a: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221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класс опасности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66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средней опасности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5762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221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IV </a:t>
                      </a: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2216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класс опасности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низкой опасности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8219" name="Text Box 4"/>
          <p:cNvSpPr txBox="1">
            <a:spLocks noChangeArrowheads="1"/>
          </p:cNvSpPr>
          <p:nvPr/>
        </p:nvSpPr>
        <p:spPr bwMode="auto">
          <a:xfrm>
            <a:off x="223838" y="1625600"/>
            <a:ext cx="8648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476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tabLst>
                <a:tab pos="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lvl="1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Calibri" panose="020F0502020204030204" pitchFamily="34" charset="0"/>
              </a:rPr>
              <a:t>Федеральный закон от 21.07.1997 № 116-ФЗ </a:t>
            </a:r>
            <a:endParaRPr lang="en-US" altLang="ru-RU" sz="1800" b="1">
              <a:latin typeface="Calibri" panose="020F0502020204030204" pitchFamily="34" charset="0"/>
            </a:endParaRPr>
          </a:p>
          <a:p>
            <a:pPr marL="0" lvl="1" algn="just" eaLnBrk="1" hangingPunct="1"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Calibri" panose="020F0502020204030204" pitchFamily="34" charset="0"/>
              </a:rPr>
              <a:t>«О промышленной безопасности опасных производственных объектов»</a:t>
            </a:r>
          </a:p>
        </p:txBody>
      </p:sp>
    </p:spTree>
    <p:extLst>
      <p:ext uri="{BB962C8B-B14F-4D97-AF65-F5344CB8AC3E}">
        <p14:creationId xmlns:p14="http://schemas.microsoft.com/office/powerpoint/2010/main" val="4091995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07988" y="620713"/>
          <a:ext cx="8389937" cy="4681543"/>
        </p:xfrm>
        <a:graphic>
          <a:graphicData uri="http://schemas.openxmlformats.org/drawingml/2006/table">
            <a:tbl>
              <a:tblPr/>
              <a:tblGrid>
                <a:gridCol w="4232275"/>
                <a:gridCol w="1114425"/>
                <a:gridCol w="963612"/>
                <a:gridCol w="1039813"/>
                <a:gridCol w="1039812"/>
              </a:tblGrid>
              <a:tr h="298411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Метод регулирования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 gridSpan="4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Класс опасности ОПО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85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</a:t>
                      </a:r>
                      <a:endParaRPr kumimoji="0" lang="ru-RU" alt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II</a:t>
                      </a:r>
                      <a:endParaRPr kumimoji="0" lang="ru-RU" alt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III</a:t>
                      </a:r>
                      <a:endParaRPr kumimoji="0" lang="ru-RU" alt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IV</a:t>
                      </a:r>
                      <a:endParaRPr kumimoji="0" lang="ru-RU" alt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33333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Лицензирование*</a:t>
                      </a: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5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Федеральный государственный надзор: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 - режим постоянного надзора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>
                          <a:lumMod val="75000"/>
                          <a:lumOff val="2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>
                          <a:lumMod val="75000"/>
                          <a:lumOff val="2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285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 плановые проверки не чаще, чем 1 раз через год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4920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 плановые проверки не чаще, чем 1 раз через 3 года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>
                          <a:lumMod val="75000"/>
                          <a:lumOff val="2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>
                          <a:lumMod val="75000"/>
                          <a:lumOff val="2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285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- внеплановые проверки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809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Производственный контроль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55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Разработка систем управления промышленной безопасностью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 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6666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Разработка декларации промышленной безопасности**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5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Разработка планов мероприятий по локализации и ликвидации последствий аварий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 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5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Разработка систем управления промышленной безопасностью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455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Создание вспомогательных горноспасательных команд***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chemeClr val="tx1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2888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Обязательное страхование гражданской ответственности</a:t>
                      </a:r>
                    </a:p>
                  </a:txBody>
                  <a:tcPr marL="68582" marR="6858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+</a:t>
                      </a:r>
                    </a:p>
                  </a:txBody>
                  <a:tcPr marL="68582" marR="68582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474" name="TextBox 8"/>
          <p:cNvSpPr txBox="1">
            <a:spLocks noChangeArrowheads="1"/>
          </p:cNvSpPr>
          <p:nvPr/>
        </p:nvSpPr>
        <p:spPr bwMode="auto">
          <a:xfrm>
            <a:off x="504825" y="6319838"/>
            <a:ext cx="41925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900"/>
              <a:t>*Для взрывопожароопасных и химически опасных ОПО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900"/>
              <a:t>**Для ОПО, идентифицируемых по признаку наличия опасных веществ</a:t>
            </a:r>
          </a:p>
        </p:txBody>
      </p:sp>
      <p:sp>
        <p:nvSpPr>
          <p:cNvPr id="16475" name="TextBox 8"/>
          <p:cNvSpPr txBox="1">
            <a:spLocks noChangeArrowheads="1"/>
          </p:cNvSpPr>
          <p:nvPr/>
        </p:nvSpPr>
        <p:spPr bwMode="auto">
          <a:xfrm>
            <a:off x="4527550" y="6307138"/>
            <a:ext cx="41941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900"/>
              <a:t>*** Для ОПО, на которых ведутся горные работы</a:t>
            </a:r>
          </a:p>
        </p:txBody>
      </p:sp>
      <p:sp>
        <p:nvSpPr>
          <p:cNvPr id="16476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58FB318-2308-486E-8753-2EE66A5A8D06}" type="slidenum">
              <a:rPr lang="ru-RU" altLang="ru-RU" sz="1600" smtClean="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600" smtClean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323850" y="-93663"/>
            <a:ext cx="84248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sz="1400" b="1" cap="all" dirty="0" smtClean="0">
                <a:solidFill>
                  <a:schemeClr val="accent6"/>
                </a:solidFill>
                <a:latin typeface="Calibri" pitchFamily="34" charset="0"/>
              </a:rPr>
              <a:t>ИНСТРУМЕНТЫ РЕГУЛИРОВАНИЯ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95288" y="6005513"/>
          <a:ext cx="8424862" cy="296862"/>
        </p:xfrm>
        <a:graphic>
          <a:graphicData uri="http://schemas.openxmlformats.org/drawingml/2006/table">
            <a:tbl>
              <a:tblPr/>
              <a:tblGrid>
                <a:gridCol w="8424862"/>
              </a:tblGrid>
              <a:tr h="29686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Экспертиза промышленной безопасности</a:t>
                      </a:r>
                    </a:p>
                  </a:txBody>
                  <a:tcPr marL="68579" marR="68579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Line 2"/>
          <p:cNvSpPr>
            <a:spLocks noChangeShapeType="1"/>
          </p:cNvSpPr>
          <p:nvPr/>
        </p:nvSpPr>
        <p:spPr bwMode="auto">
          <a:xfrm flipV="1">
            <a:off x="747873" y="430212"/>
            <a:ext cx="7557026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6487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86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7943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а 1 из 560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lum bright="9000" contrast="5000"/>
          </a:blip>
          <a:srcRect/>
          <a:stretch>
            <a:fillRect/>
          </a:stretch>
        </p:blipFill>
        <p:spPr bwMode="auto">
          <a:xfrm>
            <a:off x="928661" y="1428736"/>
            <a:ext cx="7608147" cy="5072098"/>
          </a:xfrm>
          <a:prstGeom prst="rect">
            <a:avLst/>
          </a:prstGeom>
          <a:noFill/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385763" y="1049338"/>
            <a:ext cx="842962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tabLst>
                <a:tab pos="0" algn="l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342900" indent="-342900" eaLnBrk="0" hangingPunct="0">
              <a:spcBef>
                <a:spcPct val="20000"/>
              </a:spcBef>
              <a:buChar char="–"/>
              <a:tabLst>
                <a:tab pos="0" algn="l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0" algn="l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indent="0" algn="just" eaLnBrk="1" hangingPunct="1">
              <a:spcBef>
                <a:spcPts val="600"/>
              </a:spcBef>
              <a:buFontTx/>
              <a:buNone/>
              <a:defRPr/>
            </a:pP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Федеральный </a:t>
            </a:r>
            <a:r>
              <a:rPr lang="ru-RU" altLang="ru-RU" sz="1400" b="1" dirty="0">
                <a:latin typeface="Calibri" pitchFamily="34" charset="0"/>
                <a:cs typeface="Arial" charset="0"/>
              </a:rPr>
              <a:t>закон от 21.07.1997 № 117-ФЗ «О безопасности гидротехнических сооружений</a:t>
            </a: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».</a:t>
            </a:r>
          </a:p>
          <a:p>
            <a:pPr marL="0" lvl="1" indent="0" algn="just" eaLnBrk="1" hangingPunct="1">
              <a:spcBef>
                <a:spcPts val="600"/>
              </a:spcBef>
              <a:buFontTx/>
              <a:buNone/>
              <a:defRPr/>
            </a:pPr>
            <a:r>
              <a:rPr lang="ru-RU" altLang="ru-RU" sz="1400" b="1" dirty="0">
                <a:latin typeface="Calibri" pitchFamily="34" charset="0"/>
                <a:cs typeface="Arial" charset="0"/>
              </a:rPr>
              <a:t>Постановление Правительства РФ от 02.11.2013 </a:t>
            </a: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№ </a:t>
            </a:r>
            <a:r>
              <a:rPr lang="ru-RU" altLang="ru-RU" sz="1400" b="1" dirty="0">
                <a:latin typeface="Calibri" pitchFamily="34" charset="0"/>
                <a:cs typeface="Arial" charset="0"/>
              </a:rPr>
              <a:t>986 </a:t>
            </a: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«О </a:t>
            </a:r>
            <a:r>
              <a:rPr lang="ru-RU" altLang="ru-RU" sz="1400" b="1" dirty="0">
                <a:latin typeface="Calibri" pitchFamily="34" charset="0"/>
                <a:cs typeface="Arial" charset="0"/>
              </a:rPr>
              <a:t>классификации гидротехнических </a:t>
            </a: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сооружений».</a:t>
            </a:r>
          </a:p>
          <a:p>
            <a:pPr marL="0" lvl="1" indent="0" algn="just" eaLnBrk="1" hangingPunct="1">
              <a:spcBef>
                <a:spcPts val="600"/>
              </a:spcBef>
              <a:buFontTx/>
              <a:buNone/>
              <a:defRPr/>
            </a:pPr>
            <a:endParaRPr lang="ru-RU" altLang="ru-RU" sz="1400" b="1" i="1" dirty="0" smtClean="0">
              <a:solidFill>
                <a:srgbClr val="0070C0"/>
              </a:solidFill>
              <a:latin typeface="Calibri" pitchFamily="34" charset="0"/>
              <a:cs typeface="Arial" charset="0"/>
            </a:endParaRPr>
          </a:p>
          <a:p>
            <a:pPr marL="0" lvl="1" indent="0" algn="just" eaLnBrk="1" hangingPunct="1">
              <a:spcBef>
                <a:spcPts val="600"/>
              </a:spcBef>
              <a:buFontTx/>
              <a:buNone/>
              <a:defRPr/>
            </a:pPr>
            <a:endParaRPr lang="ru-RU" altLang="ru-RU" sz="1400" b="1" i="1" dirty="0" smtClean="0">
              <a:solidFill>
                <a:srgbClr val="0070C0"/>
              </a:solidFill>
              <a:latin typeface="Calibri" pitchFamily="34" charset="0"/>
              <a:cs typeface="Arial" charset="0"/>
            </a:endParaRPr>
          </a:p>
          <a:p>
            <a:pPr marL="0" lvl="1" indent="0" algn="just" eaLnBrk="1" hangingPunct="1">
              <a:spcBef>
                <a:spcPts val="600"/>
              </a:spcBef>
              <a:buFontTx/>
              <a:buNone/>
              <a:defRPr/>
            </a:pPr>
            <a:r>
              <a:rPr lang="ru-RU" altLang="ru-RU" sz="1400" b="1" i="1" dirty="0" smtClean="0">
                <a:solidFill>
                  <a:srgbClr val="0070C0"/>
                </a:solidFill>
                <a:latin typeface="Calibri" pitchFamily="34" charset="0"/>
                <a:cs typeface="Arial" charset="0"/>
              </a:rPr>
              <a:t>КРИТЕРИИ </a:t>
            </a:r>
            <a:r>
              <a:rPr lang="ru-RU" altLang="ru-RU" sz="1400" b="1" i="1" dirty="0">
                <a:solidFill>
                  <a:srgbClr val="0070C0"/>
                </a:solidFill>
                <a:latin typeface="Calibri" pitchFamily="34" charset="0"/>
                <a:cs typeface="Arial" charset="0"/>
              </a:rPr>
              <a:t>КЛАССИФИКАЦИИ ГИДРОТЕХНИЧЕСКИХ </a:t>
            </a:r>
            <a:r>
              <a:rPr lang="ru-RU" altLang="ru-RU" sz="1400" b="1" i="1" dirty="0" smtClean="0">
                <a:solidFill>
                  <a:srgbClr val="0070C0"/>
                </a:solidFill>
                <a:latin typeface="Calibri" pitchFamily="34" charset="0"/>
                <a:cs typeface="Arial" charset="0"/>
              </a:rPr>
              <a:t>СООРУЖЕНИЙ:</a:t>
            </a:r>
            <a:endParaRPr lang="ru-RU" altLang="ru-RU" sz="1400" b="1" i="1" dirty="0">
              <a:solidFill>
                <a:srgbClr val="0070C0"/>
              </a:solidFill>
              <a:latin typeface="Calibri" pitchFamily="34" charset="0"/>
              <a:cs typeface="Arial" charset="0"/>
            </a:endParaRPr>
          </a:p>
          <a:p>
            <a:pPr lvl="1" algn="just" eaLnBrk="1" hangingPunct="1">
              <a:spcBef>
                <a:spcPts val="600"/>
              </a:spcBef>
              <a:buFont typeface="Wingdings" pitchFamily="2" charset="2"/>
              <a:buChar char="q"/>
              <a:defRPr/>
            </a:pP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высота </a:t>
            </a:r>
            <a:r>
              <a:rPr lang="ru-RU" altLang="ru-RU" sz="1400" b="1" dirty="0">
                <a:latin typeface="Calibri" pitchFamily="34" charset="0"/>
                <a:cs typeface="Arial" charset="0"/>
              </a:rPr>
              <a:t>и тип грунта </a:t>
            </a: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оснований;</a:t>
            </a:r>
          </a:p>
          <a:p>
            <a:pPr lvl="1" algn="just" eaLnBrk="1" hangingPunct="1">
              <a:spcBef>
                <a:spcPts val="600"/>
              </a:spcBef>
              <a:buFont typeface="Wingdings" pitchFamily="2" charset="2"/>
              <a:buChar char="q"/>
              <a:defRPr/>
            </a:pP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назначение </a:t>
            </a:r>
            <a:r>
              <a:rPr lang="ru-RU" altLang="ru-RU" sz="1400" b="1" dirty="0">
                <a:latin typeface="Calibri" pitchFamily="34" charset="0"/>
                <a:cs typeface="Arial" charset="0"/>
              </a:rPr>
              <a:t>и условия </a:t>
            </a: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эксплуатации;</a:t>
            </a:r>
          </a:p>
          <a:p>
            <a:pPr lvl="1" algn="just" eaLnBrk="1" hangingPunct="1">
              <a:spcBef>
                <a:spcPts val="600"/>
              </a:spcBef>
              <a:buFont typeface="Wingdings" pitchFamily="2" charset="2"/>
              <a:buChar char="q"/>
              <a:defRPr/>
            </a:pP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максимальный напор </a:t>
            </a:r>
            <a:r>
              <a:rPr lang="ru-RU" altLang="ru-RU" sz="1400" b="1" dirty="0">
                <a:latin typeface="Calibri" pitchFamily="34" charset="0"/>
                <a:cs typeface="Arial" charset="0"/>
              </a:rPr>
              <a:t>на водоподпорное </a:t>
            </a: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сооружение;</a:t>
            </a:r>
          </a:p>
          <a:p>
            <a:pPr lvl="1" algn="just" eaLnBrk="1" hangingPunct="1">
              <a:spcBef>
                <a:spcPts val="600"/>
              </a:spcBef>
              <a:buFont typeface="Wingdings" pitchFamily="2" charset="2"/>
              <a:buChar char="q"/>
              <a:defRPr/>
            </a:pP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последствия </a:t>
            </a:r>
            <a:r>
              <a:rPr lang="ru-RU" altLang="ru-RU" sz="1400" b="1" dirty="0">
                <a:latin typeface="Calibri" pitchFamily="34" charset="0"/>
                <a:cs typeface="Arial" charset="0"/>
              </a:rPr>
              <a:t>возможных гидродинамических </a:t>
            </a:r>
            <a:r>
              <a:rPr lang="ru-RU" altLang="ru-RU" sz="1400" b="1" dirty="0" smtClean="0">
                <a:latin typeface="Calibri" pitchFamily="34" charset="0"/>
                <a:cs typeface="Arial" charset="0"/>
              </a:rPr>
              <a:t>аварий</a:t>
            </a:r>
          </a:p>
        </p:txBody>
      </p:sp>
      <p:sp>
        <p:nvSpPr>
          <p:cNvPr id="20484" name="Номер слайда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8ADEFA-8A64-4EAD-9A6D-CDF4DCE092FE}" type="slidenum">
              <a:rPr lang="ru-RU" altLang="ru-RU" sz="1400" smtClean="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400" smtClean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714375" y="142875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90000"/>
              </a:lnSpc>
              <a:defRPr/>
            </a:pPr>
            <a:r>
              <a:rPr lang="ru-RU" altLang="ru-RU" sz="1400" b="1" kern="0" dirty="0" smtClean="0">
                <a:solidFill>
                  <a:srgbClr val="2D2D8A"/>
                </a:solidFill>
                <a:latin typeface="Calibri" panose="020F0502020204030204" pitchFamily="34" charset="0"/>
              </a:rPr>
              <a:t>РИСК-ОРИЕНТИРОВАННЫЙ ПОДХОД 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1400" b="1" kern="0" dirty="0" smtClean="0">
                <a:solidFill>
                  <a:srgbClr val="2D2D8A"/>
                </a:solidFill>
                <a:latin typeface="Calibri" panose="020F0502020204030204" pitchFamily="34" charset="0"/>
              </a:rPr>
              <a:t>В ОБЛАСТИ БЕЗОПАСНОСТИ ГИДРОТЕХНИЧЕСКИХ СООРУЖЕНИЙ</a:t>
            </a:r>
          </a:p>
        </p:txBody>
      </p:sp>
      <p:sp>
        <p:nvSpPr>
          <p:cNvPr id="12" name="Line 2"/>
          <p:cNvSpPr>
            <a:spLocks noChangeShapeType="1"/>
          </p:cNvSpPr>
          <p:nvPr/>
        </p:nvSpPr>
        <p:spPr bwMode="auto">
          <a:xfrm flipV="1">
            <a:off x="0" y="658812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9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42863"/>
            <a:ext cx="46513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476375" y="4391025"/>
          <a:ext cx="5915026" cy="857250"/>
        </p:xfrm>
        <a:graphic>
          <a:graphicData uri="http://schemas.openxmlformats.org/drawingml/2006/table">
            <a:tbl>
              <a:tblPr/>
              <a:tblGrid>
                <a:gridCol w="1478756"/>
                <a:gridCol w="1478757"/>
                <a:gridCol w="1478757"/>
                <a:gridCol w="1478756"/>
              </a:tblGrid>
              <a:tr h="4286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 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класс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II 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класс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III 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класс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IV 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класс</a:t>
                      </a:r>
                      <a:endParaRPr kumimoji="0" lang="ru-RU" alt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137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534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1</a:t>
                      </a: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 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385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23</a:t>
                      </a:r>
                      <a:r>
                        <a:rPr kumimoji="0" lang="en-US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 </a:t>
                      </a:r>
                      <a:r>
                        <a:rPr kumimoji="0" lang="ru-RU" alt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 pitchFamily="18" charset="0"/>
                          <a:cs typeface="Calibri" pitchFamily="34" charset="0"/>
                        </a:rPr>
                        <a:t>763</a:t>
                      </a:r>
                    </a:p>
                  </a:txBody>
                  <a:tcPr marL="65327" marR="65327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500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Картинка 1 из 5605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lum bright="9000" contrast="5000"/>
          </a:blip>
          <a:srcRect/>
          <a:stretch>
            <a:fillRect/>
          </a:stretch>
        </p:blipFill>
        <p:spPr bwMode="auto">
          <a:xfrm>
            <a:off x="928661" y="1816920"/>
            <a:ext cx="7608147" cy="5072098"/>
          </a:xfrm>
          <a:prstGeom prst="rect">
            <a:avLst/>
          </a:prstGeom>
          <a:noFill/>
        </p:spPr>
      </p:pic>
      <p:sp>
        <p:nvSpPr>
          <p:cNvPr id="8" name="Номер слайда 11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0E2FD9D-9515-49A0-8BA8-1D191429F380}" type="slidenum">
              <a:rPr lang="ru-RU" altLang="ru-RU" sz="1600"/>
              <a:pPr eaLnBrk="1" hangingPunct="1"/>
              <a:t>8</a:t>
            </a:fld>
            <a:endParaRPr lang="ru-RU" altLang="ru-RU" sz="1600"/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12397" y="989599"/>
            <a:ext cx="7772400" cy="5492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2D2D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ВНЕДРЕНИЕ РИСК-ОРИЕНТИРОВАННОГО ПОДХОДА при осуществлении федерального государственного энергетического надзора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23838" y="1455531"/>
            <a:ext cx="7045325" cy="647700"/>
          </a:xfrm>
          <a:prstGeom prst="rect">
            <a:avLst/>
          </a:prstGeom>
          <a:solidFill>
            <a:schemeClr val="bg1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249" name="TextBox 1"/>
          <p:cNvSpPr txBox="1">
            <a:spLocks noChangeArrowheads="1"/>
          </p:cNvSpPr>
          <p:nvPr/>
        </p:nvSpPr>
        <p:spPr bwMode="auto">
          <a:xfrm>
            <a:off x="1076325" y="1549194"/>
            <a:ext cx="6192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/>
              <a:t>«О внесении изменений в Положение об осуществлении федерального государственного энергетического надзора»</a:t>
            </a:r>
          </a:p>
        </p:txBody>
      </p:sp>
      <p:pic>
        <p:nvPicPr>
          <p:cNvPr id="10250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1511094"/>
            <a:ext cx="65881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TextBox 5"/>
          <p:cNvSpPr txBox="1">
            <a:spLocks noChangeArrowheads="1"/>
          </p:cNvSpPr>
          <p:nvPr/>
        </p:nvSpPr>
        <p:spPr bwMode="auto">
          <a:xfrm>
            <a:off x="7383463" y="1472994"/>
            <a:ext cx="16541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i="1" dirty="0">
                <a:solidFill>
                  <a:srgbClr val="000000"/>
                </a:solidFill>
              </a:rPr>
              <a:t>Проект </a:t>
            </a:r>
            <a:endParaRPr lang="ru-RU" altLang="ru-RU" sz="1000" i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i="1" dirty="0" smtClean="0">
                <a:solidFill>
                  <a:srgbClr val="000000"/>
                </a:solidFill>
              </a:rPr>
              <a:t>постановления </a:t>
            </a:r>
            <a:r>
              <a:rPr lang="ru-RU" altLang="ru-RU" sz="1000" i="1" dirty="0">
                <a:solidFill>
                  <a:srgbClr val="000000"/>
                </a:solidFill>
              </a:rPr>
              <a:t>внесен в Правительство РФ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524101"/>
              </p:ext>
            </p:extLst>
          </p:nvPr>
        </p:nvGraphicFramePr>
        <p:xfrm>
          <a:off x="544513" y="2232859"/>
          <a:ext cx="8054974" cy="4575287"/>
        </p:xfrm>
        <a:graphic>
          <a:graphicData uri="http://schemas.openxmlformats.org/drawingml/2006/table">
            <a:tbl>
              <a:tblPr/>
              <a:tblGrid>
                <a:gridCol w="2269032"/>
                <a:gridCol w="1138714"/>
                <a:gridCol w="1137034"/>
                <a:gridCol w="1138714"/>
                <a:gridCol w="1086543"/>
                <a:gridCol w="1284937"/>
              </a:tblGrid>
              <a:tr h="193656">
                <a:tc row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Категория риска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52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I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II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III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IV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V</a:t>
                      </a: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3505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Высокая</a:t>
                      </a:r>
                    </a:p>
                  </a:txBody>
                  <a:tcPr marL="55599" marR="555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Значительная категория риска</a:t>
                      </a:r>
                    </a:p>
                  </a:txBody>
                  <a:tcPr marL="55599" marR="555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Средняя категория риска</a:t>
                      </a:r>
                    </a:p>
                  </a:txBody>
                  <a:tcPr marL="55599" marR="555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Умеренная категория риска</a:t>
                      </a:r>
                    </a:p>
                  </a:txBody>
                  <a:tcPr marL="55599" marR="555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Низкая категория риска</a:t>
                      </a:r>
                    </a:p>
                  </a:txBody>
                  <a:tcPr marL="55599" marR="55599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</a:tr>
              <a:tr h="3505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Плановые проверки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 раз в 3 года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 раз в 4 года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Не чаще 1 раза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в 5 лет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Не чаще 1 раза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в 6 лет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Не проводятся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5258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Электрические станции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Установленная мощность от 500 МВт и выше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Установленная мощность от 150 до 500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Установленная мощность от 50 до 150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Установленная мощность 1 до 50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Установленная мощность менее 1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87635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Объекты электросетевого хозяйства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Пропускная способность электрической сети от 500 МВт и выше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Пропускная способность электрической сети от 100 до 500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Пропускная способность электрической сети  от 5 до 100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Пропускная способность электрической сети  от 0,15 до 5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Пропускная способность электрической сети  менее 0,15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0514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Электроустановки потребителей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Максимальная мощность от 500 МВт и выше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Максимальная  мощность от 100 до 500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Максимальная  мощность от 5 до 100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Максимальная мощность от 0,15 до 5 МВт 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Максимальная мощность менее 0,15 МВт (потребители 1 и 2 категории электроснабжения)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58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Тепловые установки и сети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Установленная мощность от 10 МВт и выше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Установленная мощность от 0,15 до 10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Установленная мощность менее 0,15 МВт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257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Субъекты оперативно-диспетчерского управления в электроэнергетике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Средняя категория риска</a:t>
                      </a:r>
                    </a:p>
                  </a:txBody>
                  <a:tcPr marL="55599" marR="555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3819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C35EDB-9F9F-4585-B741-09CF9F0E263D}" type="slidenum">
              <a:rPr lang="ru-RU" altLang="ru-RU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50688" y="1372274"/>
            <a:ext cx="7045325" cy="647700"/>
          </a:xfrm>
          <a:prstGeom prst="rect">
            <a:avLst/>
          </a:prstGeom>
          <a:solidFill>
            <a:schemeClr val="bg1"/>
          </a:solidFill>
          <a:ln w="9525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1003175" y="1465937"/>
            <a:ext cx="6192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000" b="1" dirty="0"/>
              <a:t>«О внесении изменений в Положение об осуществлении федерального государственного энергетического надзора»</a:t>
            </a:r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25" y="1427837"/>
            <a:ext cx="658813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7310313" y="1389737"/>
            <a:ext cx="16541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i="1" dirty="0">
                <a:solidFill>
                  <a:srgbClr val="000000"/>
                </a:solidFill>
              </a:rPr>
              <a:t>Проект </a:t>
            </a:r>
            <a:endParaRPr lang="ru-RU" altLang="ru-RU" sz="1000" i="1" dirty="0" smtClean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000" i="1" dirty="0" smtClean="0">
                <a:solidFill>
                  <a:srgbClr val="000000"/>
                </a:solidFill>
              </a:rPr>
              <a:t>постановления </a:t>
            </a:r>
            <a:r>
              <a:rPr lang="ru-RU" altLang="ru-RU" sz="1000" i="1" dirty="0">
                <a:solidFill>
                  <a:srgbClr val="000000"/>
                </a:solidFill>
              </a:rPr>
              <a:t>внесен в Правительство РФ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397342"/>
              </p:ext>
            </p:extLst>
          </p:nvPr>
        </p:nvGraphicFramePr>
        <p:xfrm>
          <a:off x="382463" y="2132360"/>
          <a:ext cx="8148637" cy="4206876"/>
        </p:xfrm>
        <a:graphic>
          <a:graphicData uri="http://schemas.openxmlformats.org/drawingml/2006/table">
            <a:tbl>
              <a:tblPr/>
              <a:tblGrid>
                <a:gridCol w="2269198"/>
                <a:gridCol w="2710856"/>
                <a:gridCol w="3168583"/>
              </a:tblGrid>
              <a:tr h="3506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ПОВЫШЕНИЕ КАТЕГОРИИ РИСКА</a:t>
                      </a:r>
                    </a:p>
                  </a:txBody>
                  <a:tcPr marL="55603" marR="556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ПОНИЖЕНИЕ КАТЕГОРИИ РИСКА</a:t>
                      </a:r>
                    </a:p>
                  </a:txBody>
                  <a:tcPr marL="55603" marR="55603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50"/>
                    </a:solidFill>
                  </a:tcPr>
                </a:tc>
              </a:tr>
              <a:tr h="12269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Субъекты электроэнергетики</a:t>
                      </a: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1. Привлечение в течение 3-х лет к административной ответственности по статье 19.5. части 1.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2. Привлечение в течение 5 лет к уголовной и (или) административной ответственности за нарушения обязательных требований, повлекших возникновение аварии.</a:t>
                      </a: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1. Отсутствие в течение 3-х лет привлечения к административной ответственности (ст. 9.7-9.9, 9.11 и 9.18  КоАП).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2. Отсутствие в течение 5 лет привлечения к уголовной и (или) административной ответственности за нарушения обязательных требований, повлекших возникновение аварии.</a:t>
                      </a: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2269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Теплоснабжающие организации, </a:t>
                      </a:r>
                      <a:r>
                        <a:rPr kumimoji="0" lang="ru-RU" alt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теплосетевые</a:t>
                      </a: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 организации и потребители электрической энергии</a:t>
                      </a: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1. Привлечение в течение 3-х лет к административной ответственности по статье 19.5. части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2. Привлечение в течение 5 лет к уголовной и (или) административной ответственности за нарушения обязательных требований, повлекших возникновение аварии.</a:t>
                      </a: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1. Отсутствие по итогам последней проверки привлечения к административной ответственности (ст. 9.9-9.11 КоАП).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2. Отсутствие в течение 5 лет привлечения к уголовной и (или) административной ответственности за нарушения обязательных требований, повлекших возникновение аварии.</a:t>
                      </a: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40227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Субъекты ОДУ в электроэнергетике</a:t>
                      </a: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1. Привлечение в течение 3-х лет к административной ответственности по статье 19.5. части 1.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2. Привлечение в течение 5 лет к уголовной и (или) административной ответственности за нарушения обязательных требований, повлекших возникновение аварии в связи с ошибкой субъекта ОДУ в электроэнергетике.</a:t>
                      </a: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90000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tx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1. Отсутствие в течение 5 лет привлечения к административной или уголовной ответственности в связи с аварией или несчастным случаем со смертельным исходом в связи с ошибкой субъекта оперативно-диспетчерского управления в электроэнергетике.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Times New Roman" pitchFamily="18" charset="0"/>
                        </a:rPr>
                        <a:t>2. Отсутствие в течение 3-х лет привлечения к административной ответственности (ст. 9.11 КоАП).</a:t>
                      </a:r>
                    </a:p>
                  </a:txBody>
                  <a:tcPr marL="55603" marR="556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Стрелка вниз 2"/>
          <p:cNvSpPr>
            <a:spLocks noChangeArrowheads="1"/>
          </p:cNvSpPr>
          <p:nvPr/>
        </p:nvSpPr>
        <p:spPr bwMode="auto">
          <a:xfrm rot="10800000">
            <a:off x="3860199" y="6374854"/>
            <a:ext cx="412786" cy="38703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00000"/>
          </a:solidFill>
          <a:ln w="9525" cap="sq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4" name="Стрелка вниз 13"/>
          <p:cNvSpPr>
            <a:spLocks noChangeArrowheads="1"/>
          </p:cNvSpPr>
          <p:nvPr/>
        </p:nvSpPr>
        <p:spPr bwMode="auto">
          <a:xfrm>
            <a:off x="6668487" y="6417717"/>
            <a:ext cx="412785" cy="38703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 w="9525" cap="sq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712397" y="911965"/>
            <a:ext cx="7772400" cy="5492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1400" b="1" dirty="0" smtClean="0">
                <a:solidFill>
                  <a:srgbClr val="2D2D8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ДИНАМИЧЕСКАЯ МОДЕЛЬ риск-ориентированного подхода при осуществлении федерального государственного энергетического надзора</a:t>
            </a:r>
          </a:p>
        </p:txBody>
      </p:sp>
    </p:spTree>
    <p:extLst>
      <p:ext uri="{BB962C8B-B14F-4D97-AF65-F5344CB8AC3E}">
        <p14:creationId xmlns:p14="http://schemas.microsoft.com/office/powerpoint/2010/main" val="6130024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6093</TotalTime>
  <Words>1524</Words>
  <Application>Microsoft Office PowerPoint</Application>
  <PresentationFormat>Экран (4:3)</PresentationFormat>
  <Paragraphs>354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Lucida Fax</vt:lpstr>
      <vt:lpstr>Tahoma</vt:lpstr>
      <vt:lpstr>Times New Roman</vt:lpstr>
      <vt:lpstr>Trebuchet MS</vt:lpstr>
      <vt:lpstr>Wingdings</vt:lpstr>
      <vt:lpstr>Оформление по умолчанию</vt:lpstr>
      <vt:lpstr>Презентация PowerPoint</vt:lpstr>
      <vt:lpstr>СФЕРЫ РЕГУЛИРУЮЩЕЙ ДЕЯТЕЛЬНОСТИ РОСТЕХНАДЗОРА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ВНЕДРЕНИЕ РИСК-ОРИЕНТИРОВАННОГО ПОДХОДА при осуществлении федерального государственного энергетического надзора</vt:lpstr>
      <vt:lpstr>ДИНАМИЧЕСКАЯ МОДЕЛЬ риск-ориентированного подхода при осуществлении федерального государственного энергетического надзора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ПРОФИЛАКТИКИ НАРУШЕНИЙ ОБЯЗАТЕЛЬНЫХ ТРЕБОВАНИЙ»</vt:lpstr>
      <vt:lpstr>Внедрение динамической модели риск-ориентированного подхода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Картавый Олег Анатольевич</cp:lastModifiedBy>
  <cp:revision>548</cp:revision>
  <cp:lastPrinted>2018-02-05T14:01:24Z</cp:lastPrinted>
  <dcterms:created xsi:type="dcterms:W3CDTF">2010-08-19T17:37:14Z</dcterms:created>
  <dcterms:modified xsi:type="dcterms:W3CDTF">2018-03-27T13:20:35Z</dcterms:modified>
</cp:coreProperties>
</file>