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4" r:id="rId5"/>
  </p:sldMasterIdLst>
  <p:notesMasterIdLst>
    <p:notesMasterId r:id="rId20"/>
  </p:notesMasterIdLst>
  <p:handoutMasterIdLst>
    <p:handoutMasterId r:id="rId21"/>
  </p:handoutMasterIdLst>
  <p:sldIdLst>
    <p:sldId id="470" r:id="rId6"/>
    <p:sldId id="502" r:id="rId7"/>
    <p:sldId id="491" r:id="rId8"/>
    <p:sldId id="506" r:id="rId9"/>
    <p:sldId id="507" r:id="rId10"/>
    <p:sldId id="511" r:id="rId11"/>
    <p:sldId id="509" r:id="rId12"/>
    <p:sldId id="508" r:id="rId13"/>
    <p:sldId id="501" r:id="rId14"/>
    <p:sldId id="503" r:id="rId15"/>
    <p:sldId id="504" r:id="rId16"/>
    <p:sldId id="505" r:id="rId17"/>
    <p:sldId id="455" r:id="rId18"/>
    <p:sldId id="355" r:id="rId19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408" userDrawn="1">
          <p15:clr>
            <a:srgbClr val="A4A3A4"/>
          </p15:clr>
        </p15:guide>
        <p15:guide id="3" pos="2222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  <p15:guide id="5" orient="horz" pos="2682" userDrawn="1">
          <p15:clr>
            <a:srgbClr val="A4A3A4"/>
          </p15:clr>
        </p15:guide>
        <p15:guide id="6" orient="horz" pos="323" userDrawn="1">
          <p15:clr>
            <a:srgbClr val="A4A3A4"/>
          </p15:clr>
        </p15:guide>
        <p15:guide id="7" pos="272" userDrawn="1">
          <p15:clr>
            <a:srgbClr val="A4A3A4"/>
          </p15:clr>
        </p15:guide>
        <p15:guide id="8" pos="2903" userDrawn="1">
          <p15:clr>
            <a:srgbClr val="A4A3A4"/>
          </p15:clr>
        </p15:guide>
        <p15:guide id="9" pos="476" userDrawn="1">
          <p15:clr>
            <a:srgbClr val="A4A3A4"/>
          </p15:clr>
        </p15:guide>
        <p15:guide id="10" pos="2789" userDrawn="1">
          <p15:clr>
            <a:srgbClr val="A4A3A4"/>
          </p15:clr>
        </p15:guide>
        <p15:guide id="11" pos="3379" userDrawn="1">
          <p15:clr>
            <a:srgbClr val="A4A3A4"/>
          </p15:clr>
        </p15:guide>
        <p15:guide id="12" pos="4195" userDrawn="1">
          <p15:clr>
            <a:srgbClr val="A4A3A4"/>
          </p15:clr>
        </p15:guide>
        <p15:guide id="13" pos="1338" userDrawn="1">
          <p15:clr>
            <a:srgbClr val="A4A3A4"/>
          </p15:clr>
        </p15:guide>
        <p15:guide id="14" pos="54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D06"/>
    <a:srgbClr val="DA1F2A"/>
    <a:srgbClr val="FFFFFF"/>
    <a:srgbClr val="979797"/>
    <a:srgbClr val="FF890D"/>
    <a:srgbClr val="D9D9D9"/>
    <a:srgbClr val="72BF44"/>
    <a:srgbClr val="6AA343"/>
    <a:srgbClr val="F46720"/>
    <a:srgbClr val="FF7E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8021" autoAdjust="0"/>
  </p:normalViewPr>
  <p:slideViewPr>
    <p:cSldViewPr snapToGrid="0">
      <p:cViewPr varScale="1">
        <p:scale>
          <a:sx n="59" d="100"/>
          <a:sy n="59" d="100"/>
        </p:scale>
        <p:origin x="1878" y="66"/>
      </p:cViewPr>
      <p:guideLst>
        <p:guide orient="horz" pos="4156"/>
        <p:guide pos="408"/>
        <p:guide pos="2222"/>
        <p:guide orient="horz" pos="686"/>
        <p:guide orient="horz" pos="2682"/>
        <p:guide orient="horz" pos="323"/>
        <p:guide pos="272"/>
        <p:guide pos="2903"/>
        <p:guide pos="476"/>
        <p:guide pos="2789"/>
        <p:guide pos="3379"/>
        <p:guide pos="4195"/>
        <p:guide pos="1338"/>
        <p:guide pos="54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51109-7446-4752-9310-BC53EEA8749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219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30219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5C8C2-7485-44F5-993D-E2B004A23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149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2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5E5D7-A22B-47B1-9E50-9A5C84DD43F2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D1AB6-25DF-4199-BEAF-D69063912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1AB6-25DF-4199-BEAF-D69063912E0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03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1AB6-25DF-4199-BEAF-D69063912E0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64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1AB6-25DF-4199-BEAF-D69063912E0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885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Сегодняшний уровень наших компетенций, научного потенциала и технологического оснащения заводов дают возможность выйти на качественно новый уровень взаимодействия с группой «Газпром». Смена парадигмы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импортозамещение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на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импортоопережение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 сегменте систем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электрообогрева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объектов газовой отрасли представляется вполне реальной в ближайшей перспективе.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считаем, что сотрудничество ПАО «Газпром» и ГК «ССТ» на принципах технологического партнерства ускорит процесс замещения импорта, повысит эффективность и снизит стоимость систем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электрообогрева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Мы видим развитие такого партнерства в следующих направлениях: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разработка и реализация программы научно-технического сотрудничества по разработке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электробогрева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защиты оборудования от климатических рисков;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участие ГК «ССТ» в качестве центра экспертизы 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области систем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электрообогрева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рамках реализации Программы инновационного развития ПАО «Газпром» до 2025 года на принципах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-государственного партнёрства;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заключение долгосрочного соглашения между ПАО «Газпром» и ГК «ССТ» на производство и поставку предприятиям группы «Газпром» импортозамещающих систем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электрообогрева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основе продукции, произведенной на территории Российской Федерации.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1AB6-25DF-4199-BEAF-D69063912E0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019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1AB6-25DF-4199-BEAF-D69063912E0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441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Группа</a:t>
            </a:r>
            <a:r>
              <a:rPr lang="ru-RU" baseline="0" dirty="0" smtClean="0"/>
              <a:t> компаний «Специальные системы и технологии» </a:t>
            </a:r>
            <a:r>
              <a:rPr lang="ru-RU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─</a:t>
            </a:r>
            <a:r>
              <a:rPr lang="ru-RU" dirty="0" smtClean="0"/>
              <a:t> крупнейший в России и один из крупнейших в мире производителей нагревательных кабелей и систем </a:t>
            </a:r>
            <a:r>
              <a:rPr lang="ru-RU" dirty="0" err="1" smtClean="0"/>
              <a:t>электрообогрева</a:t>
            </a:r>
            <a:r>
              <a:rPr lang="ru-RU" dirty="0" smtClean="0"/>
              <a:t> промышленного и бытового назначения.</a:t>
            </a:r>
            <a:r>
              <a:rPr lang="ru-RU" baseline="0" dirty="0" smtClean="0"/>
              <a:t> </a:t>
            </a:r>
            <a:r>
              <a:rPr lang="ru-RU" dirty="0" smtClean="0"/>
              <a:t>В ГК «ССТ» накоплен уникальный опыт проведения отраслевой экспертизы научно-технических проектов, сформирована сильная R&amp;D-команда и создан собственный не имеющий аналогов в Российской Федерации лабораторно-испытательный комплекс. ГК «ССТ» включена в перечень организаций, оказывающих существенное влияние на отрасли промышленности и торговли, и является исполнителем государственной программы </a:t>
            </a:r>
            <a:r>
              <a:rPr lang="ru-RU" dirty="0" err="1" smtClean="0"/>
              <a:t>импортозамещения</a:t>
            </a:r>
            <a:r>
              <a:rPr lang="ru-RU" dirty="0" smtClean="0"/>
              <a:t>. За 25 лет компанией достигнут научный и технологический уровень, позволяющий проходить международную сертификацию производимой продукции, а также экспортировать ее более чем в 40 стран мира. Группа занимает 2-е место в рейтинге мировых производителей нагревательных кабелей</a:t>
            </a:r>
            <a:r>
              <a:rPr lang="ru-RU" baseline="0" dirty="0" smtClean="0"/>
              <a:t> (по данным аналитической компании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QYResearch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2016).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1AB6-25DF-4199-BEAF-D69063912E0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326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Лидер российской газовой отрасли доверил нашей компании оснащение системами электрического обогрева трубопроводов,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резервуаров 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технологического оборудования крупнейших месторождений, среди которых: Заполярное,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Бованенковское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Ямбургское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Песцовое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Киринское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 этого времени начался процесс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импортозамещения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зарубежных систем обогрева. «Газпром» стал одним из первых заказчиков отечественных систем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электрообогрева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основе саморегулирующихся кабелей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-систем для обогрева протяженных трубопроводов. Следует отметить, что ГК «ССТ» является единственным российским предприятием, обладающим технологиями производства этих ключевых для индустрии продуктов.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время нашего сотрудничества мы спроектировали и установили системы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электрообогрева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бесперебойной и эффективной эксплуатации производственных объектов таких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мегапроектов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ПАО «Газпром», как: «Ямал», Восточная программа,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Континентальный шельф России.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1AB6-25DF-4199-BEAF-D69063912E0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818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1AB6-25DF-4199-BEAF-D69063912E0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222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2B445-D937-4F71-9F38-5B8BBCFBAA6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586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0143-AFCA-48D4-9D41-373218465E8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92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0143-AFCA-48D4-9D41-373218465E8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382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2016 году ГК «ССТ» стала участником приоритетного проекта Минэкономразвития «Поддержка частных высокотехнологичных компаний-лидеров» (проект «Национальные чемпионы»). В рамках этого проекта мы намерены значительно увеличить экспорт промышленных систем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электрообогрева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Усилению наших позиций на мировом рынке способствуют ряд факторов. Во-первых, полная локализация производства основных компонентов систем обогрева, позволяющая успешно конкурировать на глобальных рынках. Во-вторых, опыт реализации проектов в других странах и сильная команда нашего европейского офиса. В нашем портфеле – работа на промышленных объектах в Южной Корее, в Китае, в странах ближнего зарубежья, в разработке проекты для Индии, Ближнего Востока и стран центральной Африки. Третий фактор – комплекс мер государственной поддержки экспортеров высокотехнологичной продукции и активная поддержка со стороны Минэкономразвития.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0143-AFCA-48D4-9D41-373218465E8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376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1AB6-25DF-4199-BEAF-D69063912E0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312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80256-6C27-4D4B-B97B-3A047C3D6F52}" type="datetime1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609B-BBD2-43AB-A1D6-8CF3751E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156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4232-955B-42EB-9B8C-162D7681A7EB}" type="datetime1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609B-BBD2-43AB-A1D6-8CF3751E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1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5F7DD-4D37-4BF1-9AE6-F9DC72744C0F}" type="datetime1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609B-BBD2-43AB-A1D6-8CF3751E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73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2800" y="147600"/>
            <a:ext cx="6480000" cy="430887"/>
          </a:xfrm>
        </p:spPr>
        <p:txBody>
          <a:bodyPr wrap="square">
            <a:spAutoFit/>
          </a:bodyPr>
          <a:lstStyle>
            <a:lvl1pPr algn="l">
              <a:defRPr sz="2200" b="1">
                <a:solidFill>
                  <a:srgbClr val="F582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52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AE-7EBA-4535-899F-748C3A4AE2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7F0D-A7A6-4BA7-84C8-75F70D2692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96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AE-7EBA-4535-899F-748C3A4AE2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7F0D-A7A6-4BA7-84C8-75F70D2692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25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AE-7EBA-4535-899F-748C3A4AE2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7F0D-A7A6-4BA7-84C8-75F70D2692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043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AE-7EBA-4535-899F-748C3A4AE2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7F0D-A7A6-4BA7-84C8-75F70D2692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76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AE-7EBA-4535-899F-748C3A4AE2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7F0D-A7A6-4BA7-84C8-75F70D2692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81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AE-7EBA-4535-899F-748C3A4AE2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7F0D-A7A6-4BA7-84C8-75F70D2692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23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AE-7EBA-4535-899F-748C3A4AE2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7F0D-A7A6-4BA7-84C8-75F70D2692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540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7E3E0-6B20-4D2D-94EC-E72CAD8DCA58}" type="datetime1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609B-BBD2-43AB-A1D6-8CF3751E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550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AE-7EBA-4535-899F-748C3A4AE2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7F0D-A7A6-4BA7-84C8-75F70D2692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53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AE-7EBA-4535-899F-748C3A4AE2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7F0D-A7A6-4BA7-84C8-75F70D2692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95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AE-7EBA-4535-899F-748C3A4AE2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7F0D-A7A6-4BA7-84C8-75F70D2692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58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/>
          <a:srcRect l="1" r="25635"/>
          <a:stretch/>
        </p:blipFill>
        <p:spPr>
          <a:xfrm>
            <a:off x="244338" y="153390"/>
            <a:ext cx="8899662" cy="59746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28204" y="122400"/>
            <a:ext cx="7412822" cy="51552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3500"/>
              </a:lnSpc>
              <a:defRPr sz="32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98733" y="6443134"/>
            <a:ext cx="2133600" cy="414867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2F154223-423C-40EA-9013-BB484F0278C0}" type="slidenum">
              <a:rPr lang="ru-RU" alt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alt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984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AE-7EBA-4535-899F-748C3A4AE201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7F0D-A7A6-4BA7-84C8-75F70D269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821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8E14D-6452-4212-BB32-3F466A3A17FD}" type="datetime1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609B-BBD2-43AB-A1D6-8CF3751E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8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5855-8EA1-43C0-AD4E-B29AEDCEB950}" type="datetime1">
              <a:rPr lang="ru-RU" smtClean="0"/>
              <a:t>03.10.2017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609B-BBD2-43AB-A1D6-8CF3751E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25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D58A-549E-4120-A710-B026ED47E7FE}" type="datetime1">
              <a:rPr lang="ru-RU" smtClean="0"/>
              <a:t>03.10.2017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609B-BBD2-43AB-A1D6-8CF3751E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D6CB-61B0-489B-9562-95617B6801E2}" type="datetime1">
              <a:rPr lang="ru-RU" smtClean="0"/>
              <a:t>03.10.2017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609B-BBD2-43AB-A1D6-8CF3751E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7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5385-519F-4789-8784-484A71E0F4FD}" type="datetime1">
              <a:rPr lang="ru-RU" smtClean="0"/>
              <a:t>03.10.2017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609B-BBD2-43AB-A1D6-8CF3751E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249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BD54-4E98-4207-86EA-11B8DE71ECF0}" type="datetime1">
              <a:rPr lang="ru-RU" smtClean="0"/>
              <a:t>03.10.2017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609B-BBD2-43AB-A1D6-8CF3751E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087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D6BC-AACA-4665-9A3B-36B057967BA7}" type="datetime1">
              <a:rPr lang="ru-RU" smtClean="0"/>
              <a:t>03.10.2017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609B-BBD2-43AB-A1D6-8CF3751E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17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F0A31-5A15-4DFA-BB56-43FC756CB1E5}" type="datetime1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D609B-BBD2-43AB-A1D6-8CF3751E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02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F89AE-7EBA-4535-899F-748C3A4AE2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07F0D-A7A6-4BA7-84C8-75F70D2692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3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" r="13116" b="1010"/>
          <a:stretch/>
        </p:blipFill>
        <p:spPr>
          <a:xfrm>
            <a:off x="-36512" y="640"/>
            <a:ext cx="921702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49654" y="950944"/>
            <a:ext cx="6747934" cy="4939240"/>
          </a:xfrm>
          <a:prstGeom prst="rect">
            <a:avLst/>
          </a:prstGeom>
          <a:solidFill>
            <a:srgbClr val="F582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5821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9654" y="2397000"/>
            <a:ext cx="664469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Российские системы </a:t>
            </a:r>
            <a:r>
              <a:rPr lang="ru-RU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электрообогрева</a:t>
            </a:r>
            <a: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газовой отрасли: </a:t>
            </a:r>
          </a:p>
          <a:p>
            <a:pPr algn="ctr"/>
            <a: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 от замещения </a:t>
            </a:r>
            <a:r>
              <a:rPr lang="ru-RU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импорта к </a:t>
            </a:r>
            <a: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технологическому партнерству</a:t>
            </a:r>
          </a:p>
          <a:p>
            <a:pPr algn="ctr"/>
            <a:endParaRPr lang="en-US" sz="2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Струпинский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генеральный директор ГК «ССТ»</a:t>
            </a:r>
          </a:p>
          <a:p>
            <a:pPr algn="ctr"/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Совещание по вопросам технологического развития ПАО «Газпром» </a:t>
            </a:r>
          </a:p>
          <a:p>
            <a:pPr algn="ctr">
              <a:spcBef>
                <a:spcPts val="600"/>
              </a:spcBef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Санкт-Петербург</a:t>
            </a:r>
          </a:p>
          <a:p>
            <a:pPr algn="ctr">
              <a:spcBef>
                <a:spcPts val="600"/>
              </a:spcBef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октября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pPr algn="ctr"/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 descr="C:\Users\j.turkina\Desktop\Untitled-1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15" y="1359546"/>
            <a:ext cx="2356768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2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5592" y="224441"/>
            <a:ext cx="70202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buFontTx/>
              <a:buNone/>
              <a:defRPr sz="2000" b="1"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r>
              <a:rPr lang="ru-RU" dirty="0">
                <a:solidFill>
                  <a:prstClr val="black"/>
                </a:solidFill>
              </a:rPr>
              <a:t>Научно-техническая экспертиза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4289" y="1473996"/>
            <a:ext cx="4032458" cy="3798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spcBef>
                <a:spcPts val="1200"/>
              </a:spcBef>
              <a:buClr>
                <a:srgbClr val="F5821F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овместные разработки с Научно-исследовательским центром ГК «ССТ»;</a:t>
            </a:r>
          </a:p>
          <a:p>
            <a:pPr marL="285750" indent="-285750">
              <a:lnSpc>
                <a:spcPts val="2300"/>
              </a:lnSpc>
              <a:spcBef>
                <a:spcPts val="1200"/>
              </a:spcBef>
              <a:buClr>
                <a:srgbClr val="F5821F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роектирование систем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электрообогрева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любой сложности;</a:t>
            </a:r>
          </a:p>
          <a:p>
            <a:pPr marL="285750" indent="-285750">
              <a:lnSpc>
                <a:spcPts val="2300"/>
              </a:lnSpc>
              <a:spcBef>
                <a:spcPts val="1200"/>
              </a:spcBef>
              <a:buClr>
                <a:srgbClr val="F5821F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никальный комплекс методик испытаний и современного лабораторного оборудования;</a:t>
            </a:r>
          </a:p>
          <a:p>
            <a:pPr marL="285750" indent="-285750">
              <a:lnSpc>
                <a:spcPts val="2300"/>
              </a:lnSpc>
              <a:spcBef>
                <a:spcPts val="1200"/>
              </a:spcBef>
              <a:buClr>
                <a:srgbClr val="F5821F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оддержка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инновационных разработок ПАО «Газпром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4034" y="1009596"/>
            <a:ext cx="206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67D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предлагаем:</a:t>
            </a:r>
            <a:endParaRPr lang="ru-RU" b="1" dirty="0">
              <a:solidFill>
                <a:srgbClr val="F67D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3" t="5573"/>
          <a:stretch/>
        </p:blipFill>
        <p:spPr>
          <a:xfrm>
            <a:off x="5277079" y="1112950"/>
            <a:ext cx="3422033" cy="54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6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46609" y="224441"/>
            <a:ext cx="70202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buFontTx/>
              <a:buNone/>
              <a:defRPr sz="2000" b="1"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r>
              <a:rPr lang="ru-RU" dirty="0" smtClean="0">
                <a:solidFill>
                  <a:prstClr val="black"/>
                </a:solidFill>
              </a:rPr>
              <a:t>Российское производство </a:t>
            </a:r>
            <a:r>
              <a:rPr lang="ru-RU" dirty="0">
                <a:solidFill>
                  <a:prstClr val="black"/>
                </a:solidFill>
              </a:rPr>
              <a:t>нового поколения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1690" y="1476194"/>
            <a:ext cx="4397597" cy="4388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spcBef>
                <a:spcPts val="1200"/>
              </a:spcBef>
              <a:buClr>
                <a:srgbClr val="F5821F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снащение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объектов ПАО «Газпром» системами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электрообогрева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мирового уровня по ценам российского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производителя;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300"/>
              </a:lnSpc>
              <a:spcBef>
                <a:spcPts val="1200"/>
              </a:spcBef>
              <a:buClr>
                <a:srgbClr val="F5821F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арантированные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поставки на любые объекты, включая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зарубежные;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300"/>
              </a:lnSpc>
              <a:spcBef>
                <a:spcPts val="1200"/>
              </a:spcBef>
              <a:buClr>
                <a:srgbClr val="F5821F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табильное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ценообразование, не зависящее от валютных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колебаний;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300"/>
              </a:lnSpc>
              <a:spcBef>
                <a:spcPts val="1200"/>
              </a:spcBef>
              <a:buClr>
                <a:srgbClr val="F5821F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азработка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производство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кастомизированных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продуктов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решений.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052" y="998579"/>
            <a:ext cx="206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67D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предлагаем:</a:t>
            </a:r>
            <a:endParaRPr lang="ru-RU" b="1" dirty="0">
              <a:solidFill>
                <a:srgbClr val="F67D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62" y="1089025"/>
            <a:ext cx="3455795" cy="550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27287" y="213424"/>
            <a:ext cx="3941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buFontTx/>
              <a:buNone/>
              <a:defRPr sz="2000" b="1"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r>
              <a:rPr lang="en-US" dirty="0">
                <a:solidFill>
                  <a:prstClr val="black"/>
                </a:solidFill>
              </a:rPr>
              <a:t>EPC-</a:t>
            </a:r>
            <a:r>
              <a:rPr lang="ru-RU" dirty="0">
                <a:solidFill>
                  <a:prstClr val="black"/>
                </a:solidFill>
              </a:rPr>
              <a:t>контракты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0646" y="1464395"/>
            <a:ext cx="4039152" cy="4542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spcBef>
                <a:spcPts val="1200"/>
              </a:spcBef>
              <a:buClr>
                <a:srgbClr val="F5821F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слуги профессиональной команды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20-летним опытом реализации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EPC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-контрактов любой сложности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включая международные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300"/>
              </a:lnSpc>
              <a:spcBef>
                <a:spcPts val="1200"/>
              </a:spcBef>
              <a:buClr>
                <a:srgbClr val="F5821F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диный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ответственности;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300"/>
              </a:lnSpc>
              <a:spcBef>
                <a:spcPts val="1200"/>
              </a:spcBef>
              <a:buClr>
                <a:srgbClr val="F5821F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олный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спектр инжиниринговых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услуг;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300"/>
              </a:lnSpc>
              <a:spcBef>
                <a:spcPts val="1200"/>
              </a:spcBef>
              <a:buClr>
                <a:srgbClr val="F5821F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еждународную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сервисную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поддержку;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300"/>
              </a:lnSpc>
              <a:spcBef>
                <a:spcPts val="1200"/>
              </a:spcBef>
              <a:buClr>
                <a:srgbClr val="F5821F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словия технической 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гарантийной поддержки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лучшие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чем у иностранных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поставщиков.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r="5264"/>
          <a:stretch/>
        </p:blipFill>
        <p:spPr>
          <a:xfrm>
            <a:off x="5221996" y="1113727"/>
            <a:ext cx="3492348" cy="55088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052" y="1004581"/>
            <a:ext cx="206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67D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предлагаем:</a:t>
            </a:r>
            <a:endParaRPr lang="ru-RU" b="1" dirty="0">
              <a:solidFill>
                <a:srgbClr val="F67D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36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8" t="10656" r="29790" b="-452"/>
          <a:stretch/>
        </p:blipFill>
        <p:spPr>
          <a:xfrm>
            <a:off x="5233008" y="1114091"/>
            <a:ext cx="3470317" cy="5473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1579" y="229868"/>
            <a:ext cx="6037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ru-RU" altLang="ru-RU" sz="2000" b="1" dirty="0" smtClean="0"/>
              <a:t>Качественно новый уровень взаимодействия</a:t>
            </a:r>
            <a:endParaRPr lang="ru-RU" alt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6179" y="986187"/>
            <a:ext cx="487616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F67D0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Переход от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импортозамещения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к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импортоопережению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285750" indent="-285750">
              <a:spcBef>
                <a:spcPts val="1200"/>
              </a:spcBef>
              <a:buClr>
                <a:srgbClr val="F67D0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и реализация программы научно-технического сотрудничества по разработке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энергоэффективных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систем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электробогрева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и защиты оборудования от климатических рисков.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F67D0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ГК «ССТ»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как центра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экспертизы и R&amp;D в области систем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электрообогрева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инновационного развития ПАО «Газпром» до 2025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года.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F67D0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аключение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долгосрочного соглашения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и поставку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импортозамещающих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систем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электрообогрева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российского производства.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4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10174" r="10490" b="6249"/>
          <a:stretch/>
        </p:blipFill>
        <p:spPr>
          <a:xfrm>
            <a:off x="3" y="-14591"/>
            <a:ext cx="9163455" cy="6872591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916767" y="4104339"/>
            <a:ext cx="319193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5"/>
          <a:stretch/>
        </p:blipFill>
        <p:spPr>
          <a:xfrm>
            <a:off x="2992999" y="618235"/>
            <a:ext cx="3039468" cy="7611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4933" y="3008233"/>
            <a:ext cx="5435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</a:t>
            </a:r>
            <a:r>
              <a:rPr lang="ru-RU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электрообогрева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мирового уровня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916767" y="2690402"/>
            <a:ext cx="319193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49710" y="6023776"/>
            <a:ext cx="1424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www.sst.ru</a:t>
            </a:r>
            <a:endPara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214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37668" y="215307"/>
            <a:ext cx="6031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000" b="1" dirty="0" smtClean="0">
                <a:latin typeface="Arial" panose="020B0604020202020204" pitchFamily="34" charset="0"/>
              </a:rPr>
              <a:t>Центр компетенций и отраслевой экспертизы</a:t>
            </a:r>
            <a:endParaRPr lang="ru-RU" altLang="ru-RU" sz="2000" b="1" dirty="0"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90184" y="1112701"/>
            <a:ext cx="7469073" cy="2669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ru-RU" sz="1500" b="1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Крупнейший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Европе 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холдинг </a:t>
            </a: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производству 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систем </a:t>
            </a:r>
            <a:r>
              <a:rPr lang="ru-RU" sz="1500" dirty="0" err="1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электрообогрева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en-US" sz="1500" dirty="0" smtClean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место </a:t>
            </a:r>
            <a:r>
              <a:rPr lang="ru-RU" sz="1500" spc="3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рейтинге мировых </a:t>
            </a:r>
            <a:r>
              <a:rPr lang="ru-RU" sz="1500" spc="2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производителей нагревательных 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кабелей.</a:t>
            </a:r>
            <a:endParaRPr lang="ru-RU" sz="15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ru-RU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российского рынка инжиниринга в области систем промышленного </a:t>
            </a:r>
            <a:r>
              <a:rPr lang="ru-RU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электрообогрева</a:t>
            </a: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теплоизоляции.</a:t>
            </a:r>
            <a:endParaRPr lang="ru-RU" sz="15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ru-RU" sz="1500" b="1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Полный цикл производства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электропроводящих </a:t>
            </a: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пластмасс и 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отечественных саморегулирующихся кабелей.</a:t>
            </a: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ru-RU" sz="1500" b="1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1из 4 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мировых </a:t>
            </a: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производителей 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систем индукционного </a:t>
            </a:r>
            <a:r>
              <a:rPr lang="ru-RU" sz="1500" dirty="0" err="1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электрообогрева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протяженных трубопроводов.</a:t>
            </a: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ru-RU" sz="1500" b="1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Экспорт в 47 стран 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мира.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6" b="60295"/>
          <a:stretch/>
        </p:blipFill>
        <p:spPr>
          <a:xfrm>
            <a:off x="414734" y="996077"/>
            <a:ext cx="643517" cy="6925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15" b="41536"/>
          <a:stretch/>
        </p:blipFill>
        <p:spPr>
          <a:xfrm>
            <a:off x="373031" y="2488716"/>
            <a:ext cx="615215" cy="6621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65" y="1641321"/>
            <a:ext cx="761886" cy="7544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8" y="3329145"/>
            <a:ext cx="473739" cy="4737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3" t="23196" b="40300"/>
          <a:stretch/>
        </p:blipFill>
        <p:spPr>
          <a:xfrm>
            <a:off x="-1" y="4043190"/>
            <a:ext cx="9166571" cy="281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" y="1071318"/>
            <a:ext cx="9252766" cy="57866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90"/>
          <a:stretch/>
        </p:blipFill>
        <p:spPr>
          <a:xfrm>
            <a:off x="539929" y="1089025"/>
            <a:ext cx="1908380" cy="1821118"/>
          </a:xfrm>
          <a:prstGeom prst="ellipse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609B-BBD2-43AB-A1D6-8CF3751EA4C0}" type="slidenum">
              <a:rPr lang="ru-RU" smtClean="0"/>
              <a:t>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030750" y="224359"/>
            <a:ext cx="5970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Реализованные проекты для ПАО «Газпром»</a:t>
            </a:r>
            <a:endParaRPr lang="ru-RU" alt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40" y="974417"/>
            <a:ext cx="2391309" cy="11751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t="-1339" r="14690" b="1339"/>
          <a:stretch/>
        </p:blipFill>
        <p:spPr>
          <a:xfrm>
            <a:off x="512463" y="4011328"/>
            <a:ext cx="1963313" cy="1903506"/>
          </a:xfrm>
          <a:prstGeom prst="ellipse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58874" y="2936807"/>
            <a:ext cx="2473799" cy="775383"/>
          </a:xfrm>
          <a:prstGeom prst="rect">
            <a:avLst/>
          </a:prstGeom>
          <a:solidFill>
            <a:srgbClr val="F67D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9436" y="2991619"/>
            <a:ext cx="209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Бованенковское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месторождение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0571" y="5956388"/>
            <a:ext cx="2452103" cy="785605"/>
          </a:xfrm>
          <a:prstGeom prst="rect">
            <a:avLst/>
          </a:prstGeom>
          <a:solidFill>
            <a:srgbClr val="F67D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14564" y="6042702"/>
            <a:ext cx="2868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Заполярное месторождение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373678" y="5983684"/>
            <a:ext cx="2413236" cy="758309"/>
          </a:xfrm>
          <a:prstGeom prst="rect">
            <a:avLst/>
          </a:prstGeom>
          <a:solidFill>
            <a:srgbClr val="F67D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441160" y="6069997"/>
            <a:ext cx="2868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Медвежье месторождение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1"/>
          <a:stretch/>
        </p:blipFill>
        <p:spPr>
          <a:xfrm>
            <a:off x="6682227" y="4011328"/>
            <a:ext cx="2057456" cy="1903506"/>
          </a:xfrm>
          <a:prstGeom prst="ellipse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411206" y="5956387"/>
            <a:ext cx="2512192" cy="758309"/>
          </a:xfrm>
          <a:prstGeom prst="rect">
            <a:avLst/>
          </a:prstGeom>
          <a:solidFill>
            <a:srgbClr val="F67D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500925" y="6039063"/>
            <a:ext cx="2268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Уренгойское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месторождение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" r="20406"/>
          <a:stretch/>
        </p:blipFill>
        <p:spPr>
          <a:xfrm>
            <a:off x="6728263" y="1098183"/>
            <a:ext cx="1965384" cy="1811960"/>
          </a:xfrm>
          <a:prstGeom prst="ellipse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1" t="317" r="2421" b="-317"/>
          <a:stretch/>
        </p:blipFill>
        <p:spPr>
          <a:xfrm>
            <a:off x="3577648" y="4011328"/>
            <a:ext cx="2031231" cy="1929442"/>
          </a:xfrm>
          <a:prstGeom prst="ellipse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6411206" y="2946818"/>
            <a:ext cx="2512192" cy="775383"/>
          </a:xfrm>
          <a:prstGeom prst="rect">
            <a:avLst/>
          </a:prstGeom>
          <a:solidFill>
            <a:srgbClr val="F67D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6501494" y="2996567"/>
            <a:ext cx="2238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Ямбургское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месторождение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3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6109" y="221925"/>
            <a:ext cx="65452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buFontTx/>
              <a:buNone/>
              <a:defRPr sz="2000" b="1"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r>
              <a:rPr lang="ru-RU" altLang="ru-RU" dirty="0" smtClean="0">
                <a:solidFill>
                  <a:prstClr val="black"/>
                </a:solidFill>
              </a:rPr>
              <a:t>Решения для газовой отрасли</a:t>
            </a: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4414" y="973856"/>
            <a:ext cx="4641471" cy="342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67D06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dirty="0" smtClean="0">
                <a:latin typeface="Arial"/>
                <a:cs typeface="Arial"/>
              </a:rPr>
              <a:t>Все существующие на сегодняшний день в мире типы систем </a:t>
            </a:r>
            <a:r>
              <a:rPr lang="ru-RU" dirty="0" err="1" smtClean="0">
                <a:latin typeface="Arial"/>
                <a:cs typeface="Arial"/>
              </a:rPr>
              <a:t>электрообогрева</a:t>
            </a:r>
            <a:r>
              <a:rPr lang="ru-RU" dirty="0" smtClean="0">
                <a:latin typeface="Arial"/>
                <a:cs typeface="Arial"/>
              </a:rPr>
              <a:t> для нефтегазового комплекса.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67D06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dirty="0">
                <a:latin typeface="Arial"/>
                <a:cs typeface="Arial"/>
              </a:rPr>
              <a:t>Полный ассортимент компонентов и нагревательных </a:t>
            </a:r>
            <a:r>
              <a:rPr lang="ru-RU" dirty="0" smtClean="0">
                <a:latin typeface="Arial"/>
                <a:cs typeface="Arial"/>
              </a:rPr>
              <a:t>элементов. 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67D06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dirty="0" smtClean="0">
                <a:latin typeface="Arial"/>
                <a:cs typeface="Arial"/>
              </a:rPr>
              <a:t>Взрывозащищенная электротехническая продукция арктического исполнения для российских СЭО.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 rotWithShape="1">
          <a:blip r:embed="rId3"/>
          <a:srcRect l="47406" t="24444" r="9283" b="2839"/>
          <a:stretch/>
        </p:blipFill>
        <p:spPr>
          <a:xfrm>
            <a:off x="5241702" y="1078700"/>
            <a:ext cx="3902298" cy="578481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45797" y="4487828"/>
            <a:ext cx="4258405" cy="1946022"/>
          </a:xfrm>
          <a:prstGeom prst="rect">
            <a:avLst/>
          </a:prstGeom>
          <a:noFill/>
          <a:ln w="28575">
            <a:solidFill>
              <a:srgbClr val="FF7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bIns="0" anchor="t" anchorCtr="0"/>
          <a:lstStyle/>
          <a:p>
            <a:pPr marL="180000">
              <a:lnSpc>
                <a:spcPct val="110000"/>
              </a:lnSpc>
            </a:pPr>
            <a:r>
              <a:rPr lang="ru-RU" sz="1700" b="1" dirty="0" smtClean="0">
                <a:solidFill>
                  <a:schemeClr val="tx1"/>
                </a:solidFill>
                <a:latin typeface="Arial"/>
                <a:cs typeface="Arial"/>
              </a:rPr>
              <a:t>Мы разрабатываем, проектируем и производим лучшие решения промышленного </a:t>
            </a:r>
            <a:r>
              <a:rPr lang="ru-RU" sz="1700" b="1" dirty="0" err="1" smtClean="0">
                <a:solidFill>
                  <a:schemeClr val="tx1"/>
                </a:solidFill>
                <a:latin typeface="Arial"/>
                <a:cs typeface="Arial"/>
              </a:rPr>
              <a:t>электрообогрева</a:t>
            </a:r>
            <a:r>
              <a:rPr lang="ru-RU" sz="1700" b="1" dirty="0" smtClean="0">
                <a:solidFill>
                  <a:schemeClr val="tx1"/>
                </a:solidFill>
                <a:latin typeface="Arial"/>
                <a:cs typeface="Arial"/>
              </a:rPr>
              <a:t> под любые задачи и в строгом соответствии с требованиями заказчика.</a:t>
            </a:r>
            <a:endParaRPr lang="en-US" sz="17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642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0167" y="282694"/>
            <a:ext cx="687775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buFontTx/>
              <a:buNone/>
              <a:defRPr sz="2000" b="1"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>
              <a:lnSpc>
                <a:spcPts val="1900"/>
              </a:lnSpc>
            </a:pPr>
            <a:r>
              <a:rPr lang="ru-RU" altLang="ru-RU" dirty="0" smtClean="0">
                <a:solidFill>
                  <a:prstClr val="black"/>
                </a:solidFill>
              </a:rPr>
              <a:t>Инновационные технологии</a:t>
            </a:r>
            <a:endParaRPr lang="ru-RU" altLang="ru-RU" dirty="0">
              <a:solidFill>
                <a:prstClr val="black"/>
              </a:solidFill>
            </a:endParaRPr>
          </a:p>
        </p:txBody>
      </p:sp>
      <p:pic>
        <p:nvPicPr>
          <p:cNvPr id="20" name="Picture 10" descr="http://n-crimea.ru/uploads/posts/2015-07/society_gazoprovod-v-krym-proydet-po-marshrutu-taman-sevastopol_19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r="34800"/>
          <a:stretch/>
        </p:blipFill>
        <p:spPr bwMode="auto">
          <a:xfrm>
            <a:off x="4604083" y="1097848"/>
            <a:ext cx="1944216" cy="248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8" r="15407" b="6075"/>
          <a:stretch/>
        </p:blipFill>
        <p:spPr>
          <a:xfrm>
            <a:off x="2521201" y="1106128"/>
            <a:ext cx="1872208" cy="2483573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r="41851"/>
          <a:stretch/>
        </p:blipFill>
        <p:spPr bwMode="auto">
          <a:xfrm>
            <a:off x="438319" y="1105659"/>
            <a:ext cx="1872208" cy="24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50182" y="4409168"/>
            <a:ext cx="3758205" cy="1113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600"/>
              </a:spcAft>
              <a:buClr>
                <a:srgbClr val="F5821F"/>
              </a:buClr>
              <a:buSzPct val="140000"/>
              <a:tabLst>
                <a:tab pos="228600" algn="l"/>
              </a:tabLst>
              <a:defRPr/>
            </a:pPr>
            <a:r>
              <a:rPr lang="ru-RU" altLang="ru-RU" sz="1600" kern="0" spc="10" dirty="0" smtClean="0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Уникальная технология обогрева сверхдлинных трубопроводов         до 60 км с одной точки питания</a:t>
            </a:r>
            <a:endParaRPr lang="ru-RU" altLang="ru-RU" sz="1600" kern="0" spc="10" dirty="0">
              <a:solidFill>
                <a:prstClr val="black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300"/>
              </a:lnSpc>
              <a:spcBef>
                <a:spcPts val="300"/>
              </a:spcBef>
              <a:spcAft>
                <a:spcPts val="600"/>
              </a:spcAft>
              <a:buClr>
                <a:srgbClr val="F5821F"/>
              </a:buClr>
              <a:buSzPct val="140000"/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endParaRPr lang="ru-RU" altLang="ru-RU" sz="1600" kern="0" spc="1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973" y="1099854"/>
            <a:ext cx="1923487" cy="248984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50061" y="3643867"/>
            <a:ext cx="213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Наземные трубопроводы</a:t>
            </a:r>
            <a:endParaRPr lang="ru-RU" sz="1600" b="1" dirty="0">
              <a:solidFill>
                <a:srgbClr val="FF7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29095" y="3652938"/>
            <a:ext cx="1767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Подземные трубопроводы</a:t>
            </a:r>
            <a:endParaRPr lang="ru-RU" sz="1600" b="1" dirty="0">
              <a:solidFill>
                <a:srgbClr val="FF7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21026" y="3652938"/>
            <a:ext cx="2116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Подводные технологии</a:t>
            </a:r>
            <a:endParaRPr lang="ru-RU" sz="1600" b="1" dirty="0">
              <a:solidFill>
                <a:srgbClr val="FF7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92871" y="3630469"/>
            <a:ext cx="232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Обогрев скважин, защита от АСПО </a:t>
            </a:r>
            <a:endParaRPr lang="ru-RU" sz="1600" b="1" dirty="0">
              <a:solidFill>
                <a:srgbClr val="FF7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10966" y="4409168"/>
            <a:ext cx="2130450" cy="1851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600"/>
              </a:spcAft>
              <a:buClr>
                <a:srgbClr val="F5821F"/>
              </a:buClr>
              <a:buSzPct val="140000"/>
              <a:tabLst>
                <a:tab pos="228600" algn="l"/>
              </a:tabLst>
              <a:defRPr/>
            </a:pPr>
            <a:r>
              <a:rPr lang="ru-RU" altLang="ru-RU" sz="1600" kern="0" spc="10" dirty="0" smtClean="0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Уникальное решение для безопасной эксплуатации подводных трубопроводов</a:t>
            </a:r>
            <a:endParaRPr lang="ru-RU" altLang="ru-RU" sz="1600" kern="0" spc="10" dirty="0">
              <a:solidFill>
                <a:prstClr val="black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300"/>
              </a:lnSpc>
              <a:spcBef>
                <a:spcPts val="300"/>
              </a:spcBef>
              <a:spcAft>
                <a:spcPts val="600"/>
              </a:spcAft>
              <a:buClr>
                <a:srgbClr val="F5821F"/>
              </a:buClr>
              <a:buSzPct val="140000"/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endParaRPr lang="ru-RU" altLang="ru-RU" sz="1600" kern="0" spc="1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696180" y="4409168"/>
            <a:ext cx="22299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600"/>
              </a:spcAft>
              <a:buClr>
                <a:srgbClr val="F5821F"/>
              </a:buClr>
              <a:buSzPct val="140000"/>
              <a:tabLst>
                <a:tab pos="228600" algn="l"/>
              </a:tabLst>
              <a:defRPr/>
            </a:pPr>
            <a:r>
              <a:rPr lang="ru-RU" altLang="ru-RU" sz="1600" kern="0" spc="10" dirty="0" err="1" smtClean="0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Энергоэффективные</a:t>
            </a:r>
            <a:r>
              <a:rPr lang="ru-RU" altLang="ru-RU" sz="1600" kern="0" spc="10" dirty="0" smtClean="0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решения для скважин</a:t>
            </a:r>
            <a:endParaRPr lang="ru-RU" altLang="ru-RU" sz="1600" kern="0" spc="1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5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0" y="3014507"/>
            <a:ext cx="3011183" cy="18104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8087" y="272254"/>
            <a:ext cx="7547114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buFontTx/>
              <a:buNone/>
              <a:defRPr sz="2000" b="1"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>
              <a:lnSpc>
                <a:spcPts val="2000"/>
              </a:lnSpc>
            </a:pPr>
            <a:r>
              <a:rPr lang="ru-RU" altLang="ru-RU" dirty="0" smtClean="0"/>
              <a:t>Решения для эффективной эксплуатации скважин</a:t>
            </a:r>
            <a:endParaRPr lang="ru-RU" alt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1" t="13131" r="15361" b="14686"/>
          <a:stretch/>
        </p:blipFill>
        <p:spPr>
          <a:xfrm>
            <a:off x="5654597" y="1101687"/>
            <a:ext cx="2770360" cy="5508433"/>
          </a:xfrm>
          <a:prstGeom prst="rect">
            <a:avLst/>
          </a:prstGeom>
        </p:spPr>
      </p:pic>
      <p:pic>
        <p:nvPicPr>
          <p:cNvPr id="1028" name="Picture 4" descr="https://sst.ru/upload/images/st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3" y="1638450"/>
            <a:ext cx="2905125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77" y="5268278"/>
            <a:ext cx="2549825" cy="143038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30477" y="4834297"/>
            <a:ext cx="514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FF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b="1" dirty="0" err="1" smtClean="0">
                <a:solidFill>
                  <a:srgbClr val="FF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лангокабели</a:t>
            </a:r>
            <a:r>
              <a:rPr lang="ru-RU" b="1" dirty="0" smtClean="0">
                <a:solidFill>
                  <a:srgbClr val="FF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dirty="0">
                <a:solidFill>
                  <a:srgbClr val="FF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b="1" dirty="0" err="1">
                <a:solidFill>
                  <a:srgbClr val="FF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электрообогревом</a:t>
            </a:r>
            <a:endParaRPr lang="ru-RU" b="1" dirty="0">
              <a:solidFill>
                <a:srgbClr val="FF7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0477" y="2547771"/>
            <a:ext cx="5557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b="1" dirty="0" smtClean="0">
                <a:solidFill>
                  <a:srgbClr val="FF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апиллярные трубопроводы высокого давления</a:t>
            </a:r>
            <a:endParaRPr lang="ru-RU" b="1" dirty="0">
              <a:solidFill>
                <a:srgbClr val="FF7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30477" y="1012667"/>
            <a:ext cx="5557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Гибкий самонесущий нагреватель с переменной по длине мощностью</a:t>
            </a:r>
          </a:p>
        </p:txBody>
      </p:sp>
    </p:spTree>
    <p:extLst>
      <p:ext uri="{BB962C8B-B14F-4D97-AF65-F5344CB8AC3E}">
        <p14:creationId xmlns:p14="http://schemas.microsoft.com/office/powerpoint/2010/main" val="142833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61070" y="229484"/>
            <a:ext cx="2423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600" b="1" dirty="0">
                <a:solidFill>
                  <a:srgbClr val="F5821F"/>
                </a:solidFill>
                <a:latin typeface="Arial" panose="020B0604020202020204" pitchFamily="34" charset="0"/>
              </a:rPr>
              <a:t> </a:t>
            </a:r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30825" y="990370"/>
            <a:ext cx="3987787" cy="2336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  <a:buClr>
                <a:srgbClr val="F5821F"/>
              </a:buClr>
              <a:buSzPct val="150000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СЭО производства ГК «ССТ» активно применяются для защиты стационарных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ледостойких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платформ, трубопроводов и резервуаров портовых сооружений, перегрузочных терминалов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9" t="12709" r="589" b="7207"/>
          <a:stretch/>
        </p:blipFill>
        <p:spPr>
          <a:xfrm>
            <a:off x="4428695" y="1122574"/>
            <a:ext cx="4346626" cy="2320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4126" y="217408"/>
            <a:ext cx="4627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000" b="1" dirty="0">
                <a:latin typeface="Arial" panose="020B0604020202020204" pitchFamily="34" charset="0"/>
              </a:rPr>
              <a:t>М</a:t>
            </a:r>
            <a:r>
              <a:rPr lang="ru-RU" altLang="ru-RU" sz="2000" b="1" dirty="0" smtClean="0">
                <a:latin typeface="Arial" panose="020B0604020202020204" pitchFamily="34" charset="0"/>
              </a:rPr>
              <a:t>орские платформы и терминалы</a:t>
            </a:r>
            <a:endParaRPr lang="ru-RU" altLang="ru-RU" sz="2000" b="1" dirty="0"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5" t="45855" r="13471" b="10675"/>
          <a:stretch/>
        </p:blipFill>
        <p:spPr>
          <a:xfrm>
            <a:off x="4461831" y="3728744"/>
            <a:ext cx="4313490" cy="24517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0824" y="3860126"/>
            <a:ext cx="4075924" cy="2567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600"/>
              </a:spcBef>
              <a:buClr>
                <a:srgbClr val="F5821F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Месторождение им. В.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Филановского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500"/>
              </a:lnSpc>
              <a:spcBef>
                <a:spcPts val="400"/>
              </a:spcBef>
              <a:buClr>
                <a:srgbClr val="F5821F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Месторождение им. Ю. Корчагина</a:t>
            </a:r>
          </a:p>
          <a:p>
            <a:pPr marL="285750" indent="-285750">
              <a:lnSpc>
                <a:spcPts val="2500"/>
              </a:lnSpc>
              <a:spcBef>
                <a:spcPts val="400"/>
              </a:spcBef>
              <a:buClr>
                <a:srgbClr val="F5821F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Таманский перегрузочный терминал</a:t>
            </a:r>
          </a:p>
          <a:p>
            <a:pPr marL="285750" indent="-285750">
              <a:lnSpc>
                <a:spcPts val="2500"/>
              </a:lnSpc>
              <a:spcBef>
                <a:spcPts val="400"/>
              </a:spcBef>
              <a:buClr>
                <a:srgbClr val="F5821F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Порт «Усть-Луга»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804" y="3490341"/>
            <a:ext cx="2787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67D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Реализованные проекты:</a:t>
            </a:r>
            <a:endParaRPr lang="ru-RU" sz="1600" b="1" dirty="0">
              <a:solidFill>
                <a:srgbClr val="F67D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61070" y="229484"/>
            <a:ext cx="2423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600" b="1" dirty="0">
                <a:solidFill>
                  <a:srgbClr val="F5821F"/>
                </a:solidFill>
                <a:latin typeface="Arial" panose="020B0604020202020204" pitchFamily="34" charset="0"/>
              </a:rPr>
              <a:t> </a:t>
            </a:r>
          </a:p>
          <a:p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2034126" y="217408"/>
            <a:ext cx="3642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000" b="1" dirty="0" smtClean="0">
                <a:latin typeface="Arial" panose="020B0604020202020204" pitchFamily="34" charset="0"/>
              </a:rPr>
              <a:t>Подводные трубопроводы</a:t>
            </a:r>
            <a:endParaRPr lang="ru-RU" altLang="ru-RU" sz="2000" b="1" dirty="0">
              <a:latin typeface="Arial" panose="020B0604020202020204" pitchFamily="34" charset="0"/>
            </a:endParaRPr>
          </a:p>
        </p:txBody>
      </p:sp>
      <p:pic>
        <p:nvPicPr>
          <p:cNvPr id="16" name="Picture 2" descr="C:\Users\s.guk\Desktop\Новая папка\DSC010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86"/>
          <a:stretch/>
        </p:blipFill>
        <p:spPr bwMode="auto">
          <a:xfrm>
            <a:off x="281166" y="3330684"/>
            <a:ext cx="4316946" cy="27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40498" y="1015495"/>
            <a:ext cx="8472996" cy="2310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1200"/>
              </a:spcBef>
              <a:buClr>
                <a:srgbClr val="F5821F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Не имеющее аналогов в мире решение ГК «ССТ» обеспечивает устойчивое функционирование подводных трубопроводов в любых условиях, включая арктические.</a:t>
            </a: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buClr>
                <a:srgbClr val="F5821F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В основе </a:t>
            </a:r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этого решения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— гибкий </a:t>
            </a:r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индукционно-резистивный нагреватель — запатентованная разработка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ГК «ССТ».</a:t>
            </a:r>
          </a:p>
          <a:p>
            <a:pPr>
              <a:spcBef>
                <a:spcPts val="1200"/>
              </a:spcBef>
              <a:buClr>
                <a:srgbClr val="F5821F"/>
              </a:buClr>
              <a:buSzPct val="150000"/>
            </a:pP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 descr="C:\Users\s.guk\Desktop\Новая папка\DSC011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5"/>
          <a:stretch/>
        </p:blipFill>
        <p:spPr bwMode="auto">
          <a:xfrm>
            <a:off x="4710798" y="3330684"/>
            <a:ext cx="4181712" cy="27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44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142" y="1017302"/>
            <a:ext cx="460851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1800"/>
              </a:spcBef>
              <a:buClr>
                <a:srgbClr val="F5821F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ГК «ССТ» </a:t>
            </a:r>
            <a:r>
              <a:rPr lang="ru-RU" b="1" dirty="0" smtClean="0"/>
              <a:t>—</a:t>
            </a:r>
            <a:r>
              <a:rPr lang="ru-RU" dirty="0"/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исполнитель отраслевого плана по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импортозамещению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промышленности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торговли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142" y="2493184"/>
            <a:ext cx="460851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1800"/>
              </a:spcBef>
              <a:buClr>
                <a:srgbClr val="F5821F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декабре 2016 ГК «ССТ» вошла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в проект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Минэкономразвития РФ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«Поддержка частных высокотехнологичных компаний-лидеров» (проект «Национальные чемпионы»).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28" y="2870178"/>
            <a:ext cx="2939967" cy="134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2018" y="4513990"/>
            <a:ext cx="483604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1800"/>
              </a:spcBef>
              <a:buClr>
                <a:srgbClr val="F5821F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Фонд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развития промышленности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профинансировал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реализацию инвестиционного проекта «Увеличение производства проводящих пластмасс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саморегулирующихся нагревательных кабелей на их основе». </a:t>
            </a:r>
          </a:p>
        </p:txBody>
      </p:sp>
      <p:pic>
        <p:nvPicPr>
          <p:cNvPr id="11" name="Picture 2" descr="G:\А. Мирзоян 2010\ГК ССТ 2010-2015\План 2015-2016\ФРП 2016\logo_frp\frp-tex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882" y="5255787"/>
            <a:ext cx="3356752" cy="53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31579" y="229868"/>
            <a:ext cx="5394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ru-RU" altLang="ru-RU" sz="2000" b="1" dirty="0" err="1" smtClean="0"/>
              <a:t>Импортозамещение</a:t>
            </a:r>
            <a:r>
              <a:rPr lang="ru-RU" altLang="ru-RU" sz="2000" b="1" dirty="0" smtClean="0"/>
              <a:t> и развитие экспорта</a:t>
            </a:r>
            <a:endParaRPr lang="ru-RU" alt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65" y="1430810"/>
            <a:ext cx="3260845" cy="5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4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37BB3F-0A4F-4F16-A898-207592F2DB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21A257-231D-43E0-AD2C-58A768941C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575407-E551-4476-9594-4F6D8B484B96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22158</TotalTime>
  <Words>1162</Words>
  <Application>Microsoft Office PowerPoint</Application>
  <PresentationFormat>Экран (4:3)</PresentationFormat>
  <Paragraphs>104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Verdana</vt:lpstr>
      <vt:lpstr>Wingdings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Andrei</dc:creator>
  <cp:lastModifiedBy>Султанов Дмитрий Викторович</cp:lastModifiedBy>
  <cp:revision>1036</cp:revision>
  <cp:lastPrinted>2017-10-03T14:36:50Z</cp:lastPrinted>
  <dcterms:created xsi:type="dcterms:W3CDTF">2015-09-12T06:49:24Z</dcterms:created>
  <dcterms:modified xsi:type="dcterms:W3CDTF">2017-10-03T20:52:25Z</dcterms:modified>
</cp:coreProperties>
</file>