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7.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8.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5" r:id="rId1"/>
    <p:sldMasterId id="2147483769" r:id="rId2"/>
    <p:sldMasterId id="2147483658" r:id="rId3"/>
    <p:sldMasterId id="2147483759" r:id="rId4"/>
    <p:sldMasterId id="2147483762" r:id="rId5"/>
    <p:sldMasterId id="2147483661" r:id="rId6"/>
    <p:sldMasterId id="2147483662" r:id="rId7"/>
    <p:sldMasterId id="2147483743" r:id="rId8"/>
    <p:sldMasterId id="2147483802" r:id="rId9"/>
  </p:sldMasterIdLst>
  <p:notesMasterIdLst>
    <p:notesMasterId r:id="rId48"/>
  </p:notesMasterIdLst>
  <p:handoutMasterIdLst>
    <p:handoutMasterId r:id="rId49"/>
  </p:handoutMasterIdLst>
  <p:sldIdLst>
    <p:sldId id="340" r:id="rId10"/>
    <p:sldId id="417" r:id="rId11"/>
    <p:sldId id="444" r:id="rId12"/>
    <p:sldId id="391" r:id="rId13"/>
    <p:sldId id="440" r:id="rId14"/>
    <p:sldId id="395" r:id="rId15"/>
    <p:sldId id="397" r:id="rId16"/>
    <p:sldId id="398" r:id="rId17"/>
    <p:sldId id="399" r:id="rId18"/>
    <p:sldId id="400" r:id="rId19"/>
    <p:sldId id="401" r:id="rId20"/>
    <p:sldId id="402" r:id="rId21"/>
    <p:sldId id="403" r:id="rId22"/>
    <p:sldId id="418" r:id="rId23"/>
    <p:sldId id="404" r:id="rId24"/>
    <p:sldId id="405" r:id="rId25"/>
    <p:sldId id="394" r:id="rId26"/>
    <p:sldId id="406" r:id="rId27"/>
    <p:sldId id="407" r:id="rId28"/>
    <p:sldId id="419" r:id="rId29"/>
    <p:sldId id="420" r:id="rId30"/>
    <p:sldId id="422" r:id="rId31"/>
    <p:sldId id="412" r:id="rId32"/>
    <p:sldId id="443" r:id="rId33"/>
    <p:sldId id="426" r:id="rId34"/>
    <p:sldId id="442" r:id="rId35"/>
    <p:sldId id="423" r:id="rId36"/>
    <p:sldId id="424" r:id="rId37"/>
    <p:sldId id="427" r:id="rId38"/>
    <p:sldId id="431" r:id="rId39"/>
    <p:sldId id="434" r:id="rId40"/>
    <p:sldId id="439" r:id="rId41"/>
    <p:sldId id="428" r:id="rId42"/>
    <p:sldId id="429" r:id="rId43"/>
    <p:sldId id="438" r:id="rId44"/>
    <p:sldId id="435" r:id="rId45"/>
    <p:sldId id="396" r:id="rId46"/>
    <p:sldId id="392" r:id="rId47"/>
  </p:sldIdLst>
  <p:sldSz cx="9144000" cy="6858000" type="screen4x3"/>
  <p:notesSz cx="6797675" cy="9928225"/>
  <p:defaultTextStyle>
    <a:defPPr>
      <a:defRPr lang="ru-RU"/>
    </a:defPPr>
    <a:lvl1pPr algn="l" rtl="0" fontAlgn="base">
      <a:spcBef>
        <a:spcPct val="0"/>
      </a:spcBef>
      <a:spcAft>
        <a:spcPct val="0"/>
      </a:spcAft>
      <a:defRPr sz="1700" kern="1200">
        <a:solidFill>
          <a:schemeClr val="bg1"/>
        </a:solidFill>
        <a:latin typeface="Arial Narrow" pitchFamily="34" charset="0"/>
        <a:ea typeface="+mn-ea"/>
        <a:cs typeface="+mn-cs"/>
      </a:defRPr>
    </a:lvl1pPr>
    <a:lvl2pPr marL="457200" algn="l" rtl="0" fontAlgn="base">
      <a:spcBef>
        <a:spcPct val="0"/>
      </a:spcBef>
      <a:spcAft>
        <a:spcPct val="0"/>
      </a:spcAft>
      <a:defRPr sz="1700" kern="1200">
        <a:solidFill>
          <a:schemeClr val="bg1"/>
        </a:solidFill>
        <a:latin typeface="Arial Narrow" pitchFamily="34" charset="0"/>
        <a:ea typeface="+mn-ea"/>
        <a:cs typeface="+mn-cs"/>
      </a:defRPr>
    </a:lvl2pPr>
    <a:lvl3pPr marL="914400" algn="l" rtl="0" fontAlgn="base">
      <a:spcBef>
        <a:spcPct val="0"/>
      </a:spcBef>
      <a:spcAft>
        <a:spcPct val="0"/>
      </a:spcAft>
      <a:defRPr sz="1700" kern="1200">
        <a:solidFill>
          <a:schemeClr val="bg1"/>
        </a:solidFill>
        <a:latin typeface="Arial Narrow" pitchFamily="34" charset="0"/>
        <a:ea typeface="+mn-ea"/>
        <a:cs typeface="+mn-cs"/>
      </a:defRPr>
    </a:lvl3pPr>
    <a:lvl4pPr marL="1371600" algn="l" rtl="0" fontAlgn="base">
      <a:spcBef>
        <a:spcPct val="0"/>
      </a:spcBef>
      <a:spcAft>
        <a:spcPct val="0"/>
      </a:spcAft>
      <a:defRPr sz="1700" kern="1200">
        <a:solidFill>
          <a:schemeClr val="bg1"/>
        </a:solidFill>
        <a:latin typeface="Arial Narrow" pitchFamily="34" charset="0"/>
        <a:ea typeface="+mn-ea"/>
        <a:cs typeface="+mn-cs"/>
      </a:defRPr>
    </a:lvl4pPr>
    <a:lvl5pPr marL="1828800" algn="l" rtl="0" fontAlgn="base">
      <a:spcBef>
        <a:spcPct val="0"/>
      </a:spcBef>
      <a:spcAft>
        <a:spcPct val="0"/>
      </a:spcAft>
      <a:defRPr sz="1700" kern="1200">
        <a:solidFill>
          <a:schemeClr val="bg1"/>
        </a:solidFill>
        <a:latin typeface="Arial Narrow" pitchFamily="34" charset="0"/>
        <a:ea typeface="+mn-ea"/>
        <a:cs typeface="+mn-cs"/>
      </a:defRPr>
    </a:lvl5pPr>
    <a:lvl6pPr marL="2286000" algn="l" defTabSz="914400" rtl="0" eaLnBrk="1" latinLnBrk="0" hangingPunct="1">
      <a:defRPr sz="1700" kern="1200">
        <a:solidFill>
          <a:schemeClr val="bg1"/>
        </a:solidFill>
        <a:latin typeface="Arial Narrow" pitchFamily="34" charset="0"/>
        <a:ea typeface="+mn-ea"/>
        <a:cs typeface="+mn-cs"/>
      </a:defRPr>
    </a:lvl6pPr>
    <a:lvl7pPr marL="2743200" algn="l" defTabSz="914400" rtl="0" eaLnBrk="1" latinLnBrk="0" hangingPunct="1">
      <a:defRPr sz="1700" kern="1200">
        <a:solidFill>
          <a:schemeClr val="bg1"/>
        </a:solidFill>
        <a:latin typeface="Arial Narrow" pitchFamily="34" charset="0"/>
        <a:ea typeface="+mn-ea"/>
        <a:cs typeface="+mn-cs"/>
      </a:defRPr>
    </a:lvl7pPr>
    <a:lvl8pPr marL="3200400" algn="l" defTabSz="914400" rtl="0" eaLnBrk="1" latinLnBrk="0" hangingPunct="1">
      <a:defRPr sz="1700" kern="1200">
        <a:solidFill>
          <a:schemeClr val="bg1"/>
        </a:solidFill>
        <a:latin typeface="Arial Narrow" pitchFamily="34" charset="0"/>
        <a:ea typeface="+mn-ea"/>
        <a:cs typeface="+mn-cs"/>
      </a:defRPr>
    </a:lvl8pPr>
    <a:lvl9pPr marL="3657600" algn="l" defTabSz="914400" rtl="0" eaLnBrk="1" latinLnBrk="0" hangingPunct="1">
      <a:defRPr sz="1700" kern="1200">
        <a:solidFill>
          <a:schemeClr val="bg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1893">
          <p15:clr>
            <a:srgbClr val="A4A3A4"/>
          </p15:clr>
        </p15:guide>
        <p15:guide id="2" orient="horz" pos="3884">
          <p15:clr>
            <a:srgbClr val="A4A3A4"/>
          </p15:clr>
        </p15:guide>
        <p15:guide id="3" orient="horz" pos="825">
          <p15:clr>
            <a:srgbClr val="A4A3A4"/>
          </p15:clr>
        </p15:guide>
        <p15:guide id="4" orient="horz" pos="591">
          <p15:clr>
            <a:srgbClr val="A4A3A4"/>
          </p15:clr>
        </p15:guide>
        <p15:guide id="5" orient="horz" pos="1752">
          <p15:clr>
            <a:srgbClr val="A4A3A4"/>
          </p15:clr>
        </p15:guide>
        <p15:guide id="6" orient="horz" pos="2818">
          <p15:clr>
            <a:srgbClr val="A4A3A4"/>
          </p15:clr>
        </p15:guide>
        <p15:guide id="7" orient="horz" pos="2959">
          <p15:clr>
            <a:srgbClr val="A4A3A4"/>
          </p15:clr>
        </p15:guide>
        <p15:guide id="8" orient="horz" pos="1612">
          <p15:clr>
            <a:srgbClr val="A4A3A4"/>
          </p15:clr>
        </p15:guide>
        <p15:guide id="9" pos="141">
          <p15:clr>
            <a:srgbClr val="A4A3A4"/>
          </p15:clr>
        </p15:guide>
        <p15:guide id="10" pos="3747">
          <p15:clr>
            <a:srgbClr val="A4A3A4"/>
          </p15:clr>
        </p15:guide>
        <p15:guide id="11" pos="5620">
          <p15:clr>
            <a:srgbClr val="A4A3A4"/>
          </p15:clr>
        </p15:guide>
        <p15:guide id="12" pos="1873">
          <p15:clr>
            <a:srgbClr val="A4A3A4"/>
          </p15:clr>
        </p15:guide>
        <p15:guide id="13" pos="2014">
          <p15:clr>
            <a:srgbClr val="A4A3A4"/>
          </p15:clr>
        </p15:guide>
        <p15:guide id="14" pos="3885">
          <p15:clr>
            <a:srgbClr val="A4A3A4"/>
          </p15:clr>
        </p15:guide>
        <p15:guide id="15" pos="1338">
          <p15:clr>
            <a:srgbClr val="A4A3A4"/>
          </p15:clr>
        </p15:guide>
        <p15:guide id="16" pos="105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0000FF"/>
    <a:srgbClr val="00CCFF"/>
    <a:srgbClr val="EB8015"/>
    <a:srgbClr val="663300"/>
    <a:srgbClr val="996633"/>
    <a:srgbClr val="008000"/>
    <a:srgbClr val="333399"/>
    <a:srgbClr val="339933"/>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96" autoAdjust="0"/>
    <p:restoredTop sz="75148" autoAdjust="0"/>
  </p:normalViewPr>
  <p:slideViewPr>
    <p:cSldViewPr snapToGrid="0" showGuides="1">
      <p:cViewPr varScale="1">
        <p:scale>
          <a:sx n="85" d="100"/>
          <a:sy n="85" d="100"/>
        </p:scale>
        <p:origin x="1956" y="78"/>
      </p:cViewPr>
      <p:guideLst>
        <p:guide orient="horz" pos="1893"/>
        <p:guide orient="horz" pos="3884"/>
        <p:guide orient="horz" pos="825"/>
        <p:guide orient="horz" pos="591"/>
        <p:guide orient="horz" pos="1752"/>
        <p:guide orient="horz" pos="2818"/>
        <p:guide orient="horz" pos="2959"/>
        <p:guide orient="horz" pos="1612"/>
        <p:guide pos="141"/>
        <p:guide pos="3747"/>
        <p:guide pos="5620"/>
        <p:guide pos="1873"/>
        <p:guide pos="2014"/>
        <p:guide pos="3885"/>
        <p:guide pos="1338"/>
        <p:guide pos="105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73" d="100"/>
          <a:sy n="73" d="100"/>
        </p:scale>
        <p:origin x="-3318" y="-108"/>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0" y="0"/>
            <a:ext cx="2945862" cy="497413"/>
          </a:xfrm>
          <a:prstGeom prst="rect">
            <a:avLst/>
          </a:prstGeom>
          <a:noFill/>
          <a:ln w="9525">
            <a:noFill/>
            <a:miter lim="800000"/>
            <a:headEnd/>
            <a:tailEnd/>
          </a:ln>
          <a:effectLst/>
        </p:spPr>
        <p:txBody>
          <a:bodyPr vert="horz" wrap="square" lIns="90593" tIns="45297" rIns="90593" bIns="45297" numCol="1" anchor="t" anchorCtr="0" compatLnSpc="1">
            <a:prstTxWarp prst="textNoShape">
              <a:avLst/>
            </a:prstTxWarp>
          </a:bodyPr>
          <a:lstStyle>
            <a:lvl1pPr defTabSz="903749">
              <a:defRPr sz="1200">
                <a:solidFill>
                  <a:schemeClr val="tx1"/>
                </a:solidFill>
                <a:latin typeface="Arial" charset="0"/>
              </a:defRPr>
            </a:lvl1pPr>
          </a:lstStyle>
          <a:p>
            <a:endParaRPr lang="ru-RU"/>
          </a:p>
        </p:txBody>
      </p:sp>
      <p:sp>
        <p:nvSpPr>
          <p:cNvPr id="140291" name="Rectangle 3"/>
          <p:cNvSpPr>
            <a:spLocks noGrp="1" noChangeArrowheads="1"/>
          </p:cNvSpPr>
          <p:nvPr>
            <p:ph type="dt" sz="quarter" idx="1"/>
          </p:nvPr>
        </p:nvSpPr>
        <p:spPr bwMode="auto">
          <a:xfrm>
            <a:off x="3850294" y="0"/>
            <a:ext cx="2945862" cy="497413"/>
          </a:xfrm>
          <a:prstGeom prst="rect">
            <a:avLst/>
          </a:prstGeom>
          <a:noFill/>
          <a:ln w="9525">
            <a:noFill/>
            <a:miter lim="800000"/>
            <a:headEnd/>
            <a:tailEnd/>
          </a:ln>
          <a:effectLst/>
        </p:spPr>
        <p:txBody>
          <a:bodyPr vert="horz" wrap="square" lIns="90593" tIns="45297" rIns="90593" bIns="45297" numCol="1" anchor="t" anchorCtr="0" compatLnSpc="1">
            <a:prstTxWarp prst="textNoShape">
              <a:avLst/>
            </a:prstTxWarp>
          </a:bodyPr>
          <a:lstStyle>
            <a:lvl1pPr algn="r" defTabSz="903749">
              <a:defRPr sz="1200">
                <a:solidFill>
                  <a:schemeClr val="tx1"/>
                </a:solidFill>
                <a:latin typeface="Arial" charset="0"/>
              </a:defRPr>
            </a:lvl1pPr>
          </a:lstStyle>
          <a:p>
            <a:endParaRPr lang="ru-RU"/>
          </a:p>
        </p:txBody>
      </p:sp>
      <p:sp>
        <p:nvSpPr>
          <p:cNvPr id="140292" name="Rectangle 4"/>
          <p:cNvSpPr>
            <a:spLocks noGrp="1" noChangeArrowheads="1"/>
          </p:cNvSpPr>
          <p:nvPr>
            <p:ph type="ftr" sz="quarter" idx="2"/>
          </p:nvPr>
        </p:nvSpPr>
        <p:spPr bwMode="auto">
          <a:xfrm>
            <a:off x="0" y="9429273"/>
            <a:ext cx="2945862" cy="497412"/>
          </a:xfrm>
          <a:prstGeom prst="rect">
            <a:avLst/>
          </a:prstGeom>
          <a:noFill/>
          <a:ln w="9525">
            <a:noFill/>
            <a:miter lim="800000"/>
            <a:headEnd/>
            <a:tailEnd/>
          </a:ln>
          <a:effectLst/>
        </p:spPr>
        <p:txBody>
          <a:bodyPr vert="horz" wrap="square" lIns="90593" tIns="45297" rIns="90593" bIns="45297" numCol="1" anchor="b" anchorCtr="0" compatLnSpc="1">
            <a:prstTxWarp prst="textNoShape">
              <a:avLst/>
            </a:prstTxWarp>
          </a:bodyPr>
          <a:lstStyle>
            <a:lvl1pPr defTabSz="903749">
              <a:defRPr sz="1200">
                <a:solidFill>
                  <a:schemeClr val="tx1"/>
                </a:solidFill>
                <a:latin typeface="Arial" charset="0"/>
              </a:defRPr>
            </a:lvl1pPr>
          </a:lstStyle>
          <a:p>
            <a:endParaRPr lang="ru-RU"/>
          </a:p>
        </p:txBody>
      </p:sp>
      <p:sp>
        <p:nvSpPr>
          <p:cNvPr id="140293" name="Rectangle 5"/>
          <p:cNvSpPr>
            <a:spLocks noGrp="1" noChangeArrowheads="1"/>
          </p:cNvSpPr>
          <p:nvPr>
            <p:ph type="sldNum" sz="quarter" idx="3"/>
          </p:nvPr>
        </p:nvSpPr>
        <p:spPr bwMode="auto">
          <a:xfrm>
            <a:off x="3850294" y="9429273"/>
            <a:ext cx="2945862" cy="497412"/>
          </a:xfrm>
          <a:prstGeom prst="rect">
            <a:avLst/>
          </a:prstGeom>
          <a:noFill/>
          <a:ln w="9525">
            <a:noFill/>
            <a:miter lim="800000"/>
            <a:headEnd/>
            <a:tailEnd/>
          </a:ln>
          <a:effectLst/>
        </p:spPr>
        <p:txBody>
          <a:bodyPr vert="horz" wrap="square" lIns="90593" tIns="45297" rIns="90593" bIns="45297" numCol="1" anchor="b" anchorCtr="0" compatLnSpc="1">
            <a:prstTxWarp prst="textNoShape">
              <a:avLst/>
            </a:prstTxWarp>
          </a:bodyPr>
          <a:lstStyle>
            <a:lvl1pPr algn="r" defTabSz="903749">
              <a:defRPr sz="1200">
                <a:solidFill>
                  <a:schemeClr val="tx1"/>
                </a:solidFill>
                <a:latin typeface="Arial" charset="0"/>
              </a:defRPr>
            </a:lvl1pPr>
          </a:lstStyle>
          <a:p>
            <a:fld id="{EF9B2FAC-2503-48F8-B071-04E7FA1ED430}" type="slidenum">
              <a:rPr lang="ru-RU"/>
              <a:pPr/>
              <a:t>‹#›</a:t>
            </a:fld>
            <a:endParaRPr lang="ru-RU"/>
          </a:p>
        </p:txBody>
      </p:sp>
    </p:spTree>
    <p:extLst>
      <p:ext uri="{BB962C8B-B14F-4D97-AF65-F5344CB8AC3E}">
        <p14:creationId xmlns:p14="http://schemas.microsoft.com/office/powerpoint/2010/main" val="4251522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862" cy="497413"/>
          </a:xfrm>
          <a:prstGeom prst="rect">
            <a:avLst/>
          </a:prstGeom>
          <a:noFill/>
          <a:ln w="9525">
            <a:noFill/>
            <a:miter lim="800000"/>
            <a:headEnd/>
            <a:tailEnd/>
          </a:ln>
          <a:effectLst/>
        </p:spPr>
        <p:txBody>
          <a:bodyPr vert="horz" wrap="square" lIns="95549" tIns="47775" rIns="95549" bIns="47775" numCol="1" anchor="t" anchorCtr="0" compatLnSpc="1">
            <a:prstTxWarp prst="textNoShape">
              <a:avLst/>
            </a:prstTxWarp>
          </a:bodyPr>
          <a:lstStyle>
            <a:lvl1pPr defTabSz="955830">
              <a:defRPr sz="1300">
                <a:solidFill>
                  <a:schemeClr val="tx1"/>
                </a:solidFill>
                <a:latin typeface="Arial" charset="0"/>
              </a:defRPr>
            </a:lvl1pPr>
          </a:lstStyle>
          <a:p>
            <a:endParaRPr lang="ru-RU"/>
          </a:p>
        </p:txBody>
      </p:sp>
      <p:sp>
        <p:nvSpPr>
          <p:cNvPr id="3075" name="Rectangle 3"/>
          <p:cNvSpPr>
            <a:spLocks noGrp="1" noChangeArrowheads="1"/>
          </p:cNvSpPr>
          <p:nvPr>
            <p:ph type="dt" idx="1"/>
          </p:nvPr>
        </p:nvSpPr>
        <p:spPr bwMode="auto">
          <a:xfrm>
            <a:off x="3850294" y="0"/>
            <a:ext cx="2945862" cy="497413"/>
          </a:xfrm>
          <a:prstGeom prst="rect">
            <a:avLst/>
          </a:prstGeom>
          <a:noFill/>
          <a:ln w="9525">
            <a:noFill/>
            <a:miter lim="800000"/>
            <a:headEnd/>
            <a:tailEnd/>
          </a:ln>
          <a:effectLst/>
        </p:spPr>
        <p:txBody>
          <a:bodyPr vert="horz" wrap="square" lIns="95549" tIns="47775" rIns="95549" bIns="47775" numCol="1" anchor="t" anchorCtr="0" compatLnSpc="1">
            <a:prstTxWarp prst="textNoShape">
              <a:avLst/>
            </a:prstTxWarp>
          </a:bodyPr>
          <a:lstStyle>
            <a:lvl1pPr algn="r" defTabSz="955830">
              <a:defRPr sz="1300">
                <a:solidFill>
                  <a:schemeClr val="tx1"/>
                </a:solidFill>
                <a:latin typeface="Arial" charset="0"/>
              </a:defRPr>
            </a:lvl1pPr>
          </a:lstStyle>
          <a:p>
            <a:endParaRPr lang="ru-RU"/>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0984" y="4716947"/>
            <a:ext cx="5435708" cy="4467470"/>
          </a:xfrm>
          <a:prstGeom prst="rect">
            <a:avLst/>
          </a:prstGeom>
          <a:noFill/>
          <a:ln w="9525">
            <a:noFill/>
            <a:miter lim="800000"/>
            <a:headEnd/>
            <a:tailEnd/>
          </a:ln>
          <a:effectLst/>
        </p:spPr>
        <p:txBody>
          <a:bodyPr vert="horz" wrap="square" lIns="95549" tIns="47775" rIns="95549" bIns="47775"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078" name="Rectangle 6"/>
          <p:cNvSpPr>
            <a:spLocks noGrp="1" noChangeArrowheads="1"/>
          </p:cNvSpPr>
          <p:nvPr>
            <p:ph type="ftr" sz="quarter" idx="4"/>
          </p:nvPr>
        </p:nvSpPr>
        <p:spPr bwMode="auto">
          <a:xfrm>
            <a:off x="0" y="9429273"/>
            <a:ext cx="2945862" cy="497412"/>
          </a:xfrm>
          <a:prstGeom prst="rect">
            <a:avLst/>
          </a:prstGeom>
          <a:noFill/>
          <a:ln w="9525">
            <a:noFill/>
            <a:miter lim="800000"/>
            <a:headEnd/>
            <a:tailEnd/>
          </a:ln>
          <a:effectLst/>
        </p:spPr>
        <p:txBody>
          <a:bodyPr vert="horz" wrap="square" lIns="95549" tIns="47775" rIns="95549" bIns="47775" numCol="1" anchor="b" anchorCtr="0" compatLnSpc="1">
            <a:prstTxWarp prst="textNoShape">
              <a:avLst/>
            </a:prstTxWarp>
          </a:bodyPr>
          <a:lstStyle>
            <a:lvl1pPr defTabSz="955830">
              <a:defRPr sz="1300">
                <a:solidFill>
                  <a:schemeClr val="tx1"/>
                </a:solidFill>
                <a:latin typeface="Arial" charset="0"/>
              </a:defRPr>
            </a:lvl1pPr>
          </a:lstStyle>
          <a:p>
            <a:endParaRPr lang="ru-RU"/>
          </a:p>
        </p:txBody>
      </p:sp>
      <p:sp>
        <p:nvSpPr>
          <p:cNvPr id="3079" name="Rectangle 7"/>
          <p:cNvSpPr>
            <a:spLocks noGrp="1" noChangeArrowheads="1"/>
          </p:cNvSpPr>
          <p:nvPr>
            <p:ph type="sldNum" sz="quarter" idx="5"/>
          </p:nvPr>
        </p:nvSpPr>
        <p:spPr bwMode="auto">
          <a:xfrm>
            <a:off x="3850294" y="9429273"/>
            <a:ext cx="2945862" cy="497412"/>
          </a:xfrm>
          <a:prstGeom prst="rect">
            <a:avLst/>
          </a:prstGeom>
          <a:noFill/>
          <a:ln w="9525">
            <a:noFill/>
            <a:miter lim="800000"/>
            <a:headEnd/>
            <a:tailEnd/>
          </a:ln>
          <a:effectLst/>
        </p:spPr>
        <p:txBody>
          <a:bodyPr vert="horz" wrap="square" lIns="95549" tIns="47775" rIns="95549" bIns="47775" numCol="1" anchor="b" anchorCtr="0" compatLnSpc="1">
            <a:prstTxWarp prst="textNoShape">
              <a:avLst/>
            </a:prstTxWarp>
          </a:bodyPr>
          <a:lstStyle>
            <a:lvl1pPr algn="r" defTabSz="955830">
              <a:defRPr sz="1300">
                <a:solidFill>
                  <a:schemeClr val="tx1"/>
                </a:solidFill>
                <a:latin typeface="Arial" charset="0"/>
              </a:defRPr>
            </a:lvl1pPr>
          </a:lstStyle>
          <a:p>
            <a:fld id="{A7F4F542-0CF8-4D46-9C15-E25CCB08C5CA}" type="slidenum">
              <a:rPr lang="ru-RU"/>
              <a:pPr/>
              <a:t>‹#›</a:t>
            </a:fld>
            <a:endParaRPr lang="ru-RU"/>
          </a:p>
        </p:txBody>
      </p:sp>
    </p:spTree>
    <p:extLst>
      <p:ext uri="{BB962C8B-B14F-4D97-AF65-F5344CB8AC3E}">
        <p14:creationId xmlns:p14="http://schemas.microsoft.com/office/powerpoint/2010/main" val="29508301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4538"/>
            <a:ext cx="4962525" cy="3722687"/>
          </a:xfrm>
        </p:spPr>
      </p:sp>
      <p:sp>
        <p:nvSpPr>
          <p:cNvPr id="3" name="Заметки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b="0" dirty="0" smtClean="0">
                <a:solidFill>
                  <a:schemeClr val="tx1"/>
                </a:solidFill>
              </a:rPr>
              <a:t>         Добрый день, уважаемые коллеги!</a:t>
            </a:r>
          </a:p>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b="0" dirty="0" smtClean="0">
                <a:solidFill>
                  <a:schemeClr val="tx1"/>
                </a:solidFill>
                <a:latin typeface="Arial" panose="020B0604020202020204" pitchFamily="34" charset="0"/>
                <a:cs typeface="Arial" panose="020B0604020202020204" pitchFamily="34" charset="0"/>
              </a:rPr>
              <a:t>Тема моего доклада: «Итоги опытно-промышленных испытаний в ООО «Газпром трансгаз Югорск» наружного защитного покрытия на основе рулонного </a:t>
            </a:r>
            <a:r>
              <a:rPr lang="ru-RU" sz="1200" b="0" dirty="0" err="1" smtClean="0">
                <a:solidFill>
                  <a:schemeClr val="tx1"/>
                </a:solidFill>
                <a:latin typeface="Arial" panose="020B0604020202020204" pitchFamily="34" charset="0"/>
                <a:cs typeface="Arial" panose="020B0604020202020204" pitchFamily="34" charset="0"/>
              </a:rPr>
              <a:t>термоусаживающегося</a:t>
            </a:r>
            <a:r>
              <a:rPr lang="ru-RU" sz="1200" b="0" dirty="0" smtClean="0">
                <a:solidFill>
                  <a:schemeClr val="tx1"/>
                </a:solidFill>
                <a:latin typeface="Arial" panose="020B0604020202020204" pitchFamily="34" charset="0"/>
                <a:cs typeface="Arial" panose="020B0604020202020204" pitchFamily="34" charset="0"/>
              </a:rPr>
              <a:t> материала «Полистэк», после проведения эксплуатационных испытаний в условиях действующего магистрального газопровода МГ «Уренгой-Петровск» в </a:t>
            </a:r>
            <a:r>
              <a:rPr lang="ru-RU" sz="1200" b="0" dirty="0" err="1" smtClean="0">
                <a:solidFill>
                  <a:schemeClr val="tx1"/>
                </a:solidFill>
                <a:latin typeface="Arial" panose="020B0604020202020204" pitchFamily="34" charset="0"/>
                <a:cs typeface="Arial" panose="020B0604020202020204" pitchFamily="34" charset="0"/>
              </a:rPr>
              <a:t>Пелымском</a:t>
            </a:r>
            <a:r>
              <a:rPr lang="ru-RU" sz="1200" b="0" dirty="0" smtClean="0">
                <a:solidFill>
                  <a:schemeClr val="tx1"/>
                </a:solidFill>
                <a:latin typeface="Arial" panose="020B0604020202020204" pitchFamily="34" charset="0"/>
                <a:cs typeface="Arial" panose="020B0604020202020204" pitchFamily="34" charset="0"/>
              </a:rPr>
              <a:t> ЛПУМГ и при длительном хранении труб на открытой площадке Югорского УАВР».</a:t>
            </a:r>
            <a:endParaRPr kumimoji="0" lang="ru-RU" sz="1200" b="0"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a:p>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fld id="{A7F4F542-0CF8-4D46-9C15-E25CCB08C5CA}" type="slidenum">
              <a:rPr lang="ru-RU" smtClean="0">
                <a:solidFill>
                  <a:prstClr val="white"/>
                </a:solidFill>
              </a:rPr>
              <a:pPr/>
              <a:t>0</a:t>
            </a:fld>
            <a:endParaRPr lang="ru-RU" dirty="0">
              <a:solidFill>
                <a:prstClr val="white"/>
              </a:solidFill>
            </a:endParaRPr>
          </a:p>
        </p:txBody>
      </p:sp>
    </p:spTree>
    <p:extLst>
      <p:ext uri="{BB962C8B-B14F-4D97-AF65-F5344CB8AC3E}">
        <p14:creationId xmlns:p14="http://schemas.microsoft.com/office/powerpoint/2010/main" val="4290836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charset="0"/>
                <a:ea typeface="+mn-ea"/>
                <a:cs typeface="Arial"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После выхода из дробеметной установки труба очищалась щеточным механизм удаления пыли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a:t>
            </a:r>
            <a:r>
              <a:rPr lang="ru-RU" sz="1200" kern="120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err="1" smtClean="0">
                <a:solidFill>
                  <a:schemeClr val="tx1"/>
                </a:solidFill>
                <a:effectLst/>
                <a:latin typeface="Arial" panose="020B0604020202020204" pitchFamily="34" charset="0"/>
                <a:ea typeface="+mn-ea"/>
                <a:cs typeface="Arial" panose="020B0604020202020204" pitchFamily="34" charset="0"/>
              </a:rPr>
              <a:t>МУП</a:t>
            </a:r>
            <a:r>
              <a:rPr lang="ru-RU" sz="1200" kern="1200" dirty="0" smtClean="0">
                <a:solidFill>
                  <a:schemeClr val="tx1"/>
                </a:solidFill>
                <a:effectLst/>
                <a:latin typeface="Arial" panose="020B0604020202020204" pitchFamily="34" charset="0"/>
                <a:ea typeface="+mn-ea"/>
                <a:cs typeface="Arial" panose="020B0604020202020204" pitchFamily="34" charset="0"/>
              </a:rPr>
              <a:t>», для обеспечения требуемой степени запыленности поверхности трубы перед изоляцией, а собранная пыль удалялась системой сбора пыли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a:t>
            </a:r>
            <a:r>
              <a:rPr lang="ru-RU" sz="1200" kern="120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err="1" smtClean="0">
                <a:solidFill>
                  <a:schemeClr val="tx1"/>
                </a:solidFill>
                <a:effectLst/>
                <a:latin typeface="Arial" panose="020B0604020202020204" pitchFamily="34" charset="0"/>
                <a:ea typeface="+mn-ea"/>
                <a:cs typeface="Arial" panose="020B0604020202020204" pitchFamily="34" charset="0"/>
              </a:rPr>
              <a:t>ССП</a:t>
            </a:r>
            <a:r>
              <a:rPr lang="ru-RU" sz="1200" kern="1200" dirty="0" smtClean="0">
                <a:solidFill>
                  <a:schemeClr val="tx1"/>
                </a:solidFill>
                <a:effectLst/>
                <a:latin typeface="Arial" panose="020B0604020202020204" pitchFamily="34" charset="0"/>
                <a:ea typeface="+mn-ea"/>
                <a:cs typeface="Arial" panose="020B0604020202020204" pitchFamily="34" charset="0"/>
              </a:rPr>
              <a:t>-01». Степень запыленности на выходе соответствует второму классу по </a:t>
            </a:r>
            <a:r>
              <a:rPr lang="en-US" sz="1200" kern="1200" dirty="0" smtClean="0">
                <a:solidFill>
                  <a:schemeClr val="tx1"/>
                </a:solidFill>
                <a:effectLst/>
                <a:latin typeface="Arial" panose="020B0604020202020204" pitchFamily="34" charset="0"/>
                <a:ea typeface="+mn-ea"/>
                <a:cs typeface="Arial" panose="020B0604020202020204" pitchFamily="34" charset="0"/>
              </a:rPr>
              <a:t>ISO</a:t>
            </a:r>
            <a:r>
              <a:rPr lang="ru-RU" sz="1200" kern="1200" dirty="0" smtClean="0">
                <a:solidFill>
                  <a:schemeClr val="tx1"/>
                </a:solidFill>
                <a:effectLst/>
                <a:latin typeface="Arial" panose="020B0604020202020204" pitchFamily="34" charset="0"/>
                <a:ea typeface="+mn-ea"/>
                <a:cs typeface="Arial" panose="020B0604020202020204" pitchFamily="34" charset="0"/>
              </a:rPr>
              <a:t> 8502-3.</a:t>
            </a:r>
          </a:p>
          <a:p>
            <a:pPr defTabSz="886452">
              <a:defRPr/>
            </a:pP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9</a:t>
            </a:fld>
            <a:endParaRPr lang="ru-RU" dirty="0">
              <a:solidFill>
                <a:prstClr val="white"/>
              </a:solidFill>
            </a:endParaRPr>
          </a:p>
        </p:txBody>
      </p:sp>
    </p:spTree>
    <p:extLst>
      <p:ext uri="{BB962C8B-B14F-4D97-AF65-F5344CB8AC3E}">
        <p14:creationId xmlns:p14="http://schemas.microsoft.com/office/powerpoint/2010/main" val="1212060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Далее труба по рольганговой линии последовательно проходила три инфракрасных нагревательных стационарных агрегата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a:t>
            </a:r>
            <a:r>
              <a:rPr lang="ru-RU" sz="1200" kern="1200" dirty="0" smtClean="0">
                <a:solidFill>
                  <a:schemeClr val="tx1"/>
                </a:solidFill>
                <a:effectLst/>
                <a:latin typeface="Arial" panose="020B0604020202020204" pitchFamily="34" charset="0"/>
                <a:ea typeface="+mn-ea"/>
                <a:cs typeface="Arial" panose="020B0604020202020204" pitchFamily="34" charset="0"/>
              </a:rPr>
              <a:t> АН-С). На выходе из последнего нагревателя в зоне нанесения покрытия температура поверхности трубы составляла + 110 ÷ 120 </a:t>
            </a:r>
            <a:r>
              <a:rPr lang="ru-RU" sz="1200" kern="1200" baseline="30000" dirty="0" smtClean="0">
                <a:solidFill>
                  <a:schemeClr val="tx1"/>
                </a:solidFill>
                <a:effectLst/>
                <a:latin typeface="Arial" panose="020B0604020202020204" pitchFamily="34" charset="0"/>
                <a:ea typeface="+mn-ea"/>
                <a:cs typeface="Arial" panose="020B0604020202020204" pitchFamily="34" charset="0"/>
              </a:rPr>
              <a:t>о</a:t>
            </a:r>
            <a:r>
              <a:rPr lang="ru-RU" sz="1200" kern="1200" dirty="0" smtClean="0">
                <a:solidFill>
                  <a:schemeClr val="tx1"/>
                </a:solidFill>
                <a:effectLst/>
                <a:latin typeface="Arial" panose="020B0604020202020204" pitchFamily="34" charset="0"/>
                <a:ea typeface="+mn-ea"/>
                <a:cs typeface="Arial" panose="020B0604020202020204" pitchFamily="34" charset="0"/>
              </a:rPr>
              <a:t>С. В процессе нагрева трубы осуществлялся постоянный контроль температуры трубы контактными термометрами. Нагревательные установки позволяли регулировать интенсивность нагрева в зависимости от толщины стенки трубы и скорости её</a:t>
            </a:r>
            <a:r>
              <a:rPr lang="ru-RU" sz="1200" kern="1200" baseline="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перемещения по рольганговой линии.</a:t>
            </a: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10</a:t>
            </a:fld>
            <a:endParaRPr lang="ru-RU" dirty="0">
              <a:solidFill>
                <a:prstClr val="white"/>
              </a:solidFill>
            </a:endParaRPr>
          </a:p>
        </p:txBody>
      </p:sp>
    </p:spTree>
    <p:extLst>
      <p:ext uri="{BB962C8B-B14F-4D97-AF65-F5344CB8AC3E}">
        <p14:creationId xmlns:p14="http://schemas.microsoft.com/office/powerpoint/2010/main" val="2703857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charset="0"/>
                <a:ea typeface="+mn-ea"/>
                <a:cs typeface="Arial"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После нагрева трубы, нанесение ленты «Полистэк» осуществлялось изоляционной машиной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a:t>
            </a:r>
            <a:r>
              <a:rPr lang="ru-RU" sz="1200" kern="1200" dirty="0" smtClean="0">
                <a:solidFill>
                  <a:schemeClr val="tx1"/>
                </a:solidFill>
                <a:effectLst/>
                <a:latin typeface="Arial" panose="020B0604020202020204" pitchFamily="34" charset="0"/>
                <a:ea typeface="+mn-ea"/>
                <a:cs typeface="Arial" panose="020B0604020202020204" pitchFamily="34" charset="0"/>
              </a:rPr>
              <a:t> МИ», путем спиральной намотки на трубу с </a:t>
            </a:r>
            <a:r>
              <a:rPr lang="ru-RU" sz="1200" kern="1200" dirty="0" err="1" smtClean="0">
                <a:solidFill>
                  <a:schemeClr val="tx1"/>
                </a:solidFill>
                <a:effectLst/>
                <a:latin typeface="Arial" panose="020B0604020202020204" pitchFamily="34" charset="0"/>
                <a:ea typeface="+mn-ea"/>
                <a:cs typeface="Arial" panose="020B0604020202020204" pitchFamily="34" charset="0"/>
              </a:rPr>
              <a:t>нахлестом</a:t>
            </a:r>
            <a:r>
              <a:rPr lang="ru-RU" sz="1200" kern="1200" dirty="0" smtClean="0">
                <a:solidFill>
                  <a:schemeClr val="tx1"/>
                </a:solidFill>
                <a:effectLst/>
                <a:latin typeface="Arial" panose="020B0604020202020204" pitchFamily="34" charset="0"/>
                <a:ea typeface="+mn-ea"/>
                <a:cs typeface="Arial" panose="020B0604020202020204" pitchFamily="34" charset="0"/>
              </a:rPr>
              <a:t> витков 40 ÷ 50 мм. Начальный участок изоляционного материала срезался под необходимым углом и на достаточную длину для обеспечения геометрии зоны сварного стыка, свободной от покрытия. Геометрия зоны сварного стыка, конца трубы свободного от защитного покрытия, обеспечивался путем заноса последнего витка ленты на предыдущий. Перед нанесением на трубу лента подогревалась плоским нагревательным элементом. Установка рулонов весом 175 кг осуществлялась с применением крановой установки. </a:t>
            </a:r>
            <a:r>
              <a:rPr lang="ru-RU" sz="1200" kern="1200" dirty="0" err="1" smtClean="0">
                <a:solidFill>
                  <a:schemeClr val="tx1"/>
                </a:solidFill>
                <a:effectLst/>
                <a:latin typeface="Arial" panose="020B0604020202020204" pitchFamily="34" charset="0"/>
                <a:ea typeface="+mn-ea"/>
                <a:cs typeface="Arial" panose="020B0604020202020204" pitchFamily="34" charset="0"/>
              </a:rPr>
              <a:t>Прикатка</a:t>
            </a:r>
            <a:r>
              <a:rPr lang="ru-RU" sz="1200" kern="1200" dirty="0" smtClean="0">
                <a:solidFill>
                  <a:schemeClr val="tx1"/>
                </a:solidFill>
                <a:effectLst/>
                <a:latin typeface="Arial" panose="020B0604020202020204" pitchFamily="34" charset="0"/>
                <a:ea typeface="+mn-ea"/>
                <a:cs typeface="Arial" panose="020B0604020202020204" pitchFamily="34" charset="0"/>
              </a:rPr>
              <a:t> нанесенной ленты к телу трубы, в том числе в шатровых зонах продольного сварного стыка, осуществлялась двумя прижимными резиновыми роликами. </a:t>
            </a: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11</a:t>
            </a:fld>
            <a:endParaRPr lang="ru-RU" dirty="0">
              <a:solidFill>
                <a:prstClr val="white"/>
              </a:solidFill>
            </a:endParaRPr>
          </a:p>
        </p:txBody>
      </p:sp>
    </p:spTree>
    <p:extLst>
      <p:ext uri="{BB962C8B-B14F-4D97-AF65-F5344CB8AC3E}">
        <p14:creationId xmlns:p14="http://schemas.microsoft.com/office/powerpoint/2010/main" val="2262049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Непосредственно после намотки ленты «Полистэк», труба с нанесенным защитным покрытием проходила через установку термоусадки ленты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a:t>
            </a:r>
            <a:r>
              <a:rPr lang="ru-RU" sz="1200" kern="1200" dirty="0" smtClean="0">
                <a:solidFill>
                  <a:schemeClr val="tx1"/>
                </a:solidFill>
                <a:effectLst/>
                <a:latin typeface="Arial" panose="020B0604020202020204" pitchFamily="34" charset="0"/>
                <a:ea typeface="+mn-ea"/>
                <a:cs typeface="Arial" panose="020B0604020202020204" pitchFamily="34" charset="0"/>
              </a:rPr>
              <a:t> УТЛ». Температура на поверхности покрытия составляла 140-150 </a:t>
            </a:r>
            <a:r>
              <a:rPr lang="ru-RU" sz="1200" kern="1200" baseline="30000" dirty="0" smtClean="0">
                <a:solidFill>
                  <a:schemeClr val="tx1"/>
                </a:solidFill>
                <a:effectLst/>
                <a:latin typeface="Arial" panose="020B0604020202020204" pitchFamily="34" charset="0"/>
                <a:ea typeface="+mn-ea"/>
                <a:cs typeface="Arial" panose="020B0604020202020204" pitchFamily="34" charset="0"/>
              </a:rPr>
              <a:t>о</a:t>
            </a:r>
            <a:r>
              <a:rPr lang="ru-RU" sz="1200" kern="1200" dirty="0" smtClean="0">
                <a:solidFill>
                  <a:schemeClr val="tx1"/>
                </a:solidFill>
                <a:effectLst/>
                <a:latin typeface="Arial" panose="020B0604020202020204" pitchFamily="34" charset="0"/>
                <a:ea typeface="+mn-ea"/>
                <a:cs typeface="Arial" panose="020B0604020202020204" pitchFamily="34" charset="0"/>
              </a:rPr>
              <a:t>С.</a:t>
            </a:r>
          </a:p>
          <a:p>
            <a:pPr defTabSz="886452">
              <a:defRPr/>
            </a:pP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12</a:t>
            </a:fld>
            <a:endParaRPr lang="ru-RU" dirty="0">
              <a:solidFill>
                <a:prstClr val="white"/>
              </a:solidFill>
            </a:endParaRPr>
          </a:p>
        </p:txBody>
      </p:sp>
    </p:spTree>
    <p:extLst>
      <p:ext uri="{BB962C8B-B14F-4D97-AF65-F5344CB8AC3E}">
        <p14:creationId xmlns:p14="http://schemas.microsoft.com/office/powerpoint/2010/main" val="789848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По результатам проведённого контроля характеристики нанесённого защитного покрытия</a:t>
            </a:r>
            <a:r>
              <a:rPr lang="ru-RU" sz="1200" kern="1200" baseline="0" dirty="0" smtClean="0">
                <a:solidFill>
                  <a:schemeClr val="tx1"/>
                </a:solidFill>
                <a:effectLst/>
                <a:latin typeface="Arial" panose="020B0604020202020204" pitchFamily="34" charset="0"/>
                <a:ea typeface="+mn-ea"/>
                <a:cs typeface="Arial" panose="020B0604020202020204" pitchFamily="34" charset="0"/>
              </a:rPr>
              <a:t> «Полистэк» </a:t>
            </a:r>
            <a:r>
              <a:rPr lang="ru-RU" sz="1200" kern="1200" dirty="0" smtClean="0">
                <a:solidFill>
                  <a:schemeClr val="tx1"/>
                </a:solidFill>
                <a:effectLst/>
                <a:latin typeface="Arial" panose="020B0604020202020204" pitchFamily="34" charset="0"/>
                <a:ea typeface="+mn-ea"/>
                <a:cs typeface="Arial" panose="020B0604020202020204" pitchFamily="34" charset="0"/>
              </a:rPr>
              <a:t>соответствовали установленным требованиям.</a:t>
            </a: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13</a:t>
            </a:fld>
            <a:endParaRPr lang="ru-RU" dirty="0">
              <a:solidFill>
                <a:prstClr val="white"/>
              </a:solidFill>
            </a:endParaRPr>
          </a:p>
        </p:txBody>
      </p:sp>
    </p:spTree>
    <p:extLst>
      <p:ext uri="{BB962C8B-B14F-4D97-AF65-F5344CB8AC3E}">
        <p14:creationId xmlns:p14="http://schemas.microsoft.com/office/powerpoint/2010/main" val="2638029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defTabSz="886452">
              <a:defRPr/>
            </a:pPr>
            <a:r>
              <a:rPr lang="ru-RU" sz="1200" kern="1200" dirty="0" smtClean="0">
                <a:solidFill>
                  <a:schemeClr val="tx1"/>
                </a:solidFill>
                <a:effectLst/>
                <a:latin typeface="Arial" panose="020B0604020202020204" pitchFamily="34" charset="0"/>
                <a:ea typeface="+mn-ea"/>
                <a:cs typeface="Arial" panose="020B0604020202020204" pitchFamily="34" charset="0"/>
              </a:rPr>
              <a:t>       После термоусадки труба с защитным покрытием поступала в первую камеру водяного охлаждения установки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a:t>
            </a:r>
            <a:r>
              <a:rPr lang="ru-RU" sz="1200" kern="1200" dirty="0" smtClean="0">
                <a:solidFill>
                  <a:schemeClr val="tx1"/>
                </a:solidFill>
                <a:effectLst/>
                <a:latin typeface="Arial" panose="020B0604020202020204" pitchFamily="34" charset="0"/>
                <a:ea typeface="+mn-ea"/>
                <a:cs typeface="Arial" panose="020B0604020202020204" pitchFamily="34" charset="0"/>
              </a:rPr>
              <a:t> ОПТ», где происходило снижение температуры поверхности покрытия до + 50÷55 </a:t>
            </a:r>
            <a:r>
              <a:rPr lang="ru-RU" sz="1200" kern="1200" baseline="30000" dirty="0" smtClean="0">
                <a:solidFill>
                  <a:schemeClr val="tx1"/>
                </a:solidFill>
                <a:effectLst/>
                <a:latin typeface="Arial" panose="020B0604020202020204" pitchFamily="34" charset="0"/>
                <a:ea typeface="+mn-ea"/>
                <a:cs typeface="Arial" panose="020B0604020202020204" pitchFamily="34" charset="0"/>
              </a:rPr>
              <a:t>о</a:t>
            </a:r>
            <a:r>
              <a:rPr lang="ru-RU" sz="1200" kern="1200" dirty="0" smtClean="0">
                <a:solidFill>
                  <a:schemeClr val="tx1"/>
                </a:solidFill>
                <a:effectLst/>
                <a:latin typeface="Arial" panose="020B0604020202020204" pitchFamily="34" charset="0"/>
                <a:ea typeface="+mn-ea"/>
                <a:cs typeface="Arial" panose="020B0604020202020204" pitchFamily="34" charset="0"/>
              </a:rPr>
              <a:t>С, что позволяет пройти последующую роликовую опору без деформации покрытия. Далее труба последовательно проходила еще через три камеры водяного охлаждения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a:t>
            </a:r>
            <a:r>
              <a:rPr lang="ru-RU" sz="1200" kern="1200" dirty="0" smtClean="0">
                <a:solidFill>
                  <a:schemeClr val="tx1"/>
                </a:solidFill>
                <a:effectLst/>
                <a:latin typeface="Arial" panose="020B0604020202020204" pitchFamily="34" charset="0"/>
                <a:ea typeface="+mn-ea"/>
                <a:cs typeface="Arial" panose="020B0604020202020204" pitchFamily="34" charset="0"/>
              </a:rPr>
              <a:t> ОПТ». Температура покрытия на выходе из последней камеры охлаждения составила 30-40 </a:t>
            </a:r>
            <a:r>
              <a:rPr lang="ru-RU" sz="1200" kern="1200" baseline="30000" dirty="0" smtClean="0">
                <a:solidFill>
                  <a:schemeClr val="tx1"/>
                </a:solidFill>
                <a:effectLst/>
                <a:latin typeface="Arial" panose="020B0604020202020204" pitchFamily="34" charset="0"/>
                <a:ea typeface="+mn-ea"/>
                <a:cs typeface="Arial" panose="020B0604020202020204" pitchFamily="34" charset="0"/>
              </a:rPr>
              <a:t>о</a:t>
            </a:r>
            <a:r>
              <a:rPr lang="ru-RU" sz="1200" kern="1200" dirty="0" smtClean="0">
                <a:solidFill>
                  <a:schemeClr val="tx1"/>
                </a:solidFill>
                <a:effectLst/>
                <a:latin typeface="Arial" panose="020B0604020202020204" pitchFamily="34" charset="0"/>
                <a:ea typeface="+mn-ea"/>
                <a:cs typeface="Arial" panose="020B0604020202020204" pitchFamily="34" charset="0"/>
              </a:rPr>
              <a:t>С. Вода, используемая для охлаждения, циркулировала в установке по замкнутому циклу, через охлаждающую установку емкостью 10 м куб. Ежедневный расход воды уходил только на испарение воды.</a:t>
            </a: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14</a:t>
            </a:fld>
            <a:endParaRPr lang="ru-RU" dirty="0">
              <a:solidFill>
                <a:prstClr val="white"/>
              </a:solidFill>
            </a:endParaRPr>
          </a:p>
        </p:txBody>
      </p:sp>
    </p:spTree>
    <p:extLst>
      <p:ext uri="{BB962C8B-B14F-4D97-AF65-F5344CB8AC3E}">
        <p14:creationId xmlns:p14="http://schemas.microsoft.com/office/powerpoint/2010/main" val="3787507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Из зоны охлаждения труба направлялась на накопитель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a:t>
            </a:r>
            <a:r>
              <a:rPr lang="ru-RU" sz="1200" kern="1200" dirty="0" smtClean="0">
                <a:solidFill>
                  <a:schemeClr val="tx1"/>
                </a:solidFill>
                <a:effectLst/>
                <a:latin typeface="Arial" panose="020B0604020202020204" pitchFamily="34" charset="0"/>
                <a:ea typeface="+mn-ea"/>
                <a:cs typeface="Arial" panose="020B0604020202020204" pitchFamily="34" charset="0"/>
              </a:rPr>
              <a:t>-</a:t>
            </a:r>
            <a:r>
              <a:rPr lang="ru-RU" sz="1200" kern="1200" dirty="0" err="1" smtClean="0">
                <a:solidFill>
                  <a:schemeClr val="tx1"/>
                </a:solidFill>
                <a:effectLst/>
                <a:latin typeface="Arial" panose="020B0604020202020204" pitchFamily="34" charset="0"/>
                <a:ea typeface="+mn-ea"/>
                <a:cs typeface="Arial" panose="020B0604020202020204" pitchFamily="34" charset="0"/>
              </a:rPr>
              <a:t>НН</a:t>
            </a:r>
            <a:r>
              <a:rPr lang="ru-RU" sz="1200" kern="1200" dirty="0" smtClean="0">
                <a:solidFill>
                  <a:schemeClr val="tx1"/>
                </a:solidFill>
                <a:effectLst/>
                <a:latin typeface="Arial" panose="020B0604020202020204" pitchFamily="34" charset="0"/>
                <a:ea typeface="+mn-ea"/>
                <a:cs typeface="Arial" panose="020B0604020202020204" pitchFamily="34" charset="0"/>
              </a:rPr>
              <a:t>-</a:t>
            </a:r>
            <a:r>
              <a:rPr lang="ru-RU" sz="1200" kern="1200" dirty="0" err="1" smtClean="0">
                <a:solidFill>
                  <a:schemeClr val="tx1"/>
                </a:solidFill>
                <a:effectLst/>
                <a:latin typeface="Arial" panose="020B0604020202020204" pitchFamily="34" charset="0"/>
                <a:ea typeface="+mn-ea"/>
                <a:cs typeface="Arial" panose="020B0604020202020204" pitchFamily="34" charset="0"/>
              </a:rPr>
              <a:t>НТ</a:t>
            </a:r>
            <a:r>
              <a:rPr lang="ru-RU" sz="1200" kern="1200" dirty="0" smtClean="0">
                <a:solidFill>
                  <a:schemeClr val="tx1"/>
                </a:solidFill>
                <a:effectLst/>
                <a:latin typeface="Arial" panose="020B0604020202020204" pitchFamily="34" charset="0"/>
                <a:ea typeface="+mn-ea"/>
                <a:cs typeface="Arial" panose="020B0604020202020204" pitchFamily="34" charset="0"/>
              </a:rPr>
              <a:t>-2», для остывания до температуры окружающего воздуха и произведения контроля качества защитного покрытия в объеме приемо-сдаточных испытаний. Оборудование 1-го накопителя рассчитано на размещение 2-х труб </a:t>
            </a:r>
            <a:r>
              <a:rPr lang="ru-RU" sz="1200" kern="1200" dirty="0" err="1" smtClean="0">
                <a:solidFill>
                  <a:schemeClr val="tx1"/>
                </a:solidFill>
                <a:effectLst/>
                <a:latin typeface="Arial" panose="020B0604020202020204" pitchFamily="34" charset="0"/>
                <a:ea typeface="+mn-ea"/>
                <a:cs typeface="Arial" panose="020B0604020202020204" pitchFamily="34" charset="0"/>
              </a:rPr>
              <a:t>Ду</a:t>
            </a:r>
            <a:r>
              <a:rPr lang="ru-RU" sz="1200" kern="1200" dirty="0" smtClean="0">
                <a:solidFill>
                  <a:schemeClr val="tx1"/>
                </a:solidFill>
                <a:effectLst/>
                <a:latin typeface="Arial" panose="020B0604020202020204" pitchFamily="34" charset="0"/>
                <a:ea typeface="+mn-ea"/>
                <a:cs typeface="Arial" panose="020B0604020202020204" pitchFamily="34" charset="0"/>
              </a:rPr>
              <a:t> 1420.</a:t>
            </a: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15</a:t>
            </a:fld>
            <a:endParaRPr lang="ru-RU" dirty="0">
              <a:solidFill>
                <a:prstClr val="white"/>
              </a:solidFill>
            </a:endParaRPr>
          </a:p>
        </p:txBody>
      </p:sp>
    </p:spTree>
    <p:extLst>
      <p:ext uri="{BB962C8B-B14F-4D97-AF65-F5344CB8AC3E}">
        <p14:creationId xmlns:p14="http://schemas.microsoft.com/office/powerpoint/2010/main" val="2570641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charset="0"/>
                <a:ea typeface="+mn-ea"/>
                <a:cs typeface="Arial" charset="0"/>
              </a:rPr>
              <a:t>        Контроль качества готового покрытия проводился визуально-измерительным способом на соответствие требованиям СТО Газпром 9.1-017-2012 «Наружные защитные покрытия для кольцевых сварных соединений трубопроводов. Технические требования» и проекта ТУ 22.21.42-069-89632342-2017 «Наружное защитное антикоррозионное полимерное покрытие труб для магистральных газопроводов», разработанных АО «Газпром СтройТЭК Салават» совместно с ООО «Газпром </a:t>
            </a:r>
            <a:r>
              <a:rPr lang="ru-RU" sz="1200" kern="1200" dirty="0" err="1" smtClean="0">
                <a:solidFill>
                  <a:schemeClr val="tx1"/>
                </a:solidFill>
                <a:effectLst/>
                <a:latin typeface="Arial" charset="0"/>
                <a:ea typeface="+mn-ea"/>
                <a:cs typeface="Arial" charset="0"/>
              </a:rPr>
              <a:t>ВНИИГАЗ</a:t>
            </a:r>
            <a:r>
              <a:rPr lang="ru-RU" sz="1200" kern="1200" dirty="0" smtClean="0">
                <a:solidFill>
                  <a:schemeClr val="tx1"/>
                </a:solidFill>
                <a:effectLst/>
                <a:latin typeface="Arial" charset="0"/>
                <a:ea typeface="+mn-ea"/>
                <a:cs typeface="Arial" charset="0"/>
              </a:rPr>
              <a:t>». Контроль производился на тестовой трубе </a:t>
            </a:r>
            <a:r>
              <a:rPr lang="ru-RU" sz="1200" kern="1200" dirty="0" err="1" smtClean="0">
                <a:solidFill>
                  <a:schemeClr val="tx1"/>
                </a:solidFill>
                <a:effectLst/>
                <a:latin typeface="Arial" charset="0"/>
                <a:ea typeface="+mn-ea"/>
                <a:cs typeface="Arial" charset="0"/>
              </a:rPr>
              <a:t>Ø1420</a:t>
            </a:r>
            <a:r>
              <a:rPr lang="ru-RU" sz="1200" kern="1200" dirty="0" smtClean="0">
                <a:solidFill>
                  <a:schemeClr val="tx1"/>
                </a:solidFill>
                <a:effectLst/>
                <a:latin typeface="Arial" charset="0"/>
                <a:ea typeface="+mn-ea"/>
                <a:cs typeface="Arial" charset="0"/>
              </a:rPr>
              <a:t> мм, толщина стенки 18 мм, длина 11 м. </a:t>
            </a: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16</a:t>
            </a:fld>
            <a:endParaRPr lang="ru-RU" dirty="0">
              <a:solidFill>
                <a:prstClr val="white"/>
              </a:solidFill>
            </a:endParaRPr>
          </a:p>
        </p:txBody>
      </p:sp>
    </p:spTree>
    <p:extLst>
      <p:ext uri="{BB962C8B-B14F-4D97-AF65-F5344CB8AC3E}">
        <p14:creationId xmlns:p14="http://schemas.microsoft.com/office/powerpoint/2010/main" val="4125942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b="1" dirty="0" smtClean="0">
                <a:solidFill>
                  <a:schemeClr val="tx1"/>
                </a:solidFill>
                <a:latin typeface="Arial" panose="020B0604020202020204" pitchFamily="34" charset="0"/>
                <a:cs typeface="Arial" panose="020B0604020202020204" pitchFamily="34" charset="0"/>
              </a:rPr>
              <a:t>       </a:t>
            </a:r>
            <a:r>
              <a:rPr lang="ru-RU" sz="1200" b="0" dirty="0" smtClean="0">
                <a:solidFill>
                  <a:schemeClr val="tx1"/>
                </a:solidFill>
                <a:latin typeface="Arial" panose="020B0604020202020204" pitchFamily="34" charset="0"/>
                <a:cs typeface="Arial" panose="020B0604020202020204" pitchFamily="34" charset="0"/>
              </a:rPr>
              <a:t>На данном слайде приведено контроль диэлектрической сплошности нанесённого защитного покрытия «Полистэк» и контроль длины свободных торцов трубы. </a:t>
            </a:r>
          </a:p>
          <a:p>
            <a:pPr defTabSz="886452">
              <a:defRPr/>
            </a:pP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17</a:t>
            </a:fld>
            <a:endParaRPr lang="ru-RU" dirty="0">
              <a:solidFill>
                <a:prstClr val="white"/>
              </a:solidFill>
            </a:endParaRPr>
          </a:p>
        </p:txBody>
      </p:sp>
    </p:spTree>
    <p:extLst>
      <p:ext uri="{BB962C8B-B14F-4D97-AF65-F5344CB8AC3E}">
        <p14:creationId xmlns:p14="http://schemas.microsoft.com/office/powerpoint/2010/main" val="1402429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400" b="1" dirty="0" smtClean="0">
                <a:solidFill>
                  <a:schemeClr val="tx1"/>
                </a:solidFill>
              </a:rPr>
              <a:t>         </a:t>
            </a:r>
            <a:r>
              <a:rPr lang="ru-RU" sz="1200" b="0" dirty="0" smtClean="0">
                <a:solidFill>
                  <a:schemeClr val="tx1"/>
                </a:solidFill>
                <a:latin typeface="Arial" panose="020B0604020202020204" pitchFamily="34" charset="0"/>
                <a:cs typeface="Arial" panose="020B0604020202020204" pitchFamily="34" charset="0"/>
              </a:rPr>
              <a:t>На слайде приведён контроль величины адгезии и контроль характера отслаивания защитного покрытия «Полистэк». </a:t>
            </a: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18</a:t>
            </a:fld>
            <a:endParaRPr lang="ru-RU" dirty="0">
              <a:solidFill>
                <a:prstClr val="white"/>
              </a:solidFill>
            </a:endParaRPr>
          </a:p>
        </p:txBody>
      </p:sp>
    </p:spTree>
    <p:extLst>
      <p:ext uri="{BB962C8B-B14F-4D97-AF65-F5344CB8AC3E}">
        <p14:creationId xmlns:p14="http://schemas.microsoft.com/office/powerpoint/2010/main" val="1358502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indent="0" algn="just">
              <a:spcBef>
                <a:spcPts val="0"/>
              </a:spcBef>
              <a:spcAft>
                <a:spcPts val="0"/>
              </a:spcAft>
              <a:buFont typeface="+mj-lt"/>
              <a:buNone/>
            </a:pPr>
            <a:r>
              <a:rPr lang="ru-RU" sz="1200" b="0" kern="1200" dirty="0" smtClean="0">
                <a:solidFill>
                  <a:schemeClr val="tx1"/>
                </a:solidFill>
                <a:latin typeface="Arial" charset="0"/>
                <a:ea typeface="+mn-ea"/>
                <a:cs typeface="Arial" charset="0"/>
              </a:rPr>
              <a:t>         На данном слайде</a:t>
            </a:r>
            <a:r>
              <a:rPr lang="ru-RU" sz="1200" b="0" kern="1200" baseline="0" dirty="0" smtClean="0">
                <a:solidFill>
                  <a:schemeClr val="tx1"/>
                </a:solidFill>
                <a:latin typeface="Arial" charset="0"/>
                <a:ea typeface="+mn-ea"/>
                <a:cs typeface="Arial" charset="0"/>
              </a:rPr>
              <a:t> приведено содержание доклада, который  состоит из 7 (семи) разделов.</a:t>
            </a:r>
            <a:endParaRPr lang="ru-RU" sz="1200" b="0" kern="1200" dirty="0" smtClean="0">
              <a:solidFill>
                <a:schemeClr val="tx1"/>
              </a:solidFill>
              <a:latin typeface="Arial" charset="0"/>
              <a:ea typeface="+mn-ea"/>
              <a:cs typeface="Arial" charset="0"/>
            </a:endParaRPr>
          </a:p>
          <a:p>
            <a:pPr marL="342900" lvl="0" indent="-342900" algn="l">
              <a:spcBef>
                <a:spcPts val="0"/>
              </a:spcBef>
              <a:spcAft>
                <a:spcPts val="0"/>
              </a:spcAft>
              <a:buFont typeface="+mj-lt"/>
              <a:buAutoNum type="arabicPeriod"/>
            </a:pPr>
            <a:r>
              <a:rPr lang="ru-RU" sz="1200" b="0" kern="1200" dirty="0" smtClean="0">
                <a:solidFill>
                  <a:schemeClr val="tx1"/>
                </a:solidFill>
                <a:latin typeface="Arial" panose="020B0604020202020204" pitchFamily="34" charset="0"/>
                <a:ea typeface="+mn-ea"/>
                <a:cs typeface="Arial" panose="020B0604020202020204" pitchFamily="34" charset="0"/>
              </a:rPr>
              <a:t>ВВЕДЕНИЕ.</a:t>
            </a:r>
          </a:p>
          <a:p>
            <a:pPr marL="342900" lvl="0" indent="-342900" algn="l">
              <a:spcBef>
                <a:spcPts val="0"/>
              </a:spcBef>
              <a:spcAft>
                <a:spcPts val="0"/>
              </a:spcAft>
              <a:buFont typeface="+mj-lt"/>
              <a:buAutoNum type="arabicPeriod"/>
            </a:pPr>
            <a:r>
              <a:rPr lang="ru-RU" sz="1200" b="0" kern="1200" dirty="0" smtClean="0">
                <a:solidFill>
                  <a:schemeClr val="tx1"/>
                </a:solidFill>
                <a:latin typeface="Arial" panose="020B0604020202020204" pitchFamily="34" charset="0"/>
                <a:ea typeface="+mn-ea"/>
                <a:cs typeface="Arial" panose="020B0604020202020204" pitchFamily="34" charset="0"/>
              </a:rPr>
              <a:t>Проведение испытаний по оценке технологического процесса нанесения ЗП «</a:t>
            </a:r>
            <a:r>
              <a:rPr lang="ru-RU" sz="1200" b="0" kern="1200" dirty="0" err="1" smtClean="0">
                <a:solidFill>
                  <a:schemeClr val="tx1"/>
                </a:solidFill>
                <a:latin typeface="Arial" panose="020B0604020202020204" pitchFamily="34" charset="0"/>
                <a:ea typeface="+mn-ea"/>
                <a:cs typeface="Arial" panose="020B0604020202020204" pitchFamily="34" charset="0"/>
              </a:rPr>
              <a:t>Полистэк</a:t>
            </a:r>
            <a:r>
              <a:rPr lang="ru-RU" sz="1200" b="0" kern="1200" dirty="0" smtClean="0">
                <a:solidFill>
                  <a:schemeClr val="tx1"/>
                </a:solidFill>
                <a:latin typeface="Arial" panose="020B0604020202020204" pitchFamily="34" charset="0"/>
                <a:ea typeface="+mn-ea"/>
                <a:cs typeface="Arial" panose="020B0604020202020204" pitchFamily="34" charset="0"/>
              </a:rPr>
              <a:t>» на производственной площадке ООО «</a:t>
            </a:r>
            <a:r>
              <a:rPr lang="ru-RU" sz="1200" b="0" kern="1200" dirty="0" err="1" smtClean="0">
                <a:solidFill>
                  <a:schemeClr val="tx1"/>
                </a:solidFill>
                <a:latin typeface="Arial" panose="020B0604020202020204" pitchFamily="34" charset="0"/>
                <a:ea typeface="+mn-ea"/>
                <a:cs typeface="Arial" panose="020B0604020202020204" pitchFamily="34" charset="0"/>
              </a:rPr>
              <a:t>Промтех</a:t>
            </a:r>
            <a:r>
              <a:rPr lang="ru-RU" sz="1200" b="0" kern="1200" dirty="0" smtClean="0">
                <a:solidFill>
                  <a:schemeClr val="tx1"/>
                </a:solidFill>
                <a:latin typeface="Arial" panose="020B0604020202020204" pitchFamily="34" charset="0"/>
                <a:ea typeface="+mn-ea"/>
                <a:cs typeface="Arial" panose="020B0604020202020204" pitchFamily="34" charset="0"/>
              </a:rPr>
              <a:t>-НН» (г. Нижний Новгород).</a:t>
            </a:r>
          </a:p>
          <a:p>
            <a:pPr marL="342900" lvl="0" indent="-342900" algn="l">
              <a:spcBef>
                <a:spcPts val="0"/>
              </a:spcBef>
              <a:spcAft>
                <a:spcPts val="0"/>
              </a:spcAft>
              <a:buFont typeface="+mj-lt"/>
              <a:buAutoNum type="arabicPeriod"/>
            </a:pPr>
            <a:r>
              <a:rPr lang="ru-RU" sz="1200" b="0" kern="1200" dirty="0" smtClean="0">
                <a:solidFill>
                  <a:schemeClr val="tx1"/>
                </a:solidFill>
                <a:latin typeface="Arial" panose="020B0604020202020204" pitchFamily="34" charset="0"/>
                <a:ea typeface="+mn-ea"/>
                <a:cs typeface="Arial" panose="020B0604020202020204" pitchFamily="34" charset="0"/>
              </a:rPr>
              <a:t>Транспортировка автомобильной техникой 8 (восьми) труб с нанесенным </a:t>
            </a:r>
            <a:r>
              <a:rPr lang="ru-RU" sz="1200" b="0" kern="1200" dirty="0" err="1" smtClean="0">
                <a:solidFill>
                  <a:schemeClr val="tx1"/>
                </a:solidFill>
                <a:latin typeface="Arial" panose="020B0604020202020204" pitchFamily="34" charset="0"/>
                <a:ea typeface="+mn-ea"/>
                <a:cs typeface="Arial" panose="020B0604020202020204" pitchFamily="34" charset="0"/>
              </a:rPr>
              <a:t>ЗП«Полистэк</a:t>
            </a:r>
            <a:r>
              <a:rPr lang="ru-RU" sz="1200" b="0" kern="1200" dirty="0" smtClean="0">
                <a:solidFill>
                  <a:schemeClr val="tx1"/>
                </a:solidFill>
                <a:latin typeface="Arial" panose="020B0604020202020204" pitchFamily="34" charset="0"/>
                <a:ea typeface="+mn-ea"/>
                <a:cs typeface="Arial" panose="020B0604020202020204" pitchFamily="34" charset="0"/>
              </a:rPr>
              <a:t>» от производственной базы ООО «</a:t>
            </a:r>
            <a:r>
              <a:rPr lang="ru-RU" sz="1200" b="0" kern="1200" dirty="0" err="1" smtClean="0">
                <a:solidFill>
                  <a:schemeClr val="tx1"/>
                </a:solidFill>
                <a:latin typeface="Arial" panose="020B0604020202020204" pitchFamily="34" charset="0"/>
                <a:ea typeface="+mn-ea"/>
                <a:cs typeface="Arial" panose="020B0604020202020204" pitchFamily="34" charset="0"/>
              </a:rPr>
              <a:t>Промтех</a:t>
            </a:r>
            <a:r>
              <a:rPr lang="ru-RU" sz="1200" b="0" kern="1200" dirty="0" smtClean="0">
                <a:solidFill>
                  <a:schemeClr val="tx1"/>
                </a:solidFill>
                <a:latin typeface="Arial" panose="020B0604020202020204" pitchFamily="34" charset="0"/>
                <a:ea typeface="+mn-ea"/>
                <a:cs typeface="Arial" panose="020B0604020202020204" pitchFamily="34" charset="0"/>
              </a:rPr>
              <a:t>-НН» (г. Нижний Новгород) до ООО «Газпром трансгаз Югорск» (г. Югорск). </a:t>
            </a:r>
          </a:p>
          <a:p>
            <a:pPr marL="342900" lvl="0" indent="-342900" algn="l">
              <a:spcBef>
                <a:spcPts val="0"/>
              </a:spcBef>
              <a:spcAft>
                <a:spcPts val="0"/>
              </a:spcAft>
              <a:buFont typeface="+mj-lt"/>
              <a:buAutoNum type="arabicPeriod"/>
            </a:pPr>
            <a:r>
              <a:rPr lang="ru-RU" sz="1200" b="0" kern="1200" dirty="0" smtClean="0">
                <a:solidFill>
                  <a:schemeClr val="tx1"/>
                </a:solidFill>
                <a:latin typeface="Arial" panose="020B0604020202020204" pitchFamily="34" charset="0"/>
                <a:ea typeface="+mn-ea"/>
                <a:cs typeface="Arial" panose="020B0604020202020204" pitchFamily="34" charset="0"/>
              </a:rPr>
              <a:t>Врезка 5 (пяти) труб с нанесенным </a:t>
            </a:r>
            <a:r>
              <a:rPr lang="ru-RU" sz="1200" b="0" kern="1200" dirty="0" err="1" smtClean="0">
                <a:solidFill>
                  <a:schemeClr val="tx1"/>
                </a:solidFill>
                <a:latin typeface="Arial" panose="020B0604020202020204" pitchFamily="34" charset="0"/>
                <a:ea typeface="+mn-ea"/>
                <a:cs typeface="Arial" panose="020B0604020202020204" pitchFamily="34" charset="0"/>
              </a:rPr>
              <a:t>ЗП«Полистэк</a:t>
            </a:r>
            <a:r>
              <a:rPr lang="ru-RU" sz="1200" b="0" kern="1200" dirty="0" smtClean="0">
                <a:solidFill>
                  <a:schemeClr val="tx1"/>
                </a:solidFill>
                <a:latin typeface="Arial" panose="020B0604020202020204" pitchFamily="34" charset="0"/>
                <a:ea typeface="+mn-ea"/>
                <a:cs typeface="Arial" panose="020B0604020202020204" pitchFamily="34" charset="0"/>
              </a:rPr>
              <a:t>» в действующий МГ «Уренгой-Петровск» </a:t>
            </a:r>
            <a:r>
              <a:rPr lang="ru-RU" sz="1200" b="0" kern="1200" dirty="0" err="1" smtClean="0">
                <a:solidFill>
                  <a:schemeClr val="tx1"/>
                </a:solidFill>
                <a:latin typeface="Arial" panose="020B0604020202020204" pitchFamily="34" charset="0"/>
                <a:ea typeface="+mn-ea"/>
                <a:cs typeface="Arial" panose="020B0604020202020204" pitchFamily="34" charset="0"/>
              </a:rPr>
              <a:t>Пелымского</a:t>
            </a:r>
            <a:r>
              <a:rPr lang="ru-RU" sz="1200" b="0" kern="1200" dirty="0" smtClean="0">
                <a:solidFill>
                  <a:schemeClr val="tx1"/>
                </a:solidFill>
                <a:latin typeface="Arial" panose="020B0604020202020204" pitchFamily="34" charset="0"/>
                <a:ea typeface="+mn-ea"/>
                <a:cs typeface="Arial" panose="020B0604020202020204" pitchFamily="34" charset="0"/>
              </a:rPr>
              <a:t> ЛПУМГ ООО «Газпром трансгаз Югорск».</a:t>
            </a:r>
          </a:p>
          <a:p>
            <a:pPr marL="342900" lvl="0" indent="-342900" algn="l">
              <a:spcBef>
                <a:spcPts val="0"/>
              </a:spcBef>
              <a:spcAft>
                <a:spcPts val="0"/>
              </a:spcAft>
              <a:buFont typeface="+mj-lt"/>
              <a:buAutoNum type="arabicPeriod"/>
            </a:pPr>
            <a:r>
              <a:rPr lang="ru-RU" sz="1200" b="0" kern="1200" dirty="0" err="1" smtClean="0">
                <a:solidFill>
                  <a:schemeClr val="tx1"/>
                </a:solidFill>
                <a:latin typeface="Arial" panose="020B0604020202020204" pitchFamily="34" charset="0"/>
                <a:ea typeface="+mn-ea"/>
                <a:cs typeface="Arial" panose="020B0604020202020204" pitchFamily="34" charset="0"/>
              </a:rPr>
              <a:t>Шурфовка</a:t>
            </a:r>
            <a:r>
              <a:rPr lang="ru-RU" sz="1200" b="0" kern="1200" dirty="0" smtClean="0">
                <a:solidFill>
                  <a:schemeClr val="tx1"/>
                </a:solidFill>
                <a:latin typeface="Arial" panose="020B0604020202020204" pitchFamily="34" charset="0"/>
                <a:ea typeface="+mn-ea"/>
                <a:cs typeface="Arial" panose="020B0604020202020204" pitchFamily="34" charset="0"/>
              </a:rPr>
              <a:t> в месте врезки труб с нанесенным ЗП «</a:t>
            </a:r>
            <a:r>
              <a:rPr lang="ru-RU" sz="1200" b="0" kern="1200" dirty="0" err="1" smtClean="0">
                <a:solidFill>
                  <a:schemeClr val="tx1"/>
                </a:solidFill>
                <a:latin typeface="Arial" panose="020B0604020202020204" pitchFamily="34" charset="0"/>
                <a:ea typeface="+mn-ea"/>
                <a:cs typeface="Arial" panose="020B0604020202020204" pitchFamily="34" charset="0"/>
              </a:rPr>
              <a:t>Полистэк</a:t>
            </a:r>
            <a:r>
              <a:rPr lang="ru-RU" sz="1200" b="0" kern="1200" dirty="0" smtClean="0">
                <a:solidFill>
                  <a:schemeClr val="tx1"/>
                </a:solidFill>
                <a:latin typeface="Arial" panose="020B0604020202020204" pitchFamily="34" charset="0"/>
                <a:ea typeface="+mn-ea"/>
                <a:cs typeface="Arial" panose="020B0604020202020204" pitchFamily="34" charset="0"/>
              </a:rPr>
              <a:t>» на МГ «Уренгой-Петровск» </a:t>
            </a:r>
            <a:r>
              <a:rPr lang="ru-RU" sz="1200" b="0" kern="1200" dirty="0" err="1" smtClean="0">
                <a:solidFill>
                  <a:schemeClr val="tx1"/>
                </a:solidFill>
                <a:latin typeface="Arial" panose="020B0604020202020204" pitchFamily="34" charset="0"/>
                <a:ea typeface="+mn-ea"/>
                <a:cs typeface="Arial" panose="020B0604020202020204" pitchFamily="34" charset="0"/>
              </a:rPr>
              <a:t>Пелымского</a:t>
            </a:r>
            <a:r>
              <a:rPr lang="ru-RU" sz="1200" b="0" kern="1200" dirty="0" smtClean="0">
                <a:solidFill>
                  <a:schemeClr val="tx1"/>
                </a:solidFill>
                <a:latin typeface="Arial" panose="020B0604020202020204" pitchFamily="34" charset="0"/>
                <a:ea typeface="+mn-ea"/>
                <a:cs typeface="Arial" panose="020B0604020202020204" pitchFamily="34" charset="0"/>
              </a:rPr>
              <a:t> ЛПУМГ ООО «Газпром трансгаз Югорск» и оценка качества данного ЗП после 8 месяцев эксплуатации (после прохождения осеннего, зимнего, весеннего и начала летнего периода).</a:t>
            </a:r>
          </a:p>
          <a:p>
            <a:pPr marL="342900" lvl="0" indent="-342900" algn="l">
              <a:spcBef>
                <a:spcPts val="0"/>
              </a:spcBef>
              <a:spcAft>
                <a:spcPts val="0"/>
              </a:spcAft>
              <a:buFont typeface="+mj-lt"/>
              <a:buAutoNum type="arabicPeriod"/>
              <a:defRPr/>
            </a:pPr>
            <a:r>
              <a:rPr lang="ru-RU" sz="1200" b="0" kern="1200" dirty="0" smtClean="0">
                <a:solidFill>
                  <a:schemeClr val="tx1"/>
                </a:solidFill>
                <a:latin typeface="Arial" panose="020B0604020202020204" pitchFamily="34" charset="0"/>
                <a:ea typeface="+mn-ea"/>
                <a:cs typeface="Arial" panose="020B0604020202020204" pitchFamily="34" charset="0"/>
              </a:rPr>
              <a:t>Оценка качества нанесённого на 3 (три) трубы ЗП «</a:t>
            </a:r>
            <a:r>
              <a:rPr lang="ru-RU" sz="1200" b="0" kern="1200" dirty="0" err="1" smtClean="0">
                <a:solidFill>
                  <a:schemeClr val="tx1"/>
                </a:solidFill>
                <a:latin typeface="Arial" panose="020B0604020202020204" pitchFamily="34" charset="0"/>
                <a:ea typeface="+mn-ea"/>
                <a:cs typeface="Arial" panose="020B0604020202020204" pitchFamily="34" charset="0"/>
              </a:rPr>
              <a:t>Полистэк</a:t>
            </a:r>
            <a:r>
              <a:rPr lang="ru-RU" sz="1200" b="0" kern="1200" dirty="0" smtClean="0">
                <a:solidFill>
                  <a:schemeClr val="tx1"/>
                </a:solidFill>
                <a:latin typeface="Arial" panose="020B0604020202020204" pitchFamily="34" charset="0"/>
                <a:ea typeface="+mn-ea"/>
                <a:cs typeface="Arial" panose="020B0604020202020204" pitchFamily="34" charset="0"/>
              </a:rPr>
              <a:t>» после длительного (11 месяцев) хранения труб на открытой площадке на территории Югорского УАВР в г. </a:t>
            </a:r>
            <a:r>
              <a:rPr lang="ru-RU" sz="1200" b="0" kern="1200" dirty="0" err="1" smtClean="0">
                <a:solidFill>
                  <a:schemeClr val="tx1"/>
                </a:solidFill>
                <a:latin typeface="Arial" panose="020B0604020202020204" pitchFamily="34" charset="0"/>
                <a:ea typeface="+mn-ea"/>
                <a:cs typeface="Arial" panose="020B0604020202020204" pitchFamily="34" charset="0"/>
              </a:rPr>
              <a:t>Югорске</a:t>
            </a:r>
            <a:r>
              <a:rPr lang="ru-RU" sz="1200" b="0" kern="1200" dirty="0" smtClean="0">
                <a:solidFill>
                  <a:schemeClr val="tx1"/>
                </a:solidFill>
                <a:latin typeface="Arial" panose="020B0604020202020204" pitchFamily="34" charset="0"/>
                <a:ea typeface="+mn-ea"/>
                <a:cs typeface="Arial" panose="020B0604020202020204" pitchFamily="34" charset="0"/>
              </a:rPr>
              <a:t>.</a:t>
            </a:r>
          </a:p>
          <a:p>
            <a:pPr marL="342900" lvl="0" indent="-342900" algn="l">
              <a:spcBef>
                <a:spcPts val="0"/>
              </a:spcBef>
              <a:spcAft>
                <a:spcPts val="0"/>
              </a:spcAft>
              <a:buFont typeface="+mj-lt"/>
              <a:buAutoNum type="arabicPeriod"/>
              <a:defRPr/>
            </a:pPr>
            <a:r>
              <a:rPr lang="ru-RU" sz="1200" b="0" kern="1200" dirty="0" smtClean="0">
                <a:solidFill>
                  <a:schemeClr val="tx1"/>
                </a:solidFill>
                <a:latin typeface="Arial" panose="020B0604020202020204" pitchFamily="34" charset="0"/>
                <a:ea typeface="+mn-ea"/>
                <a:cs typeface="Arial" panose="020B0604020202020204" pitchFamily="34" charset="0"/>
              </a:rPr>
              <a:t>Итоги опытно-промышленных испытаний наружного защитного покрытия «</a:t>
            </a:r>
            <a:r>
              <a:rPr lang="ru-RU" sz="1200" b="0" kern="1200" dirty="0" err="1" smtClean="0">
                <a:solidFill>
                  <a:schemeClr val="tx1"/>
                </a:solidFill>
                <a:latin typeface="Arial" panose="020B0604020202020204" pitchFamily="34" charset="0"/>
                <a:ea typeface="+mn-ea"/>
                <a:cs typeface="Arial" panose="020B0604020202020204" pitchFamily="34" charset="0"/>
              </a:rPr>
              <a:t>Полистэк</a:t>
            </a:r>
            <a:r>
              <a:rPr lang="ru-RU" sz="1200" b="0" kern="1200" dirty="0" smtClean="0">
                <a:solidFill>
                  <a:schemeClr val="tx1"/>
                </a:solidFill>
                <a:latin typeface="Arial" panose="020B0604020202020204" pitchFamily="34" charset="0"/>
                <a:ea typeface="+mn-ea"/>
                <a:cs typeface="Arial" panose="020B0604020202020204" pitchFamily="34" charset="0"/>
              </a:rPr>
              <a:t>».</a:t>
            </a:r>
          </a:p>
          <a:p>
            <a:pPr>
              <a:spcBef>
                <a:spcPts val="0"/>
              </a:spcBef>
              <a:spcAft>
                <a:spcPts val="0"/>
              </a:spcAft>
            </a:pP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a:t>
            </a:fld>
            <a:endParaRPr lang="ru-RU" dirty="0">
              <a:solidFill>
                <a:prstClr val="white"/>
              </a:solidFill>
            </a:endParaRPr>
          </a:p>
        </p:txBody>
      </p:sp>
    </p:spTree>
    <p:extLst>
      <p:ext uri="{BB962C8B-B14F-4D97-AF65-F5344CB8AC3E}">
        <p14:creationId xmlns:p14="http://schemas.microsoft.com/office/powerpoint/2010/main" val="2315613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charset="0"/>
                <a:ea typeface="+mn-ea"/>
                <a:cs typeface="Arial"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По результатам проведённого контроля качества нанесённого защитного покрытия</a:t>
            </a:r>
            <a:r>
              <a:rPr lang="ru-RU" sz="1200" kern="1200" baseline="0" dirty="0" smtClean="0">
                <a:solidFill>
                  <a:schemeClr val="tx1"/>
                </a:solidFill>
                <a:effectLst/>
                <a:latin typeface="Arial" panose="020B0604020202020204" pitchFamily="34" charset="0"/>
                <a:ea typeface="+mn-ea"/>
                <a:cs typeface="Arial" panose="020B0604020202020204" pitchFamily="34" charset="0"/>
              </a:rPr>
              <a:t> «Полистэк» </a:t>
            </a:r>
            <a:r>
              <a:rPr lang="ru-RU" sz="1200" kern="1200" dirty="0" smtClean="0">
                <a:solidFill>
                  <a:schemeClr val="tx1"/>
                </a:solidFill>
                <a:effectLst/>
                <a:latin typeface="Arial" panose="020B0604020202020204" pitchFamily="34" charset="0"/>
                <a:ea typeface="+mn-ea"/>
                <a:cs typeface="Arial" panose="020B0604020202020204" pitchFamily="34" charset="0"/>
              </a:rPr>
              <a:t>нарушений по контролируемым параметрам </a:t>
            </a:r>
            <a:r>
              <a:rPr lang="ru-RU" sz="1200" b="1" kern="1200" dirty="0" smtClean="0">
                <a:solidFill>
                  <a:schemeClr val="tx1"/>
                </a:solidFill>
                <a:effectLst/>
                <a:latin typeface="Arial" panose="020B0604020202020204" pitchFamily="34" charset="0"/>
                <a:ea typeface="+mn-ea"/>
                <a:cs typeface="Arial" panose="020B0604020202020204" pitchFamily="34" charset="0"/>
              </a:rPr>
              <a:t>не выявлено</a:t>
            </a:r>
            <a:r>
              <a:rPr lang="ru-RU" sz="1200" kern="1200" dirty="0" smtClean="0">
                <a:solidFill>
                  <a:schemeClr val="tx1"/>
                </a:solidFill>
                <a:effectLst/>
                <a:latin typeface="Arial" panose="020B0604020202020204" pitchFamily="34" charset="0"/>
                <a:ea typeface="+mn-ea"/>
                <a:cs typeface="Arial" panose="020B0604020202020204" pitchFamily="34" charset="0"/>
              </a:rPr>
              <a:t>,</a:t>
            </a:r>
            <a:r>
              <a:rPr lang="ru-RU" sz="1200" kern="1200" baseline="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покрытие соответствует требованиям нормативной документации.</a:t>
            </a:r>
            <a:endParaRPr lang="ru-RU" sz="1200" b="0" kern="1200" dirty="0" smtClean="0">
              <a:solidFill>
                <a:schemeClr val="tx1"/>
              </a:solidFill>
              <a:effectLst/>
              <a:latin typeface="Arial" panose="020B0604020202020204" pitchFamily="34" charset="0"/>
              <a:ea typeface="+mn-ea"/>
              <a:cs typeface="Arial" panose="020B0604020202020204" pitchFamily="34" charset="0"/>
            </a:endParaRPr>
          </a:p>
          <a:p>
            <a:pPr defTabSz="886452">
              <a:defRPr/>
            </a:pP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19</a:t>
            </a:fld>
            <a:endParaRPr lang="ru-RU" dirty="0">
              <a:solidFill>
                <a:prstClr val="white"/>
              </a:solidFill>
            </a:endParaRPr>
          </a:p>
        </p:txBody>
      </p:sp>
    </p:spTree>
    <p:extLst>
      <p:ext uri="{BB962C8B-B14F-4D97-AF65-F5344CB8AC3E}">
        <p14:creationId xmlns:p14="http://schemas.microsoft.com/office/powerpoint/2010/main" val="2208611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indent="446088" algn="just">
              <a:spcAft>
                <a:spcPts val="1200"/>
              </a:spcAft>
            </a:pPr>
            <a:r>
              <a:rPr lang="ru-RU" sz="1200" b="0" dirty="0" smtClean="0">
                <a:solidFill>
                  <a:schemeClr val="tx1"/>
                </a:solidFill>
                <a:latin typeface="Arial" panose="020B0604020202020204" pitchFamily="34" charset="0"/>
                <a:cs typeface="Arial" panose="020B0604020202020204" pitchFamily="34" charset="0"/>
              </a:rPr>
              <a:t>В процессе выполнения контроля качества нанесенного защитного покрытия на основе материала «Полистэк» были выявлены несоответствия требованиям СТО Газпром и техническим условиям на материал «Полистэк»:</a:t>
            </a:r>
          </a:p>
          <a:p>
            <a:pPr marL="712788" indent="-266700" algn="just">
              <a:spcAft>
                <a:spcPts val="120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Обрыв ленты «Полистэк» в начале трубы (1 дефект).</a:t>
            </a:r>
          </a:p>
          <a:p>
            <a:pPr marL="712788" indent="-266700" algn="just">
              <a:spcAft>
                <a:spcPts val="120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Отсутствие нахлеста смежных витков ленты «Полистэк» (1 дефект).</a:t>
            </a:r>
          </a:p>
          <a:p>
            <a:pPr marL="712788" indent="-266700" algn="just">
              <a:spcAft>
                <a:spcPts val="120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Уменьшение толщины защитного покрытия ниже нормативного в местах контакта с роликовыми опорами (1 дефект).</a:t>
            </a:r>
          </a:p>
          <a:p>
            <a:pPr marL="712788" indent="-266700" algn="just">
              <a:spcAft>
                <a:spcPts val="120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Неровный край защитного покрытия при окончании нанесения изоляции на трубу (на всех 9 трубах).</a:t>
            </a:r>
          </a:p>
          <a:p>
            <a:pPr marL="712788" indent="-266700" algn="just">
              <a:spcAft>
                <a:spcPts val="120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Сквозные и несквозные повреждения защитного покрытия при размещении трубы на поверхностях, имеющих острые края, ребра, выступающие металлические фрагменты (2 дефекта).</a:t>
            </a:r>
          </a:p>
          <a:p>
            <a:pPr marL="0" marR="0" lvl="0" indent="0" algn="l" defTabSz="886452" rtl="0" eaLnBrk="1" fontAlgn="base" latinLnBrk="0" hangingPunct="1">
              <a:lnSpc>
                <a:spcPct val="100000"/>
              </a:lnSpc>
              <a:spcBef>
                <a:spcPct val="30000"/>
              </a:spcBef>
              <a:spcAft>
                <a:spcPct val="0"/>
              </a:spcAft>
              <a:buClrTx/>
              <a:buSzTx/>
              <a:buFontTx/>
              <a:buNone/>
              <a:tabLst/>
              <a:defRPr/>
            </a:pPr>
            <a:endParaRPr lang="ru-RU" sz="1200" kern="1200" dirty="0" smtClean="0">
              <a:solidFill>
                <a:schemeClr val="tx1"/>
              </a:solidFill>
              <a:effectLst/>
              <a:latin typeface="Arial" charset="0"/>
              <a:ea typeface="+mn-ea"/>
              <a:cs typeface="Arial"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20</a:t>
            </a:fld>
            <a:endParaRPr lang="ru-RU" dirty="0">
              <a:solidFill>
                <a:prstClr val="white"/>
              </a:solidFill>
            </a:endParaRPr>
          </a:p>
        </p:txBody>
      </p:sp>
    </p:spTree>
    <p:extLst>
      <p:ext uri="{BB962C8B-B14F-4D97-AF65-F5344CB8AC3E}">
        <p14:creationId xmlns:p14="http://schemas.microsoft.com/office/powerpoint/2010/main" val="3259736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fontScale="92500" lnSpcReduction="20000"/>
          </a:bodyPr>
          <a:lstStyle/>
          <a:p>
            <a:pPr marL="0" marR="0" lvl="0" indent="0" algn="just" defTabSz="914400" rtl="0" eaLnBrk="1" fontAlgn="base" latinLnBrk="0" hangingPunct="1">
              <a:lnSpc>
                <a:spcPct val="100000"/>
              </a:lnSpc>
              <a:spcBef>
                <a:spcPts val="0"/>
              </a:spcBef>
              <a:spcAft>
                <a:spcPts val="0"/>
              </a:spcAft>
              <a:buClrTx/>
              <a:buSzTx/>
              <a:buFont typeface="+mj-lt"/>
              <a:buNone/>
              <a:tabLst/>
              <a:defRPr/>
            </a:pPr>
            <a:r>
              <a:rPr lang="ru-RU" sz="1200" b="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 результатам проведённой работы были сделаны следующие</a:t>
            </a:r>
            <a:r>
              <a:rPr lang="ru-RU" sz="1200" b="0" baseline="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выводы </a:t>
            </a:r>
            <a:r>
              <a:rPr lang="ru-RU" sz="1200" b="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относительно </a:t>
            </a:r>
            <a:r>
              <a:rPr lang="ru-RU" sz="1200" b="0" dirty="0" smtClean="0">
                <a:solidFill>
                  <a:schemeClr val="tx1"/>
                </a:solidFill>
                <a:latin typeface="Arial" panose="020B0604020202020204" pitchFamily="34" charset="0"/>
                <a:cs typeface="Arial" panose="020B0604020202020204" pitchFamily="34" charset="0"/>
              </a:rPr>
              <a:t>технологии нанесения защитного покрытия «Полистэк».</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Представленная технология нанесения ленты «Полистэк» в целом позволяет получить в базовых условиях качественное защитное покрытие для труб диаметром до 1420 мм.</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Защитное покрытие на основе материала «Полистэк» при соблюдении технологии нанесения по своим параметрам полностью соответствует СТО Газпром 9.1-017-2012 «Наружные защитные покрытия для кольцевых сварных соединений трубопроводов. Технические требования».</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На представленной технологической линии изоляции одновременно могут находиться 3 трубы (на различных стадиях работ по нанесению защитного покрытия).</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В ходе проведения испытаний установлено, что трубы с нанесенной изоляцией после их выхода с участка охлаждения защитного покрытия, допускается (без дополнительной выдержки по времени) располагать на обрезиненных стеллажах для временного хранения, а также перемещать (транспортировать) с помощью грузоподъемных механизмов с применением мягких полотенец. При этом повреждений защитного покрытия в виде гофр, складок, </a:t>
            </a:r>
            <a:r>
              <a:rPr lang="ru-RU" sz="1200" b="0" dirty="0" err="1" smtClean="0">
                <a:solidFill>
                  <a:schemeClr val="tx1"/>
                </a:solidFill>
                <a:latin typeface="Arial" panose="020B0604020202020204" pitchFamily="34" charset="0"/>
                <a:cs typeface="Arial" panose="020B0604020202020204" pitchFamily="34" charset="0"/>
              </a:rPr>
              <a:t>продавливаний</a:t>
            </a:r>
            <a:r>
              <a:rPr lang="ru-RU" sz="1200" b="0" dirty="0" smtClean="0">
                <a:solidFill>
                  <a:schemeClr val="tx1"/>
                </a:solidFill>
                <a:latin typeface="Arial" panose="020B0604020202020204" pitchFamily="34" charset="0"/>
                <a:cs typeface="Arial" panose="020B0604020202020204" pitchFamily="34" charset="0"/>
              </a:rPr>
              <a:t> не выявлено. </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Выявленные в ходе опытно-промышленных испытаний дефекты изоляции имеют основной своей причиной человеческий фактор, который устраняется путем небольшой доработки технологической линии, применением элементарных мер по обеспечению правильного обращения с изолированной трубой (исключающих повреждение изоляции).</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Была опробована технология ремонта сквозного дефекта «отсутствие перекрытия между смежными витками» с применением ленты «Полистэк». Подтверждена возможность выполнения и соблюдение качества защитного покрытия при выполнении такого рода ремонтов в трассовых и базовых условиях. </a:t>
            </a:r>
          </a:p>
          <a:p>
            <a:pPr defTabSz="886452">
              <a:defRPr/>
            </a:pPr>
            <a:endParaRPr lang="ru-RU" sz="1400" b="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21</a:t>
            </a:fld>
            <a:endParaRPr lang="ru-RU" dirty="0">
              <a:solidFill>
                <a:prstClr val="white"/>
              </a:solidFill>
            </a:endParaRPr>
          </a:p>
        </p:txBody>
      </p:sp>
    </p:spTree>
    <p:extLst>
      <p:ext uri="{BB962C8B-B14F-4D97-AF65-F5344CB8AC3E}">
        <p14:creationId xmlns:p14="http://schemas.microsoft.com/office/powerpoint/2010/main" val="2379441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just" defTabSz="914400" rtl="0" eaLnBrk="1" fontAlgn="base" latinLnBrk="0" hangingPunct="1">
              <a:lnSpc>
                <a:spcPct val="100000"/>
              </a:lnSpc>
              <a:spcBef>
                <a:spcPts val="0"/>
              </a:spcBef>
              <a:spcAft>
                <a:spcPts val="0"/>
              </a:spcAft>
              <a:buClrTx/>
              <a:buSzTx/>
              <a:buFont typeface="+mj-lt"/>
              <a:buNone/>
              <a:tabLst/>
              <a:defRPr/>
            </a:pPr>
            <a:r>
              <a:rPr lang="ru-RU" sz="1200" b="0" dirty="0" smtClean="0">
                <a:solidFill>
                  <a:schemeClr val="tx1"/>
                </a:solidFill>
                <a:latin typeface="Arial" panose="020B0604020202020204" pitchFamily="34" charset="0"/>
                <a:cs typeface="Arial" panose="020B0604020202020204" pitchFamily="34" charset="0"/>
              </a:rPr>
              <a:t>Также, комиссией были выданы производителю</a:t>
            </a:r>
            <a:r>
              <a:rPr lang="ru-RU" sz="1200" b="0" baseline="0" dirty="0" smtClean="0">
                <a:solidFill>
                  <a:schemeClr val="tx1"/>
                </a:solidFill>
                <a:latin typeface="Arial" panose="020B0604020202020204" pitchFamily="34" charset="0"/>
                <a:cs typeface="Arial" panose="020B0604020202020204" pitchFamily="34" charset="0"/>
              </a:rPr>
              <a:t> материала Полистэк </a:t>
            </a:r>
            <a:r>
              <a:rPr lang="ru-RU" sz="1200" b="0" u="none" kern="1200" dirty="0" smtClean="0">
                <a:solidFill>
                  <a:schemeClr val="tx1"/>
                </a:solidFill>
                <a:effectLst/>
                <a:latin typeface="Arial" charset="0"/>
                <a:ea typeface="+mn-ea"/>
                <a:cs typeface="Arial" charset="0"/>
              </a:rPr>
              <a:t>АО «Газпром СтройТЭК Салават» </a:t>
            </a:r>
            <a:r>
              <a:rPr lang="ru-RU" sz="1200" b="0" baseline="0" dirty="0" smtClean="0">
                <a:solidFill>
                  <a:schemeClr val="tx1"/>
                </a:solidFill>
                <a:latin typeface="Arial" panose="020B0604020202020204" pitchFamily="34" charset="0"/>
                <a:cs typeface="Arial" panose="020B0604020202020204" pitchFamily="34" charset="0"/>
              </a:rPr>
              <a:t>рекомендации по усовершенствованию </a:t>
            </a:r>
            <a:r>
              <a:rPr lang="ru-RU" sz="1200" b="0" dirty="0" smtClean="0">
                <a:solidFill>
                  <a:schemeClr val="tx1"/>
                </a:solidFill>
              </a:rPr>
              <a:t>технологии нанесения защитного покрытия на основе ленты «Полистэк», а именно:</a:t>
            </a:r>
            <a:endParaRPr lang="ru-RU" sz="1200" b="0" dirty="0" smtClean="0">
              <a:solidFill>
                <a:schemeClr val="tx1"/>
              </a:solidFill>
              <a:effectLst>
                <a:outerShdw blurRad="38100" dist="38100" dir="2700000" algn="tl">
                  <a:srgbClr val="000000">
                    <a:alpha val="43137"/>
                  </a:srgbClr>
                </a:outerShdw>
              </a:effectLst>
              <a:cs typeface="Times New Roman" pitchFamily="18" charset="0"/>
            </a:endParaRP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Доработать технологию и механизм обрезки конца ленты «Полистэк» под соответствующим углом для обеспечения ровного торца защитного покрытия при окончании изоляции трубы.</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Разработать ремонтный комплект для выполнения ремонта защитного покрытия в трассовых и базовых условиях.</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Разработать и утвердить в установленном порядке технологическую карту по методам ремонта дефектов в защитном покрытии на основе ленты «Полистэк».</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Обеспечить автоматический контроль параметров температуры поверхности трубы на всех участках технологической линии, а также дополнительно температуры, влажности воздуха и точки росы на участке нанесения изоляции.</a:t>
            </a:r>
          </a:p>
          <a:p>
            <a:pPr marL="342900" lvl="0" indent="-342900" algn="just">
              <a:spcBef>
                <a:spcPts val="0"/>
              </a:spcBef>
              <a:spcAft>
                <a:spcPts val="0"/>
              </a:spcAft>
              <a:buFont typeface="+mj-lt"/>
              <a:buAutoNum type="arabicPeriod"/>
            </a:pPr>
            <a:r>
              <a:rPr lang="ru-RU" sz="1200" b="0" dirty="0" smtClean="0">
                <a:solidFill>
                  <a:schemeClr val="tx1"/>
                </a:solidFill>
                <a:latin typeface="Arial" panose="020B0604020202020204" pitchFamily="34" charset="0"/>
                <a:cs typeface="Arial" panose="020B0604020202020204" pitchFamily="34" charset="0"/>
              </a:rPr>
              <a:t>Разработать технологию ремонта труб с площадными дефектами в защитном покрытии, охватывающими только часть трубы, исключающую полную </a:t>
            </a:r>
            <a:r>
              <a:rPr lang="ru-RU" sz="1200" b="0" dirty="0" err="1" smtClean="0">
                <a:solidFill>
                  <a:schemeClr val="tx1"/>
                </a:solidFill>
                <a:latin typeface="Arial" panose="020B0604020202020204" pitchFamily="34" charset="0"/>
                <a:cs typeface="Arial" panose="020B0604020202020204" pitchFamily="34" charset="0"/>
              </a:rPr>
              <a:t>переизоляцию</a:t>
            </a:r>
            <a:r>
              <a:rPr lang="ru-RU" sz="1200" b="0" dirty="0" smtClean="0">
                <a:solidFill>
                  <a:schemeClr val="tx1"/>
                </a:solidFill>
                <a:latin typeface="Arial" panose="020B0604020202020204" pitchFamily="34" charset="0"/>
                <a:cs typeface="Arial" panose="020B0604020202020204" pitchFamily="34" charset="0"/>
              </a:rPr>
              <a:t> трубы.</a:t>
            </a:r>
          </a:p>
          <a:p>
            <a:pPr defTabSz="886452">
              <a:spcBef>
                <a:spcPts val="0"/>
              </a:spcBef>
              <a:spcAft>
                <a:spcPts val="0"/>
              </a:spcAft>
              <a:defRPr/>
            </a:pPr>
            <a:endParaRPr lang="ru-RU" sz="1200" b="0" dirty="0">
              <a:solidFill>
                <a:schemeClr val="tx1"/>
              </a:solidFill>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22</a:t>
            </a:fld>
            <a:endParaRPr lang="ru-RU" dirty="0">
              <a:solidFill>
                <a:prstClr val="white"/>
              </a:solidFill>
            </a:endParaRPr>
          </a:p>
        </p:txBody>
      </p:sp>
    </p:spTree>
    <p:extLst>
      <p:ext uri="{BB962C8B-B14F-4D97-AF65-F5344CB8AC3E}">
        <p14:creationId xmlns:p14="http://schemas.microsoft.com/office/powerpoint/2010/main" val="2709832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fontScale="92500" lnSpcReduction="10000"/>
          </a:bodyPr>
          <a:lstStyle/>
          <a:p>
            <a:pPr marL="0" marR="0" lvl="0" indent="0" algn="l" defTabSz="886452" rtl="0" eaLnBrk="1" fontAlgn="base" latinLnBrk="0" hangingPunct="1">
              <a:lnSpc>
                <a:spcPct val="100000"/>
              </a:lnSpc>
              <a:spcBef>
                <a:spcPct val="30000"/>
              </a:spcBef>
              <a:spcAft>
                <a:spcPct val="0"/>
              </a:spcAft>
              <a:buClrTx/>
              <a:buSzTx/>
              <a:buFontTx/>
              <a:buNone/>
              <a:tabLst/>
              <a:defRPr/>
            </a:pPr>
            <a:r>
              <a:rPr lang="ru-RU" sz="1400" dirty="0" smtClean="0">
                <a:latin typeface="Arial Narrow" panose="020B0606020202030204" pitchFamily="34" charset="0"/>
              </a:rPr>
              <a:t>          </a:t>
            </a:r>
            <a:r>
              <a:rPr lang="ru-RU" sz="1400" b="0" dirty="0" smtClean="0">
                <a:latin typeface="Arial Narrow" panose="020B0606020202030204" pitchFamily="34" charset="0"/>
              </a:rPr>
              <a:t>Следующим этапом опытно-промышленных испытаний материала «Полистэк» была организация работ по доставке </a:t>
            </a:r>
            <a:r>
              <a:rPr lang="ru-RU" sz="1400" b="0" kern="1200" dirty="0" smtClean="0">
                <a:solidFill>
                  <a:schemeClr val="tx1"/>
                </a:solidFill>
                <a:latin typeface="Arial" charset="0"/>
                <a:ea typeface="+mn-ea"/>
                <a:cs typeface="Arial" charset="0"/>
              </a:rPr>
              <a:t>автомобильной техникой 8 (восьми) труб с нанесенным защитным покрытием «Полистэк» от производственной базы ООО «</a:t>
            </a:r>
            <a:r>
              <a:rPr lang="ru-RU" sz="1400" b="0" kern="1200" dirty="0" err="1" smtClean="0">
                <a:solidFill>
                  <a:schemeClr val="tx1"/>
                </a:solidFill>
                <a:latin typeface="Arial" charset="0"/>
                <a:ea typeface="+mn-ea"/>
                <a:cs typeface="Arial" charset="0"/>
              </a:rPr>
              <a:t>Промтех-НН</a:t>
            </a:r>
            <a:r>
              <a:rPr lang="ru-RU" sz="1400" b="0" kern="1200" dirty="0" smtClean="0">
                <a:solidFill>
                  <a:schemeClr val="tx1"/>
                </a:solidFill>
                <a:latin typeface="Arial" charset="0"/>
                <a:ea typeface="+mn-ea"/>
                <a:cs typeface="Arial" charset="0"/>
              </a:rPr>
              <a:t>» (г. Нижний Новгород) до ООО «Газпром трансгаз Югорск» (г. Югорск),</a:t>
            </a:r>
            <a:r>
              <a:rPr lang="ru-RU" sz="1400" b="0" kern="1200" baseline="0" dirty="0" smtClean="0">
                <a:solidFill>
                  <a:schemeClr val="tx1"/>
                </a:solidFill>
                <a:latin typeface="Arial" charset="0"/>
                <a:ea typeface="+mn-ea"/>
                <a:cs typeface="Arial" charset="0"/>
              </a:rPr>
              <a:t> </a:t>
            </a:r>
            <a:r>
              <a:rPr lang="ru-RU" sz="1400" b="0" kern="1200" dirty="0" smtClean="0">
                <a:solidFill>
                  <a:schemeClr val="tx1"/>
                </a:solidFill>
                <a:latin typeface="Arial" charset="0"/>
                <a:ea typeface="+mn-ea"/>
                <a:cs typeface="Arial" charset="0"/>
              </a:rPr>
              <a:t>а также организация работ по определению</a:t>
            </a:r>
            <a:r>
              <a:rPr lang="ru-RU" sz="1400" b="0" kern="1200" baseline="0" dirty="0" smtClean="0">
                <a:solidFill>
                  <a:schemeClr val="tx1"/>
                </a:solidFill>
                <a:latin typeface="Arial" charset="0"/>
                <a:ea typeface="+mn-ea"/>
                <a:cs typeface="Arial" charset="0"/>
              </a:rPr>
              <a:t> места врезки труб в действующий МГ и места хранения труб на открытой площадке.</a:t>
            </a:r>
            <a:r>
              <a:rPr lang="ru-RU" sz="1400" b="0" kern="1200" baseline="0" dirty="0" smtClean="0">
                <a:solidFill>
                  <a:schemeClr val="tx1"/>
                </a:solidFill>
                <a:latin typeface="Arial Narrow" panose="020B0606020202030204" pitchFamily="34" charset="0"/>
                <a:ea typeface="+mn-ea"/>
                <a:cs typeface="Arial" charset="0"/>
              </a:rPr>
              <a:t> </a:t>
            </a:r>
            <a:r>
              <a:rPr lang="ru-RU" sz="1400" kern="1200" dirty="0" smtClean="0">
                <a:solidFill>
                  <a:schemeClr val="tx1"/>
                </a:solidFill>
                <a:effectLst/>
                <a:latin typeface="Arial" panose="020B0604020202020204" pitchFamily="34" charset="0"/>
                <a:ea typeface="+mn-ea"/>
                <a:cs typeface="Arial" panose="020B0604020202020204" pitchFamily="34" charset="0"/>
              </a:rPr>
              <a:t>Доставка труб с защитным</a:t>
            </a:r>
            <a:r>
              <a:rPr lang="ru-RU" sz="1400" kern="1200" baseline="0" dirty="0" smtClean="0">
                <a:solidFill>
                  <a:schemeClr val="tx1"/>
                </a:solidFill>
                <a:effectLst/>
                <a:latin typeface="Arial" panose="020B0604020202020204" pitchFamily="34" charset="0"/>
                <a:ea typeface="+mn-ea"/>
                <a:cs typeface="Arial" panose="020B0604020202020204" pitchFamily="34" charset="0"/>
              </a:rPr>
              <a:t> покрытием «Полистэк»</a:t>
            </a:r>
            <a:r>
              <a:rPr lang="ru-RU" sz="1400" kern="1200" dirty="0" smtClean="0">
                <a:solidFill>
                  <a:schemeClr val="tx1"/>
                </a:solidFill>
                <a:effectLst/>
                <a:latin typeface="Arial" panose="020B0604020202020204" pitchFamily="34" charset="0"/>
                <a:ea typeface="+mn-ea"/>
                <a:cs typeface="Arial" panose="020B0604020202020204" pitchFamily="34" charset="0"/>
              </a:rPr>
              <a:t> в ООО «Газпром трансгаз Югорск» была осуществлена в период с 19.07.2017 по 24.07.2017.</a:t>
            </a:r>
          </a:p>
          <a:p>
            <a:pPr defTabSz="886452">
              <a:defRPr/>
            </a:pPr>
            <a:r>
              <a:rPr lang="ru-RU" sz="1400" dirty="0" smtClean="0">
                <a:latin typeface="Arial Narrow" panose="020B0606020202030204" pitchFamily="34" charset="0"/>
                <a:cs typeface="Arial" panose="020B0604020202020204" pitchFamily="34" charset="0"/>
              </a:rPr>
              <a:t>          Далее, п</a:t>
            </a:r>
            <a:r>
              <a:rPr lang="ru-RU" sz="1200" dirty="0" smtClean="0">
                <a:latin typeface="Arial" panose="020B0604020202020204" pitchFamily="34" charset="0"/>
                <a:cs typeface="Arial" panose="020B0604020202020204" pitchFamily="34" charset="0"/>
              </a:rPr>
              <a:t>исьмом Департамента </a:t>
            </a:r>
            <a:r>
              <a:rPr lang="ru-RU" sz="1200" dirty="0" err="1" smtClean="0">
                <a:latin typeface="Arial" panose="020B0604020202020204" pitchFamily="34" charset="0"/>
                <a:cs typeface="Arial" panose="020B0604020202020204" pitchFamily="34" charset="0"/>
              </a:rPr>
              <a:t>ПАО</a:t>
            </a:r>
            <a:r>
              <a:rPr lang="ru-RU" sz="1200" dirty="0" smtClean="0">
                <a:latin typeface="Arial" panose="020B0604020202020204" pitchFamily="34" charset="0"/>
                <a:cs typeface="Arial" panose="020B0604020202020204" pitchFamily="34" charset="0"/>
              </a:rPr>
              <a:t> «Газпром» (</a:t>
            </a:r>
            <a:r>
              <a:rPr lang="ru-RU" sz="1200" dirty="0" err="1" smtClean="0">
                <a:latin typeface="Arial" panose="020B0604020202020204" pitchFamily="34" charset="0"/>
                <a:cs typeface="Arial" panose="020B0604020202020204" pitchFamily="34" charset="0"/>
              </a:rPr>
              <a:t>В.А</a:t>
            </a:r>
            <a:r>
              <a:rPr lang="ru-RU" sz="1200" dirty="0" smtClean="0">
                <a:latin typeface="Arial" panose="020B0604020202020204" pitchFamily="34" charset="0"/>
                <a:cs typeface="Arial" panose="020B0604020202020204" pitchFamily="34" charset="0"/>
              </a:rPr>
              <a:t>. Михаленко) от 17.10.2017 №03/08/2-9415 был</a:t>
            </a:r>
            <a:r>
              <a:rPr lang="ru-RU" sz="1200" baseline="0" dirty="0" smtClean="0">
                <a:latin typeface="Arial" panose="020B0604020202020204" pitchFamily="34" charset="0"/>
                <a:cs typeface="Arial" panose="020B0604020202020204" pitchFamily="34" charset="0"/>
              </a:rPr>
              <a:t> </a:t>
            </a:r>
            <a:r>
              <a:rPr lang="ru-RU" sz="1200" dirty="0" smtClean="0">
                <a:latin typeface="Arial" panose="020B0604020202020204" pitchFamily="34" charset="0"/>
                <a:cs typeface="Arial" panose="020B0604020202020204" pitchFamily="34" charset="0"/>
              </a:rPr>
              <a:t>согласован Регламент работы комиссии по оценке защитного покрытия на основе материала «Полистэк», а</a:t>
            </a:r>
            <a:r>
              <a:rPr lang="ru-RU" sz="1200" baseline="0" dirty="0" smtClean="0">
                <a:latin typeface="Arial" panose="020B0604020202020204" pitchFamily="34" charset="0"/>
                <a:cs typeface="Arial" panose="020B0604020202020204" pitchFamily="34" charset="0"/>
              </a:rPr>
              <a:t> также согласовано предложение ООО «Газпром трансгаз Югорск» по применению в рамках испытаний</a:t>
            </a:r>
            <a:r>
              <a:rPr lang="ru-RU" sz="1200" dirty="0" smtClean="0">
                <a:latin typeface="Arial" panose="020B0604020202020204" pitchFamily="34" charset="0"/>
                <a:cs typeface="Arial" panose="020B0604020202020204" pitchFamily="34" charset="0"/>
              </a:rPr>
              <a:t>:</a:t>
            </a:r>
          </a:p>
          <a:p>
            <a:pPr lvl="1" defTabSz="886452">
              <a:defRPr/>
            </a:pPr>
            <a:r>
              <a:rPr lang="ru-RU" sz="1200" baseline="0" dirty="0" smtClean="0">
                <a:latin typeface="Arial" panose="020B0604020202020204" pitchFamily="34" charset="0"/>
                <a:cs typeface="Arial" panose="020B0604020202020204" pitchFamily="34" charset="0"/>
              </a:rPr>
              <a:t>   - 5 (пяти) труб с нанесённым материалом «Полистэк» на объекте ремонта МГ «Уренгой-Петровск» км 1034,5 – 1066,6 Пелымского ЛПУМГ, выполняемого собственными силами Общества по результатам </a:t>
            </a:r>
            <a:r>
              <a:rPr lang="ru-RU" sz="1200" baseline="0" dirty="0" err="1" smtClean="0">
                <a:latin typeface="Arial" panose="020B0604020202020204" pitchFamily="34" charset="0"/>
                <a:cs typeface="Arial" panose="020B0604020202020204" pitchFamily="34" charset="0"/>
              </a:rPr>
              <a:t>ВТД</a:t>
            </a:r>
            <a:r>
              <a:rPr lang="ru-RU" sz="1200" baseline="0" dirty="0" smtClean="0">
                <a:latin typeface="Arial" panose="020B0604020202020204" pitchFamily="34" charset="0"/>
                <a:cs typeface="Arial" panose="020B0604020202020204" pitchFamily="34" charset="0"/>
              </a:rPr>
              <a:t>;</a:t>
            </a:r>
          </a:p>
          <a:p>
            <a:pPr lvl="1" defTabSz="886452">
              <a:defRPr/>
            </a:pPr>
            <a:r>
              <a:rPr lang="ru-RU" sz="1200" baseline="0" dirty="0" smtClean="0">
                <a:latin typeface="Arial" panose="020B0604020202020204" pitchFamily="34" charset="0"/>
                <a:cs typeface="Arial" panose="020B0604020202020204" pitchFamily="34" charset="0"/>
              </a:rPr>
              <a:t>   - 3 (трёх) труб с нанесённым материалом «Полистэк» для длительного хранения в два яруса в Югорском УАВР Общества.</a:t>
            </a:r>
          </a:p>
          <a:p>
            <a:pPr defTabSz="886452">
              <a:defRPr/>
            </a:pPr>
            <a:r>
              <a:rPr lang="ru-RU" sz="1200" baseline="0" dirty="0" smtClean="0">
                <a:latin typeface="Arial" panose="020B0604020202020204" pitchFamily="34" charset="0"/>
                <a:cs typeface="Arial" panose="020B0604020202020204" pitchFamily="34" charset="0"/>
              </a:rPr>
              <a:t>          Приказом ООО «Газпром трансгаз Югорск» №597 от 19.10.2017 была назначена комиссия и организована работа по проведению данных испытаний.</a:t>
            </a:r>
            <a:r>
              <a:rPr lang="ru-RU" sz="1200" kern="1200" dirty="0" smtClean="0">
                <a:solidFill>
                  <a:schemeClr val="tx1"/>
                </a:solidFill>
                <a:effectLst/>
                <a:latin typeface="Arial" panose="020B0604020202020204" pitchFamily="34" charset="0"/>
                <a:ea typeface="+mn-ea"/>
                <a:cs typeface="Arial" panose="020B0604020202020204" pitchFamily="34" charset="0"/>
              </a:rPr>
              <a:t> </a:t>
            </a:r>
          </a:p>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a:t>
            </a:r>
          </a:p>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a:t>
            </a: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23</a:t>
            </a:fld>
            <a:endParaRPr lang="ru-RU" dirty="0">
              <a:solidFill>
                <a:prstClr val="white"/>
              </a:solidFill>
            </a:endParaRPr>
          </a:p>
        </p:txBody>
      </p:sp>
    </p:spTree>
    <p:extLst>
      <p:ext uri="{BB962C8B-B14F-4D97-AF65-F5344CB8AC3E}">
        <p14:creationId xmlns:p14="http://schemas.microsoft.com/office/powerpoint/2010/main" val="3899520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charset="0"/>
                <a:ea typeface="+mn-ea"/>
                <a:cs typeface="Arial" charset="0"/>
              </a:rPr>
              <a:t>        На</a:t>
            </a:r>
            <a:r>
              <a:rPr lang="ru-RU" sz="1200" kern="1200" baseline="0" dirty="0" smtClean="0">
                <a:solidFill>
                  <a:schemeClr val="tx1"/>
                </a:solidFill>
                <a:effectLst/>
                <a:latin typeface="Arial" charset="0"/>
                <a:ea typeface="+mn-ea"/>
                <a:cs typeface="Arial" charset="0"/>
              </a:rPr>
              <a:t> данном слайде представлено каким образом было организовано складирование </a:t>
            </a:r>
            <a:r>
              <a:rPr lang="ru-RU" sz="1200" b="0" kern="1200" dirty="0" smtClean="0">
                <a:solidFill>
                  <a:schemeClr val="tx1"/>
                </a:solidFill>
                <a:effectLst/>
                <a:latin typeface="Arial" panose="020B0604020202020204" pitchFamily="34" charset="0"/>
                <a:ea typeface="+mn-ea"/>
                <a:cs typeface="Arial" panose="020B0604020202020204" pitchFamily="34" charset="0"/>
              </a:rPr>
              <a:t>трёх</a:t>
            </a:r>
            <a:r>
              <a:rPr lang="ru-RU" sz="1200" kern="1200" baseline="0" dirty="0" smtClean="0">
                <a:solidFill>
                  <a:schemeClr val="tx1"/>
                </a:solidFill>
                <a:effectLst/>
                <a:latin typeface="Arial" charset="0"/>
                <a:ea typeface="+mn-ea"/>
                <a:cs typeface="Arial" charset="0"/>
              </a:rPr>
              <a:t> труб с </a:t>
            </a:r>
            <a:r>
              <a:rPr lang="ru-RU" sz="1200" b="0" kern="1200" dirty="0" smtClean="0">
                <a:solidFill>
                  <a:schemeClr val="tx1"/>
                </a:solidFill>
                <a:effectLst/>
                <a:latin typeface="Arial" panose="020B0604020202020204" pitchFamily="34" charset="0"/>
                <a:ea typeface="+mn-ea"/>
                <a:cs typeface="Arial" panose="020B0604020202020204" pitchFamily="34" charset="0"/>
              </a:rPr>
              <a:t>покрытием «Полистэк» в два яруса </a:t>
            </a:r>
            <a:r>
              <a:rPr lang="ru-RU" sz="1200" b="0" kern="1200" baseline="0" dirty="0" smtClean="0">
                <a:solidFill>
                  <a:schemeClr val="tx1"/>
                </a:solidFill>
                <a:effectLst/>
                <a:latin typeface="Arial" panose="020B0604020202020204" pitchFamily="34" charset="0"/>
                <a:ea typeface="+mn-ea"/>
                <a:cs typeface="Arial" panose="020B0604020202020204" pitchFamily="34" charset="0"/>
              </a:rPr>
              <a:t>н</a:t>
            </a:r>
            <a:r>
              <a:rPr lang="ru-RU" sz="1200" b="0" kern="1200" dirty="0" smtClean="0">
                <a:solidFill>
                  <a:schemeClr val="tx1"/>
                </a:solidFill>
                <a:latin typeface="Arial" panose="020B0604020202020204" pitchFamily="34" charset="0"/>
                <a:ea typeface="+mn-ea"/>
                <a:cs typeface="Arial" panose="020B0604020202020204" pitchFamily="34" charset="0"/>
              </a:rPr>
              <a:t>а открытой площадке территории Югорского УАВР в г. Югорске </a:t>
            </a:r>
            <a:r>
              <a:rPr lang="ru-RU" sz="1200" b="0" kern="1200" dirty="0" smtClean="0">
                <a:solidFill>
                  <a:schemeClr val="tx1"/>
                </a:solidFill>
                <a:effectLst/>
                <a:latin typeface="Arial" panose="020B0604020202020204" pitchFamily="34" charset="0"/>
                <a:ea typeface="+mn-ea"/>
                <a:cs typeface="Arial" panose="020B0604020202020204" pitchFamily="34" charset="0"/>
              </a:rPr>
              <a:t>для длительного хранения</a:t>
            </a:r>
            <a:r>
              <a:rPr lang="ru-RU" sz="1200" b="0" kern="1200" baseline="0" dirty="0" smtClean="0">
                <a:solidFill>
                  <a:schemeClr val="tx1"/>
                </a:solidFill>
                <a:latin typeface="Arial" panose="020B0604020202020204" pitchFamily="34" charset="0"/>
                <a:ea typeface="+mn-ea"/>
                <a:cs typeface="Arial" panose="020B0604020202020204" pitchFamily="34" charset="0"/>
              </a:rPr>
              <a:t>.</a:t>
            </a:r>
            <a:endParaRPr lang="ru-RU" sz="1200" b="0" kern="1200" dirty="0" smtClean="0">
              <a:solidFill>
                <a:schemeClr val="tx1"/>
              </a:solidFill>
              <a:effectLst/>
              <a:latin typeface="Arial" panose="020B0604020202020204" pitchFamily="34" charset="0"/>
              <a:ea typeface="+mn-ea"/>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24</a:t>
            </a:fld>
            <a:endParaRPr lang="ru-RU" dirty="0">
              <a:solidFill>
                <a:prstClr val="white"/>
              </a:solidFill>
            </a:endParaRPr>
          </a:p>
        </p:txBody>
      </p:sp>
    </p:spTree>
    <p:extLst>
      <p:ext uri="{BB962C8B-B14F-4D97-AF65-F5344CB8AC3E}">
        <p14:creationId xmlns:p14="http://schemas.microsoft.com/office/powerpoint/2010/main" val="19946464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defTabSz="886452">
              <a:defRPr/>
            </a:pPr>
            <a:r>
              <a:rPr lang="ru-RU" sz="1400" b="0" dirty="0" smtClean="0">
                <a:latin typeface="Arial Narrow" panose="020B0606020202030204" pitchFamily="34" charset="0"/>
              </a:rPr>
              <a:t>         </a:t>
            </a:r>
            <a:r>
              <a:rPr lang="ru-RU" sz="1400" kern="1200" dirty="0" smtClean="0">
                <a:solidFill>
                  <a:schemeClr val="tx1"/>
                </a:solidFill>
                <a:effectLst/>
                <a:latin typeface="Arial" panose="020B0604020202020204" pitchFamily="34" charset="0"/>
                <a:ea typeface="+mn-ea"/>
                <a:cs typeface="Arial" panose="020B0604020202020204" pitchFamily="34" charset="0"/>
              </a:rPr>
              <a:t>  Работы по врезке труб с покрытием «Полистэк» проводились в период с 18 по 20 октября 2017 года на </a:t>
            </a:r>
            <a:r>
              <a:rPr lang="ru-RU" sz="1400" kern="1200" dirty="0" err="1" smtClean="0">
                <a:solidFill>
                  <a:schemeClr val="tx1"/>
                </a:solidFill>
                <a:effectLst/>
                <a:latin typeface="Arial" panose="020B0604020202020204" pitchFamily="34" charset="0"/>
                <a:ea typeface="+mn-ea"/>
                <a:cs typeface="Arial" panose="020B0604020202020204" pitchFamily="34" charset="0"/>
              </a:rPr>
              <a:t>межкрановом</a:t>
            </a:r>
            <a:r>
              <a:rPr lang="ru-RU" sz="1400" kern="1200" dirty="0" smtClean="0">
                <a:solidFill>
                  <a:schemeClr val="tx1"/>
                </a:solidFill>
                <a:effectLst/>
                <a:latin typeface="Arial" panose="020B0604020202020204" pitchFamily="34" charset="0"/>
                <a:ea typeface="+mn-ea"/>
                <a:cs typeface="Arial" panose="020B0604020202020204" pitchFamily="34" charset="0"/>
              </a:rPr>
              <a:t> участке км 1034,5 – 1066,6 МГ «Уренгой-Петровск» Пелымского ЛПУМГ ООО «Газпром трансгаз Югорск». Трубы были врезаны на участке с км 1037,108 (ПК 8246+16) до км 1037,165 (ПК 8246+73), в рамках работ по капитальному ремонту объекта </a:t>
            </a:r>
            <a:r>
              <a:rPr lang="ru-RU" sz="1400" kern="1200" dirty="0" err="1" smtClean="0">
                <a:solidFill>
                  <a:schemeClr val="tx1"/>
                </a:solidFill>
                <a:effectLst/>
                <a:latin typeface="Arial" panose="020B0604020202020204" pitchFamily="34" charset="0"/>
                <a:ea typeface="+mn-ea"/>
                <a:cs typeface="Arial" panose="020B0604020202020204" pitchFamily="34" charset="0"/>
              </a:rPr>
              <a:t>ЛЧМГ</a:t>
            </a:r>
            <a:r>
              <a:rPr lang="ru-RU" sz="1400" kern="1200" dirty="0" smtClean="0">
                <a:solidFill>
                  <a:schemeClr val="tx1"/>
                </a:solidFill>
                <a:effectLst/>
                <a:latin typeface="Arial" panose="020B0604020202020204" pitchFamily="34" charset="0"/>
                <a:ea typeface="+mn-ea"/>
                <a:cs typeface="Arial" panose="020B0604020202020204" pitchFamily="34" charset="0"/>
              </a:rPr>
              <a:t> проводимого по результатам </a:t>
            </a:r>
            <a:r>
              <a:rPr lang="ru-RU" sz="1400" kern="1200" dirty="0" err="1" smtClean="0">
                <a:solidFill>
                  <a:schemeClr val="tx1"/>
                </a:solidFill>
                <a:effectLst/>
                <a:latin typeface="Arial" panose="020B0604020202020204" pitchFamily="34" charset="0"/>
                <a:ea typeface="+mn-ea"/>
                <a:cs typeface="Arial" panose="020B0604020202020204" pitchFamily="34" charset="0"/>
              </a:rPr>
              <a:t>ВТД</a:t>
            </a:r>
            <a:r>
              <a:rPr lang="ru-RU" sz="1400" kern="1200" dirty="0" smtClean="0">
                <a:solidFill>
                  <a:schemeClr val="tx1"/>
                </a:solidFill>
                <a:effectLst/>
                <a:latin typeface="Arial" panose="020B0604020202020204" pitchFamily="34" charset="0"/>
                <a:ea typeface="+mn-ea"/>
                <a:cs typeface="Arial" panose="020B0604020202020204" pitchFamily="34" charset="0"/>
              </a:rPr>
              <a:t>. Общее количество установленных в МГ труб с покрытием «Полистэк» составило 5 шт. Протяженность участка врезки труб 55 м.</a:t>
            </a: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25</a:t>
            </a:fld>
            <a:endParaRPr lang="ru-RU" dirty="0">
              <a:solidFill>
                <a:prstClr val="white"/>
              </a:solidFill>
            </a:endParaRPr>
          </a:p>
        </p:txBody>
      </p:sp>
    </p:spTree>
    <p:extLst>
      <p:ext uri="{BB962C8B-B14F-4D97-AF65-F5344CB8AC3E}">
        <p14:creationId xmlns:p14="http://schemas.microsoft.com/office/powerpoint/2010/main" val="29305329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886452" rtl="0" eaLnBrk="1" fontAlgn="base" latinLnBrk="0" hangingPunct="1">
              <a:lnSpc>
                <a:spcPct val="100000"/>
              </a:lnSpc>
              <a:spcBef>
                <a:spcPts val="0"/>
              </a:spcBef>
              <a:spcAft>
                <a:spcPct val="0"/>
              </a:spcAft>
              <a:buClrTx/>
              <a:buSzTx/>
              <a:buFontTx/>
              <a:buNone/>
              <a:tabLst/>
              <a:defRPr/>
            </a:pPr>
            <a:r>
              <a:rPr lang="ru-RU" sz="1200" b="0" dirty="0" smtClean="0">
                <a:solidFill>
                  <a:schemeClr val="tx1"/>
                </a:solidFill>
                <a:latin typeface="Arial" panose="020B0604020202020204" pitchFamily="34" charset="0"/>
                <a:cs typeface="Arial" panose="020B0604020202020204" pitchFamily="34" charset="0"/>
              </a:rPr>
              <a:t>       Следующим</a:t>
            </a:r>
            <a:r>
              <a:rPr lang="ru-RU" sz="1200" b="0" baseline="0" dirty="0" smtClean="0">
                <a:solidFill>
                  <a:schemeClr val="tx1"/>
                </a:solidFill>
                <a:latin typeface="Arial" panose="020B0604020202020204" pitchFamily="34" charset="0"/>
                <a:cs typeface="Arial" panose="020B0604020202020204" pitchFamily="34" charset="0"/>
              </a:rPr>
              <a:t> этапом была </a:t>
            </a:r>
            <a:r>
              <a:rPr lang="ru-RU" sz="1200" b="0" baseline="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a:t>
            </a:r>
            <a:r>
              <a:rPr lang="ru-RU" sz="1200" b="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рганизация работ </a:t>
            </a:r>
            <a:r>
              <a:rPr lang="ru-RU" sz="1200" b="0" dirty="0" smtClean="0">
                <a:solidFill>
                  <a:schemeClr val="tx1"/>
                </a:solidFill>
                <a:latin typeface="Arial" panose="020B0604020202020204" pitchFamily="34" charset="0"/>
                <a:cs typeface="Arial" panose="020B0604020202020204" pitchFamily="34" charset="0"/>
              </a:rPr>
              <a:t>по оценке состояния наружного защитного покрытия на основе материала «Полистэк» после проведения эксплуатационных испытаний в условиях действующего МГ.</a:t>
            </a:r>
            <a:endParaRPr lang="ru-RU" sz="1200" b="0" kern="1200" dirty="0" smtClean="0">
              <a:solidFill>
                <a:schemeClr val="tx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marL="0" marR="0" lvl="0" indent="0" algn="l" defTabSz="886452" rtl="0" eaLnBrk="1" fontAlgn="base" latinLnBrk="0" hangingPunct="1">
              <a:lnSpc>
                <a:spcPct val="100000"/>
              </a:lnSpc>
              <a:spcBef>
                <a:spcPts val="0"/>
              </a:spcBef>
              <a:spcAft>
                <a:spcPct val="0"/>
              </a:spcAft>
              <a:buClrTx/>
              <a:buSzTx/>
              <a:buFontTx/>
              <a:buNone/>
              <a:tabLst/>
              <a:defRPr/>
            </a:pPr>
            <a:r>
              <a:rPr lang="ru-RU" sz="1200" b="0" dirty="0" smtClean="0">
                <a:solidFill>
                  <a:schemeClr val="tx1"/>
                </a:solidFill>
                <a:latin typeface="Arial" panose="020B0604020202020204" pitchFamily="34" charset="0"/>
                <a:cs typeface="Arial" panose="020B0604020202020204" pitchFamily="34" charset="0"/>
              </a:rPr>
              <a:t>       В период с 20 по 21 июня 2018 года по поручению Департамента ПАО «Газпром» (В.А. Михаленко) (письмо от 21.05.2018 №03/08/1-4094) Обществом были проведены работы по оценке состояния наружного защитного покрытия на основе рулонного </a:t>
            </a:r>
            <a:r>
              <a:rPr lang="ru-RU" sz="1200" b="0" dirty="0" err="1" smtClean="0">
                <a:solidFill>
                  <a:schemeClr val="tx1"/>
                </a:solidFill>
                <a:latin typeface="Arial" panose="020B0604020202020204" pitchFamily="34" charset="0"/>
                <a:cs typeface="Arial" panose="020B0604020202020204" pitchFamily="34" charset="0"/>
              </a:rPr>
              <a:t>термоусаживающегося</a:t>
            </a:r>
            <a:r>
              <a:rPr lang="ru-RU" sz="1200" b="0" dirty="0" smtClean="0">
                <a:solidFill>
                  <a:schemeClr val="tx1"/>
                </a:solidFill>
                <a:latin typeface="Arial" panose="020B0604020202020204" pitchFamily="34" charset="0"/>
                <a:cs typeface="Arial" panose="020B0604020202020204" pitchFamily="34" charset="0"/>
              </a:rPr>
              <a:t> материала «Полистэк» после проведения эксплуатационных испытаний в условиях действующего магистрального газопровода «Уренгой-Петровск» Пелымского  ЛПУМГ и при длительном хранении труб на открытой площадке Югорского УАВР в г. Югорске.</a:t>
            </a:r>
            <a:endParaRPr lang="ru-RU" sz="1200" b="0" kern="1200" dirty="0" smtClean="0">
              <a:solidFill>
                <a:schemeClr val="tx1"/>
              </a:solidFill>
              <a:latin typeface="Arial" panose="020B0604020202020204" pitchFamily="34" charset="0"/>
              <a:ea typeface="+mn-ea"/>
              <a:cs typeface="Arial" panose="020B0604020202020204" pitchFamily="34" charset="0"/>
            </a:endParaRPr>
          </a:p>
          <a:p>
            <a:pPr defTabSz="886452">
              <a:defRPr/>
            </a:pP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26</a:t>
            </a:fld>
            <a:endParaRPr lang="ru-RU" dirty="0">
              <a:solidFill>
                <a:prstClr val="white"/>
              </a:solidFill>
            </a:endParaRPr>
          </a:p>
        </p:txBody>
      </p:sp>
    </p:spTree>
    <p:extLst>
      <p:ext uri="{BB962C8B-B14F-4D97-AF65-F5344CB8AC3E}">
        <p14:creationId xmlns:p14="http://schemas.microsoft.com/office/powerpoint/2010/main" val="6500299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b="0" kern="1200" dirty="0" smtClean="0">
                <a:solidFill>
                  <a:schemeClr val="tx1"/>
                </a:solidFill>
                <a:effectLst/>
                <a:latin typeface="Arial" panose="020B0604020202020204" pitchFamily="34" charset="0"/>
                <a:ea typeface="+mn-ea"/>
                <a:cs typeface="Arial" panose="020B0604020202020204" pitchFamily="34" charset="0"/>
              </a:rPr>
              <a:t>В Обществе был издан Приказ </a:t>
            </a:r>
            <a:r>
              <a:rPr lang="ru-RU" sz="1200" b="0" dirty="0" smtClean="0"/>
              <a:t>№316 от 05.06.2018 и назначена комиссия. </a:t>
            </a:r>
          </a:p>
          <a:p>
            <a:r>
              <a:rPr lang="ru-RU" sz="1200" b="0" kern="1200" dirty="0" smtClean="0">
                <a:solidFill>
                  <a:schemeClr val="tx1"/>
                </a:solidFill>
                <a:effectLst/>
                <a:latin typeface="Arial" panose="020B0604020202020204" pitchFamily="34" charset="0"/>
                <a:ea typeface="+mn-ea"/>
                <a:cs typeface="Arial" panose="020B0604020202020204" pitchFamily="34" charset="0"/>
              </a:rPr>
              <a:t>В рамка</a:t>
            </a:r>
            <a:r>
              <a:rPr lang="ru-RU" sz="1200" b="0" kern="1200" baseline="0" dirty="0" smtClean="0">
                <a:solidFill>
                  <a:schemeClr val="tx1"/>
                </a:solidFill>
                <a:effectLst/>
                <a:latin typeface="Arial" panose="020B0604020202020204" pitchFamily="34" charset="0"/>
                <a:ea typeface="+mn-ea"/>
                <a:cs typeface="Arial" panose="020B0604020202020204" pitchFamily="34" charset="0"/>
              </a:rPr>
              <a:t>х работы комиссии б</a:t>
            </a:r>
            <a:r>
              <a:rPr lang="ru-RU" sz="1200" b="0" kern="1200" dirty="0" smtClean="0">
                <a:solidFill>
                  <a:schemeClr val="tx1"/>
                </a:solidFill>
                <a:effectLst/>
                <a:latin typeface="Arial" panose="020B0604020202020204" pitchFamily="34" charset="0"/>
                <a:ea typeface="+mn-ea"/>
                <a:cs typeface="Arial" panose="020B0604020202020204" pitchFamily="34" charset="0"/>
              </a:rPr>
              <a:t>ыли проведены следующие мероприятия:</a:t>
            </a:r>
          </a:p>
          <a:p>
            <a:r>
              <a:rPr lang="ru-RU" sz="1200" b="0" kern="1200" dirty="0" smtClean="0">
                <a:solidFill>
                  <a:schemeClr val="tx1"/>
                </a:solidFill>
                <a:effectLst/>
                <a:latin typeface="Arial" panose="020B0604020202020204" pitchFamily="34" charset="0"/>
                <a:ea typeface="+mn-ea"/>
                <a:cs typeface="Arial" panose="020B0604020202020204" pitchFamily="34" charset="0"/>
              </a:rPr>
              <a:t>    - выполнена </a:t>
            </a:r>
            <a:r>
              <a:rPr lang="ru-RU" sz="1200" b="0" kern="1200" dirty="0" err="1" smtClean="0">
                <a:solidFill>
                  <a:schemeClr val="tx1"/>
                </a:solidFill>
                <a:effectLst/>
                <a:latin typeface="Arial" panose="020B0604020202020204" pitchFamily="34" charset="0"/>
                <a:ea typeface="+mn-ea"/>
                <a:cs typeface="Arial" panose="020B0604020202020204" pitchFamily="34" charset="0"/>
              </a:rPr>
              <a:t>шурфовка</a:t>
            </a:r>
            <a:r>
              <a:rPr lang="ru-RU" sz="1200" b="0" kern="1200" dirty="0" smtClean="0">
                <a:solidFill>
                  <a:schemeClr val="tx1"/>
                </a:solidFill>
                <a:effectLst/>
                <a:latin typeface="Arial" panose="020B0604020202020204" pitchFamily="34" charset="0"/>
                <a:ea typeface="+mn-ea"/>
                <a:cs typeface="Arial" panose="020B0604020202020204" pitchFamily="34" charset="0"/>
              </a:rPr>
              <a:t> в месте врезки 5-ти труб с нанесенным защитным покрытием на основе материала «</a:t>
            </a:r>
            <a:r>
              <a:rPr lang="ru-RU" sz="1200" b="0" kern="1200" dirty="0" err="1" smtClean="0">
                <a:solidFill>
                  <a:schemeClr val="tx1"/>
                </a:solidFill>
                <a:effectLst/>
                <a:latin typeface="Arial" panose="020B0604020202020204" pitchFamily="34" charset="0"/>
                <a:ea typeface="+mn-ea"/>
                <a:cs typeface="Arial" panose="020B0604020202020204" pitchFamily="34" charset="0"/>
              </a:rPr>
              <a:t>Полистэк</a:t>
            </a:r>
            <a:r>
              <a:rPr lang="ru-RU" sz="1200" b="0" kern="1200" dirty="0" smtClean="0">
                <a:solidFill>
                  <a:schemeClr val="tx1"/>
                </a:solidFill>
                <a:effectLst/>
                <a:latin typeface="Arial" panose="020B0604020202020204" pitchFamily="34" charset="0"/>
                <a:ea typeface="+mn-ea"/>
                <a:cs typeface="Arial" panose="020B0604020202020204" pitchFamily="34" charset="0"/>
              </a:rPr>
              <a:t>» на участке км 1037,108 (ПК 8246+16) ˗ км 1037,165 (ПК 8246+73) МГ «Уренгой-Петровск» </a:t>
            </a:r>
            <a:r>
              <a:rPr lang="ru-RU" sz="1200" b="0" kern="1200" dirty="0" err="1" smtClean="0">
                <a:solidFill>
                  <a:schemeClr val="tx1"/>
                </a:solidFill>
                <a:effectLst/>
                <a:latin typeface="Arial" panose="020B0604020202020204" pitchFamily="34" charset="0"/>
                <a:ea typeface="+mn-ea"/>
                <a:cs typeface="Arial" panose="020B0604020202020204" pitchFamily="34" charset="0"/>
              </a:rPr>
              <a:t>Пелымского</a:t>
            </a:r>
            <a:r>
              <a:rPr lang="ru-RU" sz="1200" b="0" kern="1200" dirty="0" smtClean="0">
                <a:solidFill>
                  <a:schemeClr val="tx1"/>
                </a:solidFill>
                <a:effectLst/>
                <a:latin typeface="Arial" panose="020B0604020202020204" pitchFamily="34" charset="0"/>
                <a:ea typeface="+mn-ea"/>
                <a:cs typeface="Arial" panose="020B0604020202020204" pitchFamily="34" charset="0"/>
              </a:rPr>
              <a:t> ЛПУМГ;</a:t>
            </a:r>
          </a:p>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b="0" kern="1200" dirty="0" smtClean="0">
                <a:solidFill>
                  <a:schemeClr val="tx1"/>
                </a:solidFill>
                <a:effectLst/>
                <a:latin typeface="Arial" panose="020B0604020202020204" pitchFamily="34" charset="0"/>
                <a:ea typeface="+mn-ea"/>
                <a:cs typeface="Arial" panose="020B0604020202020204" pitchFamily="34" charset="0"/>
              </a:rPr>
              <a:t>    - выполнена оценка качества защитного покрытия на основе материала «</a:t>
            </a:r>
            <a:r>
              <a:rPr lang="ru-RU" sz="1200" b="0" kern="1200" dirty="0" err="1" smtClean="0">
                <a:solidFill>
                  <a:schemeClr val="tx1"/>
                </a:solidFill>
                <a:effectLst/>
                <a:latin typeface="Arial" panose="020B0604020202020204" pitchFamily="34" charset="0"/>
                <a:ea typeface="+mn-ea"/>
                <a:cs typeface="Arial" panose="020B0604020202020204" pitchFamily="34" charset="0"/>
              </a:rPr>
              <a:t>Полистэк</a:t>
            </a:r>
            <a:r>
              <a:rPr lang="ru-RU" sz="1200" b="0" kern="1200" dirty="0" smtClean="0">
                <a:solidFill>
                  <a:schemeClr val="tx1"/>
                </a:solidFill>
                <a:effectLst/>
                <a:latin typeface="Arial" panose="020B0604020202020204" pitchFamily="34" charset="0"/>
                <a:ea typeface="+mn-ea"/>
                <a:cs typeface="Arial" panose="020B0604020202020204" pitchFamily="34" charset="0"/>
              </a:rPr>
              <a:t>» в месте </a:t>
            </a:r>
            <a:r>
              <a:rPr lang="ru-RU" sz="1200" b="0" kern="1200" dirty="0" err="1" smtClean="0">
                <a:solidFill>
                  <a:schemeClr val="tx1"/>
                </a:solidFill>
                <a:effectLst/>
                <a:latin typeface="Arial" panose="020B0604020202020204" pitchFamily="34" charset="0"/>
                <a:ea typeface="+mn-ea"/>
                <a:cs typeface="Arial" panose="020B0604020202020204" pitchFamily="34" charset="0"/>
              </a:rPr>
              <a:t>шурфовки</a:t>
            </a:r>
            <a:r>
              <a:rPr lang="ru-RU" sz="1200" b="0" kern="1200" dirty="0" smtClean="0">
                <a:solidFill>
                  <a:schemeClr val="tx1"/>
                </a:solidFill>
                <a:effectLst/>
                <a:latin typeface="Arial" panose="020B0604020202020204" pitchFamily="34" charset="0"/>
                <a:ea typeface="+mn-ea"/>
                <a:cs typeface="Arial" panose="020B0604020202020204" pitchFamily="34" charset="0"/>
              </a:rPr>
              <a:t> после 8 месяцев эксплуатации (после прохождения осеннего, зимнего, весеннего и начала летнего периода);</a:t>
            </a:r>
          </a:p>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b="0" kern="1200" dirty="0" smtClean="0">
                <a:solidFill>
                  <a:schemeClr val="tx1"/>
                </a:solidFill>
                <a:effectLst/>
                <a:latin typeface="Arial" panose="020B0604020202020204" pitchFamily="34" charset="0"/>
                <a:ea typeface="+mn-ea"/>
                <a:cs typeface="Arial" panose="020B0604020202020204" pitchFamily="34" charset="0"/>
              </a:rPr>
              <a:t>    - выполнена оценка качества защитного покрытия труб на основе изоляционного материала «</a:t>
            </a:r>
            <a:r>
              <a:rPr lang="ru-RU" sz="1200" b="0" kern="1200" dirty="0" err="1" smtClean="0">
                <a:solidFill>
                  <a:schemeClr val="tx1"/>
                </a:solidFill>
                <a:effectLst/>
                <a:latin typeface="Arial" panose="020B0604020202020204" pitchFamily="34" charset="0"/>
                <a:ea typeface="+mn-ea"/>
                <a:cs typeface="Arial" panose="020B0604020202020204" pitchFamily="34" charset="0"/>
              </a:rPr>
              <a:t>Полистэк</a:t>
            </a:r>
            <a:r>
              <a:rPr lang="ru-RU" sz="1200" b="0" kern="1200" dirty="0" smtClean="0">
                <a:solidFill>
                  <a:schemeClr val="tx1"/>
                </a:solidFill>
                <a:effectLst/>
                <a:latin typeface="Arial" panose="020B0604020202020204" pitchFamily="34" charset="0"/>
                <a:ea typeface="+mn-ea"/>
                <a:cs typeface="Arial" panose="020B0604020202020204" pitchFamily="34" charset="0"/>
              </a:rPr>
              <a:t>» после длительного хранения труб на открытой площадке на территории Югорского УАВР в г. </a:t>
            </a:r>
            <a:r>
              <a:rPr lang="ru-RU" sz="1200" b="0" kern="1200" dirty="0" err="1" smtClean="0">
                <a:solidFill>
                  <a:schemeClr val="tx1"/>
                </a:solidFill>
                <a:effectLst/>
                <a:latin typeface="Arial" panose="020B0604020202020204" pitchFamily="34" charset="0"/>
                <a:ea typeface="+mn-ea"/>
                <a:cs typeface="Arial" panose="020B0604020202020204" pitchFamily="34" charset="0"/>
              </a:rPr>
              <a:t>Югорске</a:t>
            </a:r>
            <a:r>
              <a:rPr lang="ru-RU" sz="1200" b="0" kern="1200" dirty="0" smtClean="0">
                <a:solidFill>
                  <a:schemeClr val="tx1"/>
                </a:solidFill>
                <a:effectLst/>
                <a:latin typeface="Arial" panose="020B0604020202020204" pitchFamily="34" charset="0"/>
                <a:ea typeface="+mn-ea"/>
                <a:cs typeface="Arial" panose="020B0604020202020204" pitchFamily="34" charset="0"/>
              </a:rPr>
              <a:t>.</a:t>
            </a:r>
            <a:endParaRPr lang="ru-RU" sz="1200" b="0" dirty="0">
              <a:solidFill>
                <a:schemeClr val="tx1"/>
              </a:solidFill>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27</a:t>
            </a:fld>
            <a:endParaRPr lang="ru-RU" dirty="0">
              <a:solidFill>
                <a:prstClr val="white"/>
              </a:solidFill>
            </a:endParaRPr>
          </a:p>
        </p:txBody>
      </p:sp>
    </p:spTree>
    <p:extLst>
      <p:ext uri="{BB962C8B-B14F-4D97-AF65-F5344CB8AC3E}">
        <p14:creationId xmlns:p14="http://schemas.microsoft.com/office/powerpoint/2010/main" val="23786462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algn="l" defTabSz="720000" eaLnBrk="0" fontAlgn="auto" hangingPunct="0">
              <a:lnSpc>
                <a:spcPts val="1600"/>
              </a:lnSpc>
              <a:spcAft>
                <a:spcPts val="0"/>
              </a:spcAft>
              <a:defRPr/>
            </a:pPr>
            <a:r>
              <a:rPr lang="ru-RU" sz="1200" b="0" dirty="0" smtClean="0">
                <a:solidFill>
                  <a:schemeClr val="tx1"/>
                </a:solidFill>
                <a:latin typeface="Arial" panose="020B0604020202020204" pitchFamily="34" charset="0"/>
                <a:cs typeface="Arial" panose="020B0604020202020204" pitchFamily="34" charset="0"/>
              </a:rPr>
              <a:t>Местом</a:t>
            </a:r>
            <a:r>
              <a:rPr lang="ru-RU" sz="1200" b="0" baseline="0" dirty="0" smtClean="0">
                <a:solidFill>
                  <a:schemeClr val="tx1"/>
                </a:solidFill>
                <a:latin typeface="Arial" panose="020B0604020202020204" pitchFamily="34" charset="0"/>
                <a:cs typeface="Arial" panose="020B0604020202020204" pitchFamily="34" charset="0"/>
              </a:rPr>
              <a:t> </a:t>
            </a:r>
            <a:r>
              <a:rPr lang="ru-RU" sz="1200" b="0" dirty="0" smtClean="0">
                <a:solidFill>
                  <a:schemeClr val="tx1"/>
                </a:solidFill>
                <a:latin typeface="Arial" panose="020B0604020202020204" pitchFamily="34" charset="0"/>
                <a:cs typeface="Arial" panose="020B0604020202020204" pitchFamily="34" charset="0"/>
              </a:rPr>
              <a:t>шурфовки был определён участок испытания труб км 1037,155 МГ «Уренгой-Петровск» Пелымского ЛПУМГ. </a:t>
            </a:r>
          </a:p>
          <a:p>
            <a:pPr algn="l" defTabSz="720000" eaLnBrk="0" fontAlgn="auto" hangingPunct="0">
              <a:lnSpc>
                <a:spcPts val="1600"/>
              </a:lnSpc>
              <a:spcAft>
                <a:spcPts val="0"/>
              </a:spcAft>
              <a:defRPr/>
            </a:pPr>
            <a:r>
              <a:rPr lang="ru-RU" sz="1200" b="0" dirty="0" smtClean="0">
                <a:solidFill>
                  <a:schemeClr val="tx1"/>
                </a:solidFill>
                <a:latin typeface="Arial" panose="020B0604020202020204" pitchFamily="34" charset="0"/>
                <a:cs typeface="Arial" panose="020B0604020202020204" pitchFamily="34" charset="0"/>
              </a:rPr>
              <a:t>Для проведения оценки качества покрытия «Полистэк» </a:t>
            </a:r>
            <a:r>
              <a:rPr lang="ru-RU" sz="1200" b="0" dirty="0" err="1" smtClean="0">
                <a:solidFill>
                  <a:schemeClr val="tx1"/>
                </a:solidFill>
                <a:latin typeface="Arial" panose="020B0604020202020204" pitchFamily="34" charset="0"/>
                <a:cs typeface="Arial" panose="020B0604020202020204" pitchFamily="34" charset="0"/>
              </a:rPr>
              <a:t>Пелымским</a:t>
            </a:r>
            <a:r>
              <a:rPr lang="ru-RU" sz="1200" b="0" dirty="0" smtClean="0">
                <a:solidFill>
                  <a:schemeClr val="tx1"/>
                </a:solidFill>
                <a:latin typeface="Arial" panose="020B0604020202020204" pitchFamily="34" charset="0"/>
                <a:cs typeface="Arial" panose="020B0604020202020204" pitchFamily="34" charset="0"/>
              </a:rPr>
              <a:t> ЛПУМГ ООО «Газпром трансгаз Югорск»  проведены работы по вскрытию участка трубопровода и подготовке шурфа. Размеры шурфа: длина – 21 м, ширина – 6 м, глубина – 4,1 м, </a:t>
            </a:r>
            <a:r>
              <a:rPr lang="ru-RU" sz="1200" kern="1200" dirty="0" smtClean="0">
                <a:solidFill>
                  <a:schemeClr val="tx1"/>
                </a:solidFill>
                <a:effectLst/>
                <a:latin typeface="Arial" charset="0"/>
                <a:ea typeface="+mn-ea"/>
                <a:cs typeface="Arial" charset="0"/>
              </a:rPr>
              <a:t>глубина заложения трубопровода 2,0 м до верхней образующей. Грунт: глина, грунтовые воды присутствуют.</a:t>
            </a:r>
            <a:endParaRPr lang="ru-RU" sz="1200" b="0" dirty="0" smtClean="0">
              <a:solidFill>
                <a:schemeClr val="tx1"/>
              </a:solidFill>
              <a:latin typeface="Arial" panose="020B0604020202020204" pitchFamily="34" charset="0"/>
              <a:cs typeface="Arial" panose="020B0604020202020204" pitchFamily="34" charset="0"/>
            </a:endParaRPr>
          </a:p>
          <a:p>
            <a:r>
              <a:rPr lang="ru-RU" sz="1200" b="0" kern="1200" dirty="0" smtClean="0">
                <a:solidFill>
                  <a:schemeClr val="tx1"/>
                </a:solidFill>
                <a:effectLst/>
                <a:latin typeface="Arial" panose="020B0604020202020204" pitchFamily="34" charset="0"/>
                <a:ea typeface="+mn-ea"/>
                <a:cs typeface="Arial" panose="020B0604020202020204" pitchFamily="34" charset="0"/>
              </a:rPr>
              <a:t>                 </a:t>
            </a: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28</a:t>
            </a:fld>
            <a:endParaRPr lang="ru-RU" dirty="0">
              <a:solidFill>
                <a:prstClr val="white"/>
              </a:solidFill>
            </a:endParaRPr>
          </a:p>
        </p:txBody>
      </p:sp>
    </p:spTree>
    <p:extLst>
      <p:ext uri="{BB962C8B-B14F-4D97-AF65-F5344CB8AC3E}">
        <p14:creationId xmlns:p14="http://schemas.microsoft.com/office/powerpoint/2010/main" val="3959282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fontScale="92500" lnSpcReduction="20000"/>
          </a:bodyPr>
          <a:lstStyle/>
          <a:p>
            <a:pPr indent="361950" algn="just">
              <a:spcAft>
                <a:spcPts val="600"/>
              </a:spcAft>
            </a:pPr>
            <a:r>
              <a:rPr lang="ru-RU" sz="1200" b="0" dirty="0" smtClean="0">
                <a:solidFill>
                  <a:schemeClr val="tx1"/>
                </a:solidFill>
                <a:latin typeface="Arial" panose="020B0604020202020204" pitchFamily="34" charset="0"/>
                <a:cs typeface="Arial" panose="020B0604020202020204" pitchFamily="34" charset="0"/>
              </a:rPr>
              <a:t>По поручению ПАО «Газпром», для возможности применения на базах по ремонту и изоляции труб были организованы и проведены опытно-промышленные испытания нового наружного защитного покрытия на основе </a:t>
            </a:r>
            <a:r>
              <a:rPr lang="ru-RU" sz="1200" b="0" dirty="0" err="1" smtClean="0">
                <a:solidFill>
                  <a:schemeClr val="tx1"/>
                </a:solidFill>
                <a:latin typeface="Arial" panose="020B0604020202020204" pitchFamily="34" charset="0"/>
                <a:cs typeface="Arial" panose="020B0604020202020204" pitchFamily="34" charset="0"/>
              </a:rPr>
              <a:t>термоусаживающейся</a:t>
            </a:r>
            <a:r>
              <a:rPr lang="ru-RU" sz="1200" b="0" dirty="0" smtClean="0">
                <a:solidFill>
                  <a:schemeClr val="tx1"/>
                </a:solidFill>
                <a:latin typeface="Arial" panose="020B0604020202020204" pitchFamily="34" charset="0"/>
                <a:cs typeface="Arial" panose="020B0604020202020204" pitchFamily="34" charset="0"/>
              </a:rPr>
              <a:t> ленты «ПОЛИСТЭК». Данные работы проведены по утвержденной «Программе ОПИ ЗП «</a:t>
            </a:r>
            <a:r>
              <a:rPr lang="ru-RU" sz="1200" b="0" dirty="0" err="1" smtClean="0">
                <a:solidFill>
                  <a:schemeClr val="tx1"/>
                </a:solidFill>
                <a:latin typeface="Arial" panose="020B0604020202020204" pitchFamily="34" charset="0"/>
                <a:cs typeface="Arial" panose="020B0604020202020204" pitchFamily="34" charset="0"/>
              </a:rPr>
              <a:t>Полистэк</a:t>
            </a:r>
            <a:r>
              <a:rPr lang="ru-RU" sz="1200" b="0" dirty="0" smtClean="0">
                <a:solidFill>
                  <a:schemeClr val="tx1"/>
                </a:solidFill>
                <a:latin typeface="Arial" panose="020B0604020202020204" pitchFamily="34" charset="0"/>
                <a:cs typeface="Arial" panose="020B0604020202020204" pitchFamily="34" charset="0"/>
              </a:rPr>
              <a:t>», согласованной с Департаментом ПАО «Газпром» (В.А. Михаленко) и Департаментом ПАО «Газпром» (С.В. Скрынников).</a:t>
            </a:r>
          </a:p>
          <a:p>
            <a:pPr indent="361950" algn="just">
              <a:spcAft>
                <a:spcPts val="0"/>
              </a:spcAft>
            </a:pPr>
            <a:r>
              <a:rPr lang="ru-RU" sz="1200" b="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1 этапе</a:t>
            </a:r>
            <a:r>
              <a:rPr lang="ru-RU" sz="1200" b="0" dirty="0" smtClean="0">
                <a:solidFill>
                  <a:schemeClr val="tx1"/>
                </a:solidFill>
                <a:latin typeface="Arial" panose="020B0604020202020204" pitchFamily="34" charset="0"/>
                <a:cs typeface="Arial" panose="020B0604020202020204" pitchFamily="34" charset="0"/>
              </a:rPr>
              <a:t>, в период с 12 по 13 июля 2017 года, в соответствии с поручением Департамента ПАО «Газпром» (В.А. Михаленко) (письмо от 03.07.2017 №03/08/2-5808) были проведены испытания «</a:t>
            </a:r>
            <a:r>
              <a:rPr lang="ru-RU" sz="1200" b="0" dirty="0" err="1" smtClean="0">
                <a:solidFill>
                  <a:schemeClr val="tx1"/>
                </a:solidFill>
                <a:latin typeface="Arial" panose="020B0604020202020204" pitchFamily="34" charset="0"/>
                <a:cs typeface="Arial" panose="020B0604020202020204" pitchFamily="34" charset="0"/>
              </a:rPr>
              <a:t>Полистэк</a:t>
            </a:r>
            <a:r>
              <a:rPr lang="ru-RU" sz="1200" b="0" dirty="0" smtClean="0">
                <a:solidFill>
                  <a:schemeClr val="tx1"/>
                </a:solidFill>
                <a:latin typeface="Arial" panose="020B0604020202020204" pitchFamily="34" charset="0"/>
                <a:cs typeface="Arial" panose="020B0604020202020204" pitchFamily="34" charset="0"/>
              </a:rPr>
              <a:t>» на производственной базе ООО «</a:t>
            </a:r>
            <a:r>
              <a:rPr lang="ru-RU" sz="1200" b="0" dirty="0" err="1" smtClean="0">
                <a:solidFill>
                  <a:schemeClr val="tx1"/>
                </a:solidFill>
                <a:latin typeface="Arial" panose="020B0604020202020204" pitchFamily="34" charset="0"/>
                <a:cs typeface="Arial" panose="020B0604020202020204" pitchFamily="34" charset="0"/>
              </a:rPr>
              <a:t>Промтех</a:t>
            </a:r>
            <a:r>
              <a:rPr lang="ru-RU" sz="1200" b="0" dirty="0" smtClean="0">
                <a:solidFill>
                  <a:schemeClr val="tx1"/>
                </a:solidFill>
                <a:latin typeface="Arial" panose="020B0604020202020204" pitchFamily="34" charset="0"/>
                <a:cs typeface="Arial" panose="020B0604020202020204" pitchFamily="34" charset="0"/>
              </a:rPr>
              <a:t>-НН» в г. Нижний Новгород. ОПИ проводились постоянно действующей комиссией по допуску к применению на объектах ПАО «Газпром» материалов и наружных покрытий для защиты трубопроводов. </a:t>
            </a:r>
          </a:p>
          <a:p>
            <a:pPr indent="361950" algn="just">
              <a:spcAft>
                <a:spcPts val="600"/>
              </a:spcAft>
            </a:pPr>
            <a:r>
              <a:rPr lang="ru-RU" sz="1200" b="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2 заключительном этапе</a:t>
            </a:r>
            <a:r>
              <a:rPr lang="ru-RU" sz="1200" b="0" dirty="0" smtClean="0">
                <a:solidFill>
                  <a:schemeClr val="tx1"/>
                </a:solidFill>
                <a:latin typeface="Arial" panose="020B0604020202020204" pitchFamily="34" charset="0"/>
                <a:cs typeface="Arial" panose="020B0604020202020204" pitchFamily="34" charset="0"/>
              </a:rPr>
              <a:t>, в период с 20 по 21 июня 2018 года, согласно поручению Департамента ПАО «Газпром» (В.А. Михаленко) (письмо от 21.05.2018 №03/08/1-4094) проведена оценка состояния ЗП «</a:t>
            </a:r>
            <a:r>
              <a:rPr lang="ru-RU" sz="1200" b="0" dirty="0" err="1" smtClean="0">
                <a:solidFill>
                  <a:schemeClr val="tx1"/>
                </a:solidFill>
                <a:latin typeface="Arial" panose="020B0604020202020204" pitchFamily="34" charset="0"/>
                <a:cs typeface="Arial" panose="020B0604020202020204" pitchFamily="34" charset="0"/>
              </a:rPr>
              <a:t>Полистэк</a:t>
            </a:r>
            <a:r>
              <a:rPr lang="ru-RU" sz="1200" b="0" dirty="0" smtClean="0">
                <a:solidFill>
                  <a:schemeClr val="tx1"/>
                </a:solidFill>
                <a:latin typeface="Arial" panose="020B0604020202020204" pitchFamily="34" charset="0"/>
                <a:cs typeface="Arial" panose="020B0604020202020204" pitchFamily="34" charset="0"/>
              </a:rPr>
              <a:t>» после эксплуатационных испытаний в условиях действующего МГ «Уренгой-Петровск» </a:t>
            </a:r>
            <a:r>
              <a:rPr lang="ru-RU" sz="1200" b="0" dirty="0" err="1" smtClean="0">
                <a:solidFill>
                  <a:schemeClr val="tx1"/>
                </a:solidFill>
                <a:latin typeface="Arial" panose="020B0604020202020204" pitchFamily="34" charset="0"/>
                <a:cs typeface="Arial" panose="020B0604020202020204" pitchFamily="34" charset="0"/>
              </a:rPr>
              <a:t>Пелымского</a:t>
            </a:r>
            <a:r>
              <a:rPr lang="ru-RU" sz="1200" b="0" dirty="0" smtClean="0">
                <a:solidFill>
                  <a:schemeClr val="tx1"/>
                </a:solidFill>
                <a:latin typeface="Arial" panose="020B0604020202020204" pitchFamily="34" charset="0"/>
                <a:cs typeface="Arial" panose="020B0604020202020204" pitchFamily="34" charset="0"/>
              </a:rPr>
              <a:t> ЛПУМГ ООО «Газпром трансгаз Югорск», и при длительном хранении труб на открытой площадке Югорского УАВР в г. </a:t>
            </a:r>
            <a:r>
              <a:rPr lang="ru-RU" sz="1200" b="0" dirty="0" err="1" smtClean="0">
                <a:solidFill>
                  <a:schemeClr val="tx1"/>
                </a:solidFill>
                <a:latin typeface="Arial" panose="020B0604020202020204" pitchFamily="34" charset="0"/>
                <a:cs typeface="Arial" panose="020B0604020202020204" pitchFamily="34" charset="0"/>
              </a:rPr>
              <a:t>Югорске</a:t>
            </a:r>
            <a:r>
              <a:rPr lang="ru-RU" sz="1200" b="0" dirty="0" smtClean="0">
                <a:solidFill>
                  <a:schemeClr val="tx1"/>
                </a:solidFill>
                <a:latin typeface="Arial" panose="020B0604020202020204" pitchFamily="34" charset="0"/>
                <a:cs typeface="Arial" panose="020B0604020202020204" pitchFamily="34" charset="0"/>
              </a:rPr>
              <a:t> и завершены комплексные опытно-промышленные испытания защитного покрытия «</a:t>
            </a:r>
            <a:r>
              <a:rPr lang="ru-RU" sz="1200" b="0" dirty="0" err="1" smtClean="0">
                <a:solidFill>
                  <a:schemeClr val="tx1"/>
                </a:solidFill>
                <a:latin typeface="Arial" panose="020B0604020202020204" pitchFamily="34" charset="0"/>
                <a:cs typeface="Arial" panose="020B0604020202020204" pitchFamily="34" charset="0"/>
              </a:rPr>
              <a:t>Полистэк</a:t>
            </a:r>
            <a:r>
              <a:rPr lang="ru-RU" sz="1200" b="0" dirty="0" smtClean="0">
                <a:solidFill>
                  <a:schemeClr val="tx1"/>
                </a:solidFill>
                <a:latin typeface="Arial" panose="020B0604020202020204" pitchFamily="34" charset="0"/>
                <a:cs typeface="Arial" panose="020B0604020202020204" pitchFamily="34" charset="0"/>
              </a:rPr>
              <a:t>».</a:t>
            </a:r>
          </a:p>
          <a:p>
            <a:pPr indent="361950" algn="just">
              <a:spcAft>
                <a:spcPts val="0"/>
              </a:spcAft>
            </a:pPr>
            <a:r>
              <a:rPr lang="ru-RU" sz="1200" b="0" dirty="0" smtClean="0">
                <a:solidFill>
                  <a:schemeClr val="tx1"/>
                </a:solidFill>
                <a:latin typeface="Arial" panose="020B0604020202020204" pitchFamily="34" charset="0"/>
                <a:cs typeface="Arial" panose="020B0604020202020204" pitchFamily="34" charset="0"/>
              </a:rPr>
              <a:t>Письмом ПАО «Газпром» от 07.11.2018 № 03/08/1-10291 и Протоколом заседания постоянно действующей Комиссии по допуску к применению на объектах ПАО «Газпром» материалов и наружных покрытий для защиты трубопроводов от 15 октября 2018 года № 09/17/ПРГ-11 </a:t>
            </a:r>
            <a:r>
              <a:rPr lang="ru-RU" sz="1200" b="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согласованы</a:t>
            </a:r>
            <a:r>
              <a:rPr lang="ru-RU" sz="1200" b="0" dirty="0" smtClean="0">
                <a:solidFill>
                  <a:schemeClr val="tx1"/>
                </a:solidFill>
                <a:latin typeface="Arial" panose="020B0604020202020204" pitchFamily="34" charset="0"/>
                <a:cs typeface="Arial" panose="020B0604020202020204" pitchFamily="34" charset="0"/>
              </a:rPr>
              <a:t> ТУ 22.21.42-069-89692342-2017 «Наружное защитное антикоррозионное полимерное покрытие труб для магистральных газопроводов», </a:t>
            </a:r>
            <a:r>
              <a:rPr lang="ru-RU" sz="1200" b="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сроком на 5 лет, для использования в базовых условиях при ремонте труб, бывших в эксплуатации</a:t>
            </a:r>
            <a:r>
              <a:rPr lang="ru-RU" sz="1200" b="0" dirty="0" smtClean="0">
                <a:solidFill>
                  <a:schemeClr val="tx1"/>
                </a:solidFill>
                <a:latin typeface="Arial" panose="020B0604020202020204" pitchFamily="34" charset="0"/>
                <a:cs typeface="Arial" panose="020B0604020202020204" pitchFamily="34" charset="0"/>
              </a:rPr>
              <a:t>.</a:t>
            </a:r>
          </a:p>
          <a:p>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a:t>
            </a:fld>
            <a:endParaRPr lang="ru-RU" dirty="0">
              <a:solidFill>
                <a:prstClr val="white"/>
              </a:solidFill>
            </a:endParaRPr>
          </a:p>
        </p:txBody>
      </p:sp>
    </p:spTree>
    <p:extLst>
      <p:ext uri="{BB962C8B-B14F-4D97-AF65-F5344CB8AC3E}">
        <p14:creationId xmlns:p14="http://schemas.microsoft.com/office/powerpoint/2010/main" val="15794212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lnSpcReduction="10000"/>
          </a:bodyPr>
          <a:lstStyle/>
          <a:p>
            <a:r>
              <a:rPr lang="ru-RU" sz="1200" b="0" kern="1200" dirty="0" smtClean="0">
                <a:solidFill>
                  <a:schemeClr val="tx1"/>
                </a:solidFill>
                <a:effectLst/>
                <a:latin typeface="Arial" panose="020B0604020202020204" pitchFamily="34" charset="0"/>
                <a:ea typeface="+mn-ea"/>
                <a:cs typeface="Arial" panose="020B0604020202020204" pitchFamily="34" charset="0"/>
              </a:rPr>
              <a:t>На данном слайде приведены фото к</a:t>
            </a:r>
            <a:r>
              <a:rPr lang="ru-RU" sz="1200" b="0" dirty="0" smtClean="0">
                <a:solidFill>
                  <a:schemeClr val="tx1"/>
                </a:solidFill>
              </a:rPr>
              <a:t>онтроля качества защитного покрытия «Полистэк» после 8 месяцев эксплуатации в условиях действующего МГ «Уренгой-Петровск». </a:t>
            </a:r>
            <a:endParaRPr lang="ru-RU" sz="1200" b="0" kern="1200" dirty="0" smtClean="0">
              <a:solidFill>
                <a:schemeClr val="tx1"/>
              </a:solidFill>
              <a:effectLst/>
              <a:latin typeface="Arial" panose="020B0604020202020204" pitchFamily="34" charset="0"/>
              <a:ea typeface="+mn-ea"/>
              <a:cs typeface="Arial" panose="020B0604020202020204" pitchFamily="34" charset="0"/>
            </a:endParaRPr>
          </a:p>
          <a:p>
            <a:r>
              <a:rPr lang="ru-RU" sz="1200" b="0" kern="1200" dirty="0" smtClean="0">
                <a:solidFill>
                  <a:schemeClr val="tx1"/>
                </a:solidFill>
                <a:effectLst/>
                <a:latin typeface="Arial" panose="020B0604020202020204" pitchFamily="34" charset="0"/>
                <a:ea typeface="+mn-ea"/>
                <a:cs typeface="Arial" panose="020B0604020202020204" pitchFamily="34" charset="0"/>
              </a:rPr>
              <a:t>В соответствии с Методикой опытно-промышленных</a:t>
            </a:r>
            <a:r>
              <a:rPr lang="ru-RU" sz="1200" b="0" kern="1200" baseline="0" dirty="0" smtClean="0">
                <a:solidFill>
                  <a:schemeClr val="tx1"/>
                </a:solidFill>
                <a:effectLst/>
                <a:latin typeface="Arial" panose="020B0604020202020204" pitchFamily="34" charset="0"/>
                <a:ea typeface="+mn-ea"/>
                <a:cs typeface="Arial" panose="020B0604020202020204" pitchFamily="34" charset="0"/>
              </a:rPr>
              <a:t> испытаний</a:t>
            </a:r>
            <a:r>
              <a:rPr lang="ru-RU" sz="1200" b="0" kern="1200" dirty="0" smtClean="0">
                <a:solidFill>
                  <a:schemeClr val="tx1"/>
                </a:solidFill>
                <a:effectLst/>
                <a:latin typeface="Arial" panose="020B0604020202020204" pitchFamily="34" charset="0"/>
                <a:ea typeface="+mn-ea"/>
                <a:cs typeface="Arial" panose="020B0604020202020204" pitchFamily="34" charset="0"/>
              </a:rPr>
              <a:t> по оценке эксплуатационного состояния наружного защитного покрытия «Полистэк» в ходе обследования выполнено:</a:t>
            </a:r>
          </a:p>
          <a:p>
            <a:pPr lvl="0"/>
            <a:r>
              <a:rPr lang="ru-RU" sz="1200" b="0" kern="1200" dirty="0" smtClean="0">
                <a:solidFill>
                  <a:schemeClr val="tx1"/>
                </a:solidFill>
                <a:effectLst/>
                <a:latin typeface="Arial" panose="020B0604020202020204" pitchFamily="34" charset="0"/>
                <a:ea typeface="+mn-ea"/>
                <a:cs typeface="Arial" panose="020B0604020202020204" pitchFamily="34" charset="0"/>
              </a:rPr>
              <a:t>          - оценка состояния внешнего вида покрытия;</a:t>
            </a:r>
          </a:p>
          <a:p>
            <a:pPr lvl="0"/>
            <a:r>
              <a:rPr lang="ru-RU" sz="1200" b="0" kern="1200" dirty="0" smtClean="0">
                <a:solidFill>
                  <a:schemeClr val="tx1"/>
                </a:solidFill>
                <a:effectLst/>
                <a:latin typeface="Arial" panose="020B0604020202020204" pitchFamily="34" charset="0"/>
                <a:ea typeface="+mn-ea"/>
                <a:cs typeface="Arial" panose="020B0604020202020204" pitchFamily="34" charset="0"/>
              </a:rPr>
              <a:t>          - измерения толщины покрытия по телу трубы;</a:t>
            </a:r>
          </a:p>
          <a:p>
            <a:pPr lvl="0"/>
            <a:r>
              <a:rPr lang="ru-RU" sz="1200" b="0" kern="1200" dirty="0" smtClean="0">
                <a:solidFill>
                  <a:schemeClr val="tx1"/>
                </a:solidFill>
                <a:effectLst/>
                <a:latin typeface="Arial" panose="020B0604020202020204" pitchFamily="34" charset="0"/>
                <a:ea typeface="+mn-ea"/>
                <a:cs typeface="Arial" panose="020B0604020202020204" pitchFamily="34" charset="0"/>
              </a:rPr>
              <a:t>          - проверка диэлектрической сплошности покрытия;</a:t>
            </a:r>
          </a:p>
          <a:p>
            <a:pPr lvl="0"/>
            <a:r>
              <a:rPr lang="ru-RU" sz="1200" b="0" kern="1200" dirty="0" smtClean="0">
                <a:solidFill>
                  <a:schemeClr val="tx1"/>
                </a:solidFill>
                <a:effectLst/>
                <a:latin typeface="Arial" panose="020B0604020202020204" pitchFamily="34" charset="0"/>
                <a:ea typeface="+mn-ea"/>
                <a:cs typeface="Arial" panose="020B0604020202020204" pitchFamily="34" charset="0"/>
              </a:rPr>
              <a:t>          - измерение адгезии защитного покрытия к стали;</a:t>
            </a:r>
          </a:p>
          <a:p>
            <a:pPr lvl="0"/>
            <a:r>
              <a:rPr lang="ru-RU" sz="1200" b="0" kern="1200" dirty="0" smtClean="0">
                <a:solidFill>
                  <a:schemeClr val="tx1"/>
                </a:solidFill>
                <a:effectLst/>
                <a:latin typeface="Arial" panose="020B0604020202020204" pitchFamily="34" charset="0"/>
                <a:ea typeface="+mn-ea"/>
                <a:cs typeface="Arial" panose="020B0604020202020204" pitchFamily="34" charset="0"/>
              </a:rPr>
              <a:t>          - измерение адгезии защитного покрытия в зоне нахлеста витков ленты;</a:t>
            </a:r>
          </a:p>
          <a:p>
            <a:pPr lvl="0"/>
            <a:r>
              <a:rPr lang="ru-RU" sz="1200" b="0" kern="1200" dirty="0" smtClean="0">
                <a:solidFill>
                  <a:schemeClr val="tx1"/>
                </a:solidFill>
                <a:effectLst/>
                <a:latin typeface="Arial" panose="020B0604020202020204" pitchFamily="34" charset="0"/>
                <a:ea typeface="+mn-ea"/>
                <a:cs typeface="Arial" panose="020B0604020202020204" pitchFamily="34" charset="0"/>
              </a:rPr>
              <a:t>          - измерение адгезии в зоне продольного сварного шва труб;</a:t>
            </a:r>
          </a:p>
          <a:p>
            <a:pPr lvl="0"/>
            <a:r>
              <a:rPr lang="ru-RU" sz="1200" b="0" kern="1200" dirty="0" smtClean="0">
                <a:solidFill>
                  <a:schemeClr val="tx1"/>
                </a:solidFill>
                <a:effectLst/>
                <a:latin typeface="Arial" panose="020B0604020202020204" pitchFamily="34" charset="0"/>
                <a:ea typeface="+mn-ea"/>
                <a:cs typeface="Arial" panose="020B0604020202020204" pitchFamily="34" charset="0"/>
              </a:rPr>
              <a:t>          - оценка характера отслаивания защитного покрытия в местах измерения адгезии.</a:t>
            </a:r>
          </a:p>
          <a:p>
            <a:r>
              <a:rPr lang="ru-RU" sz="1200" b="0" i="1" kern="1200" dirty="0" smtClean="0">
                <a:solidFill>
                  <a:schemeClr val="tx1"/>
                </a:solidFill>
                <a:effectLst/>
                <a:latin typeface="Arial" panose="020B0604020202020204" pitchFamily="34" charset="0"/>
                <a:ea typeface="+mn-ea"/>
                <a:cs typeface="Arial" panose="020B0604020202020204" pitchFamily="34" charset="0"/>
              </a:rPr>
              <a:t>       </a:t>
            </a:r>
          </a:p>
          <a:p>
            <a:r>
              <a:rPr lang="ru-RU" sz="1200" b="0" i="1" kern="1200" dirty="0" smtClean="0">
                <a:solidFill>
                  <a:schemeClr val="tx1"/>
                </a:solidFill>
                <a:effectLst/>
                <a:latin typeface="Arial" panose="020B0604020202020204" pitchFamily="34" charset="0"/>
                <a:ea typeface="+mn-ea"/>
                <a:cs typeface="Arial" panose="020B0604020202020204" pitchFamily="34" charset="0"/>
              </a:rPr>
              <a:t>          Работы по оценке состояния наружного защитного покрытия «Полистэк» в месте шурфовки проводились при следующих условиях:</a:t>
            </a:r>
          </a:p>
          <a:p>
            <a:pPr lvl="0"/>
            <a:r>
              <a:rPr lang="ru-RU" sz="1200" b="0" i="1" kern="1200" dirty="0" smtClean="0">
                <a:solidFill>
                  <a:schemeClr val="tx1"/>
                </a:solidFill>
                <a:effectLst/>
                <a:latin typeface="Arial" panose="020B0604020202020204" pitchFamily="34" charset="0"/>
                <a:ea typeface="+mn-ea"/>
                <a:cs typeface="Arial" panose="020B0604020202020204" pitchFamily="34" charset="0"/>
              </a:rPr>
              <a:t>          - температура окружающего воздуха при обследовании: +16,3 °С;</a:t>
            </a:r>
          </a:p>
          <a:p>
            <a:pPr lvl="0"/>
            <a:r>
              <a:rPr lang="ru-RU" sz="1200" b="0" i="1" kern="1200" dirty="0" smtClean="0">
                <a:solidFill>
                  <a:schemeClr val="tx1"/>
                </a:solidFill>
                <a:effectLst/>
                <a:latin typeface="Arial" panose="020B0604020202020204" pitchFamily="34" charset="0"/>
                <a:ea typeface="+mn-ea"/>
                <a:cs typeface="Arial" panose="020B0604020202020204" pitchFamily="34" charset="0"/>
              </a:rPr>
              <a:t>          - относительная влажность окружающего воздуха при обследовании: 82 %;</a:t>
            </a:r>
          </a:p>
          <a:p>
            <a:pPr lvl="0"/>
            <a:r>
              <a:rPr lang="ru-RU" sz="1200" b="0" i="1" kern="1200" dirty="0" smtClean="0">
                <a:solidFill>
                  <a:schemeClr val="tx1"/>
                </a:solidFill>
                <a:effectLst/>
                <a:latin typeface="Arial" panose="020B0604020202020204" pitchFamily="34" charset="0"/>
                <a:ea typeface="+mn-ea"/>
                <a:cs typeface="Arial" panose="020B0604020202020204" pitchFamily="34" charset="0"/>
              </a:rPr>
              <a:t>          - температура поверхности трубы при обследовании: +7,6 °С.</a:t>
            </a: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29</a:t>
            </a:fld>
            <a:endParaRPr lang="ru-RU" dirty="0">
              <a:solidFill>
                <a:prstClr val="white"/>
              </a:solidFill>
            </a:endParaRPr>
          </a:p>
        </p:txBody>
      </p:sp>
    </p:spTree>
    <p:extLst>
      <p:ext uri="{BB962C8B-B14F-4D97-AF65-F5344CB8AC3E}">
        <p14:creationId xmlns:p14="http://schemas.microsoft.com/office/powerpoint/2010/main" val="41357327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indent="450850" algn="just">
              <a:lnSpc>
                <a:spcPts val="1800"/>
              </a:lnSpc>
            </a:pPr>
            <a:r>
              <a:rPr lang="ru-RU" sz="1200" b="0" dirty="0" smtClean="0">
                <a:solidFill>
                  <a:schemeClr val="tx1"/>
                </a:solidFill>
                <a:latin typeface="Arial" panose="020B0604020202020204" pitchFamily="34" charset="0"/>
                <a:cs typeface="Arial" panose="020B0604020202020204" pitchFamily="34" charset="0"/>
              </a:rPr>
              <a:t>После замеров адгезии был проведён вручную ремонт участков замеров с помощью ремонтного материала «</a:t>
            </a:r>
            <a:r>
              <a:rPr lang="ru-RU" sz="1200" b="0" dirty="0" err="1" smtClean="0">
                <a:solidFill>
                  <a:schemeClr val="tx1"/>
                </a:solidFill>
                <a:latin typeface="Arial" panose="020B0604020202020204" pitchFamily="34" charset="0"/>
                <a:cs typeface="Arial" panose="020B0604020202020204" pitchFamily="34" charset="0"/>
              </a:rPr>
              <a:t>ТИАЛ</a:t>
            </a:r>
            <a:r>
              <a:rPr lang="ru-RU" sz="1200" b="0" dirty="0" smtClean="0">
                <a:solidFill>
                  <a:schemeClr val="tx1"/>
                </a:solidFill>
                <a:latin typeface="Arial" panose="020B0604020202020204" pitchFamily="34" charset="0"/>
                <a:cs typeface="Arial" panose="020B0604020202020204" pitchFamily="34" charset="0"/>
              </a:rPr>
              <a:t>-Р», согласно технологической карте проведения ремонтных работ. </a:t>
            </a:r>
          </a:p>
          <a:p>
            <a:pPr indent="450850" algn="just">
              <a:lnSpc>
                <a:spcPts val="1800"/>
              </a:lnSpc>
            </a:pPr>
            <a:r>
              <a:rPr lang="ru-RU" sz="1200" b="0" dirty="0" smtClean="0">
                <a:solidFill>
                  <a:schemeClr val="tx1"/>
                </a:solidFill>
                <a:latin typeface="Arial" panose="020B0604020202020204" pitchFamily="34" charset="0"/>
                <a:cs typeface="Arial" panose="020B0604020202020204" pitchFamily="34" charset="0"/>
              </a:rPr>
              <a:t>Покрытие на отремонтированных участках контролировалось на диэлектрическую сплошность, покрытие соответствовало качеству основного покрытия.</a:t>
            </a:r>
            <a:endParaRPr lang="ru-RU" sz="1200" b="0" dirty="0">
              <a:solidFill>
                <a:schemeClr val="tx1"/>
              </a:solidFill>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30</a:t>
            </a:fld>
            <a:endParaRPr lang="ru-RU" dirty="0">
              <a:solidFill>
                <a:prstClr val="white"/>
              </a:solidFill>
            </a:endParaRPr>
          </a:p>
        </p:txBody>
      </p:sp>
    </p:spTree>
    <p:extLst>
      <p:ext uri="{BB962C8B-B14F-4D97-AF65-F5344CB8AC3E}">
        <p14:creationId xmlns:p14="http://schemas.microsoft.com/office/powerpoint/2010/main" val="923688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charset="0"/>
                <a:ea typeface="+mn-ea"/>
                <a:cs typeface="Arial" charset="0"/>
              </a:rPr>
              <a:t>        На данном слайде приведены результаты оценки состояния защитного покрытия «Полистэк» в месте шурфовки.</a:t>
            </a:r>
          </a:p>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По результатам испытаний нарушений по контролируемым параметрам </a:t>
            </a:r>
            <a:r>
              <a:rPr lang="ru-RU" sz="1200" b="1" kern="1200" dirty="0" smtClean="0">
                <a:solidFill>
                  <a:schemeClr val="tx1"/>
                </a:solidFill>
                <a:effectLst/>
                <a:latin typeface="Arial" panose="020B0604020202020204" pitchFamily="34" charset="0"/>
                <a:ea typeface="+mn-ea"/>
                <a:cs typeface="Arial" panose="020B0604020202020204" pitchFamily="34" charset="0"/>
              </a:rPr>
              <a:t>выявлено</a:t>
            </a:r>
            <a:r>
              <a:rPr lang="ru-RU" sz="1200" kern="1200" dirty="0" smtClean="0">
                <a:solidFill>
                  <a:schemeClr val="tx1"/>
                </a:solidFill>
                <a:effectLst/>
                <a:latin typeface="Arial" panose="020B0604020202020204" pitchFamily="34" charset="0"/>
                <a:ea typeface="+mn-ea"/>
                <a:cs typeface="Arial" panose="020B0604020202020204" pitchFamily="34" charset="0"/>
              </a:rPr>
              <a:t> </a:t>
            </a:r>
            <a:r>
              <a:rPr lang="ru-RU" sz="1200" b="1" kern="1200" dirty="0" smtClean="0">
                <a:solidFill>
                  <a:schemeClr val="tx1"/>
                </a:solidFill>
                <a:effectLst/>
                <a:latin typeface="Arial" panose="020B0604020202020204" pitchFamily="34" charset="0"/>
                <a:ea typeface="+mn-ea"/>
                <a:cs typeface="Arial" panose="020B0604020202020204" pitchFamily="34" charset="0"/>
              </a:rPr>
              <a:t>не было</a:t>
            </a:r>
            <a:r>
              <a:rPr lang="ru-RU" sz="1200" kern="1200" dirty="0" smtClean="0">
                <a:solidFill>
                  <a:schemeClr val="tx1"/>
                </a:solidFill>
                <a:effectLst/>
                <a:latin typeface="Arial" panose="020B0604020202020204" pitchFamily="34" charset="0"/>
                <a:ea typeface="+mn-ea"/>
                <a:cs typeface="Arial" panose="020B0604020202020204" pitchFamily="34" charset="0"/>
              </a:rPr>
              <a:t>,</a:t>
            </a:r>
            <a:r>
              <a:rPr lang="ru-RU" sz="1200" kern="1200" baseline="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покрытие соответствовало требованиям нормативной документации.</a:t>
            </a:r>
            <a:endParaRPr lang="ru-RU" sz="1200" b="0" kern="1200" dirty="0" smtClean="0">
              <a:solidFill>
                <a:schemeClr val="tx1"/>
              </a:solidFill>
              <a:effectLst/>
              <a:latin typeface="Arial" panose="020B0604020202020204" pitchFamily="34" charset="0"/>
              <a:ea typeface="+mn-ea"/>
              <a:cs typeface="Arial" panose="020B0604020202020204" pitchFamily="34" charset="0"/>
            </a:endParaRPr>
          </a:p>
          <a:p>
            <a:r>
              <a:rPr lang="ru-RU" sz="1200" kern="1200" dirty="0" smtClean="0">
                <a:solidFill>
                  <a:schemeClr val="tx1"/>
                </a:solidFill>
                <a:effectLst/>
                <a:latin typeface="Arial" panose="020B0604020202020204" pitchFamily="34" charset="0"/>
                <a:ea typeface="+mn-ea"/>
                <a:cs typeface="Arial" panose="020B0604020202020204" pitchFamily="34" charset="0"/>
              </a:rPr>
              <a:t>        Отрицательного влияния катодной поляризации на защитное покрытие «Полистэк» также </a:t>
            </a:r>
            <a:r>
              <a:rPr lang="ru-RU" sz="1200" b="1" kern="1200" dirty="0" smtClean="0">
                <a:solidFill>
                  <a:schemeClr val="tx1"/>
                </a:solidFill>
                <a:effectLst/>
                <a:latin typeface="Arial" panose="020B0604020202020204" pitchFamily="34" charset="0"/>
                <a:ea typeface="+mn-ea"/>
                <a:cs typeface="Arial" panose="020B0604020202020204" pitchFamily="34" charset="0"/>
              </a:rPr>
              <a:t>не выявлено</a:t>
            </a:r>
            <a:r>
              <a:rPr lang="ru-RU" sz="1200" kern="1200" dirty="0" smtClean="0">
                <a:solidFill>
                  <a:schemeClr val="tx1"/>
                </a:solidFill>
                <a:effectLst/>
                <a:latin typeface="Arial" panose="020B0604020202020204" pitchFamily="34" charset="0"/>
                <a:ea typeface="+mn-ea"/>
                <a:cs typeface="Arial" panose="020B0604020202020204" pitchFamily="34" charset="0"/>
              </a:rPr>
              <a:t>.</a:t>
            </a:r>
            <a:endParaRPr lang="ru-RU" sz="1200" dirty="0" smtClean="0">
              <a:latin typeface="Arial" panose="020B0604020202020204" pitchFamily="34" charset="0"/>
              <a:cs typeface="Arial" panose="020B0604020202020204" pitchFamily="34" charset="0"/>
            </a:endParaRPr>
          </a:p>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charset="0"/>
                <a:ea typeface="+mn-ea"/>
                <a:cs typeface="Arial" charset="0"/>
              </a:rPr>
              <a:t>  </a:t>
            </a:r>
          </a:p>
          <a:p>
            <a:pPr marL="0" marR="0" lvl="0" indent="0" algn="l" defTabSz="886452" rtl="0" eaLnBrk="1" fontAlgn="base" latinLnBrk="0" hangingPunct="1">
              <a:lnSpc>
                <a:spcPct val="100000"/>
              </a:lnSpc>
              <a:spcBef>
                <a:spcPct val="30000"/>
              </a:spcBef>
              <a:spcAft>
                <a:spcPct val="0"/>
              </a:spcAft>
              <a:buClrTx/>
              <a:buSzTx/>
              <a:buFontTx/>
              <a:buNone/>
              <a:tabLst/>
              <a:defRPr/>
            </a:pPr>
            <a:endParaRPr lang="ru-RU" sz="1200" kern="1200" dirty="0" smtClean="0">
              <a:solidFill>
                <a:schemeClr val="tx1"/>
              </a:solidFill>
              <a:effectLst/>
              <a:latin typeface="Arial" charset="0"/>
              <a:ea typeface="+mn-ea"/>
              <a:cs typeface="Arial" charset="0"/>
            </a:endParaRPr>
          </a:p>
          <a:p>
            <a:pPr defTabSz="886452">
              <a:defRPr/>
            </a:pP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31</a:t>
            </a:fld>
            <a:endParaRPr lang="ru-RU" dirty="0">
              <a:solidFill>
                <a:prstClr val="white"/>
              </a:solidFill>
            </a:endParaRPr>
          </a:p>
        </p:txBody>
      </p:sp>
    </p:spTree>
    <p:extLst>
      <p:ext uri="{BB962C8B-B14F-4D97-AF65-F5344CB8AC3E}">
        <p14:creationId xmlns:p14="http://schemas.microsoft.com/office/powerpoint/2010/main" val="3850483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r>
              <a:rPr lang="ru-RU" sz="1200" kern="1200" dirty="0" smtClean="0">
                <a:solidFill>
                  <a:schemeClr val="tx1"/>
                </a:solidFill>
                <a:effectLst/>
                <a:latin typeface="Arial" panose="020B0604020202020204" pitchFamily="34" charset="0"/>
                <a:ea typeface="+mn-ea"/>
                <a:cs typeface="Arial" panose="020B0604020202020204" pitchFamily="34" charset="0"/>
              </a:rPr>
              <a:t>       Далее комиссия продолжила свою работу </a:t>
            </a:r>
            <a:r>
              <a:rPr lang="ru-RU" sz="1200" b="0" dirty="0" smtClean="0"/>
              <a:t>по оценке состояния </a:t>
            </a:r>
            <a:r>
              <a:rPr lang="ru-RU" sz="1200" b="0" dirty="0" err="1" smtClean="0"/>
              <a:t>ЗП</a:t>
            </a:r>
            <a:r>
              <a:rPr lang="ru-RU" sz="1200" b="0" dirty="0" smtClean="0"/>
              <a:t> «Полистэк» после длительного хранения труб на открытой площадке Югорского УАВР в г. Югорске.</a:t>
            </a:r>
          </a:p>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b="0" kern="1200" dirty="0" smtClean="0">
                <a:solidFill>
                  <a:schemeClr val="bg1"/>
                </a:solidFill>
                <a:effectLst>
                  <a:outerShdw blurRad="38100" dist="38100" dir="2700000" algn="tl">
                    <a:srgbClr val="000000">
                      <a:alpha val="43137"/>
                    </a:srgbClr>
                  </a:outerShdw>
                </a:effectLst>
                <a:latin typeface="Arial" charset="0"/>
                <a:ea typeface="+mn-ea"/>
                <a:cs typeface="Times New Roman" pitchFamily="18" charset="0"/>
              </a:rPr>
              <a:t>       Хранение труб с покрытием</a:t>
            </a:r>
            <a:r>
              <a:rPr lang="ru-RU" sz="1200" b="0" kern="1200" baseline="0" dirty="0" smtClean="0">
                <a:solidFill>
                  <a:schemeClr val="bg1"/>
                </a:solidFill>
                <a:effectLst>
                  <a:outerShdw blurRad="38100" dist="38100" dir="2700000" algn="tl">
                    <a:srgbClr val="000000">
                      <a:alpha val="43137"/>
                    </a:srgbClr>
                  </a:outerShdw>
                </a:effectLst>
                <a:latin typeface="Arial" charset="0"/>
                <a:ea typeface="+mn-ea"/>
                <a:cs typeface="Times New Roman" pitchFamily="18" charset="0"/>
              </a:rPr>
              <a:t> «Полистэк» проводилось </a:t>
            </a:r>
            <a:r>
              <a:rPr lang="ru-RU" sz="1200" kern="1200" dirty="0" smtClean="0">
                <a:solidFill>
                  <a:schemeClr val="tx1"/>
                </a:solidFill>
                <a:effectLst/>
                <a:latin typeface="Arial" panose="020B0604020202020204" pitchFamily="34" charset="0"/>
                <a:ea typeface="+mn-ea"/>
                <a:cs typeface="Arial" panose="020B0604020202020204" pitchFamily="34" charset="0"/>
              </a:rPr>
              <a:t>в период с 24.07.2017 по 20.06.2018 (общий срок с момента нанесения покрытия «Полистэк» составляет 11 месяцев).</a:t>
            </a:r>
          </a:p>
          <a:p>
            <a:r>
              <a:rPr lang="ru-RU" sz="1200" kern="1200" baseline="0" dirty="0" smtClean="0">
                <a:solidFill>
                  <a:schemeClr val="tx1"/>
                </a:solidFill>
                <a:effectLst/>
                <a:latin typeface="Arial" charset="0"/>
                <a:ea typeface="+mn-ea"/>
                <a:cs typeface="Arial" charset="0"/>
              </a:rPr>
              <a:t>        </a:t>
            </a:r>
            <a:endParaRPr lang="ru-RU" sz="12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32</a:t>
            </a:fld>
            <a:endParaRPr lang="ru-RU" dirty="0">
              <a:solidFill>
                <a:prstClr val="white"/>
              </a:solidFill>
            </a:endParaRPr>
          </a:p>
        </p:txBody>
      </p:sp>
    </p:spTree>
    <p:extLst>
      <p:ext uri="{BB962C8B-B14F-4D97-AF65-F5344CB8AC3E}">
        <p14:creationId xmlns:p14="http://schemas.microsoft.com/office/powerpoint/2010/main" val="35466181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b="1" baseline="0" dirty="0" smtClean="0">
                <a:solidFill>
                  <a:schemeClr val="tx1"/>
                </a:solidFill>
              </a:rPr>
              <a:t>     </a:t>
            </a:r>
            <a:r>
              <a:rPr lang="ru-RU" sz="1200" b="0" kern="1200" dirty="0" smtClean="0">
                <a:solidFill>
                  <a:schemeClr val="tx1"/>
                </a:solidFill>
                <a:effectLst/>
                <a:latin typeface="Arial" panose="020B0604020202020204" pitchFamily="34" charset="0"/>
                <a:ea typeface="+mn-ea"/>
                <a:cs typeface="Arial" panose="020B0604020202020204" pitchFamily="34" charset="0"/>
              </a:rPr>
              <a:t>На данном слайде приведен к</a:t>
            </a:r>
            <a:r>
              <a:rPr lang="ru-RU" sz="1200" b="0" dirty="0" smtClean="0">
                <a:solidFill>
                  <a:schemeClr val="tx1"/>
                </a:solidFill>
              </a:rPr>
              <a:t>онтроль качества защитного покрытия «Полистэк» после </a:t>
            </a:r>
            <a:r>
              <a:rPr lang="ru-RU" sz="1200" b="0" dirty="0" smtClean="0"/>
              <a:t>длительного хранения труб на открытой площадке Югорского УАВР в г. Югорске.</a:t>
            </a:r>
            <a:endParaRPr lang="ru-RU" sz="1200" b="0" kern="1200" dirty="0" smtClean="0">
              <a:solidFill>
                <a:schemeClr val="tx1"/>
              </a:solidFill>
              <a:effectLst/>
              <a:latin typeface="Arial" panose="020B0604020202020204" pitchFamily="34" charset="0"/>
              <a:ea typeface="+mn-ea"/>
              <a:cs typeface="Arial" panose="020B0604020202020204" pitchFamily="34" charset="0"/>
            </a:endParaRPr>
          </a:p>
          <a:p>
            <a:r>
              <a:rPr lang="ru-RU" sz="1200" kern="1200" dirty="0" smtClean="0">
                <a:solidFill>
                  <a:schemeClr val="tx1"/>
                </a:solidFill>
                <a:effectLst/>
                <a:latin typeface="Arial" charset="0"/>
                <a:ea typeface="+mn-ea"/>
                <a:cs typeface="Arial" charset="0"/>
              </a:rPr>
              <a:t>     Оценка качества наружного защитного покрытия на основе материала «Полистэк» в месте хранения труб проводилась по параметрам:</a:t>
            </a:r>
          </a:p>
          <a:p>
            <a:pPr lvl="0"/>
            <a:r>
              <a:rPr lang="ru-RU" sz="1200" kern="1200" dirty="0" smtClean="0">
                <a:solidFill>
                  <a:schemeClr val="tx1"/>
                </a:solidFill>
                <a:effectLst/>
                <a:latin typeface="Arial" charset="0"/>
                <a:ea typeface="+mn-ea"/>
                <a:cs typeface="Arial" charset="0"/>
              </a:rPr>
              <a:t>           - внешний вид;</a:t>
            </a:r>
          </a:p>
          <a:p>
            <a:pPr lvl="0"/>
            <a:r>
              <a:rPr lang="ru-RU" sz="1200" kern="1200" dirty="0" smtClean="0">
                <a:solidFill>
                  <a:schemeClr val="tx1"/>
                </a:solidFill>
                <a:effectLst/>
                <a:latin typeface="Arial" charset="0"/>
                <a:ea typeface="+mn-ea"/>
                <a:cs typeface="Arial" charset="0"/>
              </a:rPr>
              <a:t>           - толщина покрытия;</a:t>
            </a:r>
          </a:p>
          <a:p>
            <a:pPr lvl="0"/>
            <a:r>
              <a:rPr lang="ru-RU" sz="1200" kern="1200" dirty="0" smtClean="0">
                <a:solidFill>
                  <a:schemeClr val="tx1"/>
                </a:solidFill>
                <a:effectLst/>
                <a:latin typeface="Arial" charset="0"/>
                <a:ea typeface="+mn-ea"/>
                <a:cs typeface="Arial" charset="0"/>
              </a:rPr>
              <a:t>           - диэлектрическая сплошность покрытия;</a:t>
            </a:r>
          </a:p>
          <a:p>
            <a:pPr lvl="0"/>
            <a:r>
              <a:rPr lang="ru-RU" sz="1200" kern="1200" dirty="0" smtClean="0">
                <a:solidFill>
                  <a:schemeClr val="tx1"/>
                </a:solidFill>
                <a:effectLst/>
                <a:latin typeface="Arial" charset="0"/>
                <a:ea typeface="+mn-ea"/>
                <a:cs typeface="Arial" charset="0"/>
              </a:rPr>
              <a:t>           - адгезия защитного покрытия.</a:t>
            </a:r>
          </a:p>
          <a:p>
            <a:r>
              <a:rPr lang="ru-RU" sz="1200" i="1" kern="1200" dirty="0" smtClean="0">
                <a:solidFill>
                  <a:schemeClr val="tx1"/>
                </a:solidFill>
                <a:effectLst/>
                <a:latin typeface="Arial" charset="0"/>
                <a:ea typeface="+mn-ea"/>
                <a:cs typeface="Arial" charset="0"/>
              </a:rPr>
              <a:t> </a:t>
            </a:r>
          </a:p>
          <a:p>
            <a:r>
              <a:rPr lang="ru-RU" sz="1200" i="1" kern="1200" dirty="0" smtClean="0">
                <a:solidFill>
                  <a:schemeClr val="tx1"/>
                </a:solidFill>
                <a:effectLst/>
                <a:latin typeface="Arial" charset="0"/>
                <a:ea typeface="+mn-ea"/>
                <a:cs typeface="Arial" charset="0"/>
              </a:rPr>
              <a:t>     Работы по оценке состояния наружного антикоррозионного покрытия «Полистэк» на площадке хранения осуществлялись при следующих условиях:</a:t>
            </a:r>
          </a:p>
          <a:p>
            <a:pPr lvl="0"/>
            <a:r>
              <a:rPr lang="ru-RU" sz="1200" i="1" kern="1200" dirty="0" smtClean="0">
                <a:solidFill>
                  <a:schemeClr val="tx1"/>
                </a:solidFill>
                <a:effectLst/>
                <a:latin typeface="Arial" charset="0"/>
                <a:ea typeface="+mn-ea"/>
                <a:cs typeface="Arial" charset="0"/>
              </a:rPr>
              <a:t>          - температура окружающего воздуха при обследовании: +20,0 °С;</a:t>
            </a:r>
          </a:p>
          <a:p>
            <a:pPr lvl="0"/>
            <a:r>
              <a:rPr lang="ru-RU" sz="1200" i="1" kern="1200" dirty="0" smtClean="0">
                <a:solidFill>
                  <a:schemeClr val="tx1"/>
                </a:solidFill>
                <a:effectLst/>
                <a:latin typeface="Arial" charset="0"/>
                <a:ea typeface="+mn-ea"/>
                <a:cs typeface="Arial" charset="0"/>
              </a:rPr>
              <a:t>          - относительная влажность окружающего воздуха при обследовании: 30 %;</a:t>
            </a:r>
          </a:p>
          <a:p>
            <a:r>
              <a:rPr lang="ru-RU" sz="1200" i="1" kern="1200" dirty="0" smtClean="0">
                <a:solidFill>
                  <a:schemeClr val="tx1"/>
                </a:solidFill>
                <a:effectLst/>
                <a:latin typeface="Arial" charset="0"/>
                <a:ea typeface="+mn-ea"/>
                <a:cs typeface="Arial" charset="0"/>
              </a:rPr>
              <a:t>          - температура поверхности трубы при обследовании: от +27 °С до +35 °С.</a:t>
            </a:r>
            <a:endParaRPr lang="ru-RU" sz="1200" b="1" i="1" baseline="0" dirty="0" smtClean="0">
              <a:solidFill>
                <a:schemeClr val="tx1"/>
              </a:solidFill>
            </a:endParaRPr>
          </a:p>
          <a:p>
            <a:endParaRPr lang="ru-RU" sz="1200" b="1" baseline="0" dirty="0" smtClean="0">
              <a:solidFill>
                <a:schemeClr val="tx1"/>
              </a:solidFill>
            </a:endParaRPr>
          </a:p>
          <a:p>
            <a:r>
              <a:rPr lang="ru-RU" sz="1200" b="1" baseline="0" dirty="0" smtClean="0">
                <a:solidFill>
                  <a:schemeClr val="tx1"/>
                </a:solidFill>
              </a:rPr>
              <a:t> </a:t>
            </a: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33</a:t>
            </a:fld>
            <a:endParaRPr lang="ru-RU" dirty="0">
              <a:solidFill>
                <a:prstClr val="white"/>
              </a:solidFill>
            </a:endParaRPr>
          </a:p>
        </p:txBody>
      </p:sp>
    </p:spTree>
    <p:extLst>
      <p:ext uri="{BB962C8B-B14F-4D97-AF65-F5344CB8AC3E}">
        <p14:creationId xmlns:p14="http://schemas.microsoft.com/office/powerpoint/2010/main" val="6387663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charset="0"/>
                <a:ea typeface="+mn-ea"/>
                <a:cs typeface="Arial" charset="0"/>
              </a:rPr>
              <a:t>        На данном слайде приведены результаты оценки состояния защитного покрытия «Полистэк» после хранения на открытой площадке.</a:t>
            </a:r>
          </a:p>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По результатам испытаний нарушений по контролируемым параметрам </a:t>
            </a:r>
            <a:r>
              <a:rPr lang="ru-RU" sz="1200" b="1" kern="1200" dirty="0" smtClean="0">
                <a:solidFill>
                  <a:schemeClr val="tx1"/>
                </a:solidFill>
                <a:effectLst/>
                <a:latin typeface="Arial" panose="020B0604020202020204" pitchFamily="34" charset="0"/>
                <a:ea typeface="+mn-ea"/>
                <a:cs typeface="Arial" panose="020B0604020202020204" pitchFamily="34" charset="0"/>
              </a:rPr>
              <a:t>выявлено</a:t>
            </a:r>
            <a:r>
              <a:rPr lang="ru-RU" sz="1200" kern="1200" dirty="0" smtClean="0">
                <a:solidFill>
                  <a:schemeClr val="tx1"/>
                </a:solidFill>
                <a:effectLst/>
                <a:latin typeface="Arial" panose="020B0604020202020204" pitchFamily="34" charset="0"/>
                <a:ea typeface="+mn-ea"/>
                <a:cs typeface="Arial" panose="020B0604020202020204" pitchFamily="34" charset="0"/>
              </a:rPr>
              <a:t> </a:t>
            </a:r>
            <a:r>
              <a:rPr lang="ru-RU" sz="1200" b="1" kern="1200" dirty="0" smtClean="0">
                <a:solidFill>
                  <a:schemeClr val="tx1"/>
                </a:solidFill>
                <a:effectLst/>
                <a:latin typeface="Arial" panose="020B0604020202020204" pitchFamily="34" charset="0"/>
                <a:ea typeface="+mn-ea"/>
                <a:cs typeface="Arial" panose="020B0604020202020204" pitchFamily="34" charset="0"/>
              </a:rPr>
              <a:t>не было</a:t>
            </a:r>
            <a:r>
              <a:rPr lang="ru-RU" sz="1200" kern="1200" dirty="0" smtClean="0">
                <a:solidFill>
                  <a:schemeClr val="tx1"/>
                </a:solidFill>
                <a:effectLst/>
                <a:latin typeface="Arial" panose="020B0604020202020204" pitchFamily="34" charset="0"/>
                <a:ea typeface="+mn-ea"/>
                <a:cs typeface="Arial" panose="020B0604020202020204" pitchFamily="34" charset="0"/>
              </a:rPr>
              <a:t>,</a:t>
            </a:r>
            <a:r>
              <a:rPr lang="ru-RU" sz="1200" kern="1200" baseline="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покрытие соответствовало требованиям нормативной документации.</a:t>
            </a:r>
            <a:endParaRPr lang="ru-RU" sz="1200" b="0" kern="1200" dirty="0" smtClean="0">
              <a:solidFill>
                <a:schemeClr val="tx1"/>
              </a:solidFill>
              <a:effectLst/>
              <a:latin typeface="Arial" panose="020B0604020202020204" pitchFamily="34" charset="0"/>
              <a:ea typeface="+mn-ea"/>
              <a:cs typeface="Arial" panose="020B0604020202020204" pitchFamily="34" charset="0"/>
            </a:endParaRPr>
          </a:p>
          <a:p>
            <a:r>
              <a:rPr lang="ru-RU" sz="1200" kern="1200" dirty="0" smtClean="0">
                <a:solidFill>
                  <a:schemeClr val="tx1"/>
                </a:solidFill>
                <a:effectLst/>
                <a:latin typeface="Arial" panose="020B0604020202020204" pitchFamily="34" charset="0"/>
                <a:ea typeface="+mn-ea"/>
                <a:cs typeface="Arial" panose="020B0604020202020204" pitchFamily="34" charset="0"/>
              </a:rPr>
              <a:t>        Отрицательного влияния катодной поляризации на защитное покрытие «Полистэк» также </a:t>
            </a:r>
            <a:r>
              <a:rPr lang="ru-RU" sz="1200" b="1" kern="1200" dirty="0" smtClean="0">
                <a:solidFill>
                  <a:schemeClr val="tx1"/>
                </a:solidFill>
                <a:effectLst/>
                <a:latin typeface="Arial" panose="020B0604020202020204" pitchFamily="34" charset="0"/>
                <a:ea typeface="+mn-ea"/>
                <a:cs typeface="Arial" panose="020B0604020202020204" pitchFamily="34" charset="0"/>
              </a:rPr>
              <a:t>не выявлено</a:t>
            </a:r>
            <a:r>
              <a:rPr lang="ru-RU" sz="1200" kern="1200" dirty="0" smtClean="0">
                <a:solidFill>
                  <a:schemeClr val="tx1"/>
                </a:solidFill>
                <a:effectLst/>
                <a:latin typeface="Arial" panose="020B0604020202020204" pitchFamily="34" charset="0"/>
                <a:ea typeface="+mn-ea"/>
                <a:cs typeface="Arial" panose="020B0604020202020204" pitchFamily="34" charset="0"/>
              </a:rPr>
              <a:t>.</a:t>
            </a: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34</a:t>
            </a:fld>
            <a:endParaRPr lang="ru-RU" dirty="0">
              <a:solidFill>
                <a:prstClr val="white"/>
              </a:solidFill>
            </a:endParaRPr>
          </a:p>
        </p:txBody>
      </p:sp>
    </p:spTree>
    <p:extLst>
      <p:ext uri="{BB962C8B-B14F-4D97-AF65-F5344CB8AC3E}">
        <p14:creationId xmlns:p14="http://schemas.microsoft.com/office/powerpoint/2010/main" val="10889527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defTabSz="886452">
              <a:defRPr/>
            </a:pPr>
            <a:r>
              <a:rPr lang="ru-RU" sz="1400" dirty="0" smtClean="0">
                <a:solidFill>
                  <a:schemeClr val="tx1"/>
                </a:solidFill>
                <a:latin typeface="Times New Roman" panose="02020603050405020304" pitchFamily="18" charset="0"/>
                <a:ea typeface="Times New Roman" panose="02020603050405020304" pitchFamily="18" charset="0"/>
              </a:rPr>
              <a:t>        Выводы.</a:t>
            </a:r>
          </a:p>
          <a:p>
            <a:pPr defTabSz="886452">
              <a:defRPr/>
            </a:pPr>
            <a:r>
              <a:rPr lang="ru-RU" sz="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        По результатам работы комиссии по оценке состояния наружного защитного покрытия на основе рулонного </a:t>
            </a:r>
            <a:r>
              <a:rPr lang="ru-RU" sz="1200" dirty="0" err="1" smtClean="0">
                <a:solidFill>
                  <a:schemeClr val="tx1"/>
                </a:solidFill>
                <a:latin typeface="Arial" panose="020B0604020202020204" pitchFamily="34" charset="0"/>
                <a:ea typeface="Times New Roman" panose="02020603050405020304" pitchFamily="18" charset="0"/>
                <a:cs typeface="Arial" panose="020B0604020202020204" pitchFamily="34" charset="0"/>
              </a:rPr>
              <a:t>термоусаживающегося</a:t>
            </a:r>
            <a:r>
              <a:rPr lang="ru-RU" sz="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 материала «Полистэк» после проведения эксплуатационных испытаний в условиях действующего магистрального газопровода МГ «Уренгой-Петровск» Пелымского ЛПУМГ и при длительном хранении труб на открытой площадке Югорского УАВР ООО «Газпром трансгаз Югорск» в </a:t>
            </a:r>
            <a:br>
              <a:rPr lang="ru-RU" sz="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br>
            <a:r>
              <a:rPr lang="ru-RU" sz="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г. Югорске качество защитного покрытия «Полистэк» </a:t>
            </a:r>
            <a:r>
              <a:rPr lang="ru-RU" sz="12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соответствует</a:t>
            </a:r>
            <a:r>
              <a:rPr lang="ru-RU" sz="1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 техническим требованиям СТО Газпром 9.1-017-2012 «Защита от коррозии. Наружные защитные покрытия для кольцевых сварных соединений трубопроводов. Технические требования». Нормальный тип исполнения класс 4Н и ТУ 22.21.42-069-89632342-2017 «Наружное защитное антикоррозионное полимерное покрытие труб для магистральных газопроводов».</a:t>
            </a: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35</a:t>
            </a:fld>
            <a:endParaRPr lang="ru-RU" dirty="0">
              <a:solidFill>
                <a:prstClr val="white"/>
              </a:solidFill>
            </a:endParaRPr>
          </a:p>
        </p:txBody>
      </p:sp>
    </p:spTree>
    <p:extLst>
      <p:ext uri="{BB962C8B-B14F-4D97-AF65-F5344CB8AC3E}">
        <p14:creationId xmlns:p14="http://schemas.microsoft.com/office/powerpoint/2010/main" val="8094989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4538"/>
            <a:ext cx="4962525" cy="3722687"/>
          </a:xfrm>
        </p:spPr>
      </p:sp>
      <p:sp>
        <p:nvSpPr>
          <p:cNvPr id="3" name="Заметки 2"/>
          <p:cNvSpPr>
            <a:spLocks noGrp="1"/>
          </p:cNvSpPr>
          <p:nvPr>
            <p:ph type="body" idx="1"/>
          </p:nvPr>
        </p:nvSpPr>
        <p:spPr/>
        <p:txBody>
          <a:bodyPr>
            <a:normAutofit/>
          </a:bodyPr>
          <a:lstStyle/>
          <a:p>
            <a:pPr indent="446088" algn="l">
              <a:spcAft>
                <a:spcPts val="0"/>
              </a:spcAft>
            </a:pPr>
            <a:r>
              <a:rPr lang="ru-RU" sz="1200" dirty="0" smtClean="0">
                <a:solidFill>
                  <a:srgbClr val="000000"/>
                </a:solidFill>
                <a:latin typeface="Arial" panose="020B0604020202020204" pitchFamily="34" charset="0"/>
                <a:ea typeface="Calibri" panose="020F0502020204030204" pitchFamily="34" charset="0"/>
                <a:cs typeface="Arial" panose="020B0604020202020204" pitchFamily="34" charset="0"/>
              </a:rPr>
              <a:t>В 2018 году в ООО «Газпром трансгаз Югорск» завершены комплексные опытно-промышленные испытания наружного защитного покрытия на основе ленты полиэтиленовой радиационно-модифицированной «</a:t>
            </a:r>
            <a:r>
              <a:rPr lang="ru-RU" sz="1200" dirty="0" err="1" smtClean="0">
                <a:solidFill>
                  <a:srgbClr val="000000"/>
                </a:solidFill>
                <a:latin typeface="Arial" panose="020B0604020202020204" pitchFamily="34" charset="0"/>
                <a:ea typeface="Calibri" panose="020F0502020204030204" pitchFamily="34" charset="0"/>
                <a:cs typeface="Arial" panose="020B0604020202020204" pitchFamily="34" charset="0"/>
              </a:rPr>
              <a:t>Полистэк</a:t>
            </a:r>
            <a:r>
              <a:rPr lang="ru-RU" sz="1200" dirty="0" smtClean="0">
                <a:solidFill>
                  <a:srgbClr val="000000"/>
                </a:solidFill>
                <a:latin typeface="Arial" panose="020B0604020202020204" pitchFamily="34" charset="0"/>
                <a:ea typeface="Calibri" panose="020F0502020204030204" pitchFamily="34" charset="0"/>
                <a:cs typeface="Arial" panose="020B0604020202020204" pitchFamily="34" charset="0"/>
              </a:rPr>
              <a:t>» с адгезионным слоем.</a:t>
            </a:r>
          </a:p>
          <a:p>
            <a:pPr indent="446088" algn="l">
              <a:spcAft>
                <a:spcPts val="0"/>
              </a:spcAft>
            </a:pPr>
            <a:r>
              <a:rPr lang="ru-RU" sz="1200" dirty="0" smtClean="0">
                <a:solidFill>
                  <a:srgbClr val="000000"/>
                </a:solidFill>
                <a:latin typeface="Arial" panose="020B0604020202020204" pitchFamily="34" charset="0"/>
                <a:ea typeface="Calibri" panose="020F0502020204030204" pitchFamily="34" charset="0"/>
                <a:cs typeface="Arial" panose="020B0604020202020204" pitchFamily="34" charset="0"/>
              </a:rPr>
              <a:t>Письмом ПАО «Газпром» от 07.11.2018 № 03/08/1-10291 и Протоколом заседания постоянно действующей Комиссии по допуску к применению на объектах ПАО «Газпром» материалов и наружных покрытий для защиты трубопроводов от 15 октября 2018 года № 09/17/ПРГ-11 согласованы ТУ 22.21.42-069-89692342-2017 «Наружное защитное антикоррозионное полимерное покрытие труб для магистральных газопроводов», сроком на 5 лет, для использования в базовых условиях при ремонте труб, бывших в эксплуатации.</a:t>
            </a:r>
            <a:endParaRPr lang="ru-RU" sz="1200" dirty="0" smtClean="0">
              <a:effectLst/>
              <a:latin typeface="Arial" panose="020B0604020202020204" pitchFamily="34" charset="0"/>
              <a:ea typeface="Calibri" panose="020F0502020204030204" pitchFamily="34" charset="0"/>
              <a:cs typeface="Arial" panose="020B0604020202020204" pitchFamily="34" charset="0"/>
            </a:endParaRPr>
          </a:p>
          <a:p>
            <a:pPr defTabSz="919885" eaLnBrk="0" fontAlgn="base" hangingPunct="0">
              <a:spcBef>
                <a:spcPct val="30000"/>
              </a:spcBef>
              <a:spcAft>
                <a:spcPct val="0"/>
              </a:spcAft>
              <a:defRPr/>
            </a:pPr>
            <a:endParaRPr lang="ru-RU" sz="1200" i="1" dirty="0">
              <a:solidFill>
                <a:srgbClr val="0070C0"/>
              </a:solidFill>
              <a:latin typeface="Arial" charset="0"/>
              <a:cs typeface="Arial" charset="0"/>
            </a:endParaRPr>
          </a:p>
        </p:txBody>
      </p:sp>
    </p:spTree>
    <p:extLst>
      <p:ext uri="{BB962C8B-B14F-4D97-AF65-F5344CB8AC3E}">
        <p14:creationId xmlns:p14="http://schemas.microsoft.com/office/powerpoint/2010/main" val="1934826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r>
              <a:rPr lang="ru-RU" sz="1200" kern="1200" dirty="0" smtClean="0">
                <a:solidFill>
                  <a:schemeClr val="tx1"/>
                </a:solidFill>
                <a:effectLst/>
                <a:latin typeface="Arial" charset="0"/>
                <a:ea typeface="+mn-ea"/>
                <a:cs typeface="Arial" charset="0"/>
              </a:rPr>
              <a:t>          Испытания проводились в соответствии с Программой и Методикой опытно-промышленных испытаний наружного защитного покрытия на основе рулонного материала «Полистэк», согласованными с Департаментом 308 </a:t>
            </a:r>
            <a:r>
              <a:rPr lang="ru-RU" sz="1200" kern="1200" dirty="0" err="1" smtClean="0">
                <a:solidFill>
                  <a:schemeClr val="tx1"/>
                </a:solidFill>
                <a:effectLst/>
                <a:latin typeface="Arial" charset="0"/>
                <a:ea typeface="+mn-ea"/>
                <a:cs typeface="Arial" charset="0"/>
              </a:rPr>
              <a:t>ПАО</a:t>
            </a:r>
            <a:r>
              <a:rPr lang="ru-RU" sz="1200" kern="1200" dirty="0" smtClean="0">
                <a:solidFill>
                  <a:schemeClr val="tx1"/>
                </a:solidFill>
                <a:effectLst/>
                <a:latin typeface="Arial" charset="0"/>
                <a:ea typeface="+mn-ea"/>
                <a:cs typeface="Arial" charset="0"/>
              </a:rPr>
              <a:t> «Газпром», Департаментом 338 </a:t>
            </a:r>
            <a:r>
              <a:rPr lang="ru-RU" sz="1200" kern="1200" dirty="0" err="1" smtClean="0">
                <a:solidFill>
                  <a:schemeClr val="tx1"/>
                </a:solidFill>
                <a:effectLst/>
                <a:latin typeface="Arial" charset="0"/>
                <a:ea typeface="+mn-ea"/>
                <a:cs typeface="Arial" charset="0"/>
              </a:rPr>
              <a:t>ПАО</a:t>
            </a:r>
            <a:r>
              <a:rPr lang="ru-RU" sz="1200" kern="1200" dirty="0" smtClean="0">
                <a:solidFill>
                  <a:schemeClr val="tx1"/>
                </a:solidFill>
                <a:effectLst/>
                <a:latin typeface="Arial" charset="0"/>
                <a:ea typeface="+mn-ea"/>
                <a:cs typeface="Arial" charset="0"/>
              </a:rPr>
              <a:t> «Газпром» и ООО «Газпром трансгаз Югорск».</a:t>
            </a:r>
          </a:p>
          <a:p>
            <a:endParaRPr lang="ru-RU" sz="1200" kern="1200" dirty="0" smtClean="0">
              <a:solidFill>
                <a:schemeClr val="tx1"/>
              </a:solidFill>
              <a:effectLst/>
              <a:latin typeface="Arial" charset="0"/>
              <a:ea typeface="+mn-ea"/>
              <a:cs typeface="Arial" charset="0"/>
            </a:endParaRPr>
          </a:p>
          <a:p>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3</a:t>
            </a:fld>
            <a:endParaRPr lang="ru-RU" dirty="0">
              <a:solidFill>
                <a:prstClr val="white"/>
              </a:solidFill>
            </a:endParaRPr>
          </a:p>
        </p:txBody>
      </p:sp>
    </p:spTree>
    <p:extLst>
      <p:ext uri="{BB962C8B-B14F-4D97-AF65-F5344CB8AC3E}">
        <p14:creationId xmlns:p14="http://schemas.microsoft.com/office/powerpoint/2010/main" val="4125942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r>
              <a:rPr lang="ru-RU" sz="1200" b="0" u="none" kern="1200" dirty="0" smtClean="0">
                <a:solidFill>
                  <a:schemeClr val="tx1"/>
                </a:solidFill>
                <a:effectLst/>
                <a:latin typeface="Arial" panose="020B0604020202020204" pitchFamily="34" charset="0"/>
                <a:ea typeface="+mn-ea"/>
                <a:cs typeface="Arial" panose="020B0604020202020204" pitchFamily="34" charset="0"/>
              </a:rPr>
              <a:t>При проведении ОПИ </a:t>
            </a:r>
            <a:r>
              <a:rPr lang="ru-RU" sz="1200" kern="1200" baseline="0" dirty="0" smtClean="0">
                <a:solidFill>
                  <a:schemeClr val="tx1"/>
                </a:solidFill>
                <a:effectLst/>
                <a:latin typeface="Arial" panose="020B0604020202020204" pitchFamily="34" charset="0"/>
                <a:ea typeface="+mn-ea"/>
                <a:cs typeface="Arial" panose="020B0604020202020204" pitchFamily="34" charset="0"/>
              </a:rPr>
              <a:t>в г. Нижний Новгород </a:t>
            </a:r>
            <a:r>
              <a:rPr lang="ru-RU" sz="1200" b="0" u="none" kern="1200" dirty="0" smtClean="0">
                <a:solidFill>
                  <a:schemeClr val="tx1"/>
                </a:solidFill>
                <a:effectLst/>
                <a:latin typeface="Arial" panose="020B0604020202020204" pitchFamily="34" charset="0"/>
                <a:ea typeface="+mn-ea"/>
                <a:cs typeface="Arial" panose="020B0604020202020204" pitchFamily="34" charset="0"/>
              </a:rPr>
              <a:t>выполнено следующее:</a:t>
            </a:r>
          </a:p>
          <a:p>
            <a:pPr lvl="0"/>
            <a:r>
              <a:rPr lang="ru-RU" sz="1200" kern="1200" dirty="0" smtClean="0">
                <a:solidFill>
                  <a:schemeClr val="tx1"/>
                </a:solidFill>
                <a:effectLst/>
                <a:latin typeface="Arial" panose="020B0604020202020204" pitchFamily="34" charset="0"/>
                <a:ea typeface="+mn-ea"/>
                <a:cs typeface="Arial" panose="020B0604020202020204" pitchFamily="34" charset="0"/>
              </a:rPr>
              <a:t>        1. Контроль и оценка технологического процесса нанесения на участке по изоляции труб технологической линии модульного автономного комплекса «ТТЛ МАК» защитного покрытия «Полистэк».</a:t>
            </a:r>
          </a:p>
          <a:p>
            <a:pPr lvl="0"/>
            <a:r>
              <a:rPr lang="ru-RU" sz="1200" kern="1200" dirty="0" smtClean="0">
                <a:solidFill>
                  <a:schemeClr val="tx1"/>
                </a:solidFill>
                <a:effectLst/>
                <a:latin typeface="Arial" panose="020B0604020202020204" pitchFamily="34" charset="0"/>
                <a:ea typeface="+mn-ea"/>
                <a:cs typeface="Arial" panose="020B0604020202020204" pitchFamily="34" charset="0"/>
              </a:rPr>
              <a:t>        2. Контроль качества нанесенного покрытия и оценка соответствия свойств покрытия «Полистэк» после нанесения, на соответствие требованиям СТО Газпром 9.1-017-2012 «Защита от коррозии. Наружные защитные покрытия для кольцевых сварных соединений трубопроводов. Технические требования» и проекта ТУ 22.21.42-069-89632342-2017 «Наружное антикоррозионное полимерное покрытие труб магистральных газопроводов».</a:t>
            </a:r>
          </a:p>
          <a:p>
            <a:pPr lvl="0"/>
            <a:endParaRPr lang="ru-RU" sz="1200" kern="1200" dirty="0" smtClean="0">
              <a:solidFill>
                <a:schemeClr val="tx1"/>
              </a:solidFill>
              <a:effectLst/>
              <a:latin typeface="Arial" panose="020B0604020202020204" pitchFamily="34" charset="0"/>
              <a:ea typeface="+mn-ea"/>
              <a:cs typeface="Arial" panose="020B0604020202020204" pitchFamily="34" charset="0"/>
            </a:endParaRPr>
          </a:p>
          <a:p>
            <a:pPr lvl="0"/>
            <a:r>
              <a:rPr lang="ru-RU" sz="1200" kern="120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err="1" smtClean="0">
                <a:solidFill>
                  <a:schemeClr val="tx1"/>
                </a:solidFill>
                <a:effectLst/>
                <a:latin typeface="Arial" panose="020B0604020202020204" pitchFamily="34" charset="0"/>
                <a:ea typeface="+mn-ea"/>
                <a:cs typeface="Arial" panose="020B0604020202020204" pitchFamily="34" charset="0"/>
              </a:rPr>
              <a:t>ОПИ</a:t>
            </a:r>
            <a:r>
              <a:rPr lang="ru-RU" sz="1200" kern="1200" dirty="0" smtClean="0">
                <a:solidFill>
                  <a:schemeClr val="tx1"/>
                </a:solidFill>
                <a:effectLst/>
                <a:latin typeface="Arial" panose="020B0604020202020204" pitchFamily="34" charset="0"/>
                <a:ea typeface="+mn-ea"/>
                <a:cs typeface="Arial" panose="020B0604020202020204" pitchFamily="34" charset="0"/>
              </a:rPr>
              <a:t> проводились в помещении цеха производственной базы ООО «</a:t>
            </a:r>
            <a:r>
              <a:rPr lang="ru-RU" sz="1200" kern="1200" dirty="0" err="1" smtClean="0">
                <a:solidFill>
                  <a:schemeClr val="tx1"/>
                </a:solidFill>
                <a:effectLst/>
                <a:latin typeface="Arial" panose="020B0604020202020204" pitchFamily="34" charset="0"/>
                <a:ea typeface="+mn-ea"/>
                <a:cs typeface="Arial" panose="020B0604020202020204" pitchFamily="34" charset="0"/>
              </a:rPr>
              <a:t>Промтех-НН</a:t>
            </a:r>
            <a:r>
              <a:rPr lang="ru-RU" sz="1200" kern="1200" dirty="0" smtClean="0">
                <a:solidFill>
                  <a:schemeClr val="tx1"/>
                </a:solidFill>
                <a:effectLst/>
                <a:latin typeface="Arial" panose="020B0604020202020204" pitchFamily="34" charset="0"/>
                <a:ea typeface="+mn-ea"/>
                <a:cs typeface="Arial" panose="020B0604020202020204" pitchFamily="34" charset="0"/>
              </a:rPr>
              <a:t>», на оборудовании участка по изоляции труб, входящего в состав технологической линии модульного автономного комплекса по диагностике, ремонту и изоляции труб «</a:t>
            </a:r>
            <a:r>
              <a:rPr lang="ru-RU" sz="1200" kern="1200" dirty="0" err="1" smtClean="0">
                <a:solidFill>
                  <a:schemeClr val="tx1"/>
                </a:solidFill>
                <a:effectLst/>
                <a:latin typeface="Arial" panose="020B0604020202020204" pitchFamily="34" charset="0"/>
                <a:ea typeface="+mn-ea"/>
                <a:cs typeface="Arial" panose="020B0604020202020204" pitchFamily="34" charset="0"/>
              </a:rPr>
              <a:t>ТТЛ</a:t>
            </a:r>
            <a:r>
              <a:rPr lang="ru-RU" sz="1200" kern="1200" dirty="0" smtClean="0">
                <a:solidFill>
                  <a:schemeClr val="tx1"/>
                </a:solidFill>
                <a:effectLst/>
                <a:latin typeface="Arial" panose="020B0604020202020204" pitchFamily="34" charset="0"/>
                <a:ea typeface="+mn-ea"/>
                <a:cs typeface="Arial" panose="020B0604020202020204" pitchFamily="34" charset="0"/>
              </a:rPr>
              <a:t> МАК».</a:t>
            </a:r>
          </a:p>
          <a:p>
            <a:pPr defTabSz="886452">
              <a:defRPr/>
            </a:pP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4</a:t>
            </a:fld>
            <a:endParaRPr lang="ru-RU" dirty="0">
              <a:solidFill>
                <a:prstClr val="white"/>
              </a:solidFill>
            </a:endParaRPr>
          </a:p>
        </p:txBody>
      </p:sp>
    </p:spTree>
    <p:extLst>
      <p:ext uri="{BB962C8B-B14F-4D97-AF65-F5344CB8AC3E}">
        <p14:creationId xmlns:p14="http://schemas.microsoft.com/office/powerpoint/2010/main" val="551600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fontScale="92500" lnSpcReduction="20000"/>
          </a:bodyPr>
          <a:lstStyle/>
          <a:p>
            <a:r>
              <a:rPr lang="ru-RU" sz="1200" kern="1200" dirty="0" smtClean="0">
                <a:solidFill>
                  <a:schemeClr val="tx1"/>
                </a:solidFill>
                <a:effectLst/>
                <a:latin typeface="Arial" panose="020B0604020202020204" pitchFamily="34" charset="0"/>
                <a:ea typeface="+mn-ea"/>
                <a:cs typeface="Arial" panose="020B0604020202020204" pitchFamily="34" charset="0"/>
              </a:rPr>
              <a:t>           Участок по изоляции труб «</a:t>
            </a:r>
            <a:r>
              <a:rPr lang="ru-RU" sz="1200" kern="1200" dirty="0" err="1" smtClean="0">
                <a:solidFill>
                  <a:schemeClr val="tx1"/>
                </a:solidFill>
                <a:effectLst/>
                <a:latin typeface="Arial" panose="020B0604020202020204" pitchFamily="34" charset="0"/>
                <a:ea typeface="+mn-ea"/>
                <a:cs typeface="Arial" panose="020B0604020202020204" pitchFamily="34" charset="0"/>
              </a:rPr>
              <a:t>ТТЛ</a:t>
            </a:r>
            <a:r>
              <a:rPr lang="ru-RU" sz="1200" kern="1200" dirty="0" smtClean="0">
                <a:solidFill>
                  <a:schemeClr val="tx1"/>
                </a:solidFill>
                <a:effectLst/>
                <a:latin typeface="Arial" panose="020B0604020202020204" pitchFamily="34" charset="0"/>
                <a:ea typeface="+mn-ea"/>
                <a:cs typeface="Arial" panose="020B0604020202020204" pitchFamily="34" charset="0"/>
              </a:rPr>
              <a:t> МАК» состоял из:</a:t>
            </a:r>
          </a:p>
          <a:p>
            <a:pPr lvl="0"/>
            <a:r>
              <a:rPr lang="ru-RU" sz="1200" b="1" dirty="0" smtClean="0">
                <a:solidFill>
                  <a:schemeClr val="tx1"/>
                </a:solidFill>
                <a:latin typeface="Arial" panose="020B0604020202020204" pitchFamily="34" charset="0"/>
                <a:cs typeface="Arial" panose="020B0604020202020204" pitchFamily="34" charset="0"/>
              </a:rPr>
              <a:t>Оборудование для подготовки трубы к нанесению изоляции</a:t>
            </a:r>
            <a:r>
              <a:rPr lang="ru-RU" sz="1200" dirty="0" smtClean="0">
                <a:solidFill>
                  <a:schemeClr val="tx1"/>
                </a:solidFill>
                <a:latin typeface="Arial" panose="020B0604020202020204" pitchFamily="34" charset="0"/>
                <a:cs typeface="Arial" panose="020B0604020202020204" pitchFamily="34" charset="0"/>
              </a:rPr>
              <a:t>:</a:t>
            </a:r>
          </a:p>
          <a:p>
            <a:pPr marL="628650" lvl="1" indent="-171450">
              <a:buFont typeface="Arial" panose="020B0604020202020204" pitchFamily="34" charset="0"/>
              <a:buChar char="•"/>
            </a:pPr>
            <a:r>
              <a:rPr lang="ru-RU" sz="1200" dirty="0" smtClean="0">
                <a:solidFill>
                  <a:schemeClr val="tx1"/>
                </a:solidFill>
                <a:latin typeface="Arial" panose="020B0604020202020204" pitchFamily="34" charset="0"/>
                <a:cs typeface="Arial" panose="020B0604020202020204" pitchFamily="34" charset="0"/>
              </a:rPr>
              <a:t>Агрегат нагревательный стационарный «ПТ-НН АНС», для предварительного подогрева трубы перед </a:t>
            </a:r>
            <a:r>
              <a:rPr lang="ru-RU" sz="1200" dirty="0" err="1" smtClean="0">
                <a:solidFill>
                  <a:schemeClr val="tx1"/>
                </a:solidFill>
                <a:latin typeface="Arial" panose="020B0604020202020204" pitchFamily="34" charset="0"/>
                <a:cs typeface="Arial" panose="020B0604020202020204" pitchFamily="34" charset="0"/>
              </a:rPr>
              <a:t>дробеметной</a:t>
            </a:r>
            <a:r>
              <a:rPr lang="ru-RU" sz="1200" dirty="0" smtClean="0">
                <a:solidFill>
                  <a:schemeClr val="tx1"/>
                </a:solidFill>
                <a:latin typeface="Arial" panose="020B0604020202020204" pitchFamily="34" charset="0"/>
                <a:cs typeface="Arial" panose="020B0604020202020204" pitchFamily="34" charset="0"/>
              </a:rPr>
              <a:t> очисткой до температуры + 40÷50 </a:t>
            </a:r>
            <a:r>
              <a:rPr lang="ru-RU" sz="1200" baseline="30000" dirty="0" smtClean="0">
                <a:solidFill>
                  <a:schemeClr val="tx1"/>
                </a:solidFill>
                <a:latin typeface="Arial" panose="020B0604020202020204" pitchFamily="34" charset="0"/>
                <a:cs typeface="Arial" panose="020B0604020202020204" pitchFamily="34" charset="0"/>
              </a:rPr>
              <a:t>0</a:t>
            </a:r>
            <a:r>
              <a:rPr lang="ru-RU" sz="1200" dirty="0" smtClean="0">
                <a:solidFill>
                  <a:schemeClr val="tx1"/>
                </a:solidFill>
                <a:latin typeface="Arial" panose="020B0604020202020204" pitchFamily="34" charset="0"/>
                <a:cs typeface="Arial" panose="020B0604020202020204" pitchFamily="34" charset="0"/>
              </a:rPr>
              <a:t>С </a:t>
            </a:r>
            <a:r>
              <a:rPr lang="ru-RU" sz="1200" b="1" dirty="0" smtClean="0">
                <a:solidFill>
                  <a:schemeClr val="tx1"/>
                </a:solidFill>
                <a:latin typeface="Arial" panose="020B0604020202020204" pitchFamily="34" charset="0"/>
                <a:cs typeface="Arial" panose="020B0604020202020204" pitchFamily="34" charset="0"/>
              </a:rPr>
              <a:t>(поз. 2). </a:t>
            </a:r>
          </a:p>
          <a:p>
            <a:pPr marL="628650" lvl="1" indent="-171450">
              <a:buFont typeface="Arial" panose="020B0604020202020204" pitchFamily="34" charset="0"/>
              <a:buChar char="•"/>
            </a:pPr>
            <a:r>
              <a:rPr lang="ru-RU" sz="1200" dirty="0" err="1" smtClean="0">
                <a:solidFill>
                  <a:schemeClr val="tx1"/>
                </a:solidFill>
                <a:latin typeface="Arial" panose="020B0604020202020204" pitchFamily="34" charset="0"/>
                <a:cs typeface="Arial" panose="020B0604020202020204" pitchFamily="34" charset="0"/>
              </a:rPr>
              <a:t>Дробемётная</a:t>
            </a:r>
            <a:r>
              <a:rPr lang="ru-RU" sz="1200" dirty="0" smtClean="0">
                <a:solidFill>
                  <a:schemeClr val="tx1"/>
                </a:solidFill>
                <a:latin typeface="Arial" panose="020B0604020202020204" pitchFamily="34" charset="0"/>
                <a:cs typeface="Arial" panose="020B0604020202020204" pitchFamily="34" charset="0"/>
              </a:rPr>
              <a:t> установка, для подготовки поверхности трубы до требуемых параметров степени очистки и шероховатости, перед нанесением защитного изоляционного покрытия (</a:t>
            </a:r>
            <a:r>
              <a:rPr lang="ru-RU" sz="1200" b="1" dirty="0" smtClean="0">
                <a:solidFill>
                  <a:schemeClr val="tx1"/>
                </a:solidFill>
                <a:latin typeface="Arial" panose="020B0604020202020204" pitchFamily="34" charset="0"/>
                <a:cs typeface="Arial" panose="020B0604020202020204" pitchFamily="34" charset="0"/>
              </a:rPr>
              <a:t>поз. 3).</a:t>
            </a:r>
          </a:p>
          <a:p>
            <a:pPr marL="628650" lvl="1" indent="-171450">
              <a:buFont typeface="Arial" panose="020B0604020202020204" pitchFamily="34" charset="0"/>
              <a:buChar char="•"/>
            </a:pPr>
            <a:r>
              <a:rPr lang="ru-RU" sz="1200" dirty="0" smtClean="0">
                <a:solidFill>
                  <a:schemeClr val="tx1"/>
                </a:solidFill>
                <a:latin typeface="Arial" panose="020B0604020202020204" pitchFamily="34" charset="0"/>
                <a:cs typeface="Arial" panose="020B0604020202020204" pitchFamily="34" charset="0"/>
              </a:rPr>
              <a:t>Механизм удаления пыли «ПТ-НН МУП», для обеспечения требуемой степени запыленности поверхности трубы перед изоляцией и система сбора пыли «ПТ-НН ССП-01» </a:t>
            </a:r>
            <a:r>
              <a:rPr lang="ru-RU" sz="1200" b="1" dirty="0" smtClean="0">
                <a:solidFill>
                  <a:schemeClr val="tx1"/>
                </a:solidFill>
                <a:latin typeface="Arial" panose="020B0604020202020204" pitchFamily="34" charset="0"/>
                <a:cs typeface="Arial" panose="020B0604020202020204" pitchFamily="34" charset="0"/>
              </a:rPr>
              <a:t>(поз. 4).</a:t>
            </a:r>
          </a:p>
          <a:p>
            <a:pPr marL="628650" lvl="1" indent="-171450">
              <a:buFont typeface="Arial" panose="020B0604020202020204" pitchFamily="34" charset="0"/>
              <a:buChar char="•"/>
            </a:pPr>
            <a:r>
              <a:rPr lang="ru-RU" sz="1200" dirty="0" smtClean="0">
                <a:solidFill>
                  <a:schemeClr val="tx1"/>
                </a:solidFill>
                <a:latin typeface="Arial" panose="020B0604020202020204" pitchFamily="34" charset="0"/>
                <a:cs typeface="Arial" panose="020B0604020202020204" pitchFamily="34" charset="0"/>
              </a:rPr>
              <a:t>Агрегаты нагревательные стационарные «ПТ-НН АНС», в количестве 3 шт., для нагрева поверхности трубы до необходимой температуры (105÷115 </a:t>
            </a:r>
            <a:r>
              <a:rPr lang="ru-RU" sz="1200" baseline="30000" dirty="0" smtClean="0">
                <a:solidFill>
                  <a:schemeClr val="tx1"/>
                </a:solidFill>
                <a:latin typeface="Arial" panose="020B0604020202020204" pitchFamily="34" charset="0"/>
                <a:cs typeface="Arial" panose="020B0604020202020204" pitchFamily="34" charset="0"/>
              </a:rPr>
              <a:t>0</a:t>
            </a:r>
            <a:r>
              <a:rPr lang="ru-RU" sz="1200" dirty="0" smtClean="0">
                <a:solidFill>
                  <a:schemeClr val="tx1"/>
                </a:solidFill>
                <a:latin typeface="Arial" panose="020B0604020202020204" pitchFamily="34" charset="0"/>
                <a:cs typeface="Arial" panose="020B0604020202020204" pitchFamily="34" charset="0"/>
              </a:rPr>
              <a:t>С), перед нанесением изоляции </a:t>
            </a:r>
            <a:r>
              <a:rPr lang="ru-RU" sz="1200" b="1" dirty="0" smtClean="0">
                <a:solidFill>
                  <a:schemeClr val="tx1"/>
                </a:solidFill>
                <a:latin typeface="Arial" panose="020B0604020202020204" pitchFamily="34" charset="0"/>
                <a:cs typeface="Arial" panose="020B0604020202020204" pitchFamily="34" charset="0"/>
              </a:rPr>
              <a:t>(поз. 5). </a:t>
            </a:r>
          </a:p>
          <a:p>
            <a:pPr marL="0" lvl="0" indent="0">
              <a:buFont typeface="Wingdings" panose="05000000000000000000" pitchFamily="2" charset="2"/>
              <a:buNone/>
            </a:pPr>
            <a:r>
              <a:rPr lang="ru-RU" sz="1200" b="1" dirty="0" smtClean="0">
                <a:solidFill>
                  <a:schemeClr val="tx1"/>
                </a:solidFill>
                <a:latin typeface="Arial" panose="020B0604020202020204" pitchFamily="34" charset="0"/>
                <a:cs typeface="Arial" panose="020B0604020202020204" pitchFamily="34" charset="0"/>
              </a:rPr>
              <a:t>Оборудование для нанесения изоляции</a:t>
            </a:r>
            <a:r>
              <a:rPr lang="ru-RU" sz="1200" dirty="0" smtClean="0">
                <a:solidFill>
                  <a:schemeClr val="tx1"/>
                </a:solidFill>
                <a:latin typeface="Arial" panose="020B0604020202020204" pitchFamily="34" charset="0"/>
                <a:cs typeface="Arial" panose="020B0604020202020204" pitchFamily="34" charset="0"/>
              </a:rPr>
              <a:t>:</a:t>
            </a:r>
          </a:p>
          <a:p>
            <a:pPr marL="628650" lvl="1" indent="-171450">
              <a:buFont typeface="Arial" panose="020B0604020202020204" pitchFamily="34" charset="0"/>
              <a:buChar char="•"/>
            </a:pPr>
            <a:r>
              <a:rPr lang="ru-RU" sz="1200" dirty="0" smtClean="0">
                <a:solidFill>
                  <a:schemeClr val="tx1"/>
                </a:solidFill>
                <a:latin typeface="Arial" panose="020B0604020202020204" pitchFamily="34" charset="0"/>
                <a:cs typeface="Arial" panose="020B0604020202020204" pitchFamily="34" charset="0"/>
              </a:rPr>
              <a:t>Изоляционная машина «ПТ-НН МИ» </a:t>
            </a:r>
            <a:r>
              <a:rPr lang="ru-RU" sz="1200" b="1" dirty="0" smtClean="0">
                <a:solidFill>
                  <a:schemeClr val="tx1"/>
                </a:solidFill>
                <a:latin typeface="Arial" panose="020B0604020202020204" pitchFamily="34" charset="0"/>
                <a:cs typeface="Arial" panose="020B0604020202020204" pitchFamily="34" charset="0"/>
              </a:rPr>
              <a:t>(поз. 6).</a:t>
            </a:r>
          </a:p>
          <a:p>
            <a:pPr marL="628650" lvl="1" indent="-171450">
              <a:buFont typeface="Arial" panose="020B0604020202020204" pitchFamily="34" charset="0"/>
              <a:buChar char="•"/>
            </a:pPr>
            <a:r>
              <a:rPr lang="ru-RU" sz="1200" dirty="0" smtClean="0">
                <a:solidFill>
                  <a:schemeClr val="tx1"/>
                </a:solidFill>
                <a:latin typeface="Arial" panose="020B0604020202020204" pitchFamily="34" charset="0"/>
                <a:cs typeface="Arial" panose="020B0604020202020204" pitchFamily="34" charset="0"/>
              </a:rPr>
              <a:t>Установка </a:t>
            </a:r>
            <a:r>
              <a:rPr lang="ru-RU" sz="1200" dirty="0" err="1" smtClean="0">
                <a:solidFill>
                  <a:schemeClr val="tx1"/>
                </a:solidFill>
                <a:latin typeface="Arial" panose="020B0604020202020204" pitchFamily="34" charset="0"/>
                <a:cs typeface="Arial" panose="020B0604020202020204" pitchFamily="34" charset="0"/>
              </a:rPr>
              <a:t>термоусадки</a:t>
            </a:r>
            <a:r>
              <a:rPr lang="ru-RU" sz="1200" dirty="0" smtClean="0">
                <a:solidFill>
                  <a:schemeClr val="tx1"/>
                </a:solidFill>
                <a:latin typeface="Arial" panose="020B0604020202020204" pitchFamily="34" charset="0"/>
                <a:cs typeface="Arial" panose="020B0604020202020204" pitchFamily="34" charset="0"/>
              </a:rPr>
              <a:t> ленты «ПТ-НН УТЛ» </a:t>
            </a:r>
            <a:r>
              <a:rPr lang="ru-RU" sz="1200" b="1" dirty="0" smtClean="0">
                <a:solidFill>
                  <a:schemeClr val="tx1"/>
                </a:solidFill>
                <a:latin typeface="Arial" panose="020B0604020202020204" pitchFamily="34" charset="0"/>
                <a:cs typeface="Arial" panose="020B0604020202020204" pitchFamily="34" charset="0"/>
              </a:rPr>
              <a:t>(поз. 7).</a:t>
            </a:r>
          </a:p>
          <a:p>
            <a:pPr marL="628650" lvl="1" indent="-171450">
              <a:buFont typeface="Arial" panose="020B0604020202020204" pitchFamily="34" charset="0"/>
              <a:buChar char="•"/>
            </a:pPr>
            <a:r>
              <a:rPr lang="ru-RU" sz="1200" dirty="0" smtClean="0">
                <a:solidFill>
                  <a:schemeClr val="tx1"/>
                </a:solidFill>
                <a:latin typeface="Arial" panose="020B0604020202020204" pitchFamily="34" charset="0"/>
                <a:cs typeface="Arial" panose="020B0604020202020204" pitchFamily="34" charset="0"/>
              </a:rPr>
              <a:t>Оборудования для охлаждения трубы с нанесенной изоляцией </a:t>
            </a:r>
            <a:r>
              <a:rPr lang="ru-RU" sz="1200" b="1" dirty="0" smtClean="0">
                <a:solidFill>
                  <a:schemeClr val="tx1"/>
                </a:solidFill>
                <a:latin typeface="Arial" panose="020B0604020202020204" pitchFamily="34" charset="0"/>
                <a:cs typeface="Arial" panose="020B0604020202020204" pitchFamily="34" charset="0"/>
              </a:rPr>
              <a:t>(поз. 8), </a:t>
            </a:r>
            <a:r>
              <a:rPr lang="ru-RU" sz="1200" dirty="0" smtClean="0">
                <a:solidFill>
                  <a:schemeClr val="tx1"/>
                </a:solidFill>
                <a:latin typeface="Arial" panose="020B0604020202020204" pitchFamily="34" charset="0"/>
                <a:cs typeface="Arial" panose="020B0604020202020204" pitchFamily="34" charset="0"/>
              </a:rPr>
              <a:t>в которое входит 4-х зонная установка охлаждения «ПТ-НН ОПТ», обеспечивающая охлаждения трубы с нанесенным защитным покрытием до температуры + 40 </a:t>
            </a:r>
            <a:r>
              <a:rPr lang="ru-RU" sz="1200" baseline="30000" dirty="0" smtClean="0">
                <a:solidFill>
                  <a:schemeClr val="tx1"/>
                </a:solidFill>
                <a:latin typeface="Arial" panose="020B0604020202020204" pitchFamily="34" charset="0"/>
                <a:cs typeface="Arial" panose="020B0604020202020204" pitchFamily="34" charset="0"/>
              </a:rPr>
              <a:t>0</a:t>
            </a:r>
            <a:r>
              <a:rPr lang="ru-RU" sz="1200" dirty="0" smtClean="0">
                <a:solidFill>
                  <a:schemeClr val="tx1"/>
                </a:solidFill>
                <a:latin typeface="Arial" panose="020B0604020202020204" pitchFamily="34" charset="0"/>
                <a:cs typeface="Arial" panose="020B0604020202020204" pitchFamily="34" charset="0"/>
              </a:rPr>
              <a:t>С, для осуществления ее дальнейшего перемещения.</a:t>
            </a:r>
          </a:p>
          <a:p>
            <a:pPr marL="628650" lvl="1" indent="-171450">
              <a:buFont typeface="Arial" panose="020B0604020202020204" pitchFamily="34" charset="0"/>
              <a:buChar char="•"/>
            </a:pPr>
            <a:r>
              <a:rPr lang="ru-RU" sz="1200" dirty="0" smtClean="0">
                <a:solidFill>
                  <a:schemeClr val="tx1"/>
                </a:solidFill>
                <a:latin typeface="Arial" panose="020B0604020202020204" pitchFamily="34" charset="0"/>
                <a:cs typeface="Arial" panose="020B0604020202020204" pitchFamily="34" charset="0"/>
              </a:rPr>
              <a:t>Оборудование временного хранения изолированных труб (</a:t>
            </a:r>
            <a:r>
              <a:rPr lang="ru-RU" sz="1200" b="1" dirty="0" smtClean="0">
                <a:solidFill>
                  <a:schemeClr val="tx1"/>
                </a:solidFill>
                <a:latin typeface="Arial" panose="020B0604020202020204" pitchFamily="34" charset="0"/>
                <a:cs typeface="Arial" panose="020B0604020202020204" pitchFamily="34" charset="0"/>
              </a:rPr>
              <a:t>поз. 9), </a:t>
            </a:r>
            <a:r>
              <a:rPr lang="ru-RU" sz="1200" dirty="0" smtClean="0">
                <a:solidFill>
                  <a:schemeClr val="tx1"/>
                </a:solidFill>
                <a:latin typeface="Arial" panose="020B0604020202020204" pitchFamily="34" charset="0"/>
                <a:cs typeface="Arial" panose="020B0604020202020204" pitchFamily="34" charset="0"/>
              </a:rPr>
              <a:t>в которое входит накопитель труб «ПТ-НН НТ-2» на 2 трубы </a:t>
            </a:r>
            <a:r>
              <a:rPr lang="ru-RU" sz="1200" dirty="0" err="1" smtClean="0">
                <a:solidFill>
                  <a:schemeClr val="tx1"/>
                </a:solidFill>
                <a:latin typeface="Arial" panose="020B0604020202020204" pitchFamily="34" charset="0"/>
                <a:cs typeface="Arial" panose="020B0604020202020204" pitchFamily="34" charset="0"/>
              </a:rPr>
              <a:t>Ду</a:t>
            </a:r>
            <a:r>
              <a:rPr lang="ru-RU" sz="1200" dirty="0" smtClean="0">
                <a:solidFill>
                  <a:schemeClr val="tx1"/>
                </a:solidFill>
                <a:latin typeface="Arial" panose="020B0604020202020204" pitchFamily="34" charset="0"/>
                <a:cs typeface="Arial" panose="020B0604020202020204" pitchFamily="34" charset="0"/>
              </a:rPr>
              <a:t> 1420.</a:t>
            </a:r>
          </a:p>
          <a:p>
            <a:pPr marL="628650" lvl="1" indent="-171450">
              <a:buFont typeface="Arial" panose="020B0604020202020204" pitchFamily="34" charset="0"/>
              <a:buChar char="•"/>
            </a:pPr>
            <a:r>
              <a:rPr lang="ru-RU" sz="1200" dirty="0" smtClean="0">
                <a:solidFill>
                  <a:schemeClr val="tx1"/>
                </a:solidFill>
                <a:latin typeface="Arial" panose="020B0604020202020204" pitchFamily="34" charset="0"/>
                <a:cs typeface="Arial" panose="020B0604020202020204" pitchFamily="34" charset="0"/>
              </a:rPr>
              <a:t>Общая потребляемая мощность оборудования всего участка по изоляции труб, согласно данным производителя составляет 799 кВт.</a:t>
            </a:r>
            <a:endParaRPr lang="ru-RU" sz="1200" dirty="0" smtClean="0"/>
          </a:p>
          <a:p>
            <a:pPr defTabSz="886452">
              <a:defRPr/>
            </a:pP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5</a:t>
            </a:fld>
            <a:endParaRPr lang="ru-RU" dirty="0">
              <a:solidFill>
                <a:prstClr val="white"/>
              </a:solidFill>
            </a:endParaRPr>
          </a:p>
        </p:txBody>
      </p:sp>
    </p:spTree>
    <p:extLst>
      <p:ext uri="{BB962C8B-B14F-4D97-AF65-F5344CB8AC3E}">
        <p14:creationId xmlns:p14="http://schemas.microsoft.com/office/powerpoint/2010/main" val="4125942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defTabSz="886452">
              <a:defRPr/>
            </a:pPr>
            <a:r>
              <a:rPr lang="ru-RU" sz="1200" kern="1200" dirty="0" smtClean="0">
                <a:solidFill>
                  <a:schemeClr val="tx1"/>
                </a:solidFill>
                <a:effectLst/>
                <a:latin typeface="Arial" charset="0"/>
                <a:ea typeface="+mn-ea"/>
                <a:cs typeface="Arial"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Для проведения испытаний были использованы бывшие в эксплуатации тубы стальные, электросварные с двумя продольными швами, </a:t>
            </a:r>
            <a:r>
              <a:rPr lang="ru-RU" sz="1200" kern="1200" dirty="0" err="1" smtClean="0">
                <a:solidFill>
                  <a:schemeClr val="tx1"/>
                </a:solidFill>
                <a:effectLst/>
                <a:latin typeface="Arial" panose="020B0604020202020204" pitchFamily="34" charset="0"/>
                <a:ea typeface="+mn-ea"/>
                <a:cs typeface="Arial" panose="020B0604020202020204" pitchFamily="34" charset="0"/>
              </a:rPr>
              <a:t>Ду</a:t>
            </a:r>
            <a:r>
              <a:rPr lang="ru-RU" sz="1200" kern="1200" dirty="0" smtClean="0">
                <a:solidFill>
                  <a:schemeClr val="tx1"/>
                </a:solidFill>
                <a:effectLst/>
                <a:latin typeface="Arial" panose="020B0604020202020204" pitchFamily="34" charset="0"/>
                <a:ea typeface="+mn-ea"/>
                <a:cs typeface="Arial" panose="020B0604020202020204" pitchFamily="34" charset="0"/>
              </a:rPr>
              <a:t> 1420 мм, производства </a:t>
            </a:r>
            <a:r>
              <a:rPr lang="ru-RU" sz="1200" kern="1200" dirty="0" err="1" smtClean="0">
                <a:solidFill>
                  <a:schemeClr val="tx1"/>
                </a:solidFill>
                <a:effectLst/>
                <a:latin typeface="Arial" panose="020B0604020202020204" pitchFamily="34" charset="0"/>
                <a:ea typeface="+mn-ea"/>
                <a:cs typeface="Arial" panose="020B0604020202020204" pitchFamily="34" charset="0"/>
              </a:rPr>
              <a:t>Харцызского</a:t>
            </a:r>
            <a:r>
              <a:rPr lang="ru-RU" sz="1200" kern="1200" dirty="0" smtClean="0">
                <a:solidFill>
                  <a:schemeClr val="tx1"/>
                </a:solidFill>
                <a:effectLst/>
                <a:latin typeface="Arial" panose="020B0604020202020204" pitchFamily="34" charset="0"/>
                <a:ea typeface="+mn-ea"/>
                <a:cs typeface="Arial" panose="020B0604020202020204" pitchFamily="34" charset="0"/>
              </a:rPr>
              <a:t> трубного завода, в количестве 8-ми штук.</a:t>
            </a:r>
          </a:p>
          <a:p>
            <a:pPr marL="0" marR="0" lvl="0" indent="0" algn="l" defTabSz="886452" rtl="0" eaLnBrk="1" fontAlgn="base" latinLnBrk="0" hangingPunct="1">
              <a:lnSpc>
                <a:spcPct val="100000"/>
              </a:lnSpc>
              <a:spcBef>
                <a:spcPct val="30000"/>
              </a:spcBef>
              <a:spcAft>
                <a:spcPct val="0"/>
              </a:spcAft>
              <a:buClrTx/>
              <a:buSzTx/>
              <a:buFontTx/>
              <a:buNone/>
              <a:tabLst/>
              <a:defRPr/>
            </a:pPr>
            <a:r>
              <a:rPr lang="ru-RU" sz="1200" kern="1200" dirty="0" smtClean="0">
                <a:solidFill>
                  <a:schemeClr val="tx1"/>
                </a:solidFill>
                <a:effectLst/>
                <a:latin typeface="Arial" panose="020B0604020202020204" pitchFamily="34" charset="0"/>
                <a:ea typeface="+mn-ea"/>
                <a:cs typeface="Arial" panose="020B0604020202020204" pitchFamily="34" charset="0"/>
              </a:rPr>
              <a:t>       Трубы были переданы ООО «Газпром трансгаз Югорск» для проведения испытаний в АО «Газпром СтройТЭК Салават» в июле 2017 года, после проведения диагностики и ремонта в Югорском УАВР, в комплекте с копиями паспортов. </a:t>
            </a:r>
          </a:p>
          <a:p>
            <a:pPr defTabSz="886452">
              <a:defRPr/>
            </a:pP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6</a:t>
            </a:fld>
            <a:endParaRPr lang="ru-RU" dirty="0">
              <a:solidFill>
                <a:prstClr val="white"/>
              </a:solidFill>
            </a:endParaRPr>
          </a:p>
        </p:txBody>
      </p:sp>
    </p:spTree>
    <p:extLst>
      <p:ext uri="{BB962C8B-B14F-4D97-AF65-F5344CB8AC3E}">
        <p14:creationId xmlns:p14="http://schemas.microsoft.com/office/powerpoint/2010/main" val="3784075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r>
              <a:rPr lang="ru-RU" sz="1200" kern="1200" dirty="0" smtClean="0">
                <a:solidFill>
                  <a:schemeClr val="tx1"/>
                </a:solidFill>
                <a:effectLst/>
                <a:latin typeface="Arial" panose="020B0604020202020204" pitchFamily="34" charset="0"/>
                <a:ea typeface="+mn-ea"/>
                <a:cs typeface="Arial" panose="020B0604020202020204" pitchFamily="34" charset="0"/>
              </a:rPr>
              <a:t>          Для нанесения наружного защитного покрытия, при проведении испытаний был применен рулонный материал «Лента полиэтиленовая радиационно-модифицированная «Полистэк» с адгезионным слоем», изготовленный </a:t>
            </a:r>
            <a:br>
              <a:rPr lang="ru-RU" sz="1200" kern="1200" dirty="0" smtClean="0">
                <a:solidFill>
                  <a:schemeClr val="tx1"/>
                </a:solidFill>
                <a:effectLst/>
                <a:latin typeface="Arial" panose="020B0604020202020204" pitchFamily="34" charset="0"/>
                <a:ea typeface="+mn-ea"/>
                <a:cs typeface="Arial" panose="020B0604020202020204" pitchFamily="34" charset="0"/>
              </a:rPr>
            </a:br>
            <a:r>
              <a:rPr lang="ru-RU" sz="1200" kern="1200" dirty="0" smtClean="0">
                <a:solidFill>
                  <a:schemeClr val="tx1"/>
                </a:solidFill>
                <a:effectLst/>
                <a:latin typeface="Arial" panose="020B0604020202020204" pitchFamily="34" charset="0"/>
                <a:ea typeface="+mn-ea"/>
                <a:cs typeface="Arial" panose="020B0604020202020204" pitchFamily="34" charset="0"/>
              </a:rPr>
              <a:t>ООО «</a:t>
            </a:r>
            <a:r>
              <a:rPr lang="ru-RU" sz="1200" kern="1200" dirty="0" err="1" smtClean="0">
                <a:solidFill>
                  <a:schemeClr val="tx1"/>
                </a:solidFill>
                <a:effectLst/>
                <a:latin typeface="Arial" panose="020B0604020202020204" pitchFamily="34" charset="0"/>
                <a:ea typeface="+mn-ea"/>
                <a:cs typeface="Arial" panose="020B0604020202020204" pitchFamily="34" charset="0"/>
              </a:rPr>
              <a:t>ПФК</a:t>
            </a:r>
            <a:r>
              <a:rPr lang="ru-RU" sz="1200" kern="120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err="1" smtClean="0">
                <a:solidFill>
                  <a:schemeClr val="tx1"/>
                </a:solidFill>
                <a:effectLst/>
                <a:latin typeface="Arial" panose="020B0604020202020204" pitchFamily="34" charset="0"/>
                <a:ea typeface="+mn-ea"/>
                <a:cs typeface="Arial" panose="020B0604020202020204" pitchFamily="34" charset="0"/>
              </a:rPr>
              <a:t>Техпрокомплект</a:t>
            </a:r>
            <a:r>
              <a:rPr lang="ru-RU" sz="1200" kern="1200" dirty="0" smtClean="0">
                <a:solidFill>
                  <a:schemeClr val="tx1"/>
                </a:solidFill>
                <a:effectLst/>
                <a:latin typeface="Arial" panose="020B0604020202020204" pitchFamily="34" charset="0"/>
                <a:ea typeface="+mn-ea"/>
                <a:cs typeface="Arial" panose="020B0604020202020204" pitchFamily="34" charset="0"/>
              </a:rPr>
              <a:t>» по ТУ 2245-054-89632342-2015 29.05.2017. Материал предоставлен АО «Газпром СтройТЭК Салават».</a:t>
            </a:r>
          </a:p>
          <a:p>
            <a:r>
              <a:rPr lang="ru-RU" sz="1200" kern="1200" dirty="0" smtClean="0">
                <a:solidFill>
                  <a:schemeClr val="tx1"/>
                </a:solidFill>
                <a:effectLst/>
                <a:latin typeface="Arial" panose="020B0604020202020204" pitchFamily="34" charset="0"/>
                <a:ea typeface="+mn-ea"/>
                <a:cs typeface="Arial" panose="020B0604020202020204" pitchFamily="34" charset="0"/>
              </a:rPr>
              <a:t>          Опытно-промышленная партия материала «Полистэк» шириной 225 мм предоставлена в количестве 10 рулонов по 300 погонных метров каждый. На наружной поверхности ленты нанесена специальная </a:t>
            </a:r>
            <a:r>
              <a:rPr lang="ru-RU" sz="1200" kern="1200" dirty="0" err="1" smtClean="0">
                <a:solidFill>
                  <a:schemeClr val="tx1"/>
                </a:solidFill>
                <a:effectLst/>
                <a:latin typeface="Arial" panose="020B0604020202020204" pitchFamily="34" charset="0"/>
                <a:ea typeface="+mn-ea"/>
                <a:cs typeface="Arial" panose="020B0604020202020204" pitchFamily="34" charset="0"/>
              </a:rPr>
              <a:t>термоиндикация</a:t>
            </a:r>
            <a:r>
              <a:rPr lang="ru-RU" sz="1200" kern="1200" dirty="0" smtClean="0">
                <a:solidFill>
                  <a:schemeClr val="tx1"/>
                </a:solidFill>
                <a:effectLst/>
                <a:latin typeface="Arial" panose="020B0604020202020204" pitchFamily="34" charset="0"/>
                <a:ea typeface="+mn-ea"/>
                <a:cs typeface="Arial" panose="020B0604020202020204" pitchFamily="34" charset="0"/>
              </a:rPr>
              <a:t>. </a:t>
            </a:r>
            <a:endParaRPr lang="ru-RU" sz="12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7</a:t>
            </a:fld>
            <a:endParaRPr lang="ru-RU" dirty="0">
              <a:solidFill>
                <a:prstClr val="white"/>
              </a:solidFill>
            </a:endParaRPr>
          </a:p>
        </p:txBody>
      </p:sp>
    </p:spTree>
    <p:extLst>
      <p:ext uri="{BB962C8B-B14F-4D97-AF65-F5344CB8AC3E}">
        <p14:creationId xmlns:p14="http://schemas.microsoft.com/office/powerpoint/2010/main" val="1946270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869950" y="722313"/>
            <a:ext cx="4827588" cy="3619500"/>
          </a:xfrm>
        </p:spPr>
      </p:sp>
      <p:sp>
        <p:nvSpPr>
          <p:cNvPr id="3" name="Заметки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b="1" u="none" kern="1200" dirty="0" smtClean="0">
                <a:solidFill>
                  <a:schemeClr val="tx1"/>
                </a:solidFill>
                <a:effectLst/>
                <a:latin typeface="Arial" charset="0"/>
                <a:ea typeface="+mn-ea"/>
                <a:cs typeface="Arial" charset="0"/>
              </a:rPr>
              <a:t>      </a:t>
            </a:r>
            <a:r>
              <a:rPr lang="ru-RU" sz="1200" b="0" u="none" kern="1200" dirty="0" smtClean="0">
                <a:solidFill>
                  <a:schemeClr val="tx1"/>
                </a:solidFill>
                <a:effectLst/>
                <a:latin typeface="Arial" charset="0"/>
                <a:ea typeface="+mn-ea"/>
                <a:cs typeface="Arial" charset="0"/>
              </a:rPr>
              <a:t>На данном слайде приведён у</a:t>
            </a:r>
            <a:r>
              <a:rPr lang="ru-RU" sz="1200" b="0" dirty="0" smtClean="0"/>
              <a:t>часток подготовки трубы к нанесению изоляции.</a:t>
            </a:r>
          </a:p>
          <a:p>
            <a:r>
              <a:rPr lang="ru-RU" sz="1200" b="1" u="none" kern="1200" dirty="0" smtClean="0">
                <a:solidFill>
                  <a:schemeClr val="tx1"/>
                </a:solidFill>
                <a:effectLst/>
                <a:latin typeface="Arial" charset="0"/>
                <a:ea typeface="+mn-ea"/>
                <a:cs typeface="Arial" charset="0"/>
              </a:rPr>
              <a:t>      Первоначально проводился н</a:t>
            </a:r>
            <a:r>
              <a:rPr lang="ru-RU" sz="1200" b="1" u="none" kern="1200" dirty="0" smtClean="0">
                <a:solidFill>
                  <a:schemeClr val="tx1"/>
                </a:solidFill>
                <a:effectLst/>
                <a:latin typeface="Arial" panose="020B0604020202020204" pitchFamily="34" charset="0"/>
                <a:ea typeface="+mn-ea"/>
                <a:cs typeface="Arial" panose="020B0604020202020204" pitchFamily="34" charset="0"/>
              </a:rPr>
              <a:t>агрев трубы:</a:t>
            </a:r>
          </a:p>
          <a:p>
            <a:r>
              <a:rPr lang="ru-RU" sz="1200" kern="1200" dirty="0" smtClean="0">
                <a:solidFill>
                  <a:schemeClr val="tx1"/>
                </a:solidFill>
                <a:effectLst/>
                <a:latin typeface="Arial" panose="020B0604020202020204" pitchFamily="34" charset="0"/>
                <a:ea typeface="+mn-ea"/>
                <a:cs typeface="Arial" panose="020B0604020202020204" pitchFamily="34" charset="0"/>
              </a:rPr>
              <a:t>      Труба по рольганговой линии транспортера туб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ПТ-НН-ТПВП</a:t>
            </a:r>
            <a:r>
              <a:rPr lang="ru-RU" sz="1200" kern="1200" dirty="0" smtClean="0">
                <a:solidFill>
                  <a:schemeClr val="tx1"/>
                </a:solidFill>
                <a:effectLst/>
                <a:latin typeface="Arial" panose="020B0604020202020204" pitchFamily="34" charset="0"/>
                <a:ea typeface="+mn-ea"/>
                <a:cs typeface="Arial" panose="020B0604020202020204" pitchFamily="34" charset="0"/>
              </a:rPr>
              <a:t>» путем поступательно-вращательного перемещения подавалась в устройство инфра-красного нагрева - агрегат нагревательный стационарный (</a:t>
            </a:r>
            <a:r>
              <a:rPr lang="ru-RU" sz="1200" kern="1200" dirty="0" err="1" smtClean="0">
                <a:solidFill>
                  <a:schemeClr val="tx1"/>
                </a:solidFill>
                <a:effectLst/>
                <a:latin typeface="Arial" panose="020B0604020202020204" pitchFamily="34" charset="0"/>
                <a:ea typeface="+mn-ea"/>
                <a:cs typeface="Arial" panose="020B0604020202020204" pitchFamily="34" charset="0"/>
              </a:rPr>
              <a:t>ПТ-НН</a:t>
            </a:r>
            <a:r>
              <a:rPr lang="ru-RU" sz="1200" kern="1200" dirty="0" smtClean="0">
                <a:solidFill>
                  <a:schemeClr val="tx1"/>
                </a:solidFill>
                <a:effectLst/>
                <a:latin typeface="Arial" panose="020B0604020202020204" pitchFamily="34" charset="0"/>
                <a:ea typeface="+mn-ea"/>
                <a:cs typeface="Arial" panose="020B0604020202020204" pitchFamily="34" charset="0"/>
              </a:rPr>
              <a:t> АН-С). Исходная температура трубы 21-22 </a:t>
            </a:r>
            <a:r>
              <a:rPr lang="ru-RU" sz="1200" kern="1200" baseline="30000" dirty="0" smtClean="0">
                <a:solidFill>
                  <a:schemeClr val="tx1"/>
                </a:solidFill>
                <a:effectLst/>
                <a:latin typeface="Arial" panose="020B0604020202020204" pitchFamily="34" charset="0"/>
                <a:ea typeface="+mn-ea"/>
                <a:cs typeface="Arial" panose="020B0604020202020204" pitchFamily="34" charset="0"/>
              </a:rPr>
              <a:t>о</a:t>
            </a:r>
            <a:r>
              <a:rPr lang="ru-RU" sz="1200" kern="1200" dirty="0" smtClean="0">
                <a:solidFill>
                  <a:schemeClr val="tx1"/>
                </a:solidFill>
                <a:effectLst/>
                <a:latin typeface="Arial" panose="020B0604020202020204" pitchFamily="34" charset="0"/>
                <a:ea typeface="+mn-ea"/>
                <a:cs typeface="Arial" panose="020B0604020202020204" pitchFamily="34" charset="0"/>
              </a:rPr>
              <a:t>С, температура трубы на выходе из нагревательного устройства составляла от +44 до +50 </a:t>
            </a:r>
            <a:r>
              <a:rPr lang="ru-RU" sz="1200" kern="1200" baseline="30000" dirty="0" smtClean="0">
                <a:solidFill>
                  <a:schemeClr val="tx1"/>
                </a:solidFill>
                <a:effectLst/>
                <a:latin typeface="Arial" panose="020B0604020202020204" pitchFamily="34" charset="0"/>
                <a:ea typeface="+mn-ea"/>
                <a:cs typeface="Arial" panose="020B0604020202020204" pitchFamily="34" charset="0"/>
              </a:rPr>
              <a:t>о</a:t>
            </a:r>
            <a:r>
              <a:rPr lang="ru-RU" sz="1200" kern="1200" dirty="0" smtClean="0">
                <a:solidFill>
                  <a:schemeClr val="tx1"/>
                </a:solidFill>
                <a:effectLst/>
                <a:latin typeface="Arial" panose="020B0604020202020204" pitchFamily="34" charset="0"/>
                <a:ea typeface="+mn-ea"/>
                <a:cs typeface="Arial" panose="020B0604020202020204" pitchFamily="34" charset="0"/>
              </a:rPr>
              <a:t>С (в зависимости от толщины стенки трубы).</a:t>
            </a:r>
          </a:p>
          <a:p>
            <a:r>
              <a:rPr lang="ru-RU" sz="1200" b="1" u="none" kern="1200" dirty="0" smtClean="0">
                <a:solidFill>
                  <a:schemeClr val="tx1"/>
                </a:solidFill>
                <a:effectLst/>
                <a:latin typeface="Arial" panose="020B0604020202020204" pitchFamily="34" charset="0"/>
                <a:ea typeface="+mn-ea"/>
                <a:cs typeface="Arial" panose="020B0604020202020204" pitchFamily="34" charset="0"/>
              </a:rPr>
              <a:t>       Далее выполнялась финишная (дробеметная) обработка поверхности трубы:</a:t>
            </a:r>
          </a:p>
          <a:p>
            <a:r>
              <a:rPr lang="ru-RU" sz="1200" kern="1200" dirty="0" smtClean="0">
                <a:solidFill>
                  <a:schemeClr val="tx1"/>
                </a:solidFill>
                <a:effectLst/>
                <a:latin typeface="Arial" panose="020B0604020202020204" pitchFamily="34" charset="0"/>
                <a:ea typeface="+mn-ea"/>
                <a:cs typeface="Arial" panose="020B0604020202020204" pitchFamily="34" charset="0"/>
              </a:rPr>
              <a:t>       Далее т</a:t>
            </a:r>
            <a:r>
              <a:rPr lang="x-none" sz="1200" kern="1200" dirty="0" smtClean="0">
                <a:solidFill>
                  <a:schemeClr val="tx1"/>
                </a:solidFill>
                <a:effectLst/>
                <a:latin typeface="Arial" panose="020B0604020202020204" pitchFamily="34" charset="0"/>
                <a:ea typeface="+mn-ea"/>
                <a:cs typeface="Arial" panose="020B0604020202020204" pitchFamily="34" charset="0"/>
              </a:rPr>
              <a:t>руба по рольганговой линии </a:t>
            </a:r>
            <a:r>
              <a:rPr lang="ru-RU" sz="1200" kern="1200" dirty="0" smtClean="0">
                <a:solidFill>
                  <a:schemeClr val="tx1"/>
                </a:solidFill>
                <a:effectLst/>
                <a:latin typeface="Arial" panose="020B0604020202020204" pitchFamily="34" charset="0"/>
                <a:ea typeface="+mn-ea"/>
                <a:cs typeface="Arial" panose="020B0604020202020204" pitchFamily="34" charset="0"/>
              </a:rPr>
              <a:t>поступала</a:t>
            </a:r>
            <a:r>
              <a:rPr lang="x-none" sz="1200" kern="120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smtClean="0">
                <a:solidFill>
                  <a:schemeClr val="tx1"/>
                </a:solidFill>
                <a:effectLst/>
                <a:latin typeface="Arial" panose="020B0604020202020204" pitchFamily="34" charset="0"/>
                <a:ea typeface="+mn-ea"/>
                <a:cs typeface="Arial" panose="020B0604020202020204" pitchFamily="34" charset="0"/>
              </a:rPr>
              <a:t>в </a:t>
            </a:r>
            <a:r>
              <a:rPr lang="x-none" sz="1200" kern="1200" dirty="0" smtClean="0">
                <a:solidFill>
                  <a:schemeClr val="tx1"/>
                </a:solidFill>
                <a:effectLst/>
                <a:latin typeface="Arial" panose="020B0604020202020204" pitchFamily="34" charset="0"/>
                <a:ea typeface="+mn-ea"/>
                <a:cs typeface="Arial" panose="020B0604020202020204" pitchFamily="34" charset="0"/>
              </a:rPr>
              <a:t>дробем</a:t>
            </a:r>
            <a:r>
              <a:rPr lang="ru-RU" sz="1200" kern="1200" dirty="0" smtClean="0">
                <a:solidFill>
                  <a:schemeClr val="tx1"/>
                </a:solidFill>
                <a:effectLst/>
                <a:latin typeface="Arial" panose="020B0604020202020204" pitchFamily="34" charset="0"/>
                <a:ea typeface="+mn-ea"/>
                <a:cs typeface="Arial" panose="020B0604020202020204" pitchFamily="34" charset="0"/>
              </a:rPr>
              <a:t>ё</a:t>
            </a:r>
            <a:r>
              <a:rPr lang="x-none" sz="1200" kern="1200" dirty="0" smtClean="0">
                <a:solidFill>
                  <a:schemeClr val="tx1"/>
                </a:solidFill>
                <a:effectLst/>
                <a:latin typeface="Arial" panose="020B0604020202020204" pitchFamily="34" charset="0"/>
                <a:ea typeface="+mn-ea"/>
                <a:cs typeface="Arial" panose="020B0604020202020204" pitchFamily="34" charset="0"/>
              </a:rPr>
              <a:t>тную </a:t>
            </a:r>
            <a:r>
              <a:rPr lang="ru-RU" sz="1200" kern="1200" dirty="0" smtClean="0">
                <a:solidFill>
                  <a:schemeClr val="tx1"/>
                </a:solidFill>
                <a:effectLst/>
                <a:latin typeface="Arial" panose="020B0604020202020204" pitchFamily="34" charset="0"/>
                <a:ea typeface="+mn-ea"/>
                <a:cs typeface="Arial" panose="020B0604020202020204" pitchFamily="34" charset="0"/>
              </a:rPr>
              <a:t>установку.</a:t>
            </a:r>
            <a:r>
              <a:rPr lang="ru-RU" sz="1200" kern="1200" baseline="0" dirty="0" smtClean="0">
                <a:solidFill>
                  <a:schemeClr val="tx1"/>
                </a:solidFill>
                <a:effectLst/>
                <a:latin typeface="Arial" panose="020B0604020202020204" pitchFamily="34" charset="0"/>
                <a:ea typeface="+mn-ea"/>
                <a:cs typeface="Arial" panose="020B0604020202020204" pitchFamily="34" charset="0"/>
              </a:rPr>
              <a:t> </a:t>
            </a:r>
            <a:r>
              <a:rPr lang="x-none" sz="1200" kern="1200" dirty="0" smtClean="0">
                <a:solidFill>
                  <a:schemeClr val="tx1"/>
                </a:solidFill>
                <a:effectLst/>
                <a:latin typeface="Arial" panose="020B0604020202020204" pitchFamily="34" charset="0"/>
                <a:ea typeface="+mn-ea"/>
                <a:cs typeface="Arial" panose="020B0604020202020204" pitchFamily="34" charset="0"/>
              </a:rPr>
              <a:t>В дробеметной установке использо</a:t>
            </a:r>
            <a:r>
              <a:rPr lang="ru-RU" sz="1200" kern="1200" dirty="0" err="1" smtClean="0">
                <a:solidFill>
                  <a:schemeClr val="tx1"/>
                </a:solidFill>
                <a:effectLst/>
                <a:latin typeface="Arial" panose="020B0604020202020204" pitchFamily="34" charset="0"/>
                <a:ea typeface="+mn-ea"/>
                <a:cs typeface="Arial" panose="020B0604020202020204" pitchFamily="34" charset="0"/>
              </a:rPr>
              <a:t>валась</a:t>
            </a:r>
            <a:r>
              <a:rPr lang="x-none" sz="1200" kern="1200" dirty="0" smtClean="0">
                <a:solidFill>
                  <a:schemeClr val="tx1"/>
                </a:solidFill>
                <a:effectLst/>
                <a:latin typeface="Arial" panose="020B0604020202020204" pitchFamily="34" charset="0"/>
                <a:ea typeface="+mn-ea"/>
                <a:cs typeface="Arial" panose="020B0604020202020204" pitchFamily="34" charset="0"/>
              </a:rPr>
              <a:t> смесь дроби (30% дробь стальная литая улучшенная ДСЛУ 1,0 мм; 70% дробь стальная колотая 1,4 мм</a:t>
            </a:r>
            <a:r>
              <a:rPr lang="ru-RU" sz="1200" kern="1200" dirty="0" smtClean="0">
                <a:solidFill>
                  <a:schemeClr val="tx1"/>
                </a:solidFill>
                <a:effectLst/>
                <a:latin typeface="Arial" panose="020B0604020202020204" pitchFamily="34" charset="0"/>
                <a:ea typeface="+mn-ea"/>
                <a:cs typeface="Arial" panose="020B0604020202020204" pitchFamily="34" charset="0"/>
              </a:rPr>
              <a:t>, </a:t>
            </a:r>
            <a:r>
              <a:rPr lang="ru-RU" sz="1200" kern="1200" dirty="0" err="1" smtClean="0">
                <a:solidFill>
                  <a:schemeClr val="tx1"/>
                </a:solidFill>
                <a:effectLst/>
                <a:latin typeface="Arial" panose="020B0604020202020204" pitchFamily="34" charset="0"/>
                <a:ea typeface="+mn-ea"/>
                <a:cs typeface="Arial" panose="020B0604020202020204" pitchFamily="34" charset="0"/>
              </a:rPr>
              <a:t>Канашского</a:t>
            </a:r>
            <a:r>
              <a:rPr lang="ru-RU" sz="1200" kern="1200" dirty="0" smtClean="0">
                <a:solidFill>
                  <a:schemeClr val="tx1"/>
                </a:solidFill>
                <a:effectLst/>
                <a:latin typeface="Arial" panose="020B0604020202020204" pitchFamily="34" charset="0"/>
                <a:ea typeface="+mn-ea"/>
                <a:cs typeface="Arial" panose="020B0604020202020204" pitchFamily="34" charset="0"/>
              </a:rPr>
              <a:t> завода</a:t>
            </a:r>
            <a:r>
              <a:rPr lang="x-none" sz="1200" kern="1200" dirty="0" smtClean="0">
                <a:solidFill>
                  <a:schemeClr val="tx1"/>
                </a:solidFill>
                <a:effectLst/>
                <a:latin typeface="Arial" panose="020B0604020202020204" pitchFamily="34" charset="0"/>
                <a:ea typeface="+mn-ea"/>
                <a:cs typeface="Arial" panose="020B0604020202020204" pitchFamily="34" charset="0"/>
              </a:rPr>
              <a:t>).</a:t>
            </a:r>
            <a:r>
              <a:rPr lang="ru-RU" sz="1200" kern="1200" dirty="0" smtClean="0">
                <a:solidFill>
                  <a:schemeClr val="tx1"/>
                </a:solidFill>
                <a:effectLst/>
                <a:latin typeface="Arial" panose="020B0604020202020204" pitchFamily="34" charset="0"/>
                <a:ea typeface="+mn-ea"/>
                <a:cs typeface="Arial" panose="020B0604020202020204" pitchFamily="34" charset="0"/>
              </a:rPr>
              <a:t> Степень очистки поверхности трубы на выходе из дробеметной установки соответствует </a:t>
            </a:r>
            <a:r>
              <a:rPr lang="en-US" sz="1200" kern="1200" dirty="0" smtClean="0">
                <a:solidFill>
                  <a:schemeClr val="tx1"/>
                </a:solidFill>
                <a:effectLst/>
                <a:latin typeface="Arial" panose="020B0604020202020204" pitchFamily="34" charset="0"/>
                <a:ea typeface="+mn-ea"/>
                <a:cs typeface="Arial" panose="020B0604020202020204" pitchFamily="34" charset="0"/>
              </a:rPr>
              <a:t>Sa </a:t>
            </a:r>
            <a:r>
              <a:rPr lang="ru-RU" sz="1200" kern="1200" dirty="0" smtClean="0">
                <a:solidFill>
                  <a:schemeClr val="tx1"/>
                </a:solidFill>
                <a:effectLst/>
                <a:latin typeface="Arial" panose="020B0604020202020204" pitchFamily="34" charset="0"/>
                <a:ea typeface="+mn-ea"/>
                <a:cs typeface="Arial" panose="020B0604020202020204" pitchFamily="34" charset="0"/>
              </a:rPr>
              <a:t>2½ по </a:t>
            </a:r>
            <a:r>
              <a:rPr lang="en-US" sz="1200" kern="1200" dirty="0" smtClean="0">
                <a:solidFill>
                  <a:schemeClr val="tx1"/>
                </a:solidFill>
                <a:effectLst/>
                <a:latin typeface="Arial" panose="020B0604020202020204" pitchFamily="34" charset="0"/>
                <a:ea typeface="+mn-ea"/>
                <a:cs typeface="Arial" panose="020B0604020202020204" pitchFamily="34" charset="0"/>
              </a:rPr>
              <a:t>ISO</a:t>
            </a:r>
            <a:r>
              <a:rPr lang="ru-RU" sz="1200" kern="1200" dirty="0" smtClean="0">
                <a:solidFill>
                  <a:schemeClr val="tx1"/>
                </a:solidFill>
                <a:effectLst/>
                <a:latin typeface="Arial" panose="020B0604020202020204" pitchFamily="34" charset="0"/>
                <a:ea typeface="+mn-ea"/>
                <a:cs typeface="Arial" panose="020B0604020202020204" pitchFamily="34" charset="0"/>
              </a:rPr>
              <a:t> 8501-1, шероховатость поверхности </a:t>
            </a:r>
            <a:r>
              <a:rPr lang="en-US" sz="1200" kern="1200" dirty="0" err="1" smtClean="0">
                <a:solidFill>
                  <a:schemeClr val="tx1"/>
                </a:solidFill>
                <a:effectLst/>
                <a:latin typeface="Arial" panose="020B0604020202020204" pitchFamily="34" charset="0"/>
                <a:ea typeface="+mn-ea"/>
                <a:cs typeface="Arial" panose="020B0604020202020204" pitchFamily="34" charset="0"/>
              </a:rPr>
              <a:t>Rz</a:t>
            </a:r>
            <a:r>
              <a:rPr lang="ru-RU" sz="1200" kern="1200" dirty="0" smtClean="0">
                <a:solidFill>
                  <a:schemeClr val="tx1"/>
                </a:solidFill>
                <a:effectLst/>
                <a:latin typeface="Arial" panose="020B0604020202020204" pitchFamily="34" charset="0"/>
                <a:ea typeface="+mn-ea"/>
                <a:cs typeface="Arial" panose="020B0604020202020204" pitchFamily="34" charset="0"/>
              </a:rPr>
              <a:t> 70 – 90 мкм по </a:t>
            </a:r>
            <a:r>
              <a:rPr lang="en-US" sz="1200" kern="1200" dirty="0" smtClean="0">
                <a:solidFill>
                  <a:schemeClr val="tx1"/>
                </a:solidFill>
                <a:effectLst/>
                <a:latin typeface="Arial" panose="020B0604020202020204" pitchFamily="34" charset="0"/>
                <a:ea typeface="+mn-ea"/>
                <a:cs typeface="Arial" panose="020B0604020202020204" pitchFamily="34" charset="0"/>
              </a:rPr>
              <a:t>ISO</a:t>
            </a:r>
            <a:r>
              <a:rPr lang="ru-RU" sz="1200" kern="1200" dirty="0" smtClean="0">
                <a:solidFill>
                  <a:schemeClr val="tx1"/>
                </a:solidFill>
                <a:effectLst/>
                <a:latin typeface="Arial" panose="020B0604020202020204" pitchFamily="34" charset="0"/>
                <a:ea typeface="+mn-ea"/>
                <a:cs typeface="Arial" panose="020B0604020202020204" pitchFamily="34" charset="0"/>
              </a:rPr>
              <a:t> 8503-4, температура поверхности трубы + 42 ÷ 50 </a:t>
            </a:r>
            <a:r>
              <a:rPr lang="ru-RU" sz="1200" kern="1200" baseline="30000" dirty="0" smtClean="0">
                <a:solidFill>
                  <a:schemeClr val="tx1"/>
                </a:solidFill>
                <a:effectLst/>
                <a:latin typeface="Arial" panose="020B0604020202020204" pitchFamily="34" charset="0"/>
                <a:ea typeface="+mn-ea"/>
                <a:cs typeface="Arial" panose="020B0604020202020204" pitchFamily="34" charset="0"/>
              </a:rPr>
              <a:t>о</a:t>
            </a:r>
            <a:r>
              <a:rPr lang="ru-RU" sz="1200" kern="1200" dirty="0" smtClean="0">
                <a:solidFill>
                  <a:schemeClr val="tx1"/>
                </a:solidFill>
                <a:effectLst/>
                <a:latin typeface="Arial" panose="020B0604020202020204" pitchFamily="34" charset="0"/>
                <a:ea typeface="+mn-ea"/>
                <a:cs typeface="Arial" panose="020B0604020202020204" pitchFamily="34" charset="0"/>
              </a:rPr>
              <a:t>С. </a:t>
            </a:r>
          </a:p>
          <a:p>
            <a:pPr defTabSz="886452">
              <a:defRPr/>
            </a:pPr>
            <a:endParaRPr lang="ru-RU" sz="1400" dirty="0">
              <a:latin typeface="Arial Narrow" panose="020B0606020202030204" pitchFamily="34" charset="0"/>
            </a:endParaRPr>
          </a:p>
        </p:txBody>
      </p:sp>
      <p:sp>
        <p:nvSpPr>
          <p:cNvPr id="4" name="Номер слайда 3"/>
          <p:cNvSpPr>
            <a:spLocks noGrp="1"/>
          </p:cNvSpPr>
          <p:nvPr>
            <p:ph type="sldNum" sz="quarter" idx="10"/>
          </p:nvPr>
        </p:nvSpPr>
        <p:spPr/>
        <p:txBody>
          <a:bodyPr/>
          <a:lstStyle/>
          <a:p>
            <a:pPr>
              <a:defRPr/>
            </a:pPr>
            <a:fld id="{289F3DC2-5F87-4AB4-8B69-3C7D5AA3D37B}" type="slidenum">
              <a:rPr lang="ru-RU" smtClean="0">
                <a:solidFill>
                  <a:prstClr val="white"/>
                </a:solidFill>
              </a:rPr>
              <a:pPr>
                <a:defRPr/>
              </a:pPr>
              <a:t>8</a:t>
            </a:fld>
            <a:endParaRPr lang="ru-RU" dirty="0">
              <a:solidFill>
                <a:prstClr val="white"/>
              </a:solidFill>
            </a:endParaRPr>
          </a:p>
        </p:txBody>
      </p:sp>
    </p:spTree>
    <p:extLst>
      <p:ext uri="{BB962C8B-B14F-4D97-AF65-F5344CB8AC3E}">
        <p14:creationId xmlns:p14="http://schemas.microsoft.com/office/powerpoint/2010/main" val="351281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p:spPr>
        <p:txBody>
          <a:bodyPr/>
          <a:lstStyle/>
          <a:p>
            <a:r>
              <a:rPr lang="ru-RU" dirty="0" smtClean="0"/>
              <a:t>Образец заголовка</a:t>
            </a:r>
            <a:endParaRPr lang="ru-RU" dirty="0"/>
          </a:p>
        </p:txBody>
      </p:sp>
      <p:sp>
        <p:nvSpPr>
          <p:cNvPr id="5"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6" name="Содержимое 2"/>
          <p:cNvSpPr>
            <a:spLocks noGrp="1"/>
          </p:cNvSpPr>
          <p:nvPr>
            <p:ph idx="1"/>
          </p:nvPr>
        </p:nvSpPr>
        <p:spPr>
          <a:xfrm>
            <a:off x="223838" y="1222376"/>
            <a:ext cx="8707437" cy="4943477"/>
          </a:xfrm>
          <a:prstGeom prst="rect">
            <a:avLst/>
          </a:prstGeom>
        </p:spPr>
        <p:txBody>
          <a:bodyPr lIns="0" tIns="0" rIns="0" bIns="0"/>
          <a:lstStyle/>
          <a:p>
            <a:pPr lvl="0"/>
            <a:r>
              <a:rPr lang="ru-RU" dirty="0" smtClean="0"/>
              <a:t>Образец текста</a:t>
            </a:r>
          </a:p>
        </p:txBody>
      </p:sp>
      <p:sp>
        <p:nvSpPr>
          <p:cNvPr id="7"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22377"/>
            <a:ext cx="8697912" cy="1336677"/>
          </a:xfrm>
          <a:prstGeom prst="rect">
            <a:avLst/>
          </a:prstGeom>
        </p:spPr>
        <p:txBody>
          <a:bodyPr lIns="0" tIns="0" rIns="0" bIns="0"/>
          <a:lstStyle>
            <a:lvl1pPr>
              <a:defRPr>
                <a:solidFill>
                  <a:schemeClr val="bg1"/>
                </a:solidFill>
              </a:defRPr>
            </a:lvl1pPr>
          </a:lstStyle>
          <a:p>
            <a:pPr lvl="0"/>
            <a:r>
              <a:rPr lang="ru-RU" dirty="0" smtClean="0"/>
              <a:t>Образец текста</a:t>
            </a:r>
          </a:p>
        </p:txBody>
      </p:sp>
      <p:sp>
        <p:nvSpPr>
          <p:cNvPr id="8" name="Содержимое 2"/>
          <p:cNvSpPr>
            <a:spLocks noGrp="1"/>
          </p:cNvSpPr>
          <p:nvPr>
            <p:ph idx="12"/>
          </p:nvPr>
        </p:nvSpPr>
        <p:spPr>
          <a:xfrm>
            <a:off x="223838" y="2912551"/>
            <a:ext cx="8697912" cy="3253307"/>
          </a:xfrm>
          <a:prstGeom prst="rect">
            <a:avLst/>
          </a:prstGeom>
        </p:spPr>
        <p:txBody>
          <a:bodyPr lIns="0" tIns="0" rIns="0" bIns="0"/>
          <a:lstStyle>
            <a:lvl1pPr>
              <a:defRPr>
                <a:solidFill>
                  <a:schemeClr val="bg1"/>
                </a:solidFill>
              </a:defRPr>
            </a:lvl1pPr>
          </a:lstStyle>
          <a:p>
            <a:pPr lvl="0"/>
            <a:r>
              <a:rPr lang="ru-RU" dirty="0" smtClean="0"/>
              <a:t>Образец текста</a:t>
            </a:r>
          </a:p>
        </p:txBody>
      </p:sp>
      <p:sp>
        <p:nvSpPr>
          <p:cNvPr id="7"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6"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8"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16660"/>
            <a:ext cx="8697912" cy="1342390"/>
          </a:xfrm>
        </p:spPr>
        <p:txBody>
          <a:bodyPr/>
          <a:lstStyle/>
          <a:p>
            <a:pPr lvl="0"/>
            <a:r>
              <a:rPr lang="ru-RU" dirty="0" smtClean="0"/>
              <a:t>Образец текста</a:t>
            </a:r>
          </a:p>
        </p:txBody>
      </p:sp>
      <p:sp>
        <p:nvSpPr>
          <p:cNvPr id="8"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9"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16660"/>
            <a:ext cx="8697912" cy="1342390"/>
          </a:xfrm>
        </p:spPr>
        <p:txBody>
          <a:bodyPr/>
          <a:lstStyle/>
          <a:p>
            <a:pPr lvl="0"/>
            <a:r>
              <a:rPr lang="ru-RU" dirty="0" smtClean="0"/>
              <a:t>Образец текста</a:t>
            </a:r>
          </a:p>
        </p:txBody>
      </p:sp>
      <p:sp>
        <p:nvSpPr>
          <p:cNvPr id="6" name="Содержимое 2"/>
          <p:cNvSpPr>
            <a:spLocks noGrp="1"/>
          </p:cNvSpPr>
          <p:nvPr>
            <p:ph idx="12"/>
          </p:nvPr>
        </p:nvSpPr>
        <p:spPr>
          <a:xfrm>
            <a:off x="2124081" y="2917517"/>
            <a:ext cx="6797675" cy="3248335"/>
          </a:xfrm>
        </p:spPr>
        <p:txBody>
          <a:bodyPr/>
          <a:lstStyle>
            <a:lvl1pPr>
              <a:defRPr>
                <a:solidFill>
                  <a:schemeClr val="bg1"/>
                </a:solidFill>
              </a:defRPr>
            </a:lvl1pPr>
          </a:lstStyle>
          <a:p>
            <a:pPr lvl="0"/>
            <a:r>
              <a:rPr lang="ru-RU" dirty="0" smtClean="0"/>
              <a:t>Образец текста</a:t>
            </a:r>
          </a:p>
        </p:txBody>
      </p:sp>
      <p:sp>
        <p:nvSpPr>
          <p:cNvPr id="8"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9"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16660"/>
            <a:ext cx="8697912" cy="1342390"/>
          </a:xfrm>
        </p:spPr>
        <p:txBody>
          <a:bodyPr/>
          <a:lstStyle/>
          <a:p>
            <a:pPr lvl="0"/>
            <a:r>
              <a:rPr lang="ru-RU" dirty="0" smtClean="0"/>
              <a:t>Образец текста</a:t>
            </a:r>
          </a:p>
        </p:txBody>
      </p:sp>
      <p:sp>
        <p:nvSpPr>
          <p:cNvPr id="6"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7"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16660"/>
            <a:ext cx="8697912" cy="1342390"/>
          </a:xfrm>
        </p:spPr>
        <p:txBody>
          <a:bodyPr/>
          <a:lstStyle/>
          <a:p>
            <a:pPr lvl="0"/>
            <a:r>
              <a:rPr lang="ru-RU" dirty="0" smtClean="0"/>
              <a:t>Образец текста</a:t>
            </a:r>
          </a:p>
        </p:txBody>
      </p:sp>
      <p:sp>
        <p:nvSpPr>
          <p:cNvPr id="6" name="Содержимое 2"/>
          <p:cNvSpPr>
            <a:spLocks noGrp="1"/>
          </p:cNvSpPr>
          <p:nvPr>
            <p:ph idx="12"/>
          </p:nvPr>
        </p:nvSpPr>
        <p:spPr>
          <a:xfrm>
            <a:off x="223838" y="2916044"/>
            <a:ext cx="8697912" cy="3249806"/>
          </a:xfrm>
        </p:spPr>
        <p:txBody>
          <a:bodyPr/>
          <a:lstStyle>
            <a:lvl1pPr>
              <a:defRPr>
                <a:solidFill>
                  <a:schemeClr val="bg1"/>
                </a:solidFill>
              </a:defRPr>
            </a:lvl1pPr>
          </a:lstStyle>
          <a:p>
            <a:pPr lvl="0"/>
            <a:r>
              <a:rPr lang="ru-RU" dirty="0" smtClean="0"/>
              <a:t>Образец текста</a:t>
            </a:r>
          </a:p>
        </p:txBody>
      </p:sp>
      <p:sp>
        <p:nvSpPr>
          <p:cNvPr id="7"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8"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16660"/>
            <a:ext cx="8697912" cy="941924"/>
          </a:xfrm>
        </p:spPr>
        <p:txBody>
          <a:bodyPr/>
          <a:lstStyle>
            <a:lvl1pPr>
              <a:defRPr b="0"/>
            </a:lvl1pPr>
          </a:lstStyle>
          <a:p>
            <a:pPr lvl="0"/>
            <a:r>
              <a:rPr lang="ru-RU" dirty="0" smtClean="0"/>
              <a:t>Образец текста</a:t>
            </a:r>
          </a:p>
        </p:txBody>
      </p:sp>
      <p:sp>
        <p:nvSpPr>
          <p:cNvPr id="8"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16660"/>
            <a:ext cx="8697912" cy="941924"/>
          </a:xfrm>
        </p:spPr>
        <p:txBody>
          <a:bodyPr/>
          <a:lstStyle/>
          <a:p>
            <a:pPr lvl="0"/>
            <a:r>
              <a:rPr lang="ru-RU" dirty="0" smtClean="0"/>
              <a:t>Образец текста</a:t>
            </a:r>
          </a:p>
        </p:txBody>
      </p:sp>
      <p:sp>
        <p:nvSpPr>
          <p:cNvPr id="6" name="Содержимое 2"/>
          <p:cNvSpPr>
            <a:spLocks noGrp="1"/>
          </p:cNvSpPr>
          <p:nvPr>
            <p:ph idx="12"/>
          </p:nvPr>
        </p:nvSpPr>
        <p:spPr>
          <a:xfrm>
            <a:off x="223838" y="2300400"/>
            <a:ext cx="8697912" cy="3865450"/>
          </a:xfrm>
        </p:spPr>
        <p:txBody>
          <a:bodyPr/>
          <a:lstStyle>
            <a:lvl1pPr>
              <a:defRPr>
                <a:solidFill>
                  <a:schemeClr val="bg1"/>
                </a:solidFill>
              </a:defRPr>
            </a:lvl1pPr>
          </a:lstStyle>
          <a:p>
            <a:pPr lvl="0"/>
            <a:r>
              <a:rPr lang="ru-RU" dirty="0" smtClean="0"/>
              <a:t>Образец текста</a:t>
            </a:r>
          </a:p>
        </p:txBody>
      </p:sp>
      <p:sp>
        <p:nvSpPr>
          <p:cNvPr id="7"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8"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16666"/>
            <a:ext cx="1484312" cy="4999037"/>
          </a:xfrm>
        </p:spPr>
        <p:txBody>
          <a:bodyPr/>
          <a:lstStyle>
            <a:lvl1pPr>
              <a:defRPr b="0"/>
            </a:lvl1pPr>
          </a:lstStyle>
          <a:p>
            <a:pPr lvl="0"/>
            <a:r>
              <a:rPr lang="ru-RU" dirty="0" smtClean="0"/>
              <a:t>Образец текста</a:t>
            </a:r>
          </a:p>
        </p:txBody>
      </p:sp>
      <p:sp>
        <p:nvSpPr>
          <p:cNvPr id="6"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7"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16666"/>
            <a:ext cx="1484312" cy="4999037"/>
          </a:xfrm>
        </p:spPr>
        <p:txBody>
          <a:bodyPr/>
          <a:lstStyle/>
          <a:p>
            <a:pPr lvl="0"/>
            <a:r>
              <a:rPr lang="ru-RU" dirty="0" smtClean="0"/>
              <a:t>Образец текста</a:t>
            </a:r>
          </a:p>
        </p:txBody>
      </p:sp>
      <p:sp>
        <p:nvSpPr>
          <p:cNvPr id="6" name="Содержимое 2"/>
          <p:cNvSpPr>
            <a:spLocks noGrp="1"/>
          </p:cNvSpPr>
          <p:nvPr>
            <p:ph idx="12" hasCustomPrompt="1"/>
          </p:nvPr>
        </p:nvSpPr>
        <p:spPr>
          <a:xfrm>
            <a:off x="2124081" y="1216666"/>
            <a:ext cx="6797675" cy="4999037"/>
          </a:xfrm>
        </p:spPr>
        <p:txBody>
          <a:bodyPr/>
          <a:lstStyle>
            <a:lvl1pPr>
              <a:defRPr>
                <a:solidFill>
                  <a:schemeClr val="bg1"/>
                </a:solidFill>
              </a:defRPr>
            </a:lvl1pPr>
          </a:lstStyle>
          <a:p>
            <a:pPr lvl="0"/>
            <a:r>
              <a:rPr lang="ru-RU" dirty="0" smtClean="0"/>
              <a:t>Образец </a:t>
            </a:r>
            <a:br>
              <a:rPr lang="ru-RU" dirty="0" smtClean="0"/>
            </a:br>
            <a:r>
              <a:rPr lang="ru-RU" dirty="0" smtClean="0"/>
              <a:t>текста</a:t>
            </a:r>
          </a:p>
        </p:txBody>
      </p:sp>
      <p:sp>
        <p:nvSpPr>
          <p:cNvPr id="7"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8"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40" y="1222376"/>
            <a:ext cx="2749550" cy="4943477"/>
          </a:xfrm>
          <a:prstGeom prst="rect">
            <a:avLst/>
          </a:prstGeom>
        </p:spPr>
        <p:txBody>
          <a:bodyPr lIns="0" tIns="0" rIns="0" bIns="0"/>
          <a:lstStyle/>
          <a:p>
            <a:pPr lvl="0"/>
            <a:r>
              <a:rPr lang="ru-RU" dirty="0" smtClean="0"/>
              <a:t>Образец текста</a:t>
            </a:r>
          </a:p>
        </p:txBody>
      </p:sp>
      <p:sp>
        <p:nvSpPr>
          <p:cNvPr id="7" name="Содержимое 2"/>
          <p:cNvSpPr>
            <a:spLocks noGrp="1"/>
          </p:cNvSpPr>
          <p:nvPr>
            <p:ph idx="12"/>
          </p:nvPr>
        </p:nvSpPr>
        <p:spPr>
          <a:xfrm>
            <a:off x="3197225" y="1222376"/>
            <a:ext cx="5724525" cy="4943477"/>
          </a:xfrm>
          <a:prstGeom prst="rect">
            <a:avLst/>
          </a:prstGeom>
        </p:spPr>
        <p:txBody>
          <a:bodyPr lIns="0" tIns="0" rIns="0" bIns="0"/>
          <a:lstStyle/>
          <a:p>
            <a:pPr lvl="0"/>
            <a:r>
              <a:rPr lang="ru-RU" dirty="0" smtClean="0"/>
              <a:t>Образец текста</a:t>
            </a:r>
          </a:p>
        </p:txBody>
      </p:sp>
      <p:sp>
        <p:nvSpPr>
          <p:cNvPr id="10"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p:txBody>
          <a:bodyPr/>
          <a:lstStyle>
            <a:lvl1pPr>
              <a:defRPr/>
            </a:lvl1pPr>
          </a:lstStyle>
          <a:p>
            <a:pPr lvl="0"/>
            <a:r>
              <a:rPr lang="ru-RU" dirty="0" smtClean="0"/>
              <a:t>Образец текста</a:t>
            </a:r>
          </a:p>
        </p:txBody>
      </p:sp>
      <p:sp>
        <p:nvSpPr>
          <p:cNvPr id="8"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9"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p:txBody>
          <a:bodyPr/>
          <a:lstStyle/>
          <a:p>
            <a:pPr lvl="0"/>
            <a:r>
              <a:rPr lang="ru-RU" dirty="0" smtClean="0"/>
              <a:t>Образец текста</a:t>
            </a:r>
          </a:p>
        </p:txBody>
      </p:sp>
      <p:sp>
        <p:nvSpPr>
          <p:cNvPr id="6" name="Содержимое 2"/>
          <p:cNvSpPr>
            <a:spLocks noGrp="1"/>
          </p:cNvSpPr>
          <p:nvPr>
            <p:ph idx="12"/>
          </p:nvPr>
        </p:nvSpPr>
        <p:spPr>
          <a:xfrm>
            <a:off x="3417887" y="1216660"/>
            <a:ext cx="5503863" cy="4892040"/>
          </a:xfrm>
        </p:spPr>
        <p:txBody>
          <a:bodyPr/>
          <a:lstStyle>
            <a:lvl1pPr>
              <a:defRPr>
                <a:solidFill>
                  <a:schemeClr val="bg1"/>
                </a:solidFill>
              </a:defRPr>
            </a:lvl1pPr>
          </a:lstStyle>
          <a:p>
            <a:pPr lvl="0"/>
            <a:r>
              <a:rPr lang="ru-RU" dirty="0" smtClean="0"/>
              <a:t>Образец текста</a:t>
            </a:r>
          </a:p>
        </p:txBody>
      </p:sp>
      <p:sp>
        <p:nvSpPr>
          <p:cNvPr id="7"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8"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hasCustomPrompt="1"/>
          </p:nvPr>
        </p:nvSpPr>
        <p:spPr>
          <a:xfrm>
            <a:off x="2124081" y="1309688"/>
            <a:ext cx="6797675" cy="4856162"/>
          </a:xfrm>
          <a:prstGeom prst="rect">
            <a:avLst/>
          </a:prstGeom>
        </p:spPr>
        <p:txBody>
          <a:bodyPr lIns="0" tIns="0" rIns="0" bIns="0" anchor="ctr" anchorCtr="0"/>
          <a:lstStyle>
            <a:lvl1pPr>
              <a:defRPr b="1" baseline="0">
                <a:solidFill>
                  <a:schemeClr val="bg1"/>
                </a:solidFill>
              </a:defRPr>
            </a:lvl1pPr>
          </a:lstStyle>
          <a:p>
            <a:pPr lvl="0"/>
            <a:r>
              <a:rPr lang="ru-RU" dirty="0" smtClean="0"/>
              <a:t>НАЗВАНИЕ ПРЕЗЕНТАЦИИ</a:t>
            </a:r>
          </a:p>
        </p:txBody>
      </p:sp>
      <p:sp>
        <p:nvSpPr>
          <p:cNvPr id="5"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МЕРОПРИЯТИЯ</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hasCustomPrompt="1"/>
          </p:nvPr>
        </p:nvSpPr>
        <p:spPr>
          <a:xfrm>
            <a:off x="2124081" y="1309688"/>
            <a:ext cx="6797675" cy="4856162"/>
          </a:xfrm>
          <a:prstGeom prst="rect">
            <a:avLst/>
          </a:prstGeom>
        </p:spPr>
        <p:txBody>
          <a:bodyPr lIns="0" tIns="0" rIns="0" bIns="0" anchor="ctr" anchorCtr="0"/>
          <a:lstStyle>
            <a:lvl1pPr>
              <a:defRPr b="1" baseline="0">
                <a:solidFill>
                  <a:schemeClr val="bg1"/>
                </a:solidFill>
              </a:defRPr>
            </a:lvl1pPr>
          </a:lstStyle>
          <a:p>
            <a:pPr lvl="0"/>
            <a:r>
              <a:rPr lang="ru-RU" dirty="0" smtClean="0"/>
              <a:t>НАЗВАНИЕ ПРЕЗЕНТАЦИИ</a:t>
            </a:r>
          </a:p>
        </p:txBody>
      </p:sp>
      <p:sp>
        <p:nvSpPr>
          <p:cNvPr id="5"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МЕРОПРИЯТИЯ</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p:spPr>
        <p:txBody>
          <a:bodyPr/>
          <a:lstStyle/>
          <a:p>
            <a:r>
              <a:rPr lang="ru-RU" dirty="0" smtClean="0"/>
              <a:t>Образец заголовка</a:t>
            </a:r>
            <a:endParaRPr lang="ru-RU" dirty="0"/>
          </a:p>
        </p:txBody>
      </p:sp>
      <p:sp>
        <p:nvSpPr>
          <p:cNvPr id="5"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6" name="Содержимое 2"/>
          <p:cNvSpPr>
            <a:spLocks noGrp="1"/>
          </p:cNvSpPr>
          <p:nvPr>
            <p:ph idx="1"/>
          </p:nvPr>
        </p:nvSpPr>
        <p:spPr>
          <a:xfrm>
            <a:off x="223838" y="1222376"/>
            <a:ext cx="8707437" cy="4943477"/>
          </a:xfrm>
          <a:prstGeom prst="rect">
            <a:avLst/>
          </a:prstGeom>
        </p:spPr>
        <p:txBody>
          <a:bodyPr lIns="0" tIns="0" rIns="0" bIns="0"/>
          <a:lstStyle/>
          <a:p>
            <a:pPr lvl="0"/>
            <a:r>
              <a:rPr lang="ru-RU" dirty="0" smtClean="0"/>
              <a:t>Образец текста</a:t>
            </a:r>
          </a:p>
        </p:txBody>
      </p:sp>
      <p:sp>
        <p:nvSpPr>
          <p:cNvPr id="7"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a:solidFill>
                  <a:prstClr val="white"/>
                </a:solidFill>
              </a:rPr>
              <a:pPr/>
              <a:t>‹#›</a:t>
            </a:fld>
            <a:endParaRPr dirty="0">
              <a:solidFill>
                <a:prstClr val="white"/>
              </a:solidFill>
            </a:endParaRPr>
          </a:p>
        </p:txBody>
      </p:sp>
    </p:spTree>
    <p:extLst>
      <p:ext uri="{BB962C8B-B14F-4D97-AF65-F5344CB8AC3E}">
        <p14:creationId xmlns:p14="http://schemas.microsoft.com/office/powerpoint/2010/main" val="3516653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40" y="1222376"/>
            <a:ext cx="2749550" cy="4943477"/>
          </a:xfrm>
          <a:prstGeom prst="rect">
            <a:avLst/>
          </a:prstGeom>
        </p:spPr>
        <p:txBody>
          <a:bodyPr lIns="0" tIns="0" rIns="0" bIns="0"/>
          <a:lstStyle/>
          <a:p>
            <a:pPr lvl="0"/>
            <a:r>
              <a:rPr lang="ru-RU" dirty="0" smtClean="0"/>
              <a:t>Образец текста</a:t>
            </a:r>
          </a:p>
        </p:txBody>
      </p:sp>
      <p:sp>
        <p:nvSpPr>
          <p:cNvPr id="7" name="Содержимое 2"/>
          <p:cNvSpPr>
            <a:spLocks noGrp="1"/>
          </p:cNvSpPr>
          <p:nvPr>
            <p:ph idx="12"/>
          </p:nvPr>
        </p:nvSpPr>
        <p:spPr>
          <a:xfrm>
            <a:off x="3197225" y="1222376"/>
            <a:ext cx="5724525" cy="4943477"/>
          </a:xfrm>
          <a:prstGeom prst="rect">
            <a:avLst/>
          </a:prstGeom>
        </p:spPr>
        <p:txBody>
          <a:bodyPr lIns="0" tIns="0" rIns="0" bIns="0"/>
          <a:lstStyle/>
          <a:p>
            <a:pPr lvl="0"/>
            <a:r>
              <a:rPr lang="ru-RU" dirty="0" smtClean="0"/>
              <a:t>Образец текста</a:t>
            </a:r>
          </a:p>
        </p:txBody>
      </p:sp>
      <p:sp>
        <p:nvSpPr>
          <p:cNvPr id="10"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a:solidFill>
                  <a:prstClr val="white"/>
                </a:solidFill>
              </a:rPr>
              <a:pPr/>
              <a:t>‹#›</a:t>
            </a:fld>
            <a:endParaRPr dirty="0">
              <a:solidFill>
                <a:prstClr val="white"/>
              </a:solidFill>
            </a:endParaRPr>
          </a:p>
        </p:txBody>
      </p:sp>
    </p:spTree>
    <p:extLst>
      <p:ext uri="{BB962C8B-B14F-4D97-AF65-F5344CB8AC3E}">
        <p14:creationId xmlns:p14="http://schemas.microsoft.com/office/powerpoint/2010/main" val="26671657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40" y="1222376"/>
            <a:ext cx="2749550" cy="4943477"/>
          </a:xfrm>
          <a:prstGeom prst="rect">
            <a:avLst/>
          </a:prstGeom>
        </p:spPr>
        <p:txBody>
          <a:bodyPr lIns="0" tIns="0" rIns="0" bIns="0"/>
          <a:lstStyle/>
          <a:p>
            <a:pPr lvl="0"/>
            <a:r>
              <a:rPr lang="ru-RU" dirty="0" smtClean="0"/>
              <a:t>Образец текста</a:t>
            </a:r>
          </a:p>
        </p:txBody>
      </p:sp>
      <p:sp>
        <p:nvSpPr>
          <p:cNvPr id="7" name="Содержимое 2"/>
          <p:cNvSpPr>
            <a:spLocks noGrp="1"/>
          </p:cNvSpPr>
          <p:nvPr>
            <p:ph idx="12"/>
          </p:nvPr>
        </p:nvSpPr>
        <p:spPr>
          <a:xfrm>
            <a:off x="3199317" y="1222376"/>
            <a:ext cx="2744515" cy="4943477"/>
          </a:xfrm>
          <a:prstGeom prst="rect">
            <a:avLst/>
          </a:prstGeom>
        </p:spPr>
        <p:txBody>
          <a:bodyPr lIns="0" tIns="0" rIns="0" bIns="0"/>
          <a:lstStyle/>
          <a:p>
            <a:pPr lvl="0"/>
            <a:r>
              <a:rPr lang="ru-RU" dirty="0" smtClean="0"/>
              <a:t>Образец текста</a:t>
            </a:r>
          </a:p>
        </p:txBody>
      </p:sp>
      <p:sp>
        <p:nvSpPr>
          <p:cNvPr id="8" name="Содержимое 2"/>
          <p:cNvSpPr>
            <a:spLocks noGrp="1"/>
          </p:cNvSpPr>
          <p:nvPr>
            <p:ph idx="13"/>
          </p:nvPr>
        </p:nvSpPr>
        <p:spPr>
          <a:xfrm>
            <a:off x="6169750" y="1222376"/>
            <a:ext cx="2744515" cy="4943477"/>
          </a:xfrm>
          <a:prstGeom prst="rect">
            <a:avLst/>
          </a:prstGeom>
        </p:spPr>
        <p:txBody>
          <a:bodyPr lIns="0" tIns="0" rIns="0" bIns="0"/>
          <a:lstStyle/>
          <a:p>
            <a:pPr lvl="0"/>
            <a:r>
              <a:rPr lang="ru-RU" dirty="0" smtClean="0"/>
              <a:t>Образец текста</a:t>
            </a:r>
          </a:p>
        </p:txBody>
      </p:sp>
      <p:sp>
        <p:nvSpPr>
          <p:cNvPr id="9"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2"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a:solidFill>
                  <a:prstClr val="white"/>
                </a:solidFill>
              </a:rPr>
              <a:pPr/>
              <a:t>‹#›</a:t>
            </a:fld>
            <a:endParaRPr dirty="0">
              <a:solidFill>
                <a:prstClr val="white"/>
              </a:solidFill>
            </a:endParaRPr>
          </a:p>
        </p:txBody>
      </p:sp>
    </p:spTree>
    <p:extLst>
      <p:ext uri="{BB962C8B-B14F-4D97-AF65-F5344CB8AC3E}">
        <p14:creationId xmlns:p14="http://schemas.microsoft.com/office/powerpoint/2010/main" val="3065326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22377"/>
            <a:ext cx="8697912" cy="1336677"/>
          </a:xfrm>
          <a:prstGeom prst="rect">
            <a:avLst/>
          </a:prstGeom>
        </p:spPr>
        <p:txBody>
          <a:bodyPr lIns="0" tIns="0" rIns="0" bIns="0"/>
          <a:lstStyle/>
          <a:p>
            <a:pPr lvl="0"/>
            <a:r>
              <a:rPr lang="ru-RU" dirty="0" smtClean="0"/>
              <a:t>Образец текста</a:t>
            </a:r>
          </a:p>
        </p:txBody>
      </p:sp>
      <p:sp>
        <p:nvSpPr>
          <p:cNvPr id="8" name="Содержимое 2"/>
          <p:cNvSpPr>
            <a:spLocks noGrp="1"/>
          </p:cNvSpPr>
          <p:nvPr>
            <p:ph idx="12"/>
          </p:nvPr>
        </p:nvSpPr>
        <p:spPr>
          <a:xfrm>
            <a:off x="223838" y="2922068"/>
            <a:ext cx="8697912" cy="3243782"/>
          </a:xfrm>
          <a:prstGeom prst="rect">
            <a:avLst/>
          </a:prstGeom>
        </p:spPr>
        <p:txBody>
          <a:bodyPr lIns="0" tIns="0" rIns="0" bIns="0"/>
          <a:lstStyle/>
          <a:p>
            <a:pPr lvl="0"/>
            <a:r>
              <a:rPr lang="ru-RU" dirty="0" smtClean="0"/>
              <a:t>Образец текста</a:t>
            </a:r>
          </a:p>
        </p:txBody>
      </p:sp>
      <p:sp>
        <p:nvSpPr>
          <p:cNvPr id="7"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a:solidFill>
                  <a:prstClr val="white"/>
                </a:solidFill>
              </a:rPr>
              <a:pPr/>
              <a:t>‹#›</a:t>
            </a:fld>
            <a:endParaRPr dirty="0">
              <a:solidFill>
                <a:prstClr val="white"/>
              </a:solidFill>
            </a:endParaRPr>
          </a:p>
        </p:txBody>
      </p:sp>
    </p:spTree>
    <p:extLst>
      <p:ext uri="{BB962C8B-B14F-4D97-AF65-F5344CB8AC3E}">
        <p14:creationId xmlns:p14="http://schemas.microsoft.com/office/powerpoint/2010/main" val="42002369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5"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6"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a:solidFill>
                  <a:prstClr val="white"/>
                </a:solidFill>
              </a:rPr>
              <a:pPr/>
              <a:t>‹#›</a:t>
            </a:fld>
            <a:endParaRPr dirty="0">
              <a:solidFill>
                <a:prstClr val="white"/>
              </a:solidFill>
            </a:endParaRPr>
          </a:p>
        </p:txBody>
      </p:sp>
    </p:spTree>
    <p:extLst>
      <p:ext uri="{BB962C8B-B14F-4D97-AF65-F5344CB8AC3E}">
        <p14:creationId xmlns:p14="http://schemas.microsoft.com/office/powerpoint/2010/main" val="13400655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1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408815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40" y="1222376"/>
            <a:ext cx="2749550" cy="4943477"/>
          </a:xfrm>
          <a:prstGeom prst="rect">
            <a:avLst/>
          </a:prstGeom>
        </p:spPr>
        <p:txBody>
          <a:bodyPr lIns="0" tIns="0" rIns="0" bIns="0"/>
          <a:lstStyle/>
          <a:p>
            <a:pPr lvl="0"/>
            <a:r>
              <a:rPr lang="ru-RU" dirty="0" smtClean="0"/>
              <a:t>Образец текста</a:t>
            </a:r>
          </a:p>
        </p:txBody>
      </p:sp>
      <p:sp>
        <p:nvSpPr>
          <p:cNvPr id="7" name="Содержимое 2"/>
          <p:cNvSpPr>
            <a:spLocks noGrp="1"/>
          </p:cNvSpPr>
          <p:nvPr>
            <p:ph idx="12"/>
          </p:nvPr>
        </p:nvSpPr>
        <p:spPr>
          <a:xfrm>
            <a:off x="3199317" y="1222376"/>
            <a:ext cx="2744515" cy="4943477"/>
          </a:xfrm>
          <a:prstGeom prst="rect">
            <a:avLst/>
          </a:prstGeom>
        </p:spPr>
        <p:txBody>
          <a:bodyPr lIns="0" tIns="0" rIns="0" bIns="0"/>
          <a:lstStyle/>
          <a:p>
            <a:pPr lvl="0"/>
            <a:r>
              <a:rPr lang="ru-RU" dirty="0" smtClean="0"/>
              <a:t>Образец текста</a:t>
            </a:r>
          </a:p>
        </p:txBody>
      </p:sp>
      <p:sp>
        <p:nvSpPr>
          <p:cNvPr id="8" name="Содержимое 2"/>
          <p:cNvSpPr>
            <a:spLocks noGrp="1"/>
          </p:cNvSpPr>
          <p:nvPr>
            <p:ph idx="13"/>
          </p:nvPr>
        </p:nvSpPr>
        <p:spPr>
          <a:xfrm>
            <a:off x="6169750" y="1222376"/>
            <a:ext cx="2744515" cy="4943477"/>
          </a:xfrm>
          <a:prstGeom prst="rect">
            <a:avLst/>
          </a:prstGeom>
        </p:spPr>
        <p:txBody>
          <a:bodyPr lIns="0" tIns="0" rIns="0" bIns="0"/>
          <a:lstStyle/>
          <a:p>
            <a:pPr lvl="0"/>
            <a:r>
              <a:rPr lang="ru-RU" dirty="0" smtClean="0"/>
              <a:t>Образец текста</a:t>
            </a:r>
          </a:p>
        </p:txBody>
      </p:sp>
      <p:sp>
        <p:nvSpPr>
          <p:cNvPr id="9"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2"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60882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93178880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8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1003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05046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5958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3914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6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1736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7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7949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9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17185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84655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8" y="1222377"/>
            <a:ext cx="8697912" cy="1336677"/>
          </a:xfrm>
          <a:prstGeom prst="rect">
            <a:avLst/>
          </a:prstGeom>
        </p:spPr>
        <p:txBody>
          <a:bodyPr lIns="0" tIns="0" rIns="0" bIns="0"/>
          <a:lstStyle/>
          <a:p>
            <a:pPr lvl="0"/>
            <a:r>
              <a:rPr lang="ru-RU" dirty="0" smtClean="0"/>
              <a:t>Образец текста</a:t>
            </a:r>
          </a:p>
        </p:txBody>
      </p:sp>
      <p:sp>
        <p:nvSpPr>
          <p:cNvPr id="8" name="Содержимое 2"/>
          <p:cNvSpPr>
            <a:spLocks noGrp="1"/>
          </p:cNvSpPr>
          <p:nvPr>
            <p:ph idx="12"/>
          </p:nvPr>
        </p:nvSpPr>
        <p:spPr>
          <a:xfrm>
            <a:off x="223838" y="2922068"/>
            <a:ext cx="8697912" cy="3243782"/>
          </a:xfrm>
          <a:prstGeom prst="rect">
            <a:avLst/>
          </a:prstGeom>
        </p:spPr>
        <p:txBody>
          <a:bodyPr lIns="0" tIns="0" rIns="0" bIns="0"/>
          <a:lstStyle/>
          <a:p>
            <a:pPr lvl="0"/>
            <a:r>
              <a:rPr lang="ru-RU" dirty="0" smtClean="0"/>
              <a:t>Образец текста</a:t>
            </a:r>
          </a:p>
        </p:txBody>
      </p:sp>
      <p:sp>
        <p:nvSpPr>
          <p:cNvPr id="7"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4"/>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4"/>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504825" y="6356370"/>
            <a:ext cx="2133600" cy="365125"/>
          </a:xfrm>
          <a:prstGeom prst="rect">
            <a:avLst/>
          </a:prstGeom>
        </p:spPr>
        <p:txBody>
          <a:bodyPr/>
          <a:lstStyle/>
          <a:p>
            <a:fld id="{78A36716-AA97-4713-91DF-0287B5904433}" type="datetimeFigureOut">
              <a:rPr lang="ru-RU" smtClean="0">
                <a:solidFill>
                  <a:prstClr val="white"/>
                </a:solidFill>
              </a:rPr>
              <a:pPr/>
              <a:t>26.05.2019</a:t>
            </a:fld>
            <a:endParaRPr lang="ru-RU">
              <a:solidFill>
                <a:prstClr val="white"/>
              </a:solidFill>
            </a:endParaRPr>
          </a:p>
        </p:txBody>
      </p:sp>
      <p:sp>
        <p:nvSpPr>
          <p:cNvPr id="6" name="Нижний колонтитул 5"/>
          <p:cNvSpPr>
            <a:spLocks noGrp="1"/>
          </p:cNvSpPr>
          <p:nvPr>
            <p:ph type="ftr" sz="quarter" idx="11"/>
          </p:nvPr>
        </p:nvSpPr>
        <p:spPr>
          <a:xfrm>
            <a:off x="3124200" y="6356370"/>
            <a:ext cx="2895600" cy="365125"/>
          </a:xfrm>
          <a:prstGeom prst="rect">
            <a:avLst/>
          </a:prstGeom>
        </p:spPr>
        <p:txBody>
          <a:bodyPr/>
          <a:lstStyle/>
          <a:p>
            <a:endParaRPr lang="ru-RU">
              <a:solidFill>
                <a:prstClr val="white"/>
              </a:solidFill>
            </a:endParaRPr>
          </a:p>
        </p:txBody>
      </p:sp>
      <p:sp>
        <p:nvSpPr>
          <p:cNvPr id="7" name="Номер слайда 6"/>
          <p:cNvSpPr>
            <a:spLocks noGrp="1"/>
          </p:cNvSpPr>
          <p:nvPr>
            <p:ph type="sldNum" sz="quarter" idx="12"/>
          </p:nvPr>
        </p:nvSpPr>
        <p:spPr>
          <a:xfrm>
            <a:off x="6553200" y="6385044"/>
            <a:ext cx="2133600" cy="307777"/>
          </a:xfrm>
          <a:prstGeom prst="rect">
            <a:avLst/>
          </a:prstGeom>
        </p:spPr>
        <p:txBody>
          <a:bodyPr/>
          <a:lstStyle/>
          <a:p>
            <a:fld id="{55055426-156C-48EC-BBC4-43431C473DD2}" type="slidenum">
              <a:rPr>
                <a:solidFill>
                  <a:prstClr val="white"/>
                </a:solidFill>
              </a:rPr>
              <a:pPr/>
              <a:t>‹#›</a:t>
            </a:fld>
            <a:endParaRPr>
              <a:solidFill>
                <a:prstClr val="white"/>
              </a:solidFill>
            </a:endParaRPr>
          </a:p>
        </p:txBody>
      </p:sp>
    </p:spTree>
    <p:extLst>
      <p:ext uri="{BB962C8B-B14F-4D97-AF65-F5344CB8AC3E}">
        <p14:creationId xmlns:p14="http://schemas.microsoft.com/office/powerpoint/2010/main" val="18386645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4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4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4"/>
            <a:ext cx="6400800" cy="1752600"/>
          </a:xfrm>
          <a:prstGeom prst="rect">
            <a:avLst/>
          </a:prstGeom>
        </p:spPr>
        <p:txBody>
          <a:bodyPr/>
          <a:lstStyle>
            <a:lvl1pPr marL="0" indent="0" algn="ctr">
              <a:buNone/>
              <a:defRPr>
                <a:solidFill>
                  <a:schemeClr val="tx1">
                    <a:tint val="75000"/>
                  </a:schemeClr>
                </a:solidFill>
              </a:defRPr>
            </a:lvl1pPr>
            <a:lvl2pPr marL="456877" indent="0" algn="ctr">
              <a:buNone/>
              <a:defRPr>
                <a:solidFill>
                  <a:schemeClr val="tx1">
                    <a:tint val="75000"/>
                  </a:schemeClr>
                </a:solidFill>
              </a:defRPr>
            </a:lvl2pPr>
            <a:lvl3pPr marL="913755" indent="0" algn="ctr">
              <a:buNone/>
              <a:defRPr>
                <a:solidFill>
                  <a:schemeClr val="tx1">
                    <a:tint val="75000"/>
                  </a:schemeClr>
                </a:solidFill>
              </a:defRPr>
            </a:lvl3pPr>
            <a:lvl4pPr marL="1370632" indent="0" algn="ctr">
              <a:buNone/>
              <a:defRPr>
                <a:solidFill>
                  <a:schemeClr val="tx1">
                    <a:tint val="75000"/>
                  </a:schemeClr>
                </a:solidFill>
              </a:defRPr>
            </a:lvl4pPr>
            <a:lvl5pPr marL="1827510" indent="0" algn="ctr">
              <a:buNone/>
              <a:defRPr>
                <a:solidFill>
                  <a:schemeClr val="tx1">
                    <a:tint val="75000"/>
                  </a:schemeClr>
                </a:solidFill>
              </a:defRPr>
            </a:lvl5pPr>
            <a:lvl6pPr marL="2284386" indent="0" algn="ctr">
              <a:buNone/>
              <a:defRPr>
                <a:solidFill>
                  <a:schemeClr val="tx1">
                    <a:tint val="75000"/>
                  </a:schemeClr>
                </a:solidFill>
              </a:defRPr>
            </a:lvl6pPr>
            <a:lvl7pPr marL="2741264" indent="0" algn="ctr">
              <a:buNone/>
              <a:defRPr>
                <a:solidFill>
                  <a:schemeClr val="tx1">
                    <a:tint val="75000"/>
                  </a:schemeClr>
                </a:solidFill>
              </a:defRPr>
            </a:lvl7pPr>
            <a:lvl8pPr marL="3198142" indent="0" algn="ctr">
              <a:buNone/>
              <a:defRPr>
                <a:solidFill>
                  <a:schemeClr val="tx1">
                    <a:tint val="75000"/>
                  </a:schemeClr>
                </a:solidFill>
              </a:defRPr>
            </a:lvl8pPr>
            <a:lvl9pPr marL="3655018"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457201" y="6356374"/>
            <a:ext cx="2133600" cy="365125"/>
          </a:xfrm>
          <a:prstGeom prst="rect">
            <a:avLst/>
          </a:prstGeom>
        </p:spPr>
        <p:txBody>
          <a:bodyPr/>
          <a:lstStyle/>
          <a:p>
            <a:fld id="{5580073A-73B7-46CB-880F-6C5C8319B93E}" type="datetimeFigureOut">
              <a:rPr lang="ru-RU" smtClean="0">
                <a:solidFill>
                  <a:prstClr val="white"/>
                </a:solidFill>
              </a:rPr>
              <a:pPr/>
              <a:t>26.05.2019</a:t>
            </a:fld>
            <a:endParaRPr lang="ru-RU" dirty="0">
              <a:solidFill>
                <a:prstClr val="white"/>
              </a:solidFill>
            </a:endParaRPr>
          </a:p>
        </p:txBody>
      </p:sp>
      <p:sp>
        <p:nvSpPr>
          <p:cNvPr id="5" name="Нижний колонтитул 4"/>
          <p:cNvSpPr>
            <a:spLocks noGrp="1"/>
          </p:cNvSpPr>
          <p:nvPr>
            <p:ph type="ftr" sz="quarter" idx="11"/>
          </p:nvPr>
        </p:nvSpPr>
        <p:spPr>
          <a:xfrm>
            <a:off x="3124203" y="6356374"/>
            <a:ext cx="2895600" cy="365125"/>
          </a:xfrm>
          <a:prstGeom prst="rect">
            <a:avLst/>
          </a:prstGeom>
        </p:spPr>
        <p:txBody>
          <a:bodyPr/>
          <a:lstStyle/>
          <a:p>
            <a:endParaRPr lang="ru-RU" dirty="0">
              <a:solidFill>
                <a:prstClr val="white"/>
              </a:solidFill>
            </a:endParaRPr>
          </a:p>
        </p:txBody>
      </p:sp>
      <p:sp>
        <p:nvSpPr>
          <p:cNvPr id="6" name="Номер слайда 5"/>
          <p:cNvSpPr>
            <a:spLocks noGrp="1"/>
          </p:cNvSpPr>
          <p:nvPr>
            <p:ph type="sldNum" sz="quarter" idx="12"/>
          </p:nvPr>
        </p:nvSpPr>
        <p:spPr/>
        <p:txBody>
          <a:bodyPr/>
          <a:lstStyle/>
          <a:p>
            <a:fld id="{8B5FBEEF-0DBE-4996-9E8C-016D7AD2F8F4}" type="slidenum">
              <a:rPr>
                <a:solidFill>
                  <a:prstClr val="white"/>
                </a:solidFill>
              </a:rPr>
              <a:pPr/>
              <a:t>‹#›</a:t>
            </a:fld>
            <a:endParaRPr dirty="0">
              <a:solidFill>
                <a:prstClr val="white"/>
              </a:solidFill>
            </a:endParaRPr>
          </a:p>
        </p:txBody>
      </p:sp>
    </p:spTree>
    <p:extLst>
      <p:ext uri="{BB962C8B-B14F-4D97-AF65-F5344CB8AC3E}">
        <p14:creationId xmlns:p14="http://schemas.microsoft.com/office/powerpoint/2010/main" val="18401180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xfrm>
            <a:off x="204790" y="6446954"/>
            <a:ext cx="1487487" cy="307777"/>
          </a:xfrm>
          <a:prstGeom prst="rect">
            <a:avLst/>
          </a:prstGeom>
          <a:ln/>
        </p:spPr>
        <p:txBody>
          <a:bodyPr/>
          <a:lstStyle>
            <a:lvl1pPr>
              <a:defRPr/>
            </a:lvl1pPr>
          </a:lstStyle>
          <a:p>
            <a:pPr>
              <a:defRPr/>
            </a:pPr>
            <a:fld id="{FCACC29F-C902-4FC8-9A7F-C2F5B07EEAD1}" type="slidenum">
              <a:rPr lang="en-US">
                <a:solidFill>
                  <a:srgbClr val="FFFFFF"/>
                </a:solidFill>
              </a:rPr>
              <a:pPr>
                <a:defRPr/>
              </a:pPr>
              <a:t>‹#›</a:t>
            </a:fld>
            <a:endParaRPr lang="ru-RU" dirty="0">
              <a:solidFill>
                <a:srgbClr val="FFFFFF"/>
              </a:solidFill>
            </a:endParaRPr>
          </a:p>
        </p:txBody>
      </p:sp>
      <p:sp>
        <p:nvSpPr>
          <p:cNvPr id="3" name="Rectangle 12"/>
          <p:cNvSpPr>
            <a:spLocks noGrp="1" noChangeArrowheads="1"/>
          </p:cNvSpPr>
          <p:nvPr>
            <p:ph type="ftr" sz="quarter" idx="11"/>
          </p:nvPr>
        </p:nvSpPr>
        <p:spPr>
          <a:xfrm>
            <a:off x="2144713" y="6362717"/>
            <a:ext cx="6769100" cy="476251"/>
          </a:xfrm>
          <a:prstGeom prst="rect">
            <a:avLst/>
          </a:prstGeom>
          <a:ln/>
        </p:spPr>
        <p:txBody>
          <a:bodyPr/>
          <a:lstStyle>
            <a:lvl1pPr>
              <a:defRPr/>
            </a:lvl1pPr>
          </a:lstStyle>
          <a:p>
            <a:pPr>
              <a:defRPr/>
            </a:pPr>
            <a:endParaRPr lang="ru-RU" dirty="0">
              <a:solidFill>
                <a:srgbClr val="FFFFFF"/>
              </a:solidFill>
            </a:endParaRPr>
          </a:p>
        </p:txBody>
      </p:sp>
    </p:spTree>
    <p:extLst>
      <p:ext uri="{BB962C8B-B14F-4D97-AF65-F5344CB8AC3E}">
        <p14:creationId xmlns:p14="http://schemas.microsoft.com/office/powerpoint/2010/main" val="427670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5"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6"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1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230662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39" y="1222376"/>
            <a:ext cx="8697912" cy="4943477"/>
          </a:xfrm>
          <a:prstGeom prst="rect">
            <a:avLst/>
          </a:prstGeom>
        </p:spPr>
        <p:txBody>
          <a:bodyPr lIns="0" tIns="0" rIns="0" bIns="0"/>
          <a:lstStyle>
            <a:lvl1pPr>
              <a:defRPr>
                <a:solidFill>
                  <a:schemeClr val="bg1"/>
                </a:solidFill>
              </a:defRPr>
            </a:lvl1pPr>
          </a:lstStyle>
          <a:p>
            <a:pPr lvl="0"/>
            <a:r>
              <a:rPr lang="ru-RU" dirty="0" smtClean="0"/>
              <a:t>Образец текста</a:t>
            </a:r>
          </a:p>
        </p:txBody>
      </p:sp>
      <p:sp>
        <p:nvSpPr>
          <p:cNvPr id="6"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9"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40" y="1222376"/>
            <a:ext cx="2749550" cy="4943477"/>
          </a:xfrm>
          <a:prstGeom prst="rect">
            <a:avLst/>
          </a:prstGeom>
        </p:spPr>
        <p:txBody>
          <a:bodyPr lIns="0" tIns="0" rIns="0" bIns="0"/>
          <a:lstStyle>
            <a:lvl1pPr>
              <a:defRPr>
                <a:solidFill>
                  <a:schemeClr val="bg1"/>
                </a:solidFill>
              </a:defRPr>
            </a:lvl1pPr>
          </a:lstStyle>
          <a:p>
            <a:pPr lvl="0"/>
            <a:r>
              <a:rPr lang="ru-RU" dirty="0" smtClean="0"/>
              <a:t>Образец текста</a:t>
            </a:r>
          </a:p>
        </p:txBody>
      </p:sp>
      <p:sp>
        <p:nvSpPr>
          <p:cNvPr id="7" name="Содержимое 2"/>
          <p:cNvSpPr>
            <a:spLocks noGrp="1"/>
          </p:cNvSpPr>
          <p:nvPr>
            <p:ph idx="12"/>
          </p:nvPr>
        </p:nvSpPr>
        <p:spPr>
          <a:xfrm>
            <a:off x="3197225" y="1222376"/>
            <a:ext cx="5724525" cy="4943477"/>
          </a:xfrm>
          <a:prstGeom prst="rect">
            <a:avLst/>
          </a:prstGeom>
        </p:spPr>
        <p:txBody>
          <a:bodyPr lIns="0" tIns="0" rIns="0" bIns="0"/>
          <a:lstStyle>
            <a:lvl1pPr>
              <a:defRPr>
                <a:solidFill>
                  <a:schemeClr val="bg1"/>
                </a:solidFill>
              </a:defRPr>
            </a:lvl1pPr>
          </a:lstStyle>
          <a:p>
            <a:pPr lvl="0"/>
            <a:r>
              <a:rPr lang="ru-RU" dirty="0" smtClean="0"/>
              <a:t>Образец текста</a:t>
            </a:r>
          </a:p>
        </p:txBody>
      </p:sp>
      <p:sp>
        <p:nvSpPr>
          <p:cNvPr id="8"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4081" y="0"/>
            <a:ext cx="6797675" cy="1009650"/>
          </a:xfrm>
          <a:prstGeom prst="rect">
            <a:avLst/>
          </a:prstGeo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223840" y="1222376"/>
            <a:ext cx="2749550" cy="4943477"/>
          </a:xfrm>
          <a:prstGeom prst="rect">
            <a:avLst/>
          </a:prstGeom>
        </p:spPr>
        <p:txBody>
          <a:bodyPr lIns="0" tIns="0" rIns="0" bIns="0"/>
          <a:lstStyle>
            <a:lvl1pPr>
              <a:defRPr>
                <a:solidFill>
                  <a:schemeClr val="bg1"/>
                </a:solidFill>
              </a:defRPr>
            </a:lvl1pPr>
          </a:lstStyle>
          <a:p>
            <a:pPr lvl="0"/>
            <a:r>
              <a:rPr lang="ru-RU" dirty="0" smtClean="0"/>
              <a:t>Образец текста</a:t>
            </a:r>
          </a:p>
        </p:txBody>
      </p:sp>
      <p:sp>
        <p:nvSpPr>
          <p:cNvPr id="7" name="Содержимое 2"/>
          <p:cNvSpPr>
            <a:spLocks noGrp="1"/>
          </p:cNvSpPr>
          <p:nvPr>
            <p:ph idx="12"/>
          </p:nvPr>
        </p:nvSpPr>
        <p:spPr>
          <a:xfrm>
            <a:off x="3197235" y="1222376"/>
            <a:ext cx="2746597" cy="4943477"/>
          </a:xfrm>
          <a:prstGeom prst="rect">
            <a:avLst/>
          </a:prstGeom>
        </p:spPr>
        <p:txBody>
          <a:bodyPr lIns="0" tIns="0" rIns="0" bIns="0"/>
          <a:lstStyle>
            <a:lvl1pPr>
              <a:defRPr>
                <a:solidFill>
                  <a:schemeClr val="bg1"/>
                </a:solidFill>
              </a:defRPr>
            </a:lvl1pPr>
          </a:lstStyle>
          <a:p>
            <a:pPr lvl="0"/>
            <a:r>
              <a:rPr lang="ru-RU" dirty="0" smtClean="0"/>
              <a:t>Образец текста</a:t>
            </a:r>
          </a:p>
        </p:txBody>
      </p:sp>
      <p:sp>
        <p:nvSpPr>
          <p:cNvPr id="8" name="Содержимое 2"/>
          <p:cNvSpPr>
            <a:spLocks noGrp="1"/>
          </p:cNvSpPr>
          <p:nvPr>
            <p:ph idx="13"/>
          </p:nvPr>
        </p:nvSpPr>
        <p:spPr>
          <a:xfrm>
            <a:off x="6169750" y="1222376"/>
            <a:ext cx="2744515" cy="4943477"/>
          </a:xfrm>
          <a:prstGeom prst="rect">
            <a:avLst/>
          </a:prstGeom>
        </p:spPr>
        <p:txBody>
          <a:bodyPr lIns="0" tIns="0" rIns="0" bIns="0"/>
          <a:lstStyle>
            <a:lvl1pPr>
              <a:defRPr>
                <a:solidFill>
                  <a:schemeClr val="bg1"/>
                </a:solidFill>
              </a:defRPr>
            </a:lvl1pPr>
          </a:lstStyle>
          <a:p>
            <a:pPr lvl="0"/>
            <a:r>
              <a:rPr lang="ru-RU" dirty="0" smtClean="0"/>
              <a:t>Образец текста</a:t>
            </a:r>
          </a:p>
        </p:txBody>
      </p:sp>
      <p:sp>
        <p:nvSpPr>
          <p:cNvPr id="9" name="Текст 11"/>
          <p:cNvSpPr>
            <a:spLocks noGrp="1"/>
          </p:cNvSpPr>
          <p:nvPr>
            <p:ph type="body" sz="quarter" idx="10" hasCustomPrompt="1"/>
          </p:nvPr>
        </p:nvSpPr>
        <p:spPr>
          <a:xfrm>
            <a:off x="2124081" y="6477913"/>
            <a:ext cx="6797675"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kern="1200" baseline="0" smtClean="0">
                <a:solidFill>
                  <a:schemeClr val="bg1"/>
                </a:solidFill>
                <a:latin typeface="Arial Narrow" pitchFamily="34" charset="0"/>
                <a:ea typeface="+mn-ea"/>
                <a:cs typeface="+mn-cs"/>
              </a:defRPr>
            </a:lvl1pPr>
            <a:lvl2pPr algn="l" rtl="0" fontAlgn="base">
              <a:spcBef>
                <a:spcPct val="0"/>
              </a:spcBef>
              <a:spcAft>
                <a:spcPct val="0"/>
              </a:spcAft>
              <a:defRPr lang="ru-RU" sz="2000" kern="1200" smtClean="0">
                <a:solidFill>
                  <a:srgbClr val="00B050"/>
                </a:solidFill>
                <a:latin typeface="Arial Narrow" pitchFamily="34" charset="0"/>
                <a:ea typeface="+mn-ea"/>
                <a:cs typeface="+mn-cs"/>
              </a:defRPr>
            </a:lvl2pPr>
            <a:lvl3pPr algn="l" rtl="0" fontAlgn="base">
              <a:spcBef>
                <a:spcPct val="0"/>
              </a:spcBef>
              <a:spcAft>
                <a:spcPct val="0"/>
              </a:spcAft>
              <a:defRPr lang="ru-RU" sz="2000" kern="1200" smtClean="0">
                <a:solidFill>
                  <a:srgbClr val="00B050"/>
                </a:solidFill>
                <a:latin typeface="Arial Narrow" pitchFamily="34" charset="0"/>
                <a:ea typeface="+mn-ea"/>
                <a:cs typeface="+mn-cs"/>
              </a:defRPr>
            </a:lvl3pPr>
            <a:lvl4pPr algn="l" rtl="0" fontAlgn="base">
              <a:spcBef>
                <a:spcPct val="0"/>
              </a:spcBef>
              <a:spcAft>
                <a:spcPct val="0"/>
              </a:spcAft>
              <a:defRPr lang="ru-RU" sz="2000" kern="1200" smtClean="0">
                <a:solidFill>
                  <a:srgbClr val="00B050"/>
                </a:solidFill>
                <a:latin typeface="Arial Narrow" pitchFamily="34" charset="0"/>
                <a:ea typeface="+mn-ea"/>
                <a:cs typeface="+mn-cs"/>
              </a:defRPr>
            </a:lvl4pPr>
            <a:lvl5pPr algn="l" rtl="0" fontAlgn="base">
              <a:spcBef>
                <a:spcPct val="0"/>
              </a:spcBef>
              <a:spcAft>
                <a:spcPct val="0"/>
              </a:spcAft>
              <a:defRPr lang="ru-RU" sz="2000" kern="1200" dirty="0" smtClean="0">
                <a:solidFill>
                  <a:srgbClr val="00B050"/>
                </a:solidFill>
                <a:latin typeface="Arial Narrow" pitchFamily="34" charset="0"/>
                <a:ea typeface="+mn-ea"/>
                <a:cs typeface="+mn-cs"/>
              </a:defRPr>
            </a:lvl5pPr>
          </a:lstStyle>
          <a:p>
            <a:pPr lvl="0"/>
            <a:r>
              <a:rPr lang="ru-RU" dirty="0" smtClean="0"/>
              <a:t>НАЗВАНИЕ ПРЕЗЕНТАЦИИ</a:t>
            </a:r>
          </a:p>
        </p:txBody>
      </p:sp>
      <p:sp>
        <p:nvSpPr>
          <p:cNvPr id="12"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emf"/><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1.emf"/></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emf"/></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image" Target="../media/image1.emf"/></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image" Target="../media/image1.emf"/><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theme" Target="../theme/theme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Rectangle 5"/>
          <p:cNvSpPr>
            <a:spLocks noChangeArrowheads="1"/>
          </p:cNvSpPr>
          <p:nvPr userDrawn="1"/>
        </p:nvSpPr>
        <p:spPr bwMode="auto">
          <a:xfrm>
            <a:off x="1" y="6404400"/>
            <a:ext cx="9144000" cy="4536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dirty="0">
              <a:solidFill>
                <a:schemeClr val="bg1"/>
              </a:solidFill>
              <a:latin typeface="Arial Narrow" pitchFamily="34" charset="0"/>
              <a:ea typeface="+mn-ea"/>
              <a:cs typeface="+mn-cs"/>
            </a:endParaRPr>
          </a:p>
        </p:txBody>
      </p:sp>
      <p:sp>
        <p:nvSpPr>
          <p:cNvPr id="15" name="Rectangle 4"/>
          <p:cNvSpPr>
            <a:spLocks noChangeArrowheads="1"/>
          </p:cNvSpPr>
          <p:nvPr userDrawn="1"/>
        </p:nvSpPr>
        <p:spPr bwMode="auto">
          <a:xfrm>
            <a:off x="-1" y="6405583"/>
            <a:ext cx="1897200" cy="452437"/>
          </a:xfrm>
          <a:prstGeom prst="rect">
            <a:avLst/>
          </a:prstGeom>
          <a:solidFill>
            <a:srgbClr val="003366"/>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399367" name="Rectangle 7"/>
          <p:cNvSpPr>
            <a:spLocks noChangeArrowheads="1"/>
          </p:cNvSpPr>
          <p:nvPr userDrawn="1"/>
        </p:nvSpPr>
        <p:spPr bwMode="auto">
          <a:xfrm>
            <a:off x="0" y="0"/>
            <a:ext cx="1906589" cy="1079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399368"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399370" name="Rectangle 10"/>
          <p:cNvSpPr>
            <a:spLocks noGrp="1" noChangeArrowheads="1"/>
          </p:cNvSpPr>
          <p:nvPr userDrawn="1">
            <p:ph type="title"/>
          </p:nvPr>
        </p:nvSpPr>
        <p:spPr bwMode="auto">
          <a:xfrm>
            <a:off x="2124081" y="0"/>
            <a:ext cx="6797675" cy="10096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ru-RU" dirty="0" smtClean="0"/>
              <a:t>Образец заголовка</a:t>
            </a:r>
          </a:p>
        </p:txBody>
      </p:sp>
      <p:sp>
        <p:nvSpPr>
          <p:cNvPr id="399375"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8" name="Line 6"/>
          <p:cNvSpPr>
            <a:spLocks noChangeShapeType="1"/>
          </p:cNvSpPr>
          <p:nvPr userDrawn="1"/>
        </p:nvSpPr>
        <p:spPr bwMode="auto">
          <a:xfrm>
            <a:off x="1898654" y="6398438"/>
            <a:ext cx="0" cy="459581"/>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3"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sp>
        <p:nvSpPr>
          <p:cNvPr id="14" name="Line 9"/>
          <p:cNvSpPr>
            <a:spLocks noChangeShapeType="1"/>
          </p:cNvSpPr>
          <p:nvPr userDrawn="1"/>
        </p:nvSpPr>
        <p:spPr bwMode="auto">
          <a:xfrm>
            <a:off x="1898654" y="0"/>
            <a:ext cx="0" cy="1069181"/>
          </a:xfrm>
          <a:prstGeom prst="line">
            <a:avLst/>
          </a:prstGeom>
          <a:noFill/>
          <a:ln w="15875">
            <a:solidFill>
              <a:schemeClr val="bg1"/>
            </a:solidFill>
            <a:round/>
            <a:headEnd/>
            <a:tailEnd/>
          </a:ln>
          <a:effectLst/>
        </p:spPr>
        <p:txBody>
          <a:bodyPr lIns="0" tIns="0" rIns="0" bIns="0" anchor="ctr"/>
          <a:lstStyle/>
          <a:p>
            <a:endParaRPr lang="ru-RU"/>
          </a:p>
        </p:txBody>
      </p:sp>
      <p:pic>
        <p:nvPicPr>
          <p:cNvPr id="12" name="Рисунок 11"/>
          <p:cNvPicPr>
            <a:picLocks noChangeAspect="1"/>
          </p:cNvPicPr>
          <p:nvPr userDrawn="1"/>
        </p:nvPicPr>
        <p:blipFill>
          <a:blip r:embed="rId8"/>
          <a:srcRect/>
          <a:stretch>
            <a:fillRect/>
          </a:stretch>
        </p:blipFill>
        <p:spPr bwMode="auto">
          <a:xfrm>
            <a:off x="190800" y="136802"/>
            <a:ext cx="1479600" cy="79716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7" r:id="rId1"/>
    <p:sldLayoutId id="2147483755" r:id="rId2"/>
    <p:sldLayoutId id="2147483756" r:id="rId3"/>
    <p:sldLayoutId id="2147483757" r:id="rId4"/>
    <p:sldLayoutId id="2147483667" r:id="rId5"/>
    <p:sldLayoutId id="2147483781" r:id="rId6"/>
  </p:sldLayoutIdLst>
  <p:hf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algn="l" rtl="0" fontAlgn="base">
        <a:spcBef>
          <a:spcPct val="0"/>
        </a:spcBef>
        <a:spcAft>
          <a:spcPct val="0"/>
        </a:spcAft>
        <a:defRPr sz="2600" b="0">
          <a:solidFill>
            <a:srgbClr val="003366"/>
          </a:solidFill>
          <a:latin typeface="+mn-lt"/>
          <a:ea typeface="+mn-ea"/>
          <a:cs typeface="+mn-cs"/>
        </a:defRPr>
      </a:lvl1pPr>
      <a:lvl2pPr marL="827088" indent="-285750" algn="l" rtl="0" fontAlgn="base">
        <a:spcBef>
          <a:spcPct val="20000"/>
        </a:spcBef>
        <a:spcAft>
          <a:spcPct val="0"/>
        </a:spcAft>
        <a:buChar char="–"/>
        <a:defRPr sz="2800">
          <a:solidFill>
            <a:schemeClr val="tx1"/>
          </a:solidFill>
          <a:latin typeface="Arial" charset="0"/>
        </a:defRPr>
      </a:lvl2pPr>
      <a:lvl3pPr marL="1235075" indent="-228600" algn="l" rtl="0" fontAlgn="base">
        <a:spcBef>
          <a:spcPct val="20000"/>
        </a:spcBef>
        <a:spcAft>
          <a:spcPct val="0"/>
        </a:spcAft>
        <a:buChar char="•"/>
        <a:defRPr sz="2400">
          <a:solidFill>
            <a:schemeClr val="tx1"/>
          </a:solidFill>
          <a:latin typeface="Arial" charset="0"/>
        </a:defRPr>
      </a:lvl3pPr>
      <a:lvl4pPr marL="1643063"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99367" name="Rectangle 7"/>
          <p:cNvSpPr>
            <a:spLocks noChangeArrowheads="1"/>
          </p:cNvSpPr>
          <p:nvPr userDrawn="1"/>
        </p:nvSpPr>
        <p:spPr bwMode="auto">
          <a:xfrm>
            <a:off x="0" y="0"/>
            <a:ext cx="9144000" cy="68580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17" name="Rectangle 7"/>
          <p:cNvSpPr>
            <a:spLocks noChangeArrowheads="1"/>
          </p:cNvSpPr>
          <p:nvPr userDrawn="1"/>
        </p:nvSpPr>
        <p:spPr bwMode="auto">
          <a:xfrm>
            <a:off x="0" y="0"/>
            <a:ext cx="1898651" cy="1079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9"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21" name="Rectangle 10"/>
          <p:cNvSpPr>
            <a:spLocks noGrp="1" noChangeArrowheads="1"/>
          </p:cNvSpPr>
          <p:nvPr>
            <p:ph type="title"/>
          </p:nvPr>
        </p:nvSpPr>
        <p:spPr bwMode="auto">
          <a:xfrm>
            <a:off x="2124081" y="0"/>
            <a:ext cx="6797675" cy="10096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ru-RU" dirty="0" smtClean="0"/>
              <a:t>Образец заголовка</a:t>
            </a:r>
          </a:p>
        </p:txBody>
      </p:sp>
      <p:sp>
        <p:nvSpPr>
          <p:cNvPr id="24" name="Rectangle 5"/>
          <p:cNvSpPr>
            <a:spLocks noChangeArrowheads="1"/>
          </p:cNvSpPr>
          <p:nvPr userDrawn="1"/>
        </p:nvSpPr>
        <p:spPr bwMode="auto">
          <a:xfrm>
            <a:off x="1" y="6404400"/>
            <a:ext cx="9144000" cy="4536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dirty="0">
              <a:solidFill>
                <a:schemeClr val="bg1"/>
              </a:solidFill>
              <a:latin typeface="Arial Narrow" pitchFamily="34" charset="0"/>
              <a:ea typeface="+mn-ea"/>
              <a:cs typeface="+mn-cs"/>
            </a:endParaRPr>
          </a:p>
        </p:txBody>
      </p:sp>
      <p:sp>
        <p:nvSpPr>
          <p:cNvPr id="25" name="Rectangle 4"/>
          <p:cNvSpPr>
            <a:spLocks noChangeArrowheads="1"/>
          </p:cNvSpPr>
          <p:nvPr userDrawn="1"/>
        </p:nvSpPr>
        <p:spPr bwMode="auto">
          <a:xfrm>
            <a:off x="-1" y="6405583"/>
            <a:ext cx="1897200" cy="452437"/>
          </a:xfrm>
          <a:prstGeom prst="rect">
            <a:avLst/>
          </a:prstGeom>
          <a:solidFill>
            <a:srgbClr val="003366"/>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16"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8"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6" name="Line 9"/>
          <p:cNvSpPr>
            <a:spLocks noChangeShapeType="1"/>
          </p:cNvSpPr>
          <p:nvPr userDrawn="1"/>
        </p:nvSpPr>
        <p:spPr bwMode="auto">
          <a:xfrm>
            <a:off x="1898654" y="0"/>
            <a:ext cx="0" cy="1069181"/>
          </a:xfrm>
          <a:prstGeom prst="line">
            <a:avLst/>
          </a:prstGeom>
          <a:noFill/>
          <a:ln w="15875">
            <a:solidFill>
              <a:schemeClr val="bg1"/>
            </a:solidFill>
            <a:round/>
            <a:headEnd/>
            <a:tailEnd/>
          </a:ln>
          <a:effectLst/>
        </p:spPr>
        <p:txBody>
          <a:bodyPr lIns="0" tIns="0" rIns="0" bIns="0" anchor="ctr"/>
          <a:lstStyle/>
          <a:p>
            <a:endParaRPr lang="ru-RU"/>
          </a:p>
        </p:txBody>
      </p:sp>
      <p:sp>
        <p:nvSpPr>
          <p:cNvPr id="30" name="Line 6"/>
          <p:cNvSpPr>
            <a:spLocks noChangeShapeType="1"/>
          </p:cNvSpPr>
          <p:nvPr userDrawn="1"/>
        </p:nvSpPr>
        <p:spPr bwMode="auto">
          <a:xfrm>
            <a:off x="1898654" y="6398438"/>
            <a:ext cx="0" cy="459581"/>
          </a:xfrm>
          <a:prstGeom prst="line">
            <a:avLst/>
          </a:prstGeom>
          <a:noFill/>
          <a:ln w="15875">
            <a:solidFill>
              <a:schemeClr val="bg1"/>
            </a:solidFill>
            <a:round/>
            <a:headEnd/>
            <a:tailEnd/>
          </a:ln>
          <a:effectLst/>
        </p:spPr>
        <p:txBody>
          <a:bodyPr lIns="0" tIns="0" rIns="0" bIns="0" anchor="ctr"/>
          <a:lstStyle/>
          <a:p>
            <a:endParaRPr lang="ru-RU"/>
          </a:p>
        </p:txBody>
      </p:sp>
      <p:sp>
        <p:nvSpPr>
          <p:cNvPr id="3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pic>
        <p:nvPicPr>
          <p:cNvPr id="13" name="Рисунок 12"/>
          <p:cNvPicPr>
            <a:picLocks noChangeAspect="1"/>
          </p:cNvPicPr>
          <p:nvPr userDrawn="1"/>
        </p:nvPicPr>
        <p:blipFill>
          <a:blip r:embed="rId7"/>
          <a:srcRect/>
          <a:stretch>
            <a:fillRect/>
          </a:stretch>
        </p:blipFill>
        <p:spPr bwMode="auto">
          <a:xfrm>
            <a:off x="190800" y="136802"/>
            <a:ext cx="1479600" cy="79716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6" r:id="rId5"/>
  </p:sldLayoutIdLst>
  <p:hf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algn="l" rtl="0" fontAlgn="base">
        <a:spcBef>
          <a:spcPct val="0"/>
        </a:spcBef>
        <a:spcAft>
          <a:spcPct val="0"/>
        </a:spcAft>
        <a:defRPr sz="2600" b="0">
          <a:solidFill>
            <a:srgbClr val="003366"/>
          </a:solidFill>
          <a:latin typeface="+mn-lt"/>
          <a:ea typeface="+mn-ea"/>
          <a:cs typeface="+mn-cs"/>
        </a:defRPr>
      </a:lvl1pPr>
      <a:lvl2pPr marL="827088" indent="-285750" algn="l" rtl="0" fontAlgn="base">
        <a:spcBef>
          <a:spcPct val="20000"/>
        </a:spcBef>
        <a:spcAft>
          <a:spcPct val="0"/>
        </a:spcAft>
        <a:buChar char="–"/>
        <a:defRPr sz="2800">
          <a:solidFill>
            <a:schemeClr val="tx1"/>
          </a:solidFill>
          <a:latin typeface="Arial" charset="0"/>
        </a:defRPr>
      </a:lvl2pPr>
      <a:lvl3pPr marL="1235075" indent="-228600" algn="l" rtl="0" fontAlgn="base">
        <a:spcBef>
          <a:spcPct val="20000"/>
        </a:spcBef>
        <a:spcAft>
          <a:spcPct val="0"/>
        </a:spcAft>
        <a:buChar char="•"/>
        <a:defRPr sz="2400">
          <a:solidFill>
            <a:schemeClr val="tx1"/>
          </a:solidFill>
          <a:latin typeface="Arial" charset="0"/>
        </a:defRPr>
      </a:lvl3pPr>
      <a:lvl4pPr marL="1643063"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9332" name="Rectangle 20"/>
          <p:cNvSpPr>
            <a:spLocks noChangeArrowheads="1"/>
          </p:cNvSpPr>
          <p:nvPr userDrawn="1"/>
        </p:nvSpPr>
        <p:spPr bwMode="auto">
          <a:xfrm>
            <a:off x="1900239" y="2781300"/>
            <a:ext cx="7243762" cy="40767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17" name="Rectangle 7"/>
          <p:cNvSpPr>
            <a:spLocks noChangeArrowheads="1"/>
          </p:cNvSpPr>
          <p:nvPr userDrawn="1"/>
        </p:nvSpPr>
        <p:spPr bwMode="auto">
          <a:xfrm>
            <a:off x="0" y="0"/>
            <a:ext cx="1898651" cy="1079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8"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21" name="Rectangle 10"/>
          <p:cNvSpPr>
            <a:spLocks noGrp="1" noChangeArrowheads="1"/>
          </p:cNvSpPr>
          <p:nvPr>
            <p:ph type="title"/>
          </p:nvPr>
        </p:nvSpPr>
        <p:spPr bwMode="auto">
          <a:xfrm>
            <a:off x="2124081" y="0"/>
            <a:ext cx="6797675" cy="10096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ru-RU" dirty="0" smtClean="0"/>
              <a:t>Образец заголовка</a:t>
            </a:r>
          </a:p>
        </p:txBody>
      </p:sp>
      <p:sp>
        <p:nvSpPr>
          <p:cNvPr id="25" name="Rectangle 5"/>
          <p:cNvSpPr>
            <a:spLocks noChangeArrowheads="1"/>
          </p:cNvSpPr>
          <p:nvPr userDrawn="1"/>
        </p:nvSpPr>
        <p:spPr bwMode="auto">
          <a:xfrm>
            <a:off x="1" y="6404400"/>
            <a:ext cx="9144000" cy="4536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dirty="0">
              <a:solidFill>
                <a:schemeClr val="bg1"/>
              </a:solidFill>
              <a:latin typeface="Arial Narrow" pitchFamily="34" charset="0"/>
              <a:ea typeface="+mn-ea"/>
              <a:cs typeface="+mn-cs"/>
            </a:endParaRPr>
          </a:p>
        </p:txBody>
      </p:sp>
      <p:sp>
        <p:nvSpPr>
          <p:cNvPr id="27" name="Rectangle 4"/>
          <p:cNvSpPr>
            <a:spLocks noChangeArrowheads="1"/>
          </p:cNvSpPr>
          <p:nvPr userDrawn="1"/>
        </p:nvSpPr>
        <p:spPr bwMode="auto">
          <a:xfrm>
            <a:off x="-1" y="6405583"/>
            <a:ext cx="1897200" cy="452437"/>
          </a:xfrm>
          <a:prstGeom prst="rect">
            <a:avLst/>
          </a:prstGeom>
          <a:solidFill>
            <a:srgbClr val="003366"/>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19" name="Line 9"/>
          <p:cNvSpPr>
            <a:spLocks noChangeShapeType="1"/>
          </p:cNvSpPr>
          <p:nvPr userDrawn="1"/>
        </p:nvSpPr>
        <p:spPr bwMode="auto">
          <a:xfrm>
            <a:off x="1898654" y="0"/>
            <a:ext cx="0" cy="6858000"/>
          </a:xfrm>
          <a:prstGeom prst="line">
            <a:avLst/>
          </a:prstGeom>
          <a:noFill/>
          <a:ln w="15875">
            <a:solidFill>
              <a:schemeClr val="bg1"/>
            </a:solidFill>
            <a:round/>
            <a:headEnd/>
            <a:tailEnd/>
          </a:ln>
          <a:effectLst/>
        </p:spPr>
        <p:txBody>
          <a:bodyPr lIns="0" tIns="0" rIns="0" bIns="0" anchor="ctr"/>
          <a:lstStyle/>
          <a:p>
            <a:endParaRPr lang="ru-RU"/>
          </a:p>
        </p:txBody>
      </p:sp>
      <p:sp>
        <p:nvSpPr>
          <p:cNvPr id="269324" name="Rectangle 12"/>
          <p:cNvSpPr>
            <a:spLocks noGrp="1" noChangeArrowheads="1"/>
          </p:cNvSpPr>
          <p:nvPr>
            <p:ph type="body" idx="1"/>
          </p:nvPr>
        </p:nvSpPr>
        <p:spPr bwMode="auto">
          <a:xfrm>
            <a:off x="223838" y="1216660"/>
            <a:ext cx="8697912" cy="134239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ru-RU" dirty="0" smtClean="0"/>
              <a:t>Образец текста</a:t>
            </a:r>
          </a:p>
        </p:txBody>
      </p:sp>
      <p:sp>
        <p:nvSpPr>
          <p:cNvPr id="26"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8"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31"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pic>
        <p:nvPicPr>
          <p:cNvPr id="13" name="Рисунок 12"/>
          <p:cNvPicPr>
            <a:picLocks noChangeAspect="1"/>
          </p:cNvPicPr>
          <p:nvPr userDrawn="1"/>
        </p:nvPicPr>
        <p:blipFill>
          <a:blip r:embed="rId4"/>
          <a:srcRect/>
          <a:stretch>
            <a:fillRect/>
          </a:stretch>
        </p:blipFill>
        <p:spPr bwMode="auto">
          <a:xfrm>
            <a:off x="190800" y="136802"/>
            <a:ext cx="1479600" cy="79716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8" r:id="rId1"/>
    <p:sldLayoutId id="2147483768" r:id="rId2"/>
  </p:sldLayoutIdLst>
  <p:hf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algn="l" rtl="0" fontAlgn="base">
        <a:spcBef>
          <a:spcPct val="0"/>
        </a:spcBef>
        <a:spcAft>
          <a:spcPct val="0"/>
        </a:spcAft>
        <a:defRPr sz="2600" b="0">
          <a:solidFill>
            <a:srgbClr val="003366"/>
          </a:solidFill>
          <a:latin typeface="+mn-lt"/>
          <a:ea typeface="+mn-ea"/>
          <a:cs typeface="+mn-cs"/>
        </a:defRPr>
      </a:lvl1pPr>
      <a:lvl2pPr marL="827088" indent="-285750" algn="l" rtl="0" fontAlgn="base">
        <a:spcBef>
          <a:spcPct val="20000"/>
        </a:spcBef>
        <a:spcAft>
          <a:spcPct val="0"/>
        </a:spcAft>
        <a:buChar char="–"/>
        <a:defRPr sz="2800">
          <a:solidFill>
            <a:schemeClr val="tx1"/>
          </a:solidFill>
          <a:latin typeface="Arial" charset="0"/>
        </a:defRPr>
      </a:lvl2pPr>
      <a:lvl3pPr marL="1235075" indent="-228600" algn="l" rtl="0" fontAlgn="base">
        <a:spcBef>
          <a:spcPct val="20000"/>
        </a:spcBef>
        <a:spcAft>
          <a:spcPct val="0"/>
        </a:spcAft>
        <a:buChar char="•"/>
        <a:defRPr sz="2400">
          <a:solidFill>
            <a:schemeClr val="tx1"/>
          </a:solidFill>
          <a:latin typeface="Arial" charset="0"/>
        </a:defRPr>
      </a:lvl3pPr>
      <a:lvl4pPr marL="1643063"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9332" name="Rectangle 20"/>
          <p:cNvSpPr>
            <a:spLocks noChangeArrowheads="1"/>
          </p:cNvSpPr>
          <p:nvPr userDrawn="1"/>
        </p:nvSpPr>
        <p:spPr bwMode="auto">
          <a:xfrm>
            <a:off x="1" y="2781300"/>
            <a:ext cx="9144000" cy="40767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269324" name="Rectangle 12"/>
          <p:cNvSpPr>
            <a:spLocks noGrp="1" noChangeArrowheads="1"/>
          </p:cNvSpPr>
          <p:nvPr>
            <p:ph type="body" idx="1"/>
          </p:nvPr>
        </p:nvSpPr>
        <p:spPr bwMode="auto">
          <a:xfrm>
            <a:off x="223838" y="1216660"/>
            <a:ext cx="8697912" cy="134239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ru-RU" dirty="0" smtClean="0"/>
              <a:t>Образец текста</a:t>
            </a:r>
          </a:p>
        </p:txBody>
      </p:sp>
      <p:sp>
        <p:nvSpPr>
          <p:cNvPr id="17" name="Rectangle 7"/>
          <p:cNvSpPr>
            <a:spLocks noChangeArrowheads="1"/>
          </p:cNvSpPr>
          <p:nvPr userDrawn="1"/>
        </p:nvSpPr>
        <p:spPr bwMode="auto">
          <a:xfrm>
            <a:off x="0" y="0"/>
            <a:ext cx="1898651" cy="1079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8"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23" name="Rectangle 10"/>
          <p:cNvSpPr>
            <a:spLocks noGrp="1" noChangeArrowheads="1"/>
          </p:cNvSpPr>
          <p:nvPr>
            <p:ph type="title"/>
          </p:nvPr>
        </p:nvSpPr>
        <p:spPr bwMode="auto">
          <a:xfrm>
            <a:off x="2124081" y="0"/>
            <a:ext cx="6797675" cy="10096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ru-RU" dirty="0" smtClean="0"/>
              <a:t>Образец заголовка</a:t>
            </a:r>
          </a:p>
        </p:txBody>
      </p:sp>
      <p:sp>
        <p:nvSpPr>
          <p:cNvPr id="28" name="Rectangle 5"/>
          <p:cNvSpPr>
            <a:spLocks noChangeArrowheads="1"/>
          </p:cNvSpPr>
          <p:nvPr userDrawn="1"/>
        </p:nvSpPr>
        <p:spPr bwMode="auto">
          <a:xfrm>
            <a:off x="1" y="6404400"/>
            <a:ext cx="9144000" cy="4536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dirty="0">
              <a:solidFill>
                <a:schemeClr val="bg1"/>
              </a:solidFill>
              <a:latin typeface="Arial Narrow" pitchFamily="34" charset="0"/>
              <a:ea typeface="+mn-ea"/>
              <a:cs typeface="+mn-cs"/>
            </a:endParaRPr>
          </a:p>
        </p:txBody>
      </p:sp>
      <p:sp>
        <p:nvSpPr>
          <p:cNvPr id="29" name="Rectangle 4"/>
          <p:cNvSpPr>
            <a:spLocks noChangeArrowheads="1"/>
          </p:cNvSpPr>
          <p:nvPr userDrawn="1"/>
        </p:nvSpPr>
        <p:spPr bwMode="auto">
          <a:xfrm>
            <a:off x="-1" y="6405583"/>
            <a:ext cx="1897200" cy="452437"/>
          </a:xfrm>
          <a:prstGeom prst="rect">
            <a:avLst/>
          </a:prstGeom>
          <a:solidFill>
            <a:srgbClr val="003366"/>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15"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6"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0" name="Line 9"/>
          <p:cNvSpPr>
            <a:spLocks noChangeShapeType="1"/>
          </p:cNvSpPr>
          <p:nvPr userDrawn="1"/>
        </p:nvSpPr>
        <p:spPr bwMode="auto">
          <a:xfrm>
            <a:off x="1898654" y="0"/>
            <a:ext cx="0" cy="1079500"/>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6"/>
          <p:cNvSpPr>
            <a:spLocks noChangeShapeType="1"/>
          </p:cNvSpPr>
          <p:nvPr userDrawn="1"/>
        </p:nvSpPr>
        <p:spPr bwMode="auto">
          <a:xfrm>
            <a:off x="1898654" y="6398438"/>
            <a:ext cx="0" cy="459581"/>
          </a:xfrm>
          <a:prstGeom prst="line">
            <a:avLst/>
          </a:prstGeom>
          <a:noFill/>
          <a:ln w="15875">
            <a:solidFill>
              <a:schemeClr val="bg1"/>
            </a:solidFill>
            <a:round/>
            <a:headEnd/>
            <a:tailEnd/>
          </a:ln>
          <a:effectLst/>
        </p:spPr>
        <p:txBody>
          <a:bodyPr lIns="0" tIns="0" rIns="0" bIns="0" anchor="ctr"/>
          <a:lstStyle/>
          <a:p>
            <a:endParaRPr lang="ru-RU"/>
          </a:p>
        </p:txBody>
      </p:sp>
      <p:sp>
        <p:nvSpPr>
          <p:cNvPr id="22"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pic>
        <p:nvPicPr>
          <p:cNvPr id="14" name="Рисунок 13"/>
          <p:cNvPicPr>
            <a:picLocks noChangeAspect="1"/>
          </p:cNvPicPr>
          <p:nvPr userDrawn="1"/>
        </p:nvPicPr>
        <p:blipFill>
          <a:blip r:embed="rId4"/>
          <a:srcRect/>
          <a:stretch>
            <a:fillRect/>
          </a:stretch>
        </p:blipFill>
        <p:spPr bwMode="auto">
          <a:xfrm>
            <a:off x="190800" y="136802"/>
            <a:ext cx="1479600" cy="79716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1" r:id="rId1"/>
    <p:sldLayoutId id="2147483767" r:id="rId2"/>
  </p:sldLayoutIdLst>
  <p:hf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algn="l" rtl="0" fontAlgn="base">
        <a:spcBef>
          <a:spcPct val="0"/>
        </a:spcBef>
        <a:spcAft>
          <a:spcPct val="0"/>
        </a:spcAft>
        <a:defRPr sz="2600" b="0">
          <a:solidFill>
            <a:srgbClr val="003366"/>
          </a:solidFill>
          <a:latin typeface="+mn-lt"/>
          <a:ea typeface="+mn-ea"/>
          <a:cs typeface="+mn-cs"/>
        </a:defRPr>
      </a:lvl1pPr>
      <a:lvl2pPr marL="827088" indent="-285750" algn="l" rtl="0" fontAlgn="base">
        <a:spcBef>
          <a:spcPct val="20000"/>
        </a:spcBef>
        <a:spcAft>
          <a:spcPct val="0"/>
        </a:spcAft>
        <a:buChar char="–"/>
        <a:defRPr sz="2800">
          <a:solidFill>
            <a:schemeClr val="tx1"/>
          </a:solidFill>
          <a:latin typeface="Arial" charset="0"/>
        </a:defRPr>
      </a:lvl2pPr>
      <a:lvl3pPr marL="1235075" indent="-228600" algn="l" rtl="0" fontAlgn="base">
        <a:spcBef>
          <a:spcPct val="20000"/>
        </a:spcBef>
        <a:spcAft>
          <a:spcPct val="0"/>
        </a:spcAft>
        <a:buChar char="•"/>
        <a:defRPr sz="2400">
          <a:solidFill>
            <a:schemeClr val="tx1"/>
          </a:solidFill>
          <a:latin typeface="Arial" charset="0"/>
        </a:defRPr>
      </a:lvl3pPr>
      <a:lvl4pPr marL="1643063"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9324" name="Rectangle 12"/>
          <p:cNvSpPr>
            <a:spLocks noGrp="1" noChangeArrowheads="1"/>
          </p:cNvSpPr>
          <p:nvPr>
            <p:ph type="body" idx="1"/>
          </p:nvPr>
        </p:nvSpPr>
        <p:spPr bwMode="auto">
          <a:xfrm>
            <a:off x="223838" y="1216660"/>
            <a:ext cx="8697912" cy="9398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ru-RU" dirty="0" smtClean="0"/>
              <a:t>Образец текста</a:t>
            </a:r>
          </a:p>
        </p:txBody>
      </p:sp>
      <p:sp>
        <p:nvSpPr>
          <p:cNvPr id="269332" name="Rectangle 20"/>
          <p:cNvSpPr>
            <a:spLocks noChangeArrowheads="1"/>
          </p:cNvSpPr>
          <p:nvPr userDrawn="1"/>
        </p:nvSpPr>
        <p:spPr bwMode="auto">
          <a:xfrm>
            <a:off x="1" y="2156460"/>
            <a:ext cx="9144000" cy="470154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17" name="Rectangle 7"/>
          <p:cNvSpPr>
            <a:spLocks noChangeArrowheads="1"/>
          </p:cNvSpPr>
          <p:nvPr userDrawn="1"/>
        </p:nvSpPr>
        <p:spPr bwMode="auto">
          <a:xfrm>
            <a:off x="0" y="0"/>
            <a:ext cx="1898651" cy="1079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8"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19" name="Line 9"/>
          <p:cNvSpPr>
            <a:spLocks noChangeShapeType="1"/>
          </p:cNvSpPr>
          <p:nvPr userDrawn="1"/>
        </p:nvSpPr>
        <p:spPr bwMode="auto">
          <a:xfrm>
            <a:off x="1898654" y="0"/>
            <a:ext cx="0" cy="1079500"/>
          </a:xfrm>
          <a:prstGeom prst="line">
            <a:avLst/>
          </a:prstGeom>
          <a:noFill/>
          <a:ln w="15875">
            <a:solidFill>
              <a:schemeClr val="bg1"/>
            </a:solidFill>
            <a:round/>
            <a:headEnd/>
            <a:tailEnd/>
          </a:ln>
          <a:effectLst/>
        </p:spPr>
        <p:txBody>
          <a:bodyPr lIns="0" tIns="0" rIns="0" bIns="0" anchor="ctr"/>
          <a:lstStyle/>
          <a:p>
            <a:endParaRPr lang="ru-RU"/>
          </a:p>
        </p:txBody>
      </p:sp>
      <p:sp>
        <p:nvSpPr>
          <p:cNvPr id="23" name="Rectangle 10"/>
          <p:cNvSpPr>
            <a:spLocks noGrp="1" noChangeArrowheads="1"/>
          </p:cNvSpPr>
          <p:nvPr>
            <p:ph type="title"/>
          </p:nvPr>
        </p:nvSpPr>
        <p:spPr bwMode="auto">
          <a:xfrm>
            <a:off x="2124081" y="0"/>
            <a:ext cx="6797675" cy="10096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ru-RU" dirty="0" smtClean="0"/>
              <a:t>Образец заголовка</a:t>
            </a:r>
          </a:p>
        </p:txBody>
      </p:sp>
      <p:sp>
        <p:nvSpPr>
          <p:cNvPr id="28" name="Rectangle 5"/>
          <p:cNvSpPr>
            <a:spLocks noChangeArrowheads="1"/>
          </p:cNvSpPr>
          <p:nvPr userDrawn="1"/>
        </p:nvSpPr>
        <p:spPr bwMode="auto">
          <a:xfrm>
            <a:off x="1" y="6404400"/>
            <a:ext cx="9144000" cy="4536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dirty="0">
              <a:solidFill>
                <a:schemeClr val="bg1"/>
              </a:solidFill>
              <a:latin typeface="Arial Narrow" pitchFamily="34" charset="0"/>
              <a:ea typeface="+mn-ea"/>
              <a:cs typeface="+mn-cs"/>
            </a:endParaRPr>
          </a:p>
        </p:txBody>
      </p:sp>
      <p:sp>
        <p:nvSpPr>
          <p:cNvPr id="29" name="Rectangle 4"/>
          <p:cNvSpPr>
            <a:spLocks noChangeArrowheads="1"/>
          </p:cNvSpPr>
          <p:nvPr userDrawn="1"/>
        </p:nvSpPr>
        <p:spPr bwMode="auto">
          <a:xfrm>
            <a:off x="-1" y="6405583"/>
            <a:ext cx="1897200" cy="452437"/>
          </a:xfrm>
          <a:prstGeom prst="rect">
            <a:avLst/>
          </a:prstGeom>
          <a:solidFill>
            <a:srgbClr val="003366"/>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15"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6"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0" name="Line 9"/>
          <p:cNvSpPr>
            <a:spLocks noChangeShapeType="1"/>
          </p:cNvSpPr>
          <p:nvPr userDrawn="1"/>
        </p:nvSpPr>
        <p:spPr bwMode="auto">
          <a:xfrm>
            <a:off x="1898654" y="0"/>
            <a:ext cx="0" cy="1079500"/>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6"/>
          <p:cNvSpPr>
            <a:spLocks noChangeShapeType="1"/>
          </p:cNvSpPr>
          <p:nvPr userDrawn="1"/>
        </p:nvSpPr>
        <p:spPr bwMode="auto">
          <a:xfrm>
            <a:off x="1898654" y="6398438"/>
            <a:ext cx="0" cy="459581"/>
          </a:xfrm>
          <a:prstGeom prst="line">
            <a:avLst/>
          </a:prstGeom>
          <a:noFill/>
          <a:ln w="15875">
            <a:solidFill>
              <a:schemeClr val="bg1"/>
            </a:solidFill>
            <a:round/>
            <a:headEnd/>
            <a:tailEnd/>
          </a:ln>
          <a:effectLst/>
        </p:spPr>
        <p:txBody>
          <a:bodyPr lIns="0" tIns="0" rIns="0" bIns="0" anchor="ctr"/>
          <a:lstStyle/>
          <a:p>
            <a:endParaRPr lang="ru-RU"/>
          </a:p>
        </p:txBody>
      </p:sp>
      <p:sp>
        <p:nvSpPr>
          <p:cNvPr id="22"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pic>
        <p:nvPicPr>
          <p:cNvPr id="24" name="Рисунок 23"/>
          <p:cNvPicPr>
            <a:picLocks noChangeAspect="1"/>
          </p:cNvPicPr>
          <p:nvPr userDrawn="1"/>
        </p:nvPicPr>
        <p:blipFill>
          <a:blip r:embed="rId4"/>
          <a:srcRect/>
          <a:stretch>
            <a:fillRect/>
          </a:stretch>
        </p:blipFill>
        <p:spPr bwMode="auto">
          <a:xfrm>
            <a:off x="190800" y="136802"/>
            <a:ext cx="1479600" cy="79716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3" r:id="rId1"/>
    <p:sldLayoutId id="2147483764" r:id="rId2"/>
  </p:sldLayoutIdLst>
  <p:hf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algn="l" rtl="0" fontAlgn="base">
        <a:spcBef>
          <a:spcPct val="0"/>
        </a:spcBef>
        <a:spcAft>
          <a:spcPct val="0"/>
        </a:spcAft>
        <a:defRPr sz="2600" b="0">
          <a:solidFill>
            <a:srgbClr val="003366"/>
          </a:solidFill>
          <a:latin typeface="+mn-lt"/>
          <a:ea typeface="+mn-ea"/>
          <a:cs typeface="+mn-cs"/>
        </a:defRPr>
      </a:lvl1pPr>
      <a:lvl2pPr marL="827088" indent="-285750" algn="l" rtl="0" fontAlgn="base">
        <a:spcBef>
          <a:spcPct val="20000"/>
        </a:spcBef>
        <a:spcAft>
          <a:spcPct val="0"/>
        </a:spcAft>
        <a:buChar char="–"/>
        <a:defRPr sz="2800">
          <a:solidFill>
            <a:schemeClr val="tx1"/>
          </a:solidFill>
          <a:latin typeface="Arial" charset="0"/>
        </a:defRPr>
      </a:lvl2pPr>
      <a:lvl3pPr marL="1235075" indent="-228600" algn="l" rtl="0" fontAlgn="base">
        <a:spcBef>
          <a:spcPct val="20000"/>
        </a:spcBef>
        <a:spcAft>
          <a:spcPct val="0"/>
        </a:spcAft>
        <a:buChar char="•"/>
        <a:defRPr sz="2400">
          <a:solidFill>
            <a:schemeClr val="tx1"/>
          </a:solidFill>
          <a:latin typeface="Arial" charset="0"/>
        </a:defRPr>
      </a:lvl3pPr>
      <a:lvl4pPr marL="1643063"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Rectangle 5"/>
          <p:cNvSpPr>
            <a:spLocks noChangeArrowheads="1"/>
          </p:cNvSpPr>
          <p:nvPr userDrawn="1"/>
        </p:nvSpPr>
        <p:spPr bwMode="auto">
          <a:xfrm>
            <a:off x="1900239" y="1"/>
            <a:ext cx="7243762" cy="6857999"/>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272396" name="Rectangle 12"/>
          <p:cNvSpPr>
            <a:spLocks noGrp="1" noChangeArrowheads="1"/>
          </p:cNvSpPr>
          <p:nvPr>
            <p:ph type="body" idx="1"/>
          </p:nvPr>
        </p:nvSpPr>
        <p:spPr bwMode="auto">
          <a:xfrm>
            <a:off x="223838" y="1216666"/>
            <a:ext cx="1484312" cy="499903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ru-RU" dirty="0" smtClean="0"/>
              <a:t>Образец</a:t>
            </a:r>
          </a:p>
          <a:p>
            <a:pPr lvl="0"/>
            <a:r>
              <a:rPr lang="ru-RU" dirty="0" smtClean="0"/>
              <a:t>текста</a:t>
            </a:r>
          </a:p>
        </p:txBody>
      </p:sp>
      <p:sp>
        <p:nvSpPr>
          <p:cNvPr id="272399" name="Rectangle 15"/>
          <p:cNvSpPr>
            <a:spLocks noChangeArrowheads="1"/>
          </p:cNvSpPr>
          <p:nvPr userDrawn="1"/>
        </p:nvSpPr>
        <p:spPr bwMode="auto">
          <a:xfrm>
            <a:off x="755650" y="7605713"/>
            <a:ext cx="4103688" cy="431800"/>
          </a:xfrm>
          <a:prstGeom prst="rect">
            <a:avLst/>
          </a:prstGeom>
          <a:noFill/>
          <a:ln w="9525" algn="ctr">
            <a:noFill/>
            <a:miter lim="800000"/>
            <a:headEnd/>
            <a:tailEnd/>
          </a:ln>
          <a:effectLst/>
        </p:spPr>
        <p:txBody>
          <a:bodyPr wrap="none" lIns="0" tIns="0" rIns="0" bIns="0" anchor="ctr"/>
          <a:lstStyle/>
          <a:p>
            <a:endParaRPr lang="ru-RU"/>
          </a:p>
        </p:txBody>
      </p:sp>
      <p:sp>
        <p:nvSpPr>
          <p:cNvPr id="20" name="Rectangle 7"/>
          <p:cNvSpPr>
            <a:spLocks noChangeArrowheads="1"/>
          </p:cNvSpPr>
          <p:nvPr userDrawn="1"/>
        </p:nvSpPr>
        <p:spPr bwMode="auto">
          <a:xfrm>
            <a:off x="0" y="0"/>
            <a:ext cx="1898651" cy="1079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22"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25" name="Rectangle 10"/>
          <p:cNvSpPr>
            <a:spLocks noGrp="1" noChangeArrowheads="1"/>
          </p:cNvSpPr>
          <p:nvPr>
            <p:ph type="title"/>
          </p:nvPr>
        </p:nvSpPr>
        <p:spPr bwMode="auto">
          <a:xfrm>
            <a:off x="2124081" y="0"/>
            <a:ext cx="6797675" cy="10096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ru-RU" dirty="0" smtClean="0"/>
              <a:t>Образец заголовка</a:t>
            </a:r>
          </a:p>
        </p:txBody>
      </p:sp>
      <p:sp>
        <p:nvSpPr>
          <p:cNvPr id="29" name="Rectangle 5"/>
          <p:cNvSpPr>
            <a:spLocks noChangeArrowheads="1"/>
          </p:cNvSpPr>
          <p:nvPr userDrawn="1"/>
        </p:nvSpPr>
        <p:spPr bwMode="auto">
          <a:xfrm>
            <a:off x="1" y="6404400"/>
            <a:ext cx="9144000" cy="4536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dirty="0">
              <a:solidFill>
                <a:schemeClr val="bg1"/>
              </a:solidFill>
              <a:latin typeface="Arial Narrow" pitchFamily="34" charset="0"/>
              <a:ea typeface="+mn-ea"/>
              <a:cs typeface="+mn-cs"/>
            </a:endParaRPr>
          </a:p>
        </p:txBody>
      </p:sp>
      <p:sp>
        <p:nvSpPr>
          <p:cNvPr id="30" name="Rectangle 4"/>
          <p:cNvSpPr>
            <a:spLocks noChangeArrowheads="1"/>
          </p:cNvSpPr>
          <p:nvPr userDrawn="1"/>
        </p:nvSpPr>
        <p:spPr bwMode="auto">
          <a:xfrm>
            <a:off x="-1" y="6405583"/>
            <a:ext cx="1897200" cy="452437"/>
          </a:xfrm>
          <a:prstGeom prst="rect">
            <a:avLst/>
          </a:prstGeom>
          <a:solidFill>
            <a:srgbClr val="003366"/>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23" name="Line 9"/>
          <p:cNvSpPr>
            <a:spLocks noChangeShapeType="1"/>
          </p:cNvSpPr>
          <p:nvPr userDrawn="1"/>
        </p:nvSpPr>
        <p:spPr bwMode="auto">
          <a:xfrm>
            <a:off x="1898654" y="0"/>
            <a:ext cx="0" cy="6858000"/>
          </a:xfrm>
          <a:prstGeom prst="line">
            <a:avLst/>
          </a:prstGeom>
          <a:noFill/>
          <a:ln w="15875">
            <a:solidFill>
              <a:schemeClr val="bg1"/>
            </a:solidFill>
            <a:round/>
            <a:headEnd/>
            <a:tailEnd/>
          </a:ln>
          <a:effectLst/>
        </p:spPr>
        <p:txBody>
          <a:bodyPr lIns="0" tIns="0" rIns="0" bIns="0" anchor="ctr"/>
          <a:lstStyle/>
          <a:p>
            <a:endParaRPr lang="ru-RU"/>
          </a:p>
        </p:txBody>
      </p:sp>
      <p:sp>
        <p:nvSpPr>
          <p:cNvPr id="15"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6"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7"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pic>
        <p:nvPicPr>
          <p:cNvPr id="14" name="Рисунок 13"/>
          <p:cNvPicPr>
            <a:picLocks noChangeAspect="1"/>
          </p:cNvPicPr>
          <p:nvPr userDrawn="1"/>
        </p:nvPicPr>
        <p:blipFill>
          <a:blip r:embed="rId4"/>
          <a:srcRect/>
          <a:stretch>
            <a:fillRect/>
          </a:stretch>
        </p:blipFill>
        <p:spPr bwMode="auto">
          <a:xfrm>
            <a:off x="190800" y="136802"/>
            <a:ext cx="1479600" cy="79716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5" r:id="rId1"/>
    <p:sldLayoutId id="2147483711" r:id="rId2"/>
  </p:sldLayoutIdLst>
  <p:hf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algn="l" rtl="0" fontAlgn="base">
        <a:spcBef>
          <a:spcPct val="0"/>
        </a:spcBef>
        <a:spcAft>
          <a:spcPct val="0"/>
        </a:spcAft>
        <a:defRPr sz="2600" b="0">
          <a:solidFill>
            <a:srgbClr val="003366"/>
          </a:solidFill>
          <a:latin typeface="+mn-lt"/>
          <a:ea typeface="+mn-ea"/>
          <a:cs typeface="+mn-cs"/>
        </a:defRPr>
      </a:lvl1pPr>
      <a:lvl2pPr marL="827088" indent="-285750" algn="l" rtl="0" fontAlgn="base">
        <a:spcBef>
          <a:spcPct val="20000"/>
        </a:spcBef>
        <a:spcAft>
          <a:spcPct val="0"/>
        </a:spcAft>
        <a:buChar char="–"/>
        <a:defRPr sz="2800">
          <a:solidFill>
            <a:schemeClr val="tx1"/>
          </a:solidFill>
          <a:latin typeface="Arial" charset="0"/>
        </a:defRPr>
      </a:lvl2pPr>
      <a:lvl3pPr marL="1235075" indent="-228600" algn="l" rtl="0" fontAlgn="base">
        <a:spcBef>
          <a:spcPct val="20000"/>
        </a:spcBef>
        <a:spcAft>
          <a:spcPct val="0"/>
        </a:spcAft>
        <a:buChar char="•"/>
        <a:defRPr sz="2400">
          <a:solidFill>
            <a:schemeClr val="tx1"/>
          </a:solidFill>
          <a:latin typeface="Arial" charset="0"/>
        </a:defRPr>
      </a:lvl3pPr>
      <a:lvl4pPr marL="1643063"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5458" name="Rectangle 2"/>
          <p:cNvSpPr>
            <a:spLocks noChangeArrowheads="1"/>
          </p:cNvSpPr>
          <p:nvPr userDrawn="1"/>
        </p:nvSpPr>
        <p:spPr bwMode="auto">
          <a:xfrm>
            <a:off x="3197235" y="0"/>
            <a:ext cx="5946775" cy="68580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275467" name="Rectangle 11"/>
          <p:cNvSpPr>
            <a:spLocks noGrp="1" noChangeArrowheads="1"/>
          </p:cNvSpPr>
          <p:nvPr userDrawn="1">
            <p:ph type="body" idx="1"/>
          </p:nvPr>
        </p:nvSpPr>
        <p:spPr bwMode="auto">
          <a:xfrm>
            <a:off x="223838" y="1216660"/>
            <a:ext cx="2749551" cy="489204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lgn="l" rtl="0" fontAlgn="base">
              <a:spcBef>
                <a:spcPct val="0"/>
              </a:spcBef>
              <a:spcAft>
                <a:spcPct val="0"/>
              </a:spcAft>
            </a:pPr>
            <a:r>
              <a:rPr lang="ru-RU" dirty="0" smtClean="0"/>
              <a:t>Образец текста</a:t>
            </a:r>
          </a:p>
        </p:txBody>
      </p:sp>
      <p:sp>
        <p:nvSpPr>
          <p:cNvPr id="275470" name="Rectangle 14"/>
          <p:cNvSpPr>
            <a:spLocks noChangeArrowheads="1"/>
          </p:cNvSpPr>
          <p:nvPr userDrawn="1"/>
        </p:nvSpPr>
        <p:spPr bwMode="auto">
          <a:xfrm>
            <a:off x="755650" y="7605713"/>
            <a:ext cx="4103688" cy="431800"/>
          </a:xfrm>
          <a:prstGeom prst="rect">
            <a:avLst/>
          </a:prstGeom>
          <a:noFill/>
          <a:ln w="9525" algn="ctr">
            <a:noFill/>
            <a:miter lim="800000"/>
            <a:headEnd/>
            <a:tailEnd/>
          </a:ln>
          <a:effectLst/>
        </p:spPr>
        <p:txBody>
          <a:bodyPr wrap="none" lIns="0" tIns="0" rIns="0" bIns="0" anchor="ctr"/>
          <a:lstStyle/>
          <a:p>
            <a:endParaRPr lang="ru-RU"/>
          </a:p>
        </p:txBody>
      </p:sp>
      <p:sp>
        <p:nvSpPr>
          <p:cNvPr id="18" name="Rectangle 7"/>
          <p:cNvSpPr>
            <a:spLocks noChangeArrowheads="1"/>
          </p:cNvSpPr>
          <p:nvPr userDrawn="1"/>
        </p:nvSpPr>
        <p:spPr bwMode="auto">
          <a:xfrm>
            <a:off x="0" y="0"/>
            <a:ext cx="1898651" cy="1079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9"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24" name="Rectangle 10"/>
          <p:cNvSpPr>
            <a:spLocks noGrp="1" noChangeArrowheads="1"/>
          </p:cNvSpPr>
          <p:nvPr>
            <p:ph type="title"/>
          </p:nvPr>
        </p:nvSpPr>
        <p:spPr bwMode="auto">
          <a:xfrm>
            <a:off x="2124081" y="0"/>
            <a:ext cx="6797675" cy="10096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ru-RU" dirty="0" smtClean="0"/>
              <a:t>Образец заголовка</a:t>
            </a:r>
          </a:p>
        </p:txBody>
      </p:sp>
      <p:sp>
        <p:nvSpPr>
          <p:cNvPr id="29" name="Rectangle 5"/>
          <p:cNvSpPr>
            <a:spLocks noChangeArrowheads="1"/>
          </p:cNvSpPr>
          <p:nvPr userDrawn="1"/>
        </p:nvSpPr>
        <p:spPr bwMode="auto">
          <a:xfrm>
            <a:off x="1" y="6404400"/>
            <a:ext cx="9144000" cy="453600"/>
          </a:xfrm>
          <a:prstGeom prst="rect">
            <a:avLst/>
          </a:prstGeom>
          <a:solidFill>
            <a:srgbClr val="0079C2"/>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dirty="0">
              <a:solidFill>
                <a:schemeClr val="bg1"/>
              </a:solidFill>
              <a:latin typeface="Arial Narrow" pitchFamily="34" charset="0"/>
              <a:ea typeface="+mn-ea"/>
              <a:cs typeface="+mn-cs"/>
            </a:endParaRPr>
          </a:p>
        </p:txBody>
      </p:sp>
      <p:sp>
        <p:nvSpPr>
          <p:cNvPr id="30" name="Rectangle 4"/>
          <p:cNvSpPr>
            <a:spLocks noChangeArrowheads="1"/>
          </p:cNvSpPr>
          <p:nvPr userDrawn="1"/>
        </p:nvSpPr>
        <p:spPr bwMode="auto">
          <a:xfrm>
            <a:off x="-1" y="6405583"/>
            <a:ext cx="1897200" cy="452437"/>
          </a:xfrm>
          <a:prstGeom prst="rect">
            <a:avLst/>
          </a:prstGeom>
          <a:solidFill>
            <a:srgbClr val="003366"/>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21"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2"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3" name="Line 9"/>
          <p:cNvSpPr>
            <a:spLocks noChangeShapeType="1"/>
          </p:cNvSpPr>
          <p:nvPr userDrawn="1"/>
        </p:nvSpPr>
        <p:spPr bwMode="auto">
          <a:xfrm>
            <a:off x="1898654" y="0"/>
            <a:ext cx="0" cy="1079500"/>
          </a:xfrm>
          <a:prstGeom prst="line">
            <a:avLst/>
          </a:prstGeom>
          <a:noFill/>
          <a:ln w="15875">
            <a:solidFill>
              <a:schemeClr val="bg1"/>
            </a:solidFill>
            <a:round/>
            <a:headEnd/>
            <a:tailEnd/>
          </a:ln>
          <a:effectLst/>
        </p:spPr>
        <p:txBody>
          <a:bodyPr lIns="0" tIns="0" rIns="0" bIns="0" anchor="ctr"/>
          <a:lstStyle/>
          <a:p>
            <a:endParaRPr lang="ru-RU"/>
          </a:p>
        </p:txBody>
      </p:sp>
      <p:sp>
        <p:nvSpPr>
          <p:cNvPr id="26" name="Line 6"/>
          <p:cNvSpPr>
            <a:spLocks noChangeShapeType="1"/>
          </p:cNvSpPr>
          <p:nvPr userDrawn="1"/>
        </p:nvSpPr>
        <p:spPr bwMode="auto">
          <a:xfrm>
            <a:off x="1898654" y="6398438"/>
            <a:ext cx="0" cy="459581"/>
          </a:xfrm>
          <a:prstGeom prst="line">
            <a:avLst/>
          </a:prstGeom>
          <a:noFill/>
          <a:ln w="15875">
            <a:solidFill>
              <a:schemeClr val="bg1"/>
            </a:solidFill>
            <a:round/>
            <a:headEnd/>
            <a:tailEnd/>
          </a:ln>
          <a:effectLst/>
        </p:spPr>
        <p:txBody>
          <a:bodyPr lIns="0" tIns="0" rIns="0" bIns="0" anchor="ctr"/>
          <a:lstStyle/>
          <a:p>
            <a:endParaRPr lang="ru-RU"/>
          </a:p>
        </p:txBody>
      </p:sp>
      <p:sp>
        <p:nvSpPr>
          <p:cNvPr id="28"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lang="ru-RU" smtClean="0"/>
              <a:pPr/>
              <a:t>‹#›</a:t>
            </a:fld>
            <a:endParaRPr lang="ru-RU" dirty="0"/>
          </a:p>
        </p:txBody>
      </p:sp>
      <p:pic>
        <p:nvPicPr>
          <p:cNvPr id="15" name="Рисунок 14"/>
          <p:cNvPicPr>
            <a:picLocks noChangeAspect="1"/>
          </p:cNvPicPr>
          <p:nvPr userDrawn="1"/>
        </p:nvPicPr>
        <p:blipFill>
          <a:blip r:embed="rId4"/>
          <a:srcRect/>
          <a:stretch>
            <a:fillRect/>
          </a:stretch>
        </p:blipFill>
        <p:spPr bwMode="auto">
          <a:xfrm>
            <a:off x="190800" y="136802"/>
            <a:ext cx="1479600" cy="79716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2" r:id="rId1"/>
    <p:sldLayoutId id="2147483766" r:id="rId2"/>
  </p:sldLayoutIdLst>
  <p:hf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algn="l" rtl="0" fontAlgn="base">
        <a:spcBef>
          <a:spcPct val="0"/>
        </a:spcBef>
        <a:spcAft>
          <a:spcPct val="0"/>
        </a:spcAft>
        <a:defRPr lang="ru-RU" sz="2600" b="0" dirty="0" smtClean="0">
          <a:solidFill>
            <a:srgbClr val="003366"/>
          </a:solidFill>
          <a:latin typeface="+mn-lt"/>
          <a:ea typeface="+mn-ea"/>
          <a:cs typeface="+mn-cs"/>
        </a:defRPr>
      </a:lvl1pPr>
      <a:lvl2pPr marL="827088" indent="-285750" algn="l" rtl="0" fontAlgn="base">
        <a:spcBef>
          <a:spcPct val="20000"/>
        </a:spcBef>
        <a:spcAft>
          <a:spcPct val="0"/>
        </a:spcAft>
        <a:buChar char="–"/>
        <a:defRPr sz="2800">
          <a:solidFill>
            <a:schemeClr val="tx1"/>
          </a:solidFill>
          <a:latin typeface="Arial" charset="0"/>
        </a:defRPr>
      </a:lvl2pPr>
      <a:lvl3pPr marL="1235075" indent="-228600" algn="l" rtl="0" fontAlgn="base">
        <a:spcBef>
          <a:spcPct val="20000"/>
        </a:spcBef>
        <a:spcAft>
          <a:spcPct val="0"/>
        </a:spcAft>
        <a:buChar char="•"/>
        <a:defRPr sz="2400">
          <a:solidFill>
            <a:schemeClr val="tx1"/>
          </a:solidFill>
          <a:latin typeface="Arial" charset="0"/>
        </a:defRPr>
      </a:lvl3pPr>
      <a:lvl4pPr marL="1643063"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7"/>
          <p:cNvSpPr>
            <a:spLocks noChangeArrowheads="1"/>
          </p:cNvSpPr>
          <p:nvPr userDrawn="1"/>
        </p:nvSpPr>
        <p:spPr bwMode="auto">
          <a:xfrm>
            <a:off x="0" y="0"/>
            <a:ext cx="9144000" cy="68580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367630" name="Rectangle 14"/>
          <p:cNvSpPr>
            <a:spLocks noChangeArrowheads="1"/>
          </p:cNvSpPr>
          <p:nvPr userDrawn="1"/>
        </p:nvSpPr>
        <p:spPr bwMode="auto">
          <a:xfrm>
            <a:off x="755650" y="7605713"/>
            <a:ext cx="4103688" cy="431800"/>
          </a:xfrm>
          <a:prstGeom prst="rect">
            <a:avLst/>
          </a:prstGeom>
          <a:noFill/>
          <a:ln w="9525" algn="ctr">
            <a:noFill/>
            <a:miter lim="800000"/>
            <a:headEnd/>
            <a:tailEnd/>
          </a:ln>
          <a:effectLst/>
        </p:spPr>
        <p:txBody>
          <a:bodyPr wrap="none" lIns="0" tIns="0" rIns="0" bIns="0" anchor="ctr"/>
          <a:lstStyle/>
          <a:p>
            <a:endParaRPr lang="ru-RU"/>
          </a:p>
        </p:txBody>
      </p:sp>
      <p:sp>
        <p:nvSpPr>
          <p:cNvPr id="11" name="Rectangle 7"/>
          <p:cNvSpPr>
            <a:spLocks noChangeArrowheads="1"/>
          </p:cNvSpPr>
          <p:nvPr userDrawn="1"/>
        </p:nvSpPr>
        <p:spPr bwMode="auto">
          <a:xfrm>
            <a:off x="0" y="0"/>
            <a:ext cx="1898650" cy="1079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4"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21" name="Rectangle 4"/>
          <p:cNvSpPr>
            <a:spLocks noChangeArrowheads="1"/>
          </p:cNvSpPr>
          <p:nvPr userDrawn="1"/>
        </p:nvSpPr>
        <p:spPr bwMode="auto">
          <a:xfrm>
            <a:off x="0" y="6405583"/>
            <a:ext cx="9144000" cy="452437"/>
          </a:xfrm>
          <a:prstGeom prst="rect">
            <a:avLst/>
          </a:prstGeom>
          <a:solidFill>
            <a:srgbClr val="003366"/>
          </a:solidFill>
          <a:ln w="9525" algn="ctr">
            <a:noFill/>
            <a:miter lim="800000"/>
            <a:headEnd/>
            <a:tailEnd/>
          </a:ln>
          <a:effectLst/>
        </p:spPr>
        <p:txBody>
          <a:bodyPr wrap="none" lIns="0" tIns="0" rIns="0" bIns="0" anchor="ctr"/>
          <a:lstStyle/>
          <a:p>
            <a:pPr algn="l" rtl="0" fontAlgn="base">
              <a:spcBef>
                <a:spcPct val="0"/>
              </a:spcBef>
              <a:spcAft>
                <a:spcPct val="0"/>
              </a:spcAft>
            </a:pPr>
            <a:endParaRPr lang="ru-RU" sz="1700" kern="1200">
              <a:solidFill>
                <a:schemeClr val="bg1"/>
              </a:solidFill>
              <a:latin typeface="Arial Narrow" pitchFamily="34" charset="0"/>
              <a:ea typeface="+mn-ea"/>
              <a:cs typeface="+mn-cs"/>
            </a:endParaRPr>
          </a:p>
        </p:txBody>
      </p:sp>
      <p:sp>
        <p:nvSpPr>
          <p:cNvPr id="17"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0"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3" name="Line 9"/>
          <p:cNvSpPr>
            <a:spLocks noChangeShapeType="1"/>
          </p:cNvSpPr>
          <p:nvPr userDrawn="1"/>
        </p:nvSpPr>
        <p:spPr bwMode="auto">
          <a:xfrm>
            <a:off x="1898654" y="0"/>
            <a:ext cx="0" cy="1069181"/>
          </a:xfrm>
          <a:prstGeom prst="line">
            <a:avLst/>
          </a:prstGeom>
          <a:noFill/>
          <a:ln w="15875">
            <a:solidFill>
              <a:schemeClr val="bg1"/>
            </a:solidFill>
            <a:round/>
            <a:headEnd/>
            <a:tailEnd/>
          </a:ln>
          <a:effectLst/>
        </p:spPr>
        <p:txBody>
          <a:bodyPr lIns="0" tIns="0" rIns="0" bIns="0" anchor="ctr"/>
          <a:lstStyle/>
          <a:p>
            <a:endParaRPr lang="ru-RU"/>
          </a:p>
        </p:txBody>
      </p:sp>
      <p:pic>
        <p:nvPicPr>
          <p:cNvPr id="10" name="Рисунок 9"/>
          <p:cNvPicPr>
            <a:picLocks noChangeAspect="1"/>
          </p:cNvPicPr>
          <p:nvPr userDrawn="1"/>
        </p:nvPicPr>
        <p:blipFill>
          <a:blip r:embed="rId4"/>
          <a:srcRect/>
          <a:stretch>
            <a:fillRect/>
          </a:stretch>
        </p:blipFill>
        <p:spPr bwMode="auto">
          <a:xfrm>
            <a:off x="190800" y="136802"/>
            <a:ext cx="1479600" cy="79716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5" r:id="rId1"/>
    <p:sldLayoutId id="2147483778" r:id="rId2"/>
  </p:sldLayoutIdLst>
  <p:hf sldNum="0"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marL="342900" indent="-342900" algn="l" rtl="0" fontAlgn="base">
        <a:spcBef>
          <a:spcPct val="20000"/>
        </a:spcBef>
        <a:spcAft>
          <a:spcPct val="0"/>
        </a:spcAft>
        <a:defRPr sz="2600" b="1">
          <a:solidFill>
            <a:srgbClr val="003366"/>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Arial" charset="0"/>
        </a:defRPr>
      </a:lvl2pPr>
      <a:lvl3pPr marL="1143000" indent="-228600" algn="l" rtl="0" fontAlgn="base">
        <a:spcBef>
          <a:spcPct val="20000"/>
        </a:spcBef>
        <a:spcAft>
          <a:spcPct val="0"/>
        </a:spcAft>
        <a:buChar char="•"/>
        <a:defRPr sz="2400">
          <a:solidFill>
            <a:schemeClr val="tx1"/>
          </a:solidFill>
          <a:latin typeface="Arial" charset="0"/>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Rectangle 5"/>
          <p:cNvSpPr>
            <a:spLocks noChangeArrowheads="1"/>
          </p:cNvSpPr>
          <p:nvPr userDrawn="1"/>
        </p:nvSpPr>
        <p:spPr bwMode="auto">
          <a:xfrm>
            <a:off x="1" y="6404400"/>
            <a:ext cx="9144000" cy="453600"/>
          </a:xfrm>
          <a:prstGeom prst="rect">
            <a:avLst/>
          </a:prstGeom>
          <a:solidFill>
            <a:srgbClr val="0079C2"/>
          </a:solidFill>
          <a:ln w="9525" algn="ctr">
            <a:noFill/>
            <a:miter lim="800000"/>
            <a:headEnd/>
            <a:tailEnd/>
          </a:ln>
          <a:effectLst/>
        </p:spPr>
        <p:txBody>
          <a:bodyPr wrap="none" lIns="0" tIns="0" rIns="0" bIns="0" anchor="ctr"/>
          <a:lstStyle/>
          <a:p>
            <a:endParaRPr lang="ru-RU" dirty="0">
              <a:solidFill>
                <a:prstClr val="white"/>
              </a:solidFill>
            </a:endParaRPr>
          </a:p>
        </p:txBody>
      </p:sp>
      <p:sp>
        <p:nvSpPr>
          <p:cNvPr id="15" name="Rectangle 4"/>
          <p:cNvSpPr>
            <a:spLocks noChangeArrowheads="1"/>
          </p:cNvSpPr>
          <p:nvPr userDrawn="1"/>
        </p:nvSpPr>
        <p:spPr bwMode="auto">
          <a:xfrm>
            <a:off x="-1" y="6405583"/>
            <a:ext cx="1897200" cy="452437"/>
          </a:xfrm>
          <a:prstGeom prst="rect">
            <a:avLst/>
          </a:prstGeom>
          <a:solidFill>
            <a:srgbClr val="003366"/>
          </a:solidFill>
          <a:ln w="9525" algn="ctr">
            <a:noFill/>
            <a:miter lim="800000"/>
            <a:headEnd/>
            <a:tailEnd/>
          </a:ln>
          <a:effectLst/>
        </p:spPr>
        <p:txBody>
          <a:bodyPr wrap="none" lIns="0" tIns="0" rIns="0" bIns="0" anchor="ctr"/>
          <a:lstStyle/>
          <a:p>
            <a:endParaRPr lang="ru-RU">
              <a:solidFill>
                <a:prstClr val="white"/>
              </a:solidFill>
            </a:endParaRPr>
          </a:p>
        </p:txBody>
      </p:sp>
      <p:sp>
        <p:nvSpPr>
          <p:cNvPr id="399367" name="Rectangle 7"/>
          <p:cNvSpPr>
            <a:spLocks noChangeArrowheads="1"/>
          </p:cNvSpPr>
          <p:nvPr userDrawn="1"/>
        </p:nvSpPr>
        <p:spPr bwMode="auto">
          <a:xfrm>
            <a:off x="0" y="0"/>
            <a:ext cx="1906589" cy="1079500"/>
          </a:xfrm>
          <a:prstGeom prst="rect">
            <a:avLst/>
          </a:prstGeom>
          <a:solidFill>
            <a:srgbClr val="0079C2"/>
          </a:solidFill>
          <a:ln w="9525" algn="ctr">
            <a:noFill/>
            <a:miter lim="800000"/>
            <a:headEnd/>
            <a:tailEnd/>
          </a:ln>
          <a:effectLst/>
        </p:spPr>
        <p:txBody>
          <a:bodyPr wrap="none" lIns="0" tIns="0" rIns="0" bIns="0" anchor="ctr"/>
          <a:lstStyle/>
          <a:p>
            <a:endParaRPr lang="ru-RU">
              <a:solidFill>
                <a:prstClr val="white"/>
              </a:solidFill>
            </a:endParaRPr>
          </a:p>
        </p:txBody>
      </p:sp>
      <p:sp>
        <p:nvSpPr>
          <p:cNvPr id="399368" name="Rectangle 8"/>
          <p:cNvSpPr>
            <a:spLocks noChangeArrowheads="1"/>
          </p:cNvSpPr>
          <p:nvPr userDrawn="1"/>
        </p:nvSpPr>
        <p:spPr bwMode="auto">
          <a:xfrm>
            <a:off x="1898650" y="0"/>
            <a:ext cx="7245350" cy="1079500"/>
          </a:xfrm>
          <a:prstGeom prst="rect">
            <a:avLst/>
          </a:prstGeom>
          <a:solidFill>
            <a:srgbClr val="003366"/>
          </a:solidFill>
          <a:ln w="9525" algn="ctr">
            <a:noFill/>
            <a:miter lim="800000"/>
            <a:headEnd/>
            <a:tailEnd/>
          </a:ln>
          <a:effectLst/>
        </p:spPr>
        <p:txBody>
          <a:bodyPr wrap="none" lIns="0" tIns="0" rIns="0" bIns="0" anchor="ctr"/>
          <a:lstStyle/>
          <a:p>
            <a:endParaRPr lang="ru-RU">
              <a:solidFill>
                <a:prstClr val="white"/>
              </a:solidFill>
            </a:endParaRPr>
          </a:p>
        </p:txBody>
      </p:sp>
      <p:sp>
        <p:nvSpPr>
          <p:cNvPr id="399370" name="Rectangle 10"/>
          <p:cNvSpPr>
            <a:spLocks noGrp="1" noChangeArrowheads="1"/>
          </p:cNvSpPr>
          <p:nvPr userDrawn="1">
            <p:ph type="title"/>
          </p:nvPr>
        </p:nvSpPr>
        <p:spPr bwMode="auto">
          <a:xfrm>
            <a:off x="2124081" y="0"/>
            <a:ext cx="6797675" cy="10096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ru-RU" dirty="0" smtClean="0"/>
              <a:t>Образец заголовка</a:t>
            </a:r>
          </a:p>
        </p:txBody>
      </p:sp>
      <p:sp>
        <p:nvSpPr>
          <p:cNvPr id="399375" name="Line 15"/>
          <p:cNvSpPr>
            <a:spLocks noChangeShapeType="1"/>
          </p:cNvSpPr>
          <p:nvPr userDrawn="1"/>
        </p:nvSpPr>
        <p:spPr bwMode="auto">
          <a:xfrm>
            <a:off x="0" y="1069975"/>
            <a:ext cx="9144000" cy="0"/>
          </a:xfrm>
          <a:prstGeom prst="line">
            <a:avLst/>
          </a:prstGeom>
          <a:noFill/>
          <a:ln w="15875">
            <a:solidFill>
              <a:schemeClr val="bg1"/>
            </a:solidFill>
            <a:round/>
            <a:headEnd/>
            <a:tailEnd/>
          </a:ln>
          <a:effectLst/>
        </p:spPr>
        <p:txBody>
          <a:bodyPr lIns="0" tIns="0" rIns="0" bIns="0" anchor="ctr"/>
          <a:lstStyle/>
          <a:p>
            <a:endParaRPr lang="ru-RU">
              <a:solidFill>
                <a:prstClr val="white"/>
              </a:solidFill>
            </a:endParaRPr>
          </a:p>
        </p:txBody>
      </p:sp>
      <p:sp>
        <p:nvSpPr>
          <p:cNvPr id="18" name="Line 6"/>
          <p:cNvSpPr>
            <a:spLocks noChangeShapeType="1"/>
          </p:cNvSpPr>
          <p:nvPr userDrawn="1"/>
        </p:nvSpPr>
        <p:spPr bwMode="auto">
          <a:xfrm>
            <a:off x="1898654" y="6398438"/>
            <a:ext cx="0" cy="459581"/>
          </a:xfrm>
          <a:prstGeom prst="line">
            <a:avLst/>
          </a:prstGeom>
          <a:noFill/>
          <a:ln w="15875">
            <a:solidFill>
              <a:schemeClr val="bg1"/>
            </a:solidFill>
            <a:round/>
            <a:headEnd/>
            <a:tailEnd/>
          </a:ln>
          <a:effectLst/>
        </p:spPr>
        <p:txBody>
          <a:bodyPr lIns="0" tIns="0" rIns="0" bIns="0" anchor="ctr"/>
          <a:lstStyle/>
          <a:p>
            <a:endParaRPr lang="ru-RU">
              <a:solidFill>
                <a:prstClr val="white"/>
              </a:solidFill>
            </a:endParaRPr>
          </a:p>
        </p:txBody>
      </p:sp>
      <p:sp>
        <p:nvSpPr>
          <p:cNvPr id="21" name="Line 14"/>
          <p:cNvSpPr>
            <a:spLocks noChangeShapeType="1"/>
          </p:cNvSpPr>
          <p:nvPr userDrawn="1"/>
        </p:nvSpPr>
        <p:spPr bwMode="auto">
          <a:xfrm>
            <a:off x="0" y="6405571"/>
            <a:ext cx="9144000" cy="0"/>
          </a:xfrm>
          <a:prstGeom prst="line">
            <a:avLst/>
          </a:prstGeom>
          <a:noFill/>
          <a:ln w="15875">
            <a:solidFill>
              <a:schemeClr val="bg1"/>
            </a:solidFill>
            <a:round/>
            <a:headEnd/>
            <a:tailEnd/>
          </a:ln>
          <a:effectLst/>
        </p:spPr>
        <p:txBody>
          <a:bodyPr lIns="0" tIns="0" rIns="0" bIns="0" anchor="ctr"/>
          <a:lstStyle/>
          <a:p>
            <a:endParaRPr lang="ru-RU">
              <a:solidFill>
                <a:prstClr val="white"/>
              </a:solidFill>
            </a:endParaRPr>
          </a:p>
        </p:txBody>
      </p:sp>
      <p:sp>
        <p:nvSpPr>
          <p:cNvPr id="13" name="Номер слайда 3"/>
          <p:cNvSpPr>
            <a:spLocks noGrp="1"/>
          </p:cNvSpPr>
          <p:nvPr>
            <p:ph type="sldNum" sz="quarter" idx="4"/>
          </p:nvPr>
        </p:nvSpPr>
        <p:spPr>
          <a:xfrm>
            <a:off x="204788" y="6477913"/>
            <a:ext cx="1487487" cy="30777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lvl1pPr algn="l" rtl="0" fontAlgn="base">
              <a:spcBef>
                <a:spcPct val="0"/>
              </a:spcBef>
              <a:spcAft>
                <a:spcPct val="0"/>
              </a:spcAft>
              <a:defRPr lang="ru-RU" sz="2000" b="1" kern="1200" smtClean="0">
                <a:solidFill>
                  <a:schemeClr val="bg1"/>
                </a:solidFill>
                <a:latin typeface="Arial Narrow" pitchFamily="34" charset="0"/>
                <a:ea typeface="+mn-ea"/>
                <a:cs typeface="+mn-cs"/>
              </a:defRPr>
            </a:lvl1pPr>
          </a:lstStyle>
          <a:p>
            <a:fld id="{8E730068-F805-43B7-8A8E-3E2DB17E4B45}" type="slidenum">
              <a:rPr>
                <a:solidFill>
                  <a:prstClr val="white"/>
                </a:solidFill>
              </a:rPr>
              <a:pPr/>
              <a:t>‹#›</a:t>
            </a:fld>
            <a:endParaRPr dirty="0">
              <a:solidFill>
                <a:prstClr val="white"/>
              </a:solidFill>
            </a:endParaRPr>
          </a:p>
        </p:txBody>
      </p:sp>
      <p:sp>
        <p:nvSpPr>
          <p:cNvPr id="14" name="Line 9"/>
          <p:cNvSpPr>
            <a:spLocks noChangeShapeType="1"/>
          </p:cNvSpPr>
          <p:nvPr userDrawn="1"/>
        </p:nvSpPr>
        <p:spPr bwMode="auto">
          <a:xfrm>
            <a:off x="1898654" y="0"/>
            <a:ext cx="0" cy="1069181"/>
          </a:xfrm>
          <a:prstGeom prst="line">
            <a:avLst/>
          </a:prstGeom>
          <a:noFill/>
          <a:ln w="15875">
            <a:solidFill>
              <a:schemeClr val="bg1"/>
            </a:solidFill>
            <a:round/>
            <a:headEnd/>
            <a:tailEnd/>
          </a:ln>
          <a:effectLst/>
        </p:spPr>
        <p:txBody>
          <a:bodyPr lIns="0" tIns="0" rIns="0" bIns="0" anchor="ctr"/>
          <a:lstStyle/>
          <a:p>
            <a:endParaRPr lang="ru-RU">
              <a:solidFill>
                <a:prstClr val="white"/>
              </a:solidFill>
            </a:endParaRPr>
          </a:p>
        </p:txBody>
      </p:sp>
      <p:pic>
        <p:nvPicPr>
          <p:cNvPr id="12" name="Рисунок 11"/>
          <p:cNvPicPr>
            <a:picLocks noChangeAspect="1"/>
          </p:cNvPicPr>
          <p:nvPr userDrawn="1"/>
        </p:nvPicPr>
        <p:blipFill>
          <a:blip r:embed="rId21"/>
          <a:srcRect/>
          <a:stretch>
            <a:fillRect/>
          </a:stretch>
        </p:blipFill>
        <p:spPr bwMode="auto">
          <a:xfrm>
            <a:off x="190800" y="136802"/>
            <a:ext cx="1479600" cy="797169"/>
          </a:xfrm>
          <a:prstGeom prst="rect">
            <a:avLst/>
          </a:prstGeom>
          <a:noFill/>
          <a:ln w="9525">
            <a:noFill/>
            <a:miter lim="800000"/>
            <a:headEnd/>
            <a:tailEnd/>
          </a:ln>
        </p:spPr>
      </p:pic>
    </p:spTree>
    <p:extLst>
      <p:ext uri="{BB962C8B-B14F-4D97-AF65-F5344CB8AC3E}">
        <p14:creationId xmlns:p14="http://schemas.microsoft.com/office/powerpoint/2010/main" val="1234582204"/>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Lst>
  <p:hf hdr="0" dt="0"/>
  <p:txStyles>
    <p:titleStyle>
      <a:lvl1pPr algn="l" rtl="0" fontAlgn="base">
        <a:spcBef>
          <a:spcPct val="0"/>
        </a:spcBef>
        <a:spcAft>
          <a:spcPct val="0"/>
        </a:spcAft>
        <a:defRPr sz="2600">
          <a:solidFill>
            <a:schemeClr val="bg1"/>
          </a:solidFill>
          <a:latin typeface="+mj-lt"/>
          <a:ea typeface="+mj-ea"/>
          <a:cs typeface="+mj-cs"/>
        </a:defRPr>
      </a:lvl1pPr>
      <a:lvl2pPr algn="l" rtl="0" fontAlgn="base">
        <a:spcBef>
          <a:spcPct val="0"/>
        </a:spcBef>
        <a:spcAft>
          <a:spcPct val="0"/>
        </a:spcAft>
        <a:defRPr sz="2600">
          <a:solidFill>
            <a:schemeClr val="bg1"/>
          </a:solidFill>
          <a:latin typeface="Arial Narrow" pitchFamily="34" charset="0"/>
        </a:defRPr>
      </a:lvl2pPr>
      <a:lvl3pPr algn="l" rtl="0" fontAlgn="base">
        <a:spcBef>
          <a:spcPct val="0"/>
        </a:spcBef>
        <a:spcAft>
          <a:spcPct val="0"/>
        </a:spcAft>
        <a:defRPr sz="2600">
          <a:solidFill>
            <a:schemeClr val="bg1"/>
          </a:solidFill>
          <a:latin typeface="Arial Narrow" pitchFamily="34" charset="0"/>
        </a:defRPr>
      </a:lvl3pPr>
      <a:lvl4pPr algn="l" rtl="0" fontAlgn="base">
        <a:spcBef>
          <a:spcPct val="0"/>
        </a:spcBef>
        <a:spcAft>
          <a:spcPct val="0"/>
        </a:spcAft>
        <a:defRPr sz="2600">
          <a:solidFill>
            <a:schemeClr val="bg1"/>
          </a:solidFill>
          <a:latin typeface="Arial Narrow" pitchFamily="34" charset="0"/>
        </a:defRPr>
      </a:lvl4pPr>
      <a:lvl5pPr algn="l" rtl="0" fontAlgn="base">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p:titleStyle>
    <p:bodyStyle>
      <a:lvl1pPr algn="l" rtl="0" fontAlgn="base">
        <a:spcBef>
          <a:spcPct val="0"/>
        </a:spcBef>
        <a:spcAft>
          <a:spcPct val="0"/>
        </a:spcAft>
        <a:defRPr sz="2600" b="0">
          <a:solidFill>
            <a:srgbClr val="003366"/>
          </a:solidFill>
          <a:latin typeface="+mn-lt"/>
          <a:ea typeface="+mn-ea"/>
          <a:cs typeface="+mn-cs"/>
        </a:defRPr>
      </a:lvl1pPr>
      <a:lvl2pPr marL="827088" indent="-285750" algn="l" rtl="0" fontAlgn="base">
        <a:spcBef>
          <a:spcPct val="20000"/>
        </a:spcBef>
        <a:spcAft>
          <a:spcPct val="0"/>
        </a:spcAft>
        <a:buChar char="–"/>
        <a:defRPr sz="2800">
          <a:solidFill>
            <a:schemeClr val="tx1"/>
          </a:solidFill>
          <a:latin typeface="Arial" charset="0"/>
        </a:defRPr>
      </a:lvl2pPr>
      <a:lvl3pPr marL="1235075" indent="-228600" algn="l" rtl="0" fontAlgn="base">
        <a:spcBef>
          <a:spcPct val="20000"/>
        </a:spcBef>
        <a:spcAft>
          <a:spcPct val="0"/>
        </a:spcAft>
        <a:buChar char="•"/>
        <a:defRPr sz="2400">
          <a:solidFill>
            <a:schemeClr val="tx1"/>
          </a:solidFill>
          <a:latin typeface="Arial" charset="0"/>
        </a:defRPr>
      </a:lvl3pPr>
      <a:lvl4pPr marL="1643063"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hemeOverride" Target="../theme/themeOverride1.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56.jpeg"/><Relationship Id="rId4" Type="http://schemas.openxmlformats.org/officeDocument/2006/relationships/image" Target="../media/image55.jpeg"/></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53.jpeg"/><Relationship Id="rId7" Type="http://schemas.openxmlformats.org/officeDocument/2006/relationships/image" Target="../media/image66.jpeg"/><Relationship Id="rId2" Type="http://schemas.openxmlformats.org/officeDocument/2006/relationships/notesSlide" Target="../notesSlides/notesSlide37.xml"/><Relationship Id="rId1" Type="http://schemas.openxmlformats.org/officeDocument/2006/relationships/slideLayout" Target="../slideLayouts/slideLayout42.xml"/><Relationship Id="rId6" Type="http://schemas.openxmlformats.org/officeDocument/2006/relationships/image" Target="../media/image65.jpeg"/><Relationship Id="rId11" Type="http://schemas.openxmlformats.org/officeDocument/2006/relationships/image" Target="../media/image70.jpeg"/><Relationship Id="rId5" Type="http://schemas.openxmlformats.org/officeDocument/2006/relationships/image" Target="../media/image64.jpeg"/><Relationship Id="rId10" Type="http://schemas.openxmlformats.org/officeDocument/2006/relationships/image" Target="../media/image69.jpeg"/><Relationship Id="rId4" Type="http://schemas.openxmlformats.org/officeDocument/2006/relationships/image" Target="../media/image56.jpeg"/><Relationship Id="rId9" Type="http://schemas.openxmlformats.org/officeDocument/2006/relationships/image" Target="../media/image68.jpeg"/></Relationships>
</file>

<file path=ppt/slides/_rels/slide38.xml.rels><?xml version="1.0" encoding="UTF-8" standalone="yes"?>
<Relationships xmlns="http://schemas.openxmlformats.org/package/2006/relationships"><Relationship Id="rId3" Type="http://schemas.openxmlformats.org/officeDocument/2006/relationships/hyperlink" Target="http://www.yugorsk-tr.gazprom.ru/" TargetMode="External"/><Relationship Id="rId2" Type="http://schemas.openxmlformats.org/officeDocument/2006/relationships/hyperlink" Target="mailto:SA.Marcevoy@ttg.gazprom.ru"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bwMode="auto">
          <a:xfrm>
            <a:off x="4823460" y="5225144"/>
            <a:ext cx="4320540" cy="1172966"/>
          </a:xfrm>
          <a:prstGeom prst="rect">
            <a:avLst/>
          </a:prstGeom>
          <a:solidFill>
            <a:srgbClr val="0072C5"/>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bg1"/>
              </a:solidFill>
              <a:effectLst/>
              <a:latin typeface="Arial Narrow" pitchFamily="34" charset="0"/>
            </a:endParaRPr>
          </a:p>
        </p:txBody>
      </p:sp>
      <p:sp>
        <p:nvSpPr>
          <p:cNvPr id="42" name="Прямоугольник 41"/>
          <p:cNvSpPr/>
          <p:nvPr/>
        </p:nvSpPr>
        <p:spPr>
          <a:xfrm>
            <a:off x="0" y="2305454"/>
            <a:ext cx="9132980" cy="1938992"/>
          </a:xfrm>
          <a:prstGeom prst="rect">
            <a:avLst/>
          </a:prstGeom>
          <a:noFill/>
          <a:ln w="12700">
            <a:no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2000" b="1" dirty="0" smtClean="0">
                <a:solidFill>
                  <a:schemeClr val="tx1"/>
                </a:solidFill>
              </a:rPr>
              <a:t>Итоги </a:t>
            </a:r>
            <a:r>
              <a:rPr lang="ru-RU" sz="2000" b="1" dirty="0">
                <a:solidFill>
                  <a:schemeClr val="tx1"/>
                </a:solidFill>
              </a:rPr>
              <a:t>опытно-промышленных испытаний в ООО «Газпром трансгаз Югорск» наружного защитного покрытия на основе рулонного </a:t>
            </a:r>
            <a:r>
              <a:rPr lang="ru-RU" sz="2000" b="1" dirty="0" err="1">
                <a:solidFill>
                  <a:schemeClr val="tx1"/>
                </a:solidFill>
              </a:rPr>
              <a:t>термоусаживающегося</a:t>
            </a:r>
            <a:r>
              <a:rPr lang="ru-RU" sz="2000" b="1" dirty="0">
                <a:solidFill>
                  <a:schemeClr val="tx1"/>
                </a:solidFill>
              </a:rPr>
              <a:t> материала «</a:t>
            </a:r>
            <a:r>
              <a:rPr lang="ru-RU" sz="2000" b="1" dirty="0" err="1">
                <a:solidFill>
                  <a:schemeClr val="tx1"/>
                </a:solidFill>
              </a:rPr>
              <a:t>Полистэк</a:t>
            </a:r>
            <a:r>
              <a:rPr lang="ru-RU" sz="2000" b="1" dirty="0">
                <a:solidFill>
                  <a:schemeClr val="tx1"/>
                </a:solidFill>
              </a:rPr>
              <a:t>», после проведения эксплуатационных испытаний в условиях действующего магистрального газопровода МГ «Уренгой-Петровск» </a:t>
            </a:r>
            <a:r>
              <a:rPr lang="ru-RU" sz="2000" b="1" dirty="0" smtClean="0">
                <a:solidFill>
                  <a:schemeClr val="tx1"/>
                </a:solidFill>
              </a:rPr>
              <a:t/>
            </a:r>
            <a:br>
              <a:rPr lang="ru-RU" sz="2000" b="1" dirty="0" smtClean="0">
                <a:solidFill>
                  <a:schemeClr val="tx1"/>
                </a:solidFill>
              </a:rPr>
            </a:br>
            <a:r>
              <a:rPr lang="ru-RU" sz="2000" b="1" dirty="0" smtClean="0">
                <a:solidFill>
                  <a:schemeClr val="tx1"/>
                </a:solidFill>
              </a:rPr>
              <a:t>в </a:t>
            </a:r>
            <a:r>
              <a:rPr lang="ru-RU" sz="2000" b="1" dirty="0" err="1">
                <a:solidFill>
                  <a:schemeClr val="tx1"/>
                </a:solidFill>
              </a:rPr>
              <a:t>Пелымском</a:t>
            </a:r>
            <a:r>
              <a:rPr lang="ru-RU" sz="2000" b="1" dirty="0">
                <a:solidFill>
                  <a:schemeClr val="tx1"/>
                </a:solidFill>
              </a:rPr>
              <a:t> ЛПУМГ и при длительном хранении </a:t>
            </a:r>
            <a:r>
              <a:rPr lang="ru-RU" sz="2000" b="1" dirty="0" smtClean="0">
                <a:solidFill>
                  <a:schemeClr val="tx1"/>
                </a:solidFill>
              </a:rPr>
              <a:t>труб</a:t>
            </a:r>
            <a:br>
              <a:rPr lang="ru-RU" sz="2000" b="1" dirty="0" smtClean="0">
                <a:solidFill>
                  <a:schemeClr val="tx1"/>
                </a:solidFill>
              </a:rPr>
            </a:br>
            <a:r>
              <a:rPr lang="ru-RU" sz="2000" b="1" dirty="0" smtClean="0">
                <a:solidFill>
                  <a:schemeClr val="tx1"/>
                </a:solidFill>
              </a:rPr>
              <a:t>на </a:t>
            </a:r>
            <a:r>
              <a:rPr lang="ru-RU" sz="2000" b="1" dirty="0">
                <a:solidFill>
                  <a:schemeClr val="tx1"/>
                </a:solidFill>
              </a:rPr>
              <a:t>открытой площадке Югорского </a:t>
            </a:r>
            <a:r>
              <a:rPr lang="ru-RU" sz="2000" b="1" dirty="0" smtClean="0">
                <a:solidFill>
                  <a:schemeClr val="tx1"/>
                </a:solidFill>
              </a:rPr>
              <a:t>УАВР</a:t>
            </a:r>
            <a:endParaRPr kumimoji="0" lang="ru-RU" sz="200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endParaRPr>
          </a:p>
        </p:txBody>
      </p:sp>
      <p:sp>
        <p:nvSpPr>
          <p:cNvPr id="5" name="TextBox 4"/>
          <p:cNvSpPr txBox="1"/>
          <p:nvPr/>
        </p:nvSpPr>
        <p:spPr>
          <a:xfrm>
            <a:off x="5100407" y="5388588"/>
            <a:ext cx="4043603" cy="907941"/>
          </a:xfrm>
          <a:prstGeom prst="rect">
            <a:avLst/>
          </a:prstGeom>
          <a:noFill/>
        </p:spPr>
        <p:txBody>
          <a:bodyPr wrap="square" rtlCol="0">
            <a:spAutoFit/>
          </a:bodyPr>
          <a:lstStyle/>
          <a:p>
            <a:pPr>
              <a:spcAft>
                <a:spcPts val="600"/>
              </a:spcAft>
            </a:pPr>
            <a:r>
              <a:rPr lang="ru-RU" sz="1600" b="1" dirty="0" smtClean="0">
                <a:solidFill>
                  <a:schemeClr val="bg1"/>
                </a:solidFill>
                <a:effectLst>
                  <a:outerShdw blurRad="38100" dist="38100" dir="2700000" algn="tl">
                    <a:srgbClr val="000000">
                      <a:alpha val="43137"/>
                    </a:srgbClr>
                  </a:outerShdw>
                </a:effectLst>
                <a:latin typeface="Arial Narrow" panose="020B0606020202030204" pitchFamily="34" charset="0"/>
                <a:cs typeface="Times New Roman" pitchFamily="18" charset="0"/>
              </a:rPr>
              <a:t>Марцевой Сергей Александрович</a:t>
            </a:r>
            <a:endParaRPr lang="ru-RU" sz="1600" b="1" dirty="0">
              <a:solidFill>
                <a:schemeClr val="bg1"/>
              </a:solidFill>
              <a:effectLst>
                <a:outerShdw blurRad="38100" dist="38100" dir="2700000" algn="tl">
                  <a:srgbClr val="000000">
                    <a:alpha val="43137"/>
                  </a:srgbClr>
                </a:outerShdw>
              </a:effectLst>
              <a:latin typeface="Arial Narrow" panose="020B0606020202030204" pitchFamily="34" charset="0"/>
              <a:cs typeface="Times New Roman" pitchFamily="18" charset="0"/>
            </a:endParaRPr>
          </a:p>
          <a:p>
            <a:r>
              <a:rPr lang="ru-RU" sz="1600" b="1" dirty="0" smtClean="0">
                <a:solidFill>
                  <a:schemeClr val="bg1"/>
                </a:solidFill>
                <a:effectLst>
                  <a:outerShdw blurRad="38100" dist="38100" dir="2700000" algn="tl">
                    <a:srgbClr val="000000">
                      <a:alpha val="43137"/>
                    </a:srgbClr>
                  </a:outerShdw>
                </a:effectLst>
                <a:latin typeface="Arial Narrow" panose="020B0606020202030204" pitchFamily="34" charset="0"/>
                <a:cs typeface="Times New Roman" pitchFamily="18" charset="0"/>
              </a:rPr>
              <a:t>начальник производственного отдела</a:t>
            </a:r>
            <a:br>
              <a:rPr lang="ru-RU" sz="1600" b="1" dirty="0" smtClean="0">
                <a:solidFill>
                  <a:schemeClr val="bg1"/>
                </a:solidFill>
                <a:effectLst>
                  <a:outerShdw blurRad="38100" dist="38100" dir="2700000" algn="tl">
                    <a:srgbClr val="000000">
                      <a:alpha val="43137"/>
                    </a:srgbClr>
                  </a:outerShdw>
                </a:effectLst>
                <a:latin typeface="Arial Narrow" panose="020B0606020202030204" pitchFamily="34" charset="0"/>
                <a:cs typeface="Times New Roman" pitchFamily="18" charset="0"/>
              </a:rPr>
            </a:br>
            <a:r>
              <a:rPr lang="ru-RU" sz="1600" b="1" dirty="0" smtClean="0">
                <a:solidFill>
                  <a:schemeClr val="bg1"/>
                </a:solidFill>
                <a:effectLst>
                  <a:outerShdw blurRad="38100" dist="38100" dir="2700000" algn="tl">
                    <a:srgbClr val="000000">
                      <a:alpha val="43137"/>
                    </a:srgbClr>
                  </a:outerShdw>
                </a:effectLst>
                <a:latin typeface="Arial Narrow" panose="020B0606020202030204" pitchFamily="34" charset="0"/>
                <a:cs typeface="Times New Roman" pitchFamily="18" charset="0"/>
              </a:rPr>
              <a:t>защиты от коррозии</a:t>
            </a:r>
            <a:endParaRPr lang="ru-RU" sz="1600" b="1" dirty="0">
              <a:solidFill>
                <a:schemeClr val="bg1"/>
              </a:solidFill>
              <a:effectLst>
                <a:outerShdw blurRad="38100" dist="38100" dir="2700000" algn="tl">
                  <a:srgbClr val="000000">
                    <a:alpha val="43137"/>
                  </a:srgbClr>
                </a:outerShdw>
              </a:effectLst>
              <a:latin typeface="Arial Narrow" panose="020B0606020202030204" pitchFamily="34" charset="0"/>
              <a:cs typeface="Times New Roman" pitchFamily="18" charset="0"/>
            </a:endParaRPr>
          </a:p>
        </p:txBody>
      </p:sp>
    </p:spTree>
    <p:extLst>
      <p:ext uri="{BB962C8B-B14F-4D97-AF65-F5344CB8AC3E}">
        <p14:creationId xmlns:p14="http://schemas.microsoft.com/office/powerpoint/2010/main" val="1279142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0"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9</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a:t>Характеристики подготовки поверхности трубы </a:t>
            </a:r>
            <a:endParaRPr lang="ru-RU" sz="2000" b="1" dirty="0" smtClean="0"/>
          </a:p>
          <a:p>
            <a:pPr algn="ctr" eaLnBrk="0" fontAlgn="auto" hangingPunct="0">
              <a:spcAft>
                <a:spcPts val="0"/>
              </a:spcAft>
              <a:defRPr/>
            </a:pPr>
            <a:r>
              <a:rPr lang="ru-RU" sz="2000" b="1" dirty="0" smtClean="0"/>
              <a:t>после нагрева и </a:t>
            </a:r>
            <a:r>
              <a:rPr lang="ru-RU" sz="2000" b="1" dirty="0" err="1"/>
              <a:t>дробемётной</a:t>
            </a:r>
            <a:r>
              <a:rPr lang="ru-RU" sz="2000" b="1" dirty="0"/>
              <a:t> очистки</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2603697160"/>
              </p:ext>
            </p:extLst>
          </p:nvPr>
        </p:nvGraphicFramePr>
        <p:xfrm>
          <a:off x="236244" y="1225946"/>
          <a:ext cx="8697971" cy="5059113"/>
        </p:xfrm>
        <a:graphic>
          <a:graphicData uri="http://schemas.openxmlformats.org/drawingml/2006/table">
            <a:tbl>
              <a:tblPr firstRow="1" firstCol="1" bandRow="1">
                <a:tableStyleId>{5C22544A-7EE6-4342-B048-85BDC9FD1C3A}</a:tableStyleId>
              </a:tblPr>
              <a:tblGrid>
                <a:gridCol w="479165"/>
                <a:gridCol w="2794477"/>
                <a:gridCol w="2097871"/>
                <a:gridCol w="2179004"/>
                <a:gridCol w="1147454"/>
              </a:tblGrid>
              <a:tr h="722963">
                <a:tc>
                  <a:txBody>
                    <a:bodyPr/>
                    <a:lstStyle/>
                    <a:p>
                      <a:pPr marL="0" indent="0" algn="ctr">
                        <a:lnSpc>
                          <a:spcPct val="115000"/>
                        </a:lnSpc>
                        <a:spcAft>
                          <a:spcPts val="0"/>
                        </a:spcAft>
                      </a:pPr>
                      <a:r>
                        <a:rPr lang="ru-RU" sz="1400" dirty="0">
                          <a:solidFill>
                            <a:schemeClr val="tx1"/>
                          </a:solidFill>
                          <a:effectLst/>
                          <a:latin typeface="+mn-lt"/>
                        </a:rPr>
                        <a:t>№ </a:t>
                      </a:r>
                      <a:endParaRPr lang="ru-RU" sz="1400" dirty="0" smtClean="0">
                        <a:solidFill>
                          <a:schemeClr val="tx1"/>
                        </a:solidFill>
                        <a:effectLst/>
                        <a:latin typeface="+mn-lt"/>
                      </a:endParaRPr>
                    </a:p>
                    <a:p>
                      <a:pPr marL="0" indent="0" algn="ctr">
                        <a:lnSpc>
                          <a:spcPct val="115000"/>
                        </a:lnSpc>
                        <a:spcAft>
                          <a:spcPts val="0"/>
                        </a:spcAft>
                      </a:pPr>
                      <a:r>
                        <a:rPr lang="ru-RU" sz="1400" dirty="0" smtClean="0">
                          <a:solidFill>
                            <a:schemeClr val="tx1"/>
                          </a:solidFill>
                          <a:effectLst/>
                          <a:latin typeface="+mn-lt"/>
                        </a:rPr>
                        <a:t>п/п</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Наименование контролируемого параметра</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Норма оценки</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Полученные значения измеренных параметров</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tabLst>
                          <a:tab pos="0" algn="l"/>
                        </a:tabLst>
                      </a:pPr>
                      <a:r>
                        <a:rPr lang="ru-RU" sz="1400" dirty="0">
                          <a:solidFill>
                            <a:schemeClr val="tx1"/>
                          </a:solidFill>
                          <a:effectLst/>
                          <a:latin typeface="+mn-lt"/>
                        </a:rPr>
                        <a:t>Результат контроля</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r>
              <a:tr h="846667">
                <a:tc>
                  <a:txBody>
                    <a:bodyPr/>
                    <a:lstStyle/>
                    <a:p>
                      <a:pPr marL="0" indent="0" algn="ctr">
                        <a:lnSpc>
                          <a:spcPct val="115000"/>
                        </a:lnSpc>
                        <a:spcAft>
                          <a:spcPts val="600"/>
                        </a:spcAft>
                      </a:pPr>
                      <a:r>
                        <a:rPr lang="ru-RU" sz="1400" dirty="0">
                          <a:solidFill>
                            <a:schemeClr val="tx1"/>
                          </a:solidFill>
                          <a:effectLst/>
                          <a:latin typeface="+mn-lt"/>
                        </a:rPr>
                        <a:t>1</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Внешний вид поверхности трубы</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Отсутствие острых краев, заусенцев, брызг металла</a:t>
                      </a:r>
                      <a:br>
                        <a:rPr lang="ru-RU" sz="1400" dirty="0">
                          <a:solidFill>
                            <a:schemeClr val="tx1"/>
                          </a:solidFill>
                          <a:effectLst/>
                          <a:latin typeface="+mn-lt"/>
                        </a:rPr>
                      </a:br>
                      <a:r>
                        <a:rPr lang="ru-RU" sz="1400" dirty="0">
                          <a:solidFill>
                            <a:schemeClr val="tx1"/>
                          </a:solidFill>
                          <a:effectLst/>
                          <a:latin typeface="+mn-lt"/>
                        </a:rPr>
                        <a:t>(по СТО Газпром 9.1-017-2010)</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kern="1200" dirty="0">
                          <a:solidFill>
                            <a:schemeClr val="tx1"/>
                          </a:solidFill>
                          <a:effectLst/>
                          <a:latin typeface="+mn-lt"/>
                          <a:ea typeface="+mn-ea"/>
                          <a:cs typeface="+mn-cs"/>
                        </a:rPr>
                        <a:t>Острых краев, заусенцев, брызг металла не выявлено</a:t>
                      </a:r>
                    </a:p>
                  </a:txBody>
                  <a:tcPr marL="34305" marR="34305" marT="0" marB="0" anchor="ctr"/>
                </a:tc>
                <a:tc>
                  <a:txBody>
                    <a:bodyPr/>
                    <a:lstStyle/>
                    <a:p>
                      <a:pPr marL="0" indent="0" algn="ctr">
                        <a:lnSpc>
                          <a:spcPct val="115000"/>
                        </a:lnSpc>
                        <a:spcAft>
                          <a:spcPts val="600"/>
                        </a:spcAft>
                      </a:pPr>
                      <a:r>
                        <a:rPr lang="ru-RU" sz="1400" b="1" dirty="0">
                          <a:solidFill>
                            <a:schemeClr val="tx1"/>
                          </a:solidFill>
                          <a:effectLst/>
                          <a:latin typeface="+mn-lt"/>
                        </a:rPr>
                        <a:t>Соответствует</a:t>
                      </a:r>
                      <a:endParaRPr lang="ru-RU" sz="1400" b="1"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r>
              <a:tr h="575733">
                <a:tc>
                  <a:txBody>
                    <a:bodyPr/>
                    <a:lstStyle/>
                    <a:p>
                      <a:pPr marL="0" indent="0" algn="ctr">
                        <a:lnSpc>
                          <a:spcPct val="115000"/>
                        </a:lnSpc>
                        <a:spcAft>
                          <a:spcPts val="600"/>
                        </a:spcAft>
                      </a:pPr>
                      <a:r>
                        <a:rPr lang="ru-RU" sz="1400" dirty="0">
                          <a:solidFill>
                            <a:schemeClr val="tx1"/>
                          </a:solidFill>
                          <a:effectLst/>
                          <a:latin typeface="+mn-lt"/>
                        </a:rPr>
                        <a:t>2</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Температура поверхности трубы до </a:t>
                      </a:r>
                      <a:r>
                        <a:rPr lang="ru-RU" sz="1400" dirty="0" smtClean="0">
                          <a:solidFill>
                            <a:schemeClr val="tx1"/>
                          </a:solidFill>
                          <a:effectLst/>
                          <a:latin typeface="+mn-lt"/>
                        </a:rPr>
                        <a:t>первого </a:t>
                      </a:r>
                      <a:r>
                        <a:rPr lang="ru-RU" sz="1400" dirty="0">
                          <a:solidFill>
                            <a:schemeClr val="tx1"/>
                          </a:solidFill>
                          <a:effectLst/>
                          <a:latin typeface="+mn-lt"/>
                        </a:rPr>
                        <a:t>нагревательного элемента </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+(21÷23)º</a:t>
                      </a:r>
                      <a:r>
                        <a:rPr lang="en-US" sz="1400" dirty="0">
                          <a:solidFill>
                            <a:schemeClr val="tx1"/>
                          </a:solidFill>
                          <a:effectLst/>
                          <a:latin typeface="+mn-lt"/>
                        </a:rPr>
                        <a:t>C</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r>
              <a:tr h="780774">
                <a:tc>
                  <a:txBody>
                    <a:bodyPr/>
                    <a:lstStyle/>
                    <a:p>
                      <a:pPr marL="0" indent="0" algn="ctr">
                        <a:lnSpc>
                          <a:spcPct val="115000"/>
                        </a:lnSpc>
                        <a:spcAft>
                          <a:spcPts val="600"/>
                        </a:spcAft>
                      </a:pPr>
                      <a:r>
                        <a:rPr lang="ru-RU" sz="1400" dirty="0">
                          <a:solidFill>
                            <a:schemeClr val="tx1"/>
                          </a:solidFill>
                          <a:effectLst/>
                          <a:latin typeface="+mn-lt"/>
                        </a:rPr>
                        <a:t>3</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Температура поверхности трубы после </a:t>
                      </a:r>
                      <a:r>
                        <a:rPr lang="ru-RU" sz="1400" dirty="0" smtClean="0">
                          <a:solidFill>
                            <a:schemeClr val="tx1"/>
                          </a:solidFill>
                          <a:effectLst/>
                          <a:latin typeface="+mn-lt"/>
                        </a:rPr>
                        <a:t>первого </a:t>
                      </a:r>
                      <a:r>
                        <a:rPr lang="ru-RU" sz="1400" dirty="0">
                          <a:solidFill>
                            <a:schemeClr val="tx1"/>
                          </a:solidFill>
                          <a:effectLst/>
                          <a:latin typeface="+mn-lt"/>
                        </a:rPr>
                        <a:t>нагревательного элемента перед дробеметной очисткой </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+(45÷50)º</a:t>
                      </a:r>
                      <a:r>
                        <a:rPr lang="en-US" sz="1400" dirty="0">
                          <a:solidFill>
                            <a:schemeClr val="tx1"/>
                          </a:solidFill>
                          <a:effectLst/>
                          <a:latin typeface="+mn-lt"/>
                        </a:rPr>
                        <a:t>C</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r>
              <a:tr h="671943">
                <a:tc>
                  <a:txBody>
                    <a:bodyPr/>
                    <a:lstStyle/>
                    <a:p>
                      <a:pPr marL="0" indent="0" algn="ctr">
                        <a:lnSpc>
                          <a:spcPct val="115000"/>
                        </a:lnSpc>
                        <a:spcAft>
                          <a:spcPts val="600"/>
                        </a:spcAft>
                      </a:pPr>
                      <a:r>
                        <a:rPr lang="ru-RU" sz="1400" dirty="0">
                          <a:solidFill>
                            <a:schemeClr val="tx1"/>
                          </a:solidFill>
                          <a:effectLst/>
                          <a:latin typeface="+mn-lt"/>
                        </a:rPr>
                        <a:t>4</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Степень запыленности поверхности трубы после выхода из дробеметной установки</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3-4</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r>
              <a:tr h="654756">
                <a:tc>
                  <a:txBody>
                    <a:bodyPr/>
                    <a:lstStyle/>
                    <a:p>
                      <a:pPr marL="0" indent="0" algn="ctr">
                        <a:lnSpc>
                          <a:spcPct val="115000"/>
                        </a:lnSpc>
                        <a:spcAft>
                          <a:spcPts val="600"/>
                        </a:spcAft>
                      </a:pPr>
                      <a:r>
                        <a:rPr lang="ru-RU" sz="1400" dirty="0">
                          <a:solidFill>
                            <a:schemeClr val="tx1"/>
                          </a:solidFill>
                          <a:effectLst/>
                          <a:latin typeface="+mn-lt"/>
                        </a:rPr>
                        <a:t>5</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Степень очистки поверхности трубы после выхода из дробеметной установки</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Не ниже </a:t>
                      </a:r>
                      <a:r>
                        <a:rPr lang="en-US" sz="1400" dirty="0">
                          <a:solidFill>
                            <a:schemeClr val="tx1"/>
                          </a:solidFill>
                          <a:effectLst/>
                          <a:latin typeface="+mn-lt"/>
                        </a:rPr>
                        <a:t>Sa</a:t>
                      </a:r>
                      <a:r>
                        <a:rPr lang="ru-RU" sz="1400" dirty="0">
                          <a:solidFill>
                            <a:schemeClr val="tx1"/>
                          </a:solidFill>
                          <a:effectLst/>
                          <a:latin typeface="+mn-lt"/>
                        </a:rPr>
                        <a:t> 2,5</a:t>
                      </a:r>
                      <a:br>
                        <a:rPr lang="ru-RU" sz="1400" dirty="0">
                          <a:solidFill>
                            <a:schemeClr val="tx1"/>
                          </a:solidFill>
                          <a:effectLst/>
                          <a:latin typeface="+mn-lt"/>
                        </a:rPr>
                      </a:br>
                      <a:r>
                        <a:rPr lang="ru-RU" sz="1400" dirty="0">
                          <a:solidFill>
                            <a:schemeClr val="tx1"/>
                          </a:solidFill>
                          <a:effectLst/>
                          <a:latin typeface="+mn-lt"/>
                        </a:rPr>
                        <a:t>(по </a:t>
                      </a:r>
                      <a:r>
                        <a:rPr lang="en-US" sz="1400" dirty="0">
                          <a:solidFill>
                            <a:schemeClr val="tx1"/>
                          </a:solidFill>
                          <a:effectLst/>
                          <a:latin typeface="+mn-lt"/>
                        </a:rPr>
                        <a:t>ISO</a:t>
                      </a:r>
                      <a:r>
                        <a:rPr lang="ru-RU" sz="1400" dirty="0">
                          <a:solidFill>
                            <a:schemeClr val="tx1"/>
                          </a:solidFill>
                          <a:effectLst/>
                          <a:latin typeface="+mn-lt"/>
                        </a:rPr>
                        <a:t> 8501-1) </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en-US" sz="1400" dirty="0">
                          <a:solidFill>
                            <a:schemeClr val="tx1"/>
                          </a:solidFill>
                          <a:effectLst/>
                          <a:latin typeface="+mn-lt"/>
                        </a:rPr>
                        <a:t>Sa</a:t>
                      </a:r>
                      <a:r>
                        <a:rPr lang="ru-RU" sz="1400" dirty="0">
                          <a:solidFill>
                            <a:schemeClr val="tx1"/>
                          </a:solidFill>
                          <a:effectLst/>
                          <a:latin typeface="+mn-lt"/>
                        </a:rPr>
                        <a:t> 2,5</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b="1" dirty="0">
                          <a:solidFill>
                            <a:schemeClr val="tx1"/>
                          </a:solidFill>
                          <a:effectLst/>
                          <a:latin typeface="+mn-lt"/>
                        </a:rPr>
                        <a:t>Соответствует</a:t>
                      </a:r>
                      <a:endParaRPr lang="ru-RU" sz="1400" b="1"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r>
              <a:tr h="526003">
                <a:tc>
                  <a:txBody>
                    <a:bodyPr/>
                    <a:lstStyle/>
                    <a:p>
                      <a:pPr marL="0" indent="0" algn="ctr">
                        <a:lnSpc>
                          <a:spcPct val="115000"/>
                        </a:lnSpc>
                        <a:spcAft>
                          <a:spcPts val="600"/>
                        </a:spcAft>
                      </a:pPr>
                      <a:r>
                        <a:rPr lang="ru-RU" sz="1400" dirty="0">
                          <a:solidFill>
                            <a:schemeClr val="tx1"/>
                          </a:solidFill>
                          <a:effectLst/>
                          <a:latin typeface="+mn-lt"/>
                        </a:rPr>
                        <a:t>6</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Степень шероховатости поверхности трубы</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dirty="0">
                          <a:solidFill>
                            <a:schemeClr val="tx1"/>
                          </a:solidFill>
                          <a:effectLst/>
                          <a:latin typeface="+mn-lt"/>
                        </a:rPr>
                        <a:t>Не ниже </a:t>
                      </a:r>
                      <a:r>
                        <a:rPr lang="en-US" sz="1400" dirty="0" err="1">
                          <a:solidFill>
                            <a:schemeClr val="tx1"/>
                          </a:solidFill>
                          <a:effectLst/>
                          <a:latin typeface="+mn-lt"/>
                        </a:rPr>
                        <a:t>Rz</a:t>
                      </a:r>
                      <a:r>
                        <a:rPr lang="ru-RU" sz="1400" dirty="0">
                          <a:solidFill>
                            <a:schemeClr val="tx1"/>
                          </a:solidFill>
                          <a:effectLst/>
                          <a:latin typeface="+mn-lt"/>
                        </a:rPr>
                        <a:t> 70 – 90 мкм </a:t>
                      </a:r>
                      <a:br>
                        <a:rPr lang="ru-RU" sz="1400" dirty="0">
                          <a:solidFill>
                            <a:schemeClr val="tx1"/>
                          </a:solidFill>
                          <a:effectLst/>
                          <a:latin typeface="+mn-lt"/>
                        </a:rPr>
                      </a:br>
                      <a:r>
                        <a:rPr lang="ru-RU" sz="1400" dirty="0">
                          <a:solidFill>
                            <a:schemeClr val="tx1"/>
                          </a:solidFill>
                          <a:effectLst/>
                          <a:latin typeface="+mn-lt"/>
                        </a:rPr>
                        <a:t>(по </a:t>
                      </a:r>
                      <a:r>
                        <a:rPr lang="en-US" sz="1400" dirty="0">
                          <a:solidFill>
                            <a:schemeClr val="tx1"/>
                          </a:solidFill>
                          <a:effectLst/>
                          <a:latin typeface="+mn-lt"/>
                        </a:rPr>
                        <a:t>ISO</a:t>
                      </a:r>
                      <a:r>
                        <a:rPr lang="ru-RU" sz="1400" dirty="0">
                          <a:solidFill>
                            <a:schemeClr val="tx1"/>
                          </a:solidFill>
                          <a:effectLst/>
                          <a:latin typeface="+mn-lt"/>
                        </a:rPr>
                        <a:t> 8503-4)</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en-US" sz="1400" dirty="0" err="1">
                          <a:solidFill>
                            <a:schemeClr val="tx1"/>
                          </a:solidFill>
                          <a:effectLst/>
                          <a:latin typeface="+mn-lt"/>
                        </a:rPr>
                        <a:t>Rz</a:t>
                      </a:r>
                      <a:r>
                        <a:rPr lang="ru-RU" sz="1400" dirty="0">
                          <a:solidFill>
                            <a:schemeClr val="tx1"/>
                          </a:solidFill>
                          <a:effectLst/>
                          <a:latin typeface="+mn-lt"/>
                        </a:rPr>
                        <a:t> 70÷80</a:t>
                      </a:r>
                      <a:endParaRPr lang="ru-RU" sz="1400"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c>
                  <a:txBody>
                    <a:bodyPr/>
                    <a:lstStyle/>
                    <a:p>
                      <a:pPr marL="0" indent="0" algn="ctr">
                        <a:lnSpc>
                          <a:spcPct val="115000"/>
                        </a:lnSpc>
                        <a:spcAft>
                          <a:spcPts val="600"/>
                        </a:spcAft>
                      </a:pPr>
                      <a:r>
                        <a:rPr lang="ru-RU" sz="1400" b="1" dirty="0">
                          <a:solidFill>
                            <a:schemeClr val="tx1"/>
                          </a:solidFill>
                          <a:effectLst/>
                          <a:latin typeface="+mn-lt"/>
                        </a:rPr>
                        <a:t>Соответствует</a:t>
                      </a:r>
                      <a:endParaRPr lang="ru-RU" sz="1400" b="1" dirty="0">
                        <a:solidFill>
                          <a:schemeClr val="tx1"/>
                        </a:solidFill>
                        <a:effectLst/>
                        <a:latin typeface="+mn-lt"/>
                        <a:ea typeface="Calibri" panose="020F0502020204030204" pitchFamily="34" charset="0"/>
                        <a:cs typeface="Times New Roman" panose="02020603050405020304" pitchFamily="18" charset="0"/>
                      </a:endParaRPr>
                    </a:p>
                  </a:txBody>
                  <a:tcPr marL="34305" marR="34305" marT="0" marB="0" anchor="ctr"/>
                </a:tc>
              </a:tr>
            </a:tbl>
          </a:graphicData>
        </a:graphic>
      </p:graphicFrame>
      <p:sp>
        <p:nvSpPr>
          <p:cNvPr id="6" name="TextBox 5"/>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22972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10</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a:t>Участок нагрева трубы перед нанесением изоляции</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6" name="Рисунок 5" descr="W:\ftp.ttg.gazprom.ru\incoming\ПО защиты от коррозии\! Испытания Полистэк\Нанесение Полистэк в ООО Промтех-НН г. Н.Новгород (июль 2017)\Фото и видео\3 Нагрев перед нанесением Полистек\IMG_0487.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8509" y="2175864"/>
            <a:ext cx="4120587" cy="3008451"/>
          </a:xfrm>
          <a:prstGeom prst="rect">
            <a:avLst/>
          </a:prstGeom>
          <a:ln>
            <a:noFill/>
          </a:ln>
          <a:effectLst>
            <a:outerShdw blurRad="292100" dist="139700" dir="2700000" algn="tl" rotWithShape="0">
              <a:srgbClr val="333333">
                <a:alpha val="65000"/>
              </a:srgbClr>
            </a:outerShdw>
          </a:effectLst>
        </p:spPr>
      </p:pic>
      <p:pic>
        <p:nvPicPr>
          <p:cNvPr id="7" name="Рисунок 6" descr="W:\ftp.ttg.gazprom.ru\incoming\ПО защиты от коррозии\! Испытания Полистэк\Нанесение Полистэк в ООО Промтех-НН г. Н.Новгород (июль 2017)\Фото и видео\3 Нагрев перед нанесением Полистек\IMG_0514.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43619" y="2175864"/>
            <a:ext cx="4097438" cy="3008451"/>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56208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11</a:t>
            </a:fld>
            <a:endParaRPr lang="ru-RU" dirty="0"/>
          </a:p>
        </p:txBody>
      </p:sp>
      <p:sp>
        <p:nvSpPr>
          <p:cNvPr id="4" name="Rectangle 5"/>
          <p:cNvSpPr>
            <a:spLocks noChangeArrowheads="1"/>
          </p:cNvSpPr>
          <p:nvPr/>
        </p:nvSpPr>
        <p:spPr bwMode="auto">
          <a:xfrm>
            <a:off x="1924048" y="1"/>
            <a:ext cx="7219952" cy="1051034"/>
          </a:xfrm>
          <a:prstGeom prst="rect">
            <a:avLst/>
          </a:prstGeom>
          <a:noFill/>
          <a:ln w="9525">
            <a:noFill/>
            <a:miter lim="800000"/>
            <a:headEnd/>
            <a:tailEnd/>
          </a:ln>
        </p:spPr>
        <p:txBody>
          <a:bodyPr anchor="ctr"/>
          <a:lstStyle/>
          <a:p>
            <a:pPr algn="ctr" eaLnBrk="0" fontAlgn="auto" hangingPunct="0">
              <a:spcAft>
                <a:spcPts val="0"/>
              </a:spcAft>
              <a:defRPr/>
            </a:pPr>
            <a:r>
              <a:rPr lang="ru-RU" sz="2200" b="1" dirty="0"/>
              <a:t>Изоляционная машина </a:t>
            </a:r>
            <a:r>
              <a:rPr lang="ru-RU" sz="2200" b="1" dirty="0" smtClean="0"/>
              <a:t>и </a:t>
            </a:r>
            <a:r>
              <a:rPr lang="ru-RU" sz="2200" b="1" dirty="0"/>
              <a:t>крановая установка</a:t>
            </a:r>
            <a:endParaRPr lang="ru-RU" sz="22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2" name="Rectangle 2"/>
          <p:cNvSpPr>
            <a:spLocks noChangeArrowheads="1"/>
          </p:cNvSpPr>
          <p:nvPr/>
        </p:nvSpPr>
        <p:spPr bwMode="auto">
          <a:xfrm>
            <a:off x="254642" y="1956121"/>
            <a:ext cx="8623141" cy="156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6" name="Рисунок 5" descr="C:\Users\VY.Malinin\AppData\Local\Microsoft\Windows\Temporary Internet Files\Content.Word\S8302088.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4642" y="1979753"/>
            <a:ext cx="4213186" cy="3241647"/>
          </a:xfrm>
          <a:prstGeom prst="rect">
            <a:avLst/>
          </a:prstGeom>
          <a:ln>
            <a:noFill/>
          </a:ln>
          <a:effectLst>
            <a:outerShdw blurRad="292100" dist="139700" dir="2700000" algn="tl" rotWithShape="0">
              <a:srgbClr val="333333">
                <a:alpha val="65000"/>
              </a:srgbClr>
            </a:outerShdw>
          </a:effectLst>
        </p:spPr>
      </p:pic>
      <p:pic>
        <p:nvPicPr>
          <p:cNvPr id="7" name="Рисунок 6" descr="W:\ftp.ttg.gazprom.ru\incoming\ПО защиты от коррозии\! Испытания Полистэк\Нанесение Полистэк в ООО Промтех-НН г. Н.Новгород (июль 2017)\Фото и видео\3 Нанесение Полистек\IMG_0541.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68770" y="1956121"/>
            <a:ext cx="4109013" cy="3265279"/>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168176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12</a:t>
            </a:fld>
            <a:endParaRPr lang="ru-RU" dirty="0"/>
          </a:p>
        </p:txBody>
      </p:sp>
      <p:sp>
        <p:nvSpPr>
          <p:cNvPr id="4" name="Rectangle 5"/>
          <p:cNvSpPr>
            <a:spLocks noChangeArrowheads="1"/>
          </p:cNvSpPr>
          <p:nvPr/>
        </p:nvSpPr>
        <p:spPr bwMode="auto">
          <a:xfrm>
            <a:off x="1924048" y="1"/>
            <a:ext cx="7219952" cy="1051034"/>
          </a:xfrm>
          <a:prstGeom prst="rect">
            <a:avLst/>
          </a:prstGeom>
          <a:noFill/>
          <a:ln w="9525">
            <a:noFill/>
            <a:miter lim="800000"/>
            <a:headEnd/>
            <a:tailEnd/>
          </a:ln>
        </p:spPr>
        <p:txBody>
          <a:bodyPr anchor="ctr"/>
          <a:lstStyle/>
          <a:p>
            <a:pPr algn="ctr"/>
            <a:r>
              <a:rPr lang="ru-RU" sz="2200" b="1" dirty="0" smtClean="0"/>
              <a:t>Установка термоусадки ленты </a:t>
            </a:r>
            <a:r>
              <a:rPr lang="ru-RU" sz="2200" b="1" dirty="0"/>
              <a:t>«Полистэк»</a:t>
            </a:r>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6" name="Рисунок 5" descr="W:\ftp.ttg.gazprom.ru\incoming\ПО защиты от коррозии\! Испытания Полистэк\Нанесение Полистэк в ООО Промтех-НН г. Н.Новгород (июль 2017)\Фото и видео\3 Нанесение Полистек\S8302092.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5055" y="1843476"/>
            <a:ext cx="4220411" cy="3237810"/>
          </a:xfrm>
          <a:prstGeom prst="rect">
            <a:avLst/>
          </a:prstGeom>
          <a:ln>
            <a:noFill/>
          </a:ln>
          <a:effectLst>
            <a:outerShdw blurRad="292100" dist="139700" dir="2700000" algn="tl" rotWithShape="0">
              <a:srgbClr val="333333">
                <a:alpha val="65000"/>
              </a:srgbClr>
            </a:outerShdw>
          </a:effectLst>
        </p:spPr>
      </p:pic>
      <p:pic>
        <p:nvPicPr>
          <p:cNvPr id="7" name="Рисунок 6" descr="W:\ftp.ttg.gazprom.ru\incoming\ПО защиты от коррозии\! Испытания Полистэк\Нанесение Полистэк в ООО Промтех-НН г. Н.Новгород (июль 2017)\Фото и видео\4 Термоусадка Полистек\IMG_0549.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69950" y="1843476"/>
            <a:ext cx="3950529" cy="3237810"/>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70713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13</a:t>
            </a:fld>
            <a:endParaRPr lang="ru-RU" dirty="0"/>
          </a:p>
        </p:txBody>
      </p:sp>
      <p:sp>
        <p:nvSpPr>
          <p:cNvPr id="4" name="Rectangle 5"/>
          <p:cNvSpPr>
            <a:spLocks noChangeArrowheads="1"/>
          </p:cNvSpPr>
          <p:nvPr/>
        </p:nvSpPr>
        <p:spPr bwMode="auto">
          <a:xfrm>
            <a:off x="1924048" y="1"/>
            <a:ext cx="7219952" cy="1051034"/>
          </a:xfrm>
          <a:prstGeom prst="rect">
            <a:avLst/>
          </a:prstGeom>
          <a:noFill/>
          <a:ln w="9525">
            <a:noFill/>
            <a:miter lim="800000"/>
            <a:headEnd/>
            <a:tailEnd/>
          </a:ln>
        </p:spPr>
        <p:txBody>
          <a:bodyPr anchor="ctr"/>
          <a:lstStyle/>
          <a:p>
            <a:pPr algn="ctr"/>
            <a:r>
              <a:rPr lang="ru-RU" sz="2200" b="1" dirty="0"/>
              <a:t>Характеристики нанесенного защитного покрытия после термоусадки ленты «Полистэк</a:t>
            </a:r>
            <a:r>
              <a:rPr lang="ru-RU" sz="2200" b="1" dirty="0" smtClean="0"/>
              <a:t>»</a:t>
            </a:r>
            <a:endParaRPr lang="ru-RU" sz="2200" b="1" dirty="0"/>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3076492905"/>
              </p:ext>
            </p:extLst>
          </p:nvPr>
        </p:nvGraphicFramePr>
        <p:xfrm>
          <a:off x="254642" y="1615894"/>
          <a:ext cx="8591903" cy="4217963"/>
        </p:xfrm>
        <a:graphic>
          <a:graphicData uri="http://schemas.openxmlformats.org/drawingml/2006/table">
            <a:tbl>
              <a:tblPr firstRow="1" firstCol="1" bandRow="1">
                <a:tableStyleId>{5C22544A-7EE6-4342-B048-85BDC9FD1C3A}</a:tableStyleId>
              </a:tblPr>
              <a:tblGrid>
                <a:gridCol w="418418"/>
                <a:gridCol w="2776996"/>
                <a:gridCol w="1872328"/>
                <a:gridCol w="1785874"/>
                <a:gridCol w="1738287"/>
              </a:tblGrid>
              <a:tr h="1353201">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 </a:t>
                      </a:r>
                      <a:endParaRPr lang="ru-RU" sz="1400" kern="1200" dirty="0" smtClean="0">
                        <a:solidFill>
                          <a:schemeClr val="dk1"/>
                        </a:solidFill>
                        <a:effectLst/>
                        <a:latin typeface="+mn-lt"/>
                        <a:ea typeface="+mn-ea"/>
                        <a:cs typeface="+mn-cs"/>
                      </a:endParaRPr>
                    </a:p>
                    <a:p>
                      <a:pPr marL="0" indent="0" algn="ctr" defTabSz="914400" rtl="0" eaLnBrk="1" latinLnBrk="0" hangingPunct="1">
                        <a:lnSpc>
                          <a:spcPct val="100000"/>
                        </a:lnSpc>
                        <a:spcAft>
                          <a:spcPts val="0"/>
                        </a:spcAft>
                      </a:pPr>
                      <a:r>
                        <a:rPr lang="ru-RU" sz="1400" kern="1200" dirty="0" smtClean="0">
                          <a:solidFill>
                            <a:schemeClr val="dk1"/>
                          </a:solidFill>
                          <a:effectLst/>
                          <a:latin typeface="+mn-lt"/>
                          <a:ea typeface="+mn-ea"/>
                          <a:cs typeface="+mn-cs"/>
                        </a:rPr>
                        <a:t>п/п</a:t>
                      </a:r>
                      <a:endParaRPr lang="ru-RU" sz="1400" kern="1200" dirty="0">
                        <a:solidFill>
                          <a:schemeClr val="dk1"/>
                        </a:solidFill>
                        <a:effectLst/>
                        <a:latin typeface="+mn-lt"/>
                        <a:ea typeface="+mn-ea"/>
                        <a:cs typeface="+mn-cs"/>
                      </a:endParaRPr>
                    </a:p>
                  </a:txBody>
                  <a:tcPr marL="56757" marR="56757" marT="0" marB="0" anchor="ctr"/>
                </a:tc>
                <a:tc>
                  <a:txBody>
                    <a:bodyPr/>
                    <a:lstStyle/>
                    <a:p>
                      <a:pPr marL="0" indent="0" algn="ctr" defTabSz="914400" rtl="0" eaLnBrk="1" latinLnBrk="0" hangingPunct="1">
                        <a:lnSpc>
                          <a:spcPct val="100000"/>
                        </a:lnSpc>
                        <a:spcAft>
                          <a:spcPts val="0"/>
                        </a:spcAft>
                        <a:tabLst/>
                      </a:pPr>
                      <a:r>
                        <a:rPr lang="ru-RU" sz="1400" kern="1200" dirty="0">
                          <a:solidFill>
                            <a:schemeClr val="dk1"/>
                          </a:solidFill>
                          <a:effectLst/>
                          <a:latin typeface="+mn-lt"/>
                          <a:ea typeface="+mn-ea"/>
                          <a:cs typeface="+mn-cs"/>
                        </a:rPr>
                        <a:t>Наименование контролируемого параметра</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Норма оценки</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Полученные значения измеренных параметров</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Результат контроля</a:t>
                      </a:r>
                    </a:p>
                  </a:txBody>
                  <a:tcPr marL="56757" marR="56757" marT="0" marB="0" anchor="ctr"/>
                </a:tc>
              </a:tr>
              <a:tr h="1472334">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1</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Внешний вид наносимого защитного покрытия</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Спиральная намотка без морщин, гофр, пропусков </a:t>
                      </a:r>
                      <a:br>
                        <a:rPr lang="ru-RU" sz="1400" kern="1200" dirty="0">
                          <a:solidFill>
                            <a:schemeClr val="dk1"/>
                          </a:solidFill>
                          <a:effectLst/>
                          <a:latin typeface="+mn-lt"/>
                          <a:ea typeface="+mn-ea"/>
                          <a:cs typeface="+mn-cs"/>
                        </a:rPr>
                      </a:br>
                      <a:r>
                        <a:rPr lang="ru-RU" sz="1400" kern="1200" dirty="0">
                          <a:solidFill>
                            <a:schemeClr val="dk1"/>
                          </a:solidFill>
                          <a:effectLst/>
                          <a:latin typeface="+mn-lt"/>
                          <a:ea typeface="+mn-ea"/>
                          <a:cs typeface="+mn-cs"/>
                        </a:rPr>
                        <a:t>(по ТУ 2245-054-89632342-2015)</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Морщины, гофры, пропуски изоляции отсутствуют</a:t>
                      </a:r>
                    </a:p>
                  </a:txBody>
                  <a:tcPr marL="56757" marR="56757" marT="0" marB="0" anchor="ctr"/>
                </a:tc>
                <a:tc>
                  <a:txBody>
                    <a:bodyPr/>
                    <a:lstStyle/>
                    <a:p>
                      <a:pPr marL="0" indent="0" algn="ctr" defTabSz="914400" rtl="0" eaLnBrk="1" latinLnBrk="0" hangingPunct="1">
                        <a:lnSpc>
                          <a:spcPct val="100000"/>
                        </a:lnSpc>
                        <a:spcAft>
                          <a:spcPts val="0"/>
                        </a:spcAft>
                      </a:pPr>
                      <a:r>
                        <a:rPr lang="ru-RU" sz="1400" b="1" kern="1200" dirty="0">
                          <a:solidFill>
                            <a:schemeClr val="dk1"/>
                          </a:solidFill>
                          <a:effectLst/>
                          <a:latin typeface="+mn-lt"/>
                          <a:ea typeface="+mn-ea"/>
                          <a:cs typeface="+mn-cs"/>
                        </a:rPr>
                        <a:t>Соответствует</a:t>
                      </a:r>
                    </a:p>
                  </a:txBody>
                  <a:tcPr marL="56757" marR="56757" marT="0" marB="0" anchor="ctr"/>
                </a:tc>
              </a:tr>
              <a:tr h="1392428">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2</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Температура поверхности трубы после выхода из камеры термоусадки</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Не менее </a:t>
                      </a:r>
                      <a:br>
                        <a:rPr lang="ru-RU" sz="1400" kern="1200" dirty="0">
                          <a:solidFill>
                            <a:schemeClr val="dk1"/>
                          </a:solidFill>
                          <a:effectLst/>
                          <a:latin typeface="+mn-lt"/>
                          <a:ea typeface="+mn-ea"/>
                          <a:cs typeface="+mn-cs"/>
                        </a:rPr>
                      </a:br>
                      <a:r>
                        <a:rPr lang="ru-RU" sz="1400" kern="1200" dirty="0">
                          <a:solidFill>
                            <a:schemeClr val="dk1"/>
                          </a:solidFill>
                          <a:effectLst/>
                          <a:latin typeface="+mn-lt"/>
                          <a:ea typeface="+mn-ea"/>
                          <a:cs typeface="+mn-cs"/>
                        </a:rPr>
                        <a:t>+110 º</a:t>
                      </a:r>
                      <a:r>
                        <a:rPr lang="en-US" sz="1400" kern="1200" dirty="0">
                          <a:solidFill>
                            <a:schemeClr val="dk1"/>
                          </a:solidFill>
                          <a:effectLst/>
                          <a:latin typeface="+mn-lt"/>
                          <a:ea typeface="+mn-ea"/>
                          <a:cs typeface="+mn-cs"/>
                        </a:rPr>
                        <a:t>C</a:t>
                      </a:r>
                      <a:r>
                        <a:rPr lang="ru-RU" sz="1400" kern="1200" dirty="0">
                          <a:solidFill>
                            <a:schemeClr val="dk1"/>
                          </a:solidFill>
                          <a:effectLst/>
                          <a:latin typeface="+mn-lt"/>
                          <a:ea typeface="+mn-ea"/>
                          <a:cs typeface="+mn-cs"/>
                        </a:rPr>
                        <a:t>, не более 140 º</a:t>
                      </a:r>
                      <a:r>
                        <a:rPr lang="en-US" sz="1400" kern="1200" dirty="0">
                          <a:solidFill>
                            <a:schemeClr val="dk1"/>
                          </a:solidFill>
                          <a:effectLst/>
                          <a:latin typeface="+mn-lt"/>
                          <a:ea typeface="+mn-ea"/>
                          <a:cs typeface="+mn-cs"/>
                        </a:rPr>
                        <a:t>C</a:t>
                      </a:r>
                      <a:r>
                        <a:rPr lang="ru-RU" sz="1400" kern="1200" dirty="0">
                          <a:solidFill>
                            <a:schemeClr val="dk1"/>
                          </a:solidFill>
                          <a:effectLst/>
                          <a:latin typeface="+mn-lt"/>
                          <a:ea typeface="+mn-ea"/>
                          <a:cs typeface="+mn-cs"/>
                        </a:rPr>
                        <a:t/>
                      </a:r>
                      <a:br>
                        <a:rPr lang="ru-RU" sz="1400" kern="1200" dirty="0">
                          <a:solidFill>
                            <a:schemeClr val="dk1"/>
                          </a:solidFill>
                          <a:effectLst/>
                          <a:latin typeface="+mn-lt"/>
                          <a:ea typeface="+mn-ea"/>
                          <a:cs typeface="+mn-cs"/>
                        </a:rPr>
                      </a:br>
                      <a:r>
                        <a:rPr lang="ru-RU" sz="1400" kern="1200" dirty="0">
                          <a:solidFill>
                            <a:schemeClr val="dk1"/>
                          </a:solidFill>
                          <a:effectLst/>
                          <a:latin typeface="+mn-lt"/>
                          <a:ea typeface="+mn-ea"/>
                          <a:cs typeface="+mn-cs"/>
                        </a:rPr>
                        <a:t>(по ТУ 2245-054-89632342-2015)</a:t>
                      </a:r>
                    </a:p>
                  </a:txBody>
                  <a:tcPr marL="56757" marR="56757"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+(120÷130) º</a:t>
                      </a:r>
                      <a:r>
                        <a:rPr lang="en-US" sz="1400" kern="1200" dirty="0">
                          <a:solidFill>
                            <a:schemeClr val="dk1"/>
                          </a:solidFill>
                          <a:effectLst/>
                          <a:latin typeface="+mn-lt"/>
                          <a:ea typeface="+mn-ea"/>
                          <a:cs typeface="+mn-cs"/>
                        </a:rPr>
                        <a:t>C</a:t>
                      </a:r>
                      <a:endParaRPr lang="ru-RU" sz="1400" kern="1200" dirty="0">
                        <a:solidFill>
                          <a:schemeClr val="dk1"/>
                        </a:solidFill>
                        <a:effectLst/>
                        <a:latin typeface="+mn-lt"/>
                        <a:ea typeface="+mn-ea"/>
                        <a:cs typeface="+mn-cs"/>
                      </a:endParaRPr>
                    </a:p>
                  </a:txBody>
                  <a:tcPr marL="56757" marR="56757" marT="0" marB="0" anchor="ctr"/>
                </a:tc>
                <a:tc>
                  <a:txBody>
                    <a:bodyPr/>
                    <a:lstStyle/>
                    <a:p>
                      <a:pPr marL="0" indent="0" algn="ctr" defTabSz="914400" rtl="0" eaLnBrk="1" latinLnBrk="0" hangingPunct="1">
                        <a:lnSpc>
                          <a:spcPct val="100000"/>
                        </a:lnSpc>
                        <a:spcAft>
                          <a:spcPts val="0"/>
                        </a:spcAft>
                      </a:pPr>
                      <a:r>
                        <a:rPr lang="ru-RU" sz="1400" b="1" kern="1200" dirty="0">
                          <a:solidFill>
                            <a:schemeClr val="dk1"/>
                          </a:solidFill>
                          <a:effectLst/>
                          <a:latin typeface="+mn-lt"/>
                          <a:ea typeface="+mn-ea"/>
                          <a:cs typeface="+mn-cs"/>
                        </a:rPr>
                        <a:t>Соответствует</a:t>
                      </a:r>
                    </a:p>
                  </a:txBody>
                  <a:tcPr marL="56757" marR="56757" marT="0" marB="0" anchor="ctr"/>
                </a:tc>
              </a:tr>
            </a:tbl>
          </a:graphicData>
        </a:graphic>
      </p:graphicFrame>
      <p:sp>
        <p:nvSpPr>
          <p:cNvPr id="6" name="TextBox 5"/>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71093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14</a:t>
            </a:fld>
            <a:endParaRPr lang="ru-RU" dirty="0"/>
          </a:p>
        </p:txBody>
      </p:sp>
      <p:sp>
        <p:nvSpPr>
          <p:cNvPr id="4" name="Rectangle 5"/>
          <p:cNvSpPr>
            <a:spLocks noChangeArrowheads="1"/>
          </p:cNvSpPr>
          <p:nvPr/>
        </p:nvSpPr>
        <p:spPr bwMode="auto">
          <a:xfrm>
            <a:off x="1924048" y="1"/>
            <a:ext cx="7219952" cy="1040524"/>
          </a:xfrm>
          <a:prstGeom prst="rect">
            <a:avLst/>
          </a:prstGeom>
          <a:noFill/>
          <a:ln w="9525">
            <a:noFill/>
            <a:miter lim="800000"/>
            <a:headEnd/>
            <a:tailEnd/>
          </a:ln>
        </p:spPr>
        <p:txBody>
          <a:bodyPr anchor="ctr"/>
          <a:lstStyle/>
          <a:p>
            <a:pPr algn="ctr" eaLnBrk="0" fontAlgn="auto" hangingPunct="0">
              <a:spcAft>
                <a:spcPts val="0"/>
              </a:spcAft>
              <a:defRPr/>
            </a:pPr>
            <a:r>
              <a:rPr lang="ru-RU" sz="2200" b="1" dirty="0" smtClean="0"/>
              <a:t>Четырёхкамерная </a:t>
            </a:r>
            <a:r>
              <a:rPr lang="ru-RU" sz="2200" b="1" dirty="0"/>
              <a:t>установка водяного охлаждения </a:t>
            </a:r>
            <a:endParaRPr lang="ru-RU" sz="2200" b="1" dirty="0" smtClean="0"/>
          </a:p>
          <a:p>
            <a:pPr algn="ctr" eaLnBrk="0" fontAlgn="auto" hangingPunct="0">
              <a:spcAft>
                <a:spcPts val="0"/>
              </a:spcAft>
              <a:defRPr/>
            </a:pPr>
            <a:r>
              <a:rPr lang="ru-RU" sz="2200" b="1" dirty="0" smtClean="0"/>
              <a:t>с </a:t>
            </a:r>
            <a:r>
              <a:rPr lang="ru-RU" sz="2200" b="1" dirty="0"/>
              <a:t>емкостью воды</a:t>
            </a:r>
            <a:endParaRPr lang="ru-RU" sz="22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6" name="Рисунок 5" descr="W:\ftp.ttg.gazprom.ru\incoming\ПО защиты от коррозии\! Испытания Полистэк\Нанесение Полистэк в ООО Промтех-НН г. Н.Новгород (июль 2017)\Фото и видео\5 Охлаждение Полистек\IMG_0545.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5415" y="2003386"/>
            <a:ext cx="4199568" cy="3152570"/>
          </a:xfrm>
          <a:prstGeom prst="rect">
            <a:avLst/>
          </a:prstGeom>
          <a:ln>
            <a:noFill/>
          </a:ln>
          <a:effectLst>
            <a:outerShdw blurRad="292100" dist="139700" dir="2700000" algn="tl" rotWithShape="0">
              <a:srgbClr val="333333">
                <a:alpha val="65000"/>
              </a:srgbClr>
            </a:outerShdw>
          </a:effectLst>
        </p:spPr>
      </p:pic>
      <p:pic>
        <p:nvPicPr>
          <p:cNvPr id="7" name="Рисунок 6" descr="W:\ftp.ttg.gazprom.ru\incoming\ПО защиты от коррозии\! Испытания Полистэк\Нанесение Полистэк в ООО Промтех-НН г. Н.Новгород (июль 2017)\Фото и видео\5 Охлаждение Полистек\S8302095.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07725" y="2003386"/>
            <a:ext cx="4047193" cy="3152570"/>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242679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15</a:t>
            </a:fld>
            <a:endParaRPr lang="ru-RU" dirty="0"/>
          </a:p>
        </p:txBody>
      </p:sp>
      <p:sp>
        <p:nvSpPr>
          <p:cNvPr id="4" name="Rectangle 5"/>
          <p:cNvSpPr>
            <a:spLocks noChangeArrowheads="1"/>
          </p:cNvSpPr>
          <p:nvPr/>
        </p:nvSpPr>
        <p:spPr bwMode="auto">
          <a:xfrm>
            <a:off x="1924048" y="1"/>
            <a:ext cx="7219952" cy="1082566"/>
          </a:xfrm>
          <a:prstGeom prst="rect">
            <a:avLst/>
          </a:prstGeom>
          <a:noFill/>
          <a:ln w="9525">
            <a:noFill/>
            <a:miter lim="800000"/>
            <a:headEnd/>
            <a:tailEnd/>
          </a:ln>
        </p:spPr>
        <p:txBody>
          <a:bodyPr anchor="ctr"/>
          <a:lstStyle/>
          <a:p>
            <a:pPr algn="ctr" eaLnBrk="0" fontAlgn="auto" hangingPunct="0">
              <a:spcAft>
                <a:spcPts val="0"/>
              </a:spcAft>
              <a:defRPr/>
            </a:pPr>
            <a:r>
              <a:rPr lang="ru-RU" sz="2200" b="1" dirty="0"/>
              <a:t>Участок временного хранения труб</a:t>
            </a:r>
            <a:endParaRPr lang="ru-RU" sz="22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6" name="Рисунок 5" descr="F:\Полистэк первый день\S8302131.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1080" y="1851041"/>
            <a:ext cx="4225231" cy="3322842"/>
          </a:xfrm>
          <a:prstGeom prst="rect">
            <a:avLst/>
          </a:prstGeom>
          <a:ln>
            <a:noFill/>
          </a:ln>
          <a:effectLst>
            <a:outerShdw blurRad="292100" dist="139700" dir="2700000" algn="tl" rotWithShape="0">
              <a:srgbClr val="333333">
                <a:alpha val="65000"/>
              </a:srgbClr>
            </a:outerShdw>
          </a:effectLst>
        </p:spPr>
      </p:pic>
      <p:pic>
        <p:nvPicPr>
          <p:cNvPr id="7" name="Рисунок 6" descr="W:\ftp.ttg.gazprom.ru\incoming\ПО защиты от коррозии\! Испытания Полистэк\Нанесение Полистэк в ООО Промтех-НН г. Н.Новгород (июль 2017)\Фото и видео\Переизолированная труба\IMG_0605.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26459" y="1851041"/>
            <a:ext cx="4051609" cy="3322842"/>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66699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1090" y="6400799"/>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16</a:t>
            </a:fld>
            <a:endParaRPr lang="ru-RU" dirty="0"/>
          </a:p>
        </p:txBody>
      </p:sp>
      <p:sp>
        <p:nvSpPr>
          <p:cNvPr id="4" name="Rectangle 5"/>
          <p:cNvSpPr>
            <a:spLocks noChangeArrowheads="1"/>
          </p:cNvSpPr>
          <p:nvPr/>
        </p:nvSpPr>
        <p:spPr bwMode="auto">
          <a:xfrm>
            <a:off x="1924048" y="0"/>
            <a:ext cx="7219952" cy="1083257"/>
          </a:xfrm>
          <a:prstGeom prst="rect">
            <a:avLst/>
          </a:prstGeom>
          <a:noFill/>
          <a:ln w="9525">
            <a:noFill/>
            <a:miter lim="800000"/>
            <a:headEnd/>
            <a:tailEnd/>
          </a:ln>
        </p:spPr>
        <p:txBody>
          <a:bodyPr anchor="ctr"/>
          <a:lstStyle/>
          <a:p>
            <a:pPr algn="ctr" eaLnBrk="0" fontAlgn="auto" hangingPunct="0">
              <a:spcAft>
                <a:spcPts val="0"/>
              </a:spcAft>
              <a:defRPr/>
            </a:pPr>
            <a:r>
              <a:rPr lang="ru-RU" sz="2200" b="1" dirty="0" smtClean="0"/>
              <a:t>Контроль </a:t>
            </a:r>
            <a:r>
              <a:rPr lang="ru-RU" sz="2200" b="1" dirty="0"/>
              <a:t>качества нанесенного защитного </a:t>
            </a:r>
            <a:r>
              <a:rPr lang="ru-RU" sz="2200" b="1" dirty="0" smtClean="0"/>
              <a:t>покрытия</a:t>
            </a:r>
            <a:endParaRPr lang="ru-RU" sz="2200" b="1" dirty="0">
              <a:solidFill>
                <a:schemeClr val="bg1"/>
              </a:solidFill>
              <a:effectLst>
                <a:outerShdw blurRad="38100" dist="38100" dir="2700000" algn="tl">
                  <a:srgbClr val="000000">
                    <a:alpha val="43137"/>
                  </a:srgbClr>
                </a:outerShdw>
              </a:effectLst>
              <a:ea typeface="+mj-ea"/>
              <a:cs typeface="Times New Roman" pitchFamily="18" charset="0"/>
            </a:endParaRPr>
          </a:p>
        </p:txBody>
      </p:sp>
      <p:pic>
        <p:nvPicPr>
          <p:cNvPr id="5" name="Рисунок 4" descr="W:\ftp.ttg.gazprom.ru\incoming\ПО защиты от коррозии\! Испытания Полистэк\Нанесение Полистэк в ООО Промтех-НН г. Н.Новгород (июль 2017)\Фото и видео\Переизолированная труба\IMG_0604.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3807" y="1266072"/>
            <a:ext cx="3703900" cy="2176831"/>
          </a:xfrm>
          <a:prstGeom prst="rect">
            <a:avLst/>
          </a:prstGeom>
          <a:ln>
            <a:noFill/>
          </a:ln>
          <a:effectLst>
            <a:outerShdw blurRad="292100" dist="139700" dir="2700000" algn="tl" rotWithShape="0">
              <a:srgbClr val="333333">
                <a:alpha val="65000"/>
              </a:srgbClr>
            </a:outerShdw>
          </a:effectLst>
        </p:spPr>
      </p:pic>
      <p:pic>
        <p:nvPicPr>
          <p:cNvPr id="6" name="Рисунок 5" descr="W:\ftp.ttg.gazprom.ru\incoming\ПО защиты от коррозии\! Испытания Полистэк\Нанесение Полистэк в ООО Промтех-НН г. Н.Новгород (июль 2017)\Фото и видео\7 Проверка качества нанесения Полистек\IMG_0634.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81797" y="1266072"/>
            <a:ext cx="3345084" cy="2176831"/>
          </a:xfrm>
          <a:prstGeom prst="rect">
            <a:avLst/>
          </a:prstGeom>
          <a:ln>
            <a:noFill/>
          </a:ln>
          <a:effectLst>
            <a:outerShdw blurRad="292100" dist="139700" dir="2700000" algn="tl" rotWithShape="0">
              <a:srgbClr val="333333">
                <a:alpha val="65000"/>
              </a:srgbClr>
            </a:outerShdw>
          </a:effectLst>
        </p:spPr>
      </p:pic>
      <p:pic>
        <p:nvPicPr>
          <p:cNvPr id="7" name="Рисунок 6" descr="C:\Users\VY.Malinin\AppData\Local\Microsoft\Windows\Temporary Internet Files\Content.Word\IMG_0562.jpg"/>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3807" y="3755983"/>
            <a:ext cx="3703900" cy="2462001"/>
          </a:xfrm>
          <a:prstGeom prst="rect">
            <a:avLst/>
          </a:prstGeom>
          <a:ln>
            <a:noFill/>
          </a:ln>
          <a:effectLst>
            <a:outerShdw blurRad="292100" dist="139700" dir="2700000" algn="tl" rotWithShape="0">
              <a:srgbClr val="333333">
                <a:alpha val="65000"/>
              </a:srgbClr>
            </a:outerShdw>
          </a:effectLst>
        </p:spPr>
      </p:pic>
      <p:pic>
        <p:nvPicPr>
          <p:cNvPr id="8" name="Рисунок 7" descr="C:\Users\VY.Malinin\AppData\Local\Microsoft\Windows\Temporary Internet Files\Content.Word\IMG_0567.jpg"/>
          <p:cNvPicPr/>
          <p:nvPr/>
        </p:nvPicPr>
        <p:blipFill rotWithShape="1">
          <a:blip r:embed="rId6" cstate="screen">
            <a:extLst>
              <a:ext uri="{28A0092B-C50C-407E-A947-70E740481C1C}">
                <a14:useLocalDpi xmlns:a14="http://schemas.microsoft.com/office/drawing/2010/main"/>
              </a:ext>
            </a:extLst>
          </a:blip>
          <a:srcRect l="10938"/>
          <a:stretch/>
        </p:blipFill>
        <p:spPr bwMode="auto">
          <a:xfrm>
            <a:off x="4881797" y="3755983"/>
            <a:ext cx="3345084" cy="2462001"/>
          </a:xfrm>
          <a:prstGeom prst="rect">
            <a:avLst/>
          </a:prstGeom>
          <a:ln>
            <a:noFill/>
          </a:ln>
          <a:effectLst>
            <a:outerShdw blurRad="292100" dist="139700" dir="2700000" algn="tl" rotWithShape="0">
              <a:srgbClr val="333333">
                <a:alpha val="65000"/>
              </a:srgbClr>
            </a:outerShdw>
          </a:effectLst>
        </p:spPr>
      </p:pic>
      <p:sp>
        <p:nvSpPr>
          <p:cNvPr id="10" name="Прямоугольник 9"/>
          <p:cNvSpPr/>
          <p:nvPr/>
        </p:nvSpPr>
        <p:spPr>
          <a:xfrm>
            <a:off x="853808" y="3183944"/>
            <a:ext cx="7390436" cy="276999"/>
          </a:xfrm>
          <a:prstGeom prst="rect">
            <a:avLst/>
          </a:prstGeom>
          <a:solidFill>
            <a:schemeClr val="bg1">
              <a:alpha val="78000"/>
            </a:schemeClr>
          </a:solidFill>
        </p:spPr>
        <p:txBody>
          <a:bodyPr wrap="square">
            <a:spAutoFit/>
          </a:bodyPr>
          <a:lstStyle/>
          <a:p>
            <a:pPr algn="ctr"/>
            <a:r>
              <a:rPr lang="ru-RU" sz="1200" b="1" dirty="0">
                <a:solidFill>
                  <a:schemeClr val="tx1"/>
                </a:solidFill>
              </a:rPr>
              <a:t>Контроль внешнего вида и нахлеста смежных витков</a:t>
            </a:r>
          </a:p>
        </p:txBody>
      </p:sp>
      <p:sp>
        <p:nvSpPr>
          <p:cNvPr id="11" name="Прямоугольник 10"/>
          <p:cNvSpPr/>
          <p:nvPr/>
        </p:nvSpPr>
        <p:spPr>
          <a:xfrm>
            <a:off x="853807" y="5940985"/>
            <a:ext cx="7373073" cy="276999"/>
          </a:xfrm>
          <a:prstGeom prst="rect">
            <a:avLst/>
          </a:prstGeom>
          <a:solidFill>
            <a:schemeClr val="bg1">
              <a:alpha val="78000"/>
            </a:schemeClr>
          </a:solidFill>
        </p:spPr>
        <p:txBody>
          <a:bodyPr wrap="square">
            <a:spAutoFit/>
          </a:bodyPr>
          <a:lstStyle/>
          <a:p>
            <a:pPr algn="ctr"/>
            <a:r>
              <a:rPr lang="ru-RU" sz="1200" b="1" dirty="0">
                <a:solidFill>
                  <a:schemeClr val="tx1"/>
                </a:solidFill>
              </a:rPr>
              <a:t>Контроль толщины защитного покрытия</a:t>
            </a:r>
          </a:p>
        </p:txBody>
      </p:sp>
      <p:sp>
        <p:nvSpPr>
          <p:cNvPr id="12" name="TextBox 11"/>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83428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17</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a:t>Контроль качества нанесенного защитного покрытия</a:t>
            </a:r>
            <a:endParaRPr lang="ru-RU" sz="2000" b="1" dirty="0">
              <a:effectLst>
                <a:outerShdw blurRad="38100" dist="38100" dir="2700000" algn="tl">
                  <a:srgbClr val="000000">
                    <a:alpha val="43137"/>
                  </a:srgbClr>
                </a:outerShdw>
              </a:effectLst>
              <a:cs typeface="Times New Roman" pitchFamily="18" charset="0"/>
            </a:endParaRPr>
          </a:p>
        </p:txBody>
      </p:sp>
      <p:pic>
        <p:nvPicPr>
          <p:cNvPr id="7" name="Рисунок 6" descr="C:\Users\VY.Malinin\AppData\Local\Microsoft\Windows\Temporary Internet Files\Content.Word\IMG_0590.jpg"/>
          <p:cNvPicPr/>
          <p:nvPr/>
        </p:nvPicPr>
        <p:blipFill rotWithShape="1">
          <a:blip r:embed="rId4" cstate="screen">
            <a:extLst>
              <a:ext uri="{28A0092B-C50C-407E-A947-70E740481C1C}">
                <a14:useLocalDpi xmlns:a14="http://schemas.microsoft.com/office/drawing/2010/main"/>
              </a:ext>
            </a:extLst>
          </a:blip>
          <a:srcRect r="3642"/>
          <a:stretch/>
        </p:blipFill>
        <p:spPr bwMode="auto">
          <a:xfrm>
            <a:off x="222988" y="1978957"/>
            <a:ext cx="4246271" cy="3301959"/>
          </a:xfrm>
          <a:prstGeom prst="rect">
            <a:avLst/>
          </a:prstGeom>
          <a:ln>
            <a:noFill/>
          </a:ln>
          <a:effectLst>
            <a:outerShdw blurRad="292100" dist="139700" dir="2700000" algn="tl" rotWithShape="0">
              <a:srgbClr val="333333">
                <a:alpha val="65000"/>
              </a:srgbClr>
            </a:outerShdw>
          </a:effectLst>
        </p:spPr>
      </p:pic>
      <p:pic>
        <p:nvPicPr>
          <p:cNvPr id="8" name="Рисунок 7" descr="C:\Users\VY.Malinin\AppData\Local\Microsoft\Windows\Temporary Internet Files\Content.Word\IMG_0620.jpg"/>
          <p:cNvPicPr/>
          <p:nvPr/>
        </p:nvPicPr>
        <p:blipFill>
          <a:blip r:embed="rId5" cstate="screen">
            <a:extLst>
              <a:ext uri="{28A0092B-C50C-407E-A947-70E740481C1C}">
                <a14:useLocalDpi xmlns:a14="http://schemas.microsoft.com/office/drawing/2010/main"/>
              </a:ext>
            </a:extLst>
          </a:blip>
          <a:srcRect/>
          <a:stretch>
            <a:fillRect/>
          </a:stretch>
        </p:blipFill>
        <p:spPr bwMode="auto">
          <a:xfrm>
            <a:off x="4668096" y="1971540"/>
            <a:ext cx="4260148" cy="3309376"/>
          </a:xfrm>
          <a:prstGeom prst="rect">
            <a:avLst/>
          </a:prstGeom>
          <a:ln>
            <a:noFill/>
          </a:ln>
          <a:effectLst>
            <a:outerShdw blurRad="292100" dist="139700" dir="2700000" algn="tl" rotWithShape="0">
              <a:srgbClr val="333333">
                <a:alpha val="65000"/>
              </a:srgbClr>
            </a:outerShdw>
          </a:effectLst>
        </p:spPr>
      </p:pic>
      <p:sp>
        <p:nvSpPr>
          <p:cNvPr id="12" name="Прямоугольник 11"/>
          <p:cNvSpPr/>
          <p:nvPr/>
        </p:nvSpPr>
        <p:spPr>
          <a:xfrm>
            <a:off x="222988" y="5003917"/>
            <a:ext cx="8705256" cy="276999"/>
          </a:xfrm>
          <a:prstGeom prst="rect">
            <a:avLst/>
          </a:prstGeom>
          <a:solidFill>
            <a:schemeClr val="bg1">
              <a:alpha val="78000"/>
            </a:schemeClr>
          </a:solidFill>
        </p:spPr>
        <p:txBody>
          <a:bodyPr wrap="square">
            <a:spAutoFit/>
          </a:bodyPr>
          <a:lstStyle/>
          <a:p>
            <a:pPr algn="ctr"/>
            <a:r>
              <a:rPr lang="ru-RU" sz="1200" b="1" dirty="0">
                <a:solidFill>
                  <a:schemeClr val="tx1"/>
                </a:solidFill>
              </a:rPr>
              <a:t>Контроль диэлектрической сплошности и длины свободных торцов</a:t>
            </a:r>
          </a:p>
        </p:txBody>
      </p:sp>
      <p:sp>
        <p:nvSpPr>
          <p:cNvPr id="10" name="TextBox 9"/>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1583262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393771"/>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18</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a:t>Контроль качества нанесенного защитного покрытия</a:t>
            </a:r>
            <a:endParaRPr lang="ru-RU" sz="2000" b="1" dirty="0">
              <a:effectLst>
                <a:outerShdw blurRad="38100" dist="38100" dir="2700000" algn="tl">
                  <a:srgbClr val="000000">
                    <a:alpha val="43137"/>
                  </a:srgbClr>
                </a:outerShdw>
              </a:effectLst>
              <a:cs typeface="Times New Roman" pitchFamily="18" charset="0"/>
            </a:endParaRPr>
          </a:p>
        </p:txBody>
      </p:sp>
      <p:pic>
        <p:nvPicPr>
          <p:cNvPr id="5" name="Рисунок 4" descr="C:\Users\VY.Malinin\AppData\Local\Microsoft\Windows\Temporary Internet Files\Content.Word\IMG_0618.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8874" y="1201060"/>
            <a:ext cx="3796166" cy="2584858"/>
          </a:xfrm>
          <a:prstGeom prst="rect">
            <a:avLst/>
          </a:prstGeom>
          <a:ln>
            <a:noFill/>
          </a:ln>
          <a:effectLst>
            <a:outerShdw blurRad="292100" dist="139700" dir="2700000" algn="tl" rotWithShape="0">
              <a:srgbClr val="333333">
                <a:alpha val="65000"/>
              </a:srgbClr>
            </a:outerShdw>
          </a:effectLst>
        </p:spPr>
      </p:pic>
      <p:pic>
        <p:nvPicPr>
          <p:cNvPr id="6" name="Рисунок 5"/>
          <p:cNvPicPr/>
          <p:nvPr/>
        </p:nvPicPr>
        <p:blipFill rotWithShape="1">
          <a:blip r:embed="rId4" cstate="screen">
            <a:extLst>
              <a:ext uri="{28A0092B-C50C-407E-A947-70E740481C1C}">
                <a14:useLocalDpi xmlns:a14="http://schemas.microsoft.com/office/drawing/2010/main"/>
              </a:ext>
            </a:extLst>
          </a:blip>
          <a:srcRect/>
          <a:stretch/>
        </p:blipFill>
        <p:spPr bwMode="auto">
          <a:xfrm>
            <a:off x="4775465" y="1201060"/>
            <a:ext cx="3724206" cy="258485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7" name="Прямоугольник 6"/>
          <p:cNvSpPr/>
          <p:nvPr/>
        </p:nvSpPr>
        <p:spPr>
          <a:xfrm>
            <a:off x="588874" y="3498458"/>
            <a:ext cx="7910797" cy="287460"/>
          </a:xfrm>
          <a:prstGeom prst="rect">
            <a:avLst/>
          </a:prstGeom>
          <a:solidFill>
            <a:schemeClr val="bg1">
              <a:alpha val="78000"/>
            </a:schemeClr>
          </a:solidFill>
        </p:spPr>
        <p:txBody>
          <a:bodyPr wrap="square">
            <a:spAutoFit/>
          </a:bodyPr>
          <a:lstStyle/>
          <a:p>
            <a:pPr algn="ctr"/>
            <a:r>
              <a:rPr lang="ru-RU" sz="1200" b="1" dirty="0">
                <a:solidFill>
                  <a:schemeClr val="tx1"/>
                </a:solidFill>
              </a:rPr>
              <a:t>Контроль величины адгезии защитного покрытия </a:t>
            </a:r>
          </a:p>
        </p:txBody>
      </p:sp>
      <p:pic>
        <p:nvPicPr>
          <p:cNvPr id="8" name="Рисунок 7" descr="C:\Users\VY.Malinin\AppData\Local\Microsoft\Windows\Temporary Internet Files\Content.Word\IMG_0608.jpg"/>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8874" y="3903719"/>
            <a:ext cx="3796166" cy="2340789"/>
          </a:xfrm>
          <a:prstGeom prst="rect">
            <a:avLst/>
          </a:prstGeom>
          <a:ln>
            <a:noFill/>
          </a:ln>
          <a:effectLst>
            <a:outerShdw blurRad="292100" dist="139700" dir="2700000" algn="tl" rotWithShape="0">
              <a:srgbClr val="333333">
                <a:alpha val="65000"/>
              </a:srgbClr>
            </a:outerShdw>
          </a:effectLst>
        </p:spPr>
      </p:pic>
      <p:pic>
        <p:nvPicPr>
          <p:cNvPr id="10" name="Рисунок 9" descr="C:\Users\VY.Malinin\AppData\Local\Microsoft\Windows\Temporary Internet Files\Content.Word\IMG_0589.jpg"/>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75465" y="3910748"/>
            <a:ext cx="3724206" cy="2333760"/>
          </a:xfrm>
          <a:prstGeom prst="rect">
            <a:avLst/>
          </a:prstGeom>
          <a:ln>
            <a:noFill/>
          </a:ln>
          <a:effectLst>
            <a:outerShdw blurRad="292100" dist="139700" dir="2700000" algn="tl" rotWithShape="0">
              <a:srgbClr val="333333">
                <a:alpha val="65000"/>
              </a:srgbClr>
            </a:outerShdw>
          </a:effectLst>
        </p:spPr>
      </p:pic>
      <p:sp>
        <p:nvSpPr>
          <p:cNvPr id="11" name="Прямоугольник 10"/>
          <p:cNvSpPr/>
          <p:nvPr/>
        </p:nvSpPr>
        <p:spPr>
          <a:xfrm>
            <a:off x="588873" y="5967509"/>
            <a:ext cx="7910797" cy="276999"/>
          </a:xfrm>
          <a:prstGeom prst="rect">
            <a:avLst/>
          </a:prstGeom>
          <a:solidFill>
            <a:schemeClr val="bg1">
              <a:alpha val="78000"/>
            </a:schemeClr>
          </a:solidFill>
        </p:spPr>
        <p:txBody>
          <a:bodyPr wrap="square">
            <a:spAutoFit/>
          </a:bodyPr>
          <a:lstStyle/>
          <a:p>
            <a:pPr algn="ctr"/>
            <a:r>
              <a:rPr lang="ru-RU" sz="1200" b="1" dirty="0">
                <a:solidFill>
                  <a:schemeClr val="tx1"/>
                </a:solidFill>
              </a:rPr>
              <a:t>Контроль характера отслаивания защитного покрытия</a:t>
            </a:r>
          </a:p>
        </p:txBody>
      </p:sp>
      <p:sp>
        <p:nvSpPr>
          <p:cNvPr id="12" name="TextBox 11"/>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632655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800" b="1" dirty="0" smtClean="0">
                <a:effectLst>
                  <a:outerShdw blurRad="38100" dist="38100" dir="2700000" algn="tl">
                    <a:srgbClr val="000000">
                      <a:alpha val="43137"/>
                    </a:srgbClr>
                  </a:outerShdw>
                </a:effectLst>
              </a:rPr>
              <a:t>Содержание</a:t>
            </a:r>
            <a:endParaRPr lang="ru-RU" sz="2800" b="1" dirty="0">
              <a:effectLst>
                <a:outerShdw blurRad="38100" dist="38100" dir="2700000" algn="tl">
                  <a:srgbClr val="000000">
                    <a:alpha val="43137"/>
                  </a:srgbClr>
                </a:outerShdw>
              </a:effectLst>
            </a:endParaRPr>
          </a:p>
        </p:txBody>
      </p:sp>
      <p:sp>
        <p:nvSpPr>
          <p:cNvPr id="6" name="TextBox 5"/>
          <p:cNvSpPr txBox="1"/>
          <p:nvPr/>
        </p:nvSpPr>
        <p:spPr>
          <a:xfrm>
            <a:off x="154648" y="1083259"/>
            <a:ext cx="8780443" cy="5170646"/>
          </a:xfrm>
          <a:prstGeom prst="rect">
            <a:avLst/>
          </a:prstGeom>
          <a:noFill/>
        </p:spPr>
        <p:txBody>
          <a:bodyPr wrap="square" rtlCol="0">
            <a:spAutoFit/>
          </a:bodyPr>
          <a:lstStyle/>
          <a:p>
            <a:pPr marL="342900" indent="-342900" algn="just">
              <a:spcBef>
                <a:spcPts val="600"/>
              </a:spcBef>
              <a:spcAft>
                <a:spcPts val="1200"/>
              </a:spcAft>
              <a:buFont typeface="+mj-lt"/>
              <a:buAutoNum type="arabicPeriod"/>
            </a:pPr>
            <a:r>
              <a:rPr lang="ru-RU" sz="1600" b="1" dirty="0" smtClean="0">
                <a:solidFill>
                  <a:schemeClr val="tx1"/>
                </a:solidFill>
                <a:latin typeface="+mn-lt"/>
                <a:cs typeface="Arial" charset="0"/>
              </a:rPr>
              <a:t>ВВЕДЕНИЕ.</a:t>
            </a:r>
            <a:endParaRPr lang="ru-RU" sz="1600" b="1" dirty="0">
              <a:solidFill>
                <a:schemeClr val="tx1"/>
              </a:solidFill>
              <a:latin typeface="+mn-lt"/>
              <a:cs typeface="Arial" charset="0"/>
            </a:endParaRPr>
          </a:p>
          <a:p>
            <a:pPr marL="342900" indent="-342900" algn="just">
              <a:spcBef>
                <a:spcPts val="600"/>
              </a:spcBef>
              <a:spcAft>
                <a:spcPts val="1200"/>
              </a:spcAft>
              <a:buFont typeface="+mj-lt"/>
              <a:buAutoNum type="arabicPeriod"/>
            </a:pPr>
            <a:r>
              <a:rPr lang="ru-RU" sz="1600" b="1" dirty="0" smtClean="0">
                <a:solidFill>
                  <a:schemeClr val="tx1"/>
                </a:solidFill>
                <a:latin typeface="+mn-lt"/>
                <a:cs typeface="Arial" charset="0"/>
              </a:rPr>
              <a:t>Проведение испытаний по оценке технологического процесса нанесения ЗП </a:t>
            </a:r>
            <a:r>
              <a:rPr lang="ru-RU" sz="1600" b="1" dirty="0">
                <a:solidFill>
                  <a:schemeClr val="tx1"/>
                </a:solidFill>
                <a:latin typeface="+mn-lt"/>
                <a:cs typeface="Arial" charset="0"/>
              </a:rPr>
              <a:t>«Полистэк</a:t>
            </a:r>
            <a:r>
              <a:rPr lang="ru-RU" sz="1600" b="1" dirty="0" smtClean="0">
                <a:solidFill>
                  <a:schemeClr val="tx1"/>
                </a:solidFill>
                <a:latin typeface="+mn-lt"/>
                <a:cs typeface="Arial" charset="0"/>
              </a:rPr>
              <a:t>» на производственной площадке ООО «</a:t>
            </a:r>
            <a:r>
              <a:rPr lang="ru-RU" sz="1600" b="1" dirty="0" err="1" smtClean="0">
                <a:solidFill>
                  <a:schemeClr val="tx1"/>
                </a:solidFill>
                <a:latin typeface="+mn-lt"/>
                <a:cs typeface="Arial" charset="0"/>
              </a:rPr>
              <a:t>Промтех</a:t>
            </a:r>
            <a:r>
              <a:rPr lang="ru-RU" sz="1600" b="1" dirty="0" smtClean="0">
                <a:solidFill>
                  <a:schemeClr val="tx1"/>
                </a:solidFill>
                <a:latin typeface="+mn-lt"/>
                <a:cs typeface="Arial" charset="0"/>
              </a:rPr>
              <a:t>-НН» (г. Нижний Новгород).</a:t>
            </a:r>
            <a:endParaRPr lang="ru-RU" sz="1600" b="1" dirty="0">
              <a:solidFill>
                <a:schemeClr val="tx1"/>
              </a:solidFill>
              <a:latin typeface="+mn-lt"/>
              <a:cs typeface="Arial" charset="0"/>
            </a:endParaRPr>
          </a:p>
          <a:p>
            <a:pPr marL="342900" indent="-342900" algn="just">
              <a:spcBef>
                <a:spcPts val="600"/>
              </a:spcBef>
              <a:spcAft>
                <a:spcPts val="1200"/>
              </a:spcAft>
              <a:buFont typeface="+mj-lt"/>
              <a:buAutoNum type="arabicPeriod"/>
            </a:pPr>
            <a:r>
              <a:rPr lang="ru-RU" sz="1600" b="1" dirty="0">
                <a:solidFill>
                  <a:schemeClr val="tx1"/>
                </a:solidFill>
                <a:latin typeface="+mn-lt"/>
                <a:cs typeface="Arial" charset="0"/>
              </a:rPr>
              <a:t>Транспортировка </a:t>
            </a:r>
            <a:r>
              <a:rPr lang="ru-RU" sz="1600" b="1" dirty="0" smtClean="0">
                <a:solidFill>
                  <a:schemeClr val="tx1"/>
                </a:solidFill>
                <a:latin typeface="+mn-lt"/>
                <a:cs typeface="Arial" charset="0"/>
              </a:rPr>
              <a:t>автомобильной техникой 8 (восьми) </a:t>
            </a:r>
            <a:r>
              <a:rPr lang="ru-RU" sz="1600" b="1" dirty="0">
                <a:solidFill>
                  <a:schemeClr val="tx1"/>
                </a:solidFill>
                <a:latin typeface="+mn-lt"/>
                <a:cs typeface="Arial" charset="0"/>
              </a:rPr>
              <a:t>труб с нанесенным </a:t>
            </a:r>
            <a:r>
              <a:rPr lang="ru-RU" sz="1600" b="1" dirty="0" err="1" smtClean="0">
                <a:solidFill>
                  <a:schemeClr val="tx1"/>
                </a:solidFill>
                <a:latin typeface="+mn-lt"/>
                <a:cs typeface="Arial" charset="0"/>
              </a:rPr>
              <a:t>ЗП«Полистэк</a:t>
            </a:r>
            <a:r>
              <a:rPr lang="ru-RU" sz="1600" b="1" dirty="0">
                <a:solidFill>
                  <a:schemeClr val="tx1"/>
                </a:solidFill>
                <a:latin typeface="+mn-lt"/>
                <a:cs typeface="Arial" charset="0"/>
              </a:rPr>
              <a:t>» </a:t>
            </a:r>
            <a:r>
              <a:rPr lang="ru-RU" sz="1600" b="1" dirty="0" smtClean="0">
                <a:solidFill>
                  <a:schemeClr val="tx1"/>
                </a:solidFill>
                <a:latin typeface="+mn-lt"/>
                <a:cs typeface="Arial" charset="0"/>
              </a:rPr>
              <a:t>от производственной </a:t>
            </a:r>
            <a:r>
              <a:rPr lang="ru-RU" sz="1600" b="1" dirty="0">
                <a:solidFill>
                  <a:schemeClr val="tx1"/>
                </a:solidFill>
                <a:latin typeface="+mn-lt"/>
                <a:cs typeface="Arial" charset="0"/>
              </a:rPr>
              <a:t>базы </a:t>
            </a:r>
            <a:r>
              <a:rPr lang="ru-RU" sz="1600" b="1" dirty="0" smtClean="0">
                <a:solidFill>
                  <a:schemeClr val="tx1"/>
                </a:solidFill>
                <a:latin typeface="+mn-lt"/>
                <a:cs typeface="Arial" charset="0"/>
              </a:rPr>
              <a:t>ООО </a:t>
            </a:r>
            <a:r>
              <a:rPr lang="ru-RU" sz="1600" b="1" dirty="0">
                <a:solidFill>
                  <a:schemeClr val="tx1"/>
                </a:solidFill>
                <a:latin typeface="+mn-lt"/>
                <a:cs typeface="Arial" charset="0"/>
              </a:rPr>
              <a:t>«</a:t>
            </a:r>
            <a:r>
              <a:rPr lang="ru-RU" sz="1600" b="1" dirty="0" err="1">
                <a:solidFill>
                  <a:schemeClr val="tx1"/>
                </a:solidFill>
                <a:latin typeface="+mn-lt"/>
                <a:cs typeface="Arial" charset="0"/>
              </a:rPr>
              <a:t>Промтех</a:t>
            </a:r>
            <a:r>
              <a:rPr lang="ru-RU" sz="1600" b="1" dirty="0">
                <a:solidFill>
                  <a:schemeClr val="tx1"/>
                </a:solidFill>
                <a:latin typeface="+mn-lt"/>
                <a:cs typeface="Arial" charset="0"/>
              </a:rPr>
              <a:t>-НН</a:t>
            </a:r>
            <a:r>
              <a:rPr lang="ru-RU" sz="1600" b="1" dirty="0" smtClean="0">
                <a:solidFill>
                  <a:schemeClr val="tx1"/>
                </a:solidFill>
                <a:latin typeface="+mn-lt"/>
                <a:cs typeface="Arial" charset="0"/>
              </a:rPr>
              <a:t>» (г. Нижний Новгород) до ООО «Газпром трансгаз Югорск» (г. Югорск). </a:t>
            </a:r>
          </a:p>
          <a:p>
            <a:pPr marL="342900" indent="-342900" algn="just">
              <a:spcBef>
                <a:spcPts val="600"/>
              </a:spcBef>
              <a:spcAft>
                <a:spcPts val="1200"/>
              </a:spcAft>
              <a:buFont typeface="+mj-lt"/>
              <a:buAutoNum type="arabicPeriod"/>
            </a:pPr>
            <a:r>
              <a:rPr lang="ru-RU" sz="1600" b="1" dirty="0" smtClean="0">
                <a:solidFill>
                  <a:schemeClr val="tx1"/>
                </a:solidFill>
                <a:latin typeface="+mn-lt"/>
                <a:cs typeface="Arial" charset="0"/>
              </a:rPr>
              <a:t>Врезка 5 (пяти) труб </a:t>
            </a:r>
            <a:r>
              <a:rPr lang="ru-RU" sz="1600" b="1" dirty="0">
                <a:solidFill>
                  <a:schemeClr val="tx1"/>
                </a:solidFill>
                <a:latin typeface="+mn-lt"/>
                <a:cs typeface="Arial" charset="0"/>
              </a:rPr>
              <a:t>с нанесенным </a:t>
            </a:r>
            <a:r>
              <a:rPr lang="ru-RU" sz="1600" b="1" dirty="0" err="1" smtClean="0">
                <a:solidFill>
                  <a:schemeClr val="tx1"/>
                </a:solidFill>
                <a:latin typeface="+mn-lt"/>
                <a:cs typeface="Arial" charset="0"/>
              </a:rPr>
              <a:t>ЗП«Полистэк</a:t>
            </a:r>
            <a:r>
              <a:rPr lang="ru-RU" sz="1600" b="1" dirty="0">
                <a:solidFill>
                  <a:schemeClr val="tx1"/>
                </a:solidFill>
                <a:latin typeface="+mn-lt"/>
                <a:cs typeface="Arial" charset="0"/>
              </a:rPr>
              <a:t>» </a:t>
            </a:r>
            <a:r>
              <a:rPr lang="ru-RU" sz="1600" b="1" dirty="0" smtClean="0">
                <a:solidFill>
                  <a:schemeClr val="tx1"/>
                </a:solidFill>
                <a:latin typeface="+mn-lt"/>
                <a:cs typeface="Arial" charset="0"/>
              </a:rPr>
              <a:t>в действующий </a:t>
            </a:r>
            <a:r>
              <a:rPr lang="ru-RU" sz="1600" b="1" dirty="0">
                <a:solidFill>
                  <a:schemeClr val="tx1"/>
                </a:solidFill>
                <a:latin typeface="+mn-lt"/>
                <a:cs typeface="Arial" charset="0"/>
              </a:rPr>
              <a:t>МГ «Уренгой-Петровск» Пелымского </a:t>
            </a:r>
            <a:r>
              <a:rPr lang="ru-RU" sz="1600" b="1" dirty="0" smtClean="0">
                <a:solidFill>
                  <a:schemeClr val="tx1"/>
                </a:solidFill>
                <a:latin typeface="+mn-lt"/>
                <a:cs typeface="Arial" charset="0"/>
              </a:rPr>
              <a:t>ЛПУМГ ООО «Газпром трансгаз Югорск».</a:t>
            </a:r>
          </a:p>
          <a:p>
            <a:pPr marL="342900" indent="-342900" algn="just">
              <a:spcBef>
                <a:spcPts val="600"/>
              </a:spcBef>
              <a:spcAft>
                <a:spcPts val="1200"/>
              </a:spcAft>
              <a:buFont typeface="+mj-lt"/>
              <a:buAutoNum type="arabicPeriod"/>
            </a:pPr>
            <a:r>
              <a:rPr lang="ru-RU" sz="1600" b="1" dirty="0" err="1" smtClean="0">
                <a:solidFill>
                  <a:schemeClr val="tx1"/>
                </a:solidFill>
                <a:latin typeface="+mn-lt"/>
                <a:cs typeface="Arial" charset="0"/>
              </a:rPr>
              <a:t>Шурфовка</a:t>
            </a:r>
            <a:r>
              <a:rPr lang="ru-RU" sz="1600" b="1" dirty="0" smtClean="0">
                <a:solidFill>
                  <a:schemeClr val="tx1"/>
                </a:solidFill>
                <a:latin typeface="+mn-lt"/>
                <a:cs typeface="Arial" charset="0"/>
              </a:rPr>
              <a:t> в </a:t>
            </a:r>
            <a:r>
              <a:rPr lang="ru-RU" sz="1600" b="1" dirty="0">
                <a:solidFill>
                  <a:schemeClr val="tx1"/>
                </a:solidFill>
                <a:latin typeface="+mn-lt"/>
                <a:cs typeface="Arial" charset="0"/>
              </a:rPr>
              <a:t>месте врезки </a:t>
            </a:r>
            <a:r>
              <a:rPr lang="ru-RU" sz="1600" b="1" dirty="0" smtClean="0">
                <a:solidFill>
                  <a:schemeClr val="tx1"/>
                </a:solidFill>
                <a:latin typeface="+mn-lt"/>
                <a:cs typeface="Arial" charset="0"/>
              </a:rPr>
              <a:t>труб </a:t>
            </a:r>
            <a:r>
              <a:rPr lang="ru-RU" sz="1600" b="1" dirty="0">
                <a:solidFill>
                  <a:schemeClr val="tx1"/>
                </a:solidFill>
                <a:latin typeface="+mn-lt"/>
                <a:cs typeface="Arial" charset="0"/>
              </a:rPr>
              <a:t>с нанесенным </a:t>
            </a:r>
            <a:r>
              <a:rPr lang="ru-RU" sz="1600" b="1" dirty="0" smtClean="0">
                <a:solidFill>
                  <a:schemeClr val="tx1"/>
                </a:solidFill>
                <a:latin typeface="+mn-lt"/>
                <a:cs typeface="Arial" charset="0"/>
              </a:rPr>
              <a:t>ЗП «</a:t>
            </a:r>
            <a:r>
              <a:rPr lang="ru-RU" sz="1600" b="1" dirty="0" err="1" smtClean="0">
                <a:solidFill>
                  <a:schemeClr val="tx1"/>
                </a:solidFill>
                <a:latin typeface="+mn-lt"/>
                <a:cs typeface="Arial" charset="0"/>
              </a:rPr>
              <a:t>Полистэк</a:t>
            </a:r>
            <a:r>
              <a:rPr lang="ru-RU" sz="1600" b="1" dirty="0" smtClean="0">
                <a:solidFill>
                  <a:schemeClr val="tx1"/>
                </a:solidFill>
                <a:latin typeface="+mn-lt"/>
                <a:cs typeface="Arial" charset="0"/>
              </a:rPr>
              <a:t>» на МГ «Уренгой-Петровск» Пелымского ЛПУМГ ООО «Газпром трансгаз Югорск» и оценка качества данного ЗП после </a:t>
            </a:r>
            <a:r>
              <a:rPr lang="ru-RU" sz="1600" b="1" dirty="0">
                <a:solidFill>
                  <a:schemeClr val="tx1"/>
                </a:solidFill>
                <a:latin typeface="+mn-lt"/>
                <a:cs typeface="Arial" charset="0"/>
              </a:rPr>
              <a:t>8 месяцев эксплуатации (после прохождения осеннего, зимнего, весеннего и начала летнего периода).</a:t>
            </a:r>
            <a:endParaRPr lang="ru-RU" sz="1600" b="1" dirty="0" smtClean="0">
              <a:solidFill>
                <a:schemeClr val="tx1"/>
              </a:solidFill>
              <a:latin typeface="+mn-lt"/>
              <a:cs typeface="Arial" charset="0"/>
            </a:endParaRPr>
          </a:p>
          <a:p>
            <a:pPr marL="342900" lvl="0" indent="-342900" algn="just">
              <a:spcBef>
                <a:spcPts val="600"/>
              </a:spcBef>
              <a:spcAft>
                <a:spcPts val="1200"/>
              </a:spcAft>
              <a:buFont typeface="+mj-lt"/>
              <a:buAutoNum type="arabicPeriod"/>
              <a:defRPr/>
            </a:pPr>
            <a:r>
              <a:rPr lang="ru-RU" sz="1600" b="1" dirty="0" smtClean="0">
                <a:solidFill>
                  <a:schemeClr val="tx1"/>
                </a:solidFill>
                <a:latin typeface="+mn-lt"/>
                <a:cs typeface="Arial" charset="0"/>
              </a:rPr>
              <a:t>Оценка </a:t>
            </a:r>
            <a:r>
              <a:rPr lang="ru-RU" sz="1600" b="1" dirty="0">
                <a:solidFill>
                  <a:schemeClr val="tx1"/>
                </a:solidFill>
                <a:latin typeface="+mn-lt"/>
                <a:cs typeface="Arial" charset="0"/>
              </a:rPr>
              <a:t>качества нанесённого на 3 (три) </a:t>
            </a:r>
            <a:r>
              <a:rPr lang="ru-RU" sz="1600" b="1" dirty="0" smtClean="0">
                <a:solidFill>
                  <a:schemeClr val="tx1"/>
                </a:solidFill>
                <a:latin typeface="+mn-lt"/>
                <a:cs typeface="Arial" charset="0"/>
              </a:rPr>
              <a:t>трубы ЗП «</a:t>
            </a:r>
            <a:r>
              <a:rPr lang="ru-RU" sz="1600" b="1" dirty="0" err="1" smtClean="0">
                <a:solidFill>
                  <a:schemeClr val="tx1"/>
                </a:solidFill>
                <a:latin typeface="+mn-lt"/>
                <a:cs typeface="Arial" charset="0"/>
              </a:rPr>
              <a:t>Полистэк</a:t>
            </a:r>
            <a:r>
              <a:rPr lang="ru-RU" sz="1600" b="1" dirty="0" smtClean="0">
                <a:solidFill>
                  <a:schemeClr val="tx1"/>
                </a:solidFill>
                <a:latin typeface="+mn-lt"/>
                <a:cs typeface="Arial" charset="0"/>
              </a:rPr>
              <a:t>» после длительного (11 </a:t>
            </a:r>
            <a:r>
              <a:rPr lang="ru-RU" sz="1600" b="1" dirty="0">
                <a:solidFill>
                  <a:schemeClr val="tx1"/>
                </a:solidFill>
                <a:latin typeface="+mn-lt"/>
                <a:cs typeface="Arial" charset="0"/>
              </a:rPr>
              <a:t>месяцев) </a:t>
            </a:r>
            <a:r>
              <a:rPr lang="ru-RU" sz="1600" b="1" dirty="0" smtClean="0">
                <a:solidFill>
                  <a:schemeClr val="tx1"/>
                </a:solidFill>
                <a:latin typeface="+mn-lt"/>
                <a:cs typeface="Arial" charset="0"/>
              </a:rPr>
              <a:t>хранения труб на </a:t>
            </a:r>
            <a:r>
              <a:rPr lang="ru-RU" sz="1600" b="1" dirty="0">
                <a:solidFill>
                  <a:schemeClr val="tx1"/>
                </a:solidFill>
                <a:latin typeface="+mn-lt"/>
                <a:cs typeface="Arial" charset="0"/>
              </a:rPr>
              <a:t>открытой площадке на территории Югорского УАВР </a:t>
            </a:r>
            <a:r>
              <a:rPr lang="ru-RU" sz="1600" b="1" dirty="0" smtClean="0">
                <a:solidFill>
                  <a:schemeClr val="tx1"/>
                </a:solidFill>
                <a:latin typeface="+mn-lt"/>
                <a:cs typeface="Arial" charset="0"/>
              </a:rPr>
              <a:t>в </a:t>
            </a:r>
            <a:r>
              <a:rPr lang="ru-RU" sz="1600" b="1" dirty="0">
                <a:solidFill>
                  <a:schemeClr val="tx1"/>
                </a:solidFill>
                <a:latin typeface="+mn-lt"/>
                <a:cs typeface="Arial" charset="0"/>
              </a:rPr>
              <a:t>г. Югорске.</a:t>
            </a:r>
          </a:p>
          <a:p>
            <a:pPr marL="342900" lvl="0" indent="-342900">
              <a:spcBef>
                <a:spcPts val="600"/>
              </a:spcBef>
              <a:spcAft>
                <a:spcPts val="1200"/>
              </a:spcAft>
              <a:buFont typeface="+mj-lt"/>
              <a:buAutoNum type="arabicPeriod"/>
              <a:defRPr/>
            </a:pPr>
            <a:r>
              <a:rPr lang="ru-RU" sz="1600" b="1" dirty="0">
                <a:solidFill>
                  <a:schemeClr val="tx1"/>
                </a:solidFill>
                <a:latin typeface="+mn-lt"/>
                <a:cs typeface="Arial" charset="0"/>
              </a:rPr>
              <a:t>Итоги опытно-промышленных испытаний наружного защитного покрытия «Полистэк</a:t>
            </a:r>
            <a:r>
              <a:rPr lang="ru-RU" sz="1600" b="1" dirty="0" smtClean="0">
                <a:solidFill>
                  <a:schemeClr val="tx1"/>
                </a:solidFill>
                <a:latin typeface="+mn-lt"/>
                <a:cs typeface="Arial" charset="0"/>
              </a:rPr>
              <a:t>».</a:t>
            </a:r>
            <a:endParaRPr lang="ru-RU" sz="1600" b="1" dirty="0">
              <a:solidFill>
                <a:schemeClr val="tx1"/>
              </a:solidFill>
              <a:latin typeface="+mn-lt"/>
              <a:cs typeface="Arial" charset="0"/>
            </a:endParaRPr>
          </a:p>
        </p:txBody>
      </p:sp>
      <p:sp>
        <p:nvSpPr>
          <p:cNvPr id="5" name="TextBox 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2955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19</a:t>
            </a:fld>
            <a:endParaRPr lang="ru-RU" dirty="0"/>
          </a:p>
        </p:txBody>
      </p:sp>
      <p:sp>
        <p:nvSpPr>
          <p:cNvPr id="4" name="Rectangle 5"/>
          <p:cNvSpPr>
            <a:spLocks noChangeArrowheads="1"/>
          </p:cNvSpPr>
          <p:nvPr/>
        </p:nvSpPr>
        <p:spPr bwMode="auto">
          <a:xfrm>
            <a:off x="1924048" y="1"/>
            <a:ext cx="7219952" cy="1082566"/>
          </a:xfrm>
          <a:prstGeom prst="rect">
            <a:avLst/>
          </a:prstGeom>
          <a:noFill/>
          <a:ln w="9525">
            <a:noFill/>
            <a:miter lim="800000"/>
            <a:headEnd/>
            <a:tailEnd/>
          </a:ln>
        </p:spPr>
        <p:txBody>
          <a:bodyPr anchor="ctr"/>
          <a:lstStyle/>
          <a:p>
            <a:pPr lvl="0" algn="ctr"/>
            <a:r>
              <a:rPr lang="ru-RU" sz="2200" b="1" dirty="0"/>
              <a:t>Результаты контроля качества нанесенного защитного покрытия «Полистэк» </a:t>
            </a:r>
          </a:p>
        </p:txBody>
      </p:sp>
      <p:graphicFrame>
        <p:nvGraphicFramePr>
          <p:cNvPr id="2" name="Таблица 1"/>
          <p:cNvGraphicFramePr>
            <a:graphicFrameLocks noGrp="1"/>
          </p:cNvGraphicFramePr>
          <p:nvPr>
            <p:extLst>
              <p:ext uri="{D42A27DB-BD31-4B8C-83A1-F6EECF244321}">
                <p14:modId xmlns:p14="http://schemas.microsoft.com/office/powerpoint/2010/main" val="465929551"/>
              </p:ext>
            </p:extLst>
          </p:nvPr>
        </p:nvGraphicFramePr>
        <p:xfrm>
          <a:off x="127591" y="1151893"/>
          <a:ext cx="8867555" cy="5179580"/>
        </p:xfrm>
        <a:graphic>
          <a:graphicData uri="http://schemas.openxmlformats.org/drawingml/2006/table">
            <a:tbl>
              <a:tblPr firstRow="1" firstCol="1" bandRow="1">
                <a:tableStyleId>{5C22544A-7EE6-4342-B048-85BDC9FD1C3A}</a:tableStyleId>
              </a:tblPr>
              <a:tblGrid>
                <a:gridCol w="420765"/>
                <a:gridCol w="1398717"/>
                <a:gridCol w="3757944"/>
                <a:gridCol w="1856997"/>
                <a:gridCol w="1433132"/>
              </a:tblGrid>
              <a:tr h="725661">
                <a:tc>
                  <a:txBody>
                    <a:bodyPr/>
                    <a:lstStyle/>
                    <a:p>
                      <a:pPr marL="0" indent="0" algn="ctr" defTabSz="914400" rtl="0" eaLnBrk="1" latinLnBrk="0" hangingPunct="1">
                        <a:lnSpc>
                          <a:spcPct val="100000"/>
                        </a:lnSpc>
                        <a:spcAft>
                          <a:spcPts val="0"/>
                        </a:spcAft>
                      </a:pPr>
                      <a:r>
                        <a:rPr lang="ru-RU" sz="1400" kern="1200" dirty="0" smtClean="0">
                          <a:solidFill>
                            <a:schemeClr val="dk1"/>
                          </a:solidFill>
                          <a:effectLst/>
                          <a:latin typeface="+mn-lt"/>
                          <a:ea typeface="+mn-ea"/>
                          <a:cs typeface="+mn-cs"/>
                        </a:rPr>
                        <a:t>№</a:t>
                      </a:r>
                    </a:p>
                    <a:p>
                      <a:pPr marL="0" indent="0" algn="ctr" defTabSz="914400" rtl="0" eaLnBrk="1" latinLnBrk="0" hangingPunct="1">
                        <a:lnSpc>
                          <a:spcPct val="100000"/>
                        </a:lnSpc>
                        <a:spcAft>
                          <a:spcPts val="0"/>
                        </a:spcAft>
                      </a:pPr>
                      <a:r>
                        <a:rPr lang="ru-RU" sz="1400" kern="1200" dirty="0" smtClean="0">
                          <a:solidFill>
                            <a:schemeClr val="dk1"/>
                          </a:solidFill>
                          <a:effectLst/>
                          <a:latin typeface="+mn-lt"/>
                          <a:ea typeface="+mn-ea"/>
                          <a:cs typeface="+mn-cs"/>
                        </a:rPr>
                        <a:t>п/п</a:t>
                      </a:r>
                      <a:endParaRPr lang="ru-RU" sz="1400" kern="1200" dirty="0">
                        <a:solidFill>
                          <a:schemeClr val="dk1"/>
                        </a:solidFill>
                        <a:effectLst/>
                        <a:latin typeface="+mn-lt"/>
                        <a:ea typeface="+mn-ea"/>
                        <a:cs typeface="+mn-cs"/>
                      </a:endParaRPr>
                    </a:p>
                  </a:txBody>
                  <a:tcPr marL="24724" marR="24724"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Наименование контролируемого параметра</a:t>
                      </a:r>
                    </a:p>
                  </a:txBody>
                  <a:tcPr marL="24724" marR="24724"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Норма оценки</a:t>
                      </a:r>
                    </a:p>
                  </a:txBody>
                  <a:tcPr marL="24724" marR="24724" marT="0" marB="0" anchor="ctr"/>
                </a:tc>
                <a:tc>
                  <a:txBody>
                    <a:bodyPr/>
                    <a:lstStyle/>
                    <a:p>
                      <a:pPr marL="0" indent="0" algn="ctr" defTabSz="914400" rtl="0" eaLnBrk="1" latinLnBrk="0" hangingPunct="1">
                        <a:lnSpc>
                          <a:spcPct val="100000"/>
                        </a:lnSpc>
                        <a:spcAft>
                          <a:spcPts val="0"/>
                        </a:spcAft>
                      </a:pPr>
                      <a:r>
                        <a:rPr lang="ru-RU" sz="1400" kern="1200" dirty="0" smtClean="0">
                          <a:solidFill>
                            <a:schemeClr val="dk1"/>
                          </a:solidFill>
                          <a:effectLst/>
                          <a:latin typeface="+mn-lt"/>
                          <a:ea typeface="+mn-ea"/>
                          <a:cs typeface="+mn-cs"/>
                        </a:rPr>
                        <a:t>Нормативная документация</a:t>
                      </a:r>
                      <a:endParaRPr lang="ru-RU" sz="1400" kern="1200" dirty="0">
                        <a:solidFill>
                          <a:schemeClr val="dk1"/>
                        </a:solidFill>
                        <a:effectLst/>
                        <a:latin typeface="+mn-lt"/>
                        <a:ea typeface="+mn-ea"/>
                        <a:cs typeface="+mn-cs"/>
                      </a:endParaRPr>
                    </a:p>
                  </a:txBody>
                  <a:tcPr marL="24724" marR="24724"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Результат</a:t>
                      </a:r>
                    </a:p>
                  </a:txBody>
                  <a:tcPr marL="24724" marR="24724" marT="0" marB="0" anchor="ctr"/>
                </a:tc>
              </a:tr>
              <a:tr h="949383">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1</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Внешний вид</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Покрытие должно быть сплошным, иметь ровную поверхность и повторять рельеф изолируемой зоны (</a:t>
                      </a:r>
                      <a:r>
                        <a:rPr lang="ru-RU" sz="1200" kern="1200" dirty="0" err="1">
                          <a:solidFill>
                            <a:schemeClr val="dk1"/>
                          </a:solidFill>
                          <a:effectLst/>
                          <a:latin typeface="+mn-lt"/>
                          <a:ea typeface="+mn-ea"/>
                          <a:cs typeface="+mn-cs"/>
                        </a:rPr>
                        <a:t>нахлёст</a:t>
                      </a:r>
                      <a:r>
                        <a:rPr lang="ru-RU" sz="1200" kern="1200" dirty="0">
                          <a:solidFill>
                            <a:schemeClr val="dk1"/>
                          </a:solidFill>
                          <a:effectLst/>
                          <a:latin typeface="+mn-lt"/>
                          <a:ea typeface="+mn-ea"/>
                          <a:cs typeface="+mn-cs"/>
                        </a:rPr>
                        <a:t> и сварной шов). На поверхности не допускаются трещины, гофры, а также задиры, царапины, снижающие толщину меньше </a:t>
                      </a:r>
                      <a:r>
                        <a:rPr lang="ru-RU" sz="1200" kern="1200" dirty="0" smtClean="0">
                          <a:solidFill>
                            <a:schemeClr val="dk1"/>
                          </a:solidFill>
                          <a:effectLst/>
                          <a:latin typeface="+mn-lt"/>
                          <a:ea typeface="+mn-ea"/>
                          <a:cs typeface="+mn-cs"/>
                        </a:rPr>
                        <a:t>допустимой</a:t>
                      </a:r>
                      <a:endParaRPr lang="ru-RU" sz="1200" kern="1200" dirty="0">
                        <a:solidFill>
                          <a:schemeClr val="dk1"/>
                        </a:solidFill>
                        <a:effectLst/>
                        <a:latin typeface="+mn-lt"/>
                        <a:ea typeface="+mn-ea"/>
                        <a:cs typeface="+mn-cs"/>
                      </a:endParaRPr>
                    </a:p>
                  </a:txBody>
                  <a:tcPr marL="24724" marR="24724" marT="0" marB="0"/>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СТО Газпром 9.1-017-2012</a:t>
                      </a:r>
                    </a:p>
                  </a:txBody>
                  <a:tcPr marL="24724" marR="24724" marT="0" marB="0" anchor="ctr"/>
                </a:tc>
                <a:tc>
                  <a:txBody>
                    <a:bodyPr/>
                    <a:lstStyle/>
                    <a:p>
                      <a:pPr marL="0" indent="0" algn="ctr" defTabSz="914400" rtl="0" eaLnBrk="1" latinLnBrk="0" hangingPunct="1">
                        <a:lnSpc>
                          <a:spcPct val="100000"/>
                        </a:lnSpc>
                        <a:spcAft>
                          <a:spcPts val="0"/>
                        </a:spcAft>
                      </a:pPr>
                      <a:r>
                        <a:rPr lang="ru-RU" sz="1200" b="1" kern="1200" dirty="0">
                          <a:solidFill>
                            <a:schemeClr val="dk1"/>
                          </a:solidFill>
                          <a:effectLst/>
                          <a:latin typeface="+mn-lt"/>
                          <a:ea typeface="+mn-ea"/>
                          <a:cs typeface="+mn-cs"/>
                        </a:rPr>
                        <a:t>Соответствует</a:t>
                      </a:r>
                    </a:p>
                  </a:txBody>
                  <a:tcPr marL="24724" marR="24724" marT="0" marB="0" anchor="ctr"/>
                </a:tc>
              </a:tr>
              <a:tr h="395576">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2</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Нахлест витков</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30÷50 мм</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СТО Газпром 9.1-016-2012</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40÷50 мм</a:t>
                      </a:r>
                    </a:p>
                    <a:p>
                      <a:pPr marL="0" indent="0" algn="ctr" defTabSz="914400" rtl="0" eaLnBrk="1" latinLnBrk="0" hangingPunct="1">
                        <a:lnSpc>
                          <a:spcPct val="100000"/>
                        </a:lnSpc>
                        <a:spcAft>
                          <a:spcPts val="0"/>
                        </a:spcAft>
                      </a:pPr>
                      <a:r>
                        <a:rPr lang="ru-RU" sz="1200" b="1" kern="1200" dirty="0">
                          <a:solidFill>
                            <a:schemeClr val="dk1"/>
                          </a:solidFill>
                          <a:effectLst/>
                          <a:latin typeface="+mn-lt"/>
                          <a:ea typeface="+mn-ea"/>
                          <a:cs typeface="+mn-cs"/>
                        </a:rPr>
                        <a:t>С</a:t>
                      </a:r>
                      <a:r>
                        <a:rPr lang="ru-RU" sz="1200" b="1" kern="1200" dirty="0" smtClean="0">
                          <a:solidFill>
                            <a:schemeClr val="dk1"/>
                          </a:solidFill>
                          <a:effectLst/>
                          <a:latin typeface="+mn-lt"/>
                          <a:ea typeface="+mn-ea"/>
                          <a:cs typeface="+mn-cs"/>
                        </a:rPr>
                        <a:t>оответствует</a:t>
                      </a:r>
                      <a:endParaRPr lang="ru-RU" sz="1200" b="1" kern="1200" dirty="0">
                        <a:solidFill>
                          <a:schemeClr val="dk1"/>
                        </a:solidFill>
                        <a:effectLst/>
                        <a:latin typeface="+mn-lt"/>
                        <a:ea typeface="+mn-ea"/>
                        <a:cs typeface="+mn-cs"/>
                      </a:endParaRPr>
                    </a:p>
                  </a:txBody>
                  <a:tcPr marL="24724" marR="24724" marT="0" marB="0" anchor="ctr"/>
                </a:tc>
              </a:tr>
              <a:tr h="237346">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3</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Длина свободных концов труб</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140 ± 30 мм</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СТО Газпром 2-2.3-130-2007</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150-170 мм</a:t>
                      </a:r>
                    </a:p>
                    <a:p>
                      <a:pPr marL="0" indent="0" algn="ctr" defTabSz="914400" rtl="0" eaLnBrk="1" latinLnBrk="0" hangingPunct="1">
                        <a:lnSpc>
                          <a:spcPct val="100000"/>
                        </a:lnSpc>
                        <a:spcAft>
                          <a:spcPts val="0"/>
                        </a:spcAft>
                      </a:pPr>
                      <a:r>
                        <a:rPr lang="ru-RU" sz="1200" b="1" kern="1200" dirty="0" smtClean="0">
                          <a:solidFill>
                            <a:schemeClr val="dk1"/>
                          </a:solidFill>
                          <a:effectLst/>
                          <a:latin typeface="+mn-lt"/>
                          <a:ea typeface="+mn-ea"/>
                          <a:cs typeface="+mn-cs"/>
                        </a:rPr>
                        <a:t>Соответствует</a:t>
                      </a:r>
                      <a:endParaRPr lang="ru-RU" sz="1200" b="1" kern="1200" dirty="0">
                        <a:solidFill>
                          <a:schemeClr val="dk1"/>
                        </a:solidFill>
                        <a:effectLst/>
                        <a:latin typeface="+mn-lt"/>
                        <a:ea typeface="+mn-ea"/>
                        <a:cs typeface="+mn-cs"/>
                      </a:endParaRPr>
                    </a:p>
                  </a:txBody>
                  <a:tcPr marL="24724" marR="24724" marT="0" marB="0" anchor="ctr"/>
                </a:tc>
              </a:tr>
              <a:tr h="643485">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4</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Толщина покрытия</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не менее 1,5 мм</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СТО Газпром 9.1-017-2012</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мин. 2,3 мм; </a:t>
                      </a:r>
                      <a:br>
                        <a:rPr lang="ru-RU" sz="1200" kern="1200" dirty="0">
                          <a:solidFill>
                            <a:schemeClr val="dk1"/>
                          </a:solidFill>
                          <a:effectLst/>
                          <a:latin typeface="+mn-lt"/>
                          <a:ea typeface="+mn-ea"/>
                          <a:cs typeface="+mn-cs"/>
                        </a:rPr>
                      </a:br>
                      <a:r>
                        <a:rPr lang="ru-RU" sz="1200" kern="1200" dirty="0">
                          <a:solidFill>
                            <a:schemeClr val="dk1"/>
                          </a:solidFill>
                          <a:effectLst/>
                          <a:latin typeface="+mn-lt"/>
                          <a:ea typeface="+mn-ea"/>
                          <a:cs typeface="+mn-cs"/>
                        </a:rPr>
                        <a:t>макс. 4,4 мм; </a:t>
                      </a:r>
                      <a:br>
                        <a:rPr lang="ru-RU" sz="1200" kern="1200" dirty="0">
                          <a:solidFill>
                            <a:schemeClr val="dk1"/>
                          </a:solidFill>
                          <a:effectLst/>
                          <a:latin typeface="+mn-lt"/>
                          <a:ea typeface="+mn-ea"/>
                          <a:cs typeface="+mn-cs"/>
                        </a:rPr>
                      </a:br>
                      <a:r>
                        <a:rPr lang="ru-RU" sz="1200" kern="1200" dirty="0">
                          <a:solidFill>
                            <a:schemeClr val="dk1"/>
                          </a:solidFill>
                          <a:effectLst/>
                          <a:latin typeface="+mn-lt"/>
                          <a:ea typeface="+mn-ea"/>
                          <a:cs typeface="+mn-cs"/>
                        </a:rPr>
                        <a:t>ср. 3,1 мм</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(4,1- 6,8 мм нахлест)</a:t>
                      </a:r>
                    </a:p>
                    <a:p>
                      <a:pPr marL="0" indent="0" algn="ctr" defTabSz="914400" rtl="0" eaLnBrk="1" latinLnBrk="0" hangingPunct="1">
                        <a:lnSpc>
                          <a:spcPct val="100000"/>
                        </a:lnSpc>
                        <a:spcAft>
                          <a:spcPts val="0"/>
                        </a:spcAft>
                      </a:pPr>
                      <a:r>
                        <a:rPr lang="ru-RU" sz="1200" b="1" kern="1200" dirty="0">
                          <a:solidFill>
                            <a:schemeClr val="dk1"/>
                          </a:solidFill>
                          <a:effectLst/>
                          <a:latin typeface="+mn-lt"/>
                          <a:ea typeface="+mn-ea"/>
                          <a:cs typeface="+mn-cs"/>
                        </a:rPr>
                        <a:t>С</a:t>
                      </a:r>
                      <a:r>
                        <a:rPr lang="ru-RU" sz="1200" b="1" kern="1200" dirty="0" smtClean="0">
                          <a:solidFill>
                            <a:schemeClr val="dk1"/>
                          </a:solidFill>
                          <a:effectLst/>
                          <a:latin typeface="+mn-lt"/>
                          <a:ea typeface="+mn-ea"/>
                          <a:cs typeface="+mn-cs"/>
                        </a:rPr>
                        <a:t>оответствует</a:t>
                      </a:r>
                      <a:endParaRPr lang="ru-RU" sz="1200" b="1" kern="1200" dirty="0">
                        <a:solidFill>
                          <a:schemeClr val="dk1"/>
                        </a:solidFill>
                        <a:effectLst/>
                        <a:latin typeface="+mn-lt"/>
                        <a:ea typeface="+mn-ea"/>
                        <a:cs typeface="+mn-cs"/>
                      </a:endParaRPr>
                    </a:p>
                  </a:txBody>
                  <a:tcPr marL="24724" marR="24724" marT="0" marB="0"/>
                </a:tc>
              </a:tr>
              <a:tr h="316461">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5</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Диэлектрическая сплошность покрытия</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Отсутствие пробоя при электрическом напряжении, не менее 5,0 + 5 кВ</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СТО Газпром 9.1-017-2012</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20 кВ</a:t>
                      </a:r>
                    </a:p>
                    <a:p>
                      <a:pPr marL="0" indent="0" algn="ctr" defTabSz="914400" rtl="0" eaLnBrk="1" latinLnBrk="0" hangingPunct="1">
                        <a:lnSpc>
                          <a:spcPct val="100000"/>
                        </a:lnSpc>
                        <a:spcAft>
                          <a:spcPts val="0"/>
                        </a:spcAft>
                      </a:pPr>
                      <a:r>
                        <a:rPr lang="ru-RU" sz="1200" b="1" kern="1200" dirty="0" smtClean="0">
                          <a:solidFill>
                            <a:schemeClr val="dk1"/>
                          </a:solidFill>
                          <a:effectLst/>
                          <a:latin typeface="+mn-lt"/>
                          <a:ea typeface="+mn-ea"/>
                          <a:cs typeface="+mn-cs"/>
                        </a:rPr>
                        <a:t>Соответствует</a:t>
                      </a:r>
                      <a:r>
                        <a:rPr lang="ru-RU" sz="1200" kern="1200" dirty="0" smtClean="0">
                          <a:solidFill>
                            <a:schemeClr val="dk1"/>
                          </a:solidFill>
                          <a:effectLst/>
                          <a:latin typeface="+mn-lt"/>
                          <a:ea typeface="+mn-ea"/>
                          <a:cs typeface="+mn-cs"/>
                        </a:rPr>
                        <a:t> </a:t>
                      </a:r>
                      <a:endParaRPr lang="ru-RU" sz="1200" kern="1200" dirty="0">
                        <a:solidFill>
                          <a:schemeClr val="dk1"/>
                        </a:solidFill>
                        <a:effectLst/>
                        <a:latin typeface="+mn-lt"/>
                        <a:ea typeface="+mn-ea"/>
                        <a:cs typeface="+mn-cs"/>
                      </a:endParaRPr>
                    </a:p>
                  </a:txBody>
                  <a:tcPr marL="24724" marR="24724" marT="0" marB="0" anchor="ctr"/>
                </a:tc>
              </a:tr>
              <a:tr h="553807">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6</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Адгезия к стали</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не менее 35 Н</a:t>
                      </a:r>
                      <a:r>
                        <a:rPr lang="en-US" sz="1200" kern="1200">
                          <a:solidFill>
                            <a:schemeClr val="dk1"/>
                          </a:solidFill>
                          <a:effectLst/>
                          <a:latin typeface="+mn-lt"/>
                          <a:ea typeface="+mn-ea"/>
                          <a:cs typeface="+mn-cs"/>
                        </a:rPr>
                        <a:t>/</a:t>
                      </a:r>
                      <a:r>
                        <a:rPr lang="ru-RU" sz="1200" kern="1200">
                          <a:solidFill>
                            <a:schemeClr val="dk1"/>
                          </a:solidFill>
                          <a:effectLst/>
                          <a:latin typeface="+mn-lt"/>
                          <a:ea typeface="+mn-ea"/>
                          <a:cs typeface="+mn-cs"/>
                        </a:rPr>
                        <a:t>см</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ГОСТ Р 51164-98, </a:t>
                      </a:r>
                      <a:br>
                        <a:rPr lang="ru-RU" sz="1200" kern="1200" dirty="0">
                          <a:solidFill>
                            <a:schemeClr val="dk1"/>
                          </a:solidFill>
                          <a:effectLst/>
                          <a:latin typeface="+mn-lt"/>
                          <a:ea typeface="+mn-ea"/>
                          <a:cs typeface="+mn-cs"/>
                        </a:rPr>
                      </a:br>
                      <a:r>
                        <a:rPr lang="ru-RU" sz="1200" kern="1200" dirty="0">
                          <a:solidFill>
                            <a:schemeClr val="dk1"/>
                          </a:solidFill>
                          <a:effectLst/>
                          <a:latin typeface="+mn-lt"/>
                          <a:ea typeface="+mn-ea"/>
                          <a:cs typeface="+mn-cs"/>
                        </a:rPr>
                        <a:t>под углом 180° </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СТО Газпром 9.1-017-2012, </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под углом 90°</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93 Н/см (когезионное отслаивание)</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80 Н/см (когезионное отслаивание)</a:t>
                      </a:r>
                    </a:p>
                  </a:txBody>
                  <a:tcPr marL="24724" marR="24724" marT="0" marB="0" anchor="ctr"/>
                </a:tc>
              </a:tr>
              <a:tr h="632922">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7</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Адгезия к полиэтилену в нахлесте</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не менее 35 Н/см</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под углом 180°</a:t>
                      </a:r>
                    </a:p>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СТО Газпром 9.1-017-2012, </a:t>
                      </a:r>
                    </a:p>
                    <a:p>
                      <a:pPr marL="0" indent="0" algn="ctr" defTabSz="914400" rtl="0" eaLnBrk="1" latinLnBrk="0" hangingPunct="1">
                        <a:lnSpc>
                          <a:spcPct val="100000"/>
                        </a:lnSpc>
                        <a:spcAft>
                          <a:spcPts val="0"/>
                        </a:spcAft>
                      </a:pPr>
                      <a:r>
                        <a:rPr lang="ru-RU" sz="1200" kern="1200">
                          <a:solidFill>
                            <a:schemeClr val="dk1"/>
                          </a:solidFill>
                          <a:effectLst/>
                          <a:latin typeface="+mn-lt"/>
                          <a:ea typeface="+mn-ea"/>
                          <a:cs typeface="+mn-cs"/>
                        </a:rPr>
                        <a:t>под углом 90°</a:t>
                      </a:r>
                    </a:p>
                  </a:txBody>
                  <a:tcPr marL="24724" marR="24724" marT="0" marB="0" anchor="ctr"/>
                </a:tc>
                <a:tc>
                  <a:txBody>
                    <a:bodyPr/>
                    <a:lstStyle/>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 </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105 Н</a:t>
                      </a:r>
                      <a:r>
                        <a:rPr lang="en-US" sz="1200" kern="1200" dirty="0">
                          <a:solidFill>
                            <a:schemeClr val="dk1"/>
                          </a:solidFill>
                          <a:effectLst/>
                          <a:latin typeface="+mn-lt"/>
                          <a:ea typeface="+mn-ea"/>
                          <a:cs typeface="+mn-cs"/>
                        </a:rPr>
                        <a:t>/</a:t>
                      </a:r>
                      <a:r>
                        <a:rPr lang="ru-RU" sz="1200" kern="1200" dirty="0">
                          <a:solidFill>
                            <a:schemeClr val="dk1"/>
                          </a:solidFill>
                          <a:effectLst/>
                          <a:latin typeface="+mn-lt"/>
                          <a:ea typeface="+mn-ea"/>
                          <a:cs typeface="+mn-cs"/>
                        </a:rPr>
                        <a:t>см (когезионное отслаивание)</a:t>
                      </a:r>
                    </a:p>
                    <a:p>
                      <a:pPr marL="0" indent="0" algn="ctr" defTabSz="914400" rtl="0" eaLnBrk="1" latinLnBrk="0" hangingPunct="1">
                        <a:lnSpc>
                          <a:spcPct val="100000"/>
                        </a:lnSpc>
                        <a:spcAft>
                          <a:spcPts val="0"/>
                        </a:spcAft>
                      </a:pPr>
                      <a:r>
                        <a:rPr lang="ru-RU" sz="1200" kern="1200" dirty="0">
                          <a:solidFill>
                            <a:schemeClr val="dk1"/>
                          </a:solidFill>
                          <a:effectLst/>
                          <a:latin typeface="+mn-lt"/>
                          <a:ea typeface="+mn-ea"/>
                          <a:cs typeface="+mn-cs"/>
                        </a:rPr>
                        <a:t> </a:t>
                      </a:r>
                    </a:p>
                  </a:txBody>
                  <a:tcPr marL="24724" marR="24724" marT="0" marB="0" anchor="ctr"/>
                </a:tc>
              </a:tr>
            </a:tbl>
          </a:graphicData>
        </a:graphic>
      </p:graphicFrame>
      <p:sp>
        <p:nvSpPr>
          <p:cNvPr id="5" name="TextBox 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6666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20</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a:t>Замечания и недостатки, выявленные в ходе проведения </a:t>
            </a:r>
            <a:r>
              <a:rPr lang="ru-RU" sz="2000" b="1" dirty="0" smtClean="0"/>
              <a:t>ОПИ </a:t>
            </a:r>
            <a:r>
              <a:rPr lang="ru-RU" sz="2000" b="1" dirty="0"/>
              <a:t>технологии нанесения </a:t>
            </a:r>
            <a:r>
              <a:rPr lang="ru-RU" sz="2000" b="1" dirty="0" smtClean="0"/>
              <a:t>ЗП «</a:t>
            </a:r>
            <a:r>
              <a:rPr lang="ru-RU" sz="2000" b="1" dirty="0" err="1" smtClean="0"/>
              <a:t>Полистэк</a:t>
            </a:r>
            <a:r>
              <a:rPr lang="ru-RU" sz="2000" b="1" dirty="0" smtClean="0"/>
              <a:t>» в г. </a:t>
            </a:r>
            <a:r>
              <a:rPr lang="ru-RU" sz="2000" b="1" dirty="0" err="1" smtClean="0"/>
              <a:t>Н.Новгород</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7" name="Прямоугольник 6"/>
          <p:cNvSpPr/>
          <p:nvPr/>
        </p:nvSpPr>
        <p:spPr>
          <a:xfrm>
            <a:off x="359725" y="1464483"/>
            <a:ext cx="8479551" cy="4555093"/>
          </a:xfrm>
          <a:prstGeom prst="rect">
            <a:avLst/>
          </a:prstGeom>
          <a:solidFill>
            <a:schemeClr val="bg1">
              <a:alpha val="78000"/>
            </a:schemeClr>
          </a:solidFill>
        </p:spPr>
        <p:txBody>
          <a:bodyPr wrap="square" anchor="ctr" anchorCtr="0">
            <a:spAutoFit/>
          </a:bodyPr>
          <a:lstStyle/>
          <a:p>
            <a:pPr indent="446088" algn="just">
              <a:spcAft>
                <a:spcPts val="1200"/>
              </a:spcAft>
            </a:pPr>
            <a:r>
              <a:rPr lang="ru-RU" sz="2000" b="1" dirty="0">
                <a:solidFill>
                  <a:schemeClr val="tx1"/>
                </a:solidFill>
              </a:rPr>
              <a:t>В процессе выполнения контроля качества нанесенного защитного покрытия на основе материала «Полистэк» были выявлены </a:t>
            </a:r>
            <a:r>
              <a:rPr lang="ru-RU" sz="2000" b="1" dirty="0" smtClean="0">
                <a:solidFill>
                  <a:schemeClr val="tx1"/>
                </a:solidFill>
              </a:rPr>
              <a:t>несоответствия </a:t>
            </a:r>
            <a:r>
              <a:rPr lang="ru-RU" sz="2000" b="1" dirty="0">
                <a:solidFill>
                  <a:schemeClr val="tx1"/>
                </a:solidFill>
              </a:rPr>
              <a:t>требованиям СТО Газпром и техническим условиям на материал «Полистэк</a:t>
            </a:r>
            <a:r>
              <a:rPr lang="ru-RU" sz="2000" b="1" dirty="0" smtClean="0">
                <a:solidFill>
                  <a:schemeClr val="tx1"/>
                </a:solidFill>
              </a:rPr>
              <a:t>»:</a:t>
            </a:r>
          </a:p>
          <a:p>
            <a:pPr marL="712788" indent="-266700" algn="just">
              <a:spcAft>
                <a:spcPts val="1200"/>
              </a:spcAft>
              <a:buFont typeface="+mj-lt"/>
              <a:buAutoNum type="arabicPeriod"/>
            </a:pPr>
            <a:r>
              <a:rPr lang="ru-RU" sz="2000" b="1" dirty="0">
                <a:solidFill>
                  <a:schemeClr val="tx1"/>
                </a:solidFill>
              </a:rPr>
              <a:t>Обрыв ленты «Полистэк» в начале трубы (1 дефект</a:t>
            </a:r>
            <a:r>
              <a:rPr lang="ru-RU" sz="2000" b="1" dirty="0" smtClean="0">
                <a:solidFill>
                  <a:schemeClr val="tx1"/>
                </a:solidFill>
              </a:rPr>
              <a:t>).</a:t>
            </a:r>
            <a:endParaRPr lang="ru-RU" sz="2000" b="1" dirty="0">
              <a:solidFill>
                <a:schemeClr val="tx1"/>
              </a:solidFill>
            </a:endParaRPr>
          </a:p>
          <a:p>
            <a:pPr marL="712788" indent="-266700" algn="just">
              <a:spcAft>
                <a:spcPts val="1200"/>
              </a:spcAft>
              <a:buFont typeface="+mj-lt"/>
              <a:buAutoNum type="arabicPeriod"/>
            </a:pPr>
            <a:r>
              <a:rPr lang="ru-RU" sz="2000" b="1" dirty="0">
                <a:solidFill>
                  <a:schemeClr val="tx1"/>
                </a:solidFill>
              </a:rPr>
              <a:t>Отсутствие нахлеста смежных витков ленты «Полистэк» (1 дефект</a:t>
            </a:r>
            <a:r>
              <a:rPr lang="ru-RU" sz="2000" b="1" dirty="0" smtClean="0">
                <a:solidFill>
                  <a:schemeClr val="tx1"/>
                </a:solidFill>
              </a:rPr>
              <a:t>).</a:t>
            </a:r>
          </a:p>
          <a:p>
            <a:pPr marL="712788" indent="-266700" algn="just">
              <a:spcAft>
                <a:spcPts val="1200"/>
              </a:spcAft>
              <a:buFont typeface="+mj-lt"/>
              <a:buAutoNum type="arabicPeriod"/>
            </a:pPr>
            <a:r>
              <a:rPr lang="ru-RU" sz="2000" b="1" dirty="0">
                <a:solidFill>
                  <a:schemeClr val="tx1"/>
                </a:solidFill>
              </a:rPr>
              <a:t>Уменьшение толщины защитного покрытия ниже нормативного в местах контакта с роликовыми опорами (1 дефект</a:t>
            </a:r>
            <a:r>
              <a:rPr lang="ru-RU" sz="2000" b="1" dirty="0" smtClean="0">
                <a:solidFill>
                  <a:schemeClr val="tx1"/>
                </a:solidFill>
              </a:rPr>
              <a:t>).</a:t>
            </a:r>
          </a:p>
          <a:p>
            <a:pPr marL="712788" indent="-266700" algn="just">
              <a:spcAft>
                <a:spcPts val="1200"/>
              </a:spcAft>
              <a:buFont typeface="+mj-lt"/>
              <a:buAutoNum type="arabicPeriod"/>
            </a:pPr>
            <a:r>
              <a:rPr lang="ru-RU" sz="2000" b="1" dirty="0">
                <a:solidFill>
                  <a:schemeClr val="tx1"/>
                </a:solidFill>
              </a:rPr>
              <a:t>Неровный край защитного покрытия при окончании нанесения изоляции на трубу (на всех 9 трубах</a:t>
            </a:r>
            <a:r>
              <a:rPr lang="ru-RU" sz="2000" b="1" dirty="0" smtClean="0">
                <a:solidFill>
                  <a:schemeClr val="tx1"/>
                </a:solidFill>
              </a:rPr>
              <a:t>).</a:t>
            </a:r>
            <a:endParaRPr lang="ru-RU" sz="2000" b="1" dirty="0">
              <a:solidFill>
                <a:schemeClr val="tx1"/>
              </a:solidFill>
            </a:endParaRPr>
          </a:p>
          <a:p>
            <a:pPr marL="712788" indent="-266700" algn="just">
              <a:spcAft>
                <a:spcPts val="1200"/>
              </a:spcAft>
              <a:buFont typeface="+mj-lt"/>
              <a:buAutoNum type="arabicPeriod"/>
            </a:pPr>
            <a:r>
              <a:rPr lang="ru-RU" sz="2000" b="1" dirty="0">
                <a:solidFill>
                  <a:schemeClr val="tx1"/>
                </a:solidFill>
              </a:rPr>
              <a:t>Сквозные и несквозные повреждения защитного покрытия при размещении трубы на поверхностях, имеющих острые края, ребра, выступающие металлические фрагменты (2 дефекта</a:t>
            </a:r>
            <a:r>
              <a:rPr lang="ru-RU" sz="2000" b="1" dirty="0" smtClean="0">
                <a:solidFill>
                  <a:schemeClr val="tx1"/>
                </a:solidFill>
              </a:rPr>
              <a:t>).</a:t>
            </a:r>
            <a:endParaRPr lang="ru-RU" sz="2000" b="1" dirty="0">
              <a:solidFill>
                <a:schemeClr val="tx1"/>
              </a:solidFill>
            </a:endParaRPr>
          </a:p>
        </p:txBody>
      </p:sp>
      <p:sp>
        <p:nvSpPr>
          <p:cNvPr id="5" name="TextBox 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893699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21</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400" b="1" dirty="0" smtClean="0">
                <a:solidFill>
                  <a:schemeClr val="bg1"/>
                </a:solidFill>
                <a:effectLst>
                  <a:outerShdw blurRad="38100" dist="38100" dir="2700000" algn="tl">
                    <a:srgbClr val="000000">
                      <a:alpha val="43137"/>
                    </a:srgbClr>
                  </a:outerShdw>
                </a:effectLst>
              </a:rPr>
              <a:t>Выводы по </a:t>
            </a:r>
            <a:r>
              <a:rPr lang="ru-RU" sz="2400" b="1" dirty="0" smtClean="0"/>
              <a:t>технологии </a:t>
            </a:r>
            <a:r>
              <a:rPr lang="ru-RU" sz="2400" b="1" dirty="0"/>
              <a:t>нанесения </a:t>
            </a:r>
            <a:r>
              <a:rPr lang="ru-RU" sz="2400" b="1" dirty="0" smtClean="0"/>
              <a:t>ЗП </a:t>
            </a:r>
            <a:r>
              <a:rPr lang="ru-RU" sz="2400" b="1" dirty="0"/>
              <a:t>«</a:t>
            </a:r>
            <a:r>
              <a:rPr lang="ru-RU" sz="2400" b="1" dirty="0" err="1"/>
              <a:t>Полистэк</a:t>
            </a:r>
            <a:r>
              <a:rPr lang="ru-RU" sz="2400" b="1" dirty="0"/>
              <a:t>»</a:t>
            </a:r>
            <a:br>
              <a:rPr lang="ru-RU" sz="2400" b="1" dirty="0"/>
            </a:br>
            <a:r>
              <a:rPr lang="ru-RU" sz="2400" b="1" dirty="0"/>
              <a:t> в г. </a:t>
            </a:r>
            <a:r>
              <a:rPr lang="ru-RU" sz="2400" b="1" dirty="0" err="1"/>
              <a:t>Н.Новгород</a:t>
            </a:r>
            <a:endParaRPr lang="ru-RU" sz="2400" b="1" dirty="0">
              <a:effectLst>
                <a:outerShdw blurRad="38100" dist="38100" dir="2700000" algn="tl">
                  <a:srgbClr val="000000">
                    <a:alpha val="43137"/>
                  </a:srgbClr>
                </a:outerShdw>
              </a:effectLst>
              <a:cs typeface="Times New Roman" pitchFamily="18" charset="0"/>
            </a:endParaRPr>
          </a:p>
        </p:txBody>
      </p:sp>
      <p:sp>
        <p:nvSpPr>
          <p:cNvPr id="2" name="TextBox 1"/>
          <p:cNvSpPr txBox="1"/>
          <p:nvPr/>
        </p:nvSpPr>
        <p:spPr>
          <a:xfrm>
            <a:off x="164313" y="1083259"/>
            <a:ext cx="8780443" cy="5401479"/>
          </a:xfrm>
          <a:prstGeom prst="rect">
            <a:avLst/>
          </a:prstGeom>
          <a:noFill/>
        </p:spPr>
        <p:txBody>
          <a:bodyPr wrap="square" rtlCol="0">
            <a:spAutoFit/>
          </a:bodyPr>
          <a:lstStyle/>
          <a:p>
            <a:pPr marL="342900" lvl="0" indent="-342900" algn="just">
              <a:spcAft>
                <a:spcPts val="600"/>
              </a:spcAft>
              <a:buFont typeface="+mj-lt"/>
              <a:buAutoNum type="arabicPeriod"/>
            </a:pPr>
            <a:r>
              <a:rPr lang="ru-RU" sz="1600" b="1" dirty="0">
                <a:solidFill>
                  <a:schemeClr val="tx1"/>
                </a:solidFill>
              </a:rPr>
              <a:t>Представленная технология нанесения ленты «Полистэк» в целом позволяет получить в базовых условиях качественное защитное покрытие для труб диаметром до 1420 мм.</a:t>
            </a:r>
          </a:p>
          <a:p>
            <a:pPr marL="342900" lvl="0" indent="-342900" algn="just">
              <a:spcAft>
                <a:spcPts val="600"/>
              </a:spcAft>
              <a:buFont typeface="+mj-lt"/>
              <a:buAutoNum type="arabicPeriod"/>
            </a:pPr>
            <a:r>
              <a:rPr lang="ru-RU" sz="1600" b="1" dirty="0">
                <a:solidFill>
                  <a:schemeClr val="tx1"/>
                </a:solidFill>
              </a:rPr>
              <a:t>Защитное покрытие на основе материала «Полистэк» при соблюдении технологии нанесения по своим параметрам полностью соответствует СТО Газпром 9.1-017-2012 «Наружные защитные покрытия для кольцевых сварных соединений трубопроводов. Технические требования».</a:t>
            </a:r>
          </a:p>
          <a:p>
            <a:pPr marL="342900" lvl="0" indent="-342900" algn="just">
              <a:spcAft>
                <a:spcPts val="600"/>
              </a:spcAft>
              <a:buFont typeface="+mj-lt"/>
              <a:buAutoNum type="arabicPeriod"/>
            </a:pPr>
            <a:r>
              <a:rPr lang="ru-RU" sz="1600" b="1" dirty="0">
                <a:solidFill>
                  <a:schemeClr val="tx1"/>
                </a:solidFill>
              </a:rPr>
              <a:t>На представленной технологической линии изоляции одновременно могут находиться 3 трубы (на различных стадиях работ по нанесению защитного покрытия).</a:t>
            </a:r>
          </a:p>
          <a:p>
            <a:pPr marL="342900" lvl="0" indent="-342900" algn="just">
              <a:spcAft>
                <a:spcPts val="600"/>
              </a:spcAft>
              <a:buFont typeface="+mj-lt"/>
              <a:buAutoNum type="arabicPeriod"/>
            </a:pPr>
            <a:r>
              <a:rPr lang="ru-RU" sz="1600" b="1" dirty="0">
                <a:solidFill>
                  <a:schemeClr val="tx1"/>
                </a:solidFill>
              </a:rPr>
              <a:t>В ходе проведения испытаний установлено, что трубы с нанесенной изоляцией после их выхода с участка охлаждения защитного покрытия, допускается (без дополнительной выдержки по времени) располагать на обрезиненных стеллажах для временного хранения, а также перемещать (транспортировать) с помощью грузоподъемных механизмов с применением мягких полотенец. При этом повреждений защитного покрытия в виде гофр, складок, </a:t>
            </a:r>
            <a:r>
              <a:rPr lang="ru-RU" sz="1600" b="1" dirty="0" err="1">
                <a:solidFill>
                  <a:schemeClr val="tx1"/>
                </a:solidFill>
              </a:rPr>
              <a:t>продавливаний</a:t>
            </a:r>
            <a:r>
              <a:rPr lang="ru-RU" sz="1600" b="1" dirty="0">
                <a:solidFill>
                  <a:schemeClr val="tx1"/>
                </a:solidFill>
              </a:rPr>
              <a:t> не выявлено. </a:t>
            </a:r>
          </a:p>
          <a:p>
            <a:pPr marL="342900" lvl="0" indent="-342900" algn="just">
              <a:spcAft>
                <a:spcPts val="600"/>
              </a:spcAft>
              <a:buFont typeface="+mj-lt"/>
              <a:buAutoNum type="arabicPeriod"/>
            </a:pPr>
            <a:r>
              <a:rPr lang="ru-RU" sz="1600" b="1" dirty="0">
                <a:solidFill>
                  <a:schemeClr val="tx1"/>
                </a:solidFill>
              </a:rPr>
              <a:t>Выявленные в ходе опытно-промышленных испытаний дефекты изоляции имеют основной своей причиной человеческий фактор, который устраняется путем небольшой доработки технологической линии, применением элементарных мер по обеспечению правильного обращения с изолированной трубой (исключающих повреждение изоляции).</a:t>
            </a:r>
          </a:p>
          <a:p>
            <a:pPr marL="342900" indent="-342900" algn="just">
              <a:spcAft>
                <a:spcPts val="600"/>
              </a:spcAft>
              <a:buFont typeface="+mj-lt"/>
              <a:buAutoNum type="arabicPeriod"/>
            </a:pPr>
            <a:r>
              <a:rPr lang="ru-RU" sz="1600" b="1" dirty="0">
                <a:solidFill>
                  <a:schemeClr val="tx1"/>
                </a:solidFill>
              </a:rPr>
              <a:t>Была </a:t>
            </a:r>
            <a:r>
              <a:rPr lang="ru-RU" sz="1600" b="1" dirty="0" smtClean="0">
                <a:solidFill>
                  <a:schemeClr val="tx1"/>
                </a:solidFill>
              </a:rPr>
              <a:t>опробована </a:t>
            </a:r>
            <a:r>
              <a:rPr lang="ru-RU" sz="1600" b="1" dirty="0">
                <a:solidFill>
                  <a:schemeClr val="tx1"/>
                </a:solidFill>
              </a:rPr>
              <a:t>технология ремонта сквозного дефекта «отсутствие перекрытия между смежными витками» с применением ленты «Полистэк». Подтверждена возможность выполнения и соблюдение качества защитного покрытия при выполнении такого рода ремонтов в трассовых и базовых условиях. </a:t>
            </a:r>
          </a:p>
        </p:txBody>
      </p:sp>
      <p:sp>
        <p:nvSpPr>
          <p:cNvPr id="5" name="TextBox 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850414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22</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400" b="1" dirty="0">
                <a:effectLst>
                  <a:outerShdw blurRad="38100" dist="38100" dir="2700000" algn="tl">
                    <a:srgbClr val="000000">
                      <a:alpha val="43137"/>
                    </a:srgbClr>
                  </a:outerShdw>
                </a:effectLst>
              </a:rPr>
              <a:t>Рекомендации по </a:t>
            </a:r>
            <a:r>
              <a:rPr lang="ru-RU" sz="2400" b="1" dirty="0"/>
              <a:t>технологии нанесения </a:t>
            </a:r>
            <a:r>
              <a:rPr lang="ru-RU" sz="2400" b="1" dirty="0" smtClean="0"/>
              <a:t>ЗП </a:t>
            </a:r>
            <a:r>
              <a:rPr lang="ru-RU" sz="2400" b="1" dirty="0"/>
              <a:t>«</a:t>
            </a:r>
            <a:r>
              <a:rPr lang="ru-RU" sz="2400" b="1" dirty="0" err="1"/>
              <a:t>Полистэк</a:t>
            </a:r>
            <a:r>
              <a:rPr lang="ru-RU" sz="2400" b="1" dirty="0" smtClean="0"/>
              <a:t>» </a:t>
            </a:r>
            <a:r>
              <a:rPr lang="ru-RU" sz="2400" b="1" dirty="0"/>
              <a:t>по итогам ОПИ в  </a:t>
            </a:r>
            <a:r>
              <a:rPr lang="ru-RU" sz="2400" b="1" dirty="0" smtClean="0"/>
              <a:t>г</a:t>
            </a:r>
            <a:r>
              <a:rPr lang="ru-RU" sz="2400" b="1" dirty="0"/>
              <a:t>. </a:t>
            </a:r>
            <a:r>
              <a:rPr lang="ru-RU" sz="2400" b="1" dirty="0" err="1"/>
              <a:t>Н.Новгород</a:t>
            </a:r>
            <a:endParaRPr lang="ru-RU" sz="2400" b="1" dirty="0">
              <a:effectLst>
                <a:outerShdw blurRad="38100" dist="38100" dir="2700000" algn="tl">
                  <a:srgbClr val="000000">
                    <a:alpha val="43137"/>
                  </a:srgbClr>
                </a:outerShdw>
              </a:effectLst>
              <a:cs typeface="Times New Roman" pitchFamily="18" charset="0"/>
            </a:endParaRPr>
          </a:p>
        </p:txBody>
      </p:sp>
      <p:sp>
        <p:nvSpPr>
          <p:cNvPr id="2" name="TextBox 1"/>
          <p:cNvSpPr txBox="1"/>
          <p:nvPr/>
        </p:nvSpPr>
        <p:spPr>
          <a:xfrm>
            <a:off x="355765" y="1541427"/>
            <a:ext cx="8381123" cy="4401205"/>
          </a:xfrm>
          <a:prstGeom prst="rect">
            <a:avLst/>
          </a:prstGeom>
          <a:noFill/>
        </p:spPr>
        <p:txBody>
          <a:bodyPr wrap="square" rtlCol="0">
            <a:spAutoFit/>
          </a:bodyPr>
          <a:lstStyle/>
          <a:p>
            <a:pPr marL="342900" lvl="0" indent="-342900" algn="just">
              <a:spcAft>
                <a:spcPts val="600"/>
              </a:spcAft>
              <a:buFont typeface="+mj-lt"/>
              <a:buAutoNum type="arabicPeriod"/>
            </a:pPr>
            <a:r>
              <a:rPr lang="ru-RU" sz="2000" dirty="0">
                <a:solidFill>
                  <a:schemeClr val="tx1"/>
                </a:solidFill>
              </a:rPr>
              <a:t>Доработать технологию и механизм обрезки конца ленты «Полистэк» под соответствующим углом для обеспечения ровного торца защитного покрытия при окончании изоляции трубы.</a:t>
            </a:r>
          </a:p>
          <a:p>
            <a:pPr marL="342900" lvl="0" indent="-342900" algn="just">
              <a:spcAft>
                <a:spcPts val="600"/>
              </a:spcAft>
              <a:buFont typeface="+mj-lt"/>
              <a:buAutoNum type="arabicPeriod"/>
            </a:pPr>
            <a:r>
              <a:rPr lang="ru-RU" sz="2000" dirty="0">
                <a:solidFill>
                  <a:schemeClr val="tx1"/>
                </a:solidFill>
              </a:rPr>
              <a:t>Разработать ремонтный комплект для выполнения ремонта защитного покрытия в трассовых и базовых условиях.</a:t>
            </a:r>
          </a:p>
          <a:p>
            <a:pPr marL="342900" lvl="0" indent="-342900" algn="just">
              <a:spcAft>
                <a:spcPts val="600"/>
              </a:spcAft>
              <a:buFont typeface="+mj-lt"/>
              <a:buAutoNum type="arabicPeriod"/>
            </a:pPr>
            <a:r>
              <a:rPr lang="ru-RU" sz="2000" dirty="0">
                <a:solidFill>
                  <a:schemeClr val="tx1"/>
                </a:solidFill>
              </a:rPr>
              <a:t>Разработать и утвердить в установленном порядке технологическую карту по методам ремонта дефектов в защитном покрытии на основе ленты «Полистэк».</a:t>
            </a:r>
          </a:p>
          <a:p>
            <a:pPr marL="342900" lvl="0" indent="-342900" algn="just">
              <a:spcAft>
                <a:spcPts val="600"/>
              </a:spcAft>
              <a:buFont typeface="+mj-lt"/>
              <a:buAutoNum type="arabicPeriod"/>
            </a:pPr>
            <a:r>
              <a:rPr lang="ru-RU" sz="2000" dirty="0">
                <a:solidFill>
                  <a:schemeClr val="tx1"/>
                </a:solidFill>
              </a:rPr>
              <a:t>Обеспечить автоматический контроль параметров температуры поверхности трубы на всех участках технологической линии, а также дополнительно температуры, влажности воздуха и точки росы на участке нанесения изоляции.</a:t>
            </a:r>
          </a:p>
          <a:p>
            <a:pPr marL="342900" lvl="0" indent="-342900" algn="just">
              <a:spcAft>
                <a:spcPts val="600"/>
              </a:spcAft>
              <a:buFont typeface="+mj-lt"/>
              <a:buAutoNum type="arabicPeriod"/>
            </a:pPr>
            <a:r>
              <a:rPr lang="ru-RU" sz="2000" dirty="0">
                <a:solidFill>
                  <a:schemeClr val="tx1"/>
                </a:solidFill>
              </a:rPr>
              <a:t>Разработать технологию ремонта труб с площадными дефектами в защитном покрытии, охватывающими только часть трубы, исключающую полную </a:t>
            </a:r>
            <a:r>
              <a:rPr lang="ru-RU" sz="2000" dirty="0" err="1">
                <a:solidFill>
                  <a:schemeClr val="tx1"/>
                </a:solidFill>
              </a:rPr>
              <a:t>переизоляцию</a:t>
            </a:r>
            <a:r>
              <a:rPr lang="ru-RU" sz="2000" dirty="0">
                <a:solidFill>
                  <a:schemeClr val="tx1"/>
                </a:solidFill>
              </a:rPr>
              <a:t> трубы.</a:t>
            </a:r>
          </a:p>
        </p:txBody>
      </p:sp>
      <p:sp>
        <p:nvSpPr>
          <p:cNvPr id="5" name="TextBox 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181975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2228" y="1897366"/>
            <a:ext cx="3114648" cy="4402060"/>
          </a:xfrm>
          <a:prstGeom prst="rect">
            <a:avLst/>
          </a:prstGeom>
          <a:ln>
            <a:noFill/>
          </a:ln>
          <a:effectLst>
            <a:outerShdw blurRad="292100" dist="139700" dir="2700000" algn="tl" rotWithShape="0">
              <a:srgbClr val="333333">
                <a:alpha val="65000"/>
              </a:srgbClr>
            </a:outerShdw>
          </a:effectLst>
        </p:spPr>
      </p:pic>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726" y="1487772"/>
            <a:ext cx="3114647" cy="4402060"/>
          </a:xfrm>
          <a:prstGeom prst="rect">
            <a:avLst/>
          </a:prstGeom>
          <a:ln>
            <a:noFill/>
          </a:ln>
          <a:effectLst>
            <a:outerShdw blurRad="292100" dist="139700" dir="2700000" algn="tl" rotWithShape="0">
              <a:srgbClr val="333333">
                <a:alpha val="65000"/>
              </a:srgbClr>
            </a:outerShdw>
          </a:effectLst>
        </p:spPr>
      </p:pic>
      <p:pic>
        <p:nvPicPr>
          <p:cNvPr id="19" name="Рисунок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290" y="1354204"/>
            <a:ext cx="3114646" cy="4402060"/>
          </a:xfrm>
          <a:prstGeom prst="rect">
            <a:avLst/>
          </a:prstGeom>
          <a:ln>
            <a:noFill/>
          </a:ln>
          <a:effectLst>
            <a:outerShdw blurRad="292100" dist="139700" dir="2700000" algn="tl" rotWithShape="0">
              <a:srgbClr val="333333">
                <a:alpha val="65000"/>
              </a:srgbClr>
            </a:outerShdw>
          </a:effectLst>
        </p:spPr>
      </p:pic>
      <p:pic>
        <p:nvPicPr>
          <p:cNvPr id="17" name="Рисунок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0458" y="1749588"/>
            <a:ext cx="3115519" cy="4401926"/>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28361" y="1593845"/>
            <a:ext cx="3115518" cy="4401926"/>
          </a:xfrm>
          <a:prstGeom prst="rect">
            <a:avLst/>
          </a:prstGeom>
          <a:ln>
            <a:noFill/>
          </a:ln>
          <a:effectLst>
            <a:outerShdw blurRad="292100" dist="139700" dir="2700000" algn="tl" rotWithShape="0">
              <a:srgbClr val="333333">
                <a:alpha val="65000"/>
              </a:srgbClr>
            </a:outerShdw>
          </a:effectLst>
        </p:spPr>
      </p:pic>
      <p:sp>
        <p:nvSpPr>
          <p:cNvPr id="9" name="Номер слайда 3"/>
          <p:cNvSpPr txBox="1">
            <a:spLocks/>
          </p:cNvSpPr>
          <p:nvPr/>
        </p:nvSpPr>
        <p:spPr bwMode="auto">
          <a:xfrm>
            <a:off x="-410029" y="6284155"/>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23</a:t>
            </a:fld>
            <a:endParaRPr lang="ru-RU" dirty="0"/>
          </a:p>
        </p:txBody>
      </p:sp>
      <p:sp>
        <p:nvSpPr>
          <p:cNvPr id="4" name="Rectangle 5"/>
          <p:cNvSpPr>
            <a:spLocks noChangeArrowheads="1"/>
          </p:cNvSpPr>
          <p:nvPr/>
        </p:nvSpPr>
        <p:spPr bwMode="auto">
          <a:xfrm>
            <a:off x="1924048" y="1"/>
            <a:ext cx="7219952" cy="1012776"/>
          </a:xfrm>
          <a:prstGeom prst="rect">
            <a:avLst/>
          </a:prstGeom>
          <a:noFill/>
          <a:ln w="9525">
            <a:noFill/>
            <a:miter lim="800000"/>
            <a:headEnd/>
            <a:tailEnd/>
          </a:ln>
        </p:spPr>
        <p:txBody>
          <a:bodyPr anchor="ctr"/>
          <a:lstStyle/>
          <a:p>
            <a:pPr algn="ctr"/>
            <a:r>
              <a:rPr lang="ru-RU" sz="2200" b="1" dirty="0" smtClean="0"/>
              <a:t>Проведение </a:t>
            </a:r>
            <a:r>
              <a:rPr lang="ru-RU" sz="2200" b="1" dirty="0"/>
              <a:t>работ по врезке в действующий МГ </a:t>
            </a:r>
            <a:r>
              <a:rPr lang="ru-RU" sz="2200" b="1" dirty="0" smtClean="0"/>
              <a:t>5 </a:t>
            </a:r>
            <a:r>
              <a:rPr lang="ru-RU" sz="2200" b="1" dirty="0"/>
              <a:t>труб </a:t>
            </a:r>
            <a:endParaRPr lang="ru-RU" sz="2200" b="1" dirty="0" smtClean="0"/>
          </a:p>
          <a:p>
            <a:pPr algn="ctr"/>
            <a:r>
              <a:rPr lang="ru-RU" sz="2200" b="1" dirty="0" smtClean="0"/>
              <a:t>и </a:t>
            </a:r>
            <a:r>
              <a:rPr lang="ru-RU" sz="2200" b="1" dirty="0"/>
              <a:t>хранению на открытой площадке </a:t>
            </a:r>
            <a:r>
              <a:rPr lang="ru-RU" sz="2200" b="1" dirty="0" smtClean="0"/>
              <a:t>3 </a:t>
            </a:r>
            <a:r>
              <a:rPr lang="ru-RU" sz="2200" b="1" dirty="0"/>
              <a:t>труб с нанесенным </a:t>
            </a:r>
            <a:r>
              <a:rPr lang="ru-RU" sz="2200" b="1" dirty="0" smtClean="0"/>
              <a:t/>
            </a:r>
            <a:br>
              <a:rPr lang="ru-RU" sz="2200" b="1" dirty="0" smtClean="0"/>
            </a:br>
            <a:r>
              <a:rPr lang="ru-RU" sz="2200" b="1" dirty="0" smtClean="0"/>
              <a:t>ЗП «</a:t>
            </a:r>
            <a:r>
              <a:rPr lang="ru-RU" sz="2200" b="1" dirty="0" err="1" smtClean="0"/>
              <a:t>Полистэк</a:t>
            </a:r>
            <a:r>
              <a:rPr lang="ru-RU" sz="2200" b="1" dirty="0" smtClean="0"/>
              <a:t>» в ООО «Газпром трансгаз Югорск»</a:t>
            </a:r>
            <a:endParaRPr lang="ru-RU" sz="2200" dirty="0"/>
          </a:p>
        </p:txBody>
      </p:sp>
      <p:pic>
        <p:nvPicPr>
          <p:cNvPr id="2" name="Рисунок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47924" y="1377653"/>
            <a:ext cx="3115519" cy="4401926"/>
          </a:xfrm>
          <a:prstGeom prst="rect">
            <a:avLst/>
          </a:prstGeom>
          <a:ln>
            <a:noFill/>
          </a:ln>
          <a:effectLst>
            <a:outerShdw blurRad="292100" dist="139700" dir="2700000" algn="tl" rotWithShape="0">
              <a:srgbClr val="333333">
                <a:alpha val="65000"/>
              </a:srgbClr>
            </a:outerShdw>
          </a:effectLst>
        </p:spPr>
      </p:pic>
      <p:pic>
        <p:nvPicPr>
          <p:cNvPr id="18" name="Рисунок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853" y="1199099"/>
            <a:ext cx="3114649" cy="4402060"/>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97353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24</a:t>
            </a:fld>
            <a:endParaRPr lang="ru-RU" dirty="0"/>
          </a:p>
        </p:txBody>
      </p:sp>
      <p:sp>
        <p:nvSpPr>
          <p:cNvPr id="4" name="Rectangle 5"/>
          <p:cNvSpPr>
            <a:spLocks noChangeArrowheads="1"/>
          </p:cNvSpPr>
          <p:nvPr/>
        </p:nvSpPr>
        <p:spPr bwMode="auto">
          <a:xfrm>
            <a:off x="1924048" y="0"/>
            <a:ext cx="7219952" cy="1047964"/>
          </a:xfrm>
          <a:prstGeom prst="rect">
            <a:avLst/>
          </a:prstGeom>
          <a:noFill/>
          <a:ln w="9525">
            <a:noFill/>
            <a:miter lim="800000"/>
            <a:headEnd/>
            <a:tailEnd/>
          </a:ln>
        </p:spPr>
        <p:txBody>
          <a:bodyPr anchor="ctr"/>
          <a:lstStyle/>
          <a:p>
            <a:pPr algn="ctr" eaLnBrk="0" fontAlgn="auto" hangingPunct="0">
              <a:spcAft>
                <a:spcPts val="0"/>
              </a:spcAft>
              <a:defRPr/>
            </a:pPr>
            <a:r>
              <a:rPr lang="ru-RU" sz="2000" b="1" dirty="0">
                <a:latin typeface="+mn-lt"/>
              </a:rPr>
              <a:t>Место складирования </a:t>
            </a:r>
            <a:r>
              <a:rPr lang="ru-RU" sz="2000" b="1" dirty="0" smtClean="0">
                <a:latin typeface="+mn-lt"/>
              </a:rPr>
              <a:t>для </a:t>
            </a:r>
            <a:r>
              <a:rPr lang="ru-RU" sz="2000" b="1" dirty="0">
                <a:latin typeface="+mn-lt"/>
              </a:rPr>
              <a:t>длительного хранения труб </a:t>
            </a:r>
            <a:endParaRPr lang="ru-RU" sz="2000" b="1" dirty="0" smtClean="0">
              <a:latin typeface="+mn-lt"/>
            </a:endParaRPr>
          </a:p>
          <a:p>
            <a:pPr algn="ctr" eaLnBrk="0" fontAlgn="auto" hangingPunct="0">
              <a:spcAft>
                <a:spcPts val="0"/>
              </a:spcAft>
              <a:defRPr/>
            </a:pPr>
            <a:r>
              <a:rPr lang="ru-RU" sz="2000" b="1" dirty="0" smtClean="0">
                <a:latin typeface="+mn-lt"/>
              </a:rPr>
              <a:t>с защитным покрытием </a:t>
            </a:r>
            <a:r>
              <a:rPr lang="ru-RU" sz="2000" b="1" dirty="0">
                <a:latin typeface="+mn-lt"/>
              </a:rPr>
              <a:t>«Полистэк» </a:t>
            </a:r>
            <a:r>
              <a:rPr lang="ru-RU" sz="2000" b="1" dirty="0" smtClean="0">
                <a:latin typeface="+mn-lt"/>
              </a:rPr>
              <a:t>на </a:t>
            </a:r>
            <a:r>
              <a:rPr lang="ru-RU" sz="2000" b="1" dirty="0">
                <a:latin typeface="+mn-lt"/>
              </a:rPr>
              <a:t>открытой площадке Югорского УАВР в г. Югорске</a:t>
            </a:r>
            <a:endParaRPr lang="ru-RU" sz="2000" b="1" dirty="0">
              <a:solidFill>
                <a:schemeClr val="bg1"/>
              </a:solidFill>
              <a:effectLst>
                <a:outerShdw blurRad="38100" dist="38100" dir="2700000" algn="tl">
                  <a:srgbClr val="000000">
                    <a:alpha val="43137"/>
                  </a:srgbClr>
                </a:outerShdw>
              </a:effectLst>
              <a:latin typeface="+mn-lt"/>
              <a:ea typeface="+mj-ea"/>
              <a:cs typeface="Times New Roman" pitchFamily="18" charset="0"/>
            </a:endParaRPr>
          </a:p>
        </p:txBody>
      </p:sp>
      <p:pic>
        <p:nvPicPr>
          <p:cNvPr id="5" name="Рисунок 4" descr="W:\Рабочая\! БРИТ\! МАК\ ! ОПИ Полистэк в Югорске 2017-2018\3 Шурфовка в Пелымском ЛПУ и осмотр труб на откр. площадке в ЮУАВР\Фото испытаний ЗП Политсэк 20-22.06.2018\DSC_5915.JPG"/>
          <p:cNvPicPr/>
          <p:nvPr/>
        </p:nvPicPr>
        <p:blipFill rotWithShape="1">
          <a:blip r:embed="rId3" cstate="print">
            <a:extLst>
              <a:ext uri="{28A0092B-C50C-407E-A947-70E740481C1C}">
                <a14:useLocalDpi xmlns:a14="http://schemas.microsoft.com/office/drawing/2010/main"/>
              </a:ext>
            </a:extLst>
          </a:blip>
          <a:srcRect/>
          <a:stretch/>
        </p:blipFill>
        <p:spPr bwMode="auto">
          <a:xfrm>
            <a:off x="814022" y="1653638"/>
            <a:ext cx="7457884" cy="4176783"/>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6" name="TextBox 5"/>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765641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25</a:t>
            </a:fld>
            <a:endParaRPr lang="ru-RU" dirty="0"/>
          </a:p>
        </p:txBody>
      </p:sp>
      <p:sp>
        <p:nvSpPr>
          <p:cNvPr id="4" name="Rectangle 5"/>
          <p:cNvSpPr>
            <a:spLocks noChangeArrowheads="1"/>
          </p:cNvSpPr>
          <p:nvPr/>
        </p:nvSpPr>
        <p:spPr bwMode="auto">
          <a:xfrm>
            <a:off x="1924048" y="0"/>
            <a:ext cx="7219951" cy="1056373"/>
          </a:xfrm>
          <a:prstGeom prst="rect">
            <a:avLst/>
          </a:prstGeom>
          <a:noFill/>
          <a:ln w="9525">
            <a:noFill/>
            <a:miter lim="800000"/>
            <a:headEnd/>
            <a:tailEnd/>
          </a:ln>
        </p:spPr>
        <p:txBody>
          <a:bodyPr anchor="ctr"/>
          <a:lstStyle/>
          <a:p>
            <a:pPr algn="ctr" eaLnBrk="0" fontAlgn="auto" hangingPunct="0">
              <a:spcAft>
                <a:spcPts val="0"/>
              </a:spcAft>
              <a:defRPr/>
            </a:pPr>
            <a:r>
              <a:rPr lang="ru-RU" sz="2000" b="1" dirty="0">
                <a:latin typeface="+mn-lt"/>
                <a:cs typeface="Arial" charset="0"/>
              </a:rPr>
              <a:t>Транспортировка и врезка </a:t>
            </a:r>
            <a:r>
              <a:rPr lang="ru-RU" sz="2000" b="1" dirty="0" smtClean="0">
                <a:latin typeface="+mn-lt"/>
                <a:cs typeface="Arial" charset="0"/>
              </a:rPr>
              <a:t>пяти </a:t>
            </a:r>
            <a:r>
              <a:rPr lang="ru-RU" sz="2000" b="1" dirty="0">
                <a:latin typeface="+mn-lt"/>
                <a:cs typeface="Arial" charset="0"/>
              </a:rPr>
              <a:t>труб с нанесенным защитным покрытием на основе материала «Полистэк» </a:t>
            </a:r>
            <a:r>
              <a:rPr lang="ru-RU" sz="2000" b="1" dirty="0" smtClean="0">
                <a:latin typeface="+mn-lt"/>
                <a:cs typeface="Arial" charset="0"/>
              </a:rPr>
              <a:t>в </a:t>
            </a:r>
            <a:r>
              <a:rPr lang="ru-RU" sz="2000" b="1" dirty="0">
                <a:latin typeface="+mn-lt"/>
                <a:cs typeface="Arial" charset="0"/>
              </a:rPr>
              <a:t>действующий </a:t>
            </a:r>
            <a:endParaRPr lang="ru-RU" sz="2000" b="1" dirty="0" smtClean="0">
              <a:latin typeface="+mn-lt"/>
              <a:cs typeface="Arial" charset="0"/>
            </a:endParaRPr>
          </a:p>
          <a:p>
            <a:pPr algn="ctr" eaLnBrk="0" fontAlgn="auto" hangingPunct="0">
              <a:spcAft>
                <a:spcPts val="0"/>
              </a:spcAft>
              <a:defRPr/>
            </a:pPr>
            <a:r>
              <a:rPr lang="ru-RU" sz="2000" b="1" dirty="0" smtClean="0">
                <a:latin typeface="+mn-lt"/>
                <a:cs typeface="Arial" charset="0"/>
              </a:rPr>
              <a:t>МГ </a:t>
            </a:r>
            <a:r>
              <a:rPr lang="ru-RU" sz="2000" b="1" dirty="0">
                <a:latin typeface="+mn-lt"/>
                <a:cs typeface="Arial" charset="0"/>
              </a:rPr>
              <a:t>«Уренгой-Петровск» Пелымского </a:t>
            </a:r>
            <a:r>
              <a:rPr lang="ru-RU" sz="2000" b="1" dirty="0" smtClean="0">
                <a:latin typeface="+mn-lt"/>
                <a:cs typeface="Arial" charset="0"/>
              </a:rPr>
              <a:t>ЛПУМГ</a:t>
            </a:r>
            <a:endParaRPr lang="ru-RU" sz="2000" b="1" dirty="0">
              <a:effectLst>
                <a:outerShdw blurRad="38100" dist="38100" dir="2700000" algn="tl">
                  <a:srgbClr val="000000">
                    <a:alpha val="43137"/>
                  </a:srgbClr>
                </a:outerShdw>
              </a:effectLst>
              <a:latin typeface="+mn-lt"/>
              <a:ea typeface="+mj-ea"/>
              <a:cs typeface="Times New Roman" pitchFamily="18" charset="0"/>
            </a:endParaRPr>
          </a:p>
        </p:txBody>
      </p:sp>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l="5829" t="6547" b="10456"/>
          <a:stretch/>
        </p:blipFill>
        <p:spPr>
          <a:xfrm>
            <a:off x="228598" y="1230985"/>
            <a:ext cx="1860278" cy="2463316"/>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l="8828" t="1181" r="13104" b="14567"/>
          <a:stretch/>
        </p:blipFill>
        <p:spPr>
          <a:xfrm>
            <a:off x="2321771" y="1230985"/>
            <a:ext cx="3429322" cy="2463316"/>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l="2889" r="16949"/>
          <a:stretch/>
        </p:blipFill>
        <p:spPr>
          <a:xfrm>
            <a:off x="5983988" y="1230985"/>
            <a:ext cx="2983833" cy="2477494"/>
          </a:xfrm>
          <a:prstGeom prst="rect">
            <a:avLst/>
          </a:prstGeom>
          <a:ln>
            <a:noFill/>
          </a:ln>
          <a:effectLst>
            <a:outerShdw blurRad="292100" dist="139700" dir="2700000" algn="tl" rotWithShape="0">
              <a:srgbClr val="333333">
                <a:alpha val="65000"/>
              </a:srgbClr>
            </a:outerShdw>
          </a:effectLst>
        </p:spPr>
      </p:pic>
      <p:pic>
        <p:nvPicPr>
          <p:cNvPr id="10" name="Рисунок 9"/>
          <p:cNvPicPr>
            <a:picLocks noChangeAspect="1"/>
          </p:cNvPicPr>
          <p:nvPr/>
        </p:nvPicPr>
        <p:blipFill rotWithShape="1">
          <a:blip r:embed="rId6" cstate="print">
            <a:extLst>
              <a:ext uri="{28A0092B-C50C-407E-A947-70E740481C1C}">
                <a14:useLocalDpi xmlns:a14="http://schemas.microsoft.com/office/drawing/2010/main" val="0"/>
              </a:ext>
            </a:extLst>
          </a:blip>
          <a:srcRect l="12836"/>
          <a:stretch/>
        </p:blipFill>
        <p:spPr>
          <a:xfrm>
            <a:off x="1245545" y="3856206"/>
            <a:ext cx="3133948" cy="2393071"/>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80782" y="3862793"/>
            <a:ext cx="3621434" cy="2408254"/>
          </a:xfrm>
          <a:prstGeom prst="rect">
            <a:avLst/>
          </a:prstGeom>
          <a:ln>
            <a:noFill/>
          </a:ln>
          <a:effectLst>
            <a:outerShdw blurRad="292100" dist="139700" dir="2700000" algn="tl" rotWithShape="0">
              <a:srgbClr val="333333">
                <a:alpha val="65000"/>
              </a:srgbClr>
            </a:outerShdw>
          </a:effectLst>
        </p:spPr>
      </p:pic>
      <p:sp>
        <p:nvSpPr>
          <p:cNvPr id="12" name="Прямоугольник 11"/>
          <p:cNvSpPr/>
          <p:nvPr/>
        </p:nvSpPr>
        <p:spPr>
          <a:xfrm>
            <a:off x="228599" y="1230986"/>
            <a:ext cx="1860278" cy="276999"/>
          </a:xfrm>
          <a:prstGeom prst="rect">
            <a:avLst/>
          </a:prstGeom>
          <a:solidFill>
            <a:schemeClr val="bg1">
              <a:alpha val="78000"/>
            </a:schemeClr>
          </a:solidFill>
        </p:spPr>
        <p:txBody>
          <a:bodyPr wrap="square">
            <a:spAutoFit/>
          </a:bodyPr>
          <a:lstStyle/>
          <a:p>
            <a:pPr algn="ctr"/>
            <a:r>
              <a:rPr lang="ru-RU" sz="1200" b="1" dirty="0" smtClean="0">
                <a:solidFill>
                  <a:schemeClr val="tx1"/>
                </a:solidFill>
              </a:rPr>
              <a:t>Погрузка труб</a:t>
            </a:r>
            <a:endParaRPr lang="ru-RU" sz="1200" b="1" dirty="0">
              <a:solidFill>
                <a:schemeClr val="tx1"/>
              </a:solidFill>
            </a:endParaRPr>
          </a:p>
        </p:txBody>
      </p:sp>
      <p:sp>
        <p:nvSpPr>
          <p:cNvPr id="13" name="Прямоугольник 12"/>
          <p:cNvSpPr/>
          <p:nvPr/>
        </p:nvSpPr>
        <p:spPr>
          <a:xfrm>
            <a:off x="2321769" y="1224865"/>
            <a:ext cx="3429323" cy="283120"/>
          </a:xfrm>
          <a:prstGeom prst="rect">
            <a:avLst/>
          </a:prstGeom>
          <a:solidFill>
            <a:schemeClr val="bg1">
              <a:alpha val="78000"/>
            </a:schemeClr>
          </a:solidFill>
        </p:spPr>
        <p:txBody>
          <a:bodyPr wrap="square">
            <a:spAutoFit/>
          </a:bodyPr>
          <a:lstStyle/>
          <a:p>
            <a:pPr algn="ctr"/>
            <a:r>
              <a:rPr lang="ru-RU" sz="1200" b="1" dirty="0" smtClean="0">
                <a:solidFill>
                  <a:schemeClr val="tx1"/>
                </a:solidFill>
              </a:rPr>
              <a:t>Транспортировка труб на объект ремонта</a:t>
            </a:r>
            <a:endParaRPr lang="ru-RU" sz="1200" b="1" dirty="0">
              <a:solidFill>
                <a:schemeClr val="tx1"/>
              </a:solidFill>
            </a:endParaRPr>
          </a:p>
        </p:txBody>
      </p:sp>
      <p:sp>
        <p:nvSpPr>
          <p:cNvPr id="14" name="Прямоугольник 13"/>
          <p:cNvSpPr/>
          <p:nvPr/>
        </p:nvSpPr>
        <p:spPr>
          <a:xfrm>
            <a:off x="5983985" y="1224865"/>
            <a:ext cx="2983837" cy="276999"/>
          </a:xfrm>
          <a:prstGeom prst="rect">
            <a:avLst/>
          </a:prstGeom>
          <a:solidFill>
            <a:schemeClr val="bg1">
              <a:alpha val="78000"/>
            </a:schemeClr>
          </a:solidFill>
        </p:spPr>
        <p:txBody>
          <a:bodyPr wrap="square">
            <a:spAutoFit/>
          </a:bodyPr>
          <a:lstStyle/>
          <a:p>
            <a:pPr algn="ctr"/>
            <a:r>
              <a:rPr lang="ru-RU" sz="1200" b="1" dirty="0" smtClean="0">
                <a:solidFill>
                  <a:schemeClr val="tx1"/>
                </a:solidFill>
              </a:rPr>
              <a:t>Разгрузка труб</a:t>
            </a:r>
            <a:endParaRPr lang="ru-RU" sz="1200" b="1" dirty="0">
              <a:solidFill>
                <a:schemeClr val="tx1"/>
              </a:solidFill>
            </a:endParaRPr>
          </a:p>
        </p:txBody>
      </p:sp>
      <p:sp>
        <p:nvSpPr>
          <p:cNvPr id="15" name="Прямоугольник 14"/>
          <p:cNvSpPr/>
          <p:nvPr/>
        </p:nvSpPr>
        <p:spPr>
          <a:xfrm>
            <a:off x="1245545" y="3862793"/>
            <a:ext cx="3133948" cy="276999"/>
          </a:xfrm>
          <a:prstGeom prst="rect">
            <a:avLst/>
          </a:prstGeom>
          <a:solidFill>
            <a:schemeClr val="bg1">
              <a:alpha val="78000"/>
            </a:schemeClr>
          </a:solidFill>
        </p:spPr>
        <p:txBody>
          <a:bodyPr wrap="square">
            <a:spAutoFit/>
          </a:bodyPr>
          <a:lstStyle/>
          <a:p>
            <a:pPr algn="ctr"/>
            <a:r>
              <a:rPr lang="ru-RU" sz="1200" b="1" dirty="0" smtClean="0">
                <a:solidFill>
                  <a:schemeClr val="tx1"/>
                </a:solidFill>
              </a:rPr>
              <a:t>Врезка труб в действующий газопровод</a:t>
            </a:r>
            <a:endParaRPr lang="ru-RU" sz="1200" b="1" dirty="0">
              <a:solidFill>
                <a:schemeClr val="tx1"/>
              </a:solidFill>
            </a:endParaRPr>
          </a:p>
        </p:txBody>
      </p:sp>
      <p:sp>
        <p:nvSpPr>
          <p:cNvPr id="16" name="Прямоугольник 15"/>
          <p:cNvSpPr/>
          <p:nvPr/>
        </p:nvSpPr>
        <p:spPr>
          <a:xfrm>
            <a:off x="4580782" y="3848615"/>
            <a:ext cx="3621434" cy="276999"/>
          </a:xfrm>
          <a:prstGeom prst="rect">
            <a:avLst/>
          </a:prstGeom>
          <a:solidFill>
            <a:schemeClr val="bg1">
              <a:alpha val="78000"/>
            </a:schemeClr>
          </a:solidFill>
        </p:spPr>
        <p:txBody>
          <a:bodyPr wrap="square">
            <a:spAutoFit/>
          </a:bodyPr>
          <a:lstStyle/>
          <a:p>
            <a:pPr algn="ctr"/>
            <a:r>
              <a:rPr lang="ru-RU" sz="1200" b="1" dirty="0" smtClean="0">
                <a:solidFill>
                  <a:schemeClr val="tx1"/>
                </a:solidFill>
              </a:rPr>
              <a:t>Нанесение </a:t>
            </a:r>
            <a:r>
              <a:rPr lang="ru-RU" sz="1200" b="1" dirty="0" err="1" smtClean="0">
                <a:solidFill>
                  <a:schemeClr val="tx1"/>
                </a:solidFill>
              </a:rPr>
              <a:t>ТУМ</a:t>
            </a:r>
            <a:r>
              <a:rPr lang="ru-RU" sz="1200" b="1" dirty="0" smtClean="0">
                <a:solidFill>
                  <a:schemeClr val="tx1"/>
                </a:solidFill>
              </a:rPr>
              <a:t> на сварных стыках</a:t>
            </a:r>
            <a:endParaRPr lang="ru-RU" sz="1200" b="1" dirty="0">
              <a:solidFill>
                <a:schemeClr val="tx1"/>
              </a:solidFill>
            </a:endParaRPr>
          </a:p>
        </p:txBody>
      </p:sp>
      <p:sp>
        <p:nvSpPr>
          <p:cNvPr id="17" name="TextBox 16"/>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424249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26</a:t>
            </a:fld>
            <a:endParaRPr lang="ru-RU" dirty="0"/>
          </a:p>
        </p:txBody>
      </p:sp>
      <p:sp>
        <p:nvSpPr>
          <p:cNvPr id="4" name="Rectangle 5"/>
          <p:cNvSpPr>
            <a:spLocks noChangeArrowheads="1"/>
          </p:cNvSpPr>
          <p:nvPr/>
        </p:nvSpPr>
        <p:spPr bwMode="auto">
          <a:xfrm>
            <a:off x="1924048" y="1"/>
            <a:ext cx="7219952" cy="1047964"/>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solidFill>
                  <a:schemeClr val="bg1"/>
                </a:solidFill>
                <a:effectLst>
                  <a:outerShdw blurRad="38100" dist="38100" dir="2700000" algn="tl">
                    <a:srgbClr val="000000">
                      <a:alpha val="43137"/>
                    </a:srgbClr>
                  </a:outerShdw>
                </a:effectLst>
              </a:rPr>
              <a:t>Проведение работ </a:t>
            </a:r>
            <a:r>
              <a:rPr lang="ru-RU" sz="2000" b="1" dirty="0"/>
              <a:t>по оценке состояния </a:t>
            </a:r>
            <a:r>
              <a:rPr lang="ru-RU" sz="2000" b="1" dirty="0" smtClean="0"/>
              <a:t>ЗП </a:t>
            </a:r>
            <a:r>
              <a:rPr lang="ru-RU" sz="2000" b="1" dirty="0"/>
              <a:t>«Полистэк» </a:t>
            </a:r>
            <a:r>
              <a:rPr lang="ru-RU" sz="2000" b="1" dirty="0" smtClean="0"/>
              <a:t/>
            </a:r>
            <a:br>
              <a:rPr lang="ru-RU" sz="2000" b="1" dirty="0" smtClean="0"/>
            </a:br>
            <a:r>
              <a:rPr lang="ru-RU" sz="2000" b="1" dirty="0" smtClean="0"/>
              <a:t>после </a:t>
            </a:r>
            <a:r>
              <a:rPr lang="ru-RU" sz="2000" b="1" dirty="0"/>
              <a:t>проведения эксплуатационных испытаний </a:t>
            </a:r>
            <a:r>
              <a:rPr lang="ru-RU" sz="2000" b="1" dirty="0" smtClean="0"/>
              <a:t/>
            </a:r>
            <a:br>
              <a:rPr lang="ru-RU" sz="2000" b="1" dirty="0" smtClean="0"/>
            </a:br>
            <a:r>
              <a:rPr lang="ru-RU" sz="2000" b="1" dirty="0" smtClean="0"/>
              <a:t>в ООО «Газпром трансгаз Югорск»</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pic>
        <p:nvPicPr>
          <p:cNvPr id="5" name="Рисунок 4" descr="C:\Users\MS.Fokin\Desktop\Разное\Письмо ПАО Газпром О проведении оценки состояния ..._2_Страница_01.jpg"/>
          <p:cNvPicPr/>
          <p:nvPr/>
        </p:nvPicPr>
        <p:blipFill rotWithShape="1">
          <a:blip r:embed="rId3" cstate="print">
            <a:extLst>
              <a:ext uri="{28A0092B-C50C-407E-A947-70E740481C1C}">
                <a14:useLocalDpi xmlns:a14="http://schemas.microsoft.com/office/drawing/2010/main"/>
              </a:ext>
            </a:extLst>
          </a:blip>
          <a:srcRect l="4937" t="4473" r="3395" b="1371"/>
          <a:stretch/>
        </p:blipFill>
        <p:spPr bwMode="auto">
          <a:xfrm>
            <a:off x="469520" y="1480596"/>
            <a:ext cx="3280548" cy="450923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6" name="Rectangle 5"/>
          <p:cNvSpPr>
            <a:spLocks noChangeArrowheads="1"/>
          </p:cNvSpPr>
          <p:nvPr/>
        </p:nvSpPr>
        <p:spPr bwMode="auto">
          <a:xfrm>
            <a:off x="4094922" y="1982857"/>
            <a:ext cx="4721087" cy="3419060"/>
          </a:xfrm>
          <a:prstGeom prst="rect">
            <a:avLst/>
          </a:prstGeom>
          <a:noFill/>
          <a:ln w="9525">
            <a:noFill/>
            <a:miter lim="800000"/>
            <a:headEnd/>
            <a:tailEnd/>
          </a:ln>
        </p:spPr>
        <p:txBody>
          <a:bodyPr anchor="ctr"/>
          <a:lstStyle/>
          <a:p>
            <a:pPr indent="447675" algn="just" eaLnBrk="0" fontAlgn="auto" hangingPunct="0">
              <a:spcAft>
                <a:spcPts val="0"/>
              </a:spcAft>
              <a:defRPr/>
            </a:pPr>
            <a:r>
              <a:rPr lang="ru-RU" sz="1600" b="1" dirty="0">
                <a:solidFill>
                  <a:schemeClr val="tx1"/>
                </a:solidFill>
              </a:rPr>
              <a:t>В период с 20 по 21 июня 2018 года по поручению Департамента </a:t>
            </a:r>
            <a:r>
              <a:rPr lang="ru-RU" sz="1600" b="1" dirty="0" err="1" smtClean="0">
                <a:solidFill>
                  <a:schemeClr val="tx1"/>
                </a:solidFill>
              </a:rPr>
              <a:t>ПАО</a:t>
            </a:r>
            <a:r>
              <a:rPr lang="ru-RU" sz="1600" b="1" dirty="0" smtClean="0">
                <a:solidFill>
                  <a:schemeClr val="tx1"/>
                </a:solidFill>
              </a:rPr>
              <a:t> </a:t>
            </a:r>
            <a:r>
              <a:rPr lang="ru-RU" sz="1600" b="1" dirty="0">
                <a:solidFill>
                  <a:schemeClr val="tx1"/>
                </a:solidFill>
              </a:rPr>
              <a:t>«Газпром» (</a:t>
            </a:r>
            <a:r>
              <a:rPr lang="ru-RU" sz="1600" b="1" dirty="0" err="1">
                <a:solidFill>
                  <a:schemeClr val="tx1"/>
                </a:solidFill>
              </a:rPr>
              <a:t>В.А</a:t>
            </a:r>
            <a:r>
              <a:rPr lang="ru-RU" sz="1600" b="1" dirty="0">
                <a:solidFill>
                  <a:schemeClr val="tx1"/>
                </a:solidFill>
              </a:rPr>
              <a:t>. Михаленко) (письмо от 21.05.2018 №03/08/1-4094) проведены работы по оценке состояния наружного защитного покрытия на основе рулонного </a:t>
            </a:r>
            <a:r>
              <a:rPr lang="ru-RU" sz="1600" b="1" dirty="0" err="1">
                <a:solidFill>
                  <a:schemeClr val="tx1"/>
                </a:solidFill>
              </a:rPr>
              <a:t>термоусаживающегося</a:t>
            </a:r>
            <a:r>
              <a:rPr lang="ru-RU" sz="1600" b="1" dirty="0">
                <a:solidFill>
                  <a:schemeClr val="tx1"/>
                </a:solidFill>
              </a:rPr>
              <a:t> материала «Полистэк» после проведения эксплуатационных испытаний в условиях действующего магистрального газопровода </a:t>
            </a:r>
            <a:r>
              <a:rPr lang="ru-RU" sz="1600" b="1" dirty="0" smtClean="0">
                <a:solidFill>
                  <a:schemeClr val="tx1"/>
                </a:solidFill>
              </a:rPr>
              <a:t>«Уренгой-Петровск» Пелымского</a:t>
            </a:r>
            <a:r>
              <a:rPr lang="ru-RU" sz="1600" b="1" dirty="0">
                <a:solidFill>
                  <a:schemeClr val="tx1"/>
                </a:solidFill>
              </a:rPr>
              <a:t>  </a:t>
            </a:r>
            <a:r>
              <a:rPr lang="ru-RU" sz="1600" b="1" dirty="0" smtClean="0">
                <a:solidFill>
                  <a:schemeClr val="tx1"/>
                </a:solidFill>
              </a:rPr>
              <a:t>ЛПУМГ </a:t>
            </a:r>
            <a:r>
              <a:rPr lang="ru-RU" sz="1600" b="1" dirty="0">
                <a:solidFill>
                  <a:schemeClr val="tx1"/>
                </a:solidFill>
              </a:rPr>
              <a:t>и при длительном хранении труб на открытой площадке Югорского УАВР в </a:t>
            </a:r>
            <a:r>
              <a:rPr lang="ru-RU" sz="1600" b="1" dirty="0" smtClean="0">
                <a:solidFill>
                  <a:schemeClr val="tx1"/>
                </a:solidFill>
              </a:rPr>
              <a:t>г</a:t>
            </a:r>
            <a:r>
              <a:rPr lang="ru-RU" sz="1600" b="1" dirty="0">
                <a:solidFill>
                  <a:schemeClr val="tx1"/>
                </a:solidFill>
              </a:rPr>
              <a:t>. Югорске.</a:t>
            </a:r>
            <a:endParaRPr lang="ru-RU" sz="1600" b="1" dirty="0">
              <a:solidFill>
                <a:schemeClr val="tx1"/>
              </a:solidFill>
              <a:ea typeface="+mj-ea"/>
              <a:cs typeface="Times New Roman" pitchFamily="18" charset="0"/>
            </a:endParaRPr>
          </a:p>
        </p:txBody>
      </p:sp>
      <p:sp>
        <p:nvSpPr>
          <p:cNvPr id="7" name="TextBox 6"/>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379161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C:\Users\MS.Fokin\Desktop\Разное\Приказ ООО ГТЮ О проведении шурфовки, обследовании ЗП Полистэк в Пелымском ЛПУМГ_Страница_02.jpg"/>
          <p:cNvPicPr/>
          <p:nvPr/>
        </p:nvPicPr>
        <p:blipFill rotWithShape="1">
          <a:blip r:embed="rId3" cstate="print">
            <a:extLst>
              <a:ext uri="{28A0092B-C50C-407E-A947-70E740481C1C}">
                <a14:useLocalDpi xmlns:a14="http://schemas.microsoft.com/office/drawing/2010/main"/>
              </a:ext>
            </a:extLst>
          </a:blip>
          <a:srcRect/>
          <a:stretch/>
        </p:blipFill>
        <p:spPr bwMode="auto">
          <a:xfrm>
            <a:off x="185114" y="1477517"/>
            <a:ext cx="2820781" cy="3990423"/>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27</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t>Комиссия по оценке </a:t>
            </a:r>
            <a:r>
              <a:rPr lang="ru-RU" sz="2000" b="1" dirty="0"/>
              <a:t>состояния </a:t>
            </a:r>
            <a:r>
              <a:rPr lang="ru-RU" sz="2000" b="1" dirty="0" smtClean="0"/>
              <a:t>ЗП «</a:t>
            </a:r>
            <a:r>
              <a:rPr lang="ru-RU" sz="2000" b="1" dirty="0" err="1" smtClean="0"/>
              <a:t>Полистэк</a:t>
            </a:r>
            <a:r>
              <a:rPr lang="ru-RU" sz="2000" b="1" dirty="0" smtClean="0"/>
              <a:t>» </a:t>
            </a:r>
            <a:br>
              <a:rPr lang="ru-RU" sz="2000" b="1" dirty="0" smtClean="0"/>
            </a:br>
            <a:r>
              <a:rPr lang="ru-RU" sz="2000" b="1" dirty="0" smtClean="0"/>
              <a:t>в ООО «Газпром трансгаз Югорск»</a:t>
            </a:r>
            <a:endParaRPr lang="ru-RU" sz="2000" b="1" dirty="0">
              <a:effectLst>
                <a:outerShdw blurRad="38100" dist="38100" dir="2700000" algn="tl">
                  <a:srgbClr val="000000">
                    <a:alpha val="43137"/>
                  </a:srgbClr>
                </a:outerShdw>
              </a:effectLst>
              <a:cs typeface="Times New Roman" pitchFamily="18" charset="0"/>
            </a:endParaRPr>
          </a:p>
        </p:txBody>
      </p:sp>
      <p:pic>
        <p:nvPicPr>
          <p:cNvPr id="5" name="Рисунок 4" descr="C:\Users\MS.Fokin\Desktop\Разное\Приказ ООО ГТЮ О проведении шурфовки, обследовании ЗП Полистэк в Пелымском ЛПУМГ_Страница_01.jpg"/>
          <p:cNvPicPr/>
          <p:nvPr/>
        </p:nvPicPr>
        <p:blipFill rotWithShape="1">
          <a:blip r:embed="rId4" cstate="print">
            <a:extLst>
              <a:ext uri="{28A0092B-C50C-407E-A947-70E740481C1C}">
                <a14:useLocalDpi xmlns:a14="http://schemas.microsoft.com/office/drawing/2010/main"/>
              </a:ext>
            </a:extLst>
          </a:blip>
          <a:srcRect/>
          <a:stretch/>
        </p:blipFill>
        <p:spPr bwMode="auto">
          <a:xfrm>
            <a:off x="18398" y="1192124"/>
            <a:ext cx="2987497" cy="3990423"/>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7" name="Рисунок 6" descr="W:\Рабочая\! БРИТ\! МАК\ ! ОПИ Полистэк в Югорске 2017-2018\3 Шурфовка в Пелымском ЛПУ и осмотр труб на откр. площадке в ЮУАВР\Отчёт по результатам испытаний ЗП Полистэк\Приказ ООО ГТЮ О проведении шу ЗП Полистэк в Пелымском ЛПУМГ 8.jpg"/>
          <p:cNvPicPr/>
          <p:nvPr/>
        </p:nvPicPr>
        <p:blipFill rotWithShape="1">
          <a:blip r:embed="rId5" cstate="print">
            <a:extLst>
              <a:ext uri="{28A0092B-C50C-407E-A947-70E740481C1C}">
                <a14:useLocalDpi xmlns:a14="http://schemas.microsoft.com/office/drawing/2010/main" val="0"/>
              </a:ext>
            </a:extLst>
          </a:blip>
          <a:srcRect l="1585" t="3716" r="2116" b="37082"/>
          <a:stretch/>
        </p:blipFill>
        <p:spPr bwMode="auto">
          <a:xfrm>
            <a:off x="463138" y="3669475"/>
            <a:ext cx="2717244" cy="260069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8" name="Рисунок 7" descr="W:\Рабочая\! БРИТ\! МАК\ ! ОПИ Полистэк в Югорске 2017-2018\3 Шурфовка в Пелымском ЛПУ и осмотр труб на откр. площадке в ЮУАВР\Фото испытаний ЗП Политсэк 20-22.06.2018\DSC_6269.JPG"/>
          <p:cNvPicPr/>
          <p:nvPr/>
        </p:nvPicPr>
        <p:blipFill rotWithShape="1">
          <a:blip r:embed="rId6" cstate="print">
            <a:extLst>
              <a:ext uri="{28A0092B-C50C-407E-A947-70E740481C1C}">
                <a14:useLocalDpi xmlns:a14="http://schemas.microsoft.com/office/drawing/2010/main"/>
              </a:ext>
            </a:extLst>
          </a:blip>
          <a:srcRect l="7287"/>
          <a:stretch/>
        </p:blipFill>
        <p:spPr bwMode="auto">
          <a:xfrm>
            <a:off x="3313216" y="2006930"/>
            <a:ext cx="5830783" cy="3788229"/>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0" name="TextBox 9"/>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09457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28</a:t>
            </a:fld>
            <a:endParaRPr lang="ru-RU" dirty="0"/>
          </a:p>
        </p:txBody>
      </p:sp>
      <p:sp>
        <p:nvSpPr>
          <p:cNvPr id="4" name="Rectangle 5"/>
          <p:cNvSpPr>
            <a:spLocks noChangeArrowheads="1"/>
          </p:cNvSpPr>
          <p:nvPr/>
        </p:nvSpPr>
        <p:spPr bwMode="auto">
          <a:xfrm>
            <a:off x="1924048" y="0"/>
            <a:ext cx="7219952" cy="1082842"/>
          </a:xfrm>
          <a:prstGeom prst="rect">
            <a:avLst/>
          </a:prstGeom>
          <a:noFill/>
          <a:ln w="9525">
            <a:noFill/>
            <a:miter lim="800000"/>
            <a:headEnd/>
            <a:tailEnd/>
          </a:ln>
        </p:spPr>
        <p:txBody>
          <a:bodyPr anchor="ctr"/>
          <a:lstStyle/>
          <a:p>
            <a:pPr algn="ctr" eaLnBrk="0" fontAlgn="auto" hangingPunct="0">
              <a:spcAft>
                <a:spcPts val="0"/>
              </a:spcAft>
              <a:defRPr/>
            </a:pPr>
            <a:r>
              <a:rPr lang="ru-RU" sz="2000" b="1" dirty="0"/>
              <a:t>Место шурфовки участка </a:t>
            </a:r>
            <a:r>
              <a:rPr lang="ru-RU" sz="2000" b="1" dirty="0" smtClean="0"/>
              <a:t>испытания </a:t>
            </a:r>
            <a:r>
              <a:rPr lang="ru-RU" sz="2000" b="1" dirty="0"/>
              <a:t>труб </a:t>
            </a:r>
            <a:r>
              <a:rPr lang="ru-RU" sz="2000" b="1" dirty="0" smtClean="0"/>
              <a:t>с ЗП «</a:t>
            </a:r>
            <a:r>
              <a:rPr lang="ru-RU" sz="2000" b="1" dirty="0" err="1" smtClean="0"/>
              <a:t>Полистэк</a:t>
            </a:r>
            <a:r>
              <a:rPr lang="ru-RU" sz="2000" b="1" dirty="0" smtClean="0"/>
              <a:t>»</a:t>
            </a:r>
            <a:br>
              <a:rPr lang="ru-RU" sz="2000" b="1" dirty="0" smtClean="0"/>
            </a:br>
            <a:r>
              <a:rPr lang="ru-RU" sz="2000" b="1" dirty="0" smtClean="0"/>
              <a:t>в МГ </a:t>
            </a:r>
            <a:r>
              <a:rPr lang="ru-RU" sz="2000" b="1" dirty="0"/>
              <a:t>«Уренгой-Петровск» Пелымского ЛПУМГ</a:t>
            </a:r>
            <a:endParaRPr lang="ru-RU" sz="2000" b="1" dirty="0">
              <a:effectLst>
                <a:outerShdw blurRad="38100" dist="38100" dir="2700000" algn="tl">
                  <a:srgbClr val="000000">
                    <a:alpha val="43137"/>
                  </a:srgbClr>
                </a:outerShdw>
              </a:effectLst>
              <a:cs typeface="Times New Roman" pitchFamily="18" charset="0"/>
            </a:endParaRPr>
          </a:p>
        </p:txBody>
      </p:sp>
      <p:pic>
        <p:nvPicPr>
          <p:cNvPr id="5" name="Рисунок 4" descr="W:\Рабочая\! БРИТ\! МАК\ ! ОПИ Полистэк в Югорске 2017-2018\3 Шурфовка в Пелымском ЛПУ и осмотр труб на откр. площадке в ЮУАВР\фото и видео с айфона\IMG_2983.JPG"/>
          <p:cNvPicPr/>
          <p:nvPr/>
        </p:nvPicPr>
        <p:blipFill>
          <a:blip r:embed="rId3" cstate="print">
            <a:extLst>
              <a:ext uri="{28A0092B-C50C-407E-A947-70E740481C1C}">
                <a14:useLocalDpi xmlns:a14="http://schemas.microsoft.com/office/drawing/2010/main"/>
              </a:ext>
            </a:extLst>
          </a:blip>
          <a:srcRect/>
          <a:stretch>
            <a:fillRect/>
          </a:stretch>
        </p:blipFill>
        <p:spPr bwMode="auto">
          <a:xfrm>
            <a:off x="555103" y="1253319"/>
            <a:ext cx="8052191" cy="4099671"/>
          </a:xfrm>
          <a:prstGeom prst="rect">
            <a:avLst/>
          </a:prstGeom>
          <a:ln>
            <a:noFill/>
          </a:ln>
          <a:effectLst>
            <a:outerShdw blurRad="292100" dist="139700" dir="2700000" algn="tl" rotWithShape="0">
              <a:srgbClr val="333333">
                <a:alpha val="65000"/>
              </a:srgbClr>
            </a:outerShdw>
          </a:effectLst>
        </p:spPr>
      </p:pic>
      <p:sp>
        <p:nvSpPr>
          <p:cNvPr id="7" name="Rectangle 5"/>
          <p:cNvSpPr>
            <a:spLocks noChangeArrowheads="1"/>
          </p:cNvSpPr>
          <p:nvPr/>
        </p:nvSpPr>
        <p:spPr bwMode="auto">
          <a:xfrm>
            <a:off x="18398" y="5438021"/>
            <a:ext cx="9125602" cy="877748"/>
          </a:xfrm>
          <a:prstGeom prst="rect">
            <a:avLst/>
          </a:prstGeom>
          <a:noFill/>
          <a:ln w="9525">
            <a:noFill/>
            <a:miter lim="800000"/>
            <a:headEnd/>
            <a:tailEnd/>
          </a:ln>
        </p:spPr>
        <p:txBody>
          <a:bodyPr anchor="ctr"/>
          <a:lstStyle/>
          <a:p>
            <a:pPr algn="ctr" eaLnBrk="0" fontAlgn="auto" hangingPunct="0">
              <a:spcAft>
                <a:spcPts val="0"/>
              </a:spcAft>
              <a:defRPr/>
            </a:pPr>
            <a:r>
              <a:rPr lang="ru-RU" sz="1400" b="1" dirty="0">
                <a:solidFill>
                  <a:schemeClr val="tx1"/>
                </a:solidFill>
                <a:latin typeface="+mn-lt"/>
                <a:cs typeface="Arial" charset="0"/>
              </a:rPr>
              <a:t> </a:t>
            </a:r>
            <a:r>
              <a:rPr lang="ru-RU" sz="1400" b="1" dirty="0">
                <a:solidFill>
                  <a:schemeClr val="tx1"/>
                </a:solidFill>
                <a:latin typeface="+mn-lt"/>
              </a:rPr>
              <a:t>Место шурфовки участка </a:t>
            </a:r>
            <a:r>
              <a:rPr lang="ru-RU" sz="1400" b="1" dirty="0" smtClean="0">
                <a:solidFill>
                  <a:schemeClr val="tx1"/>
                </a:solidFill>
                <a:latin typeface="+mn-lt"/>
              </a:rPr>
              <a:t>испытания </a:t>
            </a:r>
            <a:r>
              <a:rPr lang="ru-RU" sz="1400" b="1" dirty="0">
                <a:solidFill>
                  <a:schemeClr val="tx1"/>
                </a:solidFill>
                <a:latin typeface="+mn-lt"/>
              </a:rPr>
              <a:t>труб км 1037,155 МГ «Уренгой-Петровск» Пелымского ЛПУМГ ООО «Газпром трансгаз Югорск». Для проведения оценки качества покрытия «Полистэк» </a:t>
            </a:r>
            <a:r>
              <a:rPr lang="ru-RU" sz="1400" b="1" dirty="0" err="1">
                <a:solidFill>
                  <a:schemeClr val="tx1"/>
                </a:solidFill>
                <a:latin typeface="+mn-lt"/>
              </a:rPr>
              <a:t>Пелымским</a:t>
            </a:r>
            <a:r>
              <a:rPr lang="ru-RU" sz="1400" b="1" dirty="0">
                <a:solidFill>
                  <a:schemeClr val="tx1"/>
                </a:solidFill>
                <a:latin typeface="+mn-lt"/>
              </a:rPr>
              <a:t> ЛПУМГ ООО «Газпром трансгаз Югорск»  проведены работы по вскрытию участка трубопровода и подготовке шурфа. Размеры шурфа: длина – 21 м, </a:t>
            </a:r>
            <a:endParaRPr lang="ru-RU" sz="1400" b="1" dirty="0" smtClean="0">
              <a:solidFill>
                <a:schemeClr val="tx1"/>
              </a:solidFill>
              <a:latin typeface="+mn-lt"/>
            </a:endParaRPr>
          </a:p>
          <a:p>
            <a:pPr algn="ctr" eaLnBrk="0" fontAlgn="auto" hangingPunct="0">
              <a:spcAft>
                <a:spcPts val="0"/>
              </a:spcAft>
              <a:defRPr/>
            </a:pPr>
            <a:r>
              <a:rPr lang="ru-RU" sz="1400" b="1" dirty="0" smtClean="0">
                <a:solidFill>
                  <a:schemeClr val="tx1"/>
                </a:solidFill>
                <a:latin typeface="+mn-lt"/>
              </a:rPr>
              <a:t>ширина </a:t>
            </a:r>
            <a:r>
              <a:rPr lang="ru-RU" sz="1400" b="1" dirty="0">
                <a:solidFill>
                  <a:schemeClr val="tx1"/>
                </a:solidFill>
                <a:latin typeface="+mn-lt"/>
              </a:rPr>
              <a:t>– 6 м, глубина – 4,1 м, глубина заложения </a:t>
            </a:r>
            <a:r>
              <a:rPr lang="ru-RU" sz="1400" b="1" dirty="0" smtClean="0">
                <a:solidFill>
                  <a:schemeClr val="tx1"/>
                </a:solidFill>
                <a:latin typeface="+mn-lt"/>
              </a:rPr>
              <a:t>трубопровода – 2,0 м.</a:t>
            </a:r>
            <a:endParaRPr lang="ru-RU" sz="1400" b="1" dirty="0">
              <a:solidFill>
                <a:schemeClr val="bg1"/>
              </a:solidFill>
              <a:effectLst>
                <a:outerShdw blurRad="38100" dist="38100" dir="2700000" algn="tl">
                  <a:srgbClr val="000000">
                    <a:alpha val="43137"/>
                  </a:srgbClr>
                </a:outerShdw>
              </a:effectLst>
              <a:latin typeface="+mn-lt"/>
              <a:ea typeface="+mj-ea"/>
              <a:cs typeface="Times New Roman" pitchFamily="18" charset="0"/>
            </a:endParaRPr>
          </a:p>
        </p:txBody>
      </p:sp>
      <p:sp>
        <p:nvSpPr>
          <p:cNvPr id="6" name="TextBox 5"/>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84375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800" b="1" dirty="0" smtClean="0">
                <a:effectLst>
                  <a:outerShdw blurRad="38100" dist="38100" dir="2700000" algn="tl">
                    <a:srgbClr val="000000">
                      <a:alpha val="43137"/>
                    </a:srgbClr>
                  </a:outerShdw>
                </a:effectLst>
              </a:rPr>
              <a:t>Введение</a:t>
            </a:r>
            <a:endParaRPr lang="ru-RU" sz="2800" b="1" dirty="0">
              <a:effectLst>
                <a:outerShdw blurRad="38100" dist="38100" dir="2700000" algn="tl">
                  <a:srgbClr val="000000">
                    <a:alpha val="43137"/>
                  </a:srgbClr>
                </a:outerShdw>
              </a:effectLst>
            </a:endParaRPr>
          </a:p>
        </p:txBody>
      </p:sp>
      <p:sp>
        <p:nvSpPr>
          <p:cNvPr id="5" name="TextBox 4"/>
          <p:cNvSpPr txBox="1"/>
          <p:nvPr/>
        </p:nvSpPr>
        <p:spPr>
          <a:xfrm>
            <a:off x="290401" y="1116668"/>
            <a:ext cx="8623003" cy="5324535"/>
          </a:xfrm>
          <a:prstGeom prst="rect">
            <a:avLst/>
          </a:prstGeom>
          <a:noFill/>
        </p:spPr>
        <p:txBody>
          <a:bodyPr wrap="square" rtlCol="0">
            <a:spAutoFit/>
          </a:bodyPr>
          <a:lstStyle/>
          <a:p>
            <a:pPr indent="361950" algn="just">
              <a:spcAft>
                <a:spcPts val="600"/>
              </a:spcAft>
            </a:pPr>
            <a:r>
              <a:rPr lang="ru-RU" sz="1500" b="1" dirty="0" smtClean="0">
                <a:solidFill>
                  <a:schemeClr val="tx1"/>
                </a:solidFill>
              </a:rPr>
              <a:t>По поручению ПАО «Газпром», для возможности применения на базах по ремонту и изоляции труб были организованы и проведены опытно-промышленные испытания </a:t>
            </a:r>
            <a:r>
              <a:rPr lang="ru-RU" sz="1500" b="1" dirty="0">
                <a:solidFill>
                  <a:schemeClr val="tx1"/>
                </a:solidFill>
              </a:rPr>
              <a:t>нового наружного защитного покрытия на основе </a:t>
            </a:r>
            <a:r>
              <a:rPr lang="ru-RU" sz="1500" b="1" dirty="0" err="1">
                <a:solidFill>
                  <a:schemeClr val="tx1"/>
                </a:solidFill>
              </a:rPr>
              <a:t>термоусаживающейся</a:t>
            </a:r>
            <a:r>
              <a:rPr lang="ru-RU" sz="1500" b="1" dirty="0">
                <a:solidFill>
                  <a:schemeClr val="tx1"/>
                </a:solidFill>
              </a:rPr>
              <a:t> ленты </a:t>
            </a:r>
            <a:r>
              <a:rPr lang="ru-RU" sz="1500" b="1" dirty="0" smtClean="0">
                <a:solidFill>
                  <a:schemeClr val="tx1"/>
                </a:solidFill>
              </a:rPr>
              <a:t>«</a:t>
            </a:r>
            <a:r>
              <a:rPr lang="ru-RU" sz="1500" b="1" dirty="0">
                <a:solidFill>
                  <a:schemeClr val="tx1"/>
                </a:solidFill>
              </a:rPr>
              <a:t>ПОЛИСТЭК». Данные работы </a:t>
            </a:r>
            <a:r>
              <a:rPr lang="ru-RU" sz="1500" b="1" dirty="0" smtClean="0">
                <a:solidFill>
                  <a:schemeClr val="tx1"/>
                </a:solidFill>
              </a:rPr>
              <a:t>проведены по </a:t>
            </a:r>
            <a:r>
              <a:rPr lang="ru-RU" sz="1500" b="1" dirty="0" err="1" smtClean="0">
                <a:solidFill>
                  <a:schemeClr val="tx1"/>
                </a:solidFill>
              </a:rPr>
              <a:t>утвержденной</a:t>
            </a:r>
            <a:r>
              <a:rPr lang="ru-RU" sz="1500" b="1" dirty="0" smtClean="0">
                <a:solidFill>
                  <a:schemeClr val="tx1"/>
                </a:solidFill>
              </a:rPr>
              <a:t> «Программе </a:t>
            </a:r>
            <a:r>
              <a:rPr lang="ru-RU" sz="1500" b="1" dirty="0">
                <a:solidFill>
                  <a:schemeClr val="tx1"/>
                </a:solidFill>
              </a:rPr>
              <a:t>ОПИ ЗП «</a:t>
            </a:r>
            <a:r>
              <a:rPr lang="ru-RU" sz="1500" b="1" dirty="0" err="1">
                <a:solidFill>
                  <a:schemeClr val="tx1"/>
                </a:solidFill>
              </a:rPr>
              <a:t>Полистэк</a:t>
            </a:r>
            <a:r>
              <a:rPr lang="ru-RU" sz="1500" b="1" dirty="0">
                <a:solidFill>
                  <a:schemeClr val="tx1"/>
                </a:solidFill>
              </a:rPr>
              <a:t>», согласованной с Департаментом ПАО «Газпром» </a:t>
            </a:r>
            <a:r>
              <a:rPr lang="ru-RU" sz="1500" b="1" dirty="0" smtClean="0">
                <a:solidFill>
                  <a:schemeClr val="tx1"/>
                </a:solidFill>
              </a:rPr>
              <a:t>(</a:t>
            </a:r>
            <a:r>
              <a:rPr lang="ru-RU" sz="1500" b="1" dirty="0">
                <a:solidFill>
                  <a:schemeClr val="tx1"/>
                </a:solidFill>
              </a:rPr>
              <a:t>В.А. Михаленко) и Департаментом ПАО «Газпром» (С.В. Скрынников).</a:t>
            </a:r>
            <a:endParaRPr lang="ru-RU" sz="1500" dirty="0">
              <a:solidFill>
                <a:schemeClr val="tx1"/>
              </a:solidFill>
            </a:endParaRPr>
          </a:p>
          <a:p>
            <a:pPr indent="361950" algn="just">
              <a:spcAft>
                <a:spcPts val="0"/>
              </a:spcAft>
            </a:pPr>
            <a:r>
              <a:rPr lang="ru-RU" sz="1500" b="1" dirty="0" smtClean="0">
                <a:solidFill>
                  <a:schemeClr val="tx1"/>
                </a:solidFill>
                <a:effectLst>
                  <a:outerShdw blurRad="38100" dist="38100" dir="2700000" algn="tl">
                    <a:srgbClr val="000000">
                      <a:alpha val="43137"/>
                    </a:srgbClr>
                  </a:outerShdw>
                </a:effectLst>
              </a:rPr>
              <a:t>На 1 этапе</a:t>
            </a:r>
            <a:r>
              <a:rPr lang="ru-RU" sz="1500" b="1" dirty="0" smtClean="0">
                <a:solidFill>
                  <a:schemeClr val="tx1"/>
                </a:solidFill>
              </a:rPr>
              <a:t>, в период с 12 по 13 июля 2017 года, в соответствии с поручением Департамента ПАО «Газпром» (В.А. Михаленко) (письмо от 03.07.2017 №03/08/2-5808) были проведены испытания «</a:t>
            </a:r>
            <a:r>
              <a:rPr lang="ru-RU" sz="1500" b="1" dirty="0" err="1" smtClean="0">
                <a:solidFill>
                  <a:schemeClr val="tx1"/>
                </a:solidFill>
              </a:rPr>
              <a:t>Полистэк</a:t>
            </a:r>
            <a:r>
              <a:rPr lang="ru-RU" sz="1500" b="1" dirty="0" smtClean="0">
                <a:solidFill>
                  <a:schemeClr val="tx1"/>
                </a:solidFill>
              </a:rPr>
              <a:t>» на </a:t>
            </a:r>
            <a:r>
              <a:rPr lang="ru-RU" sz="1500" b="1" dirty="0">
                <a:solidFill>
                  <a:schemeClr val="tx1"/>
                </a:solidFill>
              </a:rPr>
              <a:t>производственной базе ООО «</a:t>
            </a:r>
            <a:r>
              <a:rPr lang="ru-RU" sz="1500" b="1" dirty="0" err="1">
                <a:solidFill>
                  <a:schemeClr val="tx1"/>
                </a:solidFill>
              </a:rPr>
              <a:t>Промтех</a:t>
            </a:r>
            <a:r>
              <a:rPr lang="ru-RU" sz="1500" b="1" dirty="0">
                <a:solidFill>
                  <a:schemeClr val="tx1"/>
                </a:solidFill>
              </a:rPr>
              <a:t>-НН» в г. Нижний </a:t>
            </a:r>
            <a:r>
              <a:rPr lang="ru-RU" sz="1500" b="1" dirty="0" smtClean="0">
                <a:solidFill>
                  <a:schemeClr val="tx1"/>
                </a:solidFill>
              </a:rPr>
              <a:t>Новгород. </a:t>
            </a:r>
            <a:r>
              <a:rPr lang="ru-RU" sz="1500" b="1" dirty="0">
                <a:solidFill>
                  <a:schemeClr val="tx1"/>
                </a:solidFill>
              </a:rPr>
              <a:t>ОПИ </a:t>
            </a:r>
            <a:r>
              <a:rPr lang="ru-RU" sz="1500" b="1" dirty="0" smtClean="0">
                <a:solidFill>
                  <a:schemeClr val="tx1"/>
                </a:solidFill>
              </a:rPr>
              <a:t>проводились постоянно действующей комиссией по допуску к применению на объектах ПАО «Газпром» материалов и наружных покрытий для защиты трубопроводов. </a:t>
            </a:r>
            <a:endParaRPr lang="ru-RU" sz="1500" dirty="0" smtClean="0">
              <a:solidFill>
                <a:schemeClr val="tx1"/>
              </a:solidFill>
            </a:endParaRPr>
          </a:p>
          <a:p>
            <a:pPr indent="361950" algn="just">
              <a:spcAft>
                <a:spcPts val="600"/>
              </a:spcAft>
            </a:pPr>
            <a:r>
              <a:rPr lang="ru-RU" sz="1500" b="1" dirty="0" smtClean="0">
                <a:solidFill>
                  <a:schemeClr val="tx1"/>
                </a:solidFill>
                <a:effectLst>
                  <a:outerShdw blurRad="38100" dist="38100" dir="2700000" algn="tl">
                    <a:srgbClr val="000000">
                      <a:alpha val="43137"/>
                    </a:srgbClr>
                  </a:outerShdw>
                </a:effectLst>
              </a:rPr>
              <a:t>На 2 заключительном этапе</a:t>
            </a:r>
            <a:r>
              <a:rPr lang="ru-RU" sz="1500" b="1" dirty="0" smtClean="0">
                <a:solidFill>
                  <a:schemeClr val="tx1"/>
                </a:solidFill>
              </a:rPr>
              <a:t>, в период с 20 по 21 июня 2018 года, согласно поручению Департамента ПАО «Газпром» (В.А. Михаленко) (письмо от 21.05.2018 №03/08/1-4094) проведена оценка состояния ЗП «Полистэк» после эксплуатационных испытаний в условиях действующего МГ «Уренгой-Петровск» Пелымского ЛПУМГ ООО «Газпром трансгаз Югорск», и при длительном хранении труб на открытой площадке Югорского УАВР в г. </a:t>
            </a:r>
            <a:r>
              <a:rPr lang="ru-RU" sz="1500" b="1" dirty="0" err="1" smtClean="0">
                <a:solidFill>
                  <a:schemeClr val="tx1"/>
                </a:solidFill>
              </a:rPr>
              <a:t>Югорске</a:t>
            </a:r>
            <a:r>
              <a:rPr lang="ru-RU" sz="1500" b="1" dirty="0" smtClean="0">
                <a:solidFill>
                  <a:schemeClr val="tx1"/>
                </a:solidFill>
              </a:rPr>
              <a:t> и завершены комплексные опытно-промышленные испытания защитного покрытия «</a:t>
            </a:r>
            <a:r>
              <a:rPr lang="ru-RU" sz="1500" b="1" dirty="0" err="1" smtClean="0">
                <a:solidFill>
                  <a:schemeClr val="tx1"/>
                </a:solidFill>
              </a:rPr>
              <a:t>Полистэк</a:t>
            </a:r>
            <a:r>
              <a:rPr lang="ru-RU" sz="1500" b="1" dirty="0" smtClean="0">
                <a:solidFill>
                  <a:schemeClr val="tx1"/>
                </a:solidFill>
              </a:rPr>
              <a:t>».</a:t>
            </a:r>
            <a:endParaRPr lang="ru-RU" sz="1500" dirty="0" smtClean="0">
              <a:solidFill>
                <a:schemeClr val="tx1"/>
              </a:solidFill>
            </a:endParaRPr>
          </a:p>
          <a:p>
            <a:pPr indent="361950" algn="just">
              <a:spcAft>
                <a:spcPts val="0"/>
              </a:spcAft>
            </a:pPr>
            <a:r>
              <a:rPr lang="ru-RU" sz="1500" b="1" dirty="0" smtClean="0">
                <a:solidFill>
                  <a:schemeClr val="tx1"/>
                </a:solidFill>
              </a:rPr>
              <a:t>Письмом </a:t>
            </a:r>
            <a:r>
              <a:rPr lang="ru-RU" sz="1500" b="1" dirty="0" err="1" smtClean="0">
                <a:solidFill>
                  <a:schemeClr val="tx1"/>
                </a:solidFill>
              </a:rPr>
              <a:t>ПАО</a:t>
            </a:r>
            <a:r>
              <a:rPr lang="ru-RU" sz="1500" b="1" dirty="0" smtClean="0">
                <a:solidFill>
                  <a:schemeClr val="tx1"/>
                </a:solidFill>
              </a:rPr>
              <a:t> «Газпром» от 07.11.2018 № 03/08/1-10291 и Протоколом заседания постоянно действующей Комиссии по допуску к применению на объектах </a:t>
            </a:r>
            <a:r>
              <a:rPr lang="ru-RU" sz="1500" b="1" dirty="0" err="1" smtClean="0">
                <a:solidFill>
                  <a:schemeClr val="tx1"/>
                </a:solidFill>
              </a:rPr>
              <a:t>ПАО</a:t>
            </a:r>
            <a:r>
              <a:rPr lang="ru-RU" sz="1500" b="1" dirty="0" smtClean="0">
                <a:solidFill>
                  <a:schemeClr val="tx1"/>
                </a:solidFill>
              </a:rPr>
              <a:t> «Газпром» материалов и наружных покрытий для защиты трубопроводов от 15 октября 2018 года № 09/17/</a:t>
            </a:r>
            <a:r>
              <a:rPr lang="ru-RU" sz="1500" b="1" dirty="0" err="1" smtClean="0">
                <a:solidFill>
                  <a:schemeClr val="tx1"/>
                </a:solidFill>
              </a:rPr>
              <a:t>ПРГ</a:t>
            </a:r>
            <a:r>
              <a:rPr lang="ru-RU" sz="1500" b="1" dirty="0" smtClean="0">
                <a:solidFill>
                  <a:schemeClr val="tx1"/>
                </a:solidFill>
              </a:rPr>
              <a:t>-11 </a:t>
            </a:r>
            <a:r>
              <a:rPr lang="ru-RU" sz="1500" b="1" dirty="0" smtClean="0">
                <a:solidFill>
                  <a:schemeClr val="tx1"/>
                </a:solidFill>
                <a:effectLst>
                  <a:outerShdw blurRad="38100" dist="38100" dir="2700000" algn="tl">
                    <a:srgbClr val="000000">
                      <a:alpha val="43137"/>
                    </a:srgbClr>
                  </a:outerShdw>
                </a:effectLst>
              </a:rPr>
              <a:t>согласованы</a:t>
            </a:r>
            <a:r>
              <a:rPr lang="ru-RU" sz="1500" b="1" dirty="0" smtClean="0">
                <a:solidFill>
                  <a:schemeClr val="tx1"/>
                </a:solidFill>
              </a:rPr>
              <a:t> ТУ 22.21.42-069-89692342-2017 «Наружное защитное антикоррозионное полимерное покрытие труб для магистральных газопроводов», </a:t>
            </a:r>
            <a:r>
              <a:rPr lang="ru-RU" sz="1500" b="1" dirty="0" smtClean="0">
                <a:solidFill>
                  <a:schemeClr val="tx1"/>
                </a:solidFill>
                <a:effectLst>
                  <a:outerShdw blurRad="38100" dist="38100" dir="2700000" algn="tl">
                    <a:srgbClr val="000000">
                      <a:alpha val="43137"/>
                    </a:srgbClr>
                  </a:outerShdw>
                </a:effectLst>
              </a:rPr>
              <a:t>сроком на 5 лет, для использования в базовых условиях при ремонте труб, бывших в эксплуатации</a:t>
            </a:r>
            <a:r>
              <a:rPr lang="ru-RU" sz="1500" b="1" dirty="0" smtClean="0">
                <a:solidFill>
                  <a:schemeClr val="tx1"/>
                </a:solidFill>
              </a:rPr>
              <a:t>.</a:t>
            </a:r>
            <a:endParaRPr lang="ru-RU" sz="1500" dirty="0">
              <a:solidFill>
                <a:schemeClr val="tx1"/>
              </a:solidFill>
            </a:endParaRPr>
          </a:p>
        </p:txBody>
      </p:sp>
      <p:sp>
        <p:nvSpPr>
          <p:cNvPr id="6" name="TextBox 5"/>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397952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29</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effectLst>
                  <a:outerShdw blurRad="38100" dist="38100" dir="2700000" algn="tl">
                    <a:srgbClr val="000000">
                      <a:alpha val="43137"/>
                    </a:srgbClr>
                  </a:outerShdw>
                </a:effectLst>
              </a:rPr>
              <a:t>Оценка состояния защитного покрытия на основе материала «Полистэк» в месте шурфовки труб, эксплуатируемых в составе МГ «Уренгой-Петровск» Пелымского ЛПУМГ</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pic>
        <p:nvPicPr>
          <p:cNvPr id="5" name="Рисунок 4" descr="W:\Рабочая\! БРИТ\! МАК\ ! ОПИ Полистэк в Югорске 2017-2018\3 Шурфовка в Пелымском ЛПУ и осмотр труб на откр. площадке в ЮУАВР\фото и видео с айфона\IMG_2999.JPG"/>
          <p:cNvPicPr/>
          <p:nvPr/>
        </p:nvPicPr>
        <p:blipFill rotWithShape="1">
          <a:blip r:embed="rId3" cstate="print">
            <a:extLst>
              <a:ext uri="{28A0092B-C50C-407E-A947-70E740481C1C}">
                <a14:useLocalDpi xmlns:a14="http://schemas.microsoft.com/office/drawing/2010/main"/>
              </a:ext>
            </a:extLst>
          </a:blip>
          <a:srcRect l="-293" r="33064"/>
          <a:stretch/>
        </p:blipFill>
        <p:spPr bwMode="auto">
          <a:xfrm>
            <a:off x="239798" y="1588222"/>
            <a:ext cx="2804192" cy="363772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6" name="Рисунок 5" descr="W:\Рабочая\! БРИТ\! МАК\ ! ОПИ Полистэк в Югорске 2017-2018\3 Шурфовка в Пелымском ЛПУ и осмотр труб на откр. площадке в ЮУАВР\фото и видео с айфона\IMG_2987.JPG"/>
          <p:cNvPicPr/>
          <p:nvPr/>
        </p:nvPicPr>
        <p:blipFill rotWithShape="1">
          <a:blip r:embed="rId4" cstate="print">
            <a:extLst>
              <a:ext uri="{28A0092B-C50C-407E-A947-70E740481C1C}">
                <a14:useLocalDpi xmlns:a14="http://schemas.microsoft.com/office/drawing/2010/main"/>
              </a:ext>
            </a:extLst>
          </a:blip>
          <a:srcRect l="29142"/>
          <a:stretch/>
        </p:blipFill>
        <p:spPr bwMode="auto">
          <a:xfrm>
            <a:off x="3252864" y="1588221"/>
            <a:ext cx="2679358" cy="363772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8" name="Rectangle 5"/>
          <p:cNvSpPr>
            <a:spLocks noChangeArrowheads="1"/>
          </p:cNvSpPr>
          <p:nvPr/>
        </p:nvSpPr>
        <p:spPr bwMode="auto">
          <a:xfrm>
            <a:off x="827757" y="5310174"/>
            <a:ext cx="7701698" cy="632362"/>
          </a:xfrm>
          <a:prstGeom prst="rect">
            <a:avLst/>
          </a:prstGeom>
          <a:noFill/>
          <a:ln w="9525">
            <a:noFill/>
            <a:miter lim="800000"/>
            <a:headEnd/>
            <a:tailEnd/>
          </a:ln>
        </p:spPr>
        <p:txBody>
          <a:bodyPr anchor="ctr"/>
          <a:lstStyle/>
          <a:p>
            <a:pPr algn="ctr">
              <a:lnSpc>
                <a:spcPts val="1800"/>
              </a:lnSpc>
            </a:pPr>
            <a:r>
              <a:rPr lang="ru-RU" sz="1200" b="1" dirty="0" smtClean="0">
                <a:solidFill>
                  <a:schemeClr val="tx1"/>
                </a:solidFill>
              </a:rPr>
              <a:t>      </a:t>
            </a:r>
            <a:r>
              <a:rPr lang="ru-RU" sz="1600" b="1" dirty="0" smtClean="0">
                <a:solidFill>
                  <a:schemeClr val="tx1"/>
                </a:solidFill>
              </a:rPr>
              <a:t>Контроль качества защитного покрытия «Полистэк» после 8 месяцев эксплуатации в условиях действующего МГ «Уренгой-Петровск» Пелымского ЛПУМГ</a:t>
            </a:r>
            <a:endParaRPr lang="ru-RU" sz="2400" b="1" dirty="0">
              <a:solidFill>
                <a:schemeClr val="tx1"/>
              </a:solidFill>
            </a:endParaRPr>
          </a:p>
        </p:txBody>
      </p:sp>
      <p:pic>
        <p:nvPicPr>
          <p:cNvPr id="7" name="Рисунок 6" descr="W:\Рабочая\! БРИТ\! МАК\ ! ОПИ Полистэк в Югорске 2017-2018\3 Шурфовка в Пелымском ЛПУ и осмотр труб на откр. площадке в ЮУАВР\фото и видео с айфона\IMG_2976.JPG"/>
          <p:cNvPicPr/>
          <p:nvPr/>
        </p:nvPicPr>
        <p:blipFill rotWithShape="1">
          <a:blip r:embed="rId5" cstate="print">
            <a:extLst>
              <a:ext uri="{28A0092B-C50C-407E-A947-70E740481C1C}">
                <a14:useLocalDpi xmlns:a14="http://schemas.microsoft.com/office/drawing/2010/main"/>
              </a:ext>
            </a:extLst>
          </a:blip>
          <a:srcRect l="26904"/>
          <a:stretch/>
        </p:blipFill>
        <p:spPr bwMode="auto">
          <a:xfrm>
            <a:off x="6141096" y="1588222"/>
            <a:ext cx="2750241" cy="363772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0" name="TextBox 9"/>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544048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30</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800" b="1" dirty="0" smtClean="0">
                <a:effectLst>
                  <a:outerShdw blurRad="38100" dist="38100" dir="2700000" algn="tl">
                    <a:srgbClr val="000000">
                      <a:alpha val="43137"/>
                    </a:srgbClr>
                  </a:outerShdw>
                </a:effectLst>
              </a:rPr>
              <a:t>Ремонт покрытия в местах измерения адгезионных характеристик</a:t>
            </a:r>
            <a:endParaRPr lang="ru-RU" sz="2800" b="1" dirty="0">
              <a:solidFill>
                <a:schemeClr val="bg1"/>
              </a:solidFill>
              <a:effectLst>
                <a:outerShdw blurRad="38100" dist="38100" dir="2700000" algn="tl">
                  <a:srgbClr val="000000">
                    <a:alpha val="43137"/>
                  </a:srgbClr>
                </a:outerShdw>
              </a:effectLst>
              <a:ea typeface="+mj-ea"/>
              <a:cs typeface="Times New Roman" pitchFamily="18" charset="0"/>
            </a:endParaRPr>
          </a:p>
        </p:txBody>
      </p:sp>
      <p:pic>
        <p:nvPicPr>
          <p:cNvPr id="5" name="Рисунок 4" descr="C:\Users\MS.Fokin\AppData\Local\Microsoft\Windows\Temporary Internet Files\Content.Outlook\ODLNP4BY\IMG_4213-26-06-18-07-53.JPG"/>
          <p:cNvPicPr/>
          <p:nvPr/>
        </p:nvPicPr>
        <p:blipFill rotWithShape="1">
          <a:blip r:embed="rId3" cstate="print">
            <a:extLst>
              <a:ext uri="{28A0092B-C50C-407E-A947-70E740481C1C}">
                <a14:useLocalDpi xmlns:a14="http://schemas.microsoft.com/office/drawing/2010/main" val="0"/>
              </a:ext>
            </a:extLst>
          </a:blip>
          <a:srcRect r="-4"/>
          <a:stretch/>
        </p:blipFill>
        <p:spPr bwMode="auto">
          <a:xfrm>
            <a:off x="1227247" y="1252425"/>
            <a:ext cx="3299597" cy="385015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6" name="Рисунок 5" descr="C:\Users\MS.Fokin\AppData\Local\Microsoft\Windows\Temporary Internet Files\Content.Word\da9e6141-f663-4831-94af-cfc103ec9d2b.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4728" y="1252425"/>
            <a:ext cx="3129715" cy="3850151"/>
          </a:xfrm>
          <a:prstGeom prst="rect">
            <a:avLst/>
          </a:prstGeom>
          <a:ln>
            <a:noFill/>
          </a:ln>
          <a:effectLst>
            <a:outerShdw blurRad="292100" dist="139700" dir="2700000" algn="tl" rotWithShape="0">
              <a:srgbClr val="333333">
                <a:alpha val="65000"/>
              </a:srgbClr>
            </a:outerShdw>
          </a:effectLst>
        </p:spPr>
      </p:pic>
      <p:sp>
        <p:nvSpPr>
          <p:cNvPr id="8" name="Rectangle 5"/>
          <p:cNvSpPr>
            <a:spLocks noChangeArrowheads="1"/>
          </p:cNvSpPr>
          <p:nvPr/>
        </p:nvSpPr>
        <p:spPr bwMode="auto">
          <a:xfrm>
            <a:off x="327378" y="5203990"/>
            <a:ext cx="8444089" cy="1095396"/>
          </a:xfrm>
          <a:prstGeom prst="rect">
            <a:avLst/>
          </a:prstGeom>
          <a:noFill/>
          <a:ln w="9525">
            <a:noFill/>
            <a:miter lim="800000"/>
            <a:headEnd/>
            <a:tailEnd/>
          </a:ln>
        </p:spPr>
        <p:txBody>
          <a:bodyPr anchor="ctr"/>
          <a:lstStyle/>
          <a:p>
            <a:pPr indent="450850" algn="just">
              <a:lnSpc>
                <a:spcPts val="1800"/>
              </a:lnSpc>
            </a:pPr>
            <a:r>
              <a:rPr lang="ru-RU" sz="1600" b="1" dirty="0" smtClean="0">
                <a:solidFill>
                  <a:schemeClr val="tx1"/>
                </a:solidFill>
              </a:rPr>
              <a:t>Ремонт </a:t>
            </a:r>
            <a:r>
              <a:rPr lang="ru-RU" sz="1600" b="1" dirty="0">
                <a:solidFill>
                  <a:schemeClr val="tx1"/>
                </a:solidFill>
              </a:rPr>
              <a:t>участков замеров </a:t>
            </a:r>
            <a:r>
              <a:rPr lang="ru-RU" sz="1600" b="1" dirty="0" smtClean="0">
                <a:solidFill>
                  <a:schemeClr val="tx1"/>
                </a:solidFill>
              </a:rPr>
              <a:t>адгезии проводился </a:t>
            </a:r>
            <a:r>
              <a:rPr lang="ru-RU" sz="1600" b="1" dirty="0">
                <a:solidFill>
                  <a:schemeClr val="tx1"/>
                </a:solidFill>
              </a:rPr>
              <a:t>вручную с </a:t>
            </a:r>
            <a:r>
              <a:rPr lang="ru-RU" sz="1600" b="1" dirty="0" smtClean="0">
                <a:solidFill>
                  <a:schemeClr val="tx1"/>
                </a:solidFill>
              </a:rPr>
              <a:t>помощью ремонтного </a:t>
            </a:r>
            <a:r>
              <a:rPr lang="ru-RU" sz="1600" b="1" dirty="0">
                <a:solidFill>
                  <a:schemeClr val="tx1"/>
                </a:solidFill>
              </a:rPr>
              <a:t>материала «ТИАЛ-Р</a:t>
            </a:r>
            <a:r>
              <a:rPr lang="ru-RU" sz="1600" b="1" dirty="0" smtClean="0">
                <a:solidFill>
                  <a:schemeClr val="tx1"/>
                </a:solidFill>
              </a:rPr>
              <a:t>», согласно </a:t>
            </a:r>
            <a:r>
              <a:rPr lang="ru-RU" sz="1600" b="1" dirty="0">
                <a:solidFill>
                  <a:schemeClr val="tx1"/>
                </a:solidFill>
              </a:rPr>
              <a:t>технологической </a:t>
            </a:r>
            <a:r>
              <a:rPr lang="ru-RU" sz="1600" b="1" dirty="0" smtClean="0">
                <a:solidFill>
                  <a:schemeClr val="tx1"/>
                </a:solidFill>
              </a:rPr>
              <a:t>карте проведения </a:t>
            </a:r>
            <a:r>
              <a:rPr lang="ru-RU" sz="1600" b="1" dirty="0">
                <a:solidFill>
                  <a:schemeClr val="tx1"/>
                </a:solidFill>
              </a:rPr>
              <a:t>ремонтных </a:t>
            </a:r>
            <a:r>
              <a:rPr lang="ru-RU" sz="1600" b="1" dirty="0" smtClean="0">
                <a:solidFill>
                  <a:schemeClr val="tx1"/>
                </a:solidFill>
              </a:rPr>
              <a:t>работ. </a:t>
            </a:r>
          </a:p>
          <a:p>
            <a:pPr indent="450850" algn="just">
              <a:lnSpc>
                <a:spcPts val="1800"/>
              </a:lnSpc>
            </a:pPr>
            <a:r>
              <a:rPr lang="ru-RU" sz="1600" b="1" dirty="0" smtClean="0">
                <a:solidFill>
                  <a:schemeClr val="tx1"/>
                </a:solidFill>
              </a:rPr>
              <a:t>Покрытие на отремонтированных участках контролировалось на диэлектрическую сплошность, покрытие соответствует качеству основного покрытия.</a:t>
            </a:r>
            <a:endParaRPr lang="ru-RU" sz="2400" b="1" dirty="0">
              <a:solidFill>
                <a:schemeClr val="tx1"/>
              </a:solidFill>
            </a:endParaRPr>
          </a:p>
        </p:txBody>
      </p:sp>
      <p:sp>
        <p:nvSpPr>
          <p:cNvPr id="7" name="TextBox 6"/>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647835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31</a:t>
            </a:fld>
            <a:endParaRPr lang="ru-RU" dirty="0"/>
          </a:p>
        </p:txBody>
      </p:sp>
      <p:sp>
        <p:nvSpPr>
          <p:cNvPr id="4" name="Rectangle 5"/>
          <p:cNvSpPr>
            <a:spLocks noChangeArrowheads="1"/>
          </p:cNvSpPr>
          <p:nvPr/>
        </p:nvSpPr>
        <p:spPr bwMode="auto">
          <a:xfrm>
            <a:off x="1924048" y="0"/>
            <a:ext cx="7219952" cy="1058779"/>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t>Результаты </a:t>
            </a:r>
            <a:r>
              <a:rPr lang="ru-RU" sz="2000" b="1" dirty="0"/>
              <a:t>оценки состояния </a:t>
            </a:r>
            <a:r>
              <a:rPr lang="ru-RU" sz="2000" b="1" dirty="0" smtClean="0">
                <a:effectLst>
                  <a:outerShdw blurRad="38100" dist="38100" dir="2700000" algn="tl">
                    <a:srgbClr val="000000">
                      <a:alpha val="43137"/>
                    </a:srgbClr>
                  </a:outerShdw>
                </a:effectLst>
              </a:rPr>
              <a:t>защитного </a:t>
            </a:r>
            <a:r>
              <a:rPr lang="ru-RU" sz="2000" b="1" dirty="0">
                <a:effectLst>
                  <a:outerShdw blurRad="38100" dist="38100" dir="2700000" algn="tl">
                    <a:srgbClr val="000000">
                      <a:alpha val="43137"/>
                    </a:srgbClr>
                  </a:outerShdw>
                </a:effectLst>
              </a:rPr>
              <a:t>покрытия на основе материала «Полистэк» в месте шурфовки труб, эксплуатируемых в составе МГ «Уренгой-Петровск» Пелымского </a:t>
            </a:r>
            <a:r>
              <a:rPr lang="ru-RU" sz="2000" b="1" dirty="0" smtClean="0">
                <a:effectLst>
                  <a:outerShdw blurRad="38100" dist="38100" dir="2700000" algn="tl">
                    <a:srgbClr val="000000">
                      <a:alpha val="43137"/>
                    </a:srgbClr>
                  </a:outerShdw>
                </a:effectLst>
              </a:rPr>
              <a:t>ЛПУМГ</a:t>
            </a:r>
            <a:endParaRPr lang="ru-RU" sz="2000" b="1" dirty="0">
              <a:effectLst>
                <a:outerShdw blurRad="38100" dist="38100" dir="2700000" algn="tl">
                  <a:srgbClr val="000000">
                    <a:alpha val="43137"/>
                  </a:srgbClr>
                </a:outerShdw>
              </a:effectLst>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737936693"/>
              </p:ext>
            </p:extLst>
          </p:nvPr>
        </p:nvGraphicFramePr>
        <p:xfrm>
          <a:off x="216568" y="1265274"/>
          <a:ext cx="8746957" cy="4929030"/>
        </p:xfrm>
        <a:graphic>
          <a:graphicData uri="http://schemas.openxmlformats.org/drawingml/2006/table">
            <a:tbl>
              <a:tblPr firstRow="1" firstCol="1" bandRow="1">
                <a:tableStyleId>{5C22544A-7EE6-4342-B048-85BDC9FD1C3A}</a:tableStyleId>
              </a:tblPr>
              <a:tblGrid>
                <a:gridCol w="475482"/>
                <a:gridCol w="1396394"/>
                <a:gridCol w="2810934"/>
                <a:gridCol w="1704622"/>
                <a:gridCol w="2359525"/>
              </a:tblGrid>
              <a:tr h="722762">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 </a:t>
                      </a:r>
                      <a:endParaRPr lang="ru-RU" sz="1400" kern="1200" dirty="0" smtClean="0">
                        <a:solidFill>
                          <a:schemeClr val="dk1"/>
                        </a:solidFill>
                        <a:effectLst/>
                        <a:latin typeface="+mn-lt"/>
                        <a:ea typeface="+mn-ea"/>
                        <a:cs typeface="+mn-cs"/>
                      </a:endParaRPr>
                    </a:p>
                    <a:p>
                      <a:pPr marL="0" indent="0" algn="ctr" defTabSz="914400" rtl="0" eaLnBrk="1" latinLnBrk="0" hangingPunct="1">
                        <a:lnSpc>
                          <a:spcPct val="100000"/>
                        </a:lnSpc>
                        <a:spcAft>
                          <a:spcPts val="0"/>
                        </a:spcAft>
                      </a:pPr>
                      <a:r>
                        <a:rPr lang="ru-RU" sz="1400" kern="1200" dirty="0" smtClean="0">
                          <a:solidFill>
                            <a:schemeClr val="dk1"/>
                          </a:solidFill>
                          <a:effectLst/>
                          <a:latin typeface="+mn-lt"/>
                          <a:ea typeface="+mn-ea"/>
                          <a:cs typeface="+mn-cs"/>
                        </a:rPr>
                        <a:t>п/п</a:t>
                      </a:r>
                      <a:endParaRPr lang="ru-RU" sz="1400" kern="1200" dirty="0">
                        <a:solidFill>
                          <a:schemeClr val="dk1"/>
                        </a:solidFill>
                        <a:effectLst/>
                        <a:latin typeface="+mn-lt"/>
                        <a:ea typeface="+mn-ea"/>
                        <a:cs typeface="+mn-cs"/>
                      </a:endParaRPr>
                    </a:p>
                  </a:txBody>
                  <a:tcPr marL="30060" marR="30060"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Наименование параметра</a:t>
                      </a:r>
                    </a:p>
                  </a:txBody>
                  <a:tcPr marL="30060" marR="30060"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Критерии параметра</a:t>
                      </a:r>
                    </a:p>
                  </a:txBody>
                  <a:tcPr marL="30060" marR="30060"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Наименование </a:t>
                      </a:r>
                      <a:r>
                        <a:rPr lang="ru-RU" sz="1400" kern="1200" dirty="0" err="1">
                          <a:solidFill>
                            <a:schemeClr val="dk1"/>
                          </a:solidFill>
                          <a:effectLst/>
                          <a:latin typeface="+mn-lt"/>
                          <a:ea typeface="+mn-ea"/>
                          <a:cs typeface="+mn-cs"/>
                        </a:rPr>
                        <a:t>НД</a:t>
                      </a:r>
                      <a:endParaRPr lang="ru-RU" sz="1400" kern="1200" dirty="0">
                        <a:solidFill>
                          <a:schemeClr val="dk1"/>
                        </a:solidFill>
                        <a:effectLst/>
                        <a:latin typeface="+mn-lt"/>
                        <a:ea typeface="+mn-ea"/>
                        <a:cs typeface="+mn-cs"/>
                      </a:endParaRPr>
                    </a:p>
                  </a:txBody>
                  <a:tcPr marL="30060" marR="30060"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Результат</a:t>
                      </a:r>
                    </a:p>
                  </a:txBody>
                  <a:tcPr marL="30060" marR="30060" marT="0" marB="0" anchor="ctr"/>
                </a:tc>
              </a:tr>
              <a:tr h="899039">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1</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Внешний вид</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Покрытие должно быть сплошным, иметь ровную поверхность и повторять рельеф изолируемой зоны (</a:t>
                      </a:r>
                      <a:r>
                        <a:rPr lang="ru-RU" sz="1050" kern="1200" dirty="0" err="1">
                          <a:solidFill>
                            <a:schemeClr val="dk1"/>
                          </a:solidFill>
                          <a:effectLst/>
                          <a:latin typeface="+mn-lt"/>
                          <a:ea typeface="+mn-ea"/>
                          <a:cs typeface="+mn-cs"/>
                        </a:rPr>
                        <a:t>нахлёст</a:t>
                      </a:r>
                      <a:r>
                        <a:rPr lang="ru-RU" sz="1050" kern="1200" dirty="0">
                          <a:solidFill>
                            <a:schemeClr val="dk1"/>
                          </a:solidFill>
                          <a:effectLst/>
                          <a:latin typeface="+mn-lt"/>
                          <a:ea typeface="+mn-ea"/>
                          <a:cs typeface="+mn-cs"/>
                        </a:rPr>
                        <a:t> и сварной шов). На поверхности не допускаются трещины, гофры, а также задиры, царапины, снижающие толщину меньше </a:t>
                      </a:r>
                      <a:r>
                        <a:rPr lang="ru-RU" sz="1050" kern="1200" dirty="0" smtClean="0">
                          <a:solidFill>
                            <a:schemeClr val="dk1"/>
                          </a:solidFill>
                          <a:effectLst/>
                          <a:latin typeface="+mn-lt"/>
                          <a:ea typeface="+mn-ea"/>
                          <a:cs typeface="+mn-cs"/>
                        </a:rPr>
                        <a:t>допустимой</a:t>
                      </a:r>
                      <a:endParaRPr lang="ru-RU" sz="1050" kern="1200" dirty="0">
                        <a:solidFill>
                          <a:schemeClr val="dk1"/>
                        </a:solidFill>
                        <a:effectLst/>
                        <a:latin typeface="+mn-lt"/>
                        <a:ea typeface="+mn-ea"/>
                        <a:cs typeface="+mn-cs"/>
                      </a:endParaRPr>
                    </a:p>
                  </a:txBody>
                  <a:tcPr marL="30060" marR="30060" marT="0" marB="0" anchor="ctr"/>
                </a:tc>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ТУ 22.21.42-069-89632342-2017</a:t>
                      </a:r>
                    </a:p>
                  </a:txBody>
                  <a:tcPr marL="30060" marR="30060" marT="0" marB="0" anchor="ctr"/>
                </a:tc>
                <a:tc>
                  <a:txBody>
                    <a:bodyPr/>
                    <a:lstStyle/>
                    <a:p>
                      <a:pPr marL="0" indent="0" algn="ctr" defTabSz="914400" rtl="0" eaLnBrk="1" latinLnBrk="0" hangingPunct="1">
                        <a:lnSpc>
                          <a:spcPct val="100000"/>
                        </a:lnSpc>
                        <a:spcAft>
                          <a:spcPts val="0"/>
                        </a:spcAft>
                      </a:pPr>
                      <a:r>
                        <a:rPr lang="ru-RU" sz="1050" b="1" kern="1200" dirty="0">
                          <a:solidFill>
                            <a:schemeClr val="dk1"/>
                          </a:solidFill>
                          <a:effectLst/>
                          <a:latin typeface="+mn-lt"/>
                          <a:ea typeface="+mn-ea"/>
                          <a:cs typeface="+mn-cs"/>
                        </a:rPr>
                        <a:t>Соответствует</a:t>
                      </a:r>
                    </a:p>
                  </a:txBody>
                  <a:tcPr marL="30060" marR="30060" marT="0" marB="0" anchor="ctr"/>
                </a:tc>
              </a:tr>
              <a:tr h="929853">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2</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Толщина покрытия</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Не менее 1,5 мм</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ТУ 22.21.42-069-89632342-2017</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 </a:t>
                      </a:r>
                      <a:r>
                        <a:rPr lang="ru-RU" sz="1050" b="1" kern="1200" dirty="0" smtClean="0">
                          <a:solidFill>
                            <a:schemeClr val="dk1"/>
                          </a:solidFill>
                          <a:effectLst/>
                          <a:latin typeface="+mn-lt"/>
                          <a:ea typeface="+mn-ea"/>
                          <a:cs typeface="+mn-cs"/>
                        </a:rPr>
                        <a:t>Соответствует</a:t>
                      </a:r>
                      <a:endParaRPr lang="ru-RU" sz="1050" b="1" kern="1200" dirty="0">
                        <a:solidFill>
                          <a:schemeClr val="dk1"/>
                        </a:solidFill>
                        <a:effectLst/>
                        <a:latin typeface="+mn-lt"/>
                        <a:ea typeface="+mn-ea"/>
                        <a:cs typeface="+mn-cs"/>
                      </a:endParaRPr>
                    </a:p>
                    <a:p>
                      <a:pPr marL="0" indent="0" algn="ctr" defTabSz="914400" rtl="0" eaLnBrk="1" latinLnBrk="0" hangingPunct="1">
                        <a:lnSpc>
                          <a:spcPct val="100000"/>
                        </a:lnSpc>
                        <a:spcAft>
                          <a:spcPts val="0"/>
                        </a:spcAft>
                      </a:pPr>
                      <a:r>
                        <a:rPr lang="ru-RU" sz="1050" kern="1200" dirty="0" smtClean="0">
                          <a:solidFill>
                            <a:schemeClr val="dk1"/>
                          </a:solidFill>
                          <a:effectLst/>
                          <a:latin typeface="+mn-lt"/>
                          <a:ea typeface="+mn-ea"/>
                          <a:cs typeface="+mn-cs"/>
                        </a:rPr>
                        <a:t>Мин</a:t>
                      </a:r>
                      <a:r>
                        <a:rPr lang="ru-RU" sz="1050" kern="1200" dirty="0">
                          <a:solidFill>
                            <a:schemeClr val="dk1"/>
                          </a:solidFill>
                          <a:effectLst/>
                          <a:latin typeface="+mn-lt"/>
                          <a:ea typeface="+mn-ea"/>
                          <a:cs typeface="+mn-cs"/>
                        </a:rPr>
                        <a:t>. толщина 2,09 мм;</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Макс. толщина 2,8 мм; </a:t>
                      </a:r>
                      <a:br>
                        <a:rPr lang="ru-RU" sz="1050" kern="1200" dirty="0">
                          <a:solidFill>
                            <a:schemeClr val="dk1"/>
                          </a:solidFill>
                          <a:effectLst/>
                          <a:latin typeface="+mn-lt"/>
                          <a:ea typeface="+mn-ea"/>
                          <a:cs typeface="+mn-cs"/>
                        </a:rPr>
                      </a:br>
                      <a:r>
                        <a:rPr lang="ru-RU" sz="1050" kern="1200" dirty="0">
                          <a:solidFill>
                            <a:schemeClr val="dk1"/>
                          </a:solidFill>
                          <a:effectLst/>
                          <a:latin typeface="+mn-lt"/>
                          <a:ea typeface="+mn-ea"/>
                          <a:cs typeface="+mn-cs"/>
                        </a:rPr>
                        <a:t>Сред. толщина 2,45 мм</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Толщина в </a:t>
                      </a:r>
                      <a:r>
                        <a:rPr lang="ru-RU" sz="1050" kern="1200" dirty="0" err="1">
                          <a:solidFill>
                            <a:schemeClr val="dk1"/>
                          </a:solidFill>
                          <a:effectLst/>
                          <a:latin typeface="+mn-lt"/>
                          <a:ea typeface="+mn-ea"/>
                          <a:cs typeface="+mn-cs"/>
                        </a:rPr>
                        <a:t>нахлёсте</a:t>
                      </a:r>
                      <a:r>
                        <a:rPr lang="ru-RU" sz="1050" kern="1200" dirty="0">
                          <a:solidFill>
                            <a:schemeClr val="dk1"/>
                          </a:solidFill>
                          <a:effectLst/>
                          <a:latin typeface="+mn-lt"/>
                          <a:ea typeface="+mn-ea"/>
                          <a:cs typeface="+mn-cs"/>
                        </a:rPr>
                        <a:t> </a:t>
                      </a:r>
                      <a:br>
                        <a:rPr lang="ru-RU" sz="1050" kern="1200" dirty="0">
                          <a:solidFill>
                            <a:schemeClr val="dk1"/>
                          </a:solidFill>
                          <a:effectLst/>
                          <a:latin typeface="+mn-lt"/>
                          <a:ea typeface="+mn-ea"/>
                          <a:cs typeface="+mn-cs"/>
                        </a:rPr>
                      </a:br>
                      <a:r>
                        <a:rPr lang="ru-RU" sz="1050" kern="1200" dirty="0">
                          <a:solidFill>
                            <a:schemeClr val="dk1"/>
                          </a:solidFill>
                          <a:effectLst/>
                          <a:latin typeface="+mn-lt"/>
                          <a:ea typeface="+mn-ea"/>
                          <a:cs typeface="+mn-cs"/>
                        </a:rPr>
                        <a:t>3,88- 6,27 мм</a:t>
                      </a:r>
                    </a:p>
                  </a:txBody>
                  <a:tcPr marL="30060" marR="30060" marT="0" marB="0"/>
                </a:tc>
              </a:tr>
              <a:tr h="552591">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3</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Диэлектрическая сплошность покрытия</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Отсутствие пробоя при электрическом напряжении, не менее </a:t>
                      </a:r>
                      <a:br>
                        <a:rPr lang="ru-RU" sz="1050" kern="1200" dirty="0">
                          <a:solidFill>
                            <a:schemeClr val="dk1"/>
                          </a:solidFill>
                          <a:effectLst/>
                          <a:latin typeface="+mn-lt"/>
                          <a:ea typeface="+mn-ea"/>
                          <a:cs typeface="+mn-cs"/>
                        </a:rPr>
                      </a:br>
                      <a:r>
                        <a:rPr lang="ru-RU" sz="1050" kern="1200" dirty="0">
                          <a:solidFill>
                            <a:schemeClr val="dk1"/>
                          </a:solidFill>
                          <a:effectLst/>
                          <a:latin typeface="+mn-lt"/>
                          <a:ea typeface="+mn-ea"/>
                          <a:cs typeface="+mn-cs"/>
                        </a:rPr>
                        <a:t>5 кВ на 1 мм толщины </a:t>
                      </a:r>
                      <a:r>
                        <a:rPr lang="ru-RU" sz="1050" kern="1200" dirty="0" smtClean="0">
                          <a:solidFill>
                            <a:schemeClr val="dk1"/>
                          </a:solidFill>
                          <a:effectLst/>
                          <a:latin typeface="+mn-lt"/>
                          <a:ea typeface="+mn-ea"/>
                          <a:cs typeface="+mn-cs"/>
                        </a:rPr>
                        <a:t>+ </a:t>
                      </a:r>
                      <a:r>
                        <a:rPr lang="ru-RU" sz="1050" kern="1200" dirty="0">
                          <a:solidFill>
                            <a:schemeClr val="dk1"/>
                          </a:solidFill>
                          <a:effectLst/>
                          <a:latin typeface="+mn-lt"/>
                          <a:ea typeface="+mn-ea"/>
                          <a:cs typeface="+mn-cs"/>
                        </a:rPr>
                        <a:t>5 кВ</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ТУ 22.21.42-069-89632342-2017</a:t>
                      </a:r>
                    </a:p>
                  </a:txBody>
                  <a:tcPr marL="30060" marR="30060" marT="0" marB="0" anchor="ctr"/>
                </a:tc>
                <a:tc>
                  <a:txBody>
                    <a:bodyPr/>
                    <a:lstStyle/>
                    <a:p>
                      <a:pPr marL="0" indent="0" algn="ctr" defTabSz="914400" rtl="0" eaLnBrk="1" latinLnBrk="0" hangingPunct="1">
                        <a:lnSpc>
                          <a:spcPct val="100000"/>
                        </a:lnSpc>
                        <a:spcAft>
                          <a:spcPts val="0"/>
                        </a:spcAft>
                      </a:pPr>
                      <a:r>
                        <a:rPr lang="ru-RU" sz="1050" b="1" kern="1200" dirty="0">
                          <a:solidFill>
                            <a:schemeClr val="dk1"/>
                          </a:solidFill>
                          <a:effectLst/>
                          <a:latin typeface="+mn-lt"/>
                          <a:ea typeface="+mn-ea"/>
                          <a:cs typeface="+mn-cs"/>
                        </a:rPr>
                        <a:t>Соответствует</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(отсутствуют пробои при 25 кВ)</a:t>
                      </a:r>
                    </a:p>
                  </a:txBody>
                  <a:tcPr marL="30060" marR="30060" marT="0" marB="0" anchor="ctr"/>
                </a:tc>
              </a:tr>
              <a:tr h="517030">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4</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Адгезия защитного покрытия к стали</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Не менее 35 Н/см </a:t>
                      </a:r>
                      <a:br>
                        <a:rPr lang="ru-RU" sz="1050" kern="1200">
                          <a:solidFill>
                            <a:schemeClr val="dk1"/>
                          </a:solidFill>
                          <a:effectLst/>
                          <a:latin typeface="+mn-lt"/>
                          <a:ea typeface="+mn-ea"/>
                          <a:cs typeface="+mn-cs"/>
                        </a:rPr>
                      </a:br>
                      <a:r>
                        <a:rPr lang="ru-RU" sz="1050" kern="1200">
                          <a:solidFill>
                            <a:schemeClr val="dk1"/>
                          </a:solidFill>
                          <a:effectLst/>
                          <a:latin typeface="+mn-lt"/>
                          <a:ea typeface="+mn-ea"/>
                          <a:cs typeface="+mn-cs"/>
                        </a:rPr>
                        <a:t>(под углом 90°)</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ТУ 22.21.42-069-89632342-2017</a:t>
                      </a:r>
                    </a:p>
                  </a:txBody>
                  <a:tcPr marL="30060" marR="30060" marT="0" marB="0" anchor="ctr"/>
                </a:tc>
                <a:tc>
                  <a:txBody>
                    <a:bodyPr/>
                    <a:lstStyle/>
                    <a:p>
                      <a:pPr marL="0" indent="0" algn="ctr" defTabSz="914400" rtl="0" eaLnBrk="1" latinLnBrk="0" hangingPunct="1">
                        <a:lnSpc>
                          <a:spcPct val="100000"/>
                        </a:lnSpc>
                        <a:spcBef>
                          <a:spcPts val="600"/>
                        </a:spcBef>
                        <a:spcAft>
                          <a:spcPts val="0"/>
                        </a:spcAft>
                      </a:pPr>
                      <a:r>
                        <a:rPr lang="ru-RU" sz="1050" b="1" kern="1200" dirty="0">
                          <a:solidFill>
                            <a:schemeClr val="dk1"/>
                          </a:solidFill>
                          <a:effectLst/>
                          <a:latin typeface="+mn-lt"/>
                          <a:ea typeface="+mn-ea"/>
                          <a:cs typeface="+mn-cs"/>
                        </a:rPr>
                        <a:t>Соответствует</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Сред. адгезия на трубе </a:t>
                      </a:r>
                      <a:br>
                        <a:rPr lang="ru-RU" sz="1050" kern="1200" dirty="0">
                          <a:solidFill>
                            <a:schemeClr val="dk1"/>
                          </a:solidFill>
                          <a:effectLst/>
                          <a:latin typeface="+mn-lt"/>
                          <a:ea typeface="+mn-ea"/>
                          <a:cs typeface="+mn-cs"/>
                        </a:rPr>
                      </a:br>
                      <a:r>
                        <a:rPr lang="ru-RU" sz="1050" kern="1200" dirty="0">
                          <a:solidFill>
                            <a:schemeClr val="dk1"/>
                          </a:solidFill>
                          <a:effectLst/>
                          <a:latin typeface="+mn-lt"/>
                          <a:ea typeface="+mn-ea"/>
                          <a:cs typeface="+mn-cs"/>
                        </a:rPr>
                        <a:t>№57 – 149 Н/см</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Характер отслаивания - когезионный</a:t>
                      </a:r>
                    </a:p>
                  </a:txBody>
                  <a:tcPr marL="30060" marR="30060" marT="0" marB="0" anchor="ctr"/>
                </a:tc>
              </a:tr>
              <a:tr h="514358">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5</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Адгезия защитного покрытия в зоне нахлеста витков ленты</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Не менее 35 Н/см </a:t>
                      </a:r>
                      <a:br>
                        <a:rPr lang="ru-RU" sz="1050" kern="1200" dirty="0">
                          <a:solidFill>
                            <a:schemeClr val="dk1"/>
                          </a:solidFill>
                          <a:effectLst/>
                          <a:latin typeface="+mn-lt"/>
                          <a:ea typeface="+mn-ea"/>
                          <a:cs typeface="+mn-cs"/>
                        </a:rPr>
                      </a:br>
                      <a:r>
                        <a:rPr lang="ru-RU" sz="1050" kern="1200" dirty="0">
                          <a:solidFill>
                            <a:schemeClr val="dk1"/>
                          </a:solidFill>
                          <a:effectLst/>
                          <a:latin typeface="+mn-lt"/>
                          <a:ea typeface="+mn-ea"/>
                          <a:cs typeface="+mn-cs"/>
                        </a:rPr>
                        <a:t>(под углом 90°)</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ТУ 22.21.42-069-89632342-2017</a:t>
                      </a:r>
                    </a:p>
                  </a:txBody>
                  <a:tcPr marL="30060" marR="30060" marT="0" marB="0" anchor="ctr"/>
                </a:tc>
                <a:tc>
                  <a:txBody>
                    <a:bodyPr/>
                    <a:lstStyle/>
                    <a:p>
                      <a:pPr marL="0" indent="0" algn="ctr" defTabSz="914400" rtl="0" eaLnBrk="1" latinLnBrk="0" hangingPunct="1">
                        <a:lnSpc>
                          <a:spcPct val="100000"/>
                        </a:lnSpc>
                        <a:spcBef>
                          <a:spcPts val="600"/>
                        </a:spcBef>
                        <a:spcAft>
                          <a:spcPts val="0"/>
                        </a:spcAft>
                      </a:pPr>
                      <a:r>
                        <a:rPr lang="ru-RU" sz="1050" b="1" kern="1200" dirty="0">
                          <a:solidFill>
                            <a:schemeClr val="dk1"/>
                          </a:solidFill>
                          <a:effectLst/>
                          <a:latin typeface="+mn-lt"/>
                          <a:ea typeface="+mn-ea"/>
                          <a:cs typeface="+mn-cs"/>
                        </a:rPr>
                        <a:t>Соответствует</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Сред. адгезия на трубе №57 – 134 Н/см</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Характер отслаивания - когезионный</a:t>
                      </a:r>
                    </a:p>
                  </a:txBody>
                  <a:tcPr marL="30060" marR="30060" marT="0" marB="0" anchor="ctr"/>
                </a:tc>
              </a:tr>
              <a:tr h="514358">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6</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Адгезия защитного покрытия в зоне продольного сварного шва</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Не менее 35 Н/см </a:t>
                      </a:r>
                      <a:br>
                        <a:rPr lang="ru-RU" sz="1050" kern="1200">
                          <a:solidFill>
                            <a:schemeClr val="dk1"/>
                          </a:solidFill>
                          <a:effectLst/>
                          <a:latin typeface="+mn-lt"/>
                          <a:ea typeface="+mn-ea"/>
                          <a:cs typeface="+mn-cs"/>
                        </a:rPr>
                      </a:br>
                      <a:r>
                        <a:rPr lang="ru-RU" sz="1050" kern="1200">
                          <a:solidFill>
                            <a:schemeClr val="dk1"/>
                          </a:solidFill>
                          <a:effectLst/>
                          <a:latin typeface="+mn-lt"/>
                          <a:ea typeface="+mn-ea"/>
                          <a:cs typeface="+mn-cs"/>
                        </a:rPr>
                        <a:t>(под углом 90°)</a:t>
                      </a:r>
                    </a:p>
                  </a:txBody>
                  <a:tcPr marL="30060" marR="30060" marT="0" marB="0" anchor="ctr"/>
                </a:tc>
                <a:tc>
                  <a:txBody>
                    <a:bodyPr/>
                    <a:lstStyle/>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50" kern="1200">
                          <a:solidFill>
                            <a:schemeClr val="dk1"/>
                          </a:solidFill>
                          <a:effectLst/>
                          <a:latin typeface="+mn-lt"/>
                          <a:ea typeface="+mn-ea"/>
                          <a:cs typeface="+mn-cs"/>
                        </a:rPr>
                        <a:t>ТУ 22.21.42-069-89632342-2017</a:t>
                      </a:r>
                    </a:p>
                  </a:txBody>
                  <a:tcPr marL="30060" marR="30060" marT="0" marB="0" anchor="ctr"/>
                </a:tc>
                <a:tc>
                  <a:txBody>
                    <a:bodyPr/>
                    <a:lstStyle/>
                    <a:p>
                      <a:pPr marL="0" indent="0" algn="ctr" defTabSz="914400" rtl="0" eaLnBrk="1" latinLnBrk="0" hangingPunct="1">
                        <a:lnSpc>
                          <a:spcPct val="100000"/>
                        </a:lnSpc>
                        <a:spcBef>
                          <a:spcPts val="600"/>
                        </a:spcBef>
                        <a:spcAft>
                          <a:spcPts val="0"/>
                        </a:spcAft>
                      </a:pPr>
                      <a:r>
                        <a:rPr lang="ru-RU" sz="1050" b="1" kern="1200" dirty="0">
                          <a:solidFill>
                            <a:schemeClr val="dk1"/>
                          </a:solidFill>
                          <a:effectLst/>
                          <a:latin typeface="+mn-lt"/>
                          <a:ea typeface="+mn-ea"/>
                          <a:cs typeface="+mn-cs"/>
                        </a:rPr>
                        <a:t>Соответствует</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Сред. адгезия на трубе №57 – 115 Н/см</a:t>
                      </a:r>
                    </a:p>
                    <a:p>
                      <a:pPr marL="0" indent="0" algn="ctr" defTabSz="914400" rtl="0" eaLnBrk="1" latinLnBrk="0" hangingPunct="1">
                        <a:lnSpc>
                          <a:spcPct val="100000"/>
                        </a:lnSpc>
                        <a:spcAft>
                          <a:spcPts val="0"/>
                        </a:spcAft>
                      </a:pPr>
                      <a:r>
                        <a:rPr lang="ru-RU" sz="1050" kern="1200" dirty="0">
                          <a:solidFill>
                            <a:schemeClr val="dk1"/>
                          </a:solidFill>
                          <a:effectLst/>
                          <a:latin typeface="+mn-lt"/>
                          <a:ea typeface="+mn-ea"/>
                          <a:cs typeface="+mn-cs"/>
                        </a:rPr>
                        <a:t>Характер отслаивания - когезионный</a:t>
                      </a:r>
                    </a:p>
                  </a:txBody>
                  <a:tcPr marL="30060" marR="30060" marT="0" marB="0" anchor="ctr"/>
                </a:tc>
              </a:tr>
            </a:tbl>
          </a:graphicData>
        </a:graphic>
      </p:graphicFrame>
      <p:sp>
        <p:nvSpPr>
          <p:cNvPr id="5" name="TextBox 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21552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32</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t>Оценка </a:t>
            </a:r>
            <a:r>
              <a:rPr lang="ru-RU" sz="2000" b="1" dirty="0"/>
              <a:t>состояния ЗП «</a:t>
            </a:r>
            <a:r>
              <a:rPr lang="ru-RU" sz="2000" b="1" dirty="0" err="1"/>
              <a:t>Полистэк</a:t>
            </a:r>
            <a:r>
              <a:rPr lang="ru-RU" sz="2000" b="1" dirty="0" smtClean="0"/>
              <a:t>» после </a:t>
            </a:r>
            <a:r>
              <a:rPr lang="ru-RU" sz="2000" b="1" dirty="0"/>
              <a:t>длительного хранения труб на открытой площадке </a:t>
            </a:r>
            <a:r>
              <a:rPr lang="ru-RU" sz="2000" b="1" dirty="0" smtClean="0"/>
              <a:t>Югорского </a:t>
            </a:r>
            <a:r>
              <a:rPr lang="ru-RU" sz="2000" b="1" dirty="0"/>
              <a:t>УАВР в г. Югорске</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pic>
        <p:nvPicPr>
          <p:cNvPr id="5" name="Рисунок 4" descr="W:\Рабочая\! БРИТ\! МАК\ ! ОПИ Полистэк в Югорске 2017-2018\3 Шурфовка в Пелымском ЛПУ и осмотр труб на откр. площадке в ЮУАВР\Фото испытаний ЗП Политсэк 20-22.06.2018\DSC_6046.JPG"/>
          <p:cNvPicPr/>
          <p:nvPr/>
        </p:nvPicPr>
        <p:blipFill rotWithShape="1">
          <a:blip r:embed="rId3" cstate="print">
            <a:extLst>
              <a:ext uri="{28A0092B-C50C-407E-A947-70E740481C1C}">
                <a14:useLocalDpi xmlns:a14="http://schemas.microsoft.com/office/drawing/2010/main"/>
              </a:ext>
            </a:extLst>
          </a:blip>
          <a:srcRect/>
          <a:stretch/>
        </p:blipFill>
        <p:spPr bwMode="auto">
          <a:xfrm>
            <a:off x="532402" y="1520571"/>
            <a:ext cx="8044016" cy="444291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6" name="TextBox 5"/>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548774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18082"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33</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a:r>
              <a:rPr lang="ru-RU" sz="2000" b="1" dirty="0"/>
              <a:t>Контроль качества </a:t>
            </a:r>
            <a:r>
              <a:rPr lang="ru-RU" sz="2000" b="1" dirty="0" smtClean="0"/>
              <a:t>ЗП «</a:t>
            </a:r>
            <a:r>
              <a:rPr lang="ru-RU" sz="2000" b="1" dirty="0" err="1" smtClean="0"/>
              <a:t>Полистэк</a:t>
            </a:r>
            <a:r>
              <a:rPr lang="ru-RU" sz="2000" b="1" dirty="0"/>
              <a:t>» после длительного хранения труб на открытой площадке Югорского УАВР в г. </a:t>
            </a:r>
            <a:r>
              <a:rPr lang="ru-RU" sz="2000" b="1" dirty="0" smtClean="0"/>
              <a:t>Югорске</a:t>
            </a:r>
            <a:endParaRPr lang="ru-RU" sz="3200" b="1" dirty="0"/>
          </a:p>
        </p:txBody>
      </p:sp>
      <p:pic>
        <p:nvPicPr>
          <p:cNvPr id="16" name="Рисунок 15" descr="W:\Рабочая\! БРИТ\! МАК\ ! ОПИ Полистэк в Югорске 2017-2018\3 Шурфовка в Пелымском ЛПУ и осмотр труб на откр. площадке в ЮУАВР\Фото испытаний ЗП Политсэк 20-22.06.2018\DSC_6079.JPG"/>
          <p:cNvPicPr/>
          <p:nvPr/>
        </p:nvPicPr>
        <p:blipFill rotWithShape="1">
          <a:blip r:embed="rId3" cstate="print">
            <a:extLst>
              <a:ext uri="{28A0092B-C50C-407E-A947-70E740481C1C}">
                <a14:useLocalDpi xmlns:a14="http://schemas.microsoft.com/office/drawing/2010/main"/>
              </a:ext>
            </a:extLst>
          </a:blip>
          <a:srcRect l="1848" r="126"/>
          <a:stretch/>
        </p:blipFill>
        <p:spPr bwMode="auto">
          <a:xfrm>
            <a:off x="814146" y="1228547"/>
            <a:ext cx="3480178" cy="219220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7" name="Рисунок 16" descr="W:\Рабочая\! БРИТ\! МАК\ ! ОПИ Полистэк в Югорске 2017-2018\3 Шурфовка в Пелымском ЛПУ и осмотр труб на откр. площадке в ЮУАВР\Фото испытаний ЗП Политсэк 20-22.06.2018\DSC_6154.JPG"/>
          <p:cNvPicPr/>
          <p:nvPr/>
        </p:nvPicPr>
        <p:blipFill rotWithShape="1">
          <a:blip r:embed="rId4" cstate="print">
            <a:extLst>
              <a:ext uri="{28A0092B-C50C-407E-A947-70E740481C1C}">
                <a14:useLocalDpi xmlns:a14="http://schemas.microsoft.com/office/drawing/2010/main"/>
              </a:ext>
            </a:extLst>
          </a:blip>
          <a:srcRect r="703"/>
          <a:stretch/>
        </p:blipFill>
        <p:spPr bwMode="auto">
          <a:xfrm>
            <a:off x="814146" y="3786313"/>
            <a:ext cx="3480177" cy="240522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9" name="Рисунок 18" descr="W:\Рабочая\! БРИТ\! МАК\ ! ОПИ Полистэк в Югорске 2017-2018\3 Шурфовка в Пелымском ЛПУ и осмотр труб на откр. площадке в ЮУАВР\Фото испытаний ЗП Политсэк 20-22.06.2018\DSC_6032.JPG"/>
          <p:cNvPicPr/>
          <p:nvPr/>
        </p:nvPicPr>
        <p:blipFill rotWithShape="1">
          <a:blip r:embed="rId5" cstate="print">
            <a:extLst>
              <a:ext uri="{28A0092B-C50C-407E-A947-70E740481C1C}">
                <a14:useLocalDpi xmlns:a14="http://schemas.microsoft.com/office/drawing/2010/main"/>
              </a:ext>
            </a:extLst>
          </a:blip>
          <a:srcRect l="8592"/>
          <a:stretch/>
        </p:blipFill>
        <p:spPr bwMode="auto">
          <a:xfrm>
            <a:off x="4879608" y="1231389"/>
            <a:ext cx="3522694" cy="240954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0" name="Рисунок 9" descr="W:\Рабочая\! БРИТ\! МАК\ ! ОПИ Полистэк в Югорске 2017-2018\3 Шурфовка в Пелымском ЛПУ и осмотр труб на откр. площадке в ЮУАВР\Фото испытаний ЗП Политсэк 20-22.06.2018\DSC_6166.JPG"/>
          <p:cNvPicPr/>
          <p:nvPr/>
        </p:nvPicPr>
        <p:blipFill rotWithShape="1">
          <a:blip r:embed="rId6" cstate="print">
            <a:extLst>
              <a:ext uri="{28A0092B-C50C-407E-A947-70E740481C1C}">
                <a14:useLocalDpi xmlns:a14="http://schemas.microsoft.com/office/drawing/2010/main"/>
              </a:ext>
            </a:extLst>
          </a:blip>
          <a:srcRect l="-265" t="-464" b="464"/>
          <a:stretch/>
        </p:blipFill>
        <p:spPr bwMode="auto">
          <a:xfrm>
            <a:off x="4879608" y="3786312"/>
            <a:ext cx="3522694" cy="240522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1" name="Прямоугольник 10"/>
          <p:cNvSpPr/>
          <p:nvPr/>
        </p:nvSpPr>
        <p:spPr>
          <a:xfrm>
            <a:off x="799949" y="3336800"/>
            <a:ext cx="3494375" cy="276999"/>
          </a:xfrm>
          <a:prstGeom prst="rect">
            <a:avLst/>
          </a:prstGeom>
          <a:solidFill>
            <a:schemeClr val="bg1">
              <a:alpha val="78000"/>
            </a:schemeClr>
          </a:solidFill>
        </p:spPr>
        <p:txBody>
          <a:bodyPr wrap="square">
            <a:spAutoFit/>
          </a:bodyPr>
          <a:lstStyle/>
          <a:p>
            <a:pPr algn="ctr"/>
            <a:r>
              <a:rPr lang="ru-RU" sz="1200" b="1" dirty="0" smtClean="0">
                <a:solidFill>
                  <a:schemeClr val="tx1"/>
                </a:solidFill>
              </a:rPr>
              <a:t>Проверка диэлектрическая </a:t>
            </a:r>
            <a:r>
              <a:rPr lang="ru-RU" sz="1200" b="1" dirty="0">
                <a:solidFill>
                  <a:schemeClr val="tx1"/>
                </a:solidFill>
              </a:rPr>
              <a:t>сплошность покрытия</a:t>
            </a:r>
          </a:p>
        </p:txBody>
      </p:sp>
      <p:sp>
        <p:nvSpPr>
          <p:cNvPr id="13" name="Прямоугольник 12"/>
          <p:cNvSpPr/>
          <p:nvPr/>
        </p:nvSpPr>
        <p:spPr>
          <a:xfrm>
            <a:off x="4879608" y="5914539"/>
            <a:ext cx="3522694" cy="276999"/>
          </a:xfrm>
          <a:prstGeom prst="rect">
            <a:avLst/>
          </a:prstGeom>
          <a:solidFill>
            <a:schemeClr val="bg1">
              <a:alpha val="78000"/>
            </a:schemeClr>
          </a:solidFill>
        </p:spPr>
        <p:txBody>
          <a:bodyPr wrap="square">
            <a:spAutoFit/>
          </a:bodyPr>
          <a:lstStyle/>
          <a:p>
            <a:pPr algn="ctr"/>
            <a:r>
              <a:rPr lang="ru-RU" sz="1200" b="1" dirty="0">
                <a:solidFill>
                  <a:schemeClr val="tx1"/>
                </a:solidFill>
              </a:rPr>
              <a:t>Проведение контроля ударной прочности покрытия</a:t>
            </a:r>
          </a:p>
        </p:txBody>
      </p:sp>
      <p:sp>
        <p:nvSpPr>
          <p:cNvPr id="20" name="Прямоугольник 19"/>
          <p:cNvSpPr/>
          <p:nvPr/>
        </p:nvSpPr>
        <p:spPr>
          <a:xfrm>
            <a:off x="4879608" y="3363934"/>
            <a:ext cx="3522694" cy="276999"/>
          </a:xfrm>
          <a:prstGeom prst="rect">
            <a:avLst/>
          </a:prstGeom>
          <a:solidFill>
            <a:schemeClr val="bg1">
              <a:alpha val="78000"/>
            </a:schemeClr>
          </a:solidFill>
        </p:spPr>
        <p:txBody>
          <a:bodyPr wrap="square">
            <a:spAutoFit/>
          </a:bodyPr>
          <a:lstStyle/>
          <a:p>
            <a:pPr algn="ctr"/>
            <a:r>
              <a:rPr lang="ru-RU" sz="1200" b="1" dirty="0" smtClean="0">
                <a:solidFill>
                  <a:schemeClr val="tx1"/>
                </a:solidFill>
              </a:rPr>
              <a:t>Измерение </a:t>
            </a:r>
            <a:r>
              <a:rPr lang="ru-RU" sz="1200" b="1" dirty="0">
                <a:solidFill>
                  <a:schemeClr val="tx1"/>
                </a:solidFill>
              </a:rPr>
              <a:t>т</a:t>
            </a:r>
            <a:r>
              <a:rPr lang="ru-RU" sz="1200" b="1" dirty="0" smtClean="0">
                <a:solidFill>
                  <a:schemeClr val="tx1"/>
                </a:solidFill>
              </a:rPr>
              <a:t>олщина </a:t>
            </a:r>
            <a:r>
              <a:rPr lang="ru-RU" sz="1200" b="1" dirty="0">
                <a:solidFill>
                  <a:schemeClr val="tx1"/>
                </a:solidFill>
              </a:rPr>
              <a:t>покрытия</a:t>
            </a:r>
          </a:p>
        </p:txBody>
      </p:sp>
      <p:sp>
        <p:nvSpPr>
          <p:cNvPr id="21" name="Прямоугольник 20"/>
          <p:cNvSpPr/>
          <p:nvPr/>
        </p:nvSpPr>
        <p:spPr>
          <a:xfrm>
            <a:off x="799949" y="5914539"/>
            <a:ext cx="3494374" cy="276999"/>
          </a:xfrm>
          <a:prstGeom prst="rect">
            <a:avLst/>
          </a:prstGeom>
          <a:solidFill>
            <a:schemeClr val="bg1">
              <a:alpha val="78000"/>
            </a:schemeClr>
          </a:solidFill>
        </p:spPr>
        <p:txBody>
          <a:bodyPr wrap="square">
            <a:spAutoFit/>
          </a:bodyPr>
          <a:lstStyle/>
          <a:p>
            <a:pPr algn="ctr"/>
            <a:r>
              <a:rPr lang="ru-RU" sz="1200" b="1" dirty="0" smtClean="0">
                <a:solidFill>
                  <a:schemeClr val="tx1"/>
                </a:solidFill>
              </a:rPr>
              <a:t>Измерение </a:t>
            </a:r>
            <a:r>
              <a:rPr lang="ru-RU" sz="1200" b="1" dirty="0">
                <a:solidFill>
                  <a:schemeClr val="tx1"/>
                </a:solidFill>
              </a:rPr>
              <a:t>а</a:t>
            </a:r>
            <a:r>
              <a:rPr lang="ru-RU" sz="1200" b="1" dirty="0" smtClean="0">
                <a:solidFill>
                  <a:schemeClr val="tx1"/>
                </a:solidFill>
              </a:rPr>
              <a:t>дгезия </a:t>
            </a:r>
            <a:r>
              <a:rPr lang="ru-RU" sz="1200" b="1" dirty="0">
                <a:solidFill>
                  <a:schemeClr val="tx1"/>
                </a:solidFill>
              </a:rPr>
              <a:t>защитного покрытия</a:t>
            </a:r>
          </a:p>
        </p:txBody>
      </p:sp>
      <p:sp>
        <p:nvSpPr>
          <p:cNvPr id="12" name="TextBox 11"/>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62163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34</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t>Результаты оценки состояния ЗП «Полистэк» на открытой площадке хранения Югорского УАВР в г. Югорске</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661601997"/>
              </p:ext>
            </p:extLst>
          </p:nvPr>
        </p:nvGraphicFramePr>
        <p:xfrm>
          <a:off x="161414" y="1176002"/>
          <a:ext cx="8843750" cy="5132054"/>
        </p:xfrm>
        <a:graphic>
          <a:graphicData uri="http://schemas.openxmlformats.org/drawingml/2006/table">
            <a:tbl>
              <a:tblPr firstRow="1" firstCol="1" bandRow="1">
                <a:tableStyleId>{5C22544A-7EE6-4342-B048-85BDC9FD1C3A}</a:tableStyleId>
              </a:tblPr>
              <a:tblGrid>
                <a:gridCol w="476109"/>
                <a:gridCol w="1284453"/>
                <a:gridCol w="2743200"/>
                <a:gridCol w="1828800"/>
                <a:gridCol w="2511188"/>
              </a:tblGrid>
              <a:tr h="573206">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 </a:t>
                      </a:r>
                      <a:endParaRPr lang="ru-RU" sz="1400" kern="1200" dirty="0" smtClean="0">
                        <a:solidFill>
                          <a:schemeClr val="dk1"/>
                        </a:solidFill>
                        <a:effectLst/>
                        <a:latin typeface="+mn-lt"/>
                        <a:ea typeface="+mn-ea"/>
                        <a:cs typeface="+mn-cs"/>
                      </a:endParaRPr>
                    </a:p>
                    <a:p>
                      <a:pPr marL="0" indent="0" algn="ctr" defTabSz="914400" rtl="0" eaLnBrk="1" latinLnBrk="0" hangingPunct="1">
                        <a:lnSpc>
                          <a:spcPct val="100000"/>
                        </a:lnSpc>
                        <a:spcAft>
                          <a:spcPts val="0"/>
                        </a:spcAft>
                      </a:pPr>
                      <a:r>
                        <a:rPr lang="ru-RU" sz="1400" kern="1200" dirty="0" smtClean="0">
                          <a:solidFill>
                            <a:schemeClr val="dk1"/>
                          </a:solidFill>
                          <a:effectLst/>
                          <a:latin typeface="+mn-lt"/>
                          <a:ea typeface="+mn-ea"/>
                          <a:cs typeface="+mn-cs"/>
                        </a:rPr>
                        <a:t>п/п</a:t>
                      </a:r>
                      <a:endParaRPr lang="ru-RU" sz="1400" kern="1200" dirty="0">
                        <a:solidFill>
                          <a:schemeClr val="dk1"/>
                        </a:solidFill>
                        <a:effectLst/>
                        <a:latin typeface="+mn-lt"/>
                        <a:ea typeface="+mn-ea"/>
                        <a:cs typeface="+mn-cs"/>
                      </a:endParaRPr>
                    </a:p>
                  </a:txBody>
                  <a:tcPr marL="21128" marR="21128"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Наименование параметра</a:t>
                      </a:r>
                    </a:p>
                  </a:txBody>
                  <a:tcPr marL="21128" marR="21128"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Критерии параметра</a:t>
                      </a:r>
                    </a:p>
                  </a:txBody>
                  <a:tcPr marL="21128" marR="21128"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Наименование </a:t>
                      </a:r>
                      <a:r>
                        <a:rPr lang="ru-RU" sz="1400" kern="1200" dirty="0" err="1">
                          <a:solidFill>
                            <a:schemeClr val="dk1"/>
                          </a:solidFill>
                          <a:effectLst/>
                          <a:latin typeface="+mn-lt"/>
                          <a:ea typeface="+mn-ea"/>
                          <a:cs typeface="+mn-cs"/>
                        </a:rPr>
                        <a:t>НД</a:t>
                      </a:r>
                      <a:endParaRPr lang="ru-RU" sz="1400" kern="1200" dirty="0">
                        <a:solidFill>
                          <a:schemeClr val="dk1"/>
                        </a:solidFill>
                        <a:effectLst/>
                        <a:latin typeface="+mn-lt"/>
                        <a:ea typeface="+mn-ea"/>
                        <a:cs typeface="+mn-cs"/>
                      </a:endParaRPr>
                    </a:p>
                  </a:txBody>
                  <a:tcPr marL="21128" marR="21128" marT="0" marB="0" anchor="ctr"/>
                </a:tc>
                <a:tc>
                  <a:txBody>
                    <a:bodyPr/>
                    <a:lstStyle/>
                    <a:p>
                      <a:pPr marL="0" indent="0" algn="ctr" defTabSz="914400" rtl="0" eaLnBrk="1" latinLnBrk="0" hangingPunct="1">
                        <a:lnSpc>
                          <a:spcPct val="100000"/>
                        </a:lnSpc>
                        <a:spcAft>
                          <a:spcPts val="0"/>
                        </a:spcAft>
                      </a:pPr>
                      <a:r>
                        <a:rPr lang="ru-RU" sz="1400" kern="1200" dirty="0">
                          <a:solidFill>
                            <a:schemeClr val="dk1"/>
                          </a:solidFill>
                          <a:effectLst/>
                          <a:latin typeface="+mn-lt"/>
                          <a:ea typeface="+mn-ea"/>
                          <a:cs typeface="+mn-cs"/>
                        </a:rPr>
                        <a:t>Результат</a:t>
                      </a:r>
                    </a:p>
                  </a:txBody>
                  <a:tcPr marL="21128" marR="21128" marT="0" marB="0" anchor="ctr"/>
                </a:tc>
              </a:tr>
              <a:tr h="696739">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1</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Внешний вид</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Покрытие должно быть сплошным, иметь ровную поверхность и повторять рельеф изолируемой зоны (</a:t>
                      </a:r>
                      <a:r>
                        <a:rPr lang="ru-RU" sz="1000" kern="1200" dirty="0" err="1">
                          <a:solidFill>
                            <a:schemeClr val="dk1"/>
                          </a:solidFill>
                          <a:effectLst/>
                          <a:latin typeface="+mn-lt"/>
                          <a:ea typeface="+mn-ea"/>
                          <a:cs typeface="+mn-cs"/>
                        </a:rPr>
                        <a:t>нахлёст</a:t>
                      </a:r>
                      <a:r>
                        <a:rPr lang="ru-RU" sz="1000" kern="1200" dirty="0">
                          <a:solidFill>
                            <a:schemeClr val="dk1"/>
                          </a:solidFill>
                          <a:effectLst/>
                          <a:latin typeface="+mn-lt"/>
                          <a:ea typeface="+mn-ea"/>
                          <a:cs typeface="+mn-cs"/>
                        </a:rPr>
                        <a:t> и сварной шов). На поверхности не допускаются трещины, гофры, а также задиры, царапины, снижающие толщину меньше допустимой</a:t>
                      </a:r>
                    </a:p>
                  </a:txBody>
                  <a:tcPr marL="21128" marR="21128" marT="0" marB="0"/>
                </a:tc>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ТУ 22.21.42-069-89632342-2017</a:t>
                      </a:r>
                    </a:p>
                  </a:txBody>
                  <a:tcPr marL="21128" marR="21128" marT="0" marB="0" anchor="ctr"/>
                </a:tc>
                <a:tc>
                  <a:txBody>
                    <a:bodyPr/>
                    <a:lstStyle/>
                    <a:p>
                      <a:pPr marL="0" indent="0" algn="ctr" defTabSz="914400" rtl="0" eaLnBrk="1" latinLnBrk="0" hangingPunct="1">
                        <a:lnSpc>
                          <a:spcPct val="100000"/>
                        </a:lnSpc>
                        <a:spcAft>
                          <a:spcPts val="0"/>
                        </a:spcAft>
                      </a:pPr>
                      <a:r>
                        <a:rPr lang="ru-RU" sz="1000" b="1" kern="1200" dirty="0">
                          <a:solidFill>
                            <a:schemeClr val="dk1"/>
                          </a:solidFill>
                          <a:effectLst/>
                          <a:latin typeface="+mn-lt"/>
                          <a:ea typeface="+mn-ea"/>
                          <a:cs typeface="+mn-cs"/>
                        </a:rPr>
                        <a:t>Соответствует</a:t>
                      </a:r>
                    </a:p>
                  </a:txBody>
                  <a:tcPr marL="21128" marR="21128" marT="0" marB="0" anchor="ctr"/>
                </a:tc>
              </a:tr>
              <a:tr h="739749">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2</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Толщина покрытия</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Не менее 1,5 мм</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ТУ 22.21.42-069-89632342-2017</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 </a:t>
                      </a:r>
                      <a:r>
                        <a:rPr lang="ru-RU" sz="1000" b="1" kern="1200" dirty="0" smtClean="0">
                          <a:solidFill>
                            <a:schemeClr val="dk1"/>
                          </a:solidFill>
                          <a:effectLst/>
                          <a:latin typeface="+mn-lt"/>
                          <a:ea typeface="+mn-ea"/>
                          <a:cs typeface="+mn-cs"/>
                        </a:rPr>
                        <a:t>Соответствует</a:t>
                      </a:r>
                      <a:endParaRPr lang="ru-RU" sz="1000" b="1" kern="1200" dirty="0">
                        <a:solidFill>
                          <a:schemeClr val="dk1"/>
                        </a:solidFill>
                        <a:effectLst/>
                        <a:latin typeface="+mn-lt"/>
                        <a:ea typeface="+mn-ea"/>
                        <a:cs typeface="+mn-cs"/>
                      </a:endParaRPr>
                    </a:p>
                    <a:p>
                      <a:pPr marL="0" indent="0" algn="ctr" defTabSz="914400" rtl="0" eaLnBrk="1" latinLnBrk="0" hangingPunct="1">
                        <a:lnSpc>
                          <a:spcPct val="100000"/>
                        </a:lnSpc>
                        <a:spcAft>
                          <a:spcPts val="0"/>
                        </a:spcAft>
                      </a:pPr>
                      <a:r>
                        <a:rPr lang="ru-RU" sz="1000" kern="1200" dirty="0" smtClean="0">
                          <a:solidFill>
                            <a:schemeClr val="dk1"/>
                          </a:solidFill>
                          <a:effectLst/>
                          <a:latin typeface="+mn-lt"/>
                          <a:ea typeface="+mn-ea"/>
                          <a:cs typeface="+mn-cs"/>
                        </a:rPr>
                        <a:t>Мин</a:t>
                      </a:r>
                      <a:r>
                        <a:rPr lang="ru-RU" sz="1000" kern="1200" dirty="0">
                          <a:solidFill>
                            <a:schemeClr val="dk1"/>
                          </a:solidFill>
                          <a:effectLst/>
                          <a:latin typeface="+mn-lt"/>
                          <a:ea typeface="+mn-ea"/>
                          <a:cs typeface="+mn-cs"/>
                        </a:rPr>
                        <a:t>. толщина 2,16 мм;</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Макс. толщина 3,66 мм; </a:t>
                      </a:r>
                      <a:br>
                        <a:rPr lang="ru-RU" sz="1000" kern="1200" dirty="0">
                          <a:solidFill>
                            <a:schemeClr val="dk1"/>
                          </a:solidFill>
                          <a:effectLst/>
                          <a:latin typeface="+mn-lt"/>
                          <a:ea typeface="+mn-ea"/>
                          <a:cs typeface="+mn-cs"/>
                        </a:rPr>
                      </a:br>
                      <a:r>
                        <a:rPr lang="ru-RU" sz="1000" kern="1200" dirty="0">
                          <a:solidFill>
                            <a:schemeClr val="dk1"/>
                          </a:solidFill>
                          <a:effectLst/>
                          <a:latin typeface="+mn-lt"/>
                          <a:ea typeface="+mn-ea"/>
                          <a:cs typeface="+mn-cs"/>
                        </a:rPr>
                        <a:t>Сред. толщина 2,8 мм</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Толщина в </a:t>
                      </a:r>
                      <a:r>
                        <a:rPr lang="ru-RU" sz="1000" kern="1200" dirty="0" err="1">
                          <a:solidFill>
                            <a:schemeClr val="dk1"/>
                          </a:solidFill>
                          <a:effectLst/>
                          <a:latin typeface="+mn-lt"/>
                          <a:ea typeface="+mn-ea"/>
                          <a:cs typeface="+mn-cs"/>
                        </a:rPr>
                        <a:t>нахлёсте</a:t>
                      </a:r>
                      <a:r>
                        <a:rPr lang="ru-RU" sz="1000" kern="1200" dirty="0">
                          <a:solidFill>
                            <a:schemeClr val="dk1"/>
                          </a:solidFill>
                          <a:effectLst/>
                          <a:latin typeface="+mn-lt"/>
                          <a:ea typeface="+mn-ea"/>
                          <a:cs typeface="+mn-cs"/>
                        </a:rPr>
                        <a:t> </a:t>
                      </a:r>
                      <a:br>
                        <a:rPr lang="ru-RU" sz="1000" kern="1200" dirty="0">
                          <a:solidFill>
                            <a:schemeClr val="dk1"/>
                          </a:solidFill>
                          <a:effectLst/>
                          <a:latin typeface="+mn-lt"/>
                          <a:ea typeface="+mn-ea"/>
                          <a:cs typeface="+mn-cs"/>
                        </a:rPr>
                      </a:br>
                      <a:r>
                        <a:rPr lang="ru-RU" sz="1000" kern="1200" dirty="0">
                          <a:solidFill>
                            <a:schemeClr val="dk1"/>
                          </a:solidFill>
                          <a:effectLst/>
                          <a:latin typeface="+mn-lt"/>
                          <a:ea typeface="+mn-ea"/>
                          <a:cs typeface="+mn-cs"/>
                        </a:rPr>
                        <a:t>3,88- 6,57 мм</a:t>
                      </a:r>
                    </a:p>
                  </a:txBody>
                  <a:tcPr marL="21128" marR="21128" marT="0" marB="0"/>
                </a:tc>
              </a:tr>
              <a:tr h="558738">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3</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Диэлектрическая сплошность покрытия</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Отсутствие пробоя при электрическом напряжении, не менее 5 кВ на 1 мм толщины + 5 кВ</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ГОСТ Р 51164-98</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ТУ 22.21.42-069-89632342-2017</a:t>
                      </a:r>
                    </a:p>
                  </a:txBody>
                  <a:tcPr marL="21128" marR="21128" marT="0" marB="0" anchor="ctr"/>
                </a:tc>
                <a:tc>
                  <a:txBody>
                    <a:bodyPr/>
                    <a:lstStyle/>
                    <a:p>
                      <a:pPr marL="0" indent="0" algn="ctr" defTabSz="914400" rtl="0" eaLnBrk="1" latinLnBrk="0" hangingPunct="1">
                        <a:lnSpc>
                          <a:spcPct val="100000"/>
                        </a:lnSpc>
                        <a:spcAft>
                          <a:spcPts val="0"/>
                        </a:spcAft>
                      </a:pPr>
                      <a:r>
                        <a:rPr lang="ru-RU" sz="1000" b="1" kern="1200" dirty="0">
                          <a:solidFill>
                            <a:schemeClr val="dk1"/>
                          </a:solidFill>
                          <a:effectLst/>
                          <a:latin typeface="+mn-lt"/>
                          <a:ea typeface="+mn-ea"/>
                          <a:cs typeface="+mn-cs"/>
                        </a:rPr>
                        <a:t>Соответствует</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(отсутствуют пробои при 25 кВ)</a:t>
                      </a:r>
                    </a:p>
                  </a:txBody>
                  <a:tcPr marL="21128" marR="21128" marT="0" marB="0" anchor="ctr"/>
                </a:tc>
              </a:tr>
              <a:tr h="1040828">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4</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Адгезия защитного покрытия к стали</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Не менее 35 Н/см </a:t>
                      </a:r>
                      <a:br>
                        <a:rPr lang="ru-RU" sz="1000" kern="1200" dirty="0">
                          <a:solidFill>
                            <a:schemeClr val="dk1"/>
                          </a:solidFill>
                          <a:effectLst/>
                          <a:latin typeface="+mn-lt"/>
                          <a:ea typeface="+mn-ea"/>
                          <a:cs typeface="+mn-cs"/>
                        </a:rPr>
                      </a:br>
                      <a:r>
                        <a:rPr lang="ru-RU" sz="1000" kern="1200" dirty="0">
                          <a:solidFill>
                            <a:schemeClr val="dk1"/>
                          </a:solidFill>
                          <a:effectLst/>
                          <a:latin typeface="+mn-lt"/>
                          <a:ea typeface="+mn-ea"/>
                          <a:cs typeface="+mn-cs"/>
                        </a:rPr>
                        <a:t>(под углом 90°)</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ТУ 22.21.42-069-89632342-2017</a:t>
                      </a:r>
                    </a:p>
                  </a:txBody>
                  <a:tcPr marL="21128" marR="21128" marT="0" marB="0" anchor="ctr"/>
                </a:tc>
                <a:tc>
                  <a:txBody>
                    <a:bodyPr/>
                    <a:lstStyle/>
                    <a:p>
                      <a:pPr marL="0" indent="0" algn="ctr" defTabSz="914400" rtl="0" eaLnBrk="1" latinLnBrk="0" hangingPunct="1">
                        <a:lnSpc>
                          <a:spcPct val="100000"/>
                        </a:lnSpc>
                        <a:spcAft>
                          <a:spcPts val="0"/>
                        </a:spcAft>
                      </a:pPr>
                      <a:r>
                        <a:rPr lang="ru-RU" sz="1000" b="1" kern="1200" dirty="0" smtClean="0">
                          <a:solidFill>
                            <a:schemeClr val="dk1"/>
                          </a:solidFill>
                          <a:effectLst/>
                          <a:latin typeface="+mn-lt"/>
                          <a:ea typeface="+mn-ea"/>
                          <a:cs typeface="+mn-cs"/>
                        </a:rPr>
                        <a:t>Соответствует</a:t>
                      </a:r>
                      <a:endParaRPr lang="ru-RU" sz="1000" b="1" kern="1200" dirty="0">
                        <a:solidFill>
                          <a:schemeClr val="dk1"/>
                        </a:solidFill>
                        <a:effectLst/>
                        <a:latin typeface="+mn-lt"/>
                        <a:ea typeface="+mn-ea"/>
                        <a:cs typeface="+mn-cs"/>
                      </a:endParaRP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 </a:t>
                      </a:r>
                      <a:r>
                        <a:rPr lang="ru-RU" sz="1000" kern="1200" dirty="0" smtClean="0">
                          <a:solidFill>
                            <a:schemeClr val="dk1"/>
                          </a:solidFill>
                          <a:effectLst/>
                          <a:latin typeface="+mn-lt"/>
                          <a:ea typeface="+mn-ea"/>
                          <a:cs typeface="+mn-cs"/>
                        </a:rPr>
                        <a:t>Сред</a:t>
                      </a:r>
                      <a:r>
                        <a:rPr lang="ru-RU" sz="1000" kern="1200" dirty="0">
                          <a:solidFill>
                            <a:schemeClr val="dk1"/>
                          </a:solidFill>
                          <a:effectLst/>
                          <a:latin typeface="+mn-lt"/>
                          <a:ea typeface="+mn-ea"/>
                          <a:cs typeface="+mn-cs"/>
                        </a:rPr>
                        <a:t>. адгезия на трубе №25 – 63 Н/см</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Сред. адгезия на трубе №21 – 139 Н/см</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Сред. адгезия на трубе №52 – 144 Н/см</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Характер отслаивания - смешанный</a:t>
                      </a:r>
                    </a:p>
                  </a:txBody>
                  <a:tcPr marL="21128" marR="21128" marT="0" marB="0" anchor="ctr"/>
                </a:tc>
              </a:tr>
              <a:tr h="641441">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5</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Адгезия защитного покрытия в зоне нахлеста витков ленты</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Не менее 35 Н/см </a:t>
                      </a:r>
                      <a:br>
                        <a:rPr lang="ru-RU" sz="1000" kern="1200">
                          <a:solidFill>
                            <a:schemeClr val="dk1"/>
                          </a:solidFill>
                          <a:effectLst/>
                          <a:latin typeface="+mn-lt"/>
                          <a:ea typeface="+mn-ea"/>
                          <a:cs typeface="+mn-cs"/>
                        </a:rPr>
                      </a:br>
                      <a:r>
                        <a:rPr lang="ru-RU" sz="1000" kern="1200">
                          <a:solidFill>
                            <a:schemeClr val="dk1"/>
                          </a:solidFill>
                          <a:effectLst/>
                          <a:latin typeface="+mn-lt"/>
                          <a:ea typeface="+mn-ea"/>
                          <a:cs typeface="+mn-cs"/>
                        </a:rPr>
                        <a:t>(под углом 90°)</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ТУ 22.21.42-069-89632342-2017</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 </a:t>
                      </a:r>
                      <a:r>
                        <a:rPr lang="ru-RU" sz="1000" b="1" kern="1200" dirty="0" smtClean="0">
                          <a:solidFill>
                            <a:schemeClr val="dk1"/>
                          </a:solidFill>
                          <a:effectLst/>
                          <a:latin typeface="+mn-lt"/>
                          <a:ea typeface="+mn-ea"/>
                          <a:cs typeface="+mn-cs"/>
                        </a:rPr>
                        <a:t>Соответствует</a:t>
                      </a:r>
                      <a:endParaRPr lang="ru-RU" sz="1000" b="1" kern="1200" dirty="0">
                        <a:solidFill>
                          <a:schemeClr val="dk1"/>
                        </a:solidFill>
                        <a:effectLst/>
                        <a:latin typeface="+mn-lt"/>
                        <a:ea typeface="+mn-ea"/>
                        <a:cs typeface="+mn-cs"/>
                      </a:endParaRP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 </a:t>
                      </a:r>
                      <a:r>
                        <a:rPr lang="ru-RU" sz="1000" kern="1200" dirty="0" smtClean="0">
                          <a:solidFill>
                            <a:schemeClr val="dk1"/>
                          </a:solidFill>
                          <a:effectLst/>
                          <a:latin typeface="+mn-lt"/>
                          <a:ea typeface="+mn-ea"/>
                          <a:cs typeface="+mn-cs"/>
                        </a:rPr>
                        <a:t>Сред</a:t>
                      </a:r>
                      <a:r>
                        <a:rPr lang="ru-RU" sz="1000" kern="1200" dirty="0">
                          <a:solidFill>
                            <a:schemeClr val="dk1"/>
                          </a:solidFill>
                          <a:effectLst/>
                          <a:latin typeface="+mn-lt"/>
                          <a:ea typeface="+mn-ea"/>
                          <a:cs typeface="+mn-cs"/>
                        </a:rPr>
                        <a:t>. адгезия на трубе №25 – 144 Н/см</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Характер отслаивания - смешанный</a:t>
                      </a:r>
                    </a:p>
                  </a:txBody>
                  <a:tcPr marL="21128" marR="21128" marT="0" marB="0" anchor="ctr"/>
                </a:tc>
              </a:tr>
              <a:tr h="641441">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6</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Адгезия защитного покрытия в зоне продольного сварного шва</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a:solidFill>
                            <a:schemeClr val="dk1"/>
                          </a:solidFill>
                          <a:effectLst/>
                          <a:latin typeface="+mn-lt"/>
                          <a:ea typeface="+mn-ea"/>
                          <a:cs typeface="+mn-cs"/>
                        </a:rPr>
                        <a:t>Не менее 35 Н/см </a:t>
                      </a:r>
                      <a:br>
                        <a:rPr lang="ru-RU" sz="1000" kern="1200">
                          <a:solidFill>
                            <a:schemeClr val="dk1"/>
                          </a:solidFill>
                          <a:effectLst/>
                          <a:latin typeface="+mn-lt"/>
                          <a:ea typeface="+mn-ea"/>
                          <a:cs typeface="+mn-cs"/>
                        </a:rPr>
                      </a:br>
                      <a:r>
                        <a:rPr lang="ru-RU" sz="1000" kern="1200">
                          <a:solidFill>
                            <a:schemeClr val="dk1"/>
                          </a:solidFill>
                          <a:effectLst/>
                          <a:latin typeface="+mn-lt"/>
                          <a:ea typeface="+mn-ea"/>
                          <a:cs typeface="+mn-cs"/>
                        </a:rPr>
                        <a:t>(под углом 90°)</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СТО Газпром 9.1-017-2012</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ТУ 22.21.42-069-89632342-2017</a:t>
                      </a:r>
                    </a:p>
                  </a:txBody>
                  <a:tcPr marL="21128" marR="21128" marT="0" marB="0" anchor="ctr"/>
                </a:tc>
                <a:tc>
                  <a:txBody>
                    <a:bodyPr/>
                    <a:lstStyle/>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 </a:t>
                      </a:r>
                      <a:r>
                        <a:rPr lang="ru-RU" sz="1000" b="1" kern="1200" dirty="0" smtClean="0">
                          <a:solidFill>
                            <a:schemeClr val="dk1"/>
                          </a:solidFill>
                          <a:effectLst/>
                          <a:latin typeface="+mn-lt"/>
                          <a:ea typeface="+mn-ea"/>
                          <a:cs typeface="+mn-cs"/>
                        </a:rPr>
                        <a:t>Соответствует</a:t>
                      </a:r>
                      <a:endParaRPr lang="ru-RU" sz="1000" b="1" kern="1200" dirty="0">
                        <a:solidFill>
                          <a:schemeClr val="dk1"/>
                        </a:solidFill>
                        <a:effectLst/>
                        <a:latin typeface="+mn-lt"/>
                        <a:ea typeface="+mn-ea"/>
                        <a:cs typeface="+mn-cs"/>
                      </a:endParaRP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 </a:t>
                      </a:r>
                      <a:r>
                        <a:rPr lang="ru-RU" sz="1000" kern="1200" dirty="0" smtClean="0">
                          <a:solidFill>
                            <a:schemeClr val="dk1"/>
                          </a:solidFill>
                          <a:effectLst/>
                          <a:latin typeface="+mn-lt"/>
                          <a:ea typeface="+mn-ea"/>
                          <a:cs typeface="+mn-cs"/>
                        </a:rPr>
                        <a:t>Сред</a:t>
                      </a:r>
                      <a:r>
                        <a:rPr lang="ru-RU" sz="1000" kern="1200" dirty="0">
                          <a:solidFill>
                            <a:schemeClr val="dk1"/>
                          </a:solidFill>
                          <a:effectLst/>
                          <a:latin typeface="+mn-lt"/>
                          <a:ea typeface="+mn-ea"/>
                          <a:cs typeface="+mn-cs"/>
                        </a:rPr>
                        <a:t>. адгезия на трубе №52 – 119 Н/см</a:t>
                      </a:r>
                    </a:p>
                    <a:p>
                      <a:pPr marL="0" indent="0" algn="ctr" defTabSz="914400" rtl="0" eaLnBrk="1" latinLnBrk="0" hangingPunct="1">
                        <a:lnSpc>
                          <a:spcPct val="100000"/>
                        </a:lnSpc>
                        <a:spcAft>
                          <a:spcPts val="0"/>
                        </a:spcAft>
                      </a:pPr>
                      <a:r>
                        <a:rPr lang="ru-RU" sz="1000" kern="1200" dirty="0">
                          <a:solidFill>
                            <a:schemeClr val="dk1"/>
                          </a:solidFill>
                          <a:effectLst/>
                          <a:latin typeface="+mn-lt"/>
                          <a:ea typeface="+mn-ea"/>
                          <a:cs typeface="+mn-cs"/>
                        </a:rPr>
                        <a:t>Характер отслаивания - смешанный</a:t>
                      </a:r>
                    </a:p>
                  </a:txBody>
                  <a:tcPr marL="21128" marR="21128" marT="0" marB="0" anchor="ctr"/>
                </a:tc>
              </a:tr>
            </a:tbl>
          </a:graphicData>
        </a:graphic>
      </p:graphicFrame>
      <p:sp>
        <p:nvSpPr>
          <p:cNvPr id="5" name="TextBox 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807993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35</a:t>
            </a:fld>
            <a:endParaRPr lang="ru-RU" dirty="0"/>
          </a:p>
        </p:txBody>
      </p:sp>
      <p:sp>
        <p:nvSpPr>
          <p:cNvPr id="4" name="Rectangle 5"/>
          <p:cNvSpPr>
            <a:spLocks noChangeArrowheads="1"/>
          </p:cNvSpPr>
          <p:nvPr/>
        </p:nvSpPr>
        <p:spPr bwMode="auto">
          <a:xfrm>
            <a:off x="1924048" y="0"/>
            <a:ext cx="6858707" cy="1083259"/>
          </a:xfrm>
          <a:prstGeom prst="rect">
            <a:avLst/>
          </a:prstGeom>
          <a:noFill/>
          <a:ln w="9525">
            <a:noFill/>
            <a:miter lim="800000"/>
            <a:headEnd/>
            <a:tailEnd/>
          </a:ln>
        </p:spPr>
        <p:txBody>
          <a:bodyPr anchor="ctr"/>
          <a:lstStyle/>
          <a:p>
            <a:pPr algn="ctr" eaLnBrk="0" fontAlgn="auto" hangingPunct="0">
              <a:spcAft>
                <a:spcPts val="0"/>
              </a:spcAft>
              <a:defRPr/>
            </a:pPr>
            <a:r>
              <a:rPr lang="ru-RU" sz="2800" b="1" dirty="0" smtClean="0">
                <a:effectLst>
                  <a:outerShdw blurRad="38100" dist="38100" dir="2700000" algn="tl">
                    <a:srgbClr val="000000">
                      <a:alpha val="43137"/>
                    </a:srgbClr>
                  </a:outerShdw>
                </a:effectLst>
              </a:rPr>
              <a:t>Выводы</a:t>
            </a:r>
            <a:endParaRPr lang="ru-RU" sz="28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2" name="Прямоугольник 1"/>
          <p:cNvSpPr/>
          <p:nvPr/>
        </p:nvSpPr>
        <p:spPr>
          <a:xfrm>
            <a:off x="451555" y="1121489"/>
            <a:ext cx="8331200" cy="5170646"/>
          </a:xfrm>
          <a:prstGeom prst="rect">
            <a:avLst/>
          </a:prstGeom>
        </p:spPr>
        <p:txBody>
          <a:bodyPr wrap="square">
            <a:spAutoFit/>
          </a:bodyPr>
          <a:lstStyle/>
          <a:p>
            <a:pPr indent="541338" algn="just">
              <a:lnSpc>
                <a:spcPct val="150000"/>
              </a:lnSpc>
            </a:pPr>
            <a:r>
              <a:rPr lang="ru-RU" sz="2000" dirty="0" smtClean="0">
                <a:solidFill>
                  <a:schemeClr val="tx1"/>
                </a:solidFill>
                <a:latin typeface="+mn-lt"/>
                <a:ea typeface="Times New Roman" panose="02020603050405020304" pitchFamily="18" charset="0"/>
              </a:rPr>
              <a:t>По </a:t>
            </a:r>
            <a:r>
              <a:rPr lang="ru-RU" sz="2000" dirty="0">
                <a:solidFill>
                  <a:schemeClr val="tx1"/>
                </a:solidFill>
                <a:latin typeface="+mn-lt"/>
                <a:ea typeface="Times New Roman" panose="02020603050405020304" pitchFamily="18" charset="0"/>
              </a:rPr>
              <a:t>результатам работы комиссии по оценке состояния наружного защитного покрытия на основе рулонного </a:t>
            </a:r>
            <a:r>
              <a:rPr lang="ru-RU" sz="2000" dirty="0" err="1">
                <a:solidFill>
                  <a:schemeClr val="tx1"/>
                </a:solidFill>
                <a:latin typeface="+mn-lt"/>
                <a:ea typeface="Times New Roman" panose="02020603050405020304" pitchFamily="18" charset="0"/>
              </a:rPr>
              <a:t>термоусаживающегося</a:t>
            </a:r>
            <a:r>
              <a:rPr lang="ru-RU" sz="2000" dirty="0">
                <a:solidFill>
                  <a:schemeClr val="tx1"/>
                </a:solidFill>
                <a:latin typeface="+mn-lt"/>
                <a:ea typeface="Times New Roman" panose="02020603050405020304" pitchFamily="18" charset="0"/>
              </a:rPr>
              <a:t> материала «Полистэк» </a:t>
            </a:r>
            <a:r>
              <a:rPr lang="ru-RU" sz="2000" dirty="0" smtClean="0">
                <a:solidFill>
                  <a:schemeClr val="tx1"/>
                </a:solidFill>
                <a:latin typeface="+mn-lt"/>
                <a:ea typeface="Times New Roman" panose="02020603050405020304" pitchFamily="18" charset="0"/>
              </a:rPr>
              <a:t>после проведения </a:t>
            </a:r>
            <a:r>
              <a:rPr lang="ru-RU" sz="2000" dirty="0">
                <a:solidFill>
                  <a:schemeClr val="tx1"/>
                </a:solidFill>
                <a:latin typeface="+mn-lt"/>
                <a:ea typeface="Times New Roman" panose="02020603050405020304" pitchFamily="18" charset="0"/>
              </a:rPr>
              <a:t>эксплуатационных испытаний в </a:t>
            </a:r>
            <a:r>
              <a:rPr lang="ru-RU" sz="2000" dirty="0" smtClean="0">
                <a:solidFill>
                  <a:schemeClr val="tx1"/>
                </a:solidFill>
                <a:latin typeface="+mn-lt"/>
                <a:ea typeface="Times New Roman" panose="02020603050405020304" pitchFamily="18" charset="0"/>
              </a:rPr>
              <a:t>условиях действующего магистрального газопровода </a:t>
            </a:r>
            <a:r>
              <a:rPr lang="ru-RU" sz="2000" dirty="0">
                <a:solidFill>
                  <a:schemeClr val="tx1"/>
                </a:solidFill>
                <a:latin typeface="+mn-lt"/>
                <a:ea typeface="Times New Roman" panose="02020603050405020304" pitchFamily="18" charset="0"/>
              </a:rPr>
              <a:t>МГ «Уренгой-Петровск» Пелымского ЛПУМГ и при </a:t>
            </a:r>
            <a:r>
              <a:rPr lang="ru-RU" sz="2000" dirty="0" smtClean="0">
                <a:solidFill>
                  <a:schemeClr val="tx1"/>
                </a:solidFill>
                <a:latin typeface="+mn-lt"/>
                <a:ea typeface="Times New Roman" panose="02020603050405020304" pitchFamily="18" charset="0"/>
              </a:rPr>
              <a:t>длительном хранении </a:t>
            </a:r>
            <a:r>
              <a:rPr lang="ru-RU" sz="2000" dirty="0">
                <a:solidFill>
                  <a:schemeClr val="tx1"/>
                </a:solidFill>
                <a:latin typeface="+mn-lt"/>
                <a:ea typeface="Times New Roman" panose="02020603050405020304" pitchFamily="18" charset="0"/>
              </a:rPr>
              <a:t>труб на открытой площадке Югорского УАВР ООО «Газпром </a:t>
            </a:r>
            <a:r>
              <a:rPr lang="ru-RU" sz="2000" dirty="0" smtClean="0">
                <a:solidFill>
                  <a:schemeClr val="tx1"/>
                </a:solidFill>
                <a:latin typeface="+mn-lt"/>
                <a:ea typeface="Times New Roman" panose="02020603050405020304" pitchFamily="18" charset="0"/>
              </a:rPr>
              <a:t>трансгаз Югорск</a:t>
            </a:r>
            <a:r>
              <a:rPr lang="ru-RU" sz="2000" dirty="0">
                <a:solidFill>
                  <a:schemeClr val="tx1"/>
                </a:solidFill>
                <a:latin typeface="+mn-lt"/>
                <a:ea typeface="Times New Roman" panose="02020603050405020304" pitchFamily="18" charset="0"/>
              </a:rPr>
              <a:t>» в </a:t>
            </a:r>
            <a:r>
              <a:rPr lang="ru-RU" sz="2000" dirty="0" smtClean="0">
                <a:solidFill>
                  <a:schemeClr val="tx1"/>
                </a:solidFill>
                <a:latin typeface="+mn-lt"/>
                <a:ea typeface="Times New Roman" panose="02020603050405020304" pitchFamily="18" charset="0"/>
              </a:rPr>
              <a:t>г</a:t>
            </a:r>
            <a:r>
              <a:rPr lang="ru-RU" sz="2000" dirty="0">
                <a:solidFill>
                  <a:schemeClr val="tx1"/>
                </a:solidFill>
                <a:latin typeface="+mn-lt"/>
                <a:ea typeface="Times New Roman" panose="02020603050405020304" pitchFamily="18" charset="0"/>
              </a:rPr>
              <a:t>. Югорске </a:t>
            </a:r>
            <a:r>
              <a:rPr lang="ru-RU" sz="2000" b="1" dirty="0">
                <a:solidFill>
                  <a:schemeClr val="tx1"/>
                </a:solidFill>
                <a:effectLst>
                  <a:outerShdw blurRad="38100" dist="38100" dir="2700000" algn="tl">
                    <a:srgbClr val="000000">
                      <a:alpha val="43137"/>
                    </a:srgbClr>
                  </a:outerShdw>
                </a:effectLst>
                <a:latin typeface="+mn-lt"/>
                <a:ea typeface="Times New Roman" panose="02020603050405020304" pitchFamily="18" charset="0"/>
              </a:rPr>
              <a:t>качество </a:t>
            </a:r>
            <a:r>
              <a:rPr lang="ru-RU" sz="2000" b="1" dirty="0" smtClean="0">
                <a:solidFill>
                  <a:schemeClr val="tx1"/>
                </a:solidFill>
                <a:effectLst>
                  <a:outerShdw blurRad="38100" dist="38100" dir="2700000" algn="tl">
                    <a:srgbClr val="000000">
                      <a:alpha val="43137"/>
                    </a:srgbClr>
                  </a:outerShdw>
                </a:effectLst>
                <a:latin typeface="+mn-lt"/>
                <a:ea typeface="Times New Roman" panose="02020603050405020304" pitchFamily="18" charset="0"/>
              </a:rPr>
              <a:t>ЗП «</a:t>
            </a:r>
            <a:r>
              <a:rPr lang="ru-RU" sz="2000" b="1" dirty="0" err="1" smtClean="0">
                <a:solidFill>
                  <a:schemeClr val="tx1"/>
                </a:solidFill>
                <a:effectLst>
                  <a:outerShdw blurRad="38100" dist="38100" dir="2700000" algn="tl">
                    <a:srgbClr val="000000">
                      <a:alpha val="43137"/>
                    </a:srgbClr>
                  </a:outerShdw>
                </a:effectLst>
                <a:latin typeface="+mn-lt"/>
                <a:ea typeface="Times New Roman" panose="02020603050405020304" pitchFamily="18" charset="0"/>
              </a:rPr>
              <a:t>Полистэк</a:t>
            </a:r>
            <a:r>
              <a:rPr lang="ru-RU" sz="2000" b="1" dirty="0">
                <a:solidFill>
                  <a:schemeClr val="tx1"/>
                </a:solidFill>
                <a:effectLst>
                  <a:outerShdw blurRad="38100" dist="38100" dir="2700000" algn="tl">
                    <a:srgbClr val="000000">
                      <a:alpha val="43137"/>
                    </a:srgbClr>
                  </a:outerShdw>
                </a:effectLst>
                <a:latin typeface="+mn-lt"/>
                <a:ea typeface="Times New Roman" panose="02020603050405020304" pitchFamily="18" charset="0"/>
              </a:rPr>
              <a:t>» </a:t>
            </a:r>
            <a:r>
              <a:rPr lang="ru-RU" sz="2000" b="1" dirty="0" smtClean="0">
                <a:solidFill>
                  <a:schemeClr val="tx1"/>
                </a:solidFill>
                <a:effectLst>
                  <a:outerShdw blurRad="38100" dist="38100" dir="2700000" algn="tl">
                    <a:srgbClr val="000000">
                      <a:alpha val="43137"/>
                    </a:srgbClr>
                  </a:outerShdw>
                </a:effectLst>
                <a:latin typeface="+mn-lt"/>
                <a:ea typeface="Times New Roman" panose="02020603050405020304" pitchFamily="18" charset="0"/>
              </a:rPr>
              <a:t>соответствует техническим </a:t>
            </a:r>
            <a:r>
              <a:rPr lang="ru-RU" sz="2000" b="1" dirty="0">
                <a:solidFill>
                  <a:schemeClr val="tx1"/>
                </a:solidFill>
                <a:effectLst>
                  <a:outerShdw blurRad="38100" dist="38100" dir="2700000" algn="tl">
                    <a:srgbClr val="000000">
                      <a:alpha val="43137"/>
                    </a:srgbClr>
                  </a:outerShdw>
                </a:effectLst>
                <a:latin typeface="+mn-lt"/>
                <a:ea typeface="Times New Roman" panose="02020603050405020304" pitchFamily="18" charset="0"/>
              </a:rPr>
              <a:t>требованиям </a:t>
            </a:r>
            <a:r>
              <a:rPr lang="ru-RU" sz="2000" b="1" dirty="0" smtClean="0">
                <a:solidFill>
                  <a:schemeClr val="tx1"/>
                </a:solidFill>
                <a:effectLst>
                  <a:outerShdw blurRad="38100" dist="38100" dir="2700000" algn="tl">
                    <a:srgbClr val="000000">
                      <a:alpha val="43137"/>
                    </a:srgbClr>
                  </a:outerShdw>
                </a:effectLst>
                <a:latin typeface="+mn-lt"/>
                <a:ea typeface="Times New Roman" panose="02020603050405020304" pitchFamily="18" charset="0"/>
              </a:rPr>
              <a:t>СТО </a:t>
            </a:r>
            <a:r>
              <a:rPr lang="ru-RU" sz="2000" b="1" dirty="0">
                <a:solidFill>
                  <a:schemeClr val="tx1"/>
                </a:solidFill>
                <a:effectLst>
                  <a:outerShdw blurRad="38100" dist="38100" dir="2700000" algn="tl">
                    <a:srgbClr val="000000">
                      <a:alpha val="43137"/>
                    </a:srgbClr>
                  </a:outerShdw>
                </a:effectLst>
                <a:latin typeface="+mn-lt"/>
                <a:ea typeface="Times New Roman" panose="02020603050405020304" pitchFamily="18" charset="0"/>
              </a:rPr>
              <a:t>Газпром 9.1-017-2012</a:t>
            </a:r>
            <a:r>
              <a:rPr lang="ru-RU" sz="2000" b="1" dirty="0">
                <a:solidFill>
                  <a:schemeClr val="tx1"/>
                </a:solidFill>
                <a:latin typeface="+mn-lt"/>
                <a:ea typeface="Times New Roman" panose="02020603050405020304" pitchFamily="18" charset="0"/>
              </a:rPr>
              <a:t> </a:t>
            </a:r>
            <a:r>
              <a:rPr lang="ru-RU" sz="2000" dirty="0">
                <a:solidFill>
                  <a:schemeClr val="tx1"/>
                </a:solidFill>
                <a:latin typeface="+mn-lt"/>
                <a:ea typeface="Times New Roman" panose="02020603050405020304" pitchFamily="18" charset="0"/>
              </a:rPr>
              <a:t>«Защита от коррозии. </a:t>
            </a:r>
            <a:r>
              <a:rPr lang="ru-RU" sz="2000" dirty="0" smtClean="0">
                <a:solidFill>
                  <a:schemeClr val="tx1"/>
                </a:solidFill>
                <a:latin typeface="+mn-lt"/>
                <a:ea typeface="Times New Roman" panose="02020603050405020304" pitchFamily="18" charset="0"/>
              </a:rPr>
              <a:t>Наружные защитные </a:t>
            </a:r>
            <a:r>
              <a:rPr lang="ru-RU" sz="2000" dirty="0">
                <a:solidFill>
                  <a:schemeClr val="tx1"/>
                </a:solidFill>
                <a:latin typeface="+mn-lt"/>
                <a:ea typeface="Times New Roman" panose="02020603050405020304" pitchFamily="18" charset="0"/>
              </a:rPr>
              <a:t>покрытия для кольцевых сварных соединений трубопроводов. </a:t>
            </a:r>
            <a:r>
              <a:rPr lang="ru-RU" sz="2000" dirty="0" smtClean="0">
                <a:solidFill>
                  <a:schemeClr val="tx1"/>
                </a:solidFill>
                <a:latin typeface="+mn-lt"/>
                <a:ea typeface="Times New Roman" panose="02020603050405020304" pitchFamily="18" charset="0"/>
              </a:rPr>
              <a:t>Технические требования</a:t>
            </a:r>
            <a:r>
              <a:rPr lang="ru-RU" sz="2000" dirty="0">
                <a:solidFill>
                  <a:schemeClr val="tx1"/>
                </a:solidFill>
                <a:latin typeface="+mn-lt"/>
                <a:ea typeface="Times New Roman" panose="02020603050405020304" pitchFamily="18" charset="0"/>
              </a:rPr>
              <a:t>». Нормальный тип исполнения класс 4Н и ТУ </a:t>
            </a:r>
            <a:r>
              <a:rPr lang="ru-RU" sz="2000" dirty="0" smtClean="0">
                <a:solidFill>
                  <a:schemeClr val="tx1"/>
                </a:solidFill>
                <a:latin typeface="+mn-lt"/>
                <a:ea typeface="Times New Roman" panose="02020603050405020304" pitchFamily="18" charset="0"/>
              </a:rPr>
              <a:t>22.21.42-069-89632342-2017 «Наружное </a:t>
            </a:r>
            <a:r>
              <a:rPr lang="ru-RU" sz="2000" dirty="0">
                <a:solidFill>
                  <a:schemeClr val="tx1"/>
                </a:solidFill>
                <a:latin typeface="+mn-lt"/>
                <a:ea typeface="Times New Roman" panose="02020603050405020304" pitchFamily="18" charset="0"/>
              </a:rPr>
              <a:t>защитное антикоррозионное полимерное покрытие труб </a:t>
            </a:r>
            <a:r>
              <a:rPr lang="ru-RU" sz="2000" dirty="0" smtClean="0">
                <a:solidFill>
                  <a:schemeClr val="tx1"/>
                </a:solidFill>
                <a:latin typeface="+mn-lt"/>
                <a:ea typeface="Times New Roman" panose="02020603050405020304" pitchFamily="18" charset="0"/>
              </a:rPr>
              <a:t>для магистральных </a:t>
            </a:r>
            <a:r>
              <a:rPr lang="ru-RU" sz="2000" dirty="0">
                <a:solidFill>
                  <a:schemeClr val="tx1"/>
                </a:solidFill>
                <a:latin typeface="+mn-lt"/>
                <a:ea typeface="Times New Roman" panose="02020603050405020304" pitchFamily="18" charset="0"/>
              </a:rPr>
              <a:t>газопроводов».</a:t>
            </a:r>
            <a:endParaRPr lang="ru-RU" sz="2000" dirty="0">
              <a:solidFill>
                <a:schemeClr val="tx1"/>
              </a:solidFill>
              <a:latin typeface="+mn-lt"/>
            </a:endParaRPr>
          </a:p>
        </p:txBody>
      </p:sp>
      <p:sp>
        <p:nvSpPr>
          <p:cNvPr id="5" name="TextBox 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4718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одержимое 2"/>
          <p:cNvSpPr txBox="1">
            <a:spLocks/>
          </p:cNvSpPr>
          <p:nvPr/>
        </p:nvSpPr>
        <p:spPr>
          <a:xfrm>
            <a:off x="1962150" y="2609852"/>
            <a:ext cx="7029450" cy="4714875"/>
          </a:xfrm>
          <a:prstGeom prst="rect">
            <a:avLst/>
          </a:prstGeom>
        </p:spPr>
        <p:txBody>
          <a:bodyPr/>
          <a:lstStyle/>
          <a:p>
            <a:pPr marL="342900" indent="-342900" eaLnBrk="0" hangingPunct="0">
              <a:lnSpc>
                <a:spcPct val="150000"/>
              </a:lnSpc>
              <a:spcBef>
                <a:spcPct val="20000"/>
              </a:spcBef>
              <a:buClr>
                <a:srgbClr val="FFFFFF"/>
              </a:buClr>
              <a:buSzPct val="80000"/>
              <a:buFont typeface="Wingdings" pitchFamily="2" charset="2"/>
              <a:buChar char="l"/>
              <a:defRPr/>
            </a:pPr>
            <a:endParaRPr lang="ru-RU" kern="0" dirty="0">
              <a:latin typeface="Arial Narrow" panose="020B0606020202030204" pitchFamily="34" charset="0"/>
            </a:endParaRPr>
          </a:p>
          <a:p>
            <a:pPr marL="342900" indent="-342900" eaLnBrk="0" hangingPunct="0">
              <a:lnSpc>
                <a:spcPct val="150000"/>
              </a:lnSpc>
              <a:spcBef>
                <a:spcPct val="20000"/>
              </a:spcBef>
              <a:buClr>
                <a:srgbClr val="00FFCC"/>
              </a:buClr>
              <a:buSzPct val="80000"/>
              <a:buFont typeface="Wingdings" pitchFamily="2" charset="2"/>
              <a:buNone/>
              <a:defRPr/>
            </a:pPr>
            <a:endParaRPr lang="ru-RU" sz="1600" b="1" kern="0" dirty="0">
              <a:latin typeface="Arial Narrow" panose="020B0606020202030204" pitchFamily="34" charset="0"/>
            </a:endParaRPr>
          </a:p>
        </p:txBody>
      </p:sp>
      <p:sp>
        <p:nvSpPr>
          <p:cNvPr id="14" name="Rectangle 2"/>
          <p:cNvSpPr>
            <a:spLocks noGrp="1" noChangeArrowheads="1"/>
          </p:cNvSpPr>
          <p:nvPr>
            <p:ph type="title" idx="4294967295"/>
          </p:nvPr>
        </p:nvSpPr>
        <p:spPr>
          <a:xfrm>
            <a:off x="1864895" y="0"/>
            <a:ext cx="7279109" cy="1058333"/>
          </a:xfrm>
          <a:prstGeom prst="rect">
            <a:avLst/>
          </a:prstGeom>
        </p:spPr>
        <p:txBody>
          <a:bodyPr anchor="ctr"/>
          <a:lstStyle/>
          <a:p>
            <a:pPr algn="ctr"/>
            <a:r>
              <a:rPr lang="ru-RU" sz="2400" b="1" dirty="0" smtClean="0">
                <a:ea typeface="Calibri" panose="020F0502020204030204" pitchFamily="34" charset="0"/>
                <a:cs typeface="Times New Roman" panose="02020603050405020304" pitchFamily="18" charset="0"/>
              </a:rPr>
              <a:t>Итоги опытно-промышленных испытаний</a:t>
            </a:r>
            <a:br>
              <a:rPr lang="ru-RU" sz="2400" b="1" dirty="0" smtClean="0">
                <a:ea typeface="Calibri" panose="020F0502020204030204" pitchFamily="34" charset="0"/>
                <a:cs typeface="Times New Roman" panose="02020603050405020304" pitchFamily="18" charset="0"/>
              </a:rPr>
            </a:br>
            <a:r>
              <a:rPr lang="ru-RU" sz="2400" b="1" dirty="0" smtClean="0">
                <a:ea typeface="Calibri" panose="020F0502020204030204" pitchFamily="34" charset="0"/>
                <a:cs typeface="Times New Roman" panose="02020603050405020304" pitchFamily="18" charset="0"/>
              </a:rPr>
              <a:t>наружного </a:t>
            </a:r>
            <a:r>
              <a:rPr lang="ru-RU" sz="2400" b="1" dirty="0">
                <a:ea typeface="Calibri" panose="020F0502020204030204" pitchFamily="34" charset="0"/>
                <a:cs typeface="Times New Roman" panose="02020603050405020304" pitchFamily="18" charset="0"/>
              </a:rPr>
              <a:t>защитного </a:t>
            </a:r>
            <a:r>
              <a:rPr lang="ru-RU" sz="2400" b="1" dirty="0" smtClean="0">
                <a:ea typeface="Calibri" panose="020F0502020204030204" pitchFamily="34" charset="0"/>
                <a:cs typeface="Times New Roman" panose="02020603050405020304" pitchFamily="18" charset="0"/>
              </a:rPr>
              <a:t>покрытия </a:t>
            </a:r>
            <a:r>
              <a:rPr lang="ru-RU" sz="2400" b="1" dirty="0">
                <a:ea typeface="Calibri" panose="020F0502020204030204" pitchFamily="34" charset="0"/>
                <a:cs typeface="Times New Roman" panose="02020603050405020304" pitchFamily="18" charset="0"/>
              </a:rPr>
              <a:t>«Полистэк</a:t>
            </a:r>
            <a:r>
              <a:rPr lang="ru-RU" sz="2400" b="1" dirty="0" smtClean="0">
                <a:ea typeface="Calibri" panose="020F0502020204030204" pitchFamily="34" charset="0"/>
                <a:cs typeface="Times New Roman" panose="02020603050405020304" pitchFamily="18" charset="0"/>
              </a:rPr>
              <a:t>»</a:t>
            </a:r>
            <a:endParaRPr lang="ru-RU" sz="2400" b="1" dirty="0" smtClean="0">
              <a:effectLst>
                <a:outerShdw blurRad="38100" dist="38100" dir="2700000" algn="tl">
                  <a:srgbClr val="000000">
                    <a:alpha val="43137"/>
                  </a:srgbClr>
                </a:outerShdw>
              </a:effectLst>
            </a:endParaRPr>
          </a:p>
        </p:txBody>
      </p:sp>
      <p:pic>
        <p:nvPicPr>
          <p:cNvPr id="25" name="Рисунок 24" descr="W:\Рабочая\! БРИТ\! МАК\ ! ОПИ Полистэк в Югорске 2017-2018\3 Шурфовка в Пелымском ЛПУ и осмотр труб на откр. площадке в ЮУАВР\фото и видео с айфона\IMG_2983.JPG"/>
          <p:cNvPicPr/>
          <p:nvPr/>
        </p:nvPicPr>
        <p:blipFill rotWithShape="1">
          <a:blip r:embed="rId3" cstate="print">
            <a:extLst>
              <a:ext uri="{28A0092B-C50C-407E-A947-70E740481C1C}">
                <a14:useLocalDpi xmlns:a14="http://schemas.microsoft.com/office/drawing/2010/main"/>
              </a:ext>
            </a:extLst>
          </a:blip>
          <a:srcRect l="15722" t="8486" r="16037" b="2808"/>
          <a:stretch/>
        </p:blipFill>
        <p:spPr bwMode="auto">
          <a:xfrm>
            <a:off x="2021763" y="4884581"/>
            <a:ext cx="1601387" cy="1121984"/>
          </a:xfrm>
          <a:prstGeom prst="rect">
            <a:avLst/>
          </a:prstGeom>
          <a:ln>
            <a:noFill/>
          </a:ln>
          <a:effectLst>
            <a:outerShdw blurRad="292100" dist="139700" dir="2700000" algn="tl" rotWithShape="0">
              <a:srgbClr val="333333">
                <a:alpha val="65000"/>
              </a:srgbClr>
            </a:outerShdw>
          </a:effectLst>
        </p:spPr>
      </p:pic>
      <p:pic>
        <p:nvPicPr>
          <p:cNvPr id="26" name="Рисунок 25" descr="W:\Рабочая\! БРИТ\! МАК\ ! ОПИ Полистэк в Югорске 2017-2018\3 Шурфовка в Пелымском ЛПУ и осмотр труб на откр. площадке в ЮУАВР\фото и видео с айфона\IMG_2976.JPG"/>
          <p:cNvPicPr/>
          <p:nvPr/>
        </p:nvPicPr>
        <p:blipFill rotWithShape="1">
          <a:blip r:embed="rId4" cstate="print">
            <a:extLst>
              <a:ext uri="{28A0092B-C50C-407E-A947-70E740481C1C}">
                <a14:useLocalDpi xmlns:a14="http://schemas.microsoft.com/office/drawing/2010/main"/>
              </a:ext>
            </a:extLst>
          </a:blip>
          <a:srcRect t="5659"/>
          <a:stretch/>
        </p:blipFill>
        <p:spPr bwMode="auto">
          <a:xfrm>
            <a:off x="3535539" y="2973369"/>
            <a:ext cx="1621188" cy="162462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2" name="Прямоугольник 1"/>
          <p:cNvSpPr/>
          <p:nvPr/>
        </p:nvSpPr>
        <p:spPr>
          <a:xfrm>
            <a:off x="36777" y="1117475"/>
            <a:ext cx="8954824" cy="1600438"/>
          </a:xfrm>
          <a:prstGeom prst="rect">
            <a:avLst/>
          </a:prstGeom>
        </p:spPr>
        <p:txBody>
          <a:bodyPr wrap="square">
            <a:spAutoFit/>
          </a:bodyPr>
          <a:lstStyle/>
          <a:p>
            <a:pPr indent="446088" algn="just">
              <a:spcAft>
                <a:spcPts val="0"/>
              </a:spcAft>
            </a:pP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В 2018 году в ООО «Газпром трансгаз Югорск» завершены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комплексные опытно-промышленные испытания наружного защитного </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покрытия на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основе </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ленты полиэтиленовой радиационно-модифицированной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a:t>
            </a:r>
            <a:r>
              <a:rPr lang="ru-RU" sz="1400" dirty="0" err="1">
                <a:solidFill>
                  <a:srgbClr val="000000"/>
                </a:solidFill>
                <a:latin typeface="Arial Narrow" panose="020B0606020202030204" pitchFamily="34" charset="0"/>
                <a:ea typeface="Calibri" panose="020F0502020204030204" pitchFamily="34" charset="0"/>
                <a:cs typeface="Times New Roman" panose="02020603050405020304" pitchFamily="18" charset="0"/>
              </a:rPr>
              <a:t>Полистэк</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 с адгезионным слоем.</a:t>
            </a:r>
          </a:p>
          <a:p>
            <a:pPr indent="446088" algn="just">
              <a:spcAft>
                <a:spcPts val="0"/>
              </a:spcAft>
            </a:pP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Письмом ПАО «Газпром» от 07.11.2018 № 03/08/1-10291 и Протоколом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заседания </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постоянно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действующей </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Комиссии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по допуску к применению на объектах ПАО «Газпром» материалов и наружных покрытий для защиты </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трубопроводов </a:t>
            </a:r>
            <a:b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b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от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15 октября 2018 года № 09/17/ПРГ-11</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согласованы ТУ 22.21.42-069-89692342-2017 «Наружное защитное антикоррозионное полимерное покрытие труб для магистральных газопроводов», сроком на 5 </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лет, для </a:t>
            </a:r>
            <a:r>
              <a:rPr lang="ru-RU" sz="140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и</a:t>
            </a:r>
            <a:r>
              <a:rPr lang="ru-RU" sz="1400" dirty="0" smtClean="0">
                <a:solidFill>
                  <a:srgbClr val="000000"/>
                </a:solidFill>
                <a:latin typeface="Arial Narrow" panose="020B0606020202030204" pitchFamily="34" charset="0"/>
                <a:ea typeface="Calibri" panose="020F0502020204030204" pitchFamily="34" charset="0"/>
                <a:cs typeface="Times New Roman" panose="02020603050405020304" pitchFamily="18" charset="0"/>
              </a:rPr>
              <a:t>спользования в базовых условиях при ремонте труб, бывших в эксплуатации.</a:t>
            </a:r>
            <a:endParaRPr lang="ru-RU" sz="1400" dirty="0">
              <a:effectLst/>
              <a:latin typeface="Arial Narrow" panose="020B0606020202030204" pitchFamily="34" charset="0"/>
              <a:ea typeface="Calibri" panose="020F0502020204030204" pitchFamily="34" charset="0"/>
              <a:cs typeface="Times New Roman" panose="02020603050405020304" pitchFamily="18" charset="0"/>
            </a:endParaRPr>
          </a:p>
        </p:txBody>
      </p:sp>
      <p:pic>
        <p:nvPicPr>
          <p:cNvPr id="9" name="Рисунок 8"/>
          <p:cNvPicPr>
            <a:picLocks noChangeAspect="1"/>
          </p:cNvPicPr>
          <p:nvPr/>
        </p:nvPicPr>
        <p:blipFill rotWithShape="1">
          <a:blip r:embed="rId5" cstate="print">
            <a:extLst>
              <a:ext uri="{28A0092B-C50C-407E-A947-70E740481C1C}">
                <a14:useLocalDpi xmlns:a14="http://schemas.microsoft.com/office/drawing/2010/main" val="0"/>
              </a:ext>
            </a:extLst>
          </a:blip>
          <a:srcRect r="3080"/>
          <a:stretch/>
        </p:blipFill>
        <p:spPr>
          <a:xfrm>
            <a:off x="7359088" y="3201921"/>
            <a:ext cx="1686793" cy="2781277"/>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rotWithShape="1">
          <a:blip r:embed="rId6" cstate="print">
            <a:extLst>
              <a:ext uri="{28A0092B-C50C-407E-A947-70E740481C1C}">
                <a14:useLocalDpi xmlns:a14="http://schemas.microsoft.com/office/drawing/2010/main" val="0"/>
              </a:ext>
            </a:extLst>
          </a:blip>
          <a:srcRect t="1766" r="2864"/>
          <a:stretch/>
        </p:blipFill>
        <p:spPr>
          <a:xfrm>
            <a:off x="7283446" y="3104343"/>
            <a:ext cx="1646106" cy="2781277"/>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rotWithShape="1">
          <a:blip r:embed="rId7" cstate="print">
            <a:extLst>
              <a:ext uri="{28A0092B-C50C-407E-A947-70E740481C1C}">
                <a14:useLocalDpi xmlns:a14="http://schemas.microsoft.com/office/drawing/2010/main" val="0"/>
              </a:ext>
            </a:extLst>
          </a:blip>
          <a:srcRect r="2214"/>
          <a:stretch/>
        </p:blipFill>
        <p:spPr>
          <a:xfrm>
            <a:off x="5251958" y="2977135"/>
            <a:ext cx="1869117" cy="3029429"/>
          </a:xfrm>
          <a:prstGeom prst="rect">
            <a:avLst/>
          </a:prstGeom>
          <a:ln>
            <a:noFill/>
          </a:ln>
          <a:effectLst>
            <a:outerShdw blurRad="292100" dist="139700" dir="2700000" algn="tl" rotWithShape="0">
              <a:srgbClr val="333333">
                <a:alpha val="65000"/>
              </a:srgbClr>
            </a:outerShdw>
          </a:effectLst>
        </p:spPr>
      </p:pic>
      <p:pic>
        <p:nvPicPr>
          <p:cNvPr id="16" name="Рисунок 15"/>
          <p:cNvPicPr>
            <a:picLocks noChangeAspect="1"/>
          </p:cNvPicPr>
          <p:nvPr/>
        </p:nvPicPr>
        <p:blipFill rotWithShape="1">
          <a:blip r:embed="rId8" cstate="print">
            <a:extLst>
              <a:ext uri="{28A0092B-C50C-407E-A947-70E740481C1C}">
                <a14:useLocalDpi xmlns:a14="http://schemas.microsoft.com/office/drawing/2010/main" val="0"/>
              </a:ext>
            </a:extLst>
          </a:blip>
          <a:srcRect l="4070" t="33093" r="31106" b="14074"/>
          <a:stretch/>
        </p:blipFill>
        <p:spPr>
          <a:xfrm>
            <a:off x="78059" y="4879787"/>
            <a:ext cx="1882510" cy="1126777"/>
          </a:xfrm>
          <a:prstGeom prst="rect">
            <a:avLst/>
          </a:prstGeom>
          <a:ln>
            <a:noFill/>
          </a:ln>
          <a:effectLst>
            <a:outerShdw blurRad="292100" dist="139700" dir="2700000" algn="tl" rotWithShape="0">
              <a:srgbClr val="333333">
                <a:alpha val="65000"/>
              </a:srgbClr>
            </a:outerShdw>
          </a:effectLst>
        </p:spPr>
      </p:pic>
      <p:pic>
        <p:nvPicPr>
          <p:cNvPr id="18" name="Рисунок 17"/>
          <p:cNvPicPr>
            <a:picLocks noChangeAspect="1"/>
          </p:cNvPicPr>
          <p:nvPr/>
        </p:nvPicPr>
        <p:blipFill rotWithShape="1">
          <a:blip r:embed="rId9" cstate="print">
            <a:extLst>
              <a:ext uri="{28A0092B-C50C-407E-A947-70E740481C1C}">
                <a14:useLocalDpi xmlns:a14="http://schemas.microsoft.com/office/drawing/2010/main" val="0"/>
              </a:ext>
            </a:extLst>
          </a:blip>
          <a:srcRect l="9255" t="23457" b="13333"/>
          <a:stretch/>
        </p:blipFill>
        <p:spPr>
          <a:xfrm>
            <a:off x="78058" y="2974684"/>
            <a:ext cx="3387735" cy="1630938"/>
          </a:xfrm>
          <a:prstGeom prst="rect">
            <a:avLst/>
          </a:prstGeom>
          <a:ln>
            <a:noFill/>
          </a:ln>
          <a:effectLst>
            <a:outerShdw blurRad="292100" dist="139700" dir="2700000" algn="tl" rotWithShape="0">
              <a:srgbClr val="333333">
                <a:alpha val="65000"/>
              </a:srgbClr>
            </a:outerShdw>
          </a:effectLst>
        </p:spPr>
      </p:pic>
      <p:pic>
        <p:nvPicPr>
          <p:cNvPr id="21" name="Рисунок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82761" y="4875109"/>
            <a:ext cx="1473966" cy="1131456"/>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rotWithShape="1">
          <a:blip r:embed="rId11" cstate="print">
            <a:extLst>
              <a:ext uri="{28A0092B-C50C-407E-A947-70E740481C1C}">
                <a14:useLocalDpi xmlns:a14="http://schemas.microsoft.com/office/drawing/2010/main" val="0"/>
              </a:ext>
            </a:extLst>
          </a:blip>
          <a:srcRect r="3179"/>
          <a:stretch/>
        </p:blipFill>
        <p:spPr>
          <a:xfrm>
            <a:off x="7188215" y="3006766"/>
            <a:ext cx="1632774" cy="2781277"/>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563604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983075" y="2585641"/>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3200" b="1" dirty="0" smtClean="0">
                <a:solidFill>
                  <a:prstClr val="black"/>
                </a:solidFill>
              </a:rPr>
              <a:t>Спасибо за внимание!</a:t>
            </a:r>
            <a:endParaRPr lang="ru-RU" sz="3200" b="1" dirty="0">
              <a:solidFill>
                <a:prstClr val="black"/>
              </a:solidFill>
              <a:cs typeface="Times New Roman" pitchFamily="18" charset="0"/>
            </a:endParaRPr>
          </a:p>
        </p:txBody>
      </p:sp>
      <p:sp>
        <p:nvSpPr>
          <p:cNvPr id="3" name="Rectangle 5"/>
          <p:cNvSpPr>
            <a:spLocks noChangeArrowheads="1"/>
          </p:cNvSpPr>
          <p:nvPr/>
        </p:nvSpPr>
        <p:spPr bwMode="auto">
          <a:xfrm>
            <a:off x="5228505" y="4245429"/>
            <a:ext cx="3738214" cy="2027880"/>
          </a:xfrm>
          <a:prstGeom prst="rect">
            <a:avLst/>
          </a:prstGeom>
          <a:noFill/>
          <a:ln w="9525">
            <a:noFill/>
            <a:miter lim="800000"/>
            <a:headEnd/>
            <a:tailEnd/>
          </a:ln>
        </p:spPr>
        <p:txBody>
          <a:bodyPr anchor="ctr"/>
          <a:lstStyle/>
          <a:p>
            <a:r>
              <a:rPr lang="ru-RU" sz="1400" dirty="0" smtClean="0">
                <a:solidFill>
                  <a:schemeClr val="tx1"/>
                </a:solidFill>
              </a:rPr>
              <a:t>МАРЦЕВОЙ </a:t>
            </a:r>
            <a:r>
              <a:rPr lang="ru-RU" sz="1400" dirty="0">
                <a:solidFill>
                  <a:schemeClr val="tx1"/>
                </a:solidFill>
              </a:rPr>
              <a:t>Сергей Александрович </a:t>
            </a:r>
          </a:p>
          <a:p>
            <a:r>
              <a:rPr lang="ru-RU" sz="1400" dirty="0">
                <a:solidFill>
                  <a:schemeClr val="tx1"/>
                </a:solidFill>
              </a:rPr>
              <a:t>Начальник производственного отдела</a:t>
            </a:r>
            <a:br>
              <a:rPr lang="ru-RU" sz="1400" dirty="0">
                <a:solidFill>
                  <a:schemeClr val="tx1"/>
                </a:solidFill>
              </a:rPr>
            </a:br>
            <a:r>
              <a:rPr lang="ru-RU" sz="1400" dirty="0">
                <a:solidFill>
                  <a:schemeClr val="tx1"/>
                </a:solidFill>
              </a:rPr>
              <a:t>защиты от коррозии</a:t>
            </a:r>
          </a:p>
          <a:p>
            <a:r>
              <a:rPr lang="ru-RU" sz="1400" dirty="0">
                <a:solidFill>
                  <a:schemeClr val="tx1"/>
                </a:solidFill>
              </a:rPr>
              <a:t>ООО «ГАЗПРОМ ТРАНСГАЗ ЮГОРСК»</a:t>
            </a:r>
          </a:p>
          <a:p>
            <a:r>
              <a:rPr lang="ru-RU" sz="1400" dirty="0">
                <a:solidFill>
                  <a:schemeClr val="tx1"/>
                </a:solidFill>
              </a:rPr>
              <a:t>тел.: +7 (34675) 2-22-23, факс: +7 (34675) 2-29-87,</a:t>
            </a:r>
          </a:p>
          <a:p>
            <a:r>
              <a:rPr lang="ru-RU" sz="1400" dirty="0">
                <a:solidFill>
                  <a:schemeClr val="tx1"/>
                </a:solidFill>
              </a:rPr>
              <a:t>тел. газ.: 777-2-22-23, тел. моб.: +79226567223,</a:t>
            </a:r>
            <a:br>
              <a:rPr lang="ru-RU" sz="1400" dirty="0">
                <a:solidFill>
                  <a:schemeClr val="tx1"/>
                </a:solidFill>
              </a:rPr>
            </a:br>
            <a:r>
              <a:rPr lang="en-US" sz="1400" dirty="0">
                <a:solidFill>
                  <a:schemeClr val="tx1"/>
                </a:solidFill>
              </a:rPr>
              <a:t>e</a:t>
            </a:r>
            <a:r>
              <a:rPr lang="ru-RU" sz="1400" dirty="0">
                <a:solidFill>
                  <a:schemeClr val="tx1"/>
                </a:solidFill>
              </a:rPr>
              <a:t>-</a:t>
            </a:r>
            <a:r>
              <a:rPr lang="en-US" sz="1400" dirty="0">
                <a:solidFill>
                  <a:schemeClr val="tx1"/>
                </a:solidFill>
              </a:rPr>
              <a:t>mail</a:t>
            </a:r>
            <a:r>
              <a:rPr lang="ru-RU" sz="1400" dirty="0">
                <a:solidFill>
                  <a:schemeClr val="tx1"/>
                </a:solidFill>
              </a:rPr>
              <a:t>: </a:t>
            </a:r>
            <a:r>
              <a:rPr lang="en-US" sz="1400" dirty="0">
                <a:solidFill>
                  <a:schemeClr val="tx1"/>
                </a:solidFill>
                <a:hlinkClick r:id="rId2"/>
              </a:rPr>
              <a:t>SA</a:t>
            </a:r>
            <a:r>
              <a:rPr lang="ru-RU" sz="1400" dirty="0">
                <a:solidFill>
                  <a:schemeClr val="tx1"/>
                </a:solidFill>
                <a:hlinkClick r:id="rId2"/>
              </a:rPr>
              <a:t>.</a:t>
            </a:r>
            <a:r>
              <a:rPr lang="en-US" sz="1400" dirty="0">
                <a:solidFill>
                  <a:schemeClr val="tx1"/>
                </a:solidFill>
                <a:hlinkClick r:id="rId2"/>
              </a:rPr>
              <a:t>Marc</a:t>
            </a:r>
            <a:r>
              <a:rPr lang="ru-RU" sz="1400" dirty="0">
                <a:solidFill>
                  <a:schemeClr val="tx1"/>
                </a:solidFill>
                <a:hlinkClick r:id="rId2"/>
              </a:rPr>
              <a:t>evoy@ttg.gazprom.ru</a:t>
            </a:r>
            <a:r>
              <a:rPr lang="ru-RU" sz="1400" dirty="0">
                <a:solidFill>
                  <a:schemeClr val="tx1"/>
                </a:solidFill>
              </a:rPr>
              <a:t>, </a:t>
            </a:r>
          </a:p>
          <a:p>
            <a:r>
              <a:rPr lang="ru-RU" sz="1400" dirty="0">
                <a:solidFill>
                  <a:schemeClr val="tx1"/>
                </a:solidFill>
              </a:rPr>
              <a:t> </a:t>
            </a:r>
            <a:r>
              <a:rPr lang="ru-RU" sz="1400" dirty="0">
                <a:solidFill>
                  <a:schemeClr val="tx1"/>
                </a:solidFill>
                <a:hlinkClick r:id="rId3"/>
              </a:rPr>
              <a:t>www.yugorsk-tr.gazprom.ru</a:t>
            </a:r>
            <a:endParaRPr lang="ru-RU" sz="1400" dirty="0">
              <a:solidFill>
                <a:schemeClr val="tx1"/>
              </a:solidFill>
            </a:endParaRPr>
          </a:p>
        </p:txBody>
      </p:sp>
      <p:sp>
        <p:nvSpPr>
          <p:cNvPr id="4" name="TextBox 3"/>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4536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3</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effectLst>
                  <a:outerShdw blurRad="38100" dist="38100" dir="2700000" algn="tl">
                    <a:srgbClr val="000000">
                      <a:alpha val="43137"/>
                    </a:srgbClr>
                  </a:outerShdw>
                </a:effectLst>
              </a:rPr>
              <a:t>ПРОГРАММА и МЕТОДИКА </a:t>
            </a:r>
            <a:r>
              <a:rPr lang="ru-RU" sz="2000" b="1" dirty="0">
                <a:effectLst>
                  <a:outerShdw blurRad="38100" dist="38100" dir="2700000" algn="tl">
                    <a:srgbClr val="000000">
                      <a:alpha val="43137"/>
                    </a:srgbClr>
                  </a:outerShdw>
                </a:effectLst>
              </a:rPr>
              <a:t>проведения опытно-промышленных </a:t>
            </a:r>
            <a:r>
              <a:rPr lang="ru-RU" sz="2000" b="1" dirty="0" smtClean="0">
                <a:effectLst>
                  <a:outerShdw blurRad="38100" dist="38100" dir="2700000" algn="tl">
                    <a:srgbClr val="000000">
                      <a:alpha val="43137"/>
                    </a:srgbClr>
                  </a:outerShdw>
                </a:effectLst>
              </a:rPr>
              <a:t>испытаний наружного </a:t>
            </a:r>
            <a:r>
              <a:rPr lang="ru-RU" sz="2000" b="1" dirty="0">
                <a:effectLst>
                  <a:outerShdw blurRad="38100" dist="38100" dir="2700000" algn="tl">
                    <a:srgbClr val="000000">
                      <a:alpha val="43137"/>
                    </a:srgbClr>
                  </a:outerShdw>
                </a:effectLst>
              </a:rPr>
              <a:t>защитного покрытия на основе рулонного </a:t>
            </a:r>
            <a:r>
              <a:rPr lang="ru-RU" sz="2000" b="1" dirty="0" err="1">
                <a:effectLst>
                  <a:outerShdw blurRad="38100" dist="38100" dir="2700000" algn="tl">
                    <a:srgbClr val="000000">
                      <a:alpha val="43137"/>
                    </a:srgbClr>
                  </a:outerShdw>
                </a:effectLst>
              </a:rPr>
              <a:t>термоусаживающегося</a:t>
            </a:r>
            <a:r>
              <a:rPr lang="ru-RU" sz="2000" b="1" dirty="0">
                <a:effectLst>
                  <a:outerShdw blurRad="38100" dist="38100" dir="2700000" algn="tl">
                    <a:srgbClr val="000000">
                      <a:alpha val="43137"/>
                    </a:srgbClr>
                  </a:outerShdw>
                </a:effectLst>
              </a:rPr>
              <a:t> материала «Полистэк»</a:t>
            </a:r>
          </a:p>
        </p:txBody>
      </p:sp>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l="1369" r="4169"/>
          <a:stretch/>
        </p:blipFill>
        <p:spPr>
          <a:xfrm>
            <a:off x="3275793" y="1698753"/>
            <a:ext cx="2743201" cy="4086553"/>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l="1992"/>
          <a:stretch/>
        </p:blipFill>
        <p:spPr>
          <a:xfrm>
            <a:off x="271338" y="1698753"/>
            <a:ext cx="2846006" cy="4086553"/>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rotWithShape="1">
          <a:blip r:embed="rId5" cstate="print">
            <a:extLst>
              <a:ext uri="{28A0092B-C50C-407E-A947-70E740481C1C}">
                <a14:useLocalDpi xmlns:a14="http://schemas.microsoft.com/office/drawing/2010/main" val="0"/>
              </a:ext>
            </a:extLst>
          </a:blip>
          <a:srcRect l="3690" r="4365"/>
          <a:stretch/>
        </p:blipFill>
        <p:spPr>
          <a:xfrm>
            <a:off x="6177443" y="1698752"/>
            <a:ext cx="2688772" cy="4086553"/>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64598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4</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effectLst>
                  <a:outerShdw blurRad="38100" dist="38100" dir="2700000" algn="tl">
                    <a:srgbClr val="000000">
                      <a:alpha val="43137"/>
                    </a:srgbClr>
                  </a:outerShdw>
                </a:effectLst>
              </a:rPr>
              <a:t>Проведение </a:t>
            </a:r>
            <a:r>
              <a:rPr lang="ru-RU" sz="2000" b="1" dirty="0">
                <a:effectLst>
                  <a:outerShdw blurRad="38100" dist="38100" dir="2700000" algn="tl">
                    <a:srgbClr val="000000">
                      <a:alpha val="43137"/>
                    </a:srgbClr>
                  </a:outerShdw>
                </a:effectLst>
              </a:rPr>
              <a:t>опытно-промышленных </a:t>
            </a:r>
            <a:r>
              <a:rPr lang="ru-RU" sz="2000" b="1" dirty="0" smtClean="0">
                <a:effectLst>
                  <a:outerShdw blurRad="38100" dist="38100" dir="2700000" algn="tl">
                    <a:srgbClr val="000000">
                      <a:alpha val="43137"/>
                    </a:srgbClr>
                  </a:outerShdw>
                </a:effectLst>
              </a:rPr>
              <a:t>испытаний</a:t>
            </a:r>
            <a:br>
              <a:rPr lang="ru-RU" sz="2000" b="1" dirty="0" smtClean="0">
                <a:effectLst>
                  <a:outerShdw blurRad="38100" dist="38100" dir="2700000" algn="tl">
                    <a:srgbClr val="000000">
                      <a:alpha val="43137"/>
                    </a:srgbClr>
                  </a:outerShdw>
                </a:effectLst>
              </a:rPr>
            </a:br>
            <a:r>
              <a:rPr lang="ru-RU" sz="2000" b="1" dirty="0" smtClean="0">
                <a:effectLst>
                  <a:outerShdw blurRad="38100" dist="38100" dir="2700000" algn="tl">
                    <a:srgbClr val="000000">
                      <a:alpha val="43137"/>
                    </a:srgbClr>
                  </a:outerShdw>
                </a:effectLst>
              </a:rPr>
              <a:t>ЗП </a:t>
            </a:r>
            <a:r>
              <a:rPr lang="ru-RU" sz="2000" b="1" dirty="0">
                <a:effectLst>
                  <a:outerShdw blurRad="38100" dist="38100" dir="2700000" algn="tl">
                    <a:srgbClr val="000000">
                      <a:alpha val="43137"/>
                    </a:srgbClr>
                  </a:outerShdw>
                </a:effectLst>
              </a:rPr>
              <a:t>«</a:t>
            </a:r>
            <a:r>
              <a:rPr lang="ru-RU" sz="2000" b="1" dirty="0" err="1">
                <a:effectLst>
                  <a:outerShdw blurRad="38100" dist="38100" dir="2700000" algn="tl">
                    <a:srgbClr val="000000">
                      <a:alpha val="43137"/>
                    </a:srgbClr>
                  </a:outerShdw>
                </a:effectLst>
              </a:rPr>
              <a:t>Полистэк</a:t>
            </a:r>
            <a:r>
              <a:rPr lang="ru-RU" sz="2000" b="1" dirty="0" smtClean="0">
                <a:effectLst>
                  <a:outerShdw blurRad="38100" dist="38100" dir="2700000" algn="tl">
                    <a:srgbClr val="000000">
                      <a:alpha val="43137"/>
                    </a:srgbClr>
                  </a:outerShdw>
                </a:effectLst>
              </a:rPr>
              <a:t>» в г. Нижний Новгород</a:t>
            </a:r>
            <a:endParaRPr lang="ru-RU" sz="2000" b="1" dirty="0">
              <a:effectLst>
                <a:outerShdw blurRad="38100" dist="38100" dir="2700000" algn="tl">
                  <a:srgbClr val="000000">
                    <a:alpha val="43137"/>
                  </a:srgbClr>
                </a:outerShdw>
              </a:effectLst>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892" y="1428210"/>
            <a:ext cx="3465843" cy="4849663"/>
          </a:xfrm>
          <a:prstGeom prst="rect">
            <a:avLst/>
          </a:prstGeom>
          <a:ln>
            <a:noFill/>
          </a:ln>
          <a:effectLst>
            <a:outerShdw blurRad="292100" dist="139700" dir="2700000" algn="tl" rotWithShape="0">
              <a:srgbClr val="333333">
                <a:alpha val="65000"/>
              </a:srgbClr>
            </a:outerShdw>
          </a:effectLst>
        </p:spPr>
      </p:pic>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082" y="1206186"/>
            <a:ext cx="3470812" cy="4854517"/>
          </a:xfrm>
          <a:prstGeom prst="rect">
            <a:avLst/>
          </a:prstGeom>
          <a:ln>
            <a:noFill/>
          </a:ln>
          <a:effectLst>
            <a:outerShdw blurRad="292100" dist="139700" dir="2700000" algn="tl" rotWithShape="0">
              <a:srgbClr val="333333">
                <a:alpha val="65000"/>
              </a:srgbClr>
            </a:outerShdw>
          </a:effectLst>
        </p:spPr>
      </p:pic>
      <p:pic>
        <p:nvPicPr>
          <p:cNvPr id="6" name="Рисунок 5" descr="W:\ftp.ttg.gazprom.ru\incoming\ПО защиты от коррозии\! Испытания Полистэк\Нанесение Полистэк в ООО Промтех-НН г. Н.Новгород (июль 2017)\Фото и видео\Общий вид цеха\S8302123.JPG"/>
          <p:cNvPicPr/>
          <p:nvPr/>
        </p:nvPicPr>
        <p:blipFill>
          <a:blip r:embed="rId5" cstate="screen">
            <a:extLst>
              <a:ext uri="{28A0092B-C50C-407E-A947-70E740481C1C}">
                <a14:useLocalDpi xmlns:a14="http://schemas.microsoft.com/office/drawing/2010/main"/>
              </a:ext>
            </a:extLst>
          </a:blip>
          <a:srcRect/>
          <a:stretch>
            <a:fillRect/>
          </a:stretch>
        </p:blipFill>
        <p:spPr bwMode="auto">
          <a:xfrm>
            <a:off x="4243545" y="2076536"/>
            <a:ext cx="4651695" cy="3113815"/>
          </a:xfrm>
          <a:prstGeom prst="rect">
            <a:avLst/>
          </a:prstGeom>
          <a:ln>
            <a:noFill/>
          </a:ln>
          <a:effectLst>
            <a:outerShdw blurRad="292100" dist="139700" dir="2700000" algn="tl" rotWithShape="0">
              <a:srgbClr val="333333">
                <a:alpha val="65000"/>
              </a:srgbClr>
            </a:outerShdw>
          </a:effectLst>
        </p:spPr>
      </p:pic>
      <p:sp>
        <p:nvSpPr>
          <p:cNvPr id="7" name="Прямоугольник 6"/>
          <p:cNvSpPr/>
          <p:nvPr/>
        </p:nvSpPr>
        <p:spPr>
          <a:xfrm>
            <a:off x="4243545" y="5190351"/>
            <a:ext cx="4651695" cy="461665"/>
          </a:xfrm>
          <a:prstGeom prst="rect">
            <a:avLst/>
          </a:prstGeom>
          <a:solidFill>
            <a:schemeClr val="bg1">
              <a:alpha val="78000"/>
            </a:schemeClr>
          </a:solidFill>
        </p:spPr>
        <p:txBody>
          <a:bodyPr wrap="square">
            <a:spAutoFit/>
          </a:bodyPr>
          <a:lstStyle/>
          <a:p>
            <a:pPr algn="ctr"/>
            <a:r>
              <a:rPr lang="ru-RU" sz="1200" b="1" dirty="0">
                <a:solidFill>
                  <a:schemeClr val="tx1"/>
                </a:solidFill>
              </a:rPr>
              <a:t>Общий вид цеха производственной базы </a:t>
            </a:r>
            <a:br>
              <a:rPr lang="ru-RU" sz="1200" b="1" dirty="0">
                <a:solidFill>
                  <a:schemeClr val="tx1"/>
                </a:solidFill>
              </a:rPr>
            </a:br>
            <a:r>
              <a:rPr lang="ru-RU" sz="1200" b="1" dirty="0">
                <a:solidFill>
                  <a:schemeClr val="tx1"/>
                </a:solidFill>
              </a:rPr>
              <a:t>ООО «</a:t>
            </a:r>
            <a:r>
              <a:rPr lang="ru-RU" sz="1200" b="1" dirty="0" err="1">
                <a:solidFill>
                  <a:schemeClr val="tx1"/>
                </a:solidFill>
              </a:rPr>
              <a:t>Промтех</a:t>
            </a:r>
            <a:r>
              <a:rPr lang="ru-RU" sz="1200" b="1" dirty="0">
                <a:solidFill>
                  <a:schemeClr val="tx1"/>
                </a:solidFill>
              </a:rPr>
              <a:t>-НН</a:t>
            </a:r>
            <a:r>
              <a:rPr lang="ru-RU" sz="1200" b="1" dirty="0" smtClean="0">
                <a:solidFill>
                  <a:schemeClr val="tx1"/>
                </a:solidFill>
              </a:rPr>
              <a:t>» (г. Н. Новгород)</a:t>
            </a:r>
            <a:endParaRPr lang="ru-RU" sz="1200" b="1" dirty="0">
              <a:solidFill>
                <a:schemeClr val="tx1"/>
              </a:solidFill>
            </a:endParaRPr>
          </a:p>
        </p:txBody>
      </p:sp>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100109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5</a:t>
            </a:fld>
            <a:endParaRPr lang="ru-RU" dirty="0"/>
          </a:p>
        </p:txBody>
      </p:sp>
      <p:sp>
        <p:nvSpPr>
          <p:cNvPr id="4" name="Rectangle 5"/>
          <p:cNvSpPr>
            <a:spLocks noChangeArrowheads="1"/>
          </p:cNvSpPr>
          <p:nvPr/>
        </p:nvSpPr>
        <p:spPr bwMode="auto">
          <a:xfrm>
            <a:off x="1924048" y="0"/>
            <a:ext cx="7219952" cy="1056639"/>
          </a:xfrm>
          <a:prstGeom prst="rect">
            <a:avLst/>
          </a:prstGeom>
          <a:noFill/>
          <a:ln w="9525">
            <a:noFill/>
            <a:miter lim="800000"/>
            <a:headEnd/>
            <a:tailEnd/>
          </a:ln>
        </p:spPr>
        <p:txBody>
          <a:bodyPr anchor="ctr"/>
          <a:lstStyle/>
          <a:p>
            <a:pPr algn="ctr" defTabSz="886452">
              <a:defRPr/>
            </a:pPr>
            <a:r>
              <a:rPr lang="ru-RU" sz="1800" b="1" dirty="0" smtClean="0">
                <a:latin typeface="Arial" charset="0"/>
                <a:cs typeface="Arial" charset="0"/>
              </a:rPr>
              <a:t>Участок </a:t>
            </a:r>
            <a:r>
              <a:rPr lang="ru-RU" sz="1800" b="1" dirty="0">
                <a:latin typeface="Arial" charset="0"/>
                <a:cs typeface="Arial" charset="0"/>
              </a:rPr>
              <a:t>по изоляции труб, входящего в состав технологической линии модульного автономного комплекса по диагностике, ремонту и изоляции труб «</a:t>
            </a:r>
            <a:r>
              <a:rPr lang="ru-RU" sz="1800" b="1" dirty="0" err="1">
                <a:latin typeface="Arial" charset="0"/>
                <a:cs typeface="Arial" charset="0"/>
              </a:rPr>
              <a:t>ТТЛ</a:t>
            </a:r>
            <a:r>
              <a:rPr lang="ru-RU" sz="1800" b="1" dirty="0">
                <a:latin typeface="Arial" charset="0"/>
                <a:cs typeface="Arial" charset="0"/>
              </a:rPr>
              <a:t> МАК».</a:t>
            </a:r>
            <a:endParaRPr lang="ru-RU" sz="2000" b="1" dirty="0"/>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5" name="Рисунок 4"/>
          <p:cNvPicPr>
            <a:picLocks noChangeAspect="1"/>
          </p:cNvPicPr>
          <p:nvPr/>
        </p:nvPicPr>
        <p:blipFill rotWithShape="1">
          <a:blip r:embed="rId3"/>
          <a:srcRect l="50741" t="37525" r="478" b="23229"/>
          <a:stretch/>
        </p:blipFill>
        <p:spPr>
          <a:xfrm>
            <a:off x="173618" y="1081633"/>
            <a:ext cx="8733031" cy="2473524"/>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18398" y="3628578"/>
            <a:ext cx="9125601" cy="2708434"/>
          </a:xfrm>
          <a:prstGeom prst="rect">
            <a:avLst/>
          </a:prstGeom>
          <a:noFill/>
        </p:spPr>
        <p:txBody>
          <a:bodyPr wrap="square" rtlCol="0">
            <a:spAutoFit/>
          </a:bodyPr>
          <a:lstStyle/>
          <a:p>
            <a:pPr lvl="0"/>
            <a:r>
              <a:rPr lang="ru-RU" sz="1000" b="1" dirty="0" smtClean="0">
                <a:solidFill>
                  <a:schemeClr val="tx1"/>
                </a:solidFill>
                <a:latin typeface="Arial" panose="020B0604020202020204" pitchFamily="34" charset="0"/>
                <a:cs typeface="Arial" panose="020B0604020202020204" pitchFamily="34" charset="0"/>
              </a:rPr>
              <a:t>Оборудование </a:t>
            </a:r>
            <a:r>
              <a:rPr lang="ru-RU" sz="1000" b="1" dirty="0">
                <a:solidFill>
                  <a:schemeClr val="tx1"/>
                </a:solidFill>
                <a:latin typeface="Arial" panose="020B0604020202020204" pitchFamily="34" charset="0"/>
                <a:cs typeface="Arial" panose="020B0604020202020204" pitchFamily="34" charset="0"/>
              </a:rPr>
              <a:t>для подготовки трубы к нанесению </a:t>
            </a:r>
            <a:r>
              <a:rPr lang="ru-RU" sz="1000" b="1" dirty="0" smtClean="0">
                <a:solidFill>
                  <a:schemeClr val="tx1"/>
                </a:solidFill>
                <a:latin typeface="Arial" panose="020B0604020202020204" pitchFamily="34" charset="0"/>
                <a:cs typeface="Arial" panose="020B0604020202020204" pitchFamily="34" charset="0"/>
              </a:rPr>
              <a:t>изоляции</a:t>
            </a:r>
            <a:r>
              <a:rPr lang="ru-RU" sz="1000" dirty="0" smtClean="0">
                <a:solidFill>
                  <a:schemeClr val="tx1"/>
                </a:solidFill>
                <a:latin typeface="Arial" panose="020B0604020202020204" pitchFamily="34" charset="0"/>
                <a:cs typeface="Arial" panose="020B0604020202020204" pitchFamily="34" charset="0"/>
              </a:rPr>
              <a:t>:</a:t>
            </a:r>
            <a:endParaRPr lang="ru-RU" sz="1000" dirty="0">
              <a:solidFill>
                <a:schemeClr val="tx1"/>
              </a:solidFill>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ru-RU" sz="1000" dirty="0" smtClean="0">
                <a:solidFill>
                  <a:schemeClr val="tx1"/>
                </a:solidFill>
                <a:latin typeface="Arial" panose="020B0604020202020204" pitchFamily="34" charset="0"/>
                <a:cs typeface="Arial" panose="020B0604020202020204" pitchFamily="34" charset="0"/>
              </a:rPr>
              <a:t>Агрегат </a:t>
            </a:r>
            <a:r>
              <a:rPr lang="ru-RU" sz="1000" dirty="0">
                <a:solidFill>
                  <a:schemeClr val="tx1"/>
                </a:solidFill>
                <a:latin typeface="Arial" panose="020B0604020202020204" pitchFamily="34" charset="0"/>
                <a:cs typeface="Arial" panose="020B0604020202020204" pitchFamily="34" charset="0"/>
              </a:rPr>
              <a:t>нагревательный стационарный «ПТ-НН АНС», для предварительного подогрева трубы перед </a:t>
            </a:r>
            <a:r>
              <a:rPr lang="ru-RU" sz="1000" dirty="0" err="1">
                <a:solidFill>
                  <a:schemeClr val="tx1"/>
                </a:solidFill>
                <a:latin typeface="Arial" panose="020B0604020202020204" pitchFamily="34" charset="0"/>
                <a:cs typeface="Arial" panose="020B0604020202020204" pitchFamily="34" charset="0"/>
              </a:rPr>
              <a:t>дробеметной</a:t>
            </a:r>
            <a:r>
              <a:rPr lang="ru-RU" sz="1000" dirty="0">
                <a:solidFill>
                  <a:schemeClr val="tx1"/>
                </a:solidFill>
                <a:latin typeface="Arial" panose="020B0604020202020204" pitchFamily="34" charset="0"/>
                <a:cs typeface="Arial" panose="020B0604020202020204" pitchFamily="34" charset="0"/>
              </a:rPr>
              <a:t> очисткой до температуры + 40÷50 </a:t>
            </a:r>
            <a:r>
              <a:rPr lang="ru-RU" sz="1000" baseline="30000" dirty="0">
                <a:solidFill>
                  <a:schemeClr val="tx1"/>
                </a:solidFill>
                <a:latin typeface="Arial" panose="020B0604020202020204" pitchFamily="34" charset="0"/>
                <a:cs typeface="Arial" panose="020B0604020202020204" pitchFamily="34" charset="0"/>
              </a:rPr>
              <a:t>0</a:t>
            </a:r>
            <a:r>
              <a:rPr lang="ru-RU" sz="1000" dirty="0">
                <a:solidFill>
                  <a:schemeClr val="tx1"/>
                </a:solidFill>
                <a:latin typeface="Arial" panose="020B0604020202020204" pitchFamily="34" charset="0"/>
                <a:cs typeface="Arial" panose="020B0604020202020204" pitchFamily="34" charset="0"/>
              </a:rPr>
              <a:t>С </a:t>
            </a:r>
            <a:r>
              <a:rPr lang="ru-RU" sz="1000" b="1" dirty="0">
                <a:solidFill>
                  <a:schemeClr val="tx1"/>
                </a:solidFill>
                <a:latin typeface="Arial" panose="020B0604020202020204" pitchFamily="34" charset="0"/>
                <a:cs typeface="Arial" panose="020B0604020202020204" pitchFamily="34" charset="0"/>
              </a:rPr>
              <a:t>(поз. 2). </a:t>
            </a:r>
          </a:p>
          <a:p>
            <a:pPr marL="628650" lvl="1" indent="-171450">
              <a:buFont typeface="Arial" panose="020B0604020202020204" pitchFamily="34" charset="0"/>
              <a:buChar char="•"/>
            </a:pPr>
            <a:r>
              <a:rPr lang="ru-RU" sz="1000" dirty="0" err="1" smtClean="0">
                <a:solidFill>
                  <a:schemeClr val="tx1"/>
                </a:solidFill>
                <a:latin typeface="Arial" panose="020B0604020202020204" pitchFamily="34" charset="0"/>
                <a:cs typeface="Arial" panose="020B0604020202020204" pitchFamily="34" charset="0"/>
              </a:rPr>
              <a:t>Дробемётная</a:t>
            </a:r>
            <a:r>
              <a:rPr lang="ru-RU" sz="1000" dirty="0" smtClean="0">
                <a:solidFill>
                  <a:schemeClr val="tx1"/>
                </a:solidFill>
                <a:latin typeface="Arial" panose="020B0604020202020204" pitchFamily="34" charset="0"/>
                <a:cs typeface="Arial" panose="020B0604020202020204" pitchFamily="34" charset="0"/>
              </a:rPr>
              <a:t> </a:t>
            </a:r>
            <a:r>
              <a:rPr lang="ru-RU" sz="1000" dirty="0">
                <a:solidFill>
                  <a:schemeClr val="tx1"/>
                </a:solidFill>
                <a:latin typeface="Arial" panose="020B0604020202020204" pitchFamily="34" charset="0"/>
                <a:cs typeface="Arial" panose="020B0604020202020204" pitchFamily="34" charset="0"/>
              </a:rPr>
              <a:t>установка, для подготовки поверхности трубы до требуемых параметров степени очистки и шероховатости, перед нанесением защитного изоляционного покрытия (</a:t>
            </a:r>
            <a:r>
              <a:rPr lang="ru-RU" sz="1000" b="1" dirty="0">
                <a:solidFill>
                  <a:schemeClr val="tx1"/>
                </a:solidFill>
                <a:latin typeface="Arial" panose="020B0604020202020204" pitchFamily="34" charset="0"/>
                <a:cs typeface="Arial" panose="020B0604020202020204" pitchFamily="34" charset="0"/>
              </a:rPr>
              <a:t>поз. 3).</a:t>
            </a:r>
          </a:p>
          <a:p>
            <a:pPr marL="628650" lvl="1" indent="-171450">
              <a:buFont typeface="Arial" panose="020B0604020202020204" pitchFamily="34" charset="0"/>
              <a:buChar char="•"/>
            </a:pPr>
            <a:r>
              <a:rPr lang="ru-RU" sz="1000" dirty="0" smtClean="0">
                <a:solidFill>
                  <a:schemeClr val="tx1"/>
                </a:solidFill>
                <a:latin typeface="Arial" panose="020B0604020202020204" pitchFamily="34" charset="0"/>
                <a:cs typeface="Arial" panose="020B0604020202020204" pitchFamily="34" charset="0"/>
              </a:rPr>
              <a:t>Механизм </a:t>
            </a:r>
            <a:r>
              <a:rPr lang="ru-RU" sz="1000" dirty="0">
                <a:solidFill>
                  <a:schemeClr val="tx1"/>
                </a:solidFill>
                <a:latin typeface="Arial" panose="020B0604020202020204" pitchFamily="34" charset="0"/>
                <a:cs typeface="Arial" panose="020B0604020202020204" pitchFamily="34" charset="0"/>
              </a:rPr>
              <a:t>удаления пыли «ПТ-НН МУП», для обеспечения требуемой степени запыленности поверхности трубы перед изоляцией и система сбора пыли «ПТ-НН ССП-01» </a:t>
            </a:r>
            <a:r>
              <a:rPr lang="ru-RU" sz="1000" b="1" dirty="0">
                <a:solidFill>
                  <a:schemeClr val="tx1"/>
                </a:solidFill>
                <a:latin typeface="Arial" panose="020B0604020202020204" pitchFamily="34" charset="0"/>
                <a:cs typeface="Arial" panose="020B0604020202020204" pitchFamily="34" charset="0"/>
              </a:rPr>
              <a:t>(поз. 4).</a:t>
            </a:r>
          </a:p>
          <a:p>
            <a:pPr marL="628650" lvl="1" indent="-171450">
              <a:buFont typeface="Arial" panose="020B0604020202020204" pitchFamily="34" charset="0"/>
              <a:buChar char="•"/>
            </a:pPr>
            <a:r>
              <a:rPr lang="ru-RU" sz="1000" dirty="0" smtClean="0">
                <a:solidFill>
                  <a:schemeClr val="tx1"/>
                </a:solidFill>
                <a:latin typeface="Arial" panose="020B0604020202020204" pitchFamily="34" charset="0"/>
                <a:cs typeface="Arial" panose="020B0604020202020204" pitchFamily="34" charset="0"/>
              </a:rPr>
              <a:t>Агрегаты </a:t>
            </a:r>
            <a:r>
              <a:rPr lang="ru-RU" sz="1000" dirty="0">
                <a:solidFill>
                  <a:schemeClr val="tx1"/>
                </a:solidFill>
                <a:latin typeface="Arial" panose="020B0604020202020204" pitchFamily="34" charset="0"/>
                <a:cs typeface="Arial" panose="020B0604020202020204" pitchFamily="34" charset="0"/>
              </a:rPr>
              <a:t>нагревательные стационарные «ПТ-НН АНС», в количестве 3 шт., для нагрева поверхности трубы до необходимой температуры (105÷115 </a:t>
            </a:r>
            <a:r>
              <a:rPr lang="ru-RU" sz="1000" baseline="30000" dirty="0">
                <a:solidFill>
                  <a:schemeClr val="tx1"/>
                </a:solidFill>
                <a:latin typeface="Arial" panose="020B0604020202020204" pitchFamily="34" charset="0"/>
                <a:cs typeface="Arial" panose="020B0604020202020204" pitchFamily="34" charset="0"/>
              </a:rPr>
              <a:t>0</a:t>
            </a:r>
            <a:r>
              <a:rPr lang="ru-RU" sz="1000" dirty="0">
                <a:solidFill>
                  <a:schemeClr val="tx1"/>
                </a:solidFill>
                <a:latin typeface="Arial" panose="020B0604020202020204" pitchFamily="34" charset="0"/>
                <a:cs typeface="Arial" panose="020B0604020202020204" pitchFamily="34" charset="0"/>
              </a:rPr>
              <a:t>С), перед нанесением изоляции </a:t>
            </a:r>
            <a:r>
              <a:rPr lang="ru-RU" sz="1000" b="1" dirty="0">
                <a:solidFill>
                  <a:schemeClr val="tx1"/>
                </a:solidFill>
                <a:latin typeface="Arial" panose="020B0604020202020204" pitchFamily="34" charset="0"/>
                <a:cs typeface="Arial" panose="020B0604020202020204" pitchFamily="34" charset="0"/>
              </a:rPr>
              <a:t>(поз. 5). </a:t>
            </a:r>
          </a:p>
          <a:p>
            <a:pPr marL="0" lvl="0" indent="0">
              <a:buFont typeface="Wingdings" panose="05000000000000000000" pitchFamily="2" charset="2"/>
              <a:buNone/>
            </a:pPr>
            <a:r>
              <a:rPr lang="ru-RU" sz="1000" b="1" dirty="0" smtClean="0">
                <a:solidFill>
                  <a:schemeClr val="tx1"/>
                </a:solidFill>
                <a:latin typeface="Arial" panose="020B0604020202020204" pitchFamily="34" charset="0"/>
                <a:cs typeface="Arial" panose="020B0604020202020204" pitchFamily="34" charset="0"/>
              </a:rPr>
              <a:t>Оборудование </a:t>
            </a:r>
            <a:r>
              <a:rPr lang="ru-RU" sz="1000" b="1" dirty="0">
                <a:solidFill>
                  <a:schemeClr val="tx1"/>
                </a:solidFill>
                <a:latin typeface="Arial" panose="020B0604020202020204" pitchFamily="34" charset="0"/>
                <a:cs typeface="Arial" panose="020B0604020202020204" pitchFamily="34" charset="0"/>
              </a:rPr>
              <a:t>для нанесения </a:t>
            </a:r>
            <a:r>
              <a:rPr lang="ru-RU" sz="1000" b="1" dirty="0" smtClean="0">
                <a:solidFill>
                  <a:schemeClr val="tx1"/>
                </a:solidFill>
                <a:latin typeface="Arial" panose="020B0604020202020204" pitchFamily="34" charset="0"/>
                <a:cs typeface="Arial" panose="020B0604020202020204" pitchFamily="34" charset="0"/>
              </a:rPr>
              <a:t>изоляции</a:t>
            </a:r>
            <a:r>
              <a:rPr lang="ru-RU" sz="1000" dirty="0" smtClean="0">
                <a:solidFill>
                  <a:schemeClr val="tx1"/>
                </a:solidFill>
                <a:latin typeface="Arial" panose="020B0604020202020204" pitchFamily="34" charset="0"/>
                <a:cs typeface="Arial" panose="020B0604020202020204" pitchFamily="34" charset="0"/>
              </a:rPr>
              <a:t>:</a:t>
            </a:r>
            <a:endParaRPr lang="ru-RU" sz="1000" dirty="0">
              <a:solidFill>
                <a:schemeClr val="tx1"/>
              </a:solidFill>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ru-RU" sz="1000" dirty="0" smtClean="0">
                <a:solidFill>
                  <a:schemeClr val="tx1"/>
                </a:solidFill>
                <a:latin typeface="Arial" panose="020B0604020202020204" pitchFamily="34" charset="0"/>
                <a:cs typeface="Arial" panose="020B0604020202020204" pitchFamily="34" charset="0"/>
              </a:rPr>
              <a:t>Изоляционная </a:t>
            </a:r>
            <a:r>
              <a:rPr lang="ru-RU" sz="1000" dirty="0">
                <a:solidFill>
                  <a:schemeClr val="tx1"/>
                </a:solidFill>
                <a:latin typeface="Arial" panose="020B0604020202020204" pitchFamily="34" charset="0"/>
                <a:cs typeface="Arial" panose="020B0604020202020204" pitchFamily="34" charset="0"/>
              </a:rPr>
              <a:t>машина «ПТ-НН МИ» </a:t>
            </a:r>
            <a:r>
              <a:rPr lang="ru-RU" sz="1000" b="1" dirty="0">
                <a:solidFill>
                  <a:schemeClr val="tx1"/>
                </a:solidFill>
                <a:latin typeface="Arial" panose="020B0604020202020204" pitchFamily="34" charset="0"/>
                <a:cs typeface="Arial" panose="020B0604020202020204" pitchFamily="34" charset="0"/>
              </a:rPr>
              <a:t>(поз. 6).</a:t>
            </a:r>
          </a:p>
          <a:p>
            <a:pPr marL="628650" lvl="1" indent="-171450">
              <a:buFont typeface="Arial" panose="020B0604020202020204" pitchFamily="34" charset="0"/>
              <a:buChar char="•"/>
            </a:pPr>
            <a:r>
              <a:rPr lang="ru-RU" sz="1000" dirty="0" smtClean="0">
                <a:solidFill>
                  <a:schemeClr val="tx1"/>
                </a:solidFill>
                <a:latin typeface="Arial" panose="020B0604020202020204" pitchFamily="34" charset="0"/>
                <a:cs typeface="Arial" panose="020B0604020202020204" pitchFamily="34" charset="0"/>
              </a:rPr>
              <a:t>Установка </a:t>
            </a:r>
            <a:r>
              <a:rPr lang="ru-RU" sz="1000" dirty="0" err="1">
                <a:solidFill>
                  <a:schemeClr val="tx1"/>
                </a:solidFill>
                <a:latin typeface="Arial" panose="020B0604020202020204" pitchFamily="34" charset="0"/>
                <a:cs typeface="Arial" panose="020B0604020202020204" pitchFamily="34" charset="0"/>
              </a:rPr>
              <a:t>термоусадки</a:t>
            </a:r>
            <a:r>
              <a:rPr lang="ru-RU" sz="1000" dirty="0">
                <a:solidFill>
                  <a:schemeClr val="tx1"/>
                </a:solidFill>
                <a:latin typeface="Arial" panose="020B0604020202020204" pitchFamily="34" charset="0"/>
                <a:cs typeface="Arial" panose="020B0604020202020204" pitchFamily="34" charset="0"/>
              </a:rPr>
              <a:t> ленты «ПТ-НН УТЛ» </a:t>
            </a:r>
            <a:r>
              <a:rPr lang="ru-RU" sz="1000" b="1" dirty="0">
                <a:solidFill>
                  <a:schemeClr val="tx1"/>
                </a:solidFill>
                <a:latin typeface="Arial" panose="020B0604020202020204" pitchFamily="34" charset="0"/>
                <a:cs typeface="Arial" panose="020B0604020202020204" pitchFamily="34" charset="0"/>
              </a:rPr>
              <a:t>(поз. 7).</a:t>
            </a:r>
          </a:p>
          <a:p>
            <a:pPr marL="628650" lvl="1" indent="-171450">
              <a:buFont typeface="Arial" panose="020B0604020202020204" pitchFamily="34" charset="0"/>
              <a:buChar char="•"/>
            </a:pPr>
            <a:r>
              <a:rPr lang="ru-RU" sz="1000" dirty="0" smtClean="0">
                <a:solidFill>
                  <a:schemeClr val="tx1"/>
                </a:solidFill>
                <a:latin typeface="Arial" panose="020B0604020202020204" pitchFamily="34" charset="0"/>
                <a:cs typeface="Arial" panose="020B0604020202020204" pitchFamily="34" charset="0"/>
              </a:rPr>
              <a:t>Оборудования </a:t>
            </a:r>
            <a:r>
              <a:rPr lang="ru-RU" sz="1000" dirty="0">
                <a:solidFill>
                  <a:schemeClr val="tx1"/>
                </a:solidFill>
                <a:latin typeface="Arial" panose="020B0604020202020204" pitchFamily="34" charset="0"/>
                <a:cs typeface="Arial" panose="020B0604020202020204" pitchFamily="34" charset="0"/>
              </a:rPr>
              <a:t>для охлаждения трубы с нанесенной изоляцией </a:t>
            </a:r>
            <a:r>
              <a:rPr lang="ru-RU" sz="1000" b="1" dirty="0">
                <a:solidFill>
                  <a:schemeClr val="tx1"/>
                </a:solidFill>
                <a:latin typeface="Arial" panose="020B0604020202020204" pitchFamily="34" charset="0"/>
                <a:cs typeface="Arial" panose="020B0604020202020204" pitchFamily="34" charset="0"/>
              </a:rPr>
              <a:t>(поз. 8), </a:t>
            </a:r>
            <a:r>
              <a:rPr lang="ru-RU" sz="1000" dirty="0">
                <a:solidFill>
                  <a:schemeClr val="tx1"/>
                </a:solidFill>
                <a:latin typeface="Arial" panose="020B0604020202020204" pitchFamily="34" charset="0"/>
                <a:cs typeface="Arial" panose="020B0604020202020204" pitchFamily="34" charset="0"/>
              </a:rPr>
              <a:t>в которое входит 4-х зонная установка охлаждения «ПТ-НН ОПТ», обеспечивающая охлаждения трубы с нанесенным защитным покрытием до температуры + 40 </a:t>
            </a:r>
            <a:r>
              <a:rPr lang="ru-RU" sz="1000" baseline="30000" dirty="0">
                <a:solidFill>
                  <a:schemeClr val="tx1"/>
                </a:solidFill>
                <a:latin typeface="Arial" panose="020B0604020202020204" pitchFamily="34" charset="0"/>
                <a:cs typeface="Arial" panose="020B0604020202020204" pitchFamily="34" charset="0"/>
              </a:rPr>
              <a:t>0</a:t>
            </a:r>
            <a:r>
              <a:rPr lang="ru-RU" sz="1000" dirty="0">
                <a:solidFill>
                  <a:schemeClr val="tx1"/>
                </a:solidFill>
                <a:latin typeface="Arial" panose="020B0604020202020204" pitchFamily="34" charset="0"/>
                <a:cs typeface="Arial" panose="020B0604020202020204" pitchFamily="34" charset="0"/>
              </a:rPr>
              <a:t>С, для осуществления ее дальнейшего перемещения.</a:t>
            </a:r>
          </a:p>
          <a:p>
            <a:pPr marL="628650" lvl="1" indent="-171450">
              <a:buFont typeface="Arial" panose="020B0604020202020204" pitchFamily="34" charset="0"/>
              <a:buChar char="•"/>
            </a:pPr>
            <a:r>
              <a:rPr lang="ru-RU" sz="1000" dirty="0" smtClean="0">
                <a:solidFill>
                  <a:schemeClr val="tx1"/>
                </a:solidFill>
                <a:latin typeface="Arial" panose="020B0604020202020204" pitchFamily="34" charset="0"/>
                <a:cs typeface="Arial" panose="020B0604020202020204" pitchFamily="34" charset="0"/>
              </a:rPr>
              <a:t>Оборудование </a:t>
            </a:r>
            <a:r>
              <a:rPr lang="ru-RU" sz="1000" dirty="0">
                <a:solidFill>
                  <a:schemeClr val="tx1"/>
                </a:solidFill>
                <a:latin typeface="Arial" panose="020B0604020202020204" pitchFamily="34" charset="0"/>
                <a:cs typeface="Arial" panose="020B0604020202020204" pitchFamily="34" charset="0"/>
              </a:rPr>
              <a:t>временного хранения изолированных труб (</a:t>
            </a:r>
            <a:r>
              <a:rPr lang="ru-RU" sz="1000" b="1" dirty="0">
                <a:solidFill>
                  <a:schemeClr val="tx1"/>
                </a:solidFill>
                <a:latin typeface="Arial" panose="020B0604020202020204" pitchFamily="34" charset="0"/>
                <a:cs typeface="Arial" panose="020B0604020202020204" pitchFamily="34" charset="0"/>
              </a:rPr>
              <a:t>поз. 9), </a:t>
            </a:r>
            <a:r>
              <a:rPr lang="ru-RU" sz="1000" dirty="0">
                <a:solidFill>
                  <a:schemeClr val="tx1"/>
                </a:solidFill>
                <a:latin typeface="Arial" panose="020B0604020202020204" pitchFamily="34" charset="0"/>
                <a:cs typeface="Arial" panose="020B0604020202020204" pitchFamily="34" charset="0"/>
              </a:rPr>
              <a:t>в которое входит накопитель труб «ПТ-НН НТ-2» на 2 трубы </a:t>
            </a:r>
            <a:r>
              <a:rPr lang="ru-RU" sz="1000" dirty="0" err="1">
                <a:solidFill>
                  <a:schemeClr val="tx1"/>
                </a:solidFill>
                <a:latin typeface="Arial" panose="020B0604020202020204" pitchFamily="34" charset="0"/>
                <a:cs typeface="Arial" panose="020B0604020202020204" pitchFamily="34" charset="0"/>
              </a:rPr>
              <a:t>Ду</a:t>
            </a:r>
            <a:r>
              <a:rPr lang="ru-RU" sz="1000" dirty="0">
                <a:solidFill>
                  <a:schemeClr val="tx1"/>
                </a:solidFill>
                <a:latin typeface="Arial" panose="020B0604020202020204" pitchFamily="34" charset="0"/>
                <a:cs typeface="Arial" panose="020B0604020202020204" pitchFamily="34" charset="0"/>
              </a:rPr>
              <a:t> </a:t>
            </a:r>
            <a:r>
              <a:rPr lang="ru-RU" sz="1000" dirty="0" smtClean="0">
                <a:solidFill>
                  <a:schemeClr val="tx1"/>
                </a:solidFill>
                <a:latin typeface="Arial" panose="020B0604020202020204" pitchFamily="34" charset="0"/>
                <a:cs typeface="Arial" panose="020B0604020202020204" pitchFamily="34" charset="0"/>
              </a:rPr>
              <a:t>1420.</a:t>
            </a:r>
          </a:p>
          <a:p>
            <a:r>
              <a:rPr lang="ru-RU" sz="1000" b="1" dirty="0" smtClean="0">
                <a:solidFill>
                  <a:schemeClr val="tx1"/>
                </a:solidFill>
                <a:latin typeface="Arial" panose="020B0604020202020204" pitchFamily="34" charset="0"/>
                <a:cs typeface="Arial" panose="020B0604020202020204" pitchFamily="34" charset="0"/>
              </a:rPr>
              <a:t>Общая </a:t>
            </a:r>
            <a:r>
              <a:rPr lang="ru-RU" sz="1000" b="1" dirty="0">
                <a:solidFill>
                  <a:schemeClr val="tx1"/>
                </a:solidFill>
                <a:latin typeface="Arial" panose="020B0604020202020204" pitchFamily="34" charset="0"/>
                <a:cs typeface="Arial" panose="020B0604020202020204" pitchFamily="34" charset="0"/>
              </a:rPr>
              <a:t>потребляемая мощность оборудования всего участка по изоляции труб, согласно данным производителя составляет 799 кВт.</a:t>
            </a:r>
            <a:endParaRPr lang="ru-RU" sz="1000" b="1" dirty="0"/>
          </a:p>
        </p:txBody>
      </p:sp>
      <p:sp>
        <p:nvSpPr>
          <p:cNvPr id="7" name="TextBox 6"/>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372340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6</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smtClean="0"/>
              <a:t>Трубы, </a:t>
            </a:r>
            <a:r>
              <a:rPr lang="ru-RU" sz="2000" b="1" dirty="0"/>
              <a:t>используемые для проведения ОПИ</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6" name="Рисунок 5" descr="W:\ftp.ttg.gazprom.ru\incoming\ПО защиты от коррозии\! Испытания Полистэк\Нанесение Полистэк в ООО Промтех-НН г. Н.Новгород (июль 2017)\Фото и видео\Общий вид цеха\IMG_0513.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4642" y="1607216"/>
            <a:ext cx="4252307" cy="3101049"/>
          </a:xfrm>
          <a:prstGeom prst="rect">
            <a:avLst/>
          </a:prstGeom>
          <a:ln>
            <a:noFill/>
          </a:ln>
          <a:effectLst>
            <a:outerShdw blurRad="292100" dist="139700" dir="2700000" algn="tl" rotWithShape="0">
              <a:srgbClr val="333333">
                <a:alpha val="65000"/>
              </a:srgbClr>
            </a:outerShdw>
          </a:effectLst>
        </p:spPr>
      </p:pic>
      <p:pic>
        <p:nvPicPr>
          <p:cNvPr id="7" name="Рисунок 6" descr="W:\ftp.ttg.gazprom.ru\incoming\ПО защиты от коррозии\! Испытания Полистэк\Нанесение Полистэк в ООО Промтех-НН г. Н.Новгород (июль 2017)\Фото и видео\Общий вид цеха\IMG_0451.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97148" y="1607216"/>
            <a:ext cx="4075920" cy="3101050"/>
          </a:xfrm>
          <a:prstGeom prst="rect">
            <a:avLst/>
          </a:prstGeom>
          <a:ln>
            <a:noFill/>
          </a:ln>
          <a:effectLst>
            <a:outerShdw blurRad="292100" dist="139700" dir="2700000" algn="tl" rotWithShape="0">
              <a:srgbClr val="333333">
                <a:alpha val="65000"/>
              </a:srgbClr>
            </a:outerShdw>
          </a:effectLst>
        </p:spPr>
      </p:pic>
      <p:sp>
        <p:nvSpPr>
          <p:cNvPr id="10" name="Rectangle 5"/>
          <p:cNvSpPr>
            <a:spLocks noChangeArrowheads="1"/>
          </p:cNvSpPr>
          <p:nvPr/>
        </p:nvSpPr>
        <p:spPr bwMode="auto">
          <a:xfrm>
            <a:off x="435266" y="5012903"/>
            <a:ext cx="8437802" cy="1083259"/>
          </a:xfrm>
          <a:prstGeom prst="rect">
            <a:avLst/>
          </a:prstGeom>
          <a:noFill/>
          <a:ln w="9525">
            <a:noFill/>
            <a:miter lim="800000"/>
            <a:headEnd/>
            <a:tailEnd/>
          </a:ln>
        </p:spPr>
        <p:txBody>
          <a:bodyPr anchor="ctr"/>
          <a:lstStyle/>
          <a:p>
            <a:pPr algn="ctr" eaLnBrk="0" fontAlgn="auto" hangingPunct="0">
              <a:spcAft>
                <a:spcPts val="0"/>
              </a:spcAft>
              <a:defRPr/>
            </a:pPr>
            <a:r>
              <a:rPr lang="ru-RU" sz="1800" b="1" dirty="0">
                <a:solidFill>
                  <a:schemeClr val="tx1"/>
                </a:solidFill>
              </a:rPr>
              <a:t>Для проведения ОПИ были использованы бывшие в эксплуатации тубы стальные, электросварные с двумя продольными швами, </a:t>
            </a:r>
            <a:r>
              <a:rPr lang="ru-RU" sz="1800" b="1" dirty="0" err="1">
                <a:solidFill>
                  <a:schemeClr val="tx1"/>
                </a:solidFill>
              </a:rPr>
              <a:t>Ду</a:t>
            </a:r>
            <a:r>
              <a:rPr lang="ru-RU" sz="1800" b="1" dirty="0">
                <a:solidFill>
                  <a:schemeClr val="tx1"/>
                </a:solidFill>
              </a:rPr>
              <a:t> 1420 мм, </a:t>
            </a:r>
            <a:r>
              <a:rPr lang="ru-RU" sz="1800" b="1" dirty="0" smtClean="0">
                <a:solidFill>
                  <a:schemeClr val="tx1"/>
                </a:solidFill>
              </a:rPr>
              <a:t/>
            </a:r>
            <a:br>
              <a:rPr lang="ru-RU" sz="1800" b="1" dirty="0" smtClean="0">
                <a:solidFill>
                  <a:schemeClr val="tx1"/>
                </a:solidFill>
              </a:rPr>
            </a:br>
            <a:r>
              <a:rPr lang="ru-RU" sz="1800" b="1" dirty="0" smtClean="0">
                <a:solidFill>
                  <a:schemeClr val="tx1"/>
                </a:solidFill>
              </a:rPr>
              <a:t>производства </a:t>
            </a:r>
            <a:r>
              <a:rPr lang="ru-RU" sz="1800" b="1" dirty="0" err="1" smtClean="0">
                <a:solidFill>
                  <a:schemeClr val="tx1"/>
                </a:solidFill>
              </a:rPr>
              <a:t>Харцызского</a:t>
            </a:r>
            <a:r>
              <a:rPr lang="ru-RU" sz="1800" b="1" dirty="0" smtClean="0">
                <a:solidFill>
                  <a:schemeClr val="tx1"/>
                </a:solidFill>
              </a:rPr>
              <a:t> </a:t>
            </a:r>
            <a:r>
              <a:rPr lang="ru-RU" sz="1800" b="1" dirty="0">
                <a:solidFill>
                  <a:schemeClr val="tx1"/>
                </a:solidFill>
              </a:rPr>
              <a:t>трубного завода, в количестве 8-ми </a:t>
            </a:r>
            <a:r>
              <a:rPr lang="ru-RU" sz="1800" b="1" dirty="0" smtClean="0">
                <a:solidFill>
                  <a:schemeClr val="tx1"/>
                </a:solidFill>
              </a:rPr>
              <a:t>шт.</a:t>
            </a:r>
            <a:endParaRPr lang="ru-RU" sz="1800" b="1" dirty="0">
              <a:solidFill>
                <a:schemeClr val="tx1"/>
              </a:solidFill>
              <a:ea typeface="+mj-ea"/>
              <a:cs typeface="Times New Roman" pitchFamily="18" charset="0"/>
            </a:endParaRPr>
          </a:p>
        </p:txBody>
      </p:sp>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32448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7</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algn="ctr" eaLnBrk="0" fontAlgn="auto" hangingPunct="0">
              <a:spcAft>
                <a:spcPts val="0"/>
              </a:spcAft>
              <a:defRPr/>
            </a:pPr>
            <a:r>
              <a:rPr lang="ru-RU" sz="2000" b="1" dirty="0"/>
              <a:t>Материал «Полистэк» используемый для проведения </a:t>
            </a:r>
            <a:r>
              <a:rPr lang="ru-RU" sz="2000" b="1" dirty="0" err="1"/>
              <a:t>ОПИ</a:t>
            </a:r>
            <a:endParaRPr lang="ru-RU" sz="2000" b="1" dirty="0">
              <a:solidFill>
                <a:schemeClr val="bg1"/>
              </a:solidFill>
              <a:effectLst>
                <a:outerShdw blurRad="38100" dist="38100" dir="2700000" algn="tl">
                  <a:srgbClr val="000000">
                    <a:alpha val="43137"/>
                  </a:srgbClr>
                </a:outerShdw>
              </a:effectLst>
              <a:ea typeface="+mj-ea"/>
              <a:cs typeface="Times New Roman" pitchFamily="18" charset="0"/>
            </a:endParaRPr>
          </a:p>
        </p:txBody>
      </p:sp>
      <p:sp>
        <p:nvSpPr>
          <p:cNvPr id="2" name="Rectangle 2"/>
          <p:cNvSpPr>
            <a:spLocks noChangeArrowheads="1"/>
          </p:cNvSpPr>
          <p:nvPr/>
        </p:nvSpPr>
        <p:spPr bwMode="auto">
          <a:xfrm>
            <a:off x="254642" y="1956121"/>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6" name="Рисунок 5" descr="W:\ftp.ttg.gazprom.ru\incoming\ПО защиты от коррозии\! Испытания Полистэк\Нанесение Полистэк в ООО Промтех-НН г. Н.Новгород (июль 2017)\Фото и видео\3 Нанесение Полистек\IMG_0488.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0607" y="1538236"/>
            <a:ext cx="4093660" cy="3157942"/>
          </a:xfrm>
          <a:prstGeom prst="rect">
            <a:avLst/>
          </a:prstGeom>
          <a:ln>
            <a:noFill/>
          </a:ln>
          <a:effectLst>
            <a:outerShdw blurRad="292100" dist="139700" dir="2700000" algn="tl" rotWithShape="0">
              <a:srgbClr val="333333">
                <a:alpha val="65000"/>
              </a:srgbClr>
            </a:outerShdw>
          </a:effectLst>
        </p:spPr>
      </p:pic>
      <p:pic>
        <p:nvPicPr>
          <p:cNvPr id="7" name="Рисунок 6" descr="W:\ftp.ttg.gazprom.ru\incoming\ПО защиты от коррозии\! Испытания Полистэк\Нанесение Полистэк в ООО Промтех-НН г. Н.Новгород (июль 2017)\Фото и видео\3 Нанесение Полистек\IMG_0489.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04338" y="1538236"/>
            <a:ext cx="3899396" cy="3157942"/>
          </a:xfrm>
          <a:prstGeom prst="rect">
            <a:avLst/>
          </a:prstGeom>
          <a:ln>
            <a:noFill/>
          </a:ln>
          <a:effectLst>
            <a:outerShdw blurRad="292100" dist="139700" dir="2700000" algn="tl" rotWithShape="0">
              <a:srgbClr val="333333">
                <a:alpha val="65000"/>
              </a:srgbClr>
            </a:outerShdw>
          </a:effectLst>
        </p:spPr>
      </p:pic>
      <p:sp>
        <p:nvSpPr>
          <p:cNvPr id="10" name="Rectangle 5"/>
          <p:cNvSpPr>
            <a:spLocks noChangeArrowheads="1"/>
          </p:cNvSpPr>
          <p:nvPr/>
        </p:nvSpPr>
        <p:spPr bwMode="auto">
          <a:xfrm>
            <a:off x="170891" y="5027410"/>
            <a:ext cx="8861778" cy="1083259"/>
          </a:xfrm>
          <a:prstGeom prst="rect">
            <a:avLst/>
          </a:prstGeom>
          <a:noFill/>
          <a:ln w="9525">
            <a:noFill/>
            <a:miter lim="800000"/>
            <a:headEnd/>
            <a:tailEnd/>
          </a:ln>
        </p:spPr>
        <p:txBody>
          <a:bodyPr anchor="ctr"/>
          <a:lstStyle/>
          <a:p>
            <a:pPr algn="ctr" eaLnBrk="0" fontAlgn="auto" hangingPunct="0">
              <a:spcAft>
                <a:spcPts val="0"/>
              </a:spcAft>
              <a:defRPr/>
            </a:pPr>
            <a:r>
              <a:rPr lang="ru-RU" sz="1800" b="1" dirty="0" smtClean="0">
                <a:solidFill>
                  <a:schemeClr val="tx1"/>
                </a:solidFill>
              </a:rPr>
              <a:t>Для </a:t>
            </a:r>
            <a:r>
              <a:rPr lang="ru-RU" sz="1800" b="1" dirty="0">
                <a:solidFill>
                  <a:schemeClr val="tx1"/>
                </a:solidFill>
              </a:rPr>
              <a:t>нанесения наружного защитного покрытия, при проведении </a:t>
            </a:r>
            <a:r>
              <a:rPr lang="ru-RU" sz="1800" b="1" dirty="0" err="1">
                <a:solidFill>
                  <a:schemeClr val="tx1"/>
                </a:solidFill>
              </a:rPr>
              <a:t>ОПИ</a:t>
            </a:r>
            <a:r>
              <a:rPr lang="ru-RU" sz="1800" b="1" dirty="0">
                <a:solidFill>
                  <a:schemeClr val="tx1"/>
                </a:solidFill>
              </a:rPr>
              <a:t> был применен рулонный материал «Лента полиэтиленовая радиационно-модифицированная «Полистэк» с адгезионным слоем», изготовленный </a:t>
            </a:r>
            <a:r>
              <a:rPr lang="ru-RU" sz="1800" b="1" dirty="0" smtClean="0">
                <a:solidFill>
                  <a:schemeClr val="tx1"/>
                </a:solidFill>
              </a:rPr>
              <a:t>ООО </a:t>
            </a:r>
            <a:r>
              <a:rPr lang="ru-RU" sz="1800" b="1" dirty="0">
                <a:solidFill>
                  <a:schemeClr val="tx1"/>
                </a:solidFill>
              </a:rPr>
              <a:t>«</a:t>
            </a:r>
            <a:r>
              <a:rPr lang="ru-RU" sz="1800" b="1" dirty="0" err="1">
                <a:solidFill>
                  <a:schemeClr val="tx1"/>
                </a:solidFill>
              </a:rPr>
              <a:t>ПФК</a:t>
            </a:r>
            <a:r>
              <a:rPr lang="ru-RU" sz="1800" b="1" dirty="0">
                <a:solidFill>
                  <a:schemeClr val="tx1"/>
                </a:solidFill>
              </a:rPr>
              <a:t> «</a:t>
            </a:r>
            <a:r>
              <a:rPr lang="ru-RU" sz="1800" b="1" dirty="0" err="1">
                <a:solidFill>
                  <a:schemeClr val="tx1"/>
                </a:solidFill>
              </a:rPr>
              <a:t>Техпрокомплект</a:t>
            </a:r>
            <a:r>
              <a:rPr lang="ru-RU" sz="1800" b="1" dirty="0">
                <a:solidFill>
                  <a:schemeClr val="tx1"/>
                </a:solidFill>
              </a:rPr>
              <a:t>» по ТУ 2245-054-89632342-2015 29.05.2017. Материал предоставлен АО «Газпром СтройТЭК Салават</a:t>
            </a:r>
            <a:r>
              <a:rPr lang="ru-RU" sz="1800" b="1" dirty="0" smtClean="0">
                <a:solidFill>
                  <a:schemeClr val="tx1"/>
                </a:solidFill>
              </a:rPr>
              <a:t>». </a:t>
            </a:r>
            <a:endParaRPr lang="ru-RU" sz="1800" b="1" dirty="0">
              <a:solidFill>
                <a:schemeClr val="tx1"/>
              </a:solidFill>
            </a:endParaRPr>
          </a:p>
        </p:txBody>
      </p:sp>
      <p:sp>
        <p:nvSpPr>
          <p:cNvPr id="8" name="TextBox 7"/>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2192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bwMode="auto">
          <a:xfrm>
            <a:off x="18398" y="6400800"/>
            <a:ext cx="1905651" cy="457200"/>
          </a:xfrm>
          <a:prstGeom prst="rect">
            <a:avLst/>
          </a:prstGeom>
          <a:extLst/>
        </p:spPr>
        <p:txBody>
          <a:bodyPr vert="horz" lIns="91376" tIns="45688" rIns="91376" bIns="45688" rtlCol="0" anchor="ctr"/>
          <a:lstStyle>
            <a:defPPr>
              <a:defRPr lang="ru-RU"/>
            </a:defPPr>
            <a:lvl1pPr algn="ctr">
              <a:defRPr sz="2000" b="1">
                <a:solidFill>
                  <a:prstClr val="white"/>
                </a:solidFill>
                <a:latin typeface="Arial Narrow" panose="020B0606020202030204" pitchFamily="34" charset="0"/>
                <a:cs typeface="Times New Roman" pitchFamily="18" charset="0"/>
              </a:defRPr>
            </a:lvl1pPr>
          </a:lstStyle>
          <a:p>
            <a:pPr fontAlgn="base">
              <a:spcBef>
                <a:spcPct val="0"/>
              </a:spcBef>
              <a:spcAft>
                <a:spcPct val="0"/>
              </a:spcAft>
            </a:pPr>
            <a:fld id="{D3C88B74-F1B4-4E94-95EC-7A2F7C8A0D6E}" type="slidenum">
              <a:rPr lang="en-US"/>
              <a:pPr fontAlgn="base">
                <a:spcBef>
                  <a:spcPct val="0"/>
                </a:spcBef>
                <a:spcAft>
                  <a:spcPct val="0"/>
                </a:spcAft>
              </a:pPr>
              <a:t>8</a:t>
            </a:fld>
            <a:endParaRPr lang="ru-RU" dirty="0"/>
          </a:p>
        </p:txBody>
      </p:sp>
      <p:sp>
        <p:nvSpPr>
          <p:cNvPr id="4" name="Rectangle 5"/>
          <p:cNvSpPr>
            <a:spLocks noChangeArrowheads="1"/>
          </p:cNvSpPr>
          <p:nvPr/>
        </p:nvSpPr>
        <p:spPr bwMode="auto">
          <a:xfrm>
            <a:off x="1924048" y="0"/>
            <a:ext cx="7219952" cy="1083259"/>
          </a:xfrm>
          <a:prstGeom prst="rect">
            <a:avLst/>
          </a:prstGeom>
          <a:noFill/>
          <a:ln w="9525">
            <a:noFill/>
            <a:miter lim="800000"/>
            <a:headEnd/>
            <a:tailEnd/>
          </a:ln>
        </p:spPr>
        <p:txBody>
          <a:bodyPr anchor="ctr"/>
          <a:lstStyle/>
          <a:p>
            <a:pPr lvl="0" algn="ctr"/>
            <a:r>
              <a:rPr lang="ru-RU" sz="2000" b="1" dirty="0"/>
              <a:t>Участок подготовки трубы к нанесению изоляции</a:t>
            </a:r>
            <a:endParaRPr lang="ru-RU" sz="2000" dirty="0"/>
          </a:p>
        </p:txBody>
      </p:sp>
      <p:sp>
        <p:nvSpPr>
          <p:cNvPr id="2" name="Rectangle 2"/>
          <p:cNvSpPr>
            <a:spLocks noChangeArrowheads="1"/>
          </p:cNvSpPr>
          <p:nvPr/>
        </p:nvSpPr>
        <p:spPr bwMode="auto">
          <a:xfrm>
            <a:off x="254642" y="2006762"/>
            <a:ext cx="10207728" cy="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6" name="Рисунок 5" descr="W:\ftp.ttg.gazprom.ru\incoming\ПО защиты от коррозии\! Испытания Полистэк\Нанесение Полистэк в ООО Промтех-НН г. Н.Новгород (июль 2017)\Фото и видео\1 Дробеструйная очистка\IMG_0506.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6443" y="2006762"/>
            <a:ext cx="4260506" cy="3193536"/>
          </a:xfrm>
          <a:prstGeom prst="rect">
            <a:avLst/>
          </a:prstGeom>
          <a:ln>
            <a:noFill/>
          </a:ln>
          <a:effectLst>
            <a:outerShdw blurRad="292100" dist="139700" dir="2700000" algn="tl" rotWithShape="0">
              <a:srgbClr val="333333">
                <a:alpha val="65000"/>
              </a:srgbClr>
            </a:outerShdw>
          </a:effectLst>
        </p:spPr>
      </p:pic>
      <p:pic>
        <p:nvPicPr>
          <p:cNvPr id="7" name="Рисунок 6" descr="W:\ftp.ttg.gazprom.ru\incoming\ПО защиты от коррозии\! Испытания Полистэк\Нанесение Полистэк в ООО Промтех-НН г. Н.Новгород (июль 2017)\Фото и видео\1 Дробеструйная очистка\IMG_0548.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18798" y="2006762"/>
            <a:ext cx="4240007" cy="3193536"/>
          </a:xfrm>
          <a:prstGeom prst="rect">
            <a:avLst/>
          </a:prstGeom>
          <a:ln>
            <a:noFill/>
          </a:ln>
          <a:effectLst>
            <a:outerShdw blurRad="292100" dist="139700" dir="2700000" algn="tl" rotWithShape="0">
              <a:srgbClr val="333333">
                <a:alpha val="65000"/>
              </a:srgbClr>
            </a:outerShdw>
          </a:effectLst>
        </p:spPr>
      </p:pic>
      <p:sp>
        <p:nvSpPr>
          <p:cNvPr id="8" name="Прямоугольник 7"/>
          <p:cNvSpPr/>
          <p:nvPr/>
        </p:nvSpPr>
        <p:spPr>
          <a:xfrm>
            <a:off x="254642" y="5200298"/>
            <a:ext cx="4252307" cy="276999"/>
          </a:xfrm>
          <a:prstGeom prst="rect">
            <a:avLst/>
          </a:prstGeom>
          <a:solidFill>
            <a:schemeClr val="bg1">
              <a:alpha val="78000"/>
            </a:schemeClr>
          </a:solidFill>
        </p:spPr>
        <p:txBody>
          <a:bodyPr wrap="square">
            <a:spAutoFit/>
          </a:bodyPr>
          <a:lstStyle/>
          <a:p>
            <a:pPr algn="ctr"/>
            <a:r>
              <a:rPr lang="ru-RU" sz="1200" b="1" dirty="0">
                <a:solidFill>
                  <a:schemeClr val="tx1"/>
                </a:solidFill>
              </a:rPr>
              <a:t>Устройство ИК нагрева </a:t>
            </a:r>
          </a:p>
        </p:txBody>
      </p:sp>
      <p:sp>
        <p:nvSpPr>
          <p:cNvPr id="10" name="Прямоугольник 9"/>
          <p:cNvSpPr/>
          <p:nvPr/>
        </p:nvSpPr>
        <p:spPr>
          <a:xfrm>
            <a:off x="4706498" y="5200298"/>
            <a:ext cx="4252307" cy="276999"/>
          </a:xfrm>
          <a:prstGeom prst="rect">
            <a:avLst/>
          </a:prstGeom>
          <a:solidFill>
            <a:schemeClr val="bg1">
              <a:alpha val="78000"/>
            </a:schemeClr>
          </a:solidFill>
        </p:spPr>
        <p:txBody>
          <a:bodyPr wrap="square">
            <a:spAutoFit/>
          </a:bodyPr>
          <a:lstStyle/>
          <a:p>
            <a:pPr algn="ctr"/>
            <a:r>
              <a:rPr lang="ru-RU" sz="1200" b="1" dirty="0">
                <a:solidFill>
                  <a:schemeClr val="tx1"/>
                </a:solidFill>
              </a:rPr>
              <a:t>Д</a:t>
            </a:r>
            <a:r>
              <a:rPr lang="ru-RU" sz="1200" b="1" dirty="0" smtClean="0">
                <a:solidFill>
                  <a:schemeClr val="tx1"/>
                </a:solidFill>
              </a:rPr>
              <a:t>робеметная </a:t>
            </a:r>
            <a:r>
              <a:rPr lang="ru-RU" sz="1200" b="1" dirty="0">
                <a:solidFill>
                  <a:schemeClr val="tx1"/>
                </a:solidFill>
              </a:rPr>
              <a:t>установка</a:t>
            </a:r>
          </a:p>
        </p:txBody>
      </p:sp>
      <p:sp>
        <p:nvSpPr>
          <p:cNvPr id="11" name="TextBox 10"/>
          <p:cNvSpPr txBox="1"/>
          <p:nvPr/>
        </p:nvSpPr>
        <p:spPr>
          <a:xfrm>
            <a:off x="1912636" y="6398110"/>
            <a:ext cx="7231364" cy="492443"/>
          </a:xfrm>
          <a:prstGeom prst="rect">
            <a:avLst/>
          </a:prstGeom>
          <a:noFill/>
        </p:spPr>
        <p:txBody>
          <a:bodyPr wrap="square" rtlCol="0">
            <a:spAutoFit/>
          </a:bodyPr>
          <a:lstStyle/>
          <a:p>
            <a:pPr algn="ctr"/>
            <a:r>
              <a:rPr lang="ru-RU" sz="1250" b="1" dirty="0" smtClean="0">
                <a:effectLst>
                  <a:outerShdw blurRad="38100" dist="38100" dir="2700000" algn="tl">
                    <a:srgbClr val="000000">
                      <a:alpha val="43137"/>
                    </a:srgbClr>
                  </a:outerShdw>
                </a:effectLst>
              </a:rPr>
              <a:t>Отраслевое совещание руководителей подразделений защиты от коррозии </a:t>
            </a:r>
            <a:br>
              <a:rPr lang="ru-RU" sz="1250" b="1" dirty="0" smtClean="0">
                <a:effectLst>
                  <a:outerShdw blurRad="38100" dist="38100" dir="2700000" algn="tl">
                    <a:srgbClr val="000000">
                      <a:alpha val="43137"/>
                    </a:srgbClr>
                  </a:outerShdw>
                </a:effectLst>
              </a:rPr>
            </a:br>
            <a:r>
              <a:rPr lang="ru-RU" sz="1250" b="1" dirty="0" smtClean="0">
                <a:effectLst>
                  <a:outerShdw blurRad="38100" dist="38100" dir="2700000" algn="tl">
                    <a:srgbClr val="000000">
                      <a:alpha val="43137"/>
                    </a:srgbClr>
                  </a:outerShdw>
                </a:effectLst>
              </a:rPr>
              <a:t>организаций Группы Газпром (г. Сочи, 27-31.05.2019)</a:t>
            </a:r>
            <a:endParaRPr lang="ru-RU" sz="125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33380631"/>
      </p:ext>
    </p:extLst>
  </p:cSld>
  <p:clrMapOvr>
    <a:masterClrMapping/>
  </p:clrMapOvr>
  <p:timing>
    <p:tnLst>
      <p:par>
        <p:cTn id="1" dur="indefinite" restart="never" nodeType="tmRoot"/>
      </p:par>
    </p:tnLst>
  </p:timing>
</p:sld>
</file>

<file path=ppt/theme/theme1.xml><?xml version="1.0" encoding="utf-8"?>
<a:theme xmlns:a="http://schemas.openxmlformats.org/drawingml/2006/main" name="3_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3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3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Специальное оформление">
  <a:themeElements>
    <a:clrScheme name="3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3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Специальное оформление">
  <a:themeElements>
    <a:clrScheme name="4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4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Специальное оформление">
  <a:themeElements>
    <a:clrScheme name="4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4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1_Специальное оформление">
  <a:themeElements>
    <a:clrScheme name="4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4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Специальное оформление">
  <a:themeElements>
    <a:clrScheme name="7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7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Специальное оформление">
  <a:themeElements>
    <a:clrScheme name="8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8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8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Специальное оформление">
  <a:themeElements>
    <a:clrScheme name="9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9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9_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3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7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3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9991</TotalTime>
  <Words>5475</Words>
  <Application>Microsoft Office PowerPoint</Application>
  <PresentationFormat>Экран (4:3)</PresentationFormat>
  <Paragraphs>581</Paragraphs>
  <Slides>38</Slides>
  <Notes>37</Notes>
  <HiddenSlides>0</HiddenSlides>
  <MMClips>0</MMClips>
  <ScaleCrop>false</ScaleCrop>
  <HeadingPairs>
    <vt:vector size="6" baseType="variant">
      <vt:variant>
        <vt:lpstr>Использованные шрифты</vt:lpstr>
      </vt:variant>
      <vt:variant>
        <vt:i4>5</vt:i4>
      </vt:variant>
      <vt:variant>
        <vt:lpstr>Тема</vt:lpstr>
      </vt:variant>
      <vt:variant>
        <vt:i4>9</vt:i4>
      </vt:variant>
      <vt:variant>
        <vt:lpstr>Заголовки слайдов</vt:lpstr>
      </vt:variant>
      <vt:variant>
        <vt:i4>38</vt:i4>
      </vt:variant>
    </vt:vector>
  </HeadingPairs>
  <TitlesOfParts>
    <vt:vector size="52" baseType="lpstr">
      <vt:lpstr>Arial</vt:lpstr>
      <vt:lpstr>Arial Narrow</vt:lpstr>
      <vt:lpstr>Calibri</vt:lpstr>
      <vt:lpstr>Times New Roman</vt:lpstr>
      <vt:lpstr>Wingdings</vt:lpstr>
      <vt:lpstr>3_Специальное оформление</vt:lpstr>
      <vt:lpstr>6_Специальное оформление</vt:lpstr>
      <vt:lpstr>4_Специальное оформление</vt:lpstr>
      <vt:lpstr>5_Специальное оформление</vt:lpstr>
      <vt:lpstr>11_Специальное оформление</vt:lpstr>
      <vt:lpstr>7_Специальное оформление</vt:lpstr>
      <vt:lpstr>8_Специальное оформление</vt:lpstr>
      <vt:lpstr>10_Специальное оформление</vt:lpstr>
      <vt:lpstr>9_Специальное оформление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Итоги опытно-промышленных испытаний наружного защитного покрытия «Полистэк»</vt:lpstr>
      <vt:lpstr>Презентация PowerPoint</vt:lpstr>
    </vt:vector>
  </TitlesOfParts>
  <Company>Typo Graphic 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Pirit</dc:creator>
  <cp:lastModifiedBy>adergachev</cp:lastModifiedBy>
  <cp:revision>556</cp:revision>
  <cp:lastPrinted>2019-02-07T10:35:13Z</cp:lastPrinted>
  <dcterms:created xsi:type="dcterms:W3CDTF">2009-07-15T11:37:47Z</dcterms:created>
  <dcterms:modified xsi:type="dcterms:W3CDTF">2019-05-26T08:07:41Z</dcterms:modified>
</cp:coreProperties>
</file>