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</p:sldMasterIdLst>
  <p:notesMasterIdLst>
    <p:notesMasterId r:id="rId29"/>
  </p:notesMasterIdLst>
  <p:handoutMasterIdLst>
    <p:handoutMasterId r:id="rId30"/>
  </p:handoutMasterIdLst>
  <p:sldIdLst>
    <p:sldId id="337" r:id="rId2"/>
    <p:sldId id="366" r:id="rId3"/>
    <p:sldId id="361" r:id="rId4"/>
    <p:sldId id="363" r:id="rId5"/>
    <p:sldId id="370" r:id="rId6"/>
    <p:sldId id="347" r:id="rId7"/>
    <p:sldId id="367" r:id="rId8"/>
    <p:sldId id="368" r:id="rId9"/>
    <p:sldId id="369" r:id="rId10"/>
    <p:sldId id="358" r:id="rId11"/>
    <p:sldId id="377" r:id="rId12"/>
    <p:sldId id="378" r:id="rId13"/>
    <p:sldId id="379" r:id="rId14"/>
    <p:sldId id="352" r:id="rId15"/>
    <p:sldId id="380" r:id="rId16"/>
    <p:sldId id="381" r:id="rId17"/>
    <p:sldId id="382" r:id="rId18"/>
    <p:sldId id="372" r:id="rId19"/>
    <p:sldId id="374" r:id="rId20"/>
    <p:sldId id="375" r:id="rId21"/>
    <p:sldId id="376" r:id="rId22"/>
    <p:sldId id="355" r:id="rId23"/>
    <p:sldId id="357" r:id="rId24"/>
    <p:sldId id="371" r:id="rId25"/>
    <p:sldId id="348" r:id="rId26"/>
    <p:sldId id="373" r:id="rId27"/>
    <p:sldId id="350" r:id="rId2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0000"/>
    <a:srgbClr val="F60000"/>
    <a:srgbClr val="B2B2B2"/>
    <a:srgbClr val="808080"/>
    <a:srgbClr val="FFCC00"/>
    <a:srgbClr val="CC9900"/>
    <a:srgbClr val="E2271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46" autoAdjust="0"/>
    <p:restoredTop sz="96357" autoAdjust="0"/>
  </p:normalViewPr>
  <p:slideViewPr>
    <p:cSldViewPr>
      <p:cViewPr varScale="1">
        <p:scale>
          <a:sx n="109" d="100"/>
          <a:sy n="109" d="100"/>
        </p:scale>
        <p:origin x="-8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2E496CD2-037E-4B9C-ADD2-657C7C448B7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0AB29DA3-A5B4-4597-8306-ED701969DD8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xmlns="" id="{B4797898-089C-4F72-9EE8-972B26CB6E6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xmlns="" id="{AF495D4C-F720-49A3-8816-097D2295CB4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456D4E7-213C-4170-96D7-B22974349F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6980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8BC40B35-75A9-4883-B250-596FBFE4C9B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7ED3C0D5-8AB3-4403-8AFA-BA1E722988B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xmlns="" id="{17B676B2-80EE-4E87-ABD6-658050B620A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xmlns="" id="{5CC81970-A4F1-4166-A9C9-43EEEEF5C33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xmlns="" id="{5930CAE4-1FD8-4448-B45B-0602179300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xmlns="" id="{6720E922-9E44-4435-837D-C417EAADB2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9B127AB-59DE-4015-AFB3-C1CF64EC66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5520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>
            <a:extLst>
              <a:ext uri="{FF2B5EF4-FFF2-40B4-BE49-F238E27FC236}">
                <a16:creationId xmlns:a16="http://schemas.microsoft.com/office/drawing/2014/main" xmlns="" id="{8DE035C0-7B9D-4BA3-A127-551653FA5D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Заметки 2">
            <a:extLst>
              <a:ext uri="{FF2B5EF4-FFF2-40B4-BE49-F238E27FC236}">
                <a16:creationId xmlns:a16="http://schemas.microsoft.com/office/drawing/2014/main" xmlns="" id="{898622E5-4105-475C-BF14-B53E4B5FD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0244" name="Номер слайда 3">
            <a:extLst>
              <a:ext uri="{FF2B5EF4-FFF2-40B4-BE49-F238E27FC236}">
                <a16:creationId xmlns:a16="http://schemas.microsoft.com/office/drawing/2014/main" xmlns="" id="{6E90BD8E-1CE3-4FE5-8963-8326FFA58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00412D-400A-47BD-87D3-A4CBF0C45A6E}" type="slidenum">
              <a:rPr lang="ru-RU" altLang="ru-RU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ru-RU" altLang="ru-RU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>
            <a:extLst>
              <a:ext uri="{FF2B5EF4-FFF2-40B4-BE49-F238E27FC236}">
                <a16:creationId xmlns:a16="http://schemas.microsoft.com/office/drawing/2014/main" xmlns="" id="{0A5ED47E-60E2-44D3-91C0-8169EE4830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Заметки 2">
            <a:extLst>
              <a:ext uri="{FF2B5EF4-FFF2-40B4-BE49-F238E27FC236}">
                <a16:creationId xmlns:a16="http://schemas.microsoft.com/office/drawing/2014/main" xmlns="" id="{AD9221E8-C798-431B-B61B-FD6A31E36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</a:p>
        </p:txBody>
      </p:sp>
      <p:sp>
        <p:nvSpPr>
          <p:cNvPr id="55300" name="Номер слайда 3">
            <a:extLst>
              <a:ext uri="{FF2B5EF4-FFF2-40B4-BE49-F238E27FC236}">
                <a16:creationId xmlns:a16="http://schemas.microsoft.com/office/drawing/2014/main" xmlns="" id="{C6E2425D-2954-4AC1-8971-C6748ADAC5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5BB8DA4-642D-48D1-ADED-D5CE6003F3D4}" type="slidenum">
              <a:rPr lang="ru-RU" altLang="ru-RU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ru-RU" altLang="ru-RU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59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xmlns="" id="{6FB4F391-0E30-46F3-A9EC-0B8F81A1C75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46525" y="2348880"/>
            <a:ext cx="504031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Char char="n"/>
              <a:defRPr>
                <a:solidFill>
                  <a:srgbClr val="333333"/>
                </a:solidFill>
                <a:latin typeface="Arial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itchFamily="2" charset="2"/>
              <a:buChar char="§"/>
              <a:defRPr sz="1600">
                <a:solidFill>
                  <a:srgbClr val="333333"/>
                </a:solidFill>
                <a:latin typeface="Arial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itchFamily="2" charset="2"/>
              <a:buChar char="§"/>
              <a:defRPr sz="1400">
                <a:solidFill>
                  <a:srgbClr val="333333"/>
                </a:solidFill>
                <a:latin typeface="Arial" charset="0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itchFamily="18" charset="0"/>
              <a:buChar char="▪"/>
              <a:defRPr sz="1200">
                <a:solidFill>
                  <a:srgbClr val="333333"/>
                </a:solidFill>
                <a:latin typeface="Arial" charset="0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∙"/>
              <a:defRPr sz="1000">
                <a:solidFill>
                  <a:srgbClr val="333333"/>
                </a:solidFill>
                <a:latin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altLang="ru-RU" sz="2400" b="1" dirty="0">
                <a:solidFill>
                  <a:schemeClr val="bg1"/>
                </a:solidFill>
              </a:rPr>
              <a:t>Основные направления автоматизации процессов производственной безопасности в компаниях нефтегазового сектора</a:t>
            </a:r>
          </a:p>
        </p:txBody>
      </p:sp>
      <p:pic>
        <p:nvPicPr>
          <p:cNvPr id="3" name="Рисунок 7">
            <a:extLst>
              <a:ext uri="{FF2B5EF4-FFF2-40B4-BE49-F238E27FC236}">
                <a16:creationId xmlns:a16="http://schemas.microsoft.com/office/drawing/2014/main" xmlns="" id="{4311CD93-E36A-4D6D-83BE-A841FC72DE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716338"/>
            <a:ext cx="1533525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>
            <a:extLst>
              <a:ext uri="{FF2B5EF4-FFF2-40B4-BE49-F238E27FC236}">
                <a16:creationId xmlns:a16="http://schemas.microsoft.com/office/drawing/2014/main" xmlns="" id="{CB316CE7-5810-425A-A0E6-E62659D62E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2247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>
            <a:extLst>
              <a:ext uri="{FF2B5EF4-FFF2-40B4-BE49-F238E27FC236}">
                <a16:creationId xmlns:a16="http://schemas.microsoft.com/office/drawing/2014/main" xmlns="" id="{6DDB5160-8287-4B35-B5E2-5D36E555DE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589588"/>
            <a:ext cx="1535113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23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2">
            <a:extLst>
              <a:ext uri="{FF2B5EF4-FFF2-40B4-BE49-F238E27FC236}">
                <a16:creationId xmlns:a16="http://schemas.microsoft.com/office/drawing/2014/main" xmlns="" id="{B25AEFE8-6767-49F8-A7E5-4A4622E6F3E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>
            <a:extLst>
              <a:ext uri="{FF2B5EF4-FFF2-40B4-BE49-F238E27FC236}">
                <a16:creationId xmlns:a16="http://schemas.microsoft.com/office/drawing/2014/main" xmlns="" id="{83970003-9497-4171-8852-7C4AF4F3015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F155B-A12E-4F96-AF51-D41415D9E4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2529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4025" y="-26988"/>
            <a:ext cx="2232025" cy="65516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7950" y="-26988"/>
            <a:ext cx="6543675" cy="65516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2">
            <a:extLst>
              <a:ext uri="{FF2B5EF4-FFF2-40B4-BE49-F238E27FC236}">
                <a16:creationId xmlns:a16="http://schemas.microsoft.com/office/drawing/2014/main" xmlns="" id="{FAFCEBA5-F6EF-444A-B951-60648EF15F4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>
            <a:extLst>
              <a:ext uri="{FF2B5EF4-FFF2-40B4-BE49-F238E27FC236}">
                <a16:creationId xmlns:a16="http://schemas.microsoft.com/office/drawing/2014/main" xmlns="" id="{DC21283C-D2FB-426B-BE12-4433D1C6EED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CD4DF-6850-4F6E-9E70-43415F9C6E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576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-26988"/>
            <a:ext cx="4824413" cy="10810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950" y="1268413"/>
            <a:ext cx="4387850" cy="5256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68413"/>
            <a:ext cx="4387850" cy="2551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71925"/>
            <a:ext cx="438785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52">
            <a:extLst>
              <a:ext uri="{FF2B5EF4-FFF2-40B4-BE49-F238E27FC236}">
                <a16:creationId xmlns:a16="http://schemas.microsoft.com/office/drawing/2014/main" xmlns="" id="{26067B71-EC5A-4E1F-9D6A-84737B4C60D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7" name="Rectangle 55">
            <a:extLst>
              <a:ext uri="{FF2B5EF4-FFF2-40B4-BE49-F238E27FC236}">
                <a16:creationId xmlns:a16="http://schemas.microsoft.com/office/drawing/2014/main" xmlns="" id="{A1A6DD03-BF5E-4D04-B9C3-7D734CBDDFA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48CF3-A69A-43B8-81AD-6B16B45575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61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619250" y="-26988"/>
            <a:ext cx="4824413" cy="10810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950" y="1268413"/>
            <a:ext cx="4387850" cy="2551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268413"/>
            <a:ext cx="4387850" cy="2551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07950" y="3971925"/>
            <a:ext cx="438785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71925"/>
            <a:ext cx="438785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2">
            <a:extLst>
              <a:ext uri="{FF2B5EF4-FFF2-40B4-BE49-F238E27FC236}">
                <a16:creationId xmlns:a16="http://schemas.microsoft.com/office/drawing/2014/main" xmlns="" id="{4E1083A8-1B92-4217-AFBC-E859BFB8703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8" name="Rectangle 55">
            <a:extLst>
              <a:ext uri="{FF2B5EF4-FFF2-40B4-BE49-F238E27FC236}">
                <a16:creationId xmlns:a16="http://schemas.microsoft.com/office/drawing/2014/main" xmlns="" id="{BBBAFF55-54E9-43F8-B8FB-9AE45771D4B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45953-0887-4D8B-AECA-B65038A22C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970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>
            <a:extLst>
              <a:ext uri="{FF2B5EF4-FFF2-40B4-BE49-F238E27FC236}">
                <a16:creationId xmlns:a16="http://schemas.microsoft.com/office/drawing/2014/main" xmlns="" id="{1053CC82-1367-4725-BFC5-B4D84B1A2C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60388"/>
            <a:ext cx="249078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3636" name="Rectangle 36"/>
          <p:cNvSpPr>
            <a:spLocks noGrp="1" noChangeArrowheads="1"/>
          </p:cNvSpPr>
          <p:nvPr>
            <p:ph type="ctrTitle" sz="quarter"/>
          </p:nvPr>
        </p:nvSpPr>
        <p:spPr>
          <a:xfrm>
            <a:off x="2484438" y="1700213"/>
            <a:ext cx="6264275" cy="2736850"/>
          </a:xfrm>
        </p:spPr>
        <p:txBody>
          <a:bodyPr/>
          <a:lstStyle>
            <a:lvl1pPr algn="ctr">
              <a:defRPr sz="4200">
                <a:solidFill>
                  <a:srgbClr val="CC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93637" name="Rectangle 3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19350" y="506095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>
                <a:solidFill>
                  <a:srgbClr val="CC3300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3425956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2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100" cy="5256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2">
            <a:extLst>
              <a:ext uri="{FF2B5EF4-FFF2-40B4-BE49-F238E27FC236}">
                <a16:creationId xmlns:a16="http://schemas.microsoft.com/office/drawing/2014/main" xmlns="" id="{FD46F8CE-DDB2-4405-8047-8F5BD155A6A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>
            <a:extLst>
              <a:ext uri="{FF2B5EF4-FFF2-40B4-BE49-F238E27FC236}">
                <a16:creationId xmlns:a16="http://schemas.microsoft.com/office/drawing/2014/main" xmlns="" id="{478A9D7D-13A4-494B-B809-592C709A855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0A504-36AB-4010-9C12-FFECE22CB3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915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2">
            <a:extLst>
              <a:ext uri="{FF2B5EF4-FFF2-40B4-BE49-F238E27FC236}">
                <a16:creationId xmlns:a16="http://schemas.microsoft.com/office/drawing/2014/main" xmlns="" id="{8A9E25C2-5DDA-4FEE-B01A-BE027F99235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5" name="Rectangle 55">
            <a:extLst>
              <a:ext uri="{FF2B5EF4-FFF2-40B4-BE49-F238E27FC236}">
                <a16:creationId xmlns:a16="http://schemas.microsoft.com/office/drawing/2014/main" xmlns="" id="{E70F6389-D3BF-4EEB-85A5-88305E1DE0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CF2A5-E385-4B98-8DC8-59C42F7FCC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007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950" y="1268413"/>
            <a:ext cx="438785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387850" cy="5256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2">
            <a:extLst>
              <a:ext uri="{FF2B5EF4-FFF2-40B4-BE49-F238E27FC236}">
                <a16:creationId xmlns:a16="http://schemas.microsoft.com/office/drawing/2014/main" xmlns="" id="{272F1A8E-CC59-49EB-9879-4F61AC488BC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6" name="Rectangle 55">
            <a:extLst>
              <a:ext uri="{FF2B5EF4-FFF2-40B4-BE49-F238E27FC236}">
                <a16:creationId xmlns:a16="http://schemas.microsoft.com/office/drawing/2014/main" xmlns="" id="{73080DCE-78DA-4DF8-8869-6239F28FC02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418BD-D5CA-4D37-BACF-80AB27CBAB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926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2">
            <a:extLst>
              <a:ext uri="{FF2B5EF4-FFF2-40B4-BE49-F238E27FC236}">
                <a16:creationId xmlns:a16="http://schemas.microsoft.com/office/drawing/2014/main" xmlns="" id="{052BDF38-BFD6-4DF7-A03B-7F38576C63D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8" name="Rectangle 55">
            <a:extLst>
              <a:ext uri="{FF2B5EF4-FFF2-40B4-BE49-F238E27FC236}">
                <a16:creationId xmlns:a16="http://schemas.microsoft.com/office/drawing/2014/main" xmlns="" id="{41180FD8-75B6-4A97-A14D-2EE2E7D7748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A14F8-DF3F-4648-B786-F691812D30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35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2">
            <a:extLst>
              <a:ext uri="{FF2B5EF4-FFF2-40B4-BE49-F238E27FC236}">
                <a16:creationId xmlns:a16="http://schemas.microsoft.com/office/drawing/2014/main" xmlns="" id="{1B846EA6-46ED-4293-A7E3-69FE147A47A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4" name="Rectangle 55">
            <a:extLst>
              <a:ext uri="{FF2B5EF4-FFF2-40B4-BE49-F238E27FC236}">
                <a16:creationId xmlns:a16="http://schemas.microsoft.com/office/drawing/2014/main" xmlns="" id="{F238A873-B3D9-462C-A5B4-D248B49C98B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62B82-EEDF-4CD6-8246-FB1454E2D8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03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2">
            <a:extLst>
              <a:ext uri="{FF2B5EF4-FFF2-40B4-BE49-F238E27FC236}">
                <a16:creationId xmlns:a16="http://schemas.microsoft.com/office/drawing/2014/main" xmlns="" id="{22EDC9AE-AB56-4684-80A4-684665AA49F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3" name="Rectangle 55">
            <a:extLst>
              <a:ext uri="{FF2B5EF4-FFF2-40B4-BE49-F238E27FC236}">
                <a16:creationId xmlns:a16="http://schemas.microsoft.com/office/drawing/2014/main" xmlns="" id="{6A6CE47A-A294-46EE-8C04-85446CEF1C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7C2B3-6003-496C-B4FC-27653A0ABD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408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2">
            <a:extLst>
              <a:ext uri="{FF2B5EF4-FFF2-40B4-BE49-F238E27FC236}">
                <a16:creationId xmlns:a16="http://schemas.microsoft.com/office/drawing/2014/main" xmlns="" id="{A178A189-8EA2-4A7E-9FA4-B9DF064D5B7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6" name="Rectangle 55">
            <a:extLst>
              <a:ext uri="{FF2B5EF4-FFF2-40B4-BE49-F238E27FC236}">
                <a16:creationId xmlns:a16="http://schemas.microsoft.com/office/drawing/2014/main" xmlns="" id="{3C024A92-1612-493D-BA4A-03768CA06E1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B7783-C45A-4D9D-BE0D-D82CBA7017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69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2">
            <a:extLst>
              <a:ext uri="{FF2B5EF4-FFF2-40B4-BE49-F238E27FC236}">
                <a16:creationId xmlns:a16="http://schemas.microsoft.com/office/drawing/2014/main" xmlns="" id="{6EF17FFF-1133-42B4-90F9-088A2B29E8F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6" name="Rectangle 55">
            <a:extLst>
              <a:ext uri="{FF2B5EF4-FFF2-40B4-BE49-F238E27FC236}">
                <a16:creationId xmlns:a16="http://schemas.microsoft.com/office/drawing/2014/main" xmlns="" id="{6DE5D57A-4A65-42C8-93C9-6E5DE3C7C54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4F7ED-387C-4B6C-BC1B-2BD43BCFAF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712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6">
            <a:extLst>
              <a:ext uri="{FF2B5EF4-FFF2-40B4-BE49-F238E27FC236}">
                <a16:creationId xmlns:a16="http://schemas.microsoft.com/office/drawing/2014/main" xmlns="" id="{E71E86D5-788E-4EF5-AC80-4B64905084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152400"/>
            <a:ext cx="4824413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48">
            <a:extLst>
              <a:ext uri="{FF2B5EF4-FFF2-40B4-BE49-F238E27FC236}">
                <a16:creationId xmlns:a16="http://schemas.microsoft.com/office/drawing/2014/main" xmlns="" id="{DC7074E1-2D1B-418F-A4AE-9521AC2A20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2713" y="1363663"/>
            <a:ext cx="8928100" cy="523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53652" name="Rectangle 52">
            <a:extLst>
              <a:ext uri="{FF2B5EF4-FFF2-40B4-BE49-F238E27FC236}">
                <a16:creationId xmlns:a16="http://schemas.microsoft.com/office/drawing/2014/main" xmlns="" id="{DAA9D7D0-80C1-418D-ABB7-01C777B008E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632575"/>
            <a:ext cx="81724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defRPr sz="1400">
                <a:solidFill>
                  <a:srgbClr val="5B0917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ru-RU" altLang="ru-RU"/>
              <a:t>Наименование слайда</a:t>
            </a:r>
          </a:p>
        </p:txBody>
      </p:sp>
      <p:sp>
        <p:nvSpPr>
          <p:cNvPr id="153655" name="Rectangle 55">
            <a:extLst>
              <a:ext uri="{FF2B5EF4-FFF2-40B4-BE49-F238E27FC236}">
                <a16:creationId xmlns:a16="http://schemas.microsoft.com/office/drawing/2014/main" xmlns="" id="{1D8D3D79-2655-4EB0-BB79-5575ADBD7F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97650"/>
            <a:ext cx="7667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000" b="1">
                <a:solidFill>
                  <a:srgbClr val="D20000"/>
                </a:solidFill>
              </a:defRPr>
            </a:lvl1pPr>
          </a:lstStyle>
          <a:p>
            <a:pPr>
              <a:defRPr/>
            </a:pPr>
            <a:fld id="{112B9242-326D-4BA2-B33D-B334672CE0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030" name="Picture 16" descr="Layer 2">
            <a:extLst>
              <a:ext uri="{FF2B5EF4-FFF2-40B4-BE49-F238E27FC236}">
                <a16:creationId xmlns:a16="http://schemas.microsoft.com/office/drawing/2014/main" xmlns="" id="{19F948CD-6AFF-4158-9067-5CAA07C9B7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1549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087" r:id="rId2"/>
    <p:sldLayoutId id="2147484088" r:id="rId3"/>
    <p:sldLayoutId id="2147484089" r:id="rId4"/>
    <p:sldLayoutId id="2147484090" r:id="rId5"/>
    <p:sldLayoutId id="2147484091" r:id="rId6"/>
    <p:sldLayoutId id="2147484092" r:id="rId7"/>
    <p:sldLayoutId id="2147484093" r:id="rId8"/>
    <p:sldLayoutId id="2147484094" r:id="rId9"/>
    <p:sldLayoutId id="2147484095" r:id="rId10"/>
    <p:sldLayoutId id="2147484096" r:id="rId11"/>
    <p:sldLayoutId id="2147484097" r:id="rId12"/>
    <p:sldLayoutId id="2147484098" r:id="rId13"/>
    <p:sldLayoutId id="2147484100" r:id="rId14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D2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D20000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D20000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D20000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D20000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000" b="1">
          <a:solidFill>
            <a:srgbClr val="E2271E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50000"/>
        </a:spcAft>
        <a:buClr>
          <a:srgbClr val="CC0000"/>
        </a:buClr>
        <a:buSzPct val="60000"/>
        <a:buFont typeface="Wingdings" panose="05000000000000000000" pitchFamily="2" charset="2"/>
        <a:buChar char="n"/>
        <a:defRPr sz="2200">
          <a:solidFill>
            <a:srgbClr val="5B0917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30000"/>
        </a:spcAft>
        <a:buClr>
          <a:srgbClr val="CC0000"/>
        </a:buClr>
        <a:buFont typeface="Wingdings" panose="05000000000000000000" pitchFamily="2" charset="2"/>
        <a:buChar char="§"/>
        <a:defRPr sz="2000">
          <a:solidFill>
            <a:srgbClr val="5B091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SzPct val="80000"/>
        <a:buFont typeface="Wingdings" panose="05000000000000000000" pitchFamily="2" charset="2"/>
        <a:buChar char="§"/>
        <a:defRPr>
          <a:solidFill>
            <a:srgbClr val="5B0917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Font typeface="Times New Roman" panose="02020603050405020304" pitchFamily="18" charset="0"/>
        <a:buChar char="▪"/>
        <a:defRPr sz="1600">
          <a:solidFill>
            <a:srgbClr val="5B0917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Arial" panose="020B0604020202020204" pitchFamily="34" charset="0"/>
        <a:buChar char="∙"/>
        <a:defRPr sz="1400">
          <a:solidFill>
            <a:srgbClr val="5B0917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3">
            <a:extLst>
              <a:ext uri="{FF2B5EF4-FFF2-40B4-BE49-F238E27FC236}">
                <a16:creationId xmlns:a16="http://schemas.microsoft.com/office/drawing/2014/main" xmlns="" id="{5A4C7900-D31A-461D-8BF4-692B486B85F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8377238" y="6597650"/>
            <a:ext cx="766762" cy="26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algn="l" ea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7A909253-01FE-4796-AC97-13ECEAD8E426}" type="slidenum">
              <a:rPr lang="ru-RU" altLang="ru-RU" sz="1000" b="0" smtClean="0">
                <a:solidFill>
                  <a:srgbClr val="D20000"/>
                </a:solidFill>
              </a:rPr>
              <a:pPr algn="l" eaLnBrk="0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</a:t>
            </a:fld>
            <a:endParaRPr lang="ru-RU" altLang="ru-RU" sz="1000" b="0">
              <a:solidFill>
                <a:srgbClr val="D2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xmlns="" id="{47C9B692-B51A-444A-99AE-D791BC1E0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Ключевые особенности автоматизации для предприятий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24814B3-B96B-4E0A-B528-4A4ED6D765C1}"/>
              </a:ext>
            </a:extLst>
          </p:cNvPr>
          <p:cNvSpPr/>
          <p:nvPr/>
        </p:nvSpPr>
        <p:spPr>
          <a:xfrm>
            <a:off x="395288" y="1268413"/>
            <a:ext cx="8497887" cy="54625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Охрана труда</a:t>
            </a:r>
            <a:endParaRPr lang="ru-RU" sz="2900" b="1" dirty="0">
              <a:solidFill>
                <a:schemeClr val="accent4">
                  <a:lumMod val="90000"/>
                  <a:lumOff val="10000"/>
                </a:schemeClr>
              </a:solidFill>
              <a:latin typeface="Arial" charset="0"/>
            </a:endParaRP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Автоматический подбор РМ, подлежащих СОУТ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Автоматическое планирование медосмотров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Автоматический расчет потребности в обеспечении СИЗ и </a:t>
            </a:r>
            <a:r>
              <a:rPr lang="ru-RU" sz="1500" dirty="0" err="1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СиОС</a:t>
            </a:r>
            <a:endParaRPr lang="ru-RU" sz="1500" dirty="0">
              <a:solidFill>
                <a:schemeClr val="accent4">
                  <a:lumMod val="90000"/>
                  <a:lumOff val="10000"/>
                </a:schemeClr>
              </a:solidFill>
              <a:latin typeface="Arial" charset="0"/>
            </a:endParaRP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Пошаговый учет результатов расследования несчастных случаев</a:t>
            </a:r>
          </a:p>
          <a:p>
            <a:pPr marL="0" lvl="1">
              <a:lnSpc>
                <a:spcPct val="110000"/>
              </a:lnSpc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Промышленная безопасность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Контроль сроков действия разрешительной документации и уведомление ответственных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Планирование периодического обслуживания технических устройств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Пошаговый учет результатов расследования аварий и инцидентов</a:t>
            </a:r>
          </a:p>
          <a:p>
            <a:pPr marL="0" lvl="1">
              <a:lnSpc>
                <a:spcPct val="110000"/>
              </a:lnSpc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Пожарная безопасность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Автоматизированное планирование обслуживания пожарной автоматики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Централизованный учет сроков обслуживания средств пожаротушения</a:t>
            </a:r>
          </a:p>
          <a:p>
            <a:pPr marL="0" lvl="1">
              <a:lnSpc>
                <a:spcPct val="110000"/>
              </a:lnSpc>
              <a:spcBef>
                <a:spcPts val="600"/>
              </a:spcBef>
              <a:defRPr/>
            </a:pPr>
            <a:r>
              <a:rPr lang="ru-RU" sz="1600" b="1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Охрана окружающей среды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Автоматический расчет платы за негативное использование окружающей среды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Формирование электронной отчетности для надзорных органов</a:t>
            </a:r>
          </a:p>
          <a:p>
            <a:pPr marL="285750" lvl="1" indent="-28575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ru-RU" sz="15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charset="0"/>
              </a:rPr>
              <a:t>Контроль сроков действия разрешительной документации</a:t>
            </a:r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xmlns="" id="{66AED4A5-BCE6-44C7-9CAA-6FA4C4C33B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000">
                <a:solidFill>
                  <a:srgbClr val="D20000"/>
                </a:solidFill>
              </a:rPr>
              <a:t>13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>
            <a:extLst>
              <a:ext uri="{FF2B5EF4-FFF2-40B4-BE49-F238E27FC236}">
                <a16:creationId xmlns:a16="http://schemas.microsoft.com/office/drawing/2014/main" xmlns="" id="{AF8089F8-F8AA-465B-A532-E23F7D168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7127875" cy="1081088"/>
          </a:xfrm>
        </p:spPr>
        <p:txBody>
          <a:bodyPr/>
          <a:lstStyle/>
          <a:p>
            <a:r>
              <a:rPr lang="ru-RU" altLang="ru-RU"/>
              <a:t>Автоматическое формирование перечня рабочих мест, подлежащих СОУТ</a:t>
            </a:r>
          </a:p>
        </p:txBody>
      </p:sp>
      <p:sp>
        <p:nvSpPr>
          <p:cNvPr id="34819" name="Номер слайда 3">
            <a:extLst>
              <a:ext uri="{FF2B5EF4-FFF2-40B4-BE49-F238E27FC236}">
                <a16:creationId xmlns:a16="http://schemas.microsoft.com/office/drawing/2014/main" xmlns="" id="{F863C573-EDFD-4406-B911-8CB8E37F4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7CAF5638-4473-472A-89E4-083CA6600A33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11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34820" name="Рисунок 4">
            <a:extLst>
              <a:ext uri="{FF2B5EF4-FFF2-40B4-BE49-F238E27FC236}">
                <a16:creationId xmlns:a16="http://schemas.microsoft.com/office/drawing/2014/main" xmlns="" id="{A6D523DB-CD7F-4340-957D-882F04FB0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1773238"/>
            <a:ext cx="853122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427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>
            <a:extLst>
              <a:ext uri="{FF2B5EF4-FFF2-40B4-BE49-F238E27FC236}">
                <a16:creationId xmlns:a16="http://schemas.microsoft.com/office/drawing/2014/main" xmlns="" id="{12BAF453-4AD7-4EF1-8A32-3D0B4F98A4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7D1A6B0-2257-4EE2-85EB-1D1B607F182B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33795" name="Рисунок 4">
            <a:extLst>
              <a:ext uri="{FF2B5EF4-FFF2-40B4-BE49-F238E27FC236}">
                <a16:creationId xmlns:a16="http://schemas.microsoft.com/office/drawing/2014/main" xmlns="" id="{622F6106-3DAD-4C57-BFDE-6936F9896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484313"/>
            <a:ext cx="8658225" cy="463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Заголовок 4">
            <a:extLst>
              <a:ext uri="{FF2B5EF4-FFF2-40B4-BE49-F238E27FC236}">
                <a16:creationId xmlns:a16="http://schemas.microsoft.com/office/drawing/2014/main" xmlns="" id="{B25BAF1B-5EA1-4BAA-BC91-DFDD26C39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44450"/>
            <a:ext cx="5111750" cy="1081088"/>
          </a:xfrm>
        </p:spPr>
        <p:txBody>
          <a:bodyPr/>
          <a:lstStyle/>
          <a:p>
            <a:r>
              <a:rPr lang="ru-RU" altLang="ru-RU">
                <a:cs typeface="Arial" panose="020B0604020202020204" pitchFamily="34" charset="0"/>
              </a:rPr>
              <a:t>Организация и проведение производственного контроля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1065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>
            <a:extLst>
              <a:ext uri="{FF2B5EF4-FFF2-40B4-BE49-F238E27FC236}">
                <a16:creationId xmlns:a16="http://schemas.microsoft.com/office/drawing/2014/main" xmlns="" id="{06603155-F35D-40A9-AD03-59B2A7D66A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7318375" cy="1081088"/>
          </a:xfrm>
        </p:spPr>
        <p:txBody>
          <a:bodyPr/>
          <a:lstStyle/>
          <a:p>
            <a:r>
              <a:rPr lang="ru-RU" altLang="ru-RU"/>
              <a:t>Автоматическое планирование медосмотров</a:t>
            </a:r>
          </a:p>
        </p:txBody>
      </p:sp>
      <p:sp>
        <p:nvSpPr>
          <p:cNvPr id="36867" name="Номер слайда 3">
            <a:extLst>
              <a:ext uri="{FF2B5EF4-FFF2-40B4-BE49-F238E27FC236}">
                <a16:creationId xmlns:a16="http://schemas.microsoft.com/office/drawing/2014/main" xmlns="" id="{EDA2710D-1D09-46E4-80A7-D32E57BBE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38DD098B-E0FC-47C2-AB17-4DE84D3D4E5A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36868" name="Рисунок 5">
            <a:extLst>
              <a:ext uri="{FF2B5EF4-FFF2-40B4-BE49-F238E27FC236}">
                <a16:creationId xmlns:a16="http://schemas.microsoft.com/office/drawing/2014/main" xmlns="" id="{782D5FA1-3D0D-4869-92A1-4B0C1AAF3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4076700"/>
            <a:ext cx="8964612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Объект 5">
            <a:extLst>
              <a:ext uri="{FF2B5EF4-FFF2-40B4-BE49-F238E27FC236}">
                <a16:creationId xmlns:a16="http://schemas.microsoft.com/office/drawing/2014/main" xmlns="" id="{09D68876-7416-48AC-9AAA-021C36C146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9888" y="1341438"/>
            <a:ext cx="8640762" cy="2735262"/>
          </a:xfrm>
        </p:spPr>
        <p:txBody>
          <a:bodyPr/>
          <a:lstStyle/>
          <a:p>
            <a:pPr lvl="1"/>
            <a:r>
              <a:rPr lang="ru-RU" altLang="ru-RU"/>
              <a:t>Планирование предварительных, периодических, внеочередных и психиатрических осмотров</a:t>
            </a:r>
          </a:p>
          <a:p>
            <a:pPr lvl="1"/>
            <a:r>
              <a:rPr lang="ru-RU" altLang="ru-RU"/>
              <a:t>Формирование списка контингента по факторам и работам (приказ 302н)</a:t>
            </a:r>
          </a:p>
          <a:p>
            <a:pPr lvl="1"/>
            <a:r>
              <a:rPr lang="ru-RU" altLang="ru-RU"/>
              <a:t>Формирование поименного списка</a:t>
            </a:r>
          </a:p>
          <a:p>
            <a:pPr lvl="1"/>
            <a:r>
              <a:rPr lang="ru-RU" altLang="ru-RU"/>
              <a:t>Формирование графиков, направлений и результатов медицинских осмотров</a:t>
            </a:r>
          </a:p>
        </p:txBody>
      </p:sp>
    </p:spTree>
    <p:extLst>
      <p:ext uri="{BB962C8B-B14F-4D97-AF65-F5344CB8AC3E}">
        <p14:creationId xmlns:p14="http://schemas.microsoft.com/office/powerpoint/2010/main" val="446687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xmlns="" id="{0FC83C93-3D26-4904-8631-218E644F25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Переход к риск ориентированной модели (проверочные листы)</a:t>
            </a:r>
          </a:p>
        </p:txBody>
      </p:sp>
      <p:sp>
        <p:nvSpPr>
          <p:cNvPr id="13315" name="Номер слайда 3">
            <a:extLst>
              <a:ext uri="{FF2B5EF4-FFF2-40B4-BE49-F238E27FC236}">
                <a16:creationId xmlns:a16="http://schemas.microsoft.com/office/drawing/2014/main" xmlns="" id="{503AD495-88C6-4875-9DA7-77C89EB7B4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7D88C6CC-DEBD-48A5-AE4C-464D918D121C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14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13316" name="Рисунок 4">
            <a:extLst>
              <a:ext uri="{FF2B5EF4-FFF2-40B4-BE49-F238E27FC236}">
                <a16:creationId xmlns:a16="http://schemas.microsoft.com/office/drawing/2014/main" xmlns="" id="{993BC099-C4E6-446B-A9B7-377138CD9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1274763"/>
            <a:ext cx="68040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>
            <a:extLst>
              <a:ext uri="{FF2B5EF4-FFF2-40B4-BE49-F238E27FC236}">
                <a16:creationId xmlns:a16="http://schemas.microsoft.com/office/drawing/2014/main" xmlns="" id="{0E5D3A0B-CCDC-4E09-BEF7-AEBCAABAE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Учет норм выдачи СИЗ</a:t>
            </a:r>
          </a:p>
        </p:txBody>
      </p:sp>
      <p:sp>
        <p:nvSpPr>
          <p:cNvPr id="38915" name="Номер слайда 3">
            <a:extLst>
              <a:ext uri="{FF2B5EF4-FFF2-40B4-BE49-F238E27FC236}">
                <a16:creationId xmlns:a16="http://schemas.microsoft.com/office/drawing/2014/main" xmlns="" id="{5CB2A5D0-A484-4CE1-9F56-C95E584B4A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E8E71011-C579-4C7B-9FE9-0D7E6354BDD0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38916" name="Рисунок 5">
            <a:extLst>
              <a:ext uri="{FF2B5EF4-FFF2-40B4-BE49-F238E27FC236}">
                <a16:creationId xmlns:a16="http://schemas.microsoft.com/office/drawing/2014/main" xmlns="" id="{5E812EA4-9DA1-43F0-A5C6-AD33552BA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2205038"/>
            <a:ext cx="8929687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Объект 5">
            <a:extLst>
              <a:ext uri="{FF2B5EF4-FFF2-40B4-BE49-F238E27FC236}">
                <a16:creationId xmlns:a16="http://schemas.microsoft.com/office/drawing/2014/main" xmlns="" id="{5B7F42DC-BA0B-49B8-873E-98884D834F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8888" y="933450"/>
            <a:ext cx="7489825" cy="1271588"/>
          </a:xfrm>
        </p:spPr>
        <p:txBody>
          <a:bodyPr/>
          <a:lstStyle/>
          <a:p>
            <a:pPr lvl="1"/>
            <a:r>
              <a:rPr lang="ru-RU" altLang="ru-RU" sz="1400"/>
              <a:t>Формирование норм на основе ТОН, загрузка из </a:t>
            </a:r>
            <a:r>
              <a:rPr lang="en-US" altLang="ru-RU" sz="1400"/>
              <a:t>Excel</a:t>
            </a:r>
          </a:p>
          <a:p>
            <a:pPr lvl="1"/>
            <a:r>
              <a:rPr lang="ru-RU" altLang="ru-RU" sz="1400"/>
              <a:t>Учет альтернативных и сезонных СИЗ</a:t>
            </a:r>
          </a:p>
          <a:p>
            <a:pPr lvl="1"/>
            <a:r>
              <a:rPr lang="ru-RU" altLang="ru-RU" sz="1400"/>
              <a:t>Учет СИЗ по видам работ</a:t>
            </a:r>
          </a:p>
          <a:p>
            <a:pPr lvl="1"/>
            <a:r>
              <a:rPr lang="ru-RU" altLang="ru-RU" sz="1400"/>
              <a:t>Учет дежурных СИЗ</a:t>
            </a:r>
            <a:endParaRPr lang="en-US" altLang="ru-RU" sz="1400"/>
          </a:p>
        </p:txBody>
      </p:sp>
    </p:spTree>
    <p:extLst>
      <p:ext uri="{BB962C8B-B14F-4D97-AF65-F5344CB8AC3E}">
        <p14:creationId xmlns:p14="http://schemas.microsoft.com/office/powerpoint/2010/main" val="3215031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>
            <a:extLst>
              <a:ext uri="{FF2B5EF4-FFF2-40B4-BE49-F238E27FC236}">
                <a16:creationId xmlns:a16="http://schemas.microsoft.com/office/drawing/2014/main" xmlns="" id="{45CB2D31-FC2A-49B5-B443-216755BBF0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Расчет потребности в СИЗ и СиОС</a:t>
            </a:r>
          </a:p>
        </p:txBody>
      </p:sp>
      <p:sp>
        <p:nvSpPr>
          <p:cNvPr id="39939" name="Номер слайда 3">
            <a:extLst>
              <a:ext uri="{FF2B5EF4-FFF2-40B4-BE49-F238E27FC236}">
                <a16:creationId xmlns:a16="http://schemas.microsoft.com/office/drawing/2014/main" xmlns="" id="{3578422B-2204-455E-BD58-82C99734BC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F8A501A-1C59-465D-804D-BE3CA89513E6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39940" name="Рисунок 4">
            <a:extLst>
              <a:ext uri="{FF2B5EF4-FFF2-40B4-BE49-F238E27FC236}">
                <a16:creationId xmlns:a16="http://schemas.microsoft.com/office/drawing/2014/main" xmlns="" id="{3F1EC649-FD56-4826-AFE3-5B3C35809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7596188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2918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>
            <a:extLst>
              <a:ext uri="{FF2B5EF4-FFF2-40B4-BE49-F238E27FC236}">
                <a16:creationId xmlns:a16="http://schemas.microsoft.com/office/drawing/2014/main" xmlns="" id="{74029E8B-9A4E-40FD-83B2-6E9D21167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Взаимодействие информационных систем</a:t>
            </a:r>
          </a:p>
        </p:txBody>
      </p:sp>
      <p:pic>
        <p:nvPicPr>
          <p:cNvPr id="54275" name="Picture 3">
            <a:extLst>
              <a:ext uri="{FF2B5EF4-FFF2-40B4-BE49-F238E27FC236}">
                <a16:creationId xmlns:a16="http://schemas.microsoft.com/office/drawing/2014/main" xmlns="" id="{1FC336CD-D821-4E1E-B74E-3F5710F68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341438"/>
            <a:ext cx="8280400" cy="512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276" name="Номер слайда 3">
            <a:extLst>
              <a:ext uri="{FF2B5EF4-FFF2-40B4-BE49-F238E27FC236}">
                <a16:creationId xmlns:a16="http://schemas.microsoft.com/office/drawing/2014/main" xmlns="" id="{774C1A86-F166-48C4-B928-2CA03A3DAD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03F4F0E-FC01-466C-BBA9-168A8B2F2BD6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17</a:t>
            </a:fld>
            <a:r>
              <a:rPr lang="ru-RU" altLang="ru-RU" sz="1000">
                <a:solidFill>
                  <a:srgbClr val="D2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75142112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9">
            <a:extLst>
              <a:ext uri="{FF2B5EF4-FFF2-40B4-BE49-F238E27FC236}">
                <a16:creationId xmlns:a16="http://schemas.microsoft.com/office/drawing/2014/main" xmlns="" id="{2491DEEA-4766-4B56-9A99-E7E266F0BA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Развитие системы</a:t>
            </a:r>
          </a:p>
        </p:txBody>
      </p:sp>
      <p:grpSp>
        <p:nvGrpSpPr>
          <p:cNvPr id="17411" name="Группа 22">
            <a:extLst>
              <a:ext uri="{FF2B5EF4-FFF2-40B4-BE49-F238E27FC236}">
                <a16:creationId xmlns:a16="http://schemas.microsoft.com/office/drawing/2014/main" xmlns="" id="{620791FA-D4F2-4927-8A3C-CB3777A128FA}"/>
              </a:ext>
            </a:extLst>
          </p:cNvPr>
          <p:cNvGrpSpPr>
            <a:grpSpLocks/>
          </p:cNvGrpSpPr>
          <p:nvPr/>
        </p:nvGrpSpPr>
        <p:grpSpPr bwMode="auto">
          <a:xfrm>
            <a:off x="3876994" y="2903539"/>
            <a:ext cx="1247775" cy="2185189"/>
            <a:chOff x="3365685" y="1653469"/>
            <a:chExt cx="723552" cy="1266431"/>
          </a:xfrm>
        </p:grpSpPr>
        <p:pic>
          <p:nvPicPr>
            <p:cNvPr id="17437" name="Рисунок 23">
              <a:extLst>
                <a:ext uri="{FF2B5EF4-FFF2-40B4-BE49-F238E27FC236}">
                  <a16:creationId xmlns:a16="http://schemas.microsoft.com/office/drawing/2014/main" xmlns="" id="{050FE12E-3A62-4052-B5AF-5F60F01E8D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1713" y="1653469"/>
              <a:ext cx="669290" cy="998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767EA835-7F04-4013-B4B5-D7D06599D558}"/>
                </a:ext>
              </a:extLst>
            </p:cNvPr>
            <p:cNvSpPr/>
            <p:nvPr/>
          </p:nvSpPr>
          <p:spPr bwMode="auto">
            <a:xfrm>
              <a:off x="3365685" y="2642968"/>
              <a:ext cx="723552" cy="2769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ru-RU" sz="1400" b="1" dirty="0">
                  <a:solidFill>
                    <a:schemeClr val="tx1"/>
                  </a:solidFill>
                </a:rPr>
                <a:t>1С: ПБ</a:t>
              </a:r>
            </a:p>
          </p:txBody>
        </p:sp>
      </p:grpSp>
      <p:grpSp>
        <p:nvGrpSpPr>
          <p:cNvPr id="17412" name="Группа 25">
            <a:extLst>
              <a:ext uri="{FF2B5EF4-FFF2-40B4-BE49-F238E27FC236}">
                <a16:creationId xmlns:a16="http://schemas.microsoft.com/office/drawing/2014/main" xmlns="" id="{9AA1E24A-409D-454F-BABE-BF610047A684}"/>
              </a:ext>
            </a:extLst>
          </p:cNvPr>
          <p:cNvGrpSpPr>
            <a:grpSpLocks/>
          </p:cNvGrpSpPr>
          <p:nvPr/>
        </p:nvGrpSpPr>
        <p:grpSpPr bwMode="auto">
          <a:xfrm>
            <a:off x="6948488" y="1809750"/>
            <a:ext cx="1655762" cy="1547813"/>
            <a:chOff x="5162612" y="2085856"/>
            <a:chExt cx="1656184" cy="1547231"/>
          </a:xfrm>
        </p:grpSpPr>
        <p:pic>
          <p:nvPicPr>
            <p:cNvPr id="17435" name="Рисунок 26">
              <a:extLst>
                <a:ext uri="{FF2B5EF4-FFF2-40B4-BE49-F238E27FC236}">
                  <a16:creationId xmlns:a16="http://schemas.microsoft.com/office/drawing/2014/main" xmlns="" id="{16EC35DE-DC4C-4E2F-97FC-D64B48F714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7661" y="2085856"/>
              <a:ext cx="606087" cy="1070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E44AE767-DE68-417A-A851-AB13E6408935}"/>
                </a:ext>
              </a:extLst>
            </p:cNvPr>
            <p:cNvSpPr/>
            <p:nvPr/>
          </p:nvSpPr>
          <p:spPr bwMode="auto">
            <a:xfrm>
              <a:off x="5162612" y="3155429"/>
              <a:ext cx="1656184" cy="47765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ru-RU" sz="1050" b="1" dirty="0">
                  <a:solidFill>
                    <a:schemeClr val="tx1"/>
                  </a:solidFill>
                </a:rPr>
                <a:t>аппараты выдачи СИЗ</a:t>
              </a:r>
            </a:p>
          </p:txBody>
        </p:sp>
      </p:grpSp>
      <p:cxnSp>
        <p:nvCxnSpPr>
          <p:cNvPr id="17413" name="Прямая со стрелкой 28">
            <a:extLst>
              <a:ext uri="{FF2B5EF4-FFF2-40B4-BE49-F238E27FC236}">
                <a16:creationId xmlns:a16="http://schemas.microsoft.com/office/drawing/2014/main" xmlns="" id="{9024013D-EC8C-4826-AA07-010382FF1956}"/>
              </a:ext>
            </a:extLst>
          </p:cNvPr>
          <p:cNvCxnSpPr>
            <a:cxnSpLocks noChangeShapeType="1"/>
            <a:stCxn id="17435" idx="1"/>
            <a:endCxn id="17437" idx="3"/>
          </p:cNvCxnSpPr>
          <p:nvPr/>
        </p:nvCxnSpPr>
        <p:spPr bwMode="auto">
          <a:xfrm flipH="1">
            <a:off x="5076825" y="2344738"/>
            <a:ext cx="2397125" cy="1420812"/>
          </a:xfrm>
          <a:prstGeom prst="straightConnector1">
            <a:avLst/>
          </a:prstGeom>
          <a:noFill/>
          <a:ln w="28575" algn="ctr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AF452F7B-5E69-4B6A-BE5E-5C3CA36ABDDB}"/>
              </a:ext>
            </a:extLst>
          </p:cNvPr>
          <p:cNvSpPr/>
          <p:nvPr/>
        </p:nvSpPr>
        <p:spPr bwMode="auto">
          <a:xfrm>
            <a:off x="5729288" y="2609850"/>
            <a:ext cx="1090612" cy="5318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ru-RU" sz="1000" dirty="0">
                <a:solidFill>
                  <a:schemeClr val="accent2">
                    <a:lumMod val="75000"/>
                  </a:schemeClr>
                </a:solidFill>
              </a:rPr>
              <a:t>Данные о выдаче, сдаче СИЗ</a:t>
            </a:r>
          </a:p>
        </p:txBody>
      </p:sp>
      <p:cxnSp>
        <p:nvCxnSpPr>
          <p:cNvPr id="17415" name="Прямая со стрелкой 30">
            <a:extLst>
              <a:ext uri="{FF2B5EF4-FFF2-40B4-BE49-F238E27FC236}">
                <a16:creationId xmlns:a16="http://schemas.microsoft.com/office/drawing/2014/main" xmlns="" id="{3B0F7413-9362-4520-A49F-B72EE35C7090}"/>
              </a:ext>
            </a:extLst>
          </p:cNvPr>
          <p:cNvCxnSpPr>
            <a:cxnSpLocks noChangeShapeType="1"/>
            <a:endCxn id="17437" idx="1"/>
          </p:cNvCxnSpPr>
          <p:nvPr/>
        </p:nvCxnSpPr>
        <p:spPr bwMode="auto">
          <a:xfrm>
            <a:off x="2124075" y="1976438"/>
            <a:ext cx="1797050" cy="1789112"/>
          </a:xfrm>
          <a:prstGeom prst="straightConnector1">
            <a:avLst/>
          </a:prstGeom>
          <a:noFill/>
          <a:ln w="28575" algn="ctr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0E0492BB-70BC-43C6-8918-F6274C9089BB}"/>
              </a:ext>
            </a:extLst>
          </p:cNvPr>
          <p:cNvSpPr/>
          <p:nvPr/>
        </p:nvSpPr>
        <p:spPr bwMode="auto">
          <a:xfrm>
            <a:off x="2123320" y="2480864"/>
            <a:ext cx="1262062" cy="8826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ru-RU" sz="1000" dirty="0">
                <a:solidFill>
                  <a:schemeClr val="accent2">
                    <a:lumMod val="75000"/>
                  </a:schemeClr>
                </a:solidFill>
              </a:rPr>
              <a:t>Данные измерений загрязняющих веществ</a:t>
            </a:r>
          </a:p>
        </p:txBody>
      </p:sp>
      <p:cxnSp>
        <p:nvCxnSpPr>
          <p:cNvPr id="17417" name="Прямая со стрелкой 32">
            <a:extLst>
              <a:ext uri="{FF2B5EF4-FFF2-40B4-BE49-F238E27FC236}">
                <a16:creationId xmlns:a16="http://schemas.microsoft.com/office/drawing/2014/main" xmlns="" id="{A3D57748-1BF1-4861-B89D-730117FCAFA6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076826" y="4221163"/>
            <a:ext cx="2447502" cy="1031875"/>
          </a:xfrm>
          <a:prstGeom prst="straightConnector1">
            <a:avLst/>
          </a:prstGeom>
          <a:noFill/>
          <a:ln w="28575" algn="ctr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xmlns="" id="{A783D812-9D84-4113-8A70-A3E491741268}"/>
              </a:ext>
            </a:extLst>
          </p:cNvPr>
          <p:cNvSpPr/>
          <p:nvPr/>
        </p:nvSpPr>
        <p:spPr bwMode="auto">
          <a:xfrm>
            <a:off x="5824131" y="4507706"/>
            <a:ext cx="1135063" cy="7381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ru-RU" sz="1000" dirty="0">
                <a:solidFill>
                  <a:schemeClr val="accent2">
                    <a:lumMod val="75000"/>
                  </a:schemeClr>
                </a:solidFill>
              </a:rPr>
              <a:t>Результаты медицинских осмотров</a:t>
            </a:r>
          </a:p>
        </p:txBody>
      </p:sp>
      <p:grpSp>
        <p:nvGrpSpPr>
          <p:cNvPr id="17419" name="Группа 34">
            <a:extLst>
              <a:ext uri="{FF2B5EF4-FFF2-40B4-BE49-F238E27FC236}">
                <a16:creationId xmlns:a16="http://schemas.microsoft.com/office/drawing/2014/main" xmlns="" id="{647378EA-DE19-4A8C-8095-F813A2052501}"/>
              </a:ext>
            </a:extLst>
          </p:cNvPr>
          <p:cNvGrpSpPr>
            <a:grpSpLocks/>
          </p:cNvGrpSpPr>
          <p:nvPr/>
        </p:nvGrpSpPr>
        <p:grpSpPr bwMode="auto">
          <a:xfrm>
            <a:off x="7251455" y="4479384"/>
            <a:ext cx="1655762" cy="2109421"/>
            <a:chOff x="6814036" y="3819867"/>
            <a:chExt cx="2265317" cy="3377356"/>
          </a:xfrm>
        </p:grpSpPr>
        <p:pic>
          <p:nvPicPr>
            <p:cNvPr id="17433" name="Picture 3" descr="C:\_Documents\_CloudStation\Dropbox\1c\02.Presale\презентации\Clipart\Пупиллометр.png">
              <a:extLst>
                <a:ext uri="{FF2B5EF4-FFF2-40B4-BE49-F238E27FC236}">
                  <a16:creationId xmlns:a16="http://schemas.microsoft.com/office/drawing/2014/main" xmlns="" id="{F83F6162-C43D-4106-AF5B-32F405D3C2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4036" y="3819867"/>
              <a:ext cx="2265317" cy="2602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B99AB5BF-4F3E-4E19-A4D8-7266501B3A14}"/>
                </a:ext>
              </a:extLst>
            </p:cNvPr>
            <p:cNvSpPr/>
            <p:nvPr/>
          </p:nvSpPr>
          <p:spPr bwMode="auto">
            <a:xfrm>
              <a:off x="6814036" y="6306096"/>
              <a:ext cx="2171757" cy="89112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ru-RU" sz="1200" b="1" dirty="0">
                  <a:solidFill>
                    <a:schemeClr val="tx1"/>
                  </a:solidFill>
                </a:rPr>
                <a:t>Медицинское оборудование</a:t>
              </a:r>
            </a:p>
          </p:txBody>
        </p:sp>
      </p:grpSp>
      <p:grpSp>
        <p:nvGrpSpPr>
          <p:cNvPr id="17420" name="Группа 37">
            <a:extLst>
              <a:ext uri="{FF2B5EF4-FFF2-40B4-BE49-F238E27FC236}">
                <a16:creationId xmlns:a16="http://schemas.microsoft.com/office/drawing/2014/main" xmlns="" id="{B21CE928-8975-40A8-9B99-08752E1119CD}"/>
              </a:ext>
            </a:extLst>
          </p:cNvPr>
          <p:cNvGrpSpPr>
            <a:grpSpLocks/>
          </p:cNvGrpSpPr>
          <p:nvPr/>
        </p:nvGrpSpPr>
        <p:grpSpPr bwMode="auto">
          <a:xfrm>
            <a:off x="151855" y="1704975"/>
            <a:ext cx="2443163" cy="1604962"/>
            <a:chOff x="304903" y="1000057"/>
            <a:chExt cx="3054543" cy="2212919"/>
          </a:xfrm>
        </p:grpSpPr>
        <p:grpSp>
          <p:nvGrpSpPr>
            <p:cNvPr id="17429" name="Группа 38">
              <a:extLst>
                <a:ext uri="{FF2B5EF4-FFF2-40B4-BE49-F238E27FC236}">
                  <a16:creationId xmlns:a16="http://schemas.microsoft.com/office/drawing/2014/main" xmlns="" id="{D5DBD57A-46A0-46B4-B79E-21E37E28DD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0976" y="1000057"/>
              <a:ext cx="2838470" cy="1674650"/>
              <a:chOff x="520976" y="1000057"/>
              <a:chExt cx="2838470" cy="1674650"/>
            </a:xfrm>
          </p:grpSpPr>
          <p:pic>
            <p:nvPicPr>
              <p:cNvPr id="17431" name="Picture 2">
                <a:extLst>
                  <a:ext uri="{FF2B5EF4-FFF2-40B4-BE49-F238E27FC236}">
                    <a16:creationId xmlns:a16="http://schemas.microsoft.com/office/drawing/2014/main" xmlns="" id="{D7430EFD-2F51-4C1F-81DA-604C933969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976" y="1279022"/>
                <a:ext cx="1359315" cy="13956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32" name="Рисунок 3" descr="image005">
                <a:extLst>
                  <a:ext uri="{FF2B5EF4-FFF2-40B4-BE49-F238E27FC236}">
                    <a16:creationId xmlns:a16="http://schemas.microsoft.com/office/drawing/2014/main" xmlns="" id="{A77AC5B5-6432-481B-AAFA-FFD3596EE97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80291" y="1000057"/>
                <a:ext cx="1479155" cy="7320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xmlns="" id="{1BB98A05-6013-4FEE-964A-5C88C9342292}"/>
                </a:ext>
              </a:extLst>
            </p:cNvPr>
            <p:cNvSpPr/>
            <p:nvPr/>
          </p:nvSpPr>
          <p:spPr bwMode="auto">
            <a:xfrm>
              <a:off x="304903" y="2593867"/>
              <a:ext cx="2304041" cy="61910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ru-RU" sz="800" b="1" dirty="0" err="1">
                  <a:solidFill>
                    <a:schemeClr val="tx1"/>
                  </a:solidFill>
                </a:rPr>
                <a:t>КИПиА</a:t>
              </a:r>
              <a:r>
                <a:rPr lang="ru-RU" sz="800" b="1" dirty="0">
                  <a:solidFill>
                    <a:schemeClr val="tx1"/>
                  </a:solidFill>
                </a:rPr>
                <a:t>: газоанализаторы, расходомеры, пылемеры и т.д.</a:t>
              </a:r>
            </a:p>
          </p:txBody>
        </p:sp>
      </p:grpSp>
      <p:grpSp>
        <p:nvGrpSpPr>
          <p:cNvPr id="17421" name="Группа 42">
            <a:extLst>
              <a:ext uri="{FF2B5EF4-FFF2-40B4-BE49-F238E27FC236}">
                <a16:creationId xmlns:a16="http://schemas.microsoft.com/office/drawing/2014/main" xmlns="" id="{5806B7DC-05F8-4F22-99C5-29A2C3FF5665}"/>
              </a:ext>
            </a:extLst>
          </p:cNvPr>
          <p:cNvGrpSpPr>
            <a:grpSpLocks/>
          </p:cNvGrpSpPr>
          <p:nvPr/>
        </p:nvGrpSpPr>
        <p:grpSpPr bwMode="auto">
          <a:xfrm>
            <a:off x="288925" y="4507705"/>
            <a:ext cx="2447502" cy="1915319"/>
            <a:chOff x="288662" y="4036537"/>
            <a:chExt cx="2876248" cy="2386049"/>
          </a:xfrm>
        </p:grpSpPr>
        <p:pic>
          <p:nvPicPr>
            <p:cNvPr id="17427" name="Picture 8">
              <a:extLst>
                <a:ext uri="{FF2B5EF4-FFF2-40B4-BE49-F238E27FC236}">
                  <a16:creationId xmlns:a16="http://schemas.microsoft.com/office/drawing/2014/main" xmlns="" id="{07781260-ED6B-4296-93E8-9B6B68002D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" t="9273" r="34419" b="13896"/>
            <a:stretch>
              <a:fillRect/>
            </a:stretch>
          </p:blipFill>
          <p:spPr bwMode="auto">
            <a:xfrm>
              <a:off x="304903" y="4036537"/>
              <a:ext cx="2860007" cy="1908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xmlns="" id="{0C050CEF-D08F-43A2-BB1C-6C0E392F7CBE}"/>
                </a:ext>
              </a:extLst>
            </p:cNvPr>
            <p:cNvSpPr/>
            <p:nvPr/>
          </p:nvSpPr>
          <p:spPr bwMode="auto">
            <a:xfrm>
              <a:off x="288662" y="6059043"/>
              <a:ext cx="2860375" cy="363543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ru-RU" sz="1200" b="1" dirty="0">
                  <a:solidFill>
                    <a:schemeClr val="tx1"/>
                  </a:solidFill>
                </a:rPr>
                <a:t>ГИС</a:t>
              </a:r>
            </a:p>
          </p:txBody>
        </p:sp>
      </p:grpSp>
      <p:cxnSp>
        <p:nvCxnSpPr>
          <p:cNvPr id="17422" name="Прямая со стрелкой 45">
            <a:extLst>
              <a:ext uri="{FF2B5EF4-FFF2-40B4-BE49-F238E27FC236}">
                <a16:creationId xmlns:a16="http://schemas.microsoft.com/office/drawing/2014/main" xmlns="" id="{D886DCE2-0F60-4825-B89A-58804DB81AAB}"/>
              </a:ext>
            </a:extLst>
          </p:cNvPr>
          <p:cNvCxnSpPr>
            <a:cxnSpLocks noChangeShapeType="1"/>
            <a:endCxn id="17427" idx="3"/>
          </p:cNvCxnSpPr>
          <p:nvPr/>
        </p:nvCxnSpPr>
        <p:spPr bwMode="auto">
          <a:xfrm flipH="1">
            <a:off x="2736427" y="4140200"/>
            <a:ext cx="1184699" cy="1133640"/>
          </a:xfrm>
          <a:prstGeom prst="straightConnector1">
            <a:avLst/>
          </a:prstGeom>
          <a:noFill/>
          <a:ln w="28575" algn="ctr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3" name="Номер слайда 3">
            <a:extLst>
              <a:ext uri="{FF2B5EF4-FFF2-40B4-BE49-F238E27FC236}">
                <a16:creationId xmlns:a16="http://schemas.microsoft.com/office/drawing/2014/main" xmlns="" id="{11C23D37-9BC4-4007-BBD1-38B245DD07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000">
                <a:solidFill>
                  <a:srgbClr val="D20000"/>
                </a:solidFill>
              </a:rPr>
              <a:t>36</a:t>
            </a:r>
          </a:p>
        </p:txBody>
      </p:sp>
      <p:pic>
        <p:nvPicPr>
          <p:cNvPr id="17424" name="Рисунок 1">
            <a:extLst>
              <a:ext uri="{FF2B5EF4-FFF2-40B4-BE49-F238E27FC236}">
                <a16:creationId xmlns:a16="http://schemas.microsoft.com/office/drawing/2014/main" xmlns="" id="{36DD001F-89CB-44D0-82A5-AD31878A4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25" y="493713"/>
            <a:ext cx="1208088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425" name="Прямая со стрелкой 3">
            <a:extLst>
              <a:ext uri="{FF2B5EF4-FFF2-40B4-BE49-F238E27FC236}">
                <a16:creationId xmlns:a16="http://schemas.microsoft.com/office/drawing/2014/main" xmlns="" id="{BFB19193-93DE-47C7-AACF-B24D37B3D411}"/>
              </a:ext>
            </a:extLst>
          </p:cNvPr>
          <p:cNvCxnSpPr>
            <a:cxnSpLocks/>
            <a:stCxn id="17437" idx="0"/>
          </p:cNvCxnSpPr>
          <p:nvPr/>
        </p:nvCxnSpPr>
        <p:spPr bwMode="auto">
          <a:xfrm flipV="1">
            <a:off x="4498975" y="1889125"/>
            <a:ext cx="1187450" cy="1014413"/>
          </a:xfrm>
          <a:prstGeom prst="straightConnector1">
            <a:avLst/>
          </a:prstGeom>
          <a:noFill/>
          <a:ln w="28575" algn="ctr">
            <a:solidFill>
              <a:srgbClr val="CC33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Скругленный прямоугольник 29">
            <a:extLst>
              <a:ext uri="{FF2B5EF4-FFF2-40B4-BE49-F238E27FC236}">
                <a16:creationId xmlns:a16="http://schemas.microsoft.com/office/drawing/2014/main" xmlns="" id="{33325B06-C35D-4CCA-8869-C90C2EACD7F8}"/>
              </a:ext>
            </a:extLst>
          </p:cNvPr>
          <p:cNvSpPr/>
          <p:nvPr/>
        </p:nvSpPr>
        <p:spPr bwMode="auto">
          <a:xfrm>
            <a:off x="4556125" y="2124075"/>
            <a:ext cx="1090613" cy="5318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ru-RU" sz="1000" dirty="0">
                <a:solidFill>
                  <a:schemeClr val="accent2">
                    <a:lumMod val="75000"/>
                  </a:schemeClr>
                </a:solidFill>
              </a:rPr>
              <a:t>Контроль наличия СИЗ</a:t>
            </a:r>
          </a:p>
        </p:txBody>
      </p:sp>
    </p:spTree>
    <p:extLst>
      <p:ext uri="{BB962C8B-B14F-4D97-AF65-F5344CB8AC3E}">
        <p14:creationId xmlns:p14="http://schemas.microsoft.com/office/powerpoint/2010/main" val="1634211381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6941F3-1430-456A-A44E-7C40CFD8A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 наличия СИЗ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F9593FE-D9E7-49C7-9CA0-F8558853C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7A0A504-36AB-4010-9C12-FFECE22CB3FA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pic>
        <p:nvPicPr>
          <p:cNvPr id="5" name="Рисунок 1">
            <a:extLst>
              <a:ext uri="{FF2B5EF4-FFF2-40B4-BE49-F238E27FC236}">
                <a16:creationId xmlns:a16="http://schemas.microsoft.com/office/drawing/2014/main" xmlns="" id="{DBCA5E63-8EB9-418F-88A5-1081ACE3B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012720"/>
            <a:ext cx="1834107" cy="2894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85F6FE8-86DE-4956-9369-8347527EFCAC}"/>
              </a:ext>
            </a:extLst>
          </p:cNvPr>
          <p:cNvSpPr/>
          <p:nvPr/>
        </p:nvSpPr>
        <p:spPr>
          <a:xfrm>
            <a:off x="467544" y="1700809"/>
            <a:ext cx="62646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ahoma" panose="020B0604030504040204" pitchFamily="34" charset="0"/>
              </a:rPr>
              <a:t>РЕШАЕМЫЕ ЗАДАЧИ </a:t>
            </a:r>
            <a:endParaRPr lang="ru-RU" sz="1600" dirty="0">
              <a:latin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latin typeface="Tahoma" panose="020B0604030504040204" pitchFamily="34" charset="0"/>
              </a:rPr>
              <a:t>Входной контроль наличия и соответствия средств индивидуальной защиты (СИЗ)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latin typeface="Tahoma" panose="020B0604030504040204" pitchFamily="34" charset="0"/>
              </a:rPr>
              <a:t>Контроль допуска сотрудников на режимные объекты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400" dirty="0">
                <a:latin typeface="Tahoma" panose="020B0604030504040204" pitchFamily="34" charset="0"/>
              </a:rPr>
              <a:t>Учет и мониторинг состояния СИЗ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C1EC018-C26E-4B77-901A-38451C72A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525976"/>
            <a:ext cx="3920678" cy="28033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EAF126A-14F1-45C8-8A82-F3B97D894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786326"/>
            <a:ext cx="3850331" cy="214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7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xmlns="" id="{241BAA48-1862-4105-8F2E-376A224D4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275" y="152400"/>
            <a:ext cx="6984181" cy="1081088"/>
          </a:xfrm>
        </p:spPr>
        <p:txBody>
          <a:bodyPr/>
          <a:lstStyle/>
          <a:p>
            <a:r>
              <a:rPr lang="ru-RU" altLang="ru-RU" sz="1800" dirty="0"/>
              <a:t>Государственный регламент и надзор за состоянием Производственной Безопасности на предприятиях</a:t>
            </a:r>
          </a:p>
        </p:txBody>
      </p:sp>
      <p:sp>
        <p:nvSpPr>
          <p:cNvPr id="18435" name="Прямоугольник 4">
            <a:extLst>
              <a:ext uri="{FF2B5EF4-FFF2-40B4-BE49-F238E27FC236}">
                <a16:creationId xmlns:a16="http://schemas.microsoft.com/office/drawing/2014/main" xmlns="" id="{56BA0FF6-E823-4765-9456-A61BDAC3F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714500"/>
            <a:ext cx="842486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712788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indent="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F0000"/>
                </a:solidFill>
                <a:cs typeface="Arial" panose="020B0604020202020204" pitchFamily="34" charset="0"/>
              </a:rPr>
              <a:t>Производственная безопасность – </a:t>
            </a:r>
            <a:r>
              <a:rPr lang="ru-RU" altLang="ru-RU" sz="1600" dirty="0">
                <a:solidFill>
                  <a:srgbClr val="5F0000"/>
                </a:solidFill>
                <a:cs typeface="Arial" panose="020B0604020202020204" pitchFamily="34" charset="0"/>
              </a:rPr>
              <a:t>система организационных мероприятий и технических средств, уменьшающих вероятность (риск) воздействия на работающих опасных производственных факторов до приемлемого уровня</a:t>
            </a:r>
            <a:endParaRPr lang="ru-RU" altLang="ru-RU" sz="2000" dirty="0">
              <a:solidFill>
                <a:srgbClr val="5F0000"/>
              </a:solidFill>
              <a:cs typeface="Arial" panose="020B0604020202020204" pitchFamily="34" charset="0"/>
            </a:endParaRPr>
          </a:p>
        </p:txBody>
      </p:sp>
      <p:grpSp>
        <p:nvGrpSpPr>
          <p:cNvPr id="18436" name="Группа 2">
            <a:extLst>
              <a:ext uri="{FF2B5EF4-FFF2-40B4-BE49-F238E27FC236}">
                <a16:creationId xmlns:a16="http://schemas.microsoft.com/office/drawing/2014/main" xmlns="" id="{E5BFAD26-393D-4885-8BE7-E7D9513C8EC4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170238"/>
            <a:ext cx="2663825" cy="674687"/>
            <a:chOff x="683568" y="2852936"/>
            <a:chExt cx="2664743" cy="674687"/>
          </a:xfrm>
        </p:grpSpPr>
        <p:pic>
          <p:nvPicPr>
            <p:cNvPr id="18448" name="Picture 2" descr="C:\Users\SKostrub\Dropbox\1c\02.Presale\иконки\gn_logo_v2.png">
              <a:extLst>
                <a:ext uri="{FF2B5EF4-FFF2-40B4-BE49-F238E27FC236}">
                  <a16:creationId xmlns:a16="http://schemas.microsoft.com/office/drawing/2014/main" xmlns="" id="{95646ECE-87EF-46EA-89EC-A8FC9F7059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2852936"/>
              <a:ext cx="576086" cy="674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9" name="Прямоугольник 5">
              <a:extLst>
                <a:ext uri="{FF2B5EF4-FFF2-40B4-BE49-F238E27FC236}">
                  <a16:creationId xmlns:a16="http://schemas.microsoft.com/office/drawing/2014/main" xmlns="" id="{2EE82260-9574-4507-B663-2DCAF633F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009" y="3021137"/>
              <a:ext cx="2016302" cy="338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anose="05000000000000000000" pitchFamily="2" charset="2"/>
                <a:buChar char="n"/>
                <a:defRPr sz="2200">
                  <a:solidFill>
                    <a:srgbClr val="5B0917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5B0917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rgbClr val="5B0917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anose="02020603050405020304" pitchFamily="18" charset="0"/>
                <a:buChar char="▪"/>
                <a:defRPr sz="1600">
                  <a:solidFill>
                    <a:srgbClr val="5B0917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600" b="1">
                  <a:solidFill>
                    <a:srgbClr val="5F0000"/>
                  </a:solidFill>
                  <a:cs typeface="Arial" panose="020B0604020202020204" pitchFamily="34" charset="0"/>
                </a:rPr>
                <a:t>Ростехнадзор</a:t>
              </a:r>
              <a:endParaRPr lang="ru-RU" altLang="ru-RU" sz="1600">
                <a:solidFill>
                  <a:srgbClr val="5F000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8437" name="Группа 3">
            <a:extLst>
              <a:ext uri="{FF2B5EF4-FFF2-40B4-BE49-F238E27FC236}">
                <a16:creationId xmlns:a16="http://schemas.microsoft.com/office/drawing/2014/main" xmlns="" id="{BD81A0A4-0103-416D-A9DC-264CF50EC7F9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4016375"/>
            <a:ext cx="2735262" cy="608013"/>
            <a:chOff x="683568" y="3728516"/>
            <a:chExt cx="2736304" cy="608013"/>
          </a:xfrm>
        </p:grpSpPr>
        <p:sp>
          <p:nvSpPr>
            <p:cNvPr id="18446" name="TextBox 11">
              <a:extLst>
                <a:ext uri="{FF2B5EF4-FFF2-40B4-BE49-F238E27FC236}">
                  <a16:creationId xmlns:a16="http://schemas.microsoft.com/office/drawing/2014/main" xmlns="" id="{A83E6B93-47AA-4832-80A6-6EC85E1E34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2009" y="3863628"/>
              <a:ext cx="2087863" cy="337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anose="05000000000000000000" pitchFamily="2" charset="2"/>
                <a:buChar char="n"/>
                <a:defRPr sz="2200">
                  <a:solidFill>
                    <a:srgbClr val="5B0917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5B0917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rgbClr val="5B0917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anose="02020603050405020304" pitchFamily="18" charset="0"/>
                <a:buChar char="▪"/>
                <a:defRPr sz="1600">
                  <a:solidFill>
                    <a:srgbClr val="5B0917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600" b="1">
                  <a:solidFill>
                    <a:srgbClr val="5F0000"/>
                  </a:solidFill>
                  <a:cs typeface="Arial" panose="020B0604020202020204" pitchFamily="34" charset="0"/>
                </a:rPr>
                <a:t>Росприроднадзор</a:t>
              </a:r>
            </a:p>
          </p:txBody>
        </p:sp>
        <p:pic>
          <p:nvPicPr>
            <p:cNvPr id="18447" name="Picture 3" descr="C:\Users\SKostrub\Dropbox\1c\02.Presale\иконки\РПН.png">
              <a:extLst>
                <a:ext uri="{FF2B5EF4-FFF2-40B4-BE49-F238E27FC236}">
                  <a16:creationId xmlns:a16="http://schemas.microsoft.com/office/drawing/2014/main" xmlns="" id="{30FB5BD7-09D7-45B7-A232-23FAC836F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3728516"/>
              <a:ext cx="575962" cy="608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438" name="TextBox 13">
            <a:extLst>
              <a:ext uri="{FF2B5EF4-FFF2-40B4-BE49-F238E27FC236}">
                <a16:creationId xmlns:a16="http://schemas.microsoft.com/office/drawing/2014/main" xmlns="" id="{F06A0CBA-6193-489F-B988-D76B3F27B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2771775"/>
            <a:ext cx="590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5F0000"/>
                </a:solidFill>
                <a:cs typeface="Arial" panose="020B0604020202020204" pitchFamily="34" charset="0"/>
              </a:rPr>
              <a:t>Основные контролирующие организации:</a:t>
            </a:r>
          </a:p>
        </p:txBody>
      </p:sp>
      <p:grpSp>
        <p:nvGrpSpPr>
          <p:cNvPr id="18439" name="Группа 4">
            <a:extLst>
              <a:ext uri="{FF2B5EF4-FFF2-40B4-BE49-F238E27FC236}">
                <a16:creationId xmlns:a16="http://schemas.microsoft.com/office/drawing/2014/main" xmlns="" id="{DCB692FD-36FF-4E8E-ABF8-725DFBC976D7}"/>
              </a:ext>
            </a:extLst>
          </p:cNvPr>
          <p:cNvGrpSpPr>
            <a:grpSpLocks/>
          </p:cNvGrpSpPr>
          <p:nvPr/>
        </p:nvGrpSpPr>
        <p:grpSpPr bwMode="auto">
          <a:xfrm>
            <a:off x="641350" y="4797425"/>
            <a:ext cx="2778125" cy="792163"/>
            <a:chOff x="640627" y="4429322"/>
            <a:chExt cx="2779245" cy="793600"/>
          </a:xfrm>
        </p:grpSpPr>
        <p:pic>
          <p:nvPicPr>
            <p:cNvPr id="18444" name="Picture 11" descr="C:\_Documents\_CloudStation\Dropbox\1c\02.Presale\презентации\Clipart\МЧС.jpg">
              <a:extLst>
                <a:ext uri="{FF2B5EF4-FFF2-40B4-BE49-F238E27FC236}">
                  <a16:creationId xmlns:a16="http://schemas.microsoft.com/office/drawing/2014/main" xmlns="" id="{B72B5E6F-C29D-4E5A-B1B6-C61FB28C8E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627" y="4429322"/>
              <a:ext cx="592583" cy="79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5" name="TextBox 11">
              <a:extLst>
                <a:ext uri="{FF2B5EF4-FFF2-40B4-BE49-F238E27FC236}">
                  <a16:creationId xmlns:a16="http://schemas.microsoft.com/office/drawing/2014/main" xmlns="" id="{000F9EB8-0E4C-460E-B721-20498A15F9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2009" y="4657227"/>
              <a:ext cx="2087863" cy="337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anose="05000000000000000000" pitchFamily="2" charset="2"/>
                <a:buChar char="n"/>
                <a:defRPr sz="2200">
                  <a:solidFill>
                    <a:srgbClr val="5B0917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5B0917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rgbClr val="5B0917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anose="02020603050405020304" pitchFamily="18" charset="0"/>
                <a:buChar char="▪"/>
                <a:defRPr sz="1600">
                  <a:solidFill>
                    <a:srgbClr val="5B0917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600" b="1">
                  <a:solidFill>
                    <a:srgbClr val="5F0000"/>
                  </a:solidFill>
                  <a:cs typeface="Arial" panose="020B0604020202020204" pitchFamily="34" charset="0"/>
                </a:rPr>
                <a:t>МЧС</a:t>
              </a:r>
            </a:p>
          </p:txBody>
        </p:sp>
      </p:grpSp>
      <p:grpSp>
        <p:nvGrpSpPr>
          <p:cNvPr id="18440" name="Группа 5">
            <a:extLst>
              <a:ext uri="{FF2B5EF4-FFF2-40B4-BE49-F238E27FC236}">
                <a16:creationId xmlns:a16="http://schemas.microsoft.com/office/drawing/2014/main" xmlns="" id="{C8549310-A989-43AE-9E38-52690C718196}"/>
              </a:ext>
            </a:extLst>
          </p:cNvPr>
          <p:cNvGrpSpPr>
            <a:grpSpLocks/>
          </p:cNvGrpSpPr>
          <p:nvPr/>
        </p:nvGrpSpPr>
        <p:grpSpPr bwMode="auto">
          <a:xfrm>
            <a:off x="641350" y="5762625"/>
            <a:ext cx="4651375" cy="619125"/>
            <a:chOff x="640628" y="5445224"/>
            <a:chExt cx="4651451" cy="618902"/>
          </a:xfrm>
        </p:grpSpPr>
        <p:pic>
          <p:nvPicPr>
            <p:cNvPr id="18442" name="Picture 12" descr="C:\_Documents\_CloudStation\Dropbox\1c\02.Presale\презентации\Clipart\госинспекция труда.jpg">
              <a:extLst>
                <a:ext uri="{FF2B5EF4-FFF2-40B4-BE49-F238E27FC236}">
                  <a16:creationId xmlns:a16="http://schemas.microsoft.com/office/drawing/2014/main" xmlns="" id="{4B6C6D3B-1B72-4B65-8521-C2FF30AA87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628" y="5445224"/>
              <a:ext cx="618902" cy="618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3" name="TextBox 13">
              <a:extLst>
                <a:ext uri="{FF2B5EF4-FFF2-40B4-BE49-F238E27FC236}">
                  <a16:creationId xmlns:a16="http://schemas.microsoft.com/office/drawing/2014/main" xmlns="" id="{50CE32F7-648E-4BB9-A371-FCC3107890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2008" y="5585780"/>
              <a:ext cx="396007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50000"/>
                </a:spcAft>
                <a:buClr>
                  <a:srgbClr val="CC0000"/>
                </a:buClr>
                <a:buSzPct val="60000"/>
                <a:buFont typeface="Wingdings" panose="05000000000000000000" pitchFamily="2" charset="2"/>
                <a:buChar char="n"/>
                <a:defRPr sz="2200">
                  <a:solidFill>
                    <a:srgbClr val="5B0917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3000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rgbClr val="5B0917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SzPct val="80000"/>
                <a:buFont typeface="Wingdings" panose="05000000000000000000" pitchFamily="2" charset="2"/>
                <a:buChar char="§"/>
                <a:defRPr>
                  <a:solidFill>
                    <a:srgbClr val="5B0917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lr>
                  <a:srgbClr val="CC0000"/>
                </a:buClr>
                <a:buFont typeface="Times New Roman" panose="02020603050405020304" pitchFamily="18" charset="0"/>
                <a:buChar char="▪"/>
                <a:defRPr sz="1600">
                  <a:solidFill>
                    <a:srgbClr val="5B0917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C0000"/>
                </a:buClr>
                <a:buFont typeface="Arial" panose="020B0604020202020204" pitchFamily="34" charset="0"/>
                <a:buChar char="∙"/>
                <a:defRPr sz="1400">
                  <a:solidFill>
                    <a:srgbClr val="5B0917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ru-RU" altLang="ru-RU" sz="1600" b="1">
                  <a:solidFill>
                    <a:srgbClr val="5F0000"/>
                  </a:solidFill>
                  <a:cs typeface="Arial" panose="020B0604020202020204" pitchFamily="34" charset="0"/>
                </a:rPr>
                <a:t>Государственная инспекция труда</a:t>
              </a:r>
            </a:p>
          </p:txBody>
        </p:sp>
      </p:grpSp>
      <p:sp>
        <p:nvSpPr>
          <p:cNvPr id="18441" name="Номер слайда 3">
            <a:extLst>
              <a:ext uri="{FF2B5EF4-FFF2-40B4-BE49-F238E27FC236}">
                <a16:creationId xmlns:a16="http://schemas.microsoft.com/office/drawing/2014/main" xmlns="" id="{074A653B-04C6-4A5A-B181-C283C9E1DF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000">
                <a:solidFill>
                  <a:srgbClr val="D2000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450815496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3BBE4C-7A83-4C15-9220-5CCEB25A7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Обмен с ГИС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7E1FAEF-323F-4F6E-AFFB-6991CCBDA2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7A0A504-36AB-4010-9C12-FFECE22CB3FA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1853EF1-4415-4D66-8459-23C655515015}"/>
              </a:ext>
            </a:extLst>
          </p:cNvPr>
          <p:cNvSpPr/>
          <p:nvPr/>
        </p:nvSpPr>
        <p:spPr>
          <a:xfrm>
            <a:off x="303262" y="1514176"/>
            <a:ext cx="81931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Ведение списка объектов мониторинга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Ведение реестра измеряемых параметров и веществ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Ведение реестра нормативов загрязняющих веществ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Использование результатов мониторинга для первичного учета или вывода на электронную карту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1F54839A-9D97-4787-863F-4A2663A1A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62" y="2431480"/>
            <a:ext cx="7776864" cy="416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8793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3BBE4C-7A83-4C15-9220-5CCEB25A7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Обмен с ГИС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7E1FAEF-323F-4F6E-AFFB-6991CCBDA2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7A0A504-36AB-4010-9C12-FFECE22CB3FA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C2ABBDBF-F0D5-4AD8-B805-53046DAB8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25735"/>
            <a:ext cx="7416824" cy="3971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6DCC26A9-5B9E-453C-9F63-89C574788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25196"/>
            <a:ext cx="7396558" cy="377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43BB458-9D0C-4CAB-8DD0-BB37B728B2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77" t="37258" r="74849" b="46807"/>
          <a:stretch/>
        </p:blipFill>
        <p:spPr>
          <a:xfrm>
            <a:off x="647564" y="3645322"/>
            <a:ext cx="2892947" cy="1512168"/>
          </a:xfrm>
          <a:prstGeom prst="rect">
            <a:avLst/>
          </a:prstGeom>
          <a:ln w="28575">
            <a:solidFill>
              <a:schemeClr val="bg2">
                <a:lumMod val="40000"/>
                <a:lumOff val="60000"/>
              </a:schemeClr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1853EF1-4415-4D66-8459-23C655515015}"/>
              </a:ext>
            </a:extLst>
          </p:cNvPr>
          <p:cNvSpPr/>
          <p:nvPr/>
        </p:nvSpPr>
        <p:spPr>
          <a:xfrm>
            <a:off x="303262" y="1514176"/>
            <a:ext cx="81931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Ведение списка объектов мониторинга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Ведение реестра измеряемых параметров и веществ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Ведение реестра нормативов загрязняющих веществ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400" dirty="0">
                <a:latin typeface="Calibri" panose="020F0502020204030204" pitchFamily="34" charset="0"/>
              </a:rPr>
              <a:t>Использование результатов мониторинга для первичного учета или вывода на электронную карту</a:t>
            </a:r>
          </a:p>
        </p:txBody>
      </p:sp>
    </p:spTree>
    <p:extLst>
      <p:ext uri="{BB962C8B-B14F-4D97-AF65-F5344CB8AC3E}">
        <p14:creationId xmlns:p14="http://schemas.microsoft.com/office/powerpoint/2010/main" val="185741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xmlns="" id="{7D0D3CF2-568E-4E59-99AD-9BBC50E3D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7318375" cy="1081088"/>
          </a:xfrm>
        </p:spPr>
        <p:txBody>
          <a:bodyPr/>
          <a:lstStyle/>
          <a:p>
            <a:r>
              <a:rPr lang="ru-RU" altLang="ru-RU"/>
              <a:t>Обучение и аттестация сотрудников: обмен с ОЛИМПОКС</a:t>
            </a:r>
          </a:p>
        </p:txBody>
      </p:sp>
      <p:sp>
        <p:nvSpPr>
          <p:cNvPr id="17411" name="Номер слайда 3">
            <a:extLst>
              <a:ext uri="{FF2B5EF4-FFF2-40B4-BE49-F238E27FC236}">
                <a16:creationId xmlns:a16="http://schemas.microsoft.com/office/drawing/2014/main" xmlns="" id="{89233435-41EC-4D0F-81B8-65CAB89A90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74A0279-BC17-4F0E-920D-944F55E1FB7C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22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17412" name="Рисунок 4">
            <a:extLst>
              <a:ext uri="{FF2B5EF4-FFF2-40B4-BE49-F238E27FC236}">
                <a16:creationId xmlns:a16="http://schemas.microsoft.com/office/drawing/2014/main" xmlns="" id="{ABDA3FDE-A494-460D-BEE8-965A88B90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354388"/>
            <a:ext cx="6372225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5">
            <a:extLst>
              <a:ext uri="{FF2B5EF4-FFF2-40B4-BE49-F238E27FC236}">
                <a16:creationId xmlns:a16="http://schemas.microsoft.com/office/drawing/2014/main" xmlns="" id="{97759F39-CD92-46F9-9955-58D9D1CCC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5238"/>
            <a:ext cx="64039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xmlns="" id="{08C2B08E-3B0D-4456-B444-3F30876C2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7343775" cy="1081088"/>
          </a:xfrm>
        </p:spPr>
        <p:txBody>
          <a:bodyPr/>
          <a:lstStyle/>
          <a:p>
            <a:r>
              <a:rPr lang="ru-RU" altLang="ru-RU"/>
              <a:t>Медицинские осмотры: обмен с ЭСМО</a:t>
            </a:r>
          </a:p>
        </p:txBody>
      </p:sp>
      <p:sp>
        <p:nvSpPr>
          <p:cNvPr id="18435" name="Номер слайда 3">
            <a:extLst>
              <a:ext uri="{FF2B5EF4-FFF2-40B4-BE49-F238E27FC236}">
                <a16:creationId xmlns:a16="http://schemas.microsoft.com/office/drawing/2014/main" xmlns="" id="{AD3A6BD3-B284-4C05-8F6B-8B1A71B9F8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A27B8D-9A59-4820-B9CD-7726BE1D3CE3}" type="slidenum">
              <a:rPr lang="ru-RU" altLang="ru-RU" sz="1000" smtClean="0">
                <a:solidFill>
                  <a:srgbClr val="D20000"/>
                </a:solidFill>
              </a:rPr>
              <a:pPr/>
              <a:t>23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18436" name="Рисунок 7">
            <a:extLst>
              <a:ext uri="{FF2B5EF4-FFF2-40B4-BE49-F238E27FC236}">
                <a16:creationId xmlns:a16="http://schemas.microsoft.com/office/drawing/2014/main" xmlns="" id="{634F4931-B722-4454-AD17-32752ADEF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254125"/>
            <a:ext cx="5133975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F9E8D414-752B-4B4A-92D7-E9D6D5504641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3994150"/>
            <a:ext cx="2265362" cy="2603500"/>
            <a:chOff x="6814036" y="3819866"/>
            <a:chExt cx="2265317" cy="2602720"/>
          </a:xfrm>
        </p:grpSpPr>
        <p:pic>
          <p:nvPicPr>
            <p:cNvPr id="18438" name="Picture 3" descr="C:\_Documents\_CloudStation\Dropbox\1c\02.Presale\презентации\Clipart\Пупиллометр.png">
              <a:extLst>
                <a:ext uri="{FF2B5EF4-FFF2-40B4-BE49-F238E27FC236}">
                  <a16:creationId xmlns:a16="http://schemas.microsoft.com/office/drawing/2014/main" xmlns="" id="{3AAC6A04-C5BB-474A-A051-A9C42648ED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4036" y="3819866"/>
              <a:ext cx="2265317" cy="2602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862E6A1C-0D23-4D29-B072-49F824064BCF}"/>
                </a:ext>
              </a:extLst>
            </p:cNvPr>
            <p:cNvSpPr/>
            <p:nvPr/>
          </p:nvSpPr>
          <p:spPr bwMode="auto">
            <a:xfrm>
              <a:off x="6814036" y="5944892"/>
              <a:ext cx="1655729" cy="47769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ru-RU" sz="1200" b="1" dirty="0">
                  <a:solidFill>
                    <a:schemeClr val="tx1"/>
                  </a:solidFill>
                </a:rPr>
                <a:t>Медицинское оборудование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xmlns="" id="{AEDF709A-DAFA-40BC-BAE1-0B794A6A1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7143750" cy="1081088"/>
          </a:xfrm>
        </p:spPr>
        <p:txBody>
          <a:bodyPr/>
          <a:lstStyle/>
          <a:p>
            <a:r>
              <a:rPr lang="ru-RU" altLang="ru-RU"/>
              <a:t>Мобильное приложение – Проверки и нарушения</a:t>
            </a:r>
          </a:p>
        </p:txBody>
      </p:sp>
      <p:pic>
        <p:nvPicPr>
          <p:cNvPr id="13315" name="Рисунок 4">
            <a:extLst>
              <a:ext uri="{FF2B5EF4-FFF2-40B4-BE49-F238E27FC236}">
                <a16:creationId xmlns:a16="http://schemas.microsoft.com/office/drawing/2014/main" xmlns="" id="{FE6E7C05-4E1A-4117-B15D-417FA92B6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2513"/>
            <a:ext cx="2535237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Рисунок 8">
            <a:extLst>
              <a:ext uri="{FF2B5EF4-FFF2-40B4-BE49-F238E27FC236}">
                <a16:creationId xmlns:a16="http://schemas.microsoft.com/office/drawing/2014/main" xmlns="" id="{C0D0A4FA-8DD9-49B2-A808-FF66D8E3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1052513"/>
            <a:ext cx="2535238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Рисунок 10">
            <a:extLst>
              <a:ext uri="{FF2B5EF4-FFF2-40B4-BE49-F238E27FC236}">
                <a16:creationId xmlns:a16="http://schemas.microsoft.com/office/drawing/2014/main" xmlns="" id="{0930CA76-AC79-4400-8360-BF7C10445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052513"/>
            <a:ext cx="2535237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Box 11">
            <a:extLst>
              <a:ext uri="{FF2B5EF4-FFF2-40B4-BE49-F238E27FC236}">
                <a16:creationId xmlns:a16="http://schemas.microsoft.com/office/drawing/2014/main" xmlns="" id="{B3DADA1A-5F7B-42B1-932C-F053621F6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661025"/>
            <a:ext cx="7791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2000">
                <a:solidFill>
                  <a:schemeClr val="tx1"/>
                </a:solidFill>
              </a:rPr>
              <a:t>Автономное проведение проверок на объекте </a:t>
            </a:r>
            <a:endParaRPr lang="en-US" altLang="ru-RU" sz="200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ru-RU" altLang="ru-RU" sz="2000">
                <a:solidFill>
                  <a:schemeClr val="tx1"/>
                </a:solidFill>
              </a:rPr>
              <a:t>Фото, видео и аудио фиксация нарушений с мобильного 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265653784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xmlns="" id="{82BCA3EC-D336-458B-98A1-3AF66623D6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6767513" cy="1081088"/>
          </a:xfrm>
        </p:spPr>
        <p:txBody>
          <a:bodyPr/>
          <a:lstStyle/>
          <a:p>
            <a:r>
              <a:rPr lang="ru-RU" altLang="ru-RU" dirty="0"/>
              <a:t>Рабочий стол руководителя</a:t>
            </a:r>
          </a:p>
        </p:txBody>
      </p:sp>
      <p:sp>
        <p:nvSpPr>
          <p:cNvPr id="20483" name="Номер слайда 3">
            <a:extLst>
              <a:ext uri="{FF2B5EF4-FFF2-40B4-BE49-F238E27FC236}">
                <a16:creationId xmlns:a16="http://schemas.microsoft.com/office/drawing/2014/main" xmlns="" id="{F0253826-11B6-4416-AC6F-DF3591F6D2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F103DDC-474B-4C4C-ABC8-580CEC2FB6C7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25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8C90942-DA2E-4E60-9555-36A46D609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90" y="1412776"/>
            <a:ext cx="8467220" cy="500886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xmlns="" id="{82BCA3EC-D336-458B-98A1-3AF66623D6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6767513" cy="1081088"/>
          </a:xfrm>
        </p:spPr>
        <p:txBody>
          <a:bodyPr/>
          <a:lstStyle/>
          <a:p>
            <a:r>
              <a:rPr lang="ru-RU" altLang="ru-RU" dirty="0"/>
              <a:t>Рабочий стол руководителя</a:t>
            </a:r>
          </a:p>
        </p:txBody>
      </p:sp>
      <p:sp>
        <p:nvSpPr>
          <p:cNvPr id="20483" name="Номер слайда 3">
            <a:extLst>
              <a:ext uri="{FF2B5EF4-FFF2-40B4-BE49-F238E27FC236}">
                <a16:creationId xmlns:a16="http://schemas.microsoft.com/office/drawing/2014/main" xmlns="" id="{F0253826-11B6-4416-AC6F-DF3591F6D2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2F103DDC-474B-4C4C-ABC8-580CEC2FB6C7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26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939B034-9C11-4F5F-8CF8-DEC903D7E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68" y="1306259"/>
            <a:ext cx="8748464" cy="424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11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xmlns="" id="{5A817E99-8691-4B5B-A619-B263148EFB89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0" y="1700213"/>
            <a:ext cx="9144000" cy="2736850"/>
          </a:xfrm>
        </p:spPr>
        <p:txBody>
          <a:bodyPr/>
          <a:lstStyle/>
          <a:p>
            <a:r>
              <a:rPr lang="ru-RU" altLang="ru-RU" sz="3200">
                <a:solidFill>
                  <a:srgbClr val="CC0000"/>
                </a:solidFill>
              </a:rPr>
              <a:t>Спасибо за внимание!</a:t>
            </a:r>
          </a:p>
        </p:txBody>
      </p:sp>
      <p:sp>
        <p:nvSpPr>
          <p:cNvPr id="21507" name="Подзаголовок 2">
            <a:extLst>
              <a:ext uri="{FF2B5EF4-FFF2-40B4-BE49-F238E27FC236}">
                <a16:creationId xmlns:a16="http://schemas.microsoft.com/office/drawing/2014/main" xmlns="" id="{FD57909F-F959-4B6F-8842-C6DD80BBD8A6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724525" y="5229225"/>
            <a:ext cx="3311525" cy="10350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/>
              <a:t>Компания-разработчик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/>
              <a:t>ООО «ИНТЕРС»</a:t>
            </a:r>
            <a:endParaRPr lang="en-US" altLang="ru-RU" sz="2000" b="1"/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>
                <a:solidFill>
                  <a:schemeClr val="tx1"/>
                </a:solidFill>
              </a:rPr>
              <a:t>www.1c-prombez.ru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>
                <a:solidFill>
                  <a:schemeClr val="tx1"/>
                </a:solidFill>
              </a:rPr>
              <a:t>+7 499 346 87 77</a:t>
            </a:r>
            <a:endParaRPr lang="ru-RU" altLang="ru-RU" sz="20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A5A571-A8BE-4BA4-B1DC-22ED22DEC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275" y="152400"/>
            <a:ext cx="7128197" cy="1081088"/>
          </a:xfrm>
        </p:spPr>
        <p:txBody>
          <a:bodyPr/>
          <a:lstStyle/>
          <a:p>
            <a:r>
              <a:rPr lang="ru-RU" dirty="0"/>
              <a:t>Основные предпосылки автоматизации процессов производственной безопасности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852CC2C-3F5A-42FA-A719-682350C566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7A0A504-36AB-4010-9C12-FFECE22CB3FA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6AD3D10-8F03-466C-BB35-D33D0E5330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82" y="5007271"/>
            <a:ext cx="3952090" cy="1590379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24159068-B61F-4103-9FDC-310E56C35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56" y="1772816"/>
            <a:ext cx="8294688" cy="3583285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Системные проблемы управления производственной безопасностью:</a:t>
            </a:r>
          </a:p>
          <a:p>
            <a:r>
              <a:rPr lang="ru-RU" sz="1600" dirty="0"/>
              <a:t>снижение качества управления технической безопасностью в связи с:</a:t>
            </a:r>
          </a:p>
          <a:p>
            <a:pPr lvl="1"/>
            <a:r>
              <a:rPr lang="ru-RU" sz="1400" dirty="0"/>
              <a:t>длительными сроками получения необходимой информации</a:t>
            </a:r>
          </a:p>
          <a:p>
            <a:pPr lvl="1"/>
            <a:r>
              <a:rPr lang="ru-RU" sz="1400" dirty="0"/>
              <a:t>некорректной предоставляемой информацией</a:t>
            </a:r>
          </a:p>
          <a:p>
            <a:pPr lvl="1"/>
            <a:r>
              <a:rPr lang="ru-RU" sz="1400" dirty="0"/>
              <a:t>отсутствием единой действующей нормативной базы во всех подразделениях</a:t>
            </a:r>
          </a:p>
          <a:p>
            <a:pPr lvl="1"/>
            <a:r>
              <a:rPr lang="ru-RU" sz="1400" dirty="0"/>
              <a:t>отсутствием системности предоставляемой информации</a:t>
            </a:r>
          </a:p>
          <a:p>
            <a:r>
              <a:rPr lang="ru-RU" sz="1600" dirty="0"/>
              <a:t>старение основных фондов и как следствие рост всех видов рисков, связанных с охраной труда, промышленной, пожарной и экологической безопасностью</a:t>
            </a:r>
          </a:p>
          <a:p>
            <a:r>
              <a:rPr lang="ru-RU" sz="1600" dirty="0"/>
              <a:t>невозможность бесконечного увеличения численности инспекционного звена</a:t>
            </a:r>
          </a:p>
          <a:p>
            <a:r>
              <a:rPr lang="ru-RU" sz="1600" dirty="0"/>
              <a:t>увеличение производственных активов</a:t>
            </a:r>
          </a:p>
        </p:txBody>
      </p:sp>
    </p:spTree>
    <p:extLst>
      <p:ext uri="{BB962C8B-B14F-4D97-AF65-F5344CB8AC3E}">
        <p14:creationId xmlns:p14="http://schemas.microsoft.com/office/powerpoint/2010/main" val="1164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A5A571-A8BE-4BA4-B1DC-22ED22DEC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275" y="152400"/>
            <a:ext cx="7128197" cy="1081088"/>
          </a:xfrm>
        </p:spPr>
        <p:txBody>
          <a:bodyPr/>
          <a:lstStyle/>
          <a:p>
            <a:r>
              <a:rPr lang="ru-RU" dirty="0"/>
              <a:t>2 этапа создания комплексной автоматизированной системы  безопасности производственной деятельности (АИС БПД)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852CC2C-3F5A-42FA-A719-682350C566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7A0A504-36AB-4010-9C12-FFECE22CB3FA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7CFD176-A275-444D-B408-DF0CEC95B1E7}"/>
              </a:ext>
            </a:extLst>
          </p:cNvPr>
          <p:cNvSpPr/>
          <p:nvPr/>
        </p:nvSpPr>
        <p:spPr>
          <a:xfrm>
            <a:off x="827584" y="1772816"/>
            <a:ext cx="727280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	</a:t>
            </a:r>
            <a:r>
              <a:rPr lang="ru-RU" sz="1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регламентированной учетной системы</a:t>
            </a:r>
            <a:endParaRPr lang="ru-RU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Автоматизируемые процессы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Отчетность, передаваемая в контролирующие органы</a:t>
            </a:r>
          </a:p>
          <a:p>
            <a:pPr lvl="1"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2.	Развитие системы</a:t>
            </a: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рисков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 с ОЛИМПОКС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 с ЭСМО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Автоматизированный контроль допуска на объекты (контроль СИЗ по RFID)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Оповещение о происшествиях по СМС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Интеграция с </a:t>
            </a:r>
            <a:r>
              <a:rPr 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ГИС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(отображение пространственных данных на карте о происшествиях, экологической обстановке, </a:t>
            </a:r>
            <a:r>
              <a:rPr 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аварийности, опасных работах </a:t>
            </a: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т.д.)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Мобильное приложение  - «Проверки и нарушения»;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Электронное согласование нарядов-допусков;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данных и система поддержки принятия решений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991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xmlns="" id="{FF7FEE05-D1B3-4FA0-9180-6AE7BBAF57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4" y="152400"/>
            <a:ext cx="7127875" cy="1081088"/>
          </a:xfrm>
        </p:spPr>
        <p:txBody>
          <a:bodyPr/>
          <a:lstStyle/>
          <a:p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регламентированной учетной системы</a:t>
            </a:r>
            <a:endParaRPr lang="ru-RU" altLang="ru-RU" dirty="0"/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xmlns="" id="{6B5AB404-991C-4891-8A7F-51C6F402A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19375"/>
            <a:ext cx="3736975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86">
            <a:extLst>
              <a:ext uri="{FF2B5EF4-FFF2-40B4-BE49-F238E27FC236}">
                <a16:creationId xmlns:a16="http://schemas.microsoft.com/office/drawing/2014/main" xmlns="" id="{A1C5CDAA-74B8-4B0A-A50B-D520324E0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25" y="3243263"/>
            <a:ext cx="4581525" cy="286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333333"/>
                </a:solidFill>
                <a:latin typeface="Times New Roman" pitchFamily="18" charset="0"/>
              </a:defRPr>
            </a:lvl1pPr>
            <a:lvl2pPr>
              <a:defRPr sz="1600">
                <a:solidFill>
                  <a:srgbClr val="333333"/>
                </a:solidFill>
                <a:latin typeface="Times New Roman" pitchFamily="18" charset="0"/>
              </a:defRPr>
            </a:lvl2pPr>
            <a:lvl3pPr>
              <a:defRPr sz="1400">
                <a:solidFill>
                  <a:srgbClr val="333333"/>
                </a:solidFill>
                <a:latin typeface="Times New Roman" pitchFamily="18" charset="0"/>
              </a:defRPr>
            </a:lvl3pPr>
            <a:lvl4pPr>
              <a:defRPr sz="1200">
                <a:solidFill>
                  <a:srgbClr val="333333"/>
                </a:solidFill>
                <a:latin typeface="Times New Roman" pitchFamily="18" charset="0"/>
              </a:defRPr>
            </a:lvl4pPr>
            <a:lvl5pPr>
              <a:defRPr sz="1000">
                <a:solidFill>
                  <a:srgbClr val="333333"/>
                </a:solidFill>
                <a:latin typeface="Times New Roman" pitchFamily="18" charset="0"/>
              </a:defRPr>
            </a:lvl5pPr>
            <a:lvl6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6pPr>
            <a:lvl7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7pPr>
            <a:lvl8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8pPr>
            <a:lvl9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dirty="0">
                <a:solidFill>
                  <a:schemeClr val="tx1"/>
                </a:solidFill>
                <a:latin typeface="+mj-lt"/>
                <a:cs typeface="Arial" charset="0"/>
              </a:rPr>
              <a:t>Решения линейки «1С:Производственная безопасность» предназначены для автоматизации задач промышленной и пожарной безопасности, охраны труда и окружающей среды на предприятиях различных отраслей, формирования отчетности в соответствии с требованиями законодательства РФ</a:t>
            </a:r>
          </a:p>
        </p:txBody>
      </p:sp>
      <p:sp>
        <p:nvSpPr>
          <p:cNvPr id="7" name="Text Box 86">
            <a:extLst>
              <a:ext uri="{FF2B5EF4-FFF2-40B4-BE49-F238E27FC236}">
                <a16:creationId xmlns:a16="http://schemas.microsoft.com/office/drawing/2014/main" xmlns="" id="{408027AE-7428-4C09-9D3A-5DE18CF7C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600200"/>
            <a:ext cx="809307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333333"/>
                </a:solidFill>
                <a:latin typeface="Times New Roman" pitchFamily="18" charset="0"/>
              </a:defRPr>
            </a:lvl1pPr>
            <a:lvl2pPr>
              <a:defRPr sz="1600">
                <a:solidFill>
                  <a:srgbClr val="333333"/>
                </a:solidFill>
                <a:latin typeface="Times New Roman" pitchFamily="18" charset="0"/>
              </a:defRPr>
            </a:lvl2pPr>
            <a:lvl3pPr>
              <a:defRPr sz="1400">
                <a:solidFill>
                  <a:srgbClr val="333333"/>
                </a:solidFill>
                <a:latin typeface="Times New Roman" pitchFamily="18" charset="0"/>
              </a:defRPr>
            </a:lvl3pPr>
            <a:lvl4pPr>
              <a:defRPr sz="1200">
                <a:solidFill>
                  <a:srgbClr val="333333"/>
                </a:solidFill>
                <a:latin typeface="Times New Roman" pitchFamily="18" charset="0"/>
              </a:defRPr>
            </a:lvl4pPr>
            <a:lvl5pPr>
              <a:defRPr sz="1000">
                <a:solidFill>
                  <a:srgbClr val="333333"/>
                </a:solidFill>
                <a:latin typeface="Times New Roman" pitchFamily="18" charset="0"/>
              </a:defRPr>
            </a:lvl5pPr>
            <a:lvl6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6pPr>
            <a:lvl7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7pPr>
            <a:lvl8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8pPr>
            <a:lvl9pPr eaLnBrk="0" hangingPunct="0">
              <a:defRPr sz="1000">
                <a:solidFill>
                  <a:srgbClr val="333333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  <a:spcAft>
                <a:spcPts val="12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  <a:defRPr/>
            </a:pPr>
            <a:r>
              <a:rPr lang="ru-RU" altLang="ru-RU" dirty="0">
                <a:solidFill>
                  <a:schemeClr val="tx1"/>
                </a:solidFill>
                <a:latin typeface="+mj-lt"/>
                <a:cs typeface="Arial" charset="0"/>
              </a:rPr>
              <a:t> Решения разработаны партнером фирмы «1С» компанией «Интерс» совместно с «1С» на базе технологической платформы «1С:Предприятие 8.3»</a:t>
            </a:r>
          </a:p>
        </p:txBody>
      </p:sp>
    </p:spTree>
    <p:extLst>
      <p:ext uri="{BB962C8B-B14F-4D97-AF65-F5344CB8AC3E}">
        <p14:creationId xmlns:p14="http://schemas.microsoft.com/office/powerpoint/2010/main" val="114234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xmlns="" id="{84339FA9-0DCB-475E-8D6E-35F067CF4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2275" y="152400"/>
            <a:ext cx="6119813" cy="1081088"/>
          </a:xfrm>
        </p:spPr>
        <p:txBody>
          <a:bodyPr/>
          <a:lstStyle/>
          <a:p>
            <a:r>
              <a:rPr lang="ru-RU" altLang="ru-RU" dirty="0"/>
              <a:t>Автоматизируемые процессы</a:t>
            </a:r>
          </a:p>
        </p:txBody>
      </p:sp>
      <p:sp>
        <p:nvSpPr>
          <p:cNvPr id="8195" name="Номер слайда 3">
            <a:extLst>
              <a:ext uri="{FF2B5EF4-FFF2-40B4-BE49-F238E27FC236}">
                <a16:creationId xmlns:a16="http://schemas.microsoft.com/office/drawing/2014/main" xmlns="" id="{E41BA5EB-2372-495A-82EC-DA26494192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5860444-4061-4A96-89B9-9B66C87BE37D}" type="slidenum">
              <a:rPr lang="ru-RU" altLang="ru-RU" sz="1000" smtClean="0">
                <a:solidFill>
                  <a:srgbClr val="D20000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lang="ru-RU" altLang="ru-RU" sz="1000">
              <a:solidFill>
                <a:srgbClr val="D20000"/>
              </a:solidFill>
            </a:endParaRPr>
          </a:p>
        </p:txBody>
      </p:sp>
      <p:pic>
        <p:nvPicPr>
          <p:cNvPr id="8196" name="Рисунок 4">
            <a:extLst>
              <a:ext uri="{FF2B5EF4-FFF2-40B4-BE49-F238E27FC236}">
                <a16:creationId xmlns:a16="http://schemas.microsoft.com/office/drawing/2014/main" xmlns="" id="{FD416E32-FD0B-4639-AF77-1C1C98D4B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6287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5">
            <a:extLst>
              <a:ext uri="{FF2B5EF4-FFF2-40B4-BE49-F238E27FC236}">
                <a16:creationId xmlns:a16="http://schemas.microsoft.com/office/drawing/2014/main" xmlns="" id="{02662228-BF60-4062-9387-8E1764170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0" y="16287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6">
            <a:extLst>
              <a:ext uri="{FF2B5EF4-FFF2-40B4-BE49-F238E27FC236}">
                <a16:creationId xmlns:a16="http://schemas.microsoft.com/office/drawing/2014/main" xmlns="" id="{0CA31404-B1AB-4640-B24E-55965080A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0" y="40401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7">
            <a:extLst>
              <a:ext uri="{FF2B5EF4-FFF2-40B4-BE49-F238E27FC236}">
                <a16:creationId xmlns:a16="http://schemas.microsoft.com/office/drawing/2014/main" xmlns="" id="{FF57C135-A34F-4DA1-B6F3-BE302A251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40401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Заголовок 4">
            <a:extLst>
              <a:ext uri="{FF2B5EF4-FFF2-40B4-BE49-F238E27FC236}">
                <a16:creationId xmlns:a16="http://schemas.microsoft.com/office/drawing/2014/main" xmlns="" id="{FB154D8A-3533-4B95-A1C1-1A8C71EF7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409825"/>
            <a:ext cx="388302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Специальная оценка условий труда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Средства индивидуальной защиты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Медицинские осмотры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Расследование несчастных случаев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Наряды-допуски</a:t>
            </a:r>
          </a:p>
        </p:txBody>
      </p:sp>
      <p:sp>
        <p:nvSpPr>
          <p:cNvPr id="8201" name="Заголовок 4">
            <a:extLst>
              <a:ext uri="{FF2B5EF4-FFF2-40B4-BE49-F238E27FC236}">
                <a16:creationId xmlns:a16="http://schemas.microsoft.com/office/drawing/2014/main" xmlns="" id="{B9EF5234-763E-46E7-9041-B5BBC649F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1685925"/>
            <a:ext cx="27686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</a:rPr>
              <a:t>ОХРАНА ТРУДА</a:t>
            </a:r>
          </a:p>
        </p:txBody>
      </p:sp>
      <p:sp>
        <p:nvSpPr>
          <p:cNvPr id="8202" name="Заголовок 4">
            <a:extLst>
              <a:ext uri="{FF2B5EF4-FFF2-40B4-BE49-F238E27FC236}">
                <a16:creationId xmlns:a16="http://schemas.microsoft.com/office/drawing/2014/main" xmlns="" id="{CE5CFFEC-58DF-4D26-BB40-EDCB2C57E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821238"/>
            <a:ext cx="4170363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Учет опасных производственных объектов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Учет технических устройств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Сведения о производственном контроле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Расследование аварий и инцидентов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Контроль документации на ОПО</a:t>
            </a:r>
          </a:p>
        </p:txBody>
      </p:sp>
      <p:sp>
        <p:nvSpPr>
          <p:cNvPr id="8203" name="Заголовок 4">
            <a:extLst>
              <a:ext uri="{FF2B5EF4-FFF2-40B4-BE49-F238E27FC236}">
                <a16:creationId xmlns:a16="http://schemas.microsoft.com/office/drawing/2014/main" xmlns="" id="{BF10C790-FD6D-4A43-84C3-B697D888E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6450" y="4821238"/>
            <a:ext cx="4368800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Объекты защиты и пожарная техника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Основные средства пожаротушения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Противопожарные тренировки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Подразделения пожарной охраны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</a:rPr>
              <a:t>Пожарно-техническая комиссия</a:t>
            </a:r>
          </a:p>
        </p:txBody>
      </p:sp>
      <p:sp>
        <p:nvSpPr>
          <p:cNvPr id="8204" name="Заголовок 4">
            <a:extLst>
              <a:ext uri="{FF2B5EF4-FFF2-40B4-BE49-F238E27FC236}">
                <a16:creationId xmlns:a16="http://schemas.microsoft.com/office/drawing/2014/main" xmlns="" id="{6D7A22B3-8F79-4D77-9E26-FE0F66C49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8850" y="2379663"/>
            <a:ext cx="436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Разрешительная документация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Первичный учет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Декларация о плате за НВОС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Статистические отчеты (2-ПТ, 4-ОС др.)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Производственный экологический контроль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600">
                <a:solidFill>
                  <a:schemeClr val="tx1"/>
                </a:solidFill>
              </a:rPr>
              <a:t>Парниковые газы</a:t>
            </a:r>
          </a:p>
        </p:txBody>
      </p:sp>
      <p:sp>
        <p:nvSpPr>
          <p:cNvPr id="8205" name="Заголовок 4">
            <a:extLst>
              <a:ext uri="{FF2B5EF4-FFF2-40B4-BE49-F238E27FC236}">
                <a16:creationId xmlns:a16="http://schemas.microsoft.com/office/drawing/2014/main" xmlns="" id="{DE5B99C7-6008-4631-8BA6-898415560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1652588"/>
            <a:ext cx="3621087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</a:rPr>
              <a:t>ОХРАНА ОКРУЖАЮЩЕЙ СРЕДЫ</a:t>
            </a:r>
          </a:p>
        </p:txBody>
      </p:sp>
      <p:sp>
        <p:nvSpPr>
          <p:cNvPr id="8206" name="Заголовок 4">
            <a:extLst>
              <a:ext uri="{FF2B5EF4-FFF2-40B4-BE49-F238E27FC236}">
                <a16:creationId xmlns:a16="http://schemas.microsoft.com/office/drawing/2014/main" xmlns="" id="{A0266A30-506B-4C23-ABA2-4296BEE7C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4064000"/>
            <a:ext cx="350361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</a:rPr>
              <a:t>ПРОМЫШЛЕННАЯ БЕЗОПАСНОСТЬ</a:t>
            </a:r>
          </a:p>
        </p:txBody>
      </p:sp>
      <p:sp>
        <p:nvSpPr>
          <p:cNvPr id="8207" name="Заголовок 4">
            <a:extLst>
              <a:ext uri="{FF2B5EF4-FFF2-40B4-BE49-F238E27FC236}">
                <a16:creationId xmlns:a16="http://schemas.microsoft.com/office/drawing/2014/main" xmlns="" id="{77112D04-1CA8-46ED-8EAE-DC0FF6DD2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065588"/>
            <a:ext cx="2768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1"/>
                </a:solidFill>
              </a:rPr>
              <a:t>ПОЖАРНАЯ БЕЗОПАСНОСТЬ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xmlns="" id="{280C7A92-19A7-47D3-88F1-E0802D01B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800"/>
              <a:t>Схема обмена информацией «Охрана Окружающей Среды»</a:t>
            </a:r>
          </a:p>
        </p:txBody>
      </p:sp>
      <p:pic>
        <p:nvPicPr>
          <p:cNvPr id="19459" name="Picture 4">
            <a:extLst>
              <a:ext uri="{FF2B5EF4-FFF2-40B4-BE49-F238E27FC236}">
                <a16:creationId xmlns:a16="http://schemas.microsoft.com/office/drawing/2014/main" xmlns="" id="{3BDDC2EA-4CB7-4E22-98CC-47725C429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412875"/>
            <a:ext cx="8248650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xmlns="" id="{B4A6A79A-916C-4142-A9C4-D549784B6A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000">
                <a:solidFill>
                  <a:srgbClr val="D20000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052725897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>
            <a:extLst>
              <a:ext uri="{FF2B5EF4-FFF2-40B4-BE49-F238E27FC236}">
                <a16:creationId xmlns:a16="http://schemas.microsoft.com/office/drawing/2014/main" xmlns="" id="{DB6199D3-5D1C-47FD-884B-F6BDA272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Схема обмена информацией «Охрана Труда»</a:t>
            </a:r>
          </a:p>
        </p:txBody>
      </p:sp>
      <p:pic>
        <p:nvPicPr>
          <p:cNvPr id="20483" name="Picture 4">
            <a:extLst>
              <a:ext uri="{FF2B5EF4-FFF2-40B4-BE49-F238E27FC236}">
                <a16:creationId xmlns:a16="http://schemas.microsoft.com/office/drawing/2014/main" xmlns="" id="{370482A4-8ED8-4B28-A600-E97D1D3F8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341438"/>
            <a:ext cx="8569325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xmlns="" id="{646937A2-F98E-4B24-8BEF-FBBC0B463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000">
                <a:solidFill>
                  <a:srgbClr val="D2000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36427252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xmlns="" id="{221569D2-3237-4B37-B6BB-074942017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Схема обмена информацией «Промышленная и пожарная безопасность»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xmlns="" id="{D18981A8-5CB8-4AE8-B397-623697EA5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341438"/>
            <a:ext cx="8426450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8" name="Номер слайда 3">
            <a:extLst>
              <a:ext uri="{FF2B5EF4-FFF2-40B4-BE49-F238E27FC236}">
                <a16:creationId xmlns:a16="http://schemas.microsoft.com/office/drawing/2014/main" xmlns="" id="{410853C3-9373-4A47-B045-991DB1A424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SzPct val="60000"/>
              <a:buFont typeface="Wingdings" panose="05000000000000000000" pitchFamily="2" charset="2"/>
              <a:buChar char="n"/>
              <a:defRPr sz="2200">
                <a:solidFill>
                  <a:srgbClr val="5B0917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rgbClr val="CC0000"/>
              </a:buClr>
              <a:buFont typeface="Wingdings" panose="05000000000000000000" pitchFamily="2" charset="2"/>
              <a:buChar char="§"/>
              <a:defRPr sz="2000">
                <a:solidFill>
                  <a:srgbClr val="5B0917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5B0917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Times New Roman" panose="02020603050405020304" pitchFamily="18" charset="0"/>
              <a:buChar char="▪"/>
              <a:defRPr sz="1600">
                <a:solidFill>
                  <a:srgbClr val="5B0917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panose="020B0604020202020204" pitchFamily="34" charset="0"/>
              <a:buChar char="∙"/>
              <a:defRPr sz="1400">
                <a:solidFill>
                  <a:srgbClr val="5B0917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000">
                <a:solidFill>
                  <a:srgbClr val="D20000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70387655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1409_Шаблон">
  <a:themeElements>
    <a:clrScheme name="1409_Шаблон 1">
      <a:dk1>
        <a:srgbClr val="5F0000"/>
      </a:dk1>
      <a:lt1>
        <a:srgbClr val="FFFFFF"/>
      </a:lt1>
      <a:dk2>
        <a:srgbClr val="CC3300"/>
      </a:dk2>
      <a:lt2>
        <a:srgbClr val="808080"/>
      </a:lt2>
      <a:accent1>
        <a:srgbClr val="F9E383"/>
      </a:accent1>
      <a:accent2>
        <a:srgbClr val="369900"/>
      </a:accent2>
      <a:accent3>
        <a:srgbClr val="FFFFFF"/>
      </a:accent3>
      <a:accent4>
        <a:srgbClr val="500000"/>
      </a:accent4>
      <a:accent5>
        <a:srgbClr val="FBEFC1"/>
      </a:accent5>
      <a:accent6>
        <a:srgbClr val="308A00"/>
      </a:accent6>
      <a:hlink>
        <a:srgbClr val="0033CC"/>
      </a:hlink>
      <a:folHlink>
        <a:srgbClr val="CC3300"/>
      </a:folHlink>
    </a:clrScheme>
    <a:fontScheme name="1409_Шабло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409_Шаблон 1">
        <a:dk1>
          <a:srgbClr val="5F0000"/>
        </a:dk1>
        <a:lt1>
          <a:srgbClr val="FFFFFF"/>
        </a:lt1>
        <a:dk2>
          <a:srgbClr val="CC3300"/>
        </a:dk2>
        <a:lt2>
          <a:srgbClr val="808080"/>
        </a:lt2>
        <a:accent1>
          <a:srgbClr val="F9E383"/>
        </a:accent1>
        <a:accent2>
          <a:srgbClr val="369900"/>
        </a:accent2>
        <a:accent3>
          <a:srgbClr val="FFFFFF"/>
        </a:accent3>
        <a:accent4>
          <a:srgbClr val="500000"/>
        </a:accent4>
        <a:accent5>
          <a:srgbClr val="FBEFC1"/>
        </a:accent5>
        <a:accent6>
          <a:srgbClr val="308A00"/>
        </a:accent6>
        <a:hlink>
          <a:srgbClr val="0033CC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5902</TotalTime>
  <Words>676</Words>
  <Application>Microsoft Office PowerPoint</Application>
  <PresentationFormat>Экран (4:3)</PresentationFormat>
  <Paragraphs>161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1409_Шаблон</vt:lpstr>
      <vt:lpstr>Презентация PowerPoint</vt:lpstr>
      <vt:lpstr>Государственный регламент и надзор за состоянием Производственной Безопасности на предприятиях</vt:lpstr>
      <vt:lpstr>Основные предпосылки автоматизации процессов производственной безопасности</vt:lpstr>
      <vt:lpstr>2 этапа создания комплексной автоматизированной системы  безопасности производственной деятельности (АИС БПД)</vt:lpstr>
      <vt:lpstr>Создание регламентированной учетной системы</vt:lpstr>
      <vt:lpstr>Автоматизируемые процессы</vt:lpstr>
      <vt:lpstr>Схема обмена информацией «Охрана Окружающей Среды»</vt:lpstr>
      <vt:lpstr>Схема обмена информацией «Охрана Труда»</vt:lpstr>
      <vt:lpstr>Схема обмена информацией «Промышленная и пожарная безопасность»</vt:lpstr>
      <vt:lpstr>Ключевые особенности автоматизации для предприятий</vt:lpstr>
      <vt:lpstr>Автоматическое формирование перечня рабочих мест, подлежащих СОУТ</vt:lpstr>
      <vt:lpstr>Организация и проведение производственного контроля</vt:lpstr>
      <vt:lpstr>Автоматическое планирование медосмотров</vt:lpstr>
      <vt:lpstr>Переход к риск ориентированной модели (проверочные листы)</vt:lpstr>
      <vt:lpstr>Учет норм выдачи СИЗ</vt:lpstr>
      <vt:lpstr>Расчет потребности в СИЗ и СиОС</vt:lpstr>
      <vt:lpstr>Взаимодействие информационных систем</vt:lpstr>
      <vt:lpstr>Развитие системы</vt:lpstr>
      <vt:lpstr>Контроль наличия СИЗ</vt:lpstr>
      <vt:lpstr>Обмен с ГИС</vt:lpstr>
      <vt:lpstr>Обмен с ГИС</vt:lpstr>
      <vt:lpstr>Обучение и аттестация сотрудников: обмен с ОЛИМПОКС</vt:lpstr>
      <vt:lpstr>Медицинские осмотры: обмен с ЭСМО</vt:lpstr>
      <vt:lpstr>Мобильное приложение – Проверки и нарушения</vt:lpstr>
      <vt:lpstr>Рабочий стол руководителя</vt:lpstr>
      <vt:lpstr>Рабочий стол руководителя</vt:lpstr>
      <vt:lpstr>Спасибо за внимание!</vt:lpstr>
    </vt:vector>
  </TitlesOfParts>
  <Company>1C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доклада</dc:title>
  <dc:creator>admin</dc:creator>
  <cp:lastModifiedBy>g-rey</cp:lastModifiedBy>
  <cp:revision>167</cp:revision>
  <dcterms:created xsi:type="dcterms:W3CDTF">2014-08-20T11:28:12Z</dcterms:created>
  <dcterms:modified xsi:type="dcterms:W3CDTF">2018-03-27T18:53:24Z</dcterms:modified>
</cp:coreProperties>
</file>