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5.xml" ContentType="application/vnd.openxmlformats-officedocument.theme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theme/theme6.xml" ContentType="application/vnd.openxmlformats-officedocument.theme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theme/theme7.xml" ContentType="application/vnd.openxmlformats-officedocument.theme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theme/theme8.xml" ContentType="application/vnd.openxmlformats-officedocument.theme+xml"/>
  <Override PartName="/ppt/theme/theme9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  <p:sldMasterId id="2147483660" r:id="rId2"/>
    <p:sldMasterId id="2147483840" r:id="rId3"/>
    <p:sldMasterId id="2147483852" r:id="rId4"/>
    <p:sldMasterId id="2147483864" r:id="rId5"/>
    <p:sldMasterId id="2147483876" r:id="rId6"/>
    <p:sldMasterId id="2147483888" r:id="rId7"/>
    <p:sldMasterId id="2147483900" r:id="rId8"/>
  </p:sldMasterIdLst>
  <p:notesMasterIdLst>
    <p:notesMasterId r:id="rId30"/>
  </p:notesMasterIdLst>
  <p:sldIdLst>
    <p:sldId id="331" r:id="rId9"/>
    <p:sldId id="330" r:id="rId10"/>
    <p:sldId id="293" r:id="rId11"/>
    <p:sldId id="292" r:id="rId12"/>
    <p:sldId id="291" r:id="rId13"/>
    <p:sldId id="337" r:id="rId14"/>
    <p:sldId id="341" r:id="rId15"/>
    <p:sldId id="342" r:id="rId16"/>
    <p:sldId id="343" r:id="rId17"/>
    <p:sldId id="344" r:id="rId18"/>
    <p:sldId id="345" r:id="rId19"/>
    <p:sldId id="346" r:id="rId20"/>
    <p:sldId id="347" r:id="rId21"/>
    <p:sldId id="348" r:id="rId22"/>
    <p:sldId id="349" r:id="rId23"/>
    <p:sldId id="338" r:id="rId24"/>
    <p:sldId id="339" r:id="rId25"/>
    <p:sldId id="350" r:id="rId26"/>
    <p:sldId id="353" r:id="rId27"/>
    <p:sldId id="303" r:id="rId28"/>
    <p:sldId id="340" r:id="rId2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Андрей Злобин" initials="AZl" lastIdx="2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10995" autoAdjust="0"/>
    <p:restoredTop sz="94622" autoAdjust="0"/>
  </p:normalViewPr>
  <p:slideViewPr>
    <p:cSldViewPr>
      <p:cViewPr varScale="1">
        <p:scale>
          <a:sx n="57" d="100"/>
          <a:sy n="57" d="100"/>
        </p:scale>
        <p:origin x="72" y="30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slide" Target="slides/slide5.xml"/><Relationship Id="rId18" Type="http://schemas.openxmlformats.org/officeDocument/2006/relationships/slide" Target="slides/slide10.xml"/><Relationship Id="rId26" Type="http://schemas.openxmlformats.org/officeDocument/2006/relationships/slide" Target="slides/slide18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3.xml"/><Relationship Id="rId34" Type="http://schemas.openxmlformats.org/officeDocument/2006/relationships/theme" Target="theme/theme1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4.xml"/><Relationship Id="rId17" Type="http://schemas.openxmlformats.org/officeDocument/2006/relationships/slide" Target="slides/slide9.xml"/><Relationship Id="rId25" Type="http://schemas.openxmlformats.org/officeDocument/2006/relationships/slide" Target="slides/slide17.xml"/><Relationship Id="rId33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8.xml"/><Relationship Id="rId20" Type="http://schemas.openxmlformats.org/officeDocument/2006/relationships/slide" Target="slides/slide12.xml"/><Relationship Id="rId29" Type="http://schemas.openxmlformats.org/officeDocument/2006/relationships/slide" Target="slides/slide21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3.xml"/><Relationship Id="rId24" Type="http://schemas.openxmlformats.org/officeDocument/2006/relationships/slide" Target="slides/slide16.xml"/><Relationship Id="rId32" Type="http://schemas.openxmlformats.org/officeDocument/2006/relationships/presProps" Target="presProp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7.xml"/><Relationship Id="rId23" Type="http://schemas.openxmlformats.org/officeDocument/2006/relationships/slide" Target="slides/slide15.xml"/><Relationship Id="rId28" Type="http://schemas.openxmlformats.org/officeDocument/2006/relationships/slide" Target="slides/slide20.xml"/><Relationship Id="rId10" Type="http://schemas.openxmlformats.org/officeDocument/2006/relationships/slide" Target="slides/slide2.xml"/><Relationship Id="rId19" Type="http://schemas.openxmlformats.org/officeDocument/2006/relationships/slide" Target="slides/slide11.xml"/><Relationship Id="rId31" Type="http://schemas.openxmlformats.org/officeDocument/2006/relationships/commentAuthors" Target="commentAuthor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1.xml"/><Relationship Id="rId14" Type="http://schemas.openxmlformats.org/officeDocument/2006/relationships/slide" Target="slides/slide6.xml"/><Relationship Id="rId22" Type="http://schemas.openxmlformats.org/officeDocument/2006/relationships/slide" Target="slides/slide14.xml"/><Relationship Id="rId27" Type="http://schemas.openxmlformats.org/officeDocument/2006/relationships/slide" Target="slides/slide19.xml"/><Relationship Id="rId30" Type="http://schemas.openxmlformats.org/officeDocument/2006/relationships/notesMaster" Target="notesMasters/notesMaster1.xml"/><Relationship Id="rId35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632316C-9524-4B11-9908-1522C14FF14F}" type="doc">
      <dgm:prSet loTypeId="urn:microsoft.com/office/officeart/2005/8/layout/matrix1" loCatId="matrix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6DB692FD-023A-4521-BDAB-7973194763EF}">
      <dgm:prSet phldrT="[Текст]"/>
      <dgm:spPr>
        <a:solidFill>
          <a:schemeClr val="accent1">
            <a:lumMod val="40000"/>
            <a:lumOff val="60000"/>
          </a:schemeClr>
        </a:solidFill>
      </dgm:spPr>
      <dgm:t>
        <a:bodyPr/>
        <a:lstStyle/>
        <a:p>
          <a:pPr algn="ctr"/>
          <a:r>
            <a:rPr lang="ru-RU" b="1" dirty="0"/>
            <a:t>АВТОМАТИЗАЦИЯ</a:t>
          </a:r>
        </a:p>
        <a:p>
          <a:pPr algn="ctr"/>
          <a:r>
            <a:rPr lang="ru-RU" b="1" dirty="0"/>
            <a:t>деятельности Заказчика</a:t>
          </a:r>
        </a:p>
      </dgm:t>
    </dgm:pt>
    <dgm:pt modelId="{17776B4A-22B8-4CBA-9B7C-02232744EEAD}" type="parTrans" cxnId="{75F015D2-7D4E-4BD5-B3A2-F3F0433A4087}">
      <dgm:prSet/>
      <dgm:spPr/>
      <dgm:t>
        <a:bodyPr/>
        <a:lstStyle/>
        <a:p>
          <a:pPr algn="ctr"/>
          <a:endParaRPr lang="ru-RU"/>
        </a:p>
      </dgm:t>
    </dgm:pt>
    <dgm:pt modelId="{59BA3276-4015-44B6-BE56-8DAB97A298CB}" type="sibTrans" cxnId="{75F015D2-7D4E-4BD5-B3A2-F3F0433A4087}">
      <dgm:prSet/>
      <dgm:spPr/>
      <dgm:t>
        <a:bodyPr/>
        <a:lstStyle/>
        <a:p>
          <a:pPr algn="ctr"/>
          <a:endParaRPr lang="ru-RU"/>
        </a:p>
      </dgm:t>
    </dgm:pt>
    <dgm:pt modelId="{0D69BE53-2159-4192-AC40-84D8B383D973}">
      <dgm:prSet phldrT="[Текст]"/>
      <dgm:spPr>
        <a:solidFill>
          <a:schemeClr val="accent6">
            <a:lumMod val="75000"/>
          </a:schemeClr>
        </a:solidFill>
      </dgm:spPr>
      <dgm:t>
        <a:bodyPr/>
        <a:lstStyle/>
        <a:p>
          <a:pPr algn="ctr"/>
          <a:r>
            <a:rPr lang="ru-RU" b="1" u="sng" dirty="0">
              <a:solidFill>
                <a:schemeClr val="bg1"/>
              </a:solidFill>
              <a:latin typeface="+mn-lt"/>
            </a:rPr>
            <a:t>Готовые «коробочные» решения </a:t>
          </a:r>
          <a:r>
            <a:rPr lang="ru-RU" b="0" dirty="0">
              <a:solidFill>
                <a:schemeClr val="bg1"/>
              </a:solidFill>
              <a:latin typeface="+mn-lt"/>
            </a:rPr>
            <a:t>для автоматизации </a:t>
          </a:r>
          <a:r>
            <a:rPr lang="ru-RU" b="1" dirty="0">
              <a:solidFill>
                <a:schemeClr val="bg1"/>
              </a:solidFill>
              <a:latin typeface="+mn-lt"/>
            </a:rPr>
            <a:t>проектной деятельности</a:t>
          </a:r>
          <a:r>
            <a:rPr lang="ru-RU" b="0" dirty="0">
              <a:solidFill>
                <a:schemeClr val="bg1"/>
              </a:solidFill>
              <a:latin typeface="+mn-lt"/>
            </a:rPr>
            <a:t> в области нефтедобычи, нефтепереработки, энергетики</a:t>
          </a:r>
          <a:endParaRPr lang="ru-RU" b="0" dirty="0">
            <a:solidFill>
              <a:schemeClr val="bg1"/>
            </a:solidFill>
          </a:endParaRPr>
        </a:p>
      </dgm:t>
    </dgm:pt>
    <dgm:pt modelId="{0BA0AFAB-9304-478C-8EE2-5988FD3AC933}" type="parTrans" cxnId="{BC78884C-35A7-46D0-BE9F-2A231C98FB1B}">
      <dgm:prSet/>
      <dgm:spPr/>
      <dgm:t>
        <a:bodyPr/>
        <a:lstStyle/>
        <a:p>
          <a:pPr algn="ctr"/>
          <a:endParaRPr lang="ru-RU"/>
        </a:p>
      </dgm:t>
    </dgm:pt>
    <dgm:pt modelId="{873A6BD3-6206-410F-9ED0-03E32BDCBCCD}" type="sibTrans" cxnId="{BC78884C-35A7-46D0-BE9F-2A231C98FB1B}">
      <dgm:prSet/>
      <dgm:spPr/>
      <dgm:t>
        <a:bodyPr/>
        <a:lstStyle/>
        <a:p>
          <a:pPr algn="ctr"/>
          <a:endParaRPr lang="ru-RU"/>
        </a:p>
      </dgm:t>
    </dgm:pt>
    <dgm:pt modelId="{464AA5CC-4750-419A-8864-556198BFCC5D}">
      <dgm:prSet phldrT="[Текст]"/>
      <dgm:spPr>
        <a:solidFill>
          <a:schemeClr val="accent3">
            <a:lumMod val="75000"/>
          </a:schemeClr>
        </a:solidFill>
      </dgm:spPr>
      <dgm:t>
        <a:bodyPr/>
        <a:lstStyle/>
        <a:p>
          <a:pPr algn="ctr"/>
          <a:r>
            <a:rPr lang="ru-RU" b="1" u="sng" dirty="0">
              <a:solidFill>
                <a:schemeClr val="bg1"/>
              </a:solidFill>
              <a:latin typeface="+mn-lt"/>
            </a:rPr>
            <a:t>Готовые «коробочные» решения </a:t>
          </a:r>
          <a:r>
            <a:rPr lang="ru-RU" b="0" dirty="0">
              <a:solidFill>
                <a:schemeClr val="bg1"/>
              </a:solidFill>
              <a:latin typeface="+mn-lt"/>
            </a:rPr>
            <a:t>для автоматизации процессов документооборота, управления проектами, промышленной безопасности</a:t>
          </a:r>
          <a:endParaRPr lang="ru-RU" b="0" dirty="0">
            <a:solidFill>
              <a:schemeClr val="bg1"/>
            </a:solidFill>
          </a:endParaRPr>
        </a:p>
      </dgm:t>
    </dgm:pt>
    <dgm:pt modelId="{222D785B-0190-44BE-AEF5-3500D9B462B8}" type="parTrans" cxnId="{B646C96E-C23A-4061-BE6D-A8D4ACB174A4}">
      <dgm:prSet/>
      <dgm:spPr/>
      <dgm:t>
        <a:bodyPr/>
        <a:lstStyle/>
        <a:p>
          <a:pPr algn="ctr"/>
          <a:endParaRPr lang="ru-RU"/>
        </a:p>
      </dgm:t>
    </dgm:pt>
    <dgm:pt modelId="{E7077234-71F9-4E11-9CF9-D6AB7576D60D}" type="sibTrans" cxnId="{B646C96E-C23A-4061-BE6D-A8D4ACB174A4}">
      <dgm:prSet/>
      <dgm:spPr/>
      <dgm:t>
        <a:bodyPr/>
        <a:lstStyle/>
        <a:p>
          <a:pPr algn="ctr"/>
          <a:endParaRPr lang="ru-RU"/>
        </a:p>
      </dgm:t>
    </dgm:pt>
    <dgm:pt modelId="{45590322-F832-4CB1-BA73-A12E953842D6}">
      <dgm:prSet phldrT="[Текст]"/>
      <dgm:spPr/>
      <dgm:t>
        <a:bodyPr/>
        <a:lstStyle/>
        <a:p>
          <a:pPr algn="ctr"/>
          <a:r>
            <a:rPr lang="ru-RU" b="1" u="sng" dirty="0">
              <a:solidFill>
                <a:schemeClr val="bg1"/>
              </a:solidFill>
              <a:latin typeface="+mn-lt"/>
            </a:rPr>
            <a:t>Разветвленная сеть офисов </a:t>
          </a:r>
          <a:r>
            <a:rPr lang="ru-RU" b="1" dirty="0">
              <a:solidFill>
                <a:schemeClr val="bg1"/>
              </a:solidFill>
              <a:latin typeface="+mn-lt"/>
            </a:rPr>
            <a:t>технической поддержки </a:t>
          </a:r>
          <a:r>
            <a:rPr lang="ru-RU" b="0" dirty="0">
              <a:solidFill>
                <a:schemeClr val="bg1"/>
              </a:solidFill>
              <a:latin typeface="+mn-lt"/>
            </a:rPr>
            <a:t>(Москва, Санкт-Петербург, Пермь, Самара, Волгоград, Нижний  Новгород, Краснодар, Уфа, Томск)</a:t>
          </a:r>
          <a:endParaRPr lang="ru-RU" b="0" dirty="0">
            <a:solidFill>
              <a:schemeClr val="bg1"/>
            </a:solidFill>
          </a:endParaRPr>
        </a:p>
      </dgm:t>
    </dgm:pt>
    <dgm:pt modelId="{03F5AB81-4E58-4CE1-A35E-80E1C4636DFD}" type="parTrans" cxnId="{60C764B6-23E5-4753-A445-DC86366FD12E}">
      <dgm:prSet/>
      <dgm:spPr/>
      <dgm:t>
        <a:bodyPr/>
        <a:lstStyle/>
        <a:p>
          <a:pPr algn="ctr"/>
          <a:endParaRPr lang="ru-RU"/>
        </a:p>
      </dgm:t>
    </dgm:pt>
    <dgm:pt modelId="{27E33851-1465-4178-A2E8-C85639117B4A}" type="sibTrans" cxnId="{60C764B6-23E5-4753-A445-DC86366FD12E}">
      <dgm:prSet/>
      <dgm:spPr/>
      <dgm:t>
        <a:bodyPr/>
        <a:lstStyle/>
        <a:p>
          <a:pPr algn="ctr"/>
          <a:endParaRPr lang="ru-RU"/>
        </a:p>
      </dgm:t>
    </dgm:pt>
    <dgm:pt modelId="{B47FDF95-ACF6-4EE3-8E92-29A7CAC35E9B}">
      <dgm:prSet phldrT="[Текст]"/>
      <dgm:spPr>
        <a:solidFill>
          <a:schemeClr val="accent1">
            <a:lumMod val="50000"/>
          </a:schemeClr>
        </a:solidFill>
      </dgm:spPr>
      <dgm:t>
        <a:bodyPr/>
        <a:lstStyle/>
        <a:p>
          <a:pPr algn="ctr"/>
          <a:r>
            <a:rPr lang="ru-RU" b="1" u="sng" dirty="0">
              <a:solidFill>
                <a:schemeClr val="bg1"/>
              </a:solidFill>
              <a:latin typeface="+mn-lt"/>
            </a:rPr>
            <a:t>Высококвалифицированные специалисты </a:t>
          </a:r>
        </a:p>
        <a:p>
          <a:pPr algn="ctr"/>
          <a:r>
            <a:rPr lang="ru-RU" b="0" dirty="0">
              <a:solidFill>
                <a:schemeClr val="bg1"/>
              </a:solidFill>
              <a:latin typeface="+mn-lt"/>
            </a:rPr>
            <a:t>с опытом практической деятельности </a:t>
          </a:r>
          <a:endParaRPr lang="ru-RU" b="0" dirty="0">
            <a:solidFill>
              <a:schemeClr val="bg1"/>
            </a:solidFill>
          </a:endParaRPr>
        </a:p>
      </dgm:t>
    </dgm:pt>
    <dgm:pt modelId="{00108F78-AC6A-4361-B8D7-8CA3EE47C157}" type="parTrans" cxnId="{F4C1925C-351E-464E-A7CB-3247DFC2C819}">
      <dgm:prSet/>
      <dgm:spPr/>
      <dgm:t>
        <a:bodyPr/>
        <a:lstStyle/>
        <a:p>
          <a:pPr algn="ctr"/>
          <a:endParaRPr lang="ru-RU"/>
        </a:p>
      </dgm:t>
    </dgm:pt>
    <dgm:pt modelId="{2776A367-6DBF-41FD-831E-9F44B3802011}" type="sibTrans" cxnId="{F4C1925C-351E-464E-A7CB-3247DFC2C819}">
      <dgm:prSet/>
      <dgm:spPr/>
      <dgm:t>
        <a:bodyPr/>
        <a:lstStyle/>
        <a:p>
          <a:pPr algn="ctr"/>
          <a:endParaRPr lang="ru-RU"/>
        </a:p>
      </dgm:t>
    </dgm:pt>
    <dgm:pt modelId="{CC6B745F-2E42-4B9E-AFAF-5547FCB3C9A2}">
      <dgm:prSet/>
      <dgm:spPr/>
      <dgm:t>
        <a:bodyPr/>
        <a:lstStyle/>
        <a:p>
          <a:pPr algn="ctr"/>
          <a:endParaRPr lang="ru-RU" dirty="0"/>
        </a:p>
      </dgm:t>
    </dgm:pt>
    <dgm:pt modelId="{F0383330-1A00-4A5C-B979-F3202C94746F}" type="parTrans" cxnId="{611CA18A-C97E-404F-9AFF-F21F6D31E808}">
      <dgm:prSet/>
      <dgm:spPr/>
      <dgm:t>
        <a:bodyPr/>
        <a:lstStyle/>
        <a:p>
          <a:pPr algn="ctr"/>
          <a:endParaRPr lang="ru-RU"/>
        </a:p>
      </dgm:t>
    </dgm:pt>
    <dgm:pt modelId="{82EA264E-33CC-4BAA-97C0-87210CB77ACB}" type="sibTrans" cxnId="{611CA18A-C97E-404F-9AFF-F21F6D31E808}">
      <dgm:prSet/>
      <dgm:spPr/>
      <dgm:t>
        <a:bodyPr/>
        <a:lstStyle/>
        <a:p>
          <a:pPr algn="ctr"/>
          <a:endParaRPr lang="ru-RU"/>
        </a:p>
      </dgm:t>
    </dgm:pt>
    <dgm:pt modelId="{EC1A65B7-A2EB-44AF-8C8D-C1F47ED0A197}" type="pres">
      <dgm:prSet presAssocID="{7632316C-9524-4B11-9908-1522C14FF14F}" presName="diagram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795011F8-93FC-4288-B403-5F644BD1928E}" type="pres">
      <dgm:prSet presAssocID="{7632316C-9524-4B11-9908-1522C14FF14F}" presName="matrix" presStyleCnt="0"/>
      <dgm:spPr/>
    </dgm:pt>
    <dgm:pt modelId="{27D30BB7-B236-4C83-B3BC-BB464F37C96C}" type="pres">
      <dgm:prSet presAssocID="{7632316C-9524-4B11-9908-1522C14FF14F}" presName="tile1" presStyleLbl="node1" presStyleIdx="0" presStyleCnt="4"/>
      <dgm:spPr/>
    </dgm:pt>
    <dgm:pt modelId="{E37899D7-8EE0-4437-B05A-F41AD509616B}" type="pres">
      <dgm:prSet presAssocID="{7632316C-9524-4B11-9908-1522C14FF14F}" presName="tile1text" presStyleLbl="node1" presStyleIdx="0" presStyleCnt="4">
        <dgm:presLayoutVars>
          <dgm:chMax val="0"/>
          <dgm:chPref val="0"/>
          <dgm:bulletEnabled val="1"/>
        </dgm:presLayoutVars>
      </dgm:prSet>
      <dgm:spPr/>
    </dgm:pt>
    <dgm:pt modelId="{5851693F-D1A6-4F3F-AEB0-45FE2BDCBAE2}" type="pres">
      <dgm:prSet presAssocID="{7632316C-9524-4B11-9908-1522C14FF14F}" presName="tile2" presStyleLbl="node1" presStyleIdx="1" presStyleCnt="4"/>
      <dgm:spPr/>
    </dgm:pt>
    <dgm:pt modelId="{8356D7CF-572B-404D-AC10-3BCEA1200372}" type="pres">
      <dgm:prSet presAssocID="{7632316C-9524-4B11-9908-1522C14FF14F}" presName="tile2text" presStyleLbl="node1" presStyleIdx="1" presStyleCnt="4">
        <dgm:presLayoutVars>
          <dgm:chMax val="0"/>
          <dgm:chPref val="0"/>
          <dgm:bulletEnabled val="1"/>
        </dgm:presLayoutVars>
      </dgm:prSet>
      <dgm:spPr/>
    </dgm:pt>
    <dgm:pt modelId="{A0D7106F-DD06-4320-817A-2E5BBF6D94C1}" type="pres">
      <dgm:prSet presAssocID="{7632316C-9524-4B11-9908-1522C14FF14F}" presName="tile3" presStyleLbl="node1" presStyleIdx="2" presStyleCnt="4"/>
      <dgm:spPr/>
    </dgm:pt>
    <dgm:pt modelId="{3108D3AB-4901-47A8-99BC-3F293ADF554D}" type="pres">
      <dgm:prSet presAssocID="{7632316C-9524-4B11-9908-1522C14FF14F}" presName="tile3text" presStyleLbl="node1" presStyleIdx="2" presStyleCnt="4">
        <dgm:presLayoutVars>
          <dgm:chMax val="0"/>
          <dgm:chPref val="0"/>
          <dgm:bulletEnabled val="1"/>
        </dgm:presLayoutVars>
      </dgm:prSet>
      <dgm:spPr/>
    </dgm:pt>
    <dgm:pt modelId="{CBFFB195-AE7C-459C-9315-3ED7AD33C8DC}" type="pres">
      <dgm:prSet presAssocID="{7632316C-9524-4B11-9908-1522C14FF14F}" presName="tile4" presStyleLbl="node1" presStyleIdx="3" presStyleCnt="4"/>
      <dgm:spPr/>
    </dgm:pt>
    <dgm:pt modelId="{A849F00D-427F-4D66-B653-583218A5F119}" type="pres">
      <dgm:prSet presAssocID="{7632316C-9524-4B11-9908-1522C14FF14F}" presName="tile4text" presStyleLbl="node1" presStyleIdx="3" presStyleCnt="4">
        <dgm:presLayoutVars>
          <dgm:chMax val="0"/>
          <dgm:chPref val="0"/>
          <dgm:bulletEnabled val="1"/>
        </dgm:presLayoutVars>
      </dgm:prSet>
      <dgm:spPr/>
    </dgm:pt>
    <dgm:pt modelId="{86B1D2B8-7FC6-42D5-905B-4F389E8F1667}" type="pres">
      <dgm:prSet presAssocID="{7632316C-9524-4B11-9908-1522C14FF14F}" presName="centerTile" presStyleLbl="fgShp" presStyleIdx="0" presStyleCnt="1">
        <dgm:presLayoutVars>
          <dgm:chMax val="0"/>
          <dgm:chPref val="0"/>
        </dgm:presLayoutVars>
      </dgm:prSet>
      <dgm:spPr/>
    </dgm:pt>
  </dgm:ptLst>
  <dgm:cxnLst>
    <dgm:cxn modelId="{D7700C06-C231-4512-8E0D-F5DB5057756B}" type="presOf" srcId="{7632316C-9524-4B11-9908-1522C14FF14F}" destId="{EC1A65B7-A2EB-44AF-8C8D-C1F47ED0A197}" srcOrd="0" destOrd="0" presId="urn:microsoft.com/office/officeart/2005/8/layout/matrix1"/>
    <dgm:cxn modelId="{5B0BFB11-1544-472B-8B62-AF691A9C6334}" type="presOf" srcId="{45590322-F832-4CB1-BA73-A12E953842D6}" destId="{A0D7106F-DD06-4320-817A-2E5BBF6D94C1}" srcOrd="0" destOrd="0" presId="urn:microsoft.com/office/officeart/2005/8/layout/matrix1"/>
    <dgm:cxn modelId="{1EB6BC29-BF18-4017-B6FE-551E941ABCE8}" type="presOf" srcId="{464AA5CC-4750-419A-8864-556198BFCC5D}" destId="{8356D7CF-572B-404D-AC10-3BCEA1200372}" srcOrd="1" destOrd="0" presId="urn:microsoft.com/office/officeart/2005/8/layout/matrix1"/>
    <dgm:cxn modelId="{C1CD3330-EEEC-46EC-A4DA-6912DC0F3E98}" type="presOf" srcId="{0D69BE53-2159-4192-AC40-84D8B383D973}" destId="{27D30BB7-B236-4C83-B3BC-BB464F37C96C}" srcOrd="0" destOrd="0" presId="urn:microsoft.com/office/officeart/2005/8/layout/matrix1"/>
    <dgm:cxn modelId="{F4C1925C-351E-464E-A7CB-3247DFC2C819}" srcId="{6DB692FD-023A-4521-BDAB-7973194763EF}" destId="{B47FDF95-ACF6-4EE3-8E92-29A7CAC35E9B}" srcOrd="3" destOrd="0" parTransId="{00108F78-AC6A-4361-B8D7-8CA3EE47C157}" sibTransId="{2776A367-6DBF-41FD-831E-9F44B3802011}"/>
    <dgm:cxn modelId="{BC78884C-35A7-46D0-BE9F-2A231C98FB1B}" srcId="{6DB692FD-023A-4521-BDAB-7973194763EF}" destId="{0D69BE53-2159-4192-AC40-84D8B383D973}" srcOrd="0" destOrd="0" parTransId="{0BA0AFAB-9304-478C-8EE2-5988FD3AC933}" sibTransId="{873A6BD3-6206-410F-9ED0-03E32BDCBCCD}"/>
    <dgm:cxn modelId="{B646C96E-C23A-4061-BE6D-A8D4ACB174A4}" srcId="{6DB692FD-023A-4521-BDAB-7973194763EF}" destId="{464AA5CC-4750-419A-8864-556198BFCC5D}" srcOrd="1" destOrd="0" parTransId="{222D785B-0190-44BE-AEF5-3500D9B462B8}" sibTransId="{E7077234-71F9-4E11-9CF9-D6AB7576D60D}"/>
    <dgm:cxn modelId="{2AEED851-B702-4C50-BD0D-B12629457A36}" type="presOf" srcId="{464AA5CC-4750-419A-8864-556198BFCC5D}" destId="{5851693F-D1A6-4F3F-AEB0-45FE2BDCBAE2}" srcOrd="0" destOrd="0" presId="urn:microsoft.com/office/officeart/2005/8/layout/matrix1"/>
    <dgm:cxn modelId="{611CA18A-C97E-404F-9AFF-F21F6D31E808}" srcId="{7632316C-9524-4B11-9908-1522C14FF14F}" destId="{CC6B745F-2E42-4B9E-AFAF-5547FCB3C9A2}" srcOrd="1" destOrd="0" parTransId="{F0383330-1A00-4A5C-B979-F3202C94746F}" sibTransId="{82EA264E-33CC-4BAA-97C0-87210CB77ACB}"/>
    <dgm:cxn modelId="{CF34748F-F827-4228-A1EE-8D612FCC7FD2}" type="presOf" srcId="{B47FDF95-ACF6-4EE3-8E92-29A7CAC35E9B}" destId="{A849F00D-427F-4D66-B653-583218A5F119}" srcOrd="1" destOrd="0" presId="urn:microsoft.com/office/officeart/2005/8/layout/matrix1"/>
    <dgm:cxn modelId="{8AB9D39D-52BB-4B8E-B510-3B4AD4BEAB2E}" type="presOf" srcId="{6DB692FD-023A-4521-BDAB-7973194763EF}" destId="{86B1D2B8-7FC6-42D5-905B-4F389E8F1667}" srcOrd="0" destOrd="0" presId="urn:microsoft.com/office/officeart/2005/8/layout/matrix1"/>
    <dgm:cxn modelId="{C4A1C8A3-EF12-4EB2-A01A-7EA63680135A}" type="presOf" srcId="{B47FDF95-ACF6-4EE3-8E92-29A7CAC35E9B}" destId="{CBFFB195-AE7C-459C-9315-3ED7AD33C8DC}" srcOrd="0" destOrd="0" presId="urn:microsoft.com/office/officeart/2005/8/layout/matrix1"/>
    <dgm:cxn modelId="{60C764B6-23E5-4753-A445-DC86366FD12E}" srcId="{6DB692FD-023A-4521-BDAB-7973194763EF}" destId="{45590322-F832-4CB1-BA73-A12E953842D6}" srcOrd="2" destOrd="0" parTransId="{03F5AB81-4E58-4CE1-A35E-80E1C4636DFD}" sibTransId="{27E33851-1465-4178-A2E8-C85639117B4A}"/>
    <dgm:cxn modelId="{75F015D2-7D4E-4BD5-B3A2-F3F0433A4087}" srcId="{7632316C-9524-4B11-9908-1522C14FF14F}" destId="{6DB692FD-023A-4521-BDAB-7973194763EF}" srcOrd="0" destOrd="0" parTransId="{17776B4A-22B8-4CBA-9B7C-02232744EEAD}" sibTransId="{59BA3276-4015-44B6-BE56-8DAB97A298CB}"/>
    <dgm:cxn modelId="{A90A26F7-9975-4159-AEEE-1658B89D1860}" type="presOf" srcId="{45590322-F832-4CB1-BA73-A12E953842D6}" destId="{3108D3AB-4901-47A8-99BC-3F293ADF554D}" srcOrd="1" destOrd="0" presId="urn:microsoft.com/office/officeart/2005/8/layout/matrix1"/>
    <dgm:cxn modelId="{734F51F7-4867-4D16-AC92-393874FB08D7}" type="presOf" srcId="{0D69BE53-2159-4192-AC40-84D8B383D973}" destId="{E37899D7-8EE0-4437-B05A-F41AD509616B}" srcOrd="1" destOrd="0" presId="urn:microsoft.com/office/officeart/2005/8/layout/matrix1"/>
    <dgm:cxn modelId="{1DA02672-B3AD-447A-97F8-7AEBD23BCC7F}" type="presParOf" srcId="{EC1A65B7-A2EB-44AF-8C8D-C1F47ED0A197}" destId="{795011F8-93FC-4288-B403-5F644BD1928E}" srcOrd="0" destOrd="0" presId="urn:microsoft.com/office/officeart/2005/8/layout/matrix1"/>
    <dgm:cxn modelId="{DFBBEED7-03A6-4A4C-A1A7-ECA7E21D293E}" type="presParOf" srcId="{795011F8-93FC-4288-B403-5F644BD1928E}" destId="{27D30BB7-B236-4C83-B3BC-BB464F37C96C}" srcOrd="0" destOrd="0" presId="urn:microsoft.com/office/officeart/2005/8/layout/matrix1"/>
    <dgm:cxn modelId="{73936C85-EADE-4EE1-91B0-B52114ED4A97}" type="presParOf" srcId="{795011F8-93FC-4288-B403-5F644BD1928E}" destId="{E37899D7-8EE0-4437-B05A-F41AD509616B}" srcOrd="1" destOrd="0" presId="urn:microsoft.com/office/officeart/2005/8/layout/matrix1"/>
    <dgm:cxn modelId="{6417E879-5804-4ACA-8346-62BFCA8811DA}" type="presParOf" srcId="{795011F8-93FC-4288-B403-5F644BD1928E}" destId="{5851693F-D1A6-4F3F-AEB0-45FE2BDCBAE2}" srcOrd="2" destOrd="0" presId="urn:microsoft.com/office/officeart/2005/8/layout/matrix1"/>
    <dgm:cxn modelId="{64E017A3-C150-43CE-B278-8A00C4C8C1F1}" type="presParOf" srcId="{795011F8-93FC-4288-B403-5F644BD1928E}" destId="{8356D7CF-572B-404D-AC10-3BCEA1200372}" srcOrd="3" destOrd="0" presId="urn:microsoft.com/office/officeart/2005/8/layout/matrix1"/>
    <dgm:cxn modelId="{7538912B-4EC2-4317-8A77-1904ECB662C9}" type="presParOf" srcId="{795011F8-93FC-4288-B403-5F644BD1928E}" destId="{A0D7106F-DD06-4320-817A-2E5BBF6D94C1}" srcOrd="4" destOrd="0" presId="urn:microsoft.com/office/officeart/2005/8/layout/matrix1"/>
    <dgm:cxn modelId="{127A25BA-65B5-465E-AAAD-369DF2F26259}" type="presParOf" srcId="{795011F8-93FC-4288-B403-5F644BD1928E}" destId="{3108D3AB-4901-47A8-99BC-3F293ADF554D}" srcOrd="5" destOrd="0" presId="urn:microsoft.com/office/officeart/2005/8/layout/matrix1"/>
    <dgm:cxn modelId="{E82A4DB1-8A5A-4A6F-8A71-E0EB1E690C6E}" type="presParOf" srcId="{795011F8-93FC-4288-B403-5F644BD1928E}" destId="{CBFFB195-AE7C-459C-9315-3ED7AD33C8DC}" srcOrd="6" destOrd="0" presId="urn:microsoft.com/office/officeart/2005/8/layout/matrix1"/>
    <dgm:cxn modelId="{184D2B90-3B0A-4FE3-AD01-6C093FC7C371}" type="presParOf" srcId="{795011F8-93FC-4288-B403-5F644BD1928E}" destId="{A849F00D-427F-4D66-B653-583218A5F119}" srcOrd="7" destOrd="0" presId="urn:microsoft.com/office/officeart/2005/8/layout/matrix1"/>
    <dgm:cxn modelId="{BD05EEE2-28DB-4E6B-8436-FE14D35D7853}" type="presParOf" srcId="{EC1A65B7-A2EB-44AF-8C8D-C1F47ED0A197}" destId="{86B1D2B8-7FC6-42D5-905B-4F389E8F1667}" srcOrd="1" destOrd="0" presId="urn:microsoft.com/office/officeart/2005/8/layout/matrix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7D30BB7-B236-4C83-B3BC-BB464F37C96C}">
      <dsp:nvSpPr>
        <dsp:cNvPr id="0" name=""/>
        <dsp:cNvSpPr/>
      </dsp:nvSpPr>
      <dsp:spPr>
        <a:xfrm rot="16200000">
          <a:off x="881058" y="-881058"/>
          <a:ext cx="2571768" cy="4333884"/>
        </a:xfrm>
        <a:prstGeom prst="round1Rect">
          <a:avLst/>
        </a:prstGeom>
        <a:solidFill>
          <a:schemeClr val="accent6">
            <a:lumMod val="7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9352" tIns="149352" rIns="149352" bIns="149352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100" b="1" u="sng" kern="1200" dirty="0">
              <a:solidFill>
                <a:schemeClr val="bg1"/>
              </a:solidFill>
              <a:latin typeface="+mn-lt"/>
            </a:rPr>
            <a:t>Готовые «коробочные» решения </a:t>
          </a:r>
          <a:r>
            <a:rPr lang="ru-RU" sz="2100" b="0" kern="1200" dirty="0">
              <a:solidFill>
                <a:schemeClr val="bg1"/>
              </a:solidFill>
              <a:latin typeface="+mn-lt"/>
            </a:rPr>
            <a:t>для автоматизации </a:t>
          </a:r>
          <a:r>
            <a:rPr lang="ru-RU" sz="2100" b="1" kern="1200" dirty="0">
              <a:solidFill>
                <a:schemeClr val="bg1"/>
              </a:solidFill>
              <a:latin typeface="+mn-lt"/>
            </a:rPr>
            <a:t>проектной деятельности</a:t>
          </a:r>
          <a:r>
            <a:rPr lang="ru-RU" sz="2100" b="0" kern="1200" dirty="0">
              <a:solidFill>
                <a:schemeClr val="bg1"/>
              </a:solidFill>
              <a:latin typeface="+mn-lt"/>
            </a:rPr>
            <a:t> в области нефтедобычи, нефтепереработки, энергетики</a:t>
          </a:r>
          <a:endParaRPr lang="ru-RU" sz="2100" b="0" kern="1200" dirty="0">
            <a:solidFill>
              <a:schemeClr val="bg1"/>
            </a:solidFill>
          </a:endParaRPr>
        </a:p>
      </dsp:txBody>
      <dsp:txXfrm rot="5400000">
        <a:off x="-1" y="1"/>
        <a:ext cx="4333884" cy="1928826"/>
      </dsp:txXfrm>
    </dsp:sp>
    <dsp:sp modelId="{5851693F-D1A6-4F3F-AEB0-45FE2BDCBAE2}">
      <dsp:nvSpPr>
        <dsp:cNvPr id="0" name=""/>
        <dsp:cNvSpPr/>
      </dsp:nvSpPr>
      <dsp:spPr>
        <a:xfrm>
          <a:off x="4333884" y="0"/>
          <a:ext cx="4333884" cy="2571768"/>
        </a:xfrm>
        <a:prstGeom prst="round1Rect">
          <a:avLst/>
        </a:prstGeom>
        <a:solidFill>
          <a:schemeClr val="accent3">
            <a:lumMod val="7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9352" tIns="149352" rIns="149352" bIns="149352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100" b="1" u="sng" kern="1200" dirty="0">
              <a:solidFill>
                <a:schemeClr val="bg1"/>
              </a:solidFill>
              <a:latin typeface="+mn-lt"/>
            </a:rPr>
            <a:t>Готовые «коробочные» решения </a:t>
          </a:r>
          <a:r>
            <a:rPr lang="ru-RU" sz="2100" b="0" kern="1200" dirty="0">
              <a:solidFill>
                <a:schemeClr val="bg1"/>
              </a:solidFill>
              <a:latin typeface="+mn-lt"/>
            </a:rPr>
            <a:t>для автоматизации процессов документооборота, управления проектами, промышленной безопасности</a:t>
          </a:r>
          <a:endParaRPr lang="ru-RU" sz="2100" b="0" kern="1200" dirty="0">
            <a:solidFill>
              <a:schemeClr val="bg1"/>
            </a:solidFill>
          </a:endParaRPr>
        </a:p>
      </dsp:txBody>
      <dsp:txXfrm>
        <a:off x="4333884" y="0"/>
        <a:ext cx="4333884" cy="1928826"/>
      </dsp:txXfrm>
    </dsp:sp>
    <dsp:sp modelId="{A0D7106F-DD06-4320-817A-2E5BBF6D94C1}">
      <dsp:nvSpPr>
        <dsp:cNvPr id="0" name=""/>
        <dsp:cNvSpPr/>
      </dsp:nvSpPr>
      <dsp:spPr>
        <a:xfrm rot="10800000">
          <a:off x="0" y="2571768"/>
          <a:ext cx="4333884" cy="2571768"/>
        </a:xfrm>
        <a:prstGeom prst="round1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9352" tIns="149352" rIns="149352" bIns="149352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100" b="1" u="sng" kern="1200" dirty="0">
              <a:solidFill>
                <a:schemeClr val="bg1"/>
              </a:solidFill>
              <a:latin typeface="+mn-lt"/>
            </a:rPr>
            <a:t>Разветвленная сеть офисов </a:t>
          </a:r>
          <a:r>
            <a:rPr lang="ru-RU" sz="2100" b="1" kern="1200" dirty="0">
              <a:solidFill>
                <a:schemeClr val="bg1"/>
              </a:solidFill>
              <a:latin typeface="+mn-lt"/>
            </a:rPr>
            <a:t>технической поддержки </a:t>
          </a:r>
          <a:r>
            <a:rPr lang="ru-RU" sz="2100" b="0" kern="1200" dirty="0">
              <a:solidFill>
                <a:schemeClr val="bg1"/>
              </a:solidFill>
              <a:latin typeface="+mn-lt"/>
            </a:rPr>
            <a:t>(Москва, Санкт-Петербург, Пермь, Самара, Волгоград, Нижний  Новгород, Краснодар, Уфа, Томск)</a:t>
          </a:r>
          <a:endParaRPr lang="ru-RU" sz="2100" b="0" kern="1200" dirty="0">
            <a:solidFill>
              <a:schemeClr val="bg1"/>
            </a:solidFill>
          </a:endParaRPr>
        </a:p>
      </dsp:txBody>
      <dsp:txXfrm rot="10800000">
        <a:off x="0" y="3214709"/>
        <a:ext cx="4333884" cy="1928826"/>
      </dsp:txXfrm>
    </dsp:sp>
    <dsp:sp modelId="{CBFFB195-AE7C-459C-9315-3ED7AD33C8DC}">
      <dsp:nvSpPr>
        <dsp:cNvPr id="0" name=""/>
        <dsp:cNvSpPr/>
      </dsp:nvSpPr>
      <dsp:spPr>
        <a:xfrm rot="5400000">
          <a:off x="5214942" y="1690710"/>
          <a:ext cx="2571768" cy="4333884"/>
        </a:xfrm>
        <a:prstGeom prst="round1Rect">
          <a:avLst/>
        </a:prstGeom>
        <a:solidFill>
          <a:schemeClr val="accent1">
            <a:lumMod val="5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9352" tIns="149352" rIns="149352" bIns="149352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100" b="1" u="sng" kern="1200" dirty="0">
              <a:solidFill>
                <a:schemeClr val="bg1"/>
              </a:solidFill>
              <a:latin typeface="+mn-lt"/>
            </a:rPr>
            <a:t>Высококвалифицированные специалисты </a:t>
          </a:r>
        </a:p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100" b="0" kern="1200" dirty="0">
              <a:solidFill>
                <a:schemeClr val="bg1"/>
              </a:solidFill>
              <a:latin typeface="+mn-lt"/>
            </a:rPr>
            <a:t>с опытом практической деятельности </a:t>
          </a:r>
          <a:endParaRPr lang="ru-RU" sz="2100" b="0" kern="1200" dirty="0">
            <a:solidFill>
              <a:schemeClr val="bg1"/>
            </a:solidFill>
          </a:endParaRPr>
        </a:p>
      </dsp:txBody>
      <dsp:txXfrm rot="-5400000">
        <a:off x="4333883" y="3214709"/>
        <a:ext cx="4333884" cy="1928826"/>
      </dsp:txXfrm>
    </dsp:sp>
    <dsp:sp modelId="{86B1D2B8-7FC6-42D5-905B-4F389E8F1667}">
      <dsp:nvSpPr>
        <dsp:cNvPr id="0" name=""/>
        <dsp:cNvSpPr/>
      </dsp:nvSpPr>
      <dsp:spPr>
        <a:xfrm>
          <a:off x="3033718" y="1928826"/>
          <a:ext cx="2600330" cy="1285884"/>
        </a:xfrm>
        <a:prstGeom prst="roundRect">
          <a:avLst/>
        </a:prstGeom>
        <a:solidFill>
          <a:schemeClr val="accent1">
            <a:lumMod val="40000"/>
            <a:lumOff val="6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100" b="1" kern="1200" dirty="0"/>
            <a:t>АВТОМАТИЗАЦИЯ</a:t>
          </a:r>
        </a:p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100" b="1" kern="1200" dirty="0"/>
            <a:t>деятельности Заказчика</a:t>
          </a:r>
        </a:p>
      </dsp:txBody>
      <dsp:txXfrm>
        <a:off x="3096490" y="1991598"/>
        <a:ext cx="2474786" cy="116034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matrix1">
  <dgm:title val=""/>
  <dgm:desc val=""/>
  <dgm:catLst>
    <dgm:cat type="matrix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3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3" destOrd="0"/>
      </dgm:cxnLst>
      <dgm:bg/>
      <dgm:whole/>
    </dgm:dataModel>
  </dgm:clrData>
  <dgm:layoutNode name="diagram">
    <dgm:varLst>
      <dgm:chMax val="1"/>
      <dgm:dir/>
      <dgm:animLvl val="ctr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ctrX" for="ch" forName="matrix" refType="w" fact="0.5"/>
      <dgm:constr type="ctrY" for="ch" forName="matrix" refType="h" fact="0.5"/>
      <dgm:constr type="w" for="ch" forName="matrix" refType="w"/>
      <dgm:constr type="h" for="ch" forName="matrix" refType="h"/>
      <dgm:constr type="ctrX" for="ch" forName="centerTile" refType="w" fact="0.5"/>
      <dgm:constr type="ctrY" for="ch" forName="centerTile" refType="h" fact="0.5"/>
      <dgm:constr type="w" for="ch" forName="centerTile" refType="w" fact="0.3"/>
      <dgm:constr type="h" for="ch" forName="centerTile" refType="h" fact="0.25"/>
      <dgm:constr type="primFontSz" for="des" ptType="node" op="equ" val="65"/>
    </dgm:constrLst>
    <dgm:ruleLst/>
    <dgm:choose name="Name0">
      <dgm:if name="Name1" axis="ch" ptType="node" func="cnt" op="gte" val="1">
        <dgm:layoutNode name="matrix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l" for="ch" forName="tile1"/>
            <dgm:constr type="t" for="ch" forName="tile1"/>
            <dgm:constr type="r" for="ch" forName="tile1" refType="w" fact="0.5"/>
            <dgm:constr type="b" for="ch" forName="tile1" refType="h" fact="0.5"/>
            <dgm:constr type="l" for="ch" forName="tile1text" refType="l" refFor="ch" refForName="tile1"/>
            <dgm:constr type="t" for="ch" forName="tile1text" refType="t" refFor="ch" refForName="tile1"/>
            <dgm:constr type="w" for="ch" forName="tile1text" refType="w" refFor="ch" refForName="tile1"/>
            <dgm:constr type="h" for="ch" forName="tile1text" refType="h" refFor="ch" refForName="tile1" fact="0.75"/>
            <dgm:constr type="r" for="ch" forName="tile2" refType="w"/>
            <dgm:constr type="t" for="ch" forName="tile2"/>
            <dgm:constr type="l" for="ch" forName="tile2" refType="w" fact="0.5"/>
            <dgm:constr type="b" for="ch" forName="tile2" refType="h" fact="0.5"/>
            <dgm:constr type="r" for="ch" forName="tile2text" refType="r" refFor="ch" refForName="tile2"/>
            <dgm:constr type="t" for="ch" forName="tile2text" refType="t" refFor="ch" refForName="tile2"/>
            <dgm:constr type="w" for="ch" forName="tile2text" refType="w" refFor="ch" refForName="tile2"/>
            <dgm:constr type="h" for="ch" forName="tile2text" refType="h" refFor="ch" refForName="tile2" fact="0.75"/>
            <dgm:constr type="l" for="ch" forName="tile3"/>
            <dgm:constr type="b" for="ch" forName="tile3" refType="h"/>
            <dgm:constr type="r" for="ch" forName="tile3" refType="w" fact="0.5"/>
            <dgm:constr type="t" for="ch" forName="tile3" refType="h" fact="0.5"/>
            <dgm:constr type="l" for="ch" forName="tile3text" refType="l" refFor="ch" refForName="tile3"/>
            <dgm:constr type="b" for="ch" forName="tile3text" refType="b" refFor="ch" refForName="tile3"/>
            <dgm:constr type="w" for="ch" forName="tile3text" refType="w" refFor="ch" refForName="tile3"/>
            <dgm:constr type="h" for="ch" forName="tile3text" refType="h" refFor="ch" refForName="tile3" fact="0.75"/>
            <dgm:constr type="r" for="ch" forName="tile4" refType="w"/>
            <dgm:constr type="b" for="ch" forName="tile4" refType="h"/>
            <dgm:constr type="l" for="ch" forName="tile4" refType="w" fact="0.5"/>
            <dgm:constr type="t" for="ch" forName="tile4" refType="h" fact="0.5"/>
            <dgm:constr type="r" for="ch" forName="tile4text" refType="r" refFor="ch" refForName="tile4"/>
            <dgm:constr type="b" for="ch" forName="tile4text" refType="b" refFor="ch" refForName="tile4"/>
            <dgm:constr type="w" for="ch" forName="tile4text" refType="w" refFor="ch" refForName="tile4"/>
            <dgm:constr type="h" for="ch" forName="tile4text" refType="h" refFor="ch" refForName="tile4" fact="0.75"/>
          </dgm:constrLst>
          <dgm:ruleLst/>
          <dgm:layoutNode name="tile1" styleLbl="node1">
            <dgm:alg type="sp"/>
            <dgm:shape xmlns:r="http://schemas.openxmlformats.org/officeDocument/2006/relationships" rot="270" type="round1Rect" r:blip="">
              <dgm:adjLst/>
            </dgm:shape>
            <dgm:choose name="Name2">
              <dgm:if name="Name3" func="var" arg="dir" op="equ" val="norm">
                <dgm:presOf axis="ch ch desOrSelf" ptType="node node node" st="1 1 1" cnt="1 1 0"/>
              </dgm:if>
              <dgm:else name="Name4">
                <dgm:presOf axis="ch ch desOrSelf" ptType="node node node" st="1 2 1" cnt="1 1 0"/>
              </dgm:else>
            </dgm:choose>
            <dgm:constrLst/>
            <dgm:ruleLst/>
          </dgm:layoutNode>
          <dgm:layoutNode name="tile1text" styleLbl="node1">
            <dgm:varLst>
              <dgm:chMax val="0"/>
              <dgm:chPref val="0"/>
              <dgm:bulletEnabled val="1"/>
            </dgm:varLst>
            <dgm:choose name="Name5">
              <dgm:if name="Name6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7">
                <dgm:alg type="tx"/>
              </dgm:else>
            </dgm:choose>
            <dgm:shape xmlns:r="http://schemas.openxmlformats.org/officeDocument/2006/relationships" rot="270" type="rect" r:blip="" hideGeom="1">
              <dgm:adjLst>
                <dgm:adj idx="1" val="0.2"/>
              </dgm:adjLst>
            </dgm:shape>
            <dgm:choose name="Name8">
              <dgm:if name="Name9" func="var" arg="dir" op="equ" val="norm">
                <dgm:presOf axis="ch ch desOrSelf" ptType="node node node" st="1 1 1" cnt="1 1 0"/>
              </dgm:if>
              <dgm:else name="Name10">
                <dgm:presOf axis="ch ch desOrSelf" ptType="node node node" st="1 2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2" styleLbl="node1">
            <dgm:alg type="sp"/>
            <dgm:shape xmlns:r="http://schemas.openxmlformats.org/officeDocument/2006/relationships" type="round1Rect" r:blip="">
              <dgm:adjLst/>
            </dgm:shape>
            <dgm:choose name="Name11">
              <dgm:if name="Name12" func="var" arg="dir" op="equ" val="norm">
                <dgm:presOf axis="ch ch desOrSelf" ptType="node node node" st="1 2 1" cnt="1 1 0"/>
              </dgm:if>
              <dgm:else name="Name13">
                <dgm:presOf axis="ch ch desOrSelf" ptType="node node node" st="1 1 1" cnt="1 1 0"/>
              </dgm:else>
            </dgm:choose>
            <dgm:constrLst/>
            <dgm:ruleLst/>
          </dgm:layoutNode>
          <dgm:layoutNode name="tile2text" styleLbl="node1">
            <dgm:varLst>
              <dgm:chMax val="0"/>
              <dgm:chPref val="0"/>
              <dgm:bulletEnabled val="1"/>
            </dgm:varLst>
            <dgm:choose name="Name14">
              <dgm:if name="Name15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16">
                <dgm:alg type="tx"/>
              </dgm:else>
            </dgm:choose>
            <dgm:shape xmlns:r="http://schemas.openxmlformats.org/officeDocument/2006/relationships" type="rect" r:blip="" hideGeom="1">
              <dgm:adjLst/>
            </dgm:shape>
            <dgm:choose name="Name17">
              <dgm:if name="Name18" func="var" arg="dir" op="equ" val="norm">
                <dgm:presOf axis="ch ch desOrSelf" ptType="node node node" st="1 2 1" cnt="1 1 0"/>
              </dgm:if>
              <dgm:else name="Name19">
                <dgm:presOf axis="ch ch desOrSelf" ptType="node node node" st="1 1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3" styleLbl="node1">
            <dgm:alg type="sp"/>
            <dgm:shape xmlns:r="http://schemas.openxmlformats.org/officeDocument/2006/relationships" rot="180" type="round1Rect" r:blip="">
              <dgm:adjLst/>
            </dgm:shape>
            <dgm:choose name="Name20">
              <dgm:if name="Name21" func="var" arg="dir" op="equ" val="norm">
                <dgm:presOf axis="ch ch desOrSelf" ptType="node node node" st="1 3 1" cnt="1 1 0"/>
              </dgm:if>
              <dgm:else name="Name22">
                <dgm:presOf axis="ch ch desOrSelf" ptType="node node node" st="1 4 1" cnt="1 1 0"/>
              </dgm:else>
            </dgm:choose>
            <dgm:constrLst/>
            <dgm:ruleLst/>
          </dgm:layoutNode>
          <dgm:layoutNode name="tile3text" styleLbl="node1">
            <dgm:varLst>
              <dgm:chMax val="0"/>
              <dgm:chPref val="0"/>
              <dgm:bulletEnabled val="1"/>
            </dgm:varLst>
            <dgm:choose name="Name23">
              <dgm:if name="Name24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25">
                <dgm:alg type="tx"/>
              </dgm:else>
            </dgm:choose>
            <dgm:shape xmlns:r="http://schemas.openxmlformats.org/officeDocument/2006/relationships" rot="180" type="rect" r:blip="" hideGeom="1">
              <dgm:adjLst/>
            </dgm:shape>
            <dgm:choose name="Name26">
              <dgm:if name="Name27" func="var" arg="dir" op="equ" val="norm">
                <dgm:presOf axis="ch ch desOrSelf" ptType="node node node" st="1 3 1" cnt="1 1 0"/>
              </dgm:if>
              <dgm:else name="Name28">
                <dgm:presOf axis="ch ch desOrSelf" ptType="node node node" st="1 4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4" styleLbl="node1">
            <dgm:alg type="sp"/>
            <dgm:shape xmlns:r="http://schemas.openxmlformats.org/officeDocument/2006/relationships" rot="90" type="round1Rect" r:blip="">
              <dgm:adjLst/>
            </dgm:shape>
            <dgm:choose name="Name29">
              <dgm:if name="Name30" func="var" arg="dir" op="equ" val="norm">
                <dgm:presOf axis="ch ch desOrSelf" ptType="node node node" st="1 4 1" cnt="1 1 0"/>
              </dgm:if>
              <dgm:else name="Name31">
                <dgm:presOf axis="ch ch desOrSelf" ptType="node node node" st="1 3 1" cnt="1 1 0"/>
              </dgm:else>
            </dgm:choose>
            <dgm:constrLst/>
            <dgm:ruleLst/>
          </dgm:layoutNode>
          <dgm:layoutNode name="tile4text" styleLbl="node1">
            <dgm:varLst>
              <dgm:chMax val="0"/>
              <dgm:chPref val="0"/>
              <dgm:bulletEnabled val="1"/>
            </dgm:varLst>
            <dgm:choose name="Name32">
              <dgm:if name="Name33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34">
                <dgm:alg type="tx"/>
              </dgm:else>
            </dgm:choose>
            <dgm:shape xmlns:r="http://schemas.openxmlformats.org/officeDocument/2006/relationships" rot="90" type="rect" r:blip="" hideGeom="1">
              <dgm:adjLst/>
            </dgm:shape>
            <dgm:choose name="Name35">
              <dgm:if name="Name36" func="var" arg="dir" op="equ" val="norm">
                <dgm:presOf axis="ch ch desOrSelf" ptType="node node node" st="1 4 1" cnt="1 1 0"/>
              </dgm:if>
              <dgm:else name="Name37">
                <dgm:presOf axis="ch ch desOrSelf" ptType="node node node" st="1 3 1" cnt="1 1 0"/>
              </dgm:else>
            </dgm:choose>
            <dgm:constrLst/>
            <dgm:ruleLst>
              <dgm:rule type="primFontSz" val="5" fact="NaN" max="NaN"/>
            </dgm:ruleLst>
          </dgm:layoutNode>
        </dgm:layoutNode>
        <dgm:layoutNode name="centerTile" styleLbl="fgShp">
          <dgm:varLst>
            <dgm:chMax val="0"/>
            <dgm:chPref val="0"/>
          </dgm:varLst>
          <dgm:alg type="tx"/>
          <dgm:shape xmlns:r="http://schemas.openxmlformats.org/officeDocument/2006/relationships" type="roundRect" r:blip="">
            <dgm:adjLst/>
          </dgm:shape>
          <dgm:presOf axis="ch" ptType="node" cnt="1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38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2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9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35770BD-AEBF-497B-A6B1-BD0AA83094BD}" type="datetimeFigureOut">
              <a:rPr lang="ru-RU" smtClean="0"/>
              <a:pPr/>
              <a:t>27.03.2018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C30C724-01D9-4E70-AB8C-BD16520CA81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8892397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DC3DE8-2B2C-415A-9728-B92E5C132CA6}" type="datetime1">
              <a:rPr lang="ru-RU" smtClean="0"/>
              <a:t>27.03.2018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6CED4-7BCA-4D73-A969-02148C86EF8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83BEA6-36C8-462E-8539-B457D921B9BA}" type="datetime1">
              <a:rPr lang="ru-RU" smtClean="0"/>
              <a:t>27.03.2018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6CED4-7BCA-4D73-A969-02148C86EF8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F80D5F-4CD4-412B-94E5-BC42F1AEA89A}" type="datetime1">
              <a:rPr lang="ru-RU" smtClean="0"/>
              <a:t>27.03.2018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6CED4-7BCA-4D73-A969-02148C86EF8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DC3DE8-2B2C-415A-9728-B92E5C132CA6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27.03.2018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6CED4-7BCA-4D73-A969-02148C86EF8E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3839809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E50AA1-CBEF-4DD1-8B06-3ACEE13D9D5C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27.03.2018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6CED4-7BCA-4D73-A969-02148C86EF8E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1931965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7D7932-15E7-4FC6-8165-B52343105508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27.03.2018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6CED4-7BCA-4D73-A969-02148C86EF8E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3235718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1AA54-D144-46A7-9660-B5ACA4F84644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27.03.2018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6CED4-7BCA-4D73-A969-02148C86EF8E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4045565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A260BD-05E0-4F6C-BAE4-5756E5B9E351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27.03.2018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6CED4-7BCA-4D73-A969-02148C86EF8E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633315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14BEAE-FE8F-4F5E-8A1D-A7F403729A43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27.03.2018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6CED4-7BCA-4D73-A969-02148C86EF8E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4764891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1854FC-6C52-4FF2-860D-CB58FE381E11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27.03.2018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6CED4-7BCA-4D73-A969-02148C86EF8E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3073188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6B9422-7D24-465F-B1D6-E502623921B1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27.03.2018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6CED4-7BCA-4D73-A969-02148C86EF8E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856272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E50AA1-CBEF-4DD1-8B06-3ACEE13D9D5C}" type="datetime1">
              <a:rPr lang="ru-RU" smtClean="0"/>
              <a:t>27.03.2018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6CED4-7BCA-4D73-A969-02148C86EF8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9CC22E-DB49-4F63-92B1-2D0BC20D7DEC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27.03.2018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6CED4-7BCA-4D73-A969-02148C86EF8E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8777017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83BEA6-36C8-462E-8539-B457D921B9BA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27.03.2018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6CED4-7BCA-4D73-A969-02148C86EF8E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7635485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F80D5F-4CD4-412B-94E5-BC42F1AEA89A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27.03.2018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6CED4-7BCA-4D73-A969-02148C86EF8E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4925176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53EF85-F31E-46D7-B27D-75CED11107DB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27.03.2018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6CED4-7BCA-4D73-A969-02148C86EF8E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9788855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3030A7-83B8-4626-A1F9-1EC9130E3C60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27.03.2018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6CED4-7BCA-4D73-A969-02148C86EF8E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4896098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0CEF57-623B-4275-99A0-CAFE270C55B6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27.03.2018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6CED4-7BCA-4D73-A969-02148C86EF8E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7238202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0EA4AF-59DC-4E6D-8BAC-B242F063DB0A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27.03.2018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6CED4-7BCA-4D73-A969-02148C86EF8E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7289184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557CBD-85DA-431A-8F6C-F0088FC05CBF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27.03.2018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6CED4-7BCA-4D73-A969-02148C86EF8E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58919228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BCCBEB-EBBD-410F-B820-F59BDDB403B6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27.03.2018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6CED4-7BCA-4D73-A969-02148C86EF8E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39428288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CD694D-4B64-40E3-89C7-B7ACA309D0E1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27.03.2018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6CED4-7BCA-4D73-A969-02148C86EF8E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432456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7D7932-15E7-4FC6-8165-B52343105508}" type="datetime1">
              <a:rPr lang="ru-RU" smtClean="0"/>
              <a:t>27.03.2018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6CED4-7BCA-4D73-A969-02148C86EF8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7A3DDE-D04F-4D80-8B43-4DCAC5D93D39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27.03.2018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6CED4-7BCA-4D73-A969-02148C86EF8E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2522816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9BC346-4387-43AF-92B2-3A2E34646926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27.03.2018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6CED4-7BCA-4D73-A969-02148C86EF8E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0490043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69E014-75CA-482E-BEAA-6257A6ED413D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27.03.2018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6CED4-7BCA-4D73-A969-02148C86EF8E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48725055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F86B05-63B1-4989-B112-A4DC99AB906C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27.03.2018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6CED4-7BCA-4D73-A969-02148C86EF8E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30401968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53EF85-F31E-46D7-B27D-75CED11107DB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27.03.2018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6CED4-7BCA-4D73-A969-02148C86EF8E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48856757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3030A7-83B8-4626-A1F9-1EC9130E3C60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27.03.2018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6CED4-7BCA-4D73-A969-02148C86EF8E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85650533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0CEF57-623B-4275-99A0-CAFE270C55B6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27.03.2018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6CED4-7BCA-4D73-A969-02148C86EF8E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56911689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0EA4AF-59DC-4E6D-8BAC-B242F063DB0A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27.03.2018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6CED4-7BCA-4D73-A969-02148C86EF8E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07728865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557CBD-85DA-431A-8F6C-F0088FC05CBF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27.03.2018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6CED4-7BCA-4D73-A969-02148C86EF8E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91143922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BCCBEB-EBBD-410F-B820-F59BDDB403B6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27.03.2018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6CED4-7BCA-4D73-A969-02148C86EF8E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074489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1AA54-D144-46A7-9660-B5ACA4F84644}" type="datetime1">
              <a:rPr lang="ru-RU" smtClean="0"/>
              <a:t>27.03.2018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6CED4-7BCA-4D73-A969-02148C86EF8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CD694D-4B64-40E3-89C7-B7ACA309D0E1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27.03.2018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6CED4-7BCA-4D73-A969-02148C86EF8E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89422352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7A3DDE-D04F-4D80-8B43-4DCAC5D93D39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27.03.2018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6CED4-7BCA-4D73-A969-02148C86EF8E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21672572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9BC346-4387-43AF-92B2-3A2E34646926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27.03.2018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6CED4-7BCA-4D73-A969-02148C86EF8E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76084054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69E014-75CA-482E-BEAA-6257A6ED413D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27.03.2018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6CED4-7BCA-4D73-A969-02148C86EF8E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53002563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F86B05-63B1-4989-B112-A4DC99AB906C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27.03.2018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6CED4-7BCA-4D73-A969-02148C86EF8E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92446453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53EF85-F31E-46D7-B27D-75CED11107DB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27.03.2018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6CED4-7BCA-4D73-A969-02148C86EF8E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32877026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3030A7-83B8-4626-A1F9-1EC9130E3C60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27.03.2018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6CED4-7BCA-4D73-A969-02148C86EF8E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6112022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0CEF57-623B-4275-99A0-CAFE270C55B6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27.03.2018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6CED4-7BCA-4D73-A969-02148C86EF8E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95120421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0EA4AF-59DC-4E6D-8BAC-B242F063DB0A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27.03.2018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6CED4-7BCA-4D73-A969-02148C86EF8E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09663288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557CBD-85DA-431A-8F6C-F0088FC05CBF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27.03.2018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6CED4-7BCA-4D73-A969-02148C86EF8E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661923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A260BD-05E0-4F6C-BAE4-5756E5B9E351}" type="datetime1">
              <a:rPr lang="ru-RU" smtClean="0"/>
              <a:t>27.03.2018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6CED4-7BCA-4D73-A969-02148C86EF8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BCCBEB-EBBD-410F-B820-F59BDDB403B6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27.03.2018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6CED4-7BCA-4D73-A969-02148C86EF8E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00513718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CD694D-4B64-40E3-89C7-B7ACA309D0E1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27.03.2018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6CED4-7BCA-4D73-A969-02148C86EF8E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69434375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7A3DDE-D04F-4D80-8B43-4DCAC5D93D39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27.03.2018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6CED4-7BCA-4D73-A969-02148C86EF8E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39503164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9BC346-4387-43AF-92B2-3A2E34646926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27.03.2018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6CED4-7BCA-4D73-A969-02148C86EF8E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67619470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69E014-75CA-482E-BEAA-6257A6ED413D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27.03.2018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6CED4-7BCA-4D73-A969-02148C86EF8E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42900440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F86B05-63B1-4989-B112-A4DC99AB906C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27.03.2018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6CED4-7BCA-4D73-A969-02148C86EF8E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79612904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53EF85-F31E-46D7-B27D-75CED11107DB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27.03.2018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6CED4-7BCA-4D73-A969-02148C86EF8E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25015085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3030A7-83B8-4626-A1F9-1EC9130E3C60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27.03.2018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6CED4-7BCA-4D73-A969-02148C86EF8E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02523997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0CEF57-623B-4275-99A0-CAFE270C55B6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27.03.2018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6CED4-7BCA-4D73-A969-02148C86EF8E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23873141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0EA4AF-59DC-4E6D-8BAC-B242F063DB0A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27.03.2018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6CED4-7BCA-4D73-A969-02148C86EF8E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58104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14BEAE-FE8F-4F5E-8A1D-A7F403729A43}" type="datetime1">
              <a:rPr lang="ru-RU" smtClean="0"/>
              <a:t>27.03.2018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6CED4-7BCA-4D73-A969-02148C86EF8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557CBD-85DA-431A-8F6C-F0088FC05CBF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27.03.2018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6CED4-7BCA-4D73-A969-02148C86EF8E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07639455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BCCBEB-EBBD-410F-B820-F59BDDB403B6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27.03.2018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6CED4-7BCA-4D73-A969-02148C86EF8E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70480868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CD694D-4B64-40E3-89C7-B7ACA309D0E1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27.03.2018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6CED4-7BCA-4D73-A969-02148C86EF8E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03914739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7A3DDE-D04F-4D80-8B43-4DCAC5D93D39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27.03.2018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6CED4-7BCA-4D73-A969-02148C86EF8E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410125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9BC346-4387-43AF-92B2-3A2E34646926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27.03.2018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6CED4-7BCA-4D73-A969-02148C86EF8E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16097088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69E014-75CA-482E-BEAA-6257A6ED413D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27.03.2018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6CED4-7BCA-4D73-A969-02148C86EF8E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71509151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F86B05-63B1-4989-B112-A4DC99AB906C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27.03.2018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6CED4-7BCA-4D73-A969-02148C86EF8E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94109367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53EF85-F31E-46D7-B27D-75CED11107DB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27.03.2018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6CED4-7BCA-4D73-A969-02148C86EF8E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35329639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3030A7-83B8-4626-A1F9-1EC9130E3C60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27.03.2018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6CED4-7BCA-4D73-A969-02148C86EF8E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10123473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0CEF57-623B-4275-99A0-CAFE270C55B6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27.03.2018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6CED4-7BCA-4D73-A969-02148C86EF8E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541872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1854FC-6C52-4FF2-860D-CB58FE381E11}" type="datetime1">
              <a:rPr lang="ru-RU" smtClean="0"/>
              <a:t>27.03.2018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6CED4-7BCA-4D73-A969-02148C86EF8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0EA4AF-59DC-4E6D-8BAC-B242F063DB0A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27.03.2018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6CED4-7BCA-4D73-A969-02148C86EF8E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25783922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557CBD-85DA-431A-8F6C-F0088FC05CBF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27.03.2018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6CED4-7BCA-4D73-A969-02148C86EF8E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8996097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BCCBEB-EBBD-410F-B820-F59BDDB403B6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27.03.2018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6CED4-7BCA-4D73-A969-02148C86EF8E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35734142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CD694D-4B64-40E3-89C7-B7ACA309D0E1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27.03.2018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6CED4-7BCA-4D73-A969-02148C86EF8E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04779774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7A3DDE-D04F-4D80-8B43-4DCAC5D93D39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27.03.2018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6CED4-7BCA-4D73-A969-02148C86EF8E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32534444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9BC346-4387-43AF-92B2-3A2E34646926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27.03.2018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6CED4-7BCA-4D73-A969-02148C86EF8E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18446528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69E014-75CA-482E-BEAA-6257A6ED413D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27.03.2018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6CED4-7BCA-4D73-A969-02148C86EF8E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7220652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F86B05-63B1-4989-B112-A4DC99AB906C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27.03.2018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6CED4-7BCA-4D73-A969-02148C86EF8E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47990278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53EF85-F31E-46D7-B27D-75CED11107DB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27.03.2018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6CED4-7BCA-4D73-A969-02148C86EF8E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3758708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3030A7-83B8-4626-A1F9-1EC9130E3C60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27.03.2018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6CED4-7BCA-4D73-A969-02148C86EF8E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848511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6B9422-7D24-465F-B1D6-E502623921B1}" type="datetime1">
              <a:rPr lang="ru-RU" smtClean="0"/>
              <a:t>27.03.2018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6CED4-7BCA-4D73-A969-02148C86EF8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0CEF57-623B-4275-99A0-CAFE270C55B6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27.03.2018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6CED4-7BCA-4D73-A969-02148C86EF8E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79833687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0EA4AF-59DC-4E6D-8BAC-B242F063DB0A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27.03.2018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6CED4-7BCA-4D73-A969-02148C86EF8E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81844916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557CBD-85DA-431A-8F6C-F0088FC05CBF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27.03.2018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6CED4-7BCA-4D73-A969-02148C86EF8E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79616523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BCCBEB-EBBD-410F-B820-F59BDDB403B6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27.03.2018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6CED4-7BCA-4D73-A969-02148C86EF8E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72112270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CD694D-4B64-40E3-89C7-B7ACA309D0E1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27.03.2018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6CED4-7BCA-4D73-A969-02148C86EF8E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69310132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7A3DDE-D04F-4D80-8B43-4DCAC5D93D39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27.03.2018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6CED4-7BCA-4D73-A969-02148C86EF8E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63641845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9BC346-4387-43AF-92B2-3A2E34646926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27.03.2018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6CED4-7BCA-4D73-A969-02148C86EF8E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94407729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69E014-75CA-482E-BEAA-6257A6ED413D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27.03.2018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6CED4-7BCA-4D73-A969-02148C86EF8E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38559162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F86B05-63B1-4989-B112-A4DC99AB906C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27.03.2018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6CED4-7BCA-4D73-A969-02148C86EF8E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655364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9CC22E-DB49-4F63-92B1-2D0BC20D7DEC}" type="datetime1">
              <a:rPr lang="ru-RU" smtClean="0"/>
              <a:t>27.03.2018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6CED4-7BCA-4D73-A969-02148C86EF8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3.xml"/><Relationship Id="rId3" Type="http://schemas.openxmlformats.org/officeDocument/2006/relationships/slideLayout" Target="../slideLayouts/slideLayout58.xml"/><Relationship Id="rId7" Type="http://schemas.openxmlformats.org/officeDocument/2006/relationships/slideLayout" Target="../slideLayouts/slideLayout62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57.xml"/><Relationship Id="rId1" Type="http://schemas.openxmlformats.org/officeDocument/2006/relationships/slideLayout" Target="../slideLayouts/slideLayout56.xml"/><Relationship Id="rId6" Type="http://schemas.openxmlformats.org/officeDocument/2006/relationships/slideLayout" Target="../slideLayouts/slideLayout61.xml"/><Relationship Id="rId11" Type="http://schemas.openxmlformats.org/officeDocument/2006/relationships/slideLayout" Target="../slideLayouts/slideLayout66.xml"/><Relationship Id="rId5" Type="http://schemas.openxmlformats.org/officeDocument/2006/relationships/slideLayout" Target="../slideLayouts/slideLayout60.xml"/><Relationship Id="rId10" Type="http://schemas.openxmlformats.org/officeDocument/2006/relationships/slideLayout" Target="../slideLayouts/slideLayout65.xml"/><Relationship Id="rId4" Type="http://schemas.openxmlformats.org/officeDocument/2006/relationships/slideLayout" Target="../slideLayouts/slideLayout59.xml"/><Relationship Id="rId9" Type="http://schemas.openxmlformats.org/officeDocument/2006/relationships/slideLayout" Target="../slideLayouts/slideLayout64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4.xml"/><Relationship Id="rId3" Type="http://schemas.openxmlformats.org/officeDocument/2006/relationships/slideLayout" Target="../slideLayouts/slideLayout69.xml"/><Relationship Id="rId7" Type="http://schemas.openxmlformats.org/officeDocument/2006/relationships/slideLayout" Target="../slideLayouts/slideLayout73.xml"/><Relationship Id="rId12" Type="http://schemas.openxmlformats.org/officeDocument/2006/relationships/theme" Target="../theme/theme7.xml"/><Relationship Id="rId2" Type="http://schemas.openxmlformats.org/officeDocument/2006/relationships/slideLayout" Target="../slideLayouts/slideLayout68.xml"/><Relationship Id="rId1" Type="http://schemas.openxmlformats.org/officeDocument/2006/relationships/slideLayout" Target="../slideLayouts/slideLayout67.xml"/><Relationship Id="rId6" Type="http://schemas.openxmlformats.org/officeDocument/2006/relationships/slideLayout" Target="../slideLayouts/slideLayout72.xml"/><Relationship Id="rId11" Type="http://schemas.openxmlformats.org/officeDocument/2006/relationships/slideLayout" Target="../slideLayouts/slideLayout77.xml"/><Relationship Id="rId5" Type="http://schemas.openxmlformats.org/officeDocument/2006/relationships/slideLayout" Target="../slideLayouts/slideLayout71.xml"/><Relationship Id="rId10" Type="http://schemas.openxmlformats.org/officeDocument/2006/relationships/slideLayout" Target="../slideLayouts/slideLayout76.xml"/><Relationship Id="rId4" Type="http://schemas.openxmlformats.org/officeDocument/2006/relationships/slideLayout" Target="../slideLayouts/slideLayout70.xml"/><Relationship Id="rId9" Type="http://schemas.openxmlformats.org/officeDocument/2006/relationships/slideLayout" Target="../slideLayouts/slideLayout75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5.xml"/><Relationship Id="rId3" Type="http://schemas.openxmlformats.org/officeDocument/2006/relationships/slideLayout" Target="../slideLayouts/slideLayout80.xml"/><Relationship Id="rId7" Type="http://schemas.openxmlformats.org/officeDocument/2006/relationships/slideLayout" Target="../slideLayouts/slideLayout84.xml"/><Relationship Id="rId12" Type="http://schemas.openxmlformats.org/officeDocument/2006/relationships/theme" Target="../theme/theme8.xml"/><Relationship Id="rId2" Type="http://schemas.openxmlformats.org/officeDocument/2006/relationships/slideLayout" Target="../slideLayouts/slideLayout79.xml"/><Relationship Id="rId1" Type="http://schemas.openxmlformats.org/officeDocument/2006/relationships/slideLayout" Target="../slideLayouts/slideLayout78.xml"/><Relationship Id="rId6" Type="http://schemas.openxmlformats.org/officeDocument/2006/relationships/slideLayout" Target="../slideLayouts/slideLayout83.xml"/><Relationship Id="rId11" Type="http://schemas.openxmlformats.org/officeDocument/2006/relationships/slideLayout" Target="../slideLayouts/slideLayout88.xml"/><Relationship Id="rId5" Type="http://schemas.openxmlformats.org/officeDocument/2006/relationships/slideLayout" Target="../slideLayouts/slideLayout82.xml"/><Relationship Id="rId10" Type="http://schemas.openxmlformats.org/officeDocument/2006/relationships/slideLayout" Target="../slideLayouts/slideLayout87.xml"/><Relationship Id="rId4" Type="http://schemas.openxmlformats.org/officeDocument/2006/relationships/slideLayout" Target="../slideLayouts/slideLayout81.xml"/><Relationship Id="rId9" Type="http://schemas.openxmlformats.org/officeDocument/2006/relationships/slideLayout" Target="../slideLayouts/slideLayout8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0CF468C-6F2F-44B9-974B-CBCE3E7605AF}" type="datetime1">
              <a:rPr lang="ru-RU" smtClean="0"/>
              <a:t>27.03.2018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E66CED4-7BCA-4D73-A969-02148C86EF8E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0CF468C-6F2F-44B9-974B-CBCE3E7605AF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27.03.2018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E66CED4-7BCA-4D73-A969-02148C86EF8E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471169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512C54-E89E-40FC-B759-98EF7CC619F3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27.03.2018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E66CED4-7BCA-4D73-A969-02148C86EF8E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369879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41" r:id="rId1"/>
    <p:sldLayoutId id="2147483842" r:id="rId2"/>
    <p:sldLayoutId id="2147483843" r:id="rId3"/>
    <p:sldLayoutId id="2147483844" r:id="rId4"/>
    <p:sldLayoutId id="2147483845" r:id="rId5"/>
    <p:sldLayoutId id="2147483846" r:id="rId6"/>
    <p:sldLayoutId id="2147483847" r:id="rId7"/>
    <p:sldLayoutId id="2147483848" r:id="rId8"/>
    <p:sldLayoutId id="2147483849" r:id="rId9"/>
    <p:sldLayoutId id="2147483850" r:id="rId10"/>
    <p:sldLayoutId id="2147483851" r:id="rId1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512C54-E89E-40FC-B759-98EF7CC619F3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27.03.2018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E66CED4-7BCA-4D73-A969-02148C86EF8E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409935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53" r:id="rId1"/>
    <p:sldLayoutId id="2147483854" r:id="rId2"/>
    <p:sldLayoutId id="2147483855" r:id="rId3"/>
    <p:sldLayoutId id="2147483856" r:id="rId4"/>
    <p:sldLayoutId id="2147483857" r:id="rId5"/>
    <p:sldLayoutId id="2147483858" r:id="rId6"/>
    <p:sldLayoutId id="2147483859" r:id="rId7"/>
    <p:sldLayoutId id="2147483860" r:id="rId8"/>
    <p:sldLayoutId id="2147483861" r:id="rId9"/>
    <p:sldLayoutId id="2147483862" r:id="rId10"/>
    <p:sldLayoutId id="2147483863" r:id="rId1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512C54-E89E-40FC-B759-98EF7CC619F3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27.03.2018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E66CED4-7BCA-4D73-A969-02148C86EF8E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046719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65" r:id="rId1"/>
    <p:sldLayoutId id="2147483866" r:id="rId2"/>
    <p:sldLayoutId id="2147483867" r:id="rId3"/>
    <p:sldLayoutId id="2147483868" r:id="rId4"/>
    <p:sldLayoutId id="2147483869" r:id="rId5"/>
    <p:sldLayoutId id="2147483870" r:id="rId6"/>
    <p:sldLayoutId id="2147483871" r:id="rId7"/>
    <p:sldLayoutId id="2147483872" r:id="rId8"/>
    <p:sldLayoutId id="2147483873" r:id="rId9"/>
    <p:sldLayoutId id="2147483874" r:id="rId10"/>
    <p:sldLayoutId id="2147483875" r:id="rId1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512C54-E89E-40FC-B759-98EF7CC619F3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27.03.2018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E66CED4-7BCA-4D73-A969-02148C86EF8E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393165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77" r:id="rId1"/>
    <p:sldLayoutId id="2147483878" r:id="rId2"/>
    <p:sldLayoutId id="2147483879" r:id="rId3"/>
    <p:sldLayoutId id="2147483880" r:id="rId4"/>
    <p:sldLayoutId id="2147483881" r:id="rId5"/>
    <p:sldLayoutId id="2147483882" r:id="rId6"/>
    <p:sldLayoutId id="2147483883" r:id="rId7"/>
    <p:sldLayoutId id="2147483884" r:id="rId8"/>
    <p:sldLayoutId id="2147483885" r:id="rId9"/>
    <p:sldLayoutId id="2147483886" r:id="rId10"/>
    <p:sldLayoutId id="2147483887" r:id="rId1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512C54-E89E-40FC-B759-98EF7CC619F3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27.03.2018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E66CED4-7BCA-4D73-A969-02148C86EF8E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873110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89" r:id="rId1"/>
    <p:sldLayoutId id="2147483890" r:id="rId2"/>
    <p:sldLayoutId id="2147483891" r:id="rId3"/>
    <p:sldLayoutId id="2147483892" r:id="rId4"/>
    <p:sldLayoutId id="2147483893" r:id="rId5"/>
    <p:sldLayoutId id="2147483894" r:id="rId6"/>
    <p:sldLayoutId id="2147483895" r:id="rId7"/>
    <p:sldLayoutId id="2147483896" r:id="rId8"/>
    <p:sldLayoutId id="2147483897" r:id="rId9"/>
    <p:sldLayoutId id="2147483898" r:id="rId10"/>
    <p:sldLayoutId id="2147483899" r:id="rId1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512C54-E89E-40FC-B759-98EF7CC619F3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27.03.2018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E66CED4-7BCA-4D73-A969-02148C86EF8E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143053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01" r:id="rId1"/>
    <p:sldLayoutId id="2147483902" r:id="rId2"/>
    <p:sldLayoutId id="2147483903" r:id="rId3"/>
    <p:sldLayoutId id="2147483904" r:id="rId4"/>
    <p:sldLayoutId id="2147483905" r:id="rId5"/>
    <p:sldLayoutId id="2147483906" r:id="rId6"/>
    <p:sldLayoutId id="2147483907" r:id="rId7"/>
    <p:sldLayoutId id="2147483908" r:id="rId8"/>
    <p:sldLayoutId id="2147483909" r:id="rId9"/>
    <p:sldLayoutId id="2147483910" r:id="rId10"/>
    <p:sldLayoutId id="2147483911" r:id="rId1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4.xml"/><Relationship Id="rId4" Type="http://schemas.openxmlformats.org/officeDocument/2006/relationships/hyperlink" Target="mailto:kozin@rusapr.ru" TargetMode="Externa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57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Layout" Target="../slideLayouts/slideLayout57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13.png"/><Relationship Id="rId5" Type="http://schemas.openxmlformats.org/officeDocument/2006/relationships/image" Target="../media/image12.emf"/><Relationship Id="rId4" Type="http://schemas.openxmlformats.org/officeDocument/2006/relationships/oleObject" Target="../embeddings/oleObject1.bin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57.xml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8.xml"/><Relationship Id="rId4" Type="http://schemas.openxmlformats.org/officeDocument/2006/relationships/image" Target="../media/image1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8.xml"/><Relationship Id="rId4" Type="http://schemas.openxmlformats.org/officeDocument/2006/relationships/image" Target="../media/image1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8.xml"/><Relationship Id="rId6" Type="http://schemas.openxmlformats.org/officeDocument/2006/relationships/image" Target="../media/image13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35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35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emf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9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openxmlformats.org/officeDocument/2006/relationships/image" Target="../media/image22.jpeg"/><Relationship Id="rId7" Type="http://schemas.openxmlformats.org/officeDocument/2006/relationships/image" Target="../media/image26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3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4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57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5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5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alphaModFix amt="30000"/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1187624" y="6084004"/>
            <a:ext cx="691276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prstClr val="black"/>
                </a:solidFill>
              </a:rPr>
              <a:t>28 марта 2018 года</a:t>
            </a:r>
          </a:p>
        </p:txBody>
      </p:sp>
      <p:pic>
        <p:nvPicPr>
          <p:cNvPr id="24" name="Picture 3" descr="\\s8\Workinggroups\marketing\Русский_САПР\logo\Russkyi SAPR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5832" y="5924716"/>
            <a:ext cx="1869120" cy="5528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89756" y="5760838"/>
            <a:ext cx="2249996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prstClr val="black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Козин Михаил</a:t>
            </a:r>
          </a:p>
          <a:p>
            <a:r>
              <a:rPr lang="ru-RU" sz="1400" dirty="0">
                <a:solidFill>
                  <a:prstClr val="black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Руководитель проектов</a:t>
            </a:r>
          </a:p>
          <a:p>
            <a:r>
              <a:rPr lang="en-US" sz="1400" dirty="0">
                <a:solidFill>
                  <a:prstClr val="black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mail to</a:t>
            </a:r>
            <a:r>
              <a:rPr lang="ru-RU" sz="1400" dirty="0">
                <a:solidFill>
                  <a:prstClr val="black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: </a:t>
            </a:r>
            <a:r>
              <a:rPr lang="en-US" sz="1400" dirty="0" err="1">
                <a:solidFill>
                  <a:prstClr val="black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hlinkClick r:id="rId4"/>
              </a:rPr>
              <a:t>kozin</a:t>
            </a:r>
            <a:r>
              <a:rPr lang="ru-RU" sz="1400" dirty="0">
                <a:solidFill>
                  <a:prstClr val="black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hlinkClick r:id="rId4"/>
              </a:rPr>
              <a:t>@</a:t>
            </a:r>
            <a:r>
              <a:rPr lang="en-US" sz="1400" dirty="0" err="1">
                <a:solidFill>
                  <a:prstClr val="black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hlinkClick r:id="rId4"/>
              </a:rPr>
              <a:t>rusapr</a:t>
            </a:r>
            <a:r>
              <a:rPr lang="ru-RU" sz="1400" dirty="0">
                <a:solidFill>
                  <a:prstClr val="black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hlinkClick r:id="rId4"/>
              </a:rPr>
              <a:t>.</a:t>
            </a:r>
            <a:r>
              <a:rPr lang="en-US" sz="1400" dirty="0" err="1">
                <a:solidFill>
                  <a:prstClr val="black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hlinkClick r:id="rId4"/>
              </a:rPr>
              <a:t>ru</a:t>
            </a:r>
            <a:endParaRPr lang="ru-RU" sz="1400" dirty="0">
              <a:solidFill>
                <a:prstClr val="black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  <a:p>
            <a:r>
              <a:rPr lang="ru-RU" sz="1400" dirty="0" err="1">
                <a:solidFill>
                  <a:prstClr val="black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skype</a:t>
            </a:r>
            <a:r>
              <a:rPr lang="ru-RU" sz="1400" dirty="0">
                <a:solidFill>
                  <a:prstClr val="black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: </a:t>
            </a:r>
            <a:r>
              <a:rPr lang="ru-RU" sz="1400" dirty="0" err="1">
                <a:solidFill>
                  <a:prstClr val="black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michael.kozin</a:t>
            </a:r>
            <a:endParaRPr lang="ru-RU" sz="1400" dirty="0">
              <a:solidFill>
                <a:prstClr val="black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445071" y="2132856"/>
            <a:ext cx="8352928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dirty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Промышленная безопасность и охрана труда на предприятии. Автоматизация процессов и архива документов</a:t>
            </a:r>
            <a:endParaRPr lang="en-US" sz="3600" dirty="0"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95143496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Заголовок 23"/>
          <p:cNvSpPr>
            <a:spLocks noGrp="1"/>
          </p:cNvSpPr>
          <p:nvPr>
            <p:ph type="title"/>
          </p:nvPr>
        </p:nvSpPr>
        <p:spPr>
          <a:xfrm>
            <a:off x="0" y="476672"/>
            <a:ext cx="7020272" cy="504056"/>
          </a:xfr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ru-RU" sz="2800" b="1" dirty="0"/>
              <a:t>Согласование наряд-допуска</a:t>
            </a:r>
          </a:p>
        </p:txBody>
      </p:sp>
      <p:pic>
        <p:nvPicPr>
          <p:cNvPr id="3" name="Рисунок 2" descr="C:\Users\D899~1\AppData\Local\Temp\SNAGHTML16eb2bf8.PNG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576" y="1297558"/>
            <a:ext cx="5943600" cy="22034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4" name="Рисунок 3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3728" y="2708920"/>
            <a:ext cx="5937250" cy="12128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Рисунок 4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3728" y="4221088"/>
            <a:ext cx="5943600" cy="21272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2059007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Заголовок 23"/>
          <p:cNvSpPr>
            <a:spLocks noGrp="1"/>
          </p:cNvSpPr>
          <p:nvPr>
            <p:ph type="title"/>
          </p:nvPr>
        </p:nvSpPr>
        <p:spPr>
          <a:xfrm>
            <a:off x="0" y="476672"/>
            <a:ext cx="7020272" cy="432048"/>
          </a:xfrm>
        </p:spPr>
        <p:txBody>
          <a:bodyPr>
            <a:noAutofit/>
          </a:bodyPr>
          <a:lstStyle/>
          <a:p>
            <a:r>
              <a:rPr lang="ru-RU" sz="18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Квалифицированная электронная подпись</a:t>
            </a:r>
            <a:br>
              <a:rPr lang="ru-RU" sz="18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</a:br>
            <a:r>
              <a:rPr lang="ru-RU" sz="18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при согласовании наряда-допуска</a:t>
            </a:r>
            <a:endParaRPr lang="ru-RU" sz="1800" b="1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179512" y="1556792"/>
            <a:ext cx="864096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2000" dirty="0">
                <a:solidFill>
                  <a:prstClr val="black"/>
                </a:solidFill>
              </a:rPr>
              <a:t>Получение подписанного квалифицированной электронной подписью (КЭП) юридически-значимого электронного документа в процессе оформления и согласования наряд-допусков на опасные работы</a:t>
            </a:r>
            <a:endParaRPr lang="en-US" sz="2000" dirty="0">
              <a:solidFill>
                <a:prstClr val="black"/>
              </a:solidFill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ru-RU" sz="2000" dirty="0">
              <a:solidFill>
                <a:prstClr val="black"/>
              </a:solidFill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2000" dirty="0">
                <a:solidFill>
                  <a:prstClr val="black"/>
                </a:solidFill>
              </a:rPr>
              <a:t>Реализация возможности подготовки оформленной бумажной версии наряд-допуска с отметкой о наличии КЭП  в СЭД</a:t>
            </a:r>
          </a:p>
        </p:txBody>
      </p:sp>
      <p:grpSp>
        <p:nvGrpSpPr>
          <p:cNvPr id="4" name="Группа 3"/>
          <p:cNvGrpSpPr/>
          <p:nvPr/>
        </p:nvGrpSpPr>
        <p:grpSpPr>
          <a:xfrm>
            <a:off x="154650" y="3672265"/>
            <a:ext cx="9817950" cy="2997095"/>
            <a:chOff x="302217" y="3257987"/>
            <a:chExt cx="8291944" cy="2678809"/>
          </a:xfrm>
        </p:grpSpPr>
        <p:graphicFrame>
          <p:nvGraphicFramePr>
            <p:cNvPr id="5" name="Объект 4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1195103528"/>
                </p:ext>
              </p:extLst>
            </p:nvPr>
          </p:nvGraphicFramePr>
          <p:xfrm>
            <a:off x="385249" y="3631746"/>
            <a:ext cx="8208912" cy="230505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8200" name="Visio" r:id="rId4" imgW="7774952" imgH="1978922" progId="Visio.Drawing.11">
                    <p:embed/>
                  </p:oleObj>
                </mc:Choice>
                <mc:Fallback>
                  <p:oleObj name="Visio" r:id="rId4" imgW="7774952" imgH="1978922" progId="Visio.Drawing.11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5"/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85249" y="3631746"/>
                          <a:ext cx="8208912" cy="230505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6" name="Прямоугольник 5"/>
            <p:cNvSpPr/>
            <p:nvPr/>
          </p:nvSpPr>
          <p:spPr>
            <a:xfrm>
              <a:off x="302217" y="3257987"/>
              <a:ext cx="5308019" cy="3301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ru-RU" b="1" dirty="0">
                  <a:solidFill>
                    <a:srgbClr val="1F497D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Схема структуры хранения данных в ИС ПБ :</a:t>
              </a:r>
            </a:p>
          </p:txBody>
        </p:sp>
      </p:grpSp>
      <p:sp>
        <p:nvSpPr>
          <p:cNvPr id="2" name="Прямоугольник 1"/>
          <p:cNvSpPr/>
          <p:nvPr/>
        </p:nvSpPr>
        <p:spPr>
          <a:xfrm>
            <a:off x="154650" y="1124744"/>
            <a:ext cx="177484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1F497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Цели и задачи :</a:t>
            </a: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48520" y="373192"/>
            <a:ext cx="876071" cy="7313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946929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Заголовок 23"/>
          <p:cNvSpPr>
            <a:spLocks noGrp="1"/>
          </p:cNvSpPr>
          <p:nvPr>
            <p:ph type="title"/>
          </p:nvPr>
        </p:nvSpPr>
        <p:spPr>
          <a:xfrm>
            <a:off x="0" y="476672"/>
            <a:ext cx="7020272" cy="504056"/>
          </a:xfrm>
        </p:spPr>
        <p:txBody>
          <a:bodyPr>
            <a:normAutofit/>
          </a:bodyPr>
          <a:lstStyle/>
          <a:p>
            <a:r>
              <a:rPr lang="ru-RU" sz="2400" b="1" dirty="0"/>
              <a:t>Исходные данные</a:t>
            </a:r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7754" y="1412776"/>
            <a:ext cx="819150" cy="7810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7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51" b="1"/>
          <a:stretch/>
        </p:blipFill>
        <p:spPr bwMode="auto">
          <a:xfrm>
            <a:off x="273865" y="2924944"/>
            <a:ext cx="1767789" cy="122477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2195736" y="1186496"/>
            <a:ext cx="6696744" cy="53553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>
                <a:solidFill>
                  <a:prstClr val="black"/>
                </a:solidFill>
              </a:rPr>
              <a:t>Процесс формирования наряд-допуска в СЭД</a:t>
            </a:r>
          </a:p>
          <a:p>
            <a:pPr marL="742950" lvl="1" indent="-285750">
              <a:buSzPct val="70000"/>
              <a:buFont typeface="Courier New" panose="02070309020205020404" pitchFamily="49" charset="0"/>
              <a:buChar char="o"/>
            </a:pPr>
            <a:r>
              <a:rPr lang="ru-RU" i="1" dirty="0">
                <a:solidFill>
                  <a:srgbClr val="4F81BD">
                    <a:lumMod val="75000"/>
                  </a:srgbClr>
                </a:solidFill>
              </a:rPr>
              <a:t>При регистрации наряда-допуска СЭД автоматически генерирует файл по шаблону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ru-RU" i="1" dirty="0">
              <a:solidFill>
                <a:prstClr val="black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>
                <a:solidFill>
                  <a:prstClr val="black"/>
                </a:solidFill>
              </a:rPr>
              <a:t>Процесс согласования наряд-допуска в СЭД</a:t>
            </a:r>
          </a:p>
          <a:p>
            <a:pPr marL="742950" lvl="1" indent="-285750">
              <a:buSzPct val="70000"/>
              <a:buFont typeface="Courier New" panose="02070309020205020404" pitchFamily="49" charset="0"/>
              <a:buChar char="o"/>
            </a:pPr>
            <a:r>
              <a:rPr lang="ru-RU" i="1" dirty="0">
                <a:solidFill>
                  <a:srgbClr val="4F81BD">
                    <a:lumMod val="75000"/>
                  </a:srgbClr>
                </a:solidFill>
              </a:rPr>
              <a:t>Реализован для объекта СЭД с вложениями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ru-RU" i="1" dirty="0">
              <a:solidFill>
                <a:prstClr val="black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>
                <a:solidFill>
                  <a:prstClr val="black"/>
                </a:solidFill>
              </a:rPr>
              <a:t>Возможность реализации функции подписания файла наряд-допуска КЭП непосредственно при прохождении процесса согласования в СЭД путем нажатия на кнопку «</a:t>
            </a:r>
            <a:r>
              <a:rPr lang="ru-RU" b="1" dirty="0">
                <a:solidFill>
                  <a:prstClr val="black"/>
                </a:solidFill>
              </a:rPr>
              <a:t>согласовано</a:t>
            </a:r>
            <a:r>
              <a:rPr lang="ru-RU" dirty="0">
                <a:solidFill>
                  <a:prstClr val="black"/>
                </a:solidFill>
              </a:rPr>
              <a:t>» в СЭД</a:t>
            </a:r>
          </a:p>
          <a:p>
            <a:pPr marL="742950" lvl="1" indent="-285750">
              <a:buSzPct val="70000"/>
              <a:buFont typeface="Courier New" panose="02070309020205020404" pitchFamily="49" charset="0"/>
              <a:buChar char="o"/>
            </a:pPr>
            <a:r>
              <a:rPr lang="ru-RU" i="1" dirty="0">
                <a:solidFill>
                  <a:srgbClr val="4F81BD">
                    <a:lumMod val="75000"/>
                  </a:srgbClr>
                </a:solidFill>
              </a:rPr>
              <a:t>Включая процедуру финального утверждения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ru-RU" i="1" dirty="0">
              <a:solidFill>
                <a:prstClr val="black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>
                <a:solidFill>
                  <a:prstClr val="black"/>
                </a:solidFill>
              </a:rPr>
              <a:t>Наличие персональных КЭП ответственных пользователей СЭД: персональные ключи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dirty="0">
              <a:solidFill>
                <a:prstClr val="black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>
                <a:solidFill>
                  <a:prstClr val="black"/>
                </a:solidFill>
              </a:rPr>
              <a:t>Наличие необходимого ПО </a:t>
            </a:r>
            <a:r>
              <a:rPr lang="ru-RU" dirty="0" err="1">
                <a:solidFill>
                  <a:prstClr val="black"/>
                </a:solidFill>
              </a:rPr>
              <a:t>по</a:t>
            </a:r>
            <a:r>
              <a:rPr lang="ru-RU" dirty="0">
                <a:solidFill>
                  <a:prstClr val="black"/>
                </a:solidFill>
              </a:rPr>
              <a:t> обработке КЭП</a:t>
            </a:r>
          </a:p>
          <a:p>
            <a:pPr marL="742950" lvl="1" indent="-285750">
              <a:buSzPct val="70000"/>
              <a:buFont typeface="Courier New" panose="02070309020205020404" pitchFamily="49" charset="0"/>
              <a:buChar char="o"/>
            </a:pPr>
            <a:r>
              <a:rPr lang="ru-RU" i="1" dirty="0">
                <a:solidFill>
                  <a:srgbClr val="4F81BD">
                    <a:lumMod val="75000"/>
                  </a:srgbClr>
                </a:solidFill>
              </a:rPr>
              <a:t>Криптопровайдер, ПО пользовательского интерфейса, </a:t>
            </a:r>
            <a:r>
              <a:rPr lang="en-US" i="1" dirty="0">
                <a:solidFill>
                  <a:srgbClr val="4F81BD">
                    <a:lumMod val="75000"/>
                  </a:srgbClr>
                </a:solidFill>
              </a:rPr>
              <a:t>API</a:t>
            </a:r>
            <a:endParaRPr lang="ru-RU" i="1" dirty="0">
              <a:solidFill>
                <a:srgbClr val="4F81BD">
                  <a:lumMod val="75000"/>
                </a:srgbClr>
              </a:solidFill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499904" y="5013176"/>
            <a:ext cx="1134850" cy="94735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24244956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Заголовок 23"/>
          <p:cNvSpPr>
            <a:spLocks noGrp="1"/>
          </p:cNvSpPr>
          <p:nvPr>
            <p:ph type="title"/>
          </p:nvPr>
        </p:nvSpPr>
        <p:spPr>
          <a:xfrm>
            <a:off x="0" y="476672"/>
            <a:ext cx="7020272" cy="504056"/>
          </a:xfrm>
        </p:spPr>
        <p:txBody>
          <a:bodyPr>
            <a:normAutofit/>
          </a:bodyPr>
          <a:lstStyle/>
          <a:p>
            <a:pPr algn="l"/>
            <a:r>
              <a:rPr lang="ru-RU" sz="2400" b="1" dirty="0"/>
              <a:t>Схема реализации процесса согласования</a:t>
            </a:r>
          </a:p>
        </p:txBody>
      </p:sp>
      <p:pic>
        <p:nvPicPr>
          <p:cNvPr id="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96" y="1051545"/>
            <a:ext cx="9108504" cy="58052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5652120" y="393415"/>
            <a:ext cx="876071" cy="7313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383173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Заголовок 23"/>
          <p:cNvSpPr>
            <a:spLocks noGrp="1"/>
          </p:cNvSpPr>
          <p:nvPr>
            <p:ph type="title"/>
          </p:nvPr>
        </p:nvSpPr>
        <p:spPr>
          <a:xfrm>
            <a:off x="0" y="476672"/>
            <a:ext cx="7020272" cy="504056"/>
          </a:xfrm>
        </p:spPr>
        <p:txBody>
          <a:bodyPr>
            <a:normAutofit/>
          </a:bodyPr>
          <a:lstStyle/>
          <a:p>
            <a:pPr algn="l"/>
            <a:r>
              <a:rPr lang="ru-RU" sz="2400" b="1" dirty="0"/>
              <a:t>Алгоритм верификации бумажной версии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107504" y="1124744"/>
            <a:ext cx="8856983" cy="190020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28600" lvl="1" indent="-228600" defTabSz="48895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Font typeface="+mj-lt"/>
              <a:buAutoNum type="arabicPeriod"/>
            </a:pPr>
            <a:r>
              <a:rPr lang="ru-RU" sz="1600" dirty="0">
                <a:solidFill>
                  <a:prstClr val="black"/>
                </a:solidFill>
              </a:rPr>
              <a:t>Произвести распечатку наряда допуска из СЭД специальной процедурой</a:t>
            </a:r>
          </a:p>
          <a:p>
            <a:pPr marL="228600" lvl="1" indent="-228600" defTabSz="48895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Font typeface="+mj-lt"/>
              <a:buAutoNum type="arabicPeriod"/>
            </a:pPr>
            <a:r>
              <a:rPr lang="ru-RU" sz="1600" dirty="0">
                <a:solidFill>
                  <a:srgbClr val="4F81BD">
                    <a:lumMod val="75000"/>
                  </a:srgbClr>
                </a:solidFill>
              </a:rPr>
              <a:t>Открыть наряд-допуск с КЭП</a:t>
            </a:r>
            <a:r>
              <a:rPr lang="en-US" sz="1600" dirty="0">
                <a:solidFill>
                  <a:srgbClr val="4F81BD">
                    <a:lumMod val="75000"/>
                  </a:srgbClr>
                </a:solidFill>
              </a:rPr>
              <a:t> (.</a:t>
            </a:r>
            <a:r>
              <a:rPr lang="en-US" sz="1600" dirty="0" err="1">
                <a:solidFill>
                  <a:srgbClr val="4F81BD">
                    <a:lumMod val="75000"/>
                  </a:srgbClr>
                </a:solidFill>
              </a:rPr>
              <a:t>doc.sig</a:t>
            </a:r>
            <a:r>
              <a:rPr lang="en-US" sz="1600" dirty="0">
                <a:solidFill>
                  <a:srgbClr val="4F81BD">
                    <a:lumMod val="75000"/>
                  </a:srgbClr>
                </a:solidFill>
              </a:rPr>
              <a:t>)</a:t>
            </a:r>
            <a:endParaRPr lang="ru-RU" sz="1600" dirty="0">
              <a:solidFill>
                <a:srgbClr val="4F81BD">
                  <a:lumMod val="75000"/>
                </a:srgbClr>
              </a:solidFill>
            </a:endParaRPr>
          </a:p>
          <a:p>
            <a:pPr marL="228600" lvl="1" indent="-228600" defTabSz="48895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Font typeface="+mj-lt"/>
              <a:buAutoNum type="arabicPeriod"/>
            </a:pPr>
            <a:r>
              <a:rPr lang="ru-RU" sz="1600" dirty="0">
                <a:solidFill>
                  <a:prstClr val="black"/>
                </a:solidFill>
              </a:rPr>
              <a:t>Зафиксировать данные о </a:t>
            </a:r>
            <a:r>
              <a:rPr lang="ru-RU" sz="1600" dirty="0" err="1">
                <a:solidFill>
                  <a:prstClr val="black"/>
                </a:solidFill>
              </a:rPr>
              <a:t>КЭП</a:t>
            </a:r>
            <a:endParaRPr lang="ru-RU" sz="1600" dirty="0">
              <a:solidFill>
                <a:prstClr val="black"/>
              </a:solidFill>
            </a:endParaRPr>
          </a:p>
          <a:p>
            <a:pPr marL="228600" lvl="1" indent="-228600" defTabSz="48895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Font typeface="+mj-lt"/>
              <a:buAutoNum type="arabicPeriod"/>
            </a:pPr>
            <a:r>
              <a:rPr lang="ru-RU" sz="1600" dirty="0">
                <a:solidFill>
                  <a:srgbClr val="4F81BD">
                    <a:lumMod val="75000"/>
                  </a:srgbClr>
                </a:solidFill>
              </a:rPr>
              <a:t>Сверить данные о КЭП с данными о процессе согласования в СЭД</a:t>
            </a:r>
          </a:p>
          <a:p>
            <a:pPr marL="228600" lvl="1" indent="-228600" defTabSz="48895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Font typeface="+mj-lt"/>
              <a:buAutoNum type="arabicPeriod"/>
            </a:pPr>
            <a:r>
              <a:rPr lang="ru-RU" sz="1600" dirty="0">
                <a:solidFill>
                  <a:prstClr val="black"/>
                </a:solidFill>
              </a:rPr>
              <a:t>Сверить данные о КЭП с данными на печатном экземпляре наряд-допуска</a:t>
            </a:r>
          </a:p>
          <a:p>
            <a:pPr marL="228600" lvl="1" indent="-228600" defTabSz="48895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Font typeface="+mj-lt"/>
              <a:buAutoNum type="arabicPeriod"/>
            </a:pPr>
            <a:r>
              <a:rPr lang="ru-RU" sz="1600" dirty="0">
                <a:solidFill>
                  <a:srgbClr val="4F81BD">
                    <a:lumMod val="75000"/>
                  </a:srgbClr>
                </a:solidFill>
              </a:rPr>
              <a:t>Зафиксировать корректность бумажной версии наряда-допуска: расписаться под таблицей с информацией о КЭП</a:t>
            </a:r>
          </a:p>
        </p:txBody>
      </p:sp>
      <p:pic>
        <p:nvPicPr>
          <p:cNvPr id="40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32"/>
          <a:stretch/>
        </p:blipFill>
        <p:spPr bwMode="auto">
          <a:xfrm>
            <a:off x="792088" y="3105508"/>
            <a:ext cx="7740352" cy="346079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41" name="Прямая со стрелкой 40"/>
          <p:cNvCxnSpPr/>
          <p:nvPr/>
        </p:nvCxnSpPr>
        <p:spPr>
          <a:xfrm flipV="1">
            <a:off x="3744416" y="4516218"/>
            <a:ext cx="2304256" cy="286447"/>
          </a:xfrm>
          <a:prstGeom prst="straightConnector1">
            <a:avLst/>
          </a:prstGeom>
          <a:ln w="19050">
            <a:solidFill>
              <a:schemeClr val="accent1">
                <a:shade val="95000"/>
                <a:satMod val="105000"/>
              </a:schemeClr>
            </a:solidFill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Прямая со стрелкой 41"/>
          <p:cNvCxnSpPr/>
          <p:nvPr/>
        </p:nvCxnSpPr>
        <p:spPr>
          <a:xfrm flipV="1">
            <a:off x="3744416" y="4656800"/>
            <a:ext cx="2232248" cy="432841"/>
          </a:xfrm>
          <a:prstGeom prst="straightConnector1">
            <a:avLst/>
          </a:prstGeom>
          <a:ln w="19050">
            <a:solidFill>
              <a:schemeClr val="accent1">
                <a:shade val="95000"/>
                <a:satMod val="105000"/>
              </a:schemeClr>
            </a:solidFill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Прямая со стрелкой 42"/>
          <p:cNvCxnSpPr/>
          <p:nvPr/>
        </p:nvCxnSpPr>
        <p:spPr>
          <a:xfrm flipV="1">
            <a:off x="3744416" y="4800024"/>
            <a:ext cx="2448272" cy="505641"/>
          </a:xfrm>
          <a:prstGeom prst="straightConnector1">
            <a:avLst/>
          </a:prstGeom>
          <a:ln w="19050">
            <a:solidFill>
              <a:schemeClr val="accent1">
                <a:shade val="95000"/>
                <a:satMod val="105000"/>
              </a:schemeClr>
            </a:solidFill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Прямая со стрелкой 43"/>
          <p:cNvCxnSpPr/>
          <p:nvPr/>
        </p:nvCxnSpPr>
        <p:spPr>
          <a:xfrm flipV="1">
            <a:off x="3744416" y="4873220"/>
            <a:ext cx="2664296" cy="648469"/>
          </a:xfrm>
          <a:prstGeom prst="straightConnector1">
            <a:avLst/>
          </a:prstGeom>
          <a:ln w="19050">
            <a:solidFill>
              <a:schemeClr val="accent1">
                <a:shade val="95000"/>
                <a:satMod val="105000"/>
              </a:schemeClr>
            </a:solidFill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Рисунок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5652120" y="393415"/>
            <a:ext cx="876071" cy="7313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198060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Заголовок 23"/>
          <p:cNvSpPr>
            <a:spLocks noGrp="1"/>
          </p:cNvSpPr>
          <p:nvPr>
            <p:ph type="title"/>
          </p:nvPr>
        </p:nvSpPr>
        <p:spPr>
          <a:xfrm>
            <a:off x="0" y="476672"/>
            <a:ext cx="7020272" cy="504056"/>
          </a:xfrm>
        </p:spPr>
        <p:txBody>
          <a:bodyPr>
            <a:noAutofit/>
          </a:bodyPr>
          <a:lstStyle/>
          <a:p>
            <a:r>
              <a:rPr lang="ru-RU" sz="2400" b="1" dirty="0"/>
              <a:t>Схема процесса</a:t>
            </a:r>
          </a:p>
        </p:txBody>
      </p:sp>
      <p:grpSp>
        <p:nvGrpSpPr>
          <p:cNvPr id="2" name="Группа 1"/>
          <p:cNvGrpSpPr/>
          <p:nvPr/>
        </p:nvGrpSpPr>
        <p:grpSpPr>
          <a:xfrm>
            <a:off x="179512" y="1154567"/>
            <a:ext cx="8064896" cy="5587589"/>
            <a:chOff x="179512" y="1154567"/>
            <a:chExt cx="8064896" cy="5587589"/>
          </a:xfrm>
        </p:grpSpPr>
        <p:pic>
          <p:nvPicPr>
            <p:cNvPr id="4" name="Picture 7"/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751" b="1"/>
            <a:stretch/>
          </p:blipFill>
          <p:spPr bwMode="auto">
            <a:xfrm>
              <a:off x="179512" y="1154567"/>
              <a:ext cx="8064896" cy="5587589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5" name="Рисунок 4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965227" y="3212976"/>
              <a:ext cx="577138" cy="481784"/>
            </a:xfrm>
            <a:prstGeom prst="rect">
              <a:avLst/>
            </a:prstGeom>
          </p:spPr>
        </p:pic>
        <p:pic>
          <p:nvPicPr>
            <p:cNvPr id="6" name="Picture 3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799004" y="4284470"/>
              <a:ext cx="908900" cy="4480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7" name="Рисунок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4572000" y="393414"/>
            <a:ext cx="876071" cy="7313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552176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Заголовок 23"/>
          <p:cNvSpPr>
            <a:spLocks noGrp="1"/>
          </p:cNvSpPr>
          <p:nvPr>
            <p:ph type="title"/>
          </p:nvPr>
        </p:nvSpPr>
        <p:spPr>
          <a:xfrm>
            <a:off x="0" y="476672"/>
            <a:ext cx="7020272" cy="504056"/>
          </a:xfrm>
        </p:spPr>
        <p:txBody>
          <a:bodyPr>
            <a:normAutofit/>
          </a:bodyPr>
          <a:lstStyle/>
          <a:p>
            <a:r>
              <a:rPr lang="ru-RU" sz="2400" b="1" dirty="0"/>
              <a:t>Результаты</a:t>
            </a:r>
            <a:r>
              <a:rPr lang="en-US" sz="2400" b="1" dirty="0"/>
              <a:t> </a:t>
            </a:r>
            <a:r>
              <a:rPr lang="ru-RU" sz="2400" b="1" dirty="0"/>
              <a:t>внедрения </a:t>
            </a:r>
            <a:r>
              <a:rPr lang="ru-RU" sz="2400" b="1" dirty="0" err="1"/>
              <a:t>ЭЦП</a:t>
            </a:r>
            <a:endParaRPr lang="ru-RU" sz="2400" b="1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251520" y="1314048"/>
            <a:ext cx="8640960" cy="53553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solidFill>
                  <a:prstClr val="black"/>
                </a:solidFill>
              </a:rPr>
              <a:t>Технология оформления и согласования наряд-допуска в СЭД обеспечивает 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>
                <a:solidFill>
                  <a:prstClr val="black"/>
                </a:solidFill>
              </a:rPr>
              <a:t>Оперативную подготовку версии для печати автоматически заполненного наряд-допуска для дальнейшей работы на территории предприятия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>
                <a:solidFill>
                  <a:srgbClr val="4F81BD">
                    <a:lumMod val="75000"/>
                  </a:srgbClr>
                </a:solidFill>
              </a:rPr>
              <a:t>Надежное долгосрочное хранение электронного документа в защищенном хранилище СЭД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>
                <a:solidFill>
                  <a:prstClr val="black"/>
                </a:solidFill>
              </a:rPr>
              <a:t>Мобильную подготовку юридически-значимого документа, включая процедуру утверждения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>
                <a:solidFill>
                  <a:srgbClr val="4F81BD">
                    <a:lumMod val="75000"/>
                  </a:srgbClr>
                </a:solidFill>
              </a:rPr>
              <a:t>Обеспечение сопряженных автоматизированных процессов по обработке наряд-допуска, таких как: «открытие</a:t>
            </a:r>
            <a:r>
              <a:rPr lang="en-US" dirty="0">
                <a:solidFill>
                  <a:srgbClr val="4F81BD">
                    <a:lumMod val="75000"/>
                  </a:srgbClr>
                </a:solidFill>
              </a:rPr>
              <a:t>/</a:t>
            </a:r>
            <a:r>
              <a:rPr lang="ru-RU" dirty="0">
                <a:solidFill>
                  <a:srgbClr val="4F81BD">
                    <a:lumMod val="75000"/>
                  </a:srgbClr>
                </a:solidFill>
              </a:rPr>
              <a:t>продление</a:t>
            </a:r>
            <a:r>
              <a:rPr lang="en-US" dirty="0">
                <a:solidFill>
                  <a:srgbClr val="4F81BD">
                    <a:lumMod val="75000"/>
                  </a:srgbClr>
                </a:solidFill>
              </a:rPr>
              <a:t>/</a:t>
            </a:r>
            <a:r>
              <a:rPr lang="ru-RU" dirty="0">
                <a:solidFill>
                  <a:srgbClr val="4F81BD">
                    <a:lumMod val="75000"/>
                  </a:srgbClr>
                </a:solidFill>
              </a:rPr>
              <a:t>закрытие наряд-допуска», «выдача и учет заявок в ВГСО»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>
              <a:solidFill>
                <a:prstClr val="black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dirty="0">
              <a:solidFill>
                <a:prstClr val="black"/>
              </a:solidFill>
            </a:endParaRPr>
          </a:p>
          <a:p>
            <a:r>
              <a:rPr lang="ru-RU" dirty="0">
                <a:solidFill>
                  <a:prstClr val="black"/>
                </a:solidFill>
              </a:rPr>
              <a:t>Оформленный в СЭД </a:t>
            </a:r>
            <a:r>
              <a:rPr lang="ru-RU" b="1" dirty="0">
                <a:solidFill>
                  <a:prstClr val="black"/>
                </a:solidFill>
              </a:rPr>
              <a:t>юридически значимый</a:t>
            </a:r>
            <a:r>
              <a:rPr lang="ru-RU" dirty="0">
                <a:solidFill>
                  <a:prstClr val="black"/>
                </a:solidFill>
              </a:rPr>
              <a:t> (подписанный КЭП) оригинал наряд-допуска обеспечивает 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>
                <a:solidFill>
                  <a:prstClr val="black"/>
                </a:solidFill>
              </a:rPr>
              <a:t>Быстрый доступ всех заинтересованных сотрудников предприятия и контролирующих органов</a:t>
            </a:r>
            <a:r>
              <a:rPr lang="en-US" dirty="0">
                <a:solidFill>
                  <a:prstClr val="black"/>
                </a:solidFill>
              </a:rPr>
              <a:t> </a:t>
            </a:r>
            <a:r>
              <a:rPr lang="ru-RU" dirty="0">
                <a:solidFill>
                  <a:prstClr val="black"/>
                </a:solidFill>
              </a:rPr>
              <a:t>к электронному документу: Руководство, Руководство промышленной безопасности, Внешние комиссии</a:t>
            </a:r>
          </a:p>
          <a:p>
            <a:endParaRPr lang="ru-RU" dirty="0">
              <a:solidFill>
                <a:prstClr val="black"/>
              </a:solidFill>
            </a:endParaRPr>
          </a:p>
          <a:p>
            <a:endParaRPr lang="ru-RU" dirty="0">
              <a:solidFill>
                <a:prstClr val="black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5280105" y="465423"/>
            <a:ext cx="876071" cy="7313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914883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Заголовок 23"/>
          <p:cNvSpPr>
            <a:spLocks noGrp="1"/>
          </p:cNvSpPr>
          <p:nvPr>
            <p:ph type="title"/>
          </p:nvPr>
        </p:nvSpPr>
        <p:spPr>
          <a:xfrm>
            <a:off x="0" y="476672"/>
            <a:ext cx="7020272" cy="504056"/>
          </a:xfrm>
        </p:spPr>
        <p:txBody>
          <a:bodyPr>
            <a:normAutofit/>
          </a:bodyPr>
          <a:lstStyle/>
          <a:p>
            <a:r>
              <a:rPr lang="ru-RU" sz="2400" b="1" dirty="0"/>
              <a:t>Результаты внедрения ИС ПБ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251520" y="1314048"/>
            <a:ext cx="8640960" cy="46198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lnSpc>
                <a:spcPct val="150000"/>
              </a:lnSpc>
              <a:buFontTx/>
              <a:buAutoNum type="arabicPeriod"/>
            </a:pPr>
            <a:r>
              <a:rPr lang="ru-RU" dirty="0">
                <a:solidFill>
                  <a:prstClr val="black"/>
                </a:solidFill>
              </a:rPr>
              <a:t>Централизованное хранение информации о предписаниях, актах, наряд-допусках и прочих документах.</a:t>
            </a:r>
          </a:p>
          <a:p>
            <a:pPr marL="342900" indent="-342900">
              <a:lnSpc>
                <a:spcPct val="150000"/>
              </a:lnSpc>
              <a:buFontTx/>
              <a:buAutoNum type="arabicPeriod"/>
            </a:pPr>
            <a:r>
              <a:rPr lang="ru-RU" dirty="0">
                <a:solidFill>
                  <a:prstClr val="black"/>
                </a:solidFill>
              </a:rPr>
              <a:t>Автоматизация процесса документооборота между всеми участниками предприятия, задействованных в вопросах промышленной безопасности.</a:t>
            </a:r>
          </a:p>
          <a:p>
            <a:pPr marL="342900" indent="-342900">
              <a:lnSpc>
                <a:spcPct val="150000"/>
              </a:lnSpc>
              <a:buFontTx/>
              <a:buAutoNum type="arabicPeriod"/>
            </a:pPr>
            <a:r>
              <a:rPr lang="ru-RU" dirty="0">
                <a:solidFill>
                  <a:prstClr val="black"/>
                </a:solidFill>
              </a:rPr>
              <a:t>Автоматизированное построение отчетов, что позволяет экономить до 90% времени для их формирования относительно бумажной технологии.</a:t>
            </a:r>
          </a:p>
          <a:p>
            <a:pPr marL="342900" indent="-342900">
              <a:lnSpc>
                <a:spcPct val="150000"/>
              </a:lnSpc>
              <a:buFontTx/>
              <a:buAutoNum type="arabicPeriod"/>
            </a:pPr>
            <a:r>
              <a:rPr lang="ru-RU" dirty="0">
                <a:solidFill>
                  <a:prstClr val="black"/>
                </a:solidFill>
              </a:rPr>
              <a:t>Фиксация всех фактов и событий в системе, что позволяет отслеживать исполнение поручений, предписаний и вовремя принимать управленческие решения в случаях каких-либо задержек.</a:t>
            </a:r>
          </a:p>
          <a:p>
            <a:pPr marL="342900" indent="-342900">
              <a:lnSpc>
                <a:spcPct val="150000"/>
              </a:lnSpc>
              <a:buFontTx/>
              <a:buAutoNum type="arabicPeriod"/>
            </a:pPr>
            <a:r>
              <a:rPr lang="ru-RU" dirty="0">
                <a:solidFill>
                  <a:prstClr val="black"/>
                </a:solidFill>
              </a:rPr>
              <a:t>Руководителям предприятий, например, главному инженеру, система позволяет быть уверенным, что всегда все документы находятся в полном порядке.</a:t>
            </a:r>
          </a:p>
        </p:txBody>
      </p:sp>
    </p:spTree>
    <p:extLst>
      <p:ext uri="{BB962C8B-B14F-4D97-AF65-F5344CB8AC3E}">
        <p14:creationId xmlns:p14="http://schemas.microsoft.com/office/powerpoint/2010/main" val="274030116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Заголовок 23"/>
          <p:cNvSpPr>
            <a:spLocks noGrp="1"/>
          </p:cNvSpPr>
          <p:nvPr>
            <p:ph type="title"/>
          </p:nvPr>
        </p:nvSpPr>
        <p:spPr>
          <a:xfrm>
            <a:off x="0" y="476672"/>
            <a:ext cx="7020272" cy="504056"/>
          </a:xfrm>
        </p:spPr>
        <p:txBody>
          <a:bodyPr>
            <a:normAutofit/>
          </a:bodyPr>
          <a:lstStyle/>
          <a:p>
            <a:r>
              <a:rPr lang="ru-RU" sz="2400" b="1" dirty="0">
                <a:cs typeface="Times New Roman" pitchFamily="18" charset="0"/>
              </a:rPr>
              <a:t>Программная платформа -  </a:t>
            </a:r>
            <a:r>
              <a:rPr lang="en-US" sz="2400" b="1" dirty="0">
                <a:cs typeface="Times New Roman" pitchFamily="18" charset="0"/>
              </a:rPr>
              <a:t>Lotsia PDM PLUS</a:t>
            </a:r>
            <a:endParaRPr lang="ru-RU" sz="2400" b="1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4139952" y="1181416"/>
            <a:ext cx="4825848" cy="34717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 eaLnBrk="0" hangingPunct="0">
              <a:spcBef>
                <a:spcPct val="20000"/>
              </a:spcBef>
              <a:spcAft>
                <a:spcPct val="20000"/>
              </a:spcAft>
              <a:buFont typeface="Arial" panose="020B0604020202020204" pitchFamily="34" charset="0"/>
              <a:buChar char="•"/>
              <a:defRPr/>
            </a:pPr>
            <a:r>
              <a:rPr lang="ru-RU" kern="0" dirty="0">
                <a:solidFill>
                  <a:prstClr val="black"/>
                </a:solidFill>
              </a:rPr>
              <a:t>Разработчик платформы – российская компания, работающая на рынке ИС более 20 лет. Из них более 10 лет в партнерстве с  ГК «Русский САПР»</a:t>
            </a:r>
          </a:p>
          <a:p>
            <a:pPr marL="285750" indent="-285750" algn="just" eaLnBrk="0" hangingPunct="0">
              <a:spcBef>
                <a:spcPct val="20000"/>
              </a:spcBef>
              <a:spcAft>
                <a:spcPct val="20000"/>
              </a:spcAft>
              <a:buFont typeface="Arial" panose="020B0604020202020204" pitchFamily="34" charset="0"/>
              <a:buChar char="•"/>
              <a:defRPr/>
            </a:pPr>
            <a:r>
              <a:rPr lang="ru-RU" kern="0" dirty="0">
                <a:solidFill>
                  <a:prstClr val="black"/>
                </a:solidFill>
              </a:rPr>
              <a:t>Платформа не требует значительных аппаратных ресурсов по сравнению с зарубежными аналогами.</a:t>
            </a:r>
          </a:p>
          <a:p>
            <a:pPr marL="285750" indent="-285750" algn="just" eaLnBrk="0" hangingPunct="0">
              <a:spcBef>
                <a:spcPct val="20000"/>
              </a:spcBef>
              <a:spcAft>
                <a:spcPct val="20000"/>
              </a:spcAft>
              <a:buFont typeface="Arial" panose="020B0604020202020204" pitchFamily="34" charset="0"/>
              <a:buChar char="•"/>
              <a:defRPr/>
            </a:pPr>
            <a:r>
              <a:rPr lang="ru-RU" kern="0" dirty="0">
                <a:solidFill>
                  <a:prstClr val="black"/>
                </a:solidFill>
              </a:rPr>
              <a:t>Обеспечивает хранения в системе всех видов документов.</a:t>
            </a:r>
          </a:p>
          <a:p>
            <a:pPr marL="285750" indent="-285750" algn="just" eaLnBrk="0" hangingPunct="0">
              <a:spcBef>
                <a:spcPct val="20000"/>
              </a:spcBef>
              <a:spcAft>
                <a:spcPct val="20000"/>
              </a:spcAft>
              <a:buFont typeface="Arial" panose="020B0604020202020204" pitchFamily="34" charset="0"/>
              <a:buChar char="•"/>
              <a:defRPr/>
            </a:pPr>
            <a:r>
              <a:rPr lang="ru-RU" kern="0" dirty="0">
                <a:solidFill>
                  <a:prstClr val="black"/>
                </a:solidFill>
              </a:rPr>
              <a:t>Поддерживает автоматизацию  бизнес-процессов любой сложности.</a:t>
            </a:r>
          </a:p>
        </p:txBody>
      </p:sp>
      <p:pic>
        <p:nvPicPr>
          <p:cNvPr id="2070" name="Picture 2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124744"/>
            <a:ext cx="4031136" cy="33843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107504" y="4693434"/>
            <a:ext cx="8858296" cy="19759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 eaLnBrk="0" hangingPunct="0">
              <a:spcBef>
                <a:spcPct val="20000"/>
              </a:spcBef>
              <a:spcAft>
                <a:spcPct val="20000"/>
              </a:spcAft>
              <a:buFont typeface="Arial" panose="020B0604020202020204" pitchFamily="34" charset="0"/>
              <a:buChar char="•"/>
              <a:defRPr/>
            </a:pPr>
            <a:r>
              <a:rPr lang="ru-RU" kern="0" dirty="0">
                <a:solidFill>
                  <a:prstClr val="black"/>
                </a:solidFill>
              </a:rPr>
              <a:t>Платформа простая в освоении и позволяет осуществлять поддержку и внедрение новых решений силами ИТ-службы предприятия.</a:t>
            </a:r>
          </a:p>
          <a:p>
            <a:pPr marL="285750" indent="-285750" algn="just" eaLnBrk="0" hangingPunct="0">
              <a:spcBef>
                <a:spcPct val="20000"/>
              </a:spcBef>
              <a:spcAft>
                <a:spcPct val="20000"/>
              </a:spcAft>
              <a:buFont typeface="Arial" panose="020B0604020202020204" pitchFamily="34" charset="0"/>
              <a:buChar char="•"/>
              <a:defRPr/>
            </a:pPr>
            <a:r>
              <a:rPr lang="ru-RU" kern="0" dirty="0">
                <a:solidFill>
                  <a:prstClr val="black"/>
                </a:solidFill>
              </a:rPr>
              <a:t>Возможность интеграции с платформами других производителей позволяет избежать дублирование информации (1С, </a:t>
            </a:r>
            <a:r>
              <a:rPr lang="en-US" kern="0" dirty="0">
                <a:solidFill>
                  <a:prstClr val="black"/>
                </a:solidFill>
              </a:rPr>
              <a:t>SAP R3</a:t>
            </a:r>
            <a:r>
              <a:rPr lang="ru-RU" kern="0" dirty="0">
                <a:solidFill>
                  <a:prstClr val="black"/>
                </a:solidFill>
              </a:rPr>
              <a:t>, средства САПР и календарно-ресурсного планирования).</a:t>
            </a:r>
          </a:p>
          <a:p>
            <a:pPr marL="285750" indent="-285750" algn="just" eaLnBrk="0" hangingPunct="0">
              <a:spcBef>
                <a:spcPct val="20000"/>
              </a:spcBef>
              <a:spcAft>
                <a:spcPct val="20000"/>
              </a:spcAft>
              <a:buFont typeface="Arial" panose="020B0604020202020204" pitchFamily="34" charset="0"/>
              <a:buChar char="•"/>
              <a:defRPr/>
            </a:pPr>
            <a:r>
              <a:rPr lang="ru-RU" kern="0" dirty="0">
                <a:solidFill>
                  <a:prstClr val="black"/>
                </a:solidFill>
              </a:rPr>
              <a:t>Низкая, по сравнению с аналогами, стоимость внедрения и владения.</a:t>
            </a:r>
            <a:endParaRPr lang="ru-RU" kern="0" dirty="0">
              <a:solidFill>
                <a:srgbClr val="4F81BD">
                  <a:lumMod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6481361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Заголовок 23"/>
          <p:cNvSpPr>
            <a:spLocks noGrp="1"/>
          </p:cNvSpPr>
          <p:nvPr>
            <p:ph type="title"/>
          </p:nvPr>
        </p:nvSpPr>
        <p:spPr>
          <a:xfrm>
            <a:off x="0" y="476672"/>
            <a:ext cx="7020272" cy="504056"/>
          </a:xfrm>
        </p:spPr>
        <p:txBody>
          <a:bodyPr>
            <a:normAutofit/>
          </a:bodyPr>
          <a:lstStyle/>
          <a:p>
            <a:r>
              <a:rPr lang="ru-RU" sz="2400" b="1" dirty="0"/>
              <a:t>О Группе Компаний «Русский САПР»</a:t>
            </a: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6CED4-7BCA-4D73-A969-02148C86EF8E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grpSp>
        <p:nvGrpSpPr>
          <p:cNvPr id="4" name="Группа 3"/>
          <p:cNvGrpSpPr/>
          <p:nvPr/>
        </p:nvGrpSpPr>
        <p:grpSpPr>
          <a:xfrm>
            <a:off x="31900" y="1061964"/>
            <a:ext cx="9002702" cy="5391372"/>
            <a:chOff x="31900" y="1061964"/>
            <a:chExt cx="9002702" cy="5391372"/>
          </a:xfrm>
        </p:grpSpPr>
        <p:pic>
          <p:nvPicPr>
            <p:cNvPr id="5" name="Picture 2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691680" y="1198723"/>
              <a:ext cx="7342922" cy="519183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6" name="TextBox 5"/>
            <p:cNvSpPr txBox="1"/>
            <p:nvPr/>
          </p:nvSpPr>
          <p:spPr>
            <a:xfrm>
              <a:off x="31900" y="5622339"/>
              <a:ext cx="1643063" cy="830997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ru-RU" sz="1600" dirty="0">
                  <a:solidFill>
                    <a:prstClr val="black"/>
                  </a:solidFill>
                </a:rPr>
                <a:t>Выполнение проектов по ТЗ Заказчика</a:t>
              </a:r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81876" y="1423924"/>
              <a:ext cx="1643062" cy="584775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ru-RU" sz="1600" dirty="0">
                  <a:solidFill>
                    <a:prstClr val="black"/>
                  </a:solidFill>
                </a:rPr>
                <a:t>Поставка ПО</a:t>
              </a:r>
              <a:r>
                <a:rPr lang="en-US" sz="1600" dirty="0">
                  <a:solidFill>
                    <a:prstClr val="black"/>
                  </a:solidFill>
                </a:rPr>
                <a:t> </a:t>
              </a:r>
              <a:r>
                <a:rPr lang="ru-RU" sz="1600" dirty="0">
                  <a:solidFill>
                    <a:prstClr val="black"/>
                  </a:solidFill>
                </a:rPr>
                <a:t>и оборудования</a:t>
              </a:r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108661" y="3464339"/>
              <a:ext cx="1643062" cy="1077218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ru-RU" sz="1600" dirty="0">
                  <a:solidFill>
                    <a:prstClr val="black"/>
                  </a:solidFill>
                </a:rPr>
                <a:t>Обучение инженерного персонала заказчика</a:t>
              </a:r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45293" y="4742673"/>
              <a:ext cx="1643063" cy="584775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ru-RU" sz="1600" dirty="0">
                  <a:solidFill>
                    <a:prstClr val="black"/>
                  </a:solidFill>
                </a:rPr>
                <a:t>Разработка и адаптация ПО</a:t>
              </a:r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68482" y="2375076"/>
              <a:ext cx="1928826" cy="83099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>
                <a:defRPr/>
              </a:pPr>
              <a:r>
                <a:rPr lang="ru-RU" sz="1600" dirty="0">
                  <a:solidFill>
                    <a:prstClr val="black"/>
                  </a:solidFill>
                </a:rPr>
                <a:t>Внедрение</a:t>
              </a:r>
              <a:r>
                <a:rPr lang="en-US" sz="1600" dirty="0">
                  <a:solidFill>
                    <a:prstClr val="black"/>
                  </a:solidFill>
                </a:rPr>
                <a:t> </a:t>
              </a:r>
              <a:r>
                <a:rPr lang="ru-RU" sz="1600" dirty="0">
                  <a:solidFill>
                    <a:prstClr val="black"/>
                  </a:solidFill>
                </a:rPr>
                <a:t>ПО, оказание сервисных услуг</a:t>
              </a:r>
            </a:p>
          </p:txBody>
        </p:sp>
        <p:pic>
          <p:nvPicPr>
            <p:cNvPr id="11" name="Рисунок 10" descr="rs_i.png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03337" y="5417544"/>
              <a:ext cx="1428750" cy="200025"/>
            </a:xfrm>
            <a:prstGeom prst="rect">
              <a:avLst/>
            </a:prstGeom>
          </p:spPr>
        </p:pic>
        <p:pic>
          <p:nvPicPr>
            <p:cNvPr id="12" name="Рисунок 11" descr="bs.png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89032" y="2013116"/>
              <a:ext cx="1428750" cy="333375"/>
            </a:xfrm>
            <a:prstGeom prst="rect">
              <a:avLst/>
            </a:prstGeom>
          </p:spPr>
        </p:pic>
        <p:pic>
          <p:nvPicPr>
            <p:cNvPr id="13" name="Рисунок 12" descr="nou.png"/>
            <p:cNvPicPr>
              <a:picLocks noChangeAspect="1"/>
            </p:cNvPicPr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53314" y="3207154"/>
              <a:ext cx="1428750" cy="228600"/>
            </a:xfrm>
            <a:prstGeom prst="rect">
              <a:avLst/>
            </a:prstGeom>
          </p:spPr>
        </p:pic>
        <p:pic>
          <p:nvPicPr>
            <p:cNvPr id="14" name="Рисунок 13" descr="rr.png"/>
            <p:cNvPicPr>
              <a:picLocks noChangeAspect="1"/>
            </p:cNvPicPr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53314" y="1061964"/>
              <a:ext cx="1428750" cy="333375"/>
            </a:xfrm>
            <a:prstGeom prst="rect">
              <a:avLst/>
            </a:prstGeom>
          </p:spPr>
        </p:pic>
        <p:pic>
          <p:nvPicPr>
            <p:cNvPr id="15" name="Рисунок 14" descr="rs_it.png"/>
            <p:cNvPicPr>
              <a:picLocks noChangeAspect="1"/>
            </p:cNvPicPr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39057" y="4542638"/>
              <a:ext cx="1428750" cy="17145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51319483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Заголовок 23"/>
          <p:cNvSpPr>
            <a:spLocks noGrp="1"/>
          </p:cNvSpPr>
          <p:nvPr>
            <p:ph type="title"/>
          </p:nvPr>
        </p:nvSpPr>
        <p:spPr>
          <a:xfrm>
            <a:off x="0" y="476672"/>
            <a:ext cx="7020272" cy="504056"/>
          </a:xfrm>
        </p:spPr>
        <p:txBody>
          <a:bodyPr>
            <a:noAutofit/>
          </a:bodyPr>
          <a:lstStyle/>
          <a:p>
            <a:r>
              <a:rPr lang="ru-RU" sz="2400" b="1" dirty="0"/>
              <a:t>О грустном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179512" y="1124744"/>
            <a:ext cx="8784976" cy="38472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/>
              <a:t>Кодекс Российской Федерации об административных правонарушениях</a:t>
            </a:r>
          </a:p>
          <a:p>
            <a:pPr algn="ctr"/>
            <a:endParaRPr lang="ru-RU" b="1" dirty="0"/>
          </a:p>
          <a:p>
            <a:r>
              <a:rPr lang="ru-RU" sz="1600" b="1" dirty="0"/>
              <a:t>Статья 9.1. Нарушение требований промышленной безопасности или условий лицензий на осуществление видов деятельности в области промышленной безопасности опасных производственных объектов</a:t>
            </a:r>
            <a:endParaRPr lang="ru-RU" sz="1600" dirty="0"/>
          </a:p>
          <a:p>
            <a:endParaRPr lang="ru-RU" sz="1600" dirty="0"/>
          </a:p>
          <a:p>
            <a:pPr marL="342900" indent="-342900">
              <a:buAutoNum type="arabicPeriod"/>
            </a:pPr>
            <a:r>
              <a:rPr lang="ru-RU" sz="1600" dirty="0"/>
              <a:t>Нарушение требований промышленной безопасности или условий лицензий на осуществление видов деятельности в области промышленной безопасности опасных производственных объектов влечет …</a:t>
            </a:r>
          </a:p>
          <a:p>
            <a:pPr marL="342900" indent="-342900">
              <a:buAutoNum type="arabicPeriod"/>
            </a:pPr>
            <a:endParaRPr lang="ru-RU" sz="1600" dirty="0"/>
          </a:p>
          <a:p>
            <a:pPr marL="342900" indent="-342900">
              <a:buFont typeface="+mj-lt"/>
              <a:buAutoNum type="arabicPeriod" startAt="3"/>
            </a:pPr>
            <a:r>
              <a:rPr lang="ru-RU" sz="1600" dirty="0"/>
              <a:t>Грубое нарушение требований промышленной безопасности или грубое нарушение условий лицензии на осуществление видов деятельности в области промышленной безопасности опасных производственных объектов влечет …</a:t>
            </a:r>
          </a:p>
          <a:p>
            <a:pPr marL="342900" indent="-342900">
              <a:buAutoNum type="arabicPeriod" startAt="3"/>
            </a:pPr>
            <a:r>
              <a:rPr lang="ru-RU" sz="1600" dirty="0"/>
              <a:t>Дача заведомо ложного заключения экспертизы промышленной безопасности, если это действие не содержит уголовно наказуемого деяния, влечет …</a:t>
            </a: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6CED4-7BCA-4D73-A969-02148C86EF8E}" type="slidenum">
              <a:rPr lang="ru-RU" smtClean="0"/>
              <a:pPr/>
              <a:t>2</a:t>
            </a:fld>
            <a:endParaRPr lang="ru-RU"/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2483768" y="5048016"/>
            <a:ext cx="4176464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/>
              <a:t>Влечет:</a:t>
            </a:r>
          </a:p>
          <a:p>
            <a:pPr marL="285750" indent="-285750">
              <a:buFont typeface="Calibri" panose="020F0502020204030204" pitchFamily="34" charset="0"/>
              <a:buChar char="—"/>
            </a:pPr>
            <a:r>
              <a:rPr lang="ru-RU" dirty="0"/>
              <a:t>наложение штрафов;</a:t>
            </a:r>
          </a:p>
          <a:p>
            <a:pPr marL="285750" indent="-285750">
              <a:buFont typeface="Calibri" panose="020F0502020204030204" pitchFamily="34" charset="0"/>
              <a:buChar char="—"/>
            </a:pPr>
            <a:r>
              <a:rPr lang="ru-RU" dirty="0"/>
              <a:t>Дисквалификацию;</a:t>
            </a:r>
          </a:p>
          <a:p>
            <a:pPr marL="285750" indent="-285750">
              <a:buFont typeface="Calibri" panose="020F0502020204030204" pitchFamily="34" charset="0"/>
              <a:buChar char="—"/>
            </a:pPr>
            <a:r>
              <a:rPr lang="ru-RU" dirty="0"/>
              <a:t>административное приостановление деятельности.</a:t>
            </a:r>
          </a:p>
        </p:txBody>
      </p:sp>
    </p:spTree>
    <p:extLst>
      <p:ext uri="{BB962C8B-B14F-4D97-AF65-F5344CB8AC3E}">
        <p14:creationId xmlns:p14="http://schemas.microsoft.com/office/powerpoint/2010/main" val="356550731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Заголовок 23"/>
          <p:cNvSpPr>
            <a:spLocks noGrp="1"/>
          </p:cNvSpPr>
          <p:nvPr>
            <p:ph type="title"/>
          </p:nvPr>
        </p:nvSpPr>
        <p:spPr>
          <a:xfrm>
            <a:off x="0" y="476672"/>
            <a:ext cx="7020272" cy="504056"/>
          </a:xfrm>
        </p:spPr>
        <p:txBody>
          <a:bodyPr>
            <a:normAutofit/>
          </a:bodyPr>
          <a:lstStyle/>
          <a:p>
            <a:r>
              <a:rPr lang="ru-RU" sz="2400" b="1" dirty="0"/>
              <a:t>Справочник</a:t>
            </a: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6CED4-7BCA-4D73-A969-02148C86EF8E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graphicFrame>
        <p:nvGraphicFramePr>
          <p:cNvPr id="8" name="Схема 7"/>
          <p:cNvGraphicFramePr/>
          <p:nvPr>
            <p:extLst>
              <p:ext uri="{D42A27DB-BD31-4B8C-83A1-F6EECF244321}">
                <p14:modId xmlns:p14="http://schemas.microsoft.com/office/powerpoint/2010/main" val="1955518992"/>
              </p:ext>
            </p:extLst>
          </p:nvPr>
        </p:nvGraphicFramePr>
        <p:xfrm>
          <a:off x="224712" y="1196752"/>
          <a:ext cx="8667768" cy="514353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421962788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9"/>
          <p:cNvSpPr>
            <a:spLocks noChangeArrowheads="1"/>
          </p:cNvSpPr>
          <p:nvPr/>
        </p:nvSpPr>
        <p:spPr bwMode="auto">
          <a:xfrm>
            <a:off x="492919" y="1714500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ru-RU" sz="44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Спасибо за внимание!</a:t>
            </a:r>
          </a:p>
        </p:txBody>
      </p:sp>
      <p:sp>
        <p:nvSpPr>
          <p:cNvPr id="5" name="Rectangle 10"/>
          <p:cNvSpPr txBox="1">
            <a:spLocks noChangeArrowheads="1"/>
          </p:cNvSpPr>
          <p:nvPr/>
        </p:nvSpPr>
        <p:spPr bwMode="auto">
          <a:xfrm>
            <a:off x="1619250" y="3212976"/>
            <a:ext cx="5976938" cy="191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>
              <a:spcBef>
                <a:spcPct val="20000"/>
              </a:spcBef>
              <a:buFont typeface="Arial" charset="0"/>
              <a:buNone/>
              <a:defRPr/>
            </a:pPr>
            <a:r>
              <a:rPr lang="ru-RU" sz="3200" b="1" dirty="0">
                <a:solidFill>
                  <a:prstClr val="black">
                    <a:tint val="75000"/>
                  </a:prstClr>
                </a:solidFill>
              </a:rPr>
              <a:t>+7</a:t>
            </a:r>
            <a:r>
              <a:rPr lang="ru-RU" sz="3200" dirty="0">
                <a:solidFill>
                  <a:prstClr val="black">
                    <a:tint val="75000"/>
                  </a:prstClr>
                </a:solidFill>
              </a:rPr>
              <a:t> </a:t>
            </a:r>
            <a:r>
              <a:rPr lang="en-US" sz="3200" dirty="0">
                <a:solidFill>
                  <a:prstClr val="black">
                    <a:tint val="75000"/>
                  </a:prstClr>
                </a:solidFill>
              </a:rPr>
              <a:t>(</a:t>
            </a:r>
            <a:r>
              <a:rPr lang="ru-RU" sz="3200" b="1" dirty="0">
                <a:solidFill>
                  <a:prstClr val="black">
                    <a:tint val="75000"/>
                  </a:prstClr>
                </a:solidFill>
              </a:rPr>
              <a:t>495</a:t>
            </a:r>
            <a:r>
              <a:rPr lang="en-US" sz="3200" dirty="0">
                <a:solidFill>
                  <a:prstClr val="black">
                    <a:tint val="75000"/>
                  </a:prstClr>
                </a:solidFill>
              </a:rPr>
              <a:t>)</a:t>
            </a:r>
            <a:r>
              <a:rPr lang="ru-RU" sz="3200" dirty="0">
                <a:solidFill>
                  <a:prstClr val="black">
                    <a:tint val="75000"/>
                  </a:prstClr>
                </a:solidFill>
              </a:rPr>
              <a:t> </a:t>
            </a:r>
            <a:r>
              <a:rPr lang="ru-RU" sz="3200" b="1" dirty="0">
                <a:solidFill>
                  <a:prstClr val="black">
                    <a:tint val="75000"/>
                  </a:prstClr>
                </a:solidFill>
              </a:rPr>
              <a:t>744-00-11</a:t>
            </a:r>
          </a:p>
          <a:p>
            <a:pPr algn="ctr">
              <a:spcBef>
                <a:spcPct val="20000"/>
              </a:spcBef>
              <a:buFont typeface="Arial" charset="0"/>
              <a:buNone/>
              <a:defRPr/>
            </a:pPr>
            <a:r>
              <a:rPr lang="en-US" sz="3200" dirty="0">
                <a:solidFill>
                  <a:prstClr val="black">
                    <a:tint val="75000"/>
                  </a:prstClr>
                </a:solidFill>
              </a:rPr>
              <a:t>www.rusapr.ru</a:t>
            </a:r>
            <a:endParaRPr lang="ru-RU" sz="3200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6" name="Picture 3" descr="\\s8\Workinggroups\marketing\Русский_САПР\logo\Russkyi SAPR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6568" y="5085184"/>
            <a:ext cx="2662303" cy="7875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4102596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Заголовок 23"/>
          <p:cNvSpPr>
            <a:spLocks noGrp="1"/>
          </p:cNvSpPr>
          <p:nvPr>
            <p:ph type="title"/>
          </p:nvPr>
        </p:nvSpPr>
        <p:spPr>
          <a:xfrm>
            <a:off x="0" y="476672"/>
            <a:ext cx="7308304" cy="504056"/>
          </a:xfrm>
        </p:spPr>
        <p:txBody>
          <a:bodyPr>
            <a:normAutofit fontScale="90000"/>
          </a:bodyPr>
          <a:lstStyle/>
          <a:p>
            <a:r>
              <a:rPr lang="ru-RU" sz="2400" b="1" dirty="0"/>
              <a:t>Основные проблемы бумажного документооборота в ПБ</a:t>
            </a: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6CED4-7BCA-4D73-A969-02148C86EF8E}" type="slidenum">
              <a:rPr lang="ru-RU" smtClean="0"/>
              <a:pPr/>
              <a:t>3</a:t>
            </a:fld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107504" y="1086991"/>
            <a:ext cx="8928992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/>
              <a:t>Длительность процессов согласования и оформления – большие пространства предприятий и территориальная удаленность служб задействованных.</a:t>
            </a:r>
          </a:p>
          <a:p>
            <a:pPr algn="just"/>
            <a:endParaRPr lang="ru-RU" dirty="0"/>
          </a:p>
          <a:p>
            <a:pPr algn="just"/>
            <a:r>
              <a:rPr lang="ru-RU" dirty="0"/>
              <a:t>Обеспечение сохранности документов – бумажный документ существует в единственном экземпляре, его берут на объект, могут ставить отметки, возникает риск повреждения/утраты.</a:t>
            </a:r>
          </a:p>
          <a:p>
            <a:pPr algn="just"/>
            <a:endParaRPr lang="ru-RU" dirty="0"/>
          </a:p>
          <a:p>
            <a:pPr algn="just"/>
            <a:r>
              <a:rPr lang="ru-RU" dirty="0"/>
              <a:t>Отсутствие возможности обеспечить правку документа после его согласования/исполнения.</a:t>
            </a:r>
          </a:p>
          <a:p>
            <a:pPr algn="just"/>
            <a:endParaRPr lang="ru-RU" dirty="0"/>
          </a:p>
          <a:p>
            <a:pPr algn="just"/>
            <a:r>
              <a:rPr lang="ru-RU" dirty="0"/>
              <a:t>Отсутствие гарантированной возможности ограничить доступ посторонних лиц к документам.</a:t>
            </a:r>
          </a:p>
          <a:p>
            <a:pPr algn="just"/>
            <a:endParaRPr lang="ru-RU" dirty="0"/>
          </a:p>
          <a:p>
            <a:pPr algn="just"/>
            <a:r>
              <a:rPr lang="ru-RU" dirty="0"/>
              <a:t>Длительное время подготовки отчетов по запросу руководства предприятия и проверяющих органов.</a:t>
            </a:r>
          </a:p>
          <a:p>
            <a:pPr algn="just"/>
            <a:endParaRPr lang="ru-RU" dirty="0"/>
          </a:p>
          <a:p>
            <a:pPr algn="just"/>
            <a:r>
              <a:rPr lang="ru-RU" dirty="0"/>
              <a:t>Отсутствие автоматизированного контроля за соблюдением регламентных сроков проведения мероприятий</a:t>
            </a:r>
          </a:p>
        </p:txBody>
      </p:sp>
    </p:spTree>
    <p:extLst>
      <p:ext uri="{BB962C8B-B14F-4D97-AF65-F5344CB8AC3E}">
        <p14:creationId xmlns:p14="http://schemas.microsoft.com/office/powerpoint/2010/main" val="310582959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Заголовок 23"/>
          <p:cNvSpPr>
            <a:spLocks noGrp="1"/>
          </p:cNvSpPr>
          <p:nvPr>
            <p:ph type="title"/>
          </p:nvPr>
        </p:nvSpPr>
        <p:spPr>
          <a:xfrm>
            <a:off x="0" y="476672"/>
            <a:ext cx="7308304" cy="504056"/>
          </a:xfrm>
        </p:spPr>
        <p:txBody>
          <a:bodyPr>
            <a:noAutofit/>
          </a:bodyPr>
          <a:lstStyle/>
          <a:p>
            <a:r>
              <a:rPr lang="ru-RU" sz="2400" b="1" dirty="0"/>
              <a:t>Приказ </a:t>
            </a:r>
            <a:r>
              <a:rPr lang="ru-RU" sz="2400" b="1" dirty="0" err="1"/>
              <a:t>Ростехнадзора</a:t>
            </a:r>
            <a:r>
              <a:rPr lang="ru-RU" sz="2400" b="1" dirty="0"/>
              <a:t> от 20.11.2017 N 485</a:t>
            </a: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6CED4-7BCA-4D73-A969-02148C86EF8E}" type="slidenum">
              <a:rPr lang="ru-RU" smtClean="0"/>
              <a:pPr/>
              <a:t>4</a:t>
            </a:fld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0" y="980728"/>
            <a:ext cx="9144000" cy="59093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/>
              <a:t>2.2.5. Допускается оформление и регистрация наряда-допуска на проведение газоопасных работ в электронном виде. При этом должна быть исключена возможность несанкционированного изменения информации в наряде-допуске, а также обеспечены условия хранения наряда-допуска в течение одного года со дня его закрытия.</a:t>
            </a:r>
          </a:p>
          <a:p>
            <a:pPr algn="just"/>
            <a:endParaRPr lang="ru-RU" dirty="0"/>
          </a:p>
          <a:p>
            <a:pPr algn="just"/>
            <a:r>
              <a:rPr lang="ru-RU" dirty="0"/>
              <a:t>3.2.12. Допускается оформление и регистрация наряда-допуска на выполнение огневых работ в электронном виде. Должна быть исключена возможность несанкционированного изменения информации в наряде-допуске на выполнение огневых работ, а также обеспечены условия хранения наряда-допуска на выполнение огневых работ в течение одного года со для его закрытия.</a:t>
            </a:r>
          </a:p>
          <a:p>
            <a:pPr algn="just"/>
            <a:endParaRPr lang="ru-RU" dirty="0"/>
          </a:p>
          <a:p>
            <a:pPr algn="just"/>
            <a:r>
              <a:rPr lang="ru-RU" dirty="0"/>
              <a:t>4.2.16. Допускается оформление и регистрация наряда-допуска на проведение ремонтных работ в электронном виде. Должна быть исключена возможность несанкционированного изменения информации в наряде-допуске на проведение ремонтных работ, а также обеспечены условия хранения наряда-допуска на проведение ремонтных работ в течение одного года со для его закрытия.</a:t>
            </a:r>
          </a:p>
          <a:p>
            <a:endParaRPr lang="ru-RU" dirty="0"/>
          </a:p>
          <a:p>
            <a:r>
              <a:rPr lang="ru-RU" dirty="0"/>
              <a:t>Возможность использования электронной подписи при согласовании нарядов-допусков устанавливается внутренними документами эксплуатирующей организации в соответствии с требованиями Федерального закона от 6 апреля 2011 г. N 63-ФЗ "Об электронной подписи"</a:t>
            </a:r>
          </a:p>
        </p:txBody>
      </p:sp>
    </p:spTree>
    <p:extLst>
      <p:ext uri="{BB962C8B-B14F-4D97-AF65-F5344CB8AC3E}">
        <p14:creationId xmlns:p14="http://schemas.microsoft.com/office/powerpoint/2010/main" val="381119357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Заголовок 23"/>
          <p:cNvSpPr>
            <a:spLocks noGrp="1"/>
          </p:cNvSpPr>
          <p:nvPr>
            <p:ph type="title"/>
          </p:nvPr>
        </p:nvSpPr>
        <p:spPr>
          <a:xfrm>
            <a:off x="0" y="476672"/>
            <a:ext cx="7020272" cy="504056"/>
          </a:xfrm>
        </p:spPr>
        <p:txBody>
          <a:bodyPr>
            <a:noAutofit/>
          </a:bodyPr>
          <a:lstStyle/>
          <a:p>
            <a:r>
              <a:rPr lang="ru-RU" sz="2400" b="1" dirty="0"/>
              <a:t>СЭД ИС ПБ</a:t>
            </a: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6CED4-7BCA-4D73-A969-02148C86EF8E}" type="slidenum">
              <a:rPr lang="ru-RU" smtClean="0"/>
              <a:pPr/>
              <a:t>5</a:t>
            </a:fld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251520" y="1461837"/>
            <a:ext cx="8640960" cy="47034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lnSpc>
                <a:spcPct val="80000"/>
              </a:lnSpc>
              <a:buFont typeface="Arial" pitchFamily="34" charset="0"/>
              <a:buChar char="•"/>
            </a:pPr>
            <a:r>
              <a:rPr lang="ru-RU" altLang="ru-RU" sz="2200" dirty="0">
                <a:latin typeface="Calibri" pitchFamily="34" charset="0"/>
              </a:rPr>
              <a:t>Модуль «Проведение инструктажей и проверка знаний работников предприятия»</a:t>
            </a:r>
          </a:p>
          <a:p>
            <a:pPr marL="342900" indent="-342900">
              <a:lnSpc>
                <a:spcPct val="80000"/>
              </a:lnSpc>
              <a:buFont typeface="Arial" pitchFamily="34" charset="0"/>
              <a:buChar char="•"/>
            </a:pPr>
            <a:endParaRPr lang="ru-RU" altLang="ru-RU" sz="2200" dirty="0">
              <a:latin typeface="Calibri" pitchFamily="34" charset="0"/>
            </a:endParaRPr>
          </a:p>
          <a:p>
            <a:pPr marL="342900" indent="-342900">
              <a:lnSpc>
                <a:spcPct val="80000"/>
              </a:lnSpc>
              <a:buFont typeface="Arial" pitchFamily="34" charset="0"/>
              <a:buChar char="•"/>
            </a:pPr>
            <a:r>
              <a:rPr lang="ru-RU" altLang="ru-RU" sz="2200" dirty="0">
                <a:latin typeface="Calibri" pitchFamily="34" charset="0"/>
              </a:rPr>
              <a:t>Модуль «Выполнение графика производственного контроля объектов эксплуатации»</a:t>
            </a:r>
          </a:p>
          <a:p>
            <a:pPr marL="342900" indent="-342900">
              <a:lnSpc>
                <a:spcPct val="80000"/>
              </a:lnSpc>
              <a:buFont typeface="Arial" pitchFamily="34" charset="0"/>
              <a:buChar char="•"/>
            </a:pPr>
            <a:endParaRPr lang="ru-RU" altLang="ru-RU" sz="2200" dirty="0">
              <a:latin typeface="Calibri" pitchFamily="34" charset="0"/>
            </a:endParaRPr>
          </a:p>
          <a:p>
            <a:pPr marL="342900" indent="-342900">
              <a:lnSpc>
                <a:spcPct val="80000"/>
              </a:lnSpc>
              <a:buFont typeface="Arial" pitchFamily="34" charset="0"/>
              <a:buChar char="•"/>
            </a:pPr>
            <a:r>
              <a:rPr lang="ru-RU" altLang="ru-RU" sz="2200" dirty="0">
                <a:latin typeface="Calibri" pitchFamily="34" charset="0"/>
              </a:rPr>
              <a:t>Модуль «Выполнение графика производственного контроля производств»</a:t>
            </a:r>
          </a:p>
          <a:p>
            <a:pPr marL="342900" indent="-342900">
              <a:lnSpc>
                <a:spcPct val="80000"/>
              </a:lnSpc>
              <a:buFont typeface="Arial" pitchFamily="34" charset="0"/>
              <a:buChar char="•"/>
            </a:pPr>
            <a:endParaRPr lang="ru-RU" altLang="ru-RU" sz="2200" dirty="0">
              <a:latin typeface="Calibri" pitchFamily="34" charset="0"/>
            </a:endParaRPr>
          </a:p>
          <a:p>
            <a:pPr marL="342900" indent="-342900">
              <a:lnSpc>
                <a:spcPct val="80000"/>
              </a:lnSpc>
              <a:buFont typeface="Arial" pitchFamily="34" charset="0"/>
              <a:buChar char="•"/>
            </a:pPr>
            <a:r>
              <a:rPr lang="ru-RU" altLang="ru-RU" sz="2200" dirty="0">
                <a:latin typeface="Calibri" pitchFamily="34" charset="0"/>
              </a:rPr>
              <a:t>Модуль «Выполнение актов предписаний надзорных органов»</a:t>
            </a:r>
          </a:p>
          <a:p>
            <a:pPr marL="342900" indent="-342900">
              <a:lnSpc>
                <a:spcPct val="80000"/>
              </a:lnSpc>
              <a:buFont typeface="Arial" pitchFamily="34" charset="0"/>
              <a:buChar char="•"/>
            </a:pPr>
            <a:endParaRPr lang="ru-RU" altLang="ru-RU" sz="2200" dirty="0">
              <a:latin typeface="Calibri" pitchFamily="34" charset="0"/>
            </a:endParaRPr>
          </a:p>
          <a:p>
            <a:pPr marL="342900" indent="-342900">
              <a:lnSpc>
                <a:spcPct val="80000"/>
              </a:lnSpc>
              <a:buFont typeface="Arial" pitchFamily="34" charset="0"/>
              <a:buChar char="•"/>
            </a:pPr>
            <a:r>
              <a:rPr lang="ru-RU" altLang="ru-RU" sz="2200" dirty="0">
                <a:latin typeface="Calibri" pitchFamily="34" charset="0"/>
              </a:rPr>
              <a:t>Модуль «Опасные производственные факторы и объекты»</a:t>
            </a:r>
          </a:p>
          <a:p>
            <a:pPr marL="342900" indent="-342900">
              <a:lnSpc>
                <a:spcPct val="80000"/>
              </a:lnSpc>
              <a:buFont typeface="Arial" pitchFamily="34" charset="0"/>
              <a:buChar char="•"/>
            </a:pPr>
            <a:endParaRPr lang="ru-RU" altLang="ru-RU" sz="2200" dirty="0">
              <a:latin typeface="Calibri" pitchFamily="34" charset="0"/>
            </a:endParaRPr>
          </a:p>
          <a:p>
            <a:pPr marL="342900" indent="-342900">
              <a:lnSpc>
                <a:spcPct val="80000"/>
              </a:lnSpc>
              <a:buFont typeface="Arial" pitchFamily="34" charset="0"/>
              <a:buChar char="•"/>
            </a:pPr>
            <a:r>
              <a:rPr lang="ru-RU" altLang="ru-RU" sz="2200" dirty="0">
                <a:latin typeface="Calibri" pitchFamily="34" charset="0"/>
              </a:rPr>
              <a:t>Модуль «Аварии, инциденты, производственный травматизм и профзаболевания»</a:t>
            </a:r>
          </a:p>
          <a:p>
            <a:pPr marL="342900" indent="-342900">
              <a:lnSpc>
                <a:spcPct val="80000"/>
              </a:lnSpc>
              <a:buFont typeface="Arial" pitchFamily="34" charset="0"/>
              <a:buChar char="•"/>
            </a:pPr>
            <a:endParaRPr lang="ru-RU" altLang="ru-RU" sz="2200" dirty="0">
              <a:latin typeface="Calibri" pitchFamily="34" charset="0"/>
            </a:endParaRPr>
          </a:p>
          <a:p>
            <a:pPr marL="342900" indent="-342900">
              <a:lnSpc>
                <a:spcPct val="80000"/>
              </a:lnSpc>
              <a:buFont typeface="Arial" pitchFamily="34" charset="0"/>
              <a:buChar char="•"/>
            </a:pPr>
            <a:r>
              <a:rPr lang="ru-RU" altLang="ru-RU" sz="2200" dirty="0">
                <a:latin typeface="Calibri" pitchFamily="34" charset="0"/>
              </a:rPr>
              <a:t>Модуль «Опасные работы»</a:t>
            </a:r>
          </a:p>
        </p:txBody>
      </p:sp>
    </p:spTree>
    <p:extLst>
      <p:ext uri="{BB962C8B-B14F-4D97-AF65-F5344CB8AC3E}">
        <p14:creationId xmlns:p14="http://schemas.microsoft.com/office/powerpoint/2010/main" val="248388674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Заголовок 23"/>
          <p:cNvSpPr>
            <a:spLocks noGrp="1"/>
          </p:cNvSpPr>
          <p:nvPr>
            <p:ph type="title"/>
          </p:nvPr>
        </p:nvSpPr>
        <p:spPr>
          <a:xfrm>
            <a:off x="0" y="476672"/>
            <a:ext cx="7020272" cy="504056"/>
          </a:xfrm>
        </p:spPr>
        <p:txBody>
          <a:bodyPr>
            <a:noAutofit/>
          </a:bodyPr>
          <a:lstStyle/>
          <a:p>
            <a:r>
              <a:rPr lang="ru-RU" sz="2400" b="1" dirty="0"/>
              <a:t>СЭД ИС ПБ. Модуль «Опасные работы»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179512" y="1124744"/>
            <a:ext cx="8784976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2"/>
            <a:r>
              <a:rPr lang="ru-RU" dirty="0"/>
              <a:t>Модуль предназначен для ввода, хранения и предоставления информации о наряд-допусках на выполнение опасных работ на объектах эксплуатации и производствах предприятия.</a:t>
            </a:r>
          </a:p>
          <a:p>
            <a:pPr marL="0" lvl="2"/>
            <a:endParaRPr lang="ru-RU" dirty="0"/>
          </a:p>
          <a:p>
            <a:pPr marL="0" lvl="2"/>
            <a:r>
              <a:rPr lang="ru-RU" dirty="0"/>
              <a:t>Модуль обеспечивает: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ru-RU" dirty="0"/>
              <a:t>автоматизацию оформления и согласования наряда-допуска;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ru-RU" dirty="0"/>
              <a:t>учет данных о проводимых на территории Предприятия работах повышенной опасности;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ru-RU" dirty="0"/>
              <a:t>автоматизацию ведения журнала регистрации нарядов-допусков;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ru-RU" dirty="0"/>
              <a:t>предоставление руководителям оперативной информации по работам повышенной опасности, проводимым на территории Предприятия;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ru-RU" dirty="0"/>
              <a:t>учет замечаний, выявленных службами промышленной безопасности, по фактам нарушений при проведении работ;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ru-RU" dirty="0"/>
              <a:t>учет лиц, имеющих допуск к назначению ответственными за выполнение подготовительных работ;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ru-RU" dirty="0"/>
              <a:t>учет лиц, имеющих допуск к назначению ответственных за безопасное проведение работ;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ru-RU" dirty="0"/>
              <a:t>учет лиц, имеющих право на выдачу, согласование и утверждение наряда-допуска;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ru-RU" dirty="0"/>
              <a:t>контроль за временем открытия и закрытия наряда-допуска.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ru-RU" dirty="0"/>
              <a:t>формирование единого перечня работ повышенной опасности  на Предприятии.</a:t>
            </a: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6CED4-7BCA-4D73-A969-02148C86EF8E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6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8329976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Заголовок 23"/>
          <p:cNvSpPr>
            <a:spLocks noGrp="1"/>
          </p:cNvSpPr>
          <p:nvPr>
            <p:ph type="title"/>
          </p:nvPr>
        </p:nvSpPr>
        <p:spPr>
          <a:xfrm>
            <a:off x="0" y="476672"/>
            <a:ext cx="7020272" cy="504056"/>
          </a:xfrm>
        </p:spPr>
        <p:txBody>
          <a:bodyPr>
            <a:normAutofit/>
          </a:bodyPr>
          <a:lstStyle/>
          <a:p>
            <a:r>
              <a:rPr lang="ru-RU" sz="2400" b="1" dirty="0"/>
              <a:t>Перечни опасных работ</a:t>
            </a:r>
          </a:p>
        </p:txBody>
      </p:sp>
      <p:pic>
        <p:nvPicPr>
          <p:cNvPr id="3" name="Рисунок 2"/>
          <p:cNvPicPr/>
          <p:nvPr/>
        </p:nvPicPr>
        <p:blipFill>
          <a:blip r:embed="rId3"/>
          <a:stretch>
            <a:fillRect/>
          </a:stretch>
        </p:blipFill>
        <p:spPr>
          <a:xfrm>
            <a:off x="323528" y="1268759"/>
            <a:ext cx="3600400" cy="237626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4" name="Рисунок 3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3808" y="1548841"/>
            <a:ext cx="4140200" cy="18161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Рисунок 4"/>
          <p:cNvPicPr/>
          <p:nvPr/>
        </p:nvPicPr>
        <p:blipFill>
          <a:blip r:embed="rId5"/>
          <a:stretch>
            <a:fillRect/>
          </a:stretch>
        </p:blipFill>
        <p:spPr>
          <a:xfrm>
            <a:off x="3491880" y="2713714"/>
            <a:ext cx="5120640" cy="368490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6367918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Заголовок 23"/>
          <p:cNvSpPr>
            <a:spLocks noGrp="1"/>
          </p:cNvSpPr>
          <p:nvPr>
            <p:ph type="title"/>
          </p:nvPr>
        </p:nvSpPr>
        <p:spPr>
          <a:xfrm>
            <a:off x="0" y="476672"/>
            <a:ext cx="7020272" cy="504056"/>
          </a:xfrm>
        </p:spPr>
        <p:txBody>
          <a:bodyPr>
            <a:noAutofit/>
          </a:bodyPr>
          <a:lstStyle/>
          <a:p>
            <a:r>
              <a:rPr lang="ru-RU" sz="2400" b="1" dirty="0"/>
              <a:t>Форма наряд-допуска для работы на высоте</a:t>
            </a:r>
          </a:p>
        </p:txBody>
      </p:sp>
      <p:pic>
        <p:nvPicPr>
          <p:cNvPr id="3" name="Рисунок 2"/>
          <p:cNvPicPr/>
          <p:nvPr/>
        </p:nvPicPr>
        <p:blipFill rotWithShape="1">
          <a:blip r:embed="rId3"/>
          <a:srcRect l="681" t="709"/>
          <a:stretch/>
        </p:blipFill>
        <p:spPr>
          <a:xfrm>
            <a:off x="1295400" y="1190624"/>
            <a:ext cx="5220816" cy="550526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61407955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Заголовок 23"/>
          <p:cNvSpPr>
            <a:spLocks noGrp="1"/>
          </p:cNvSpPr>
          <p:nvPr>
            <p:ph type="title"/>
          </p:nvPr>
        </p:nvSpPr>
        <p:spPr>
          <a:xfrm>
            <a:off x="0" y="476672"/>
            <a:ext cx="7020272" cy="504056"/>
          </a:xfrm>
        </p:spPr>
        <p:txBody>
          <a:bodyPr>
            <a:noAutofit/>
          </a:bodyPr>
          <a:lstStyle/>
          <a:p>
            <a:r>
              <a:rPr lang="ru-RU" sz="2400" b="1" dirty="0"/>
              <a:t>Формирование наряд-допуска</a:t>
            </a:r>
          </a:p>
        </p:txBody>
      </p:sp>
      <p:pic>
        <p:nvPicPr>
          <p:cNvPr id="3" name="Рисунок 2" descr="C:\Users\D899~1\AppData\Local\Temp\SNAGHTML14ab1d64.PN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412776"/>
            <a:ext cx="7992888" cy="504056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465083647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15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2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3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4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5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8.xml><?xml version="1.0" encoding="utf-8"?>
<a:theme xmlns:a="http://schemas.openxmlformats.org/drawingml/2006/main" name="6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9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3679</TotalTime>
  <Words>1234</Words>
  <Application>Microsoft Office PowerPoint</Application>
  <PresentationFormat>Экран (4:3)</PresentationFormat>
  <Paragraphs>148</Paragraphs>
  <Slides>21</Slides>
  <Notes>0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8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34" baseType="lpstr">
      <vt:lpstr>Arial</vt:lpstr>
      <vt:lpstr>Calibri</vt:lpstr>
      <vt:lpstr>Courier New</vt:lpstr>
      <vt:lpstr>Times New Roman</vt:lpstr>
      <vt:lpstr>Тема Office</vt:lpstr>
      <vt:lpstr>1_Тема Office</vt:lpstr>
      <vt:lpstr>15_Тема Office</vt:lpstr>
      <vt:lpstr>2_Тема Office</vt:lpstr>
      <vt:lpstr>3_Тема Office</vt:lpstr>
      <vt:lpstr>4_Тема Office</vt:lpstr>
      <vt:lpstr>5_Тема Office</vt:lpstr>
      <vt:lpstr>6_Тема Office</vt:lpstr>
      <vt:lpstr>Visio</vt:lpstr>
      <vt:lpstr>Презентация PowerPoint</vt:lpstr>
      <vt:lpstr>О грустном</vt:lpstr>
      <vt:lpstr>Основные проблемы бумажного документооборота в ПБ</vt:lpstr>
      <vt:lpstr>Приказ Ростехнадзора от 20.11.2017 N 485</vt:lpstr>
      <vt:lpstr>СЭД ИС ПБ</vt:lpstr>
      <vt:lpstr>СЭД ИС ПБ. Модуль «Опасные работы»</vt:lpstr>
      <vt:lpstr>Перечни опасных работ</vt:lpstr>
      <vt:lpstr>Форма наряд-допуска для работы на высоте</vt:lpstr>
      <vt:lpstr>Формирование наряд-допуска</vt:lpstr>
      <vt:lpstr>Согласование наряд-допуска</vt:lpstr>
      <vt:lpstr>Квалифицированная электронная подпись при согласовании наряда-допуска</vt:lpstr>
      <vt:lpstr>Исходные данные</vt:lpstr>
      <vt:lpstr>Схема реализации процесса согласования</vt:lpstr>
      <vt:lpstr>Алгоритм верификации бумажной версии</vt:lpstr>
      <vt:lpstr>Схема процесса</vt:lpstr>
      <vt:lpstr>Результаты внедрения ЭЦП</vt:lpstr>
      <vt:lpstr>Результаты внедрения ИС ПБ</vt:lpstr>
      <vt:lpstr>Программная платформа -  Lotsia PDM PLUS</vt:lpstr>
      <vt:lpstr>О Группе Компаний «Русский САПР»</vt:lpstr>
      <vt:lpstr>Справочник</vt:lpstr>
      <vt:lpstr>Презентация PowerPoint</vt:lpstr>
    </vt:vector>
  </TitlesOfParts>
  <Manager>Бетин С.В.</Manager>
  <Company>ГК "Русский САПР"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СЭД "ИС ПБ" на ПО Lotsia PDM PLUS от ГК "Русский САПР"</dc:title>
  <dc:subject>СЭД ИС ПБ</dc:subject>
  <dc:creator>Юшков Александр;Милков Антон;Таранишин Сергей</dc:creator>
  <cp:keywords>СЭД; ИС; ПБ; УПБ; Lotsia; Lotsia PDM PLUS</cp:keywords>
  <dc:description>Комплексная презентация по наработкам ГК "Русский САПР" в части разработки и внедрения СЭД "ИС ПБ"</dc:description>
  <cp:lastModifiedBy>Evgeny M</cp:lastModifiedBy>
  <cp:revision>133</cp:revision>
  <dcterms:created xsi:type="dcterms:W3CDTF">2013-09-19T08:05:58Z</dcterms:created>
  <dcterms:modified xsi:type="dcterms:W3CDTF">2018-03-27T10:09:56Z</dcterms:modified>
  <cp:category>Маркетинговый материал</cp:category>
  <cp:version>1</cp:version>
</cp:coreProperties>
</file>