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81" r:id="rId3"/>
    <p:sldId id="258" r:id="rId4"/>
    <p:sldId id="283" r:id="rId5"/>
    <p:sldId id="282" r:id="rId6"/>
    <p:sldId id="273" r:id="rId7"/>
    <p:sldId id="277" r:id="rId8"/>
    <p:sldId id="279" r:id="rId9"/>
    <p:sldId id="274" r:id="rId10"/>
    <p:sldId id="280" r:id="rId11"/>
    <p:sldId id="265" r:id="rId12"/>
    <p:sldId id="270" r:id="rId13"/>
    <p:sldId id="275" r:id="rId14"/>
    <p:sldId id="276" r:id="rId15"/>
  </p:sldIdLst>
  <p:sldSz cx="24384000" cy="13716000"/>
  <p:notesSz cx="6808788" cy="99409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1pPr>
    <a:lvl2pPr marL="0" marR="0" indent="22860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2pPr>
    <a:lvl3pPr marL="0" marR="0" indent="45720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3pPr>
    <a:lvl4pPr marL="0" marR="0" indent="68580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4pPr>
    <a:lvl5pPr marL="0" marR="0" indent="91440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5pPr>
    <a:lvl6pPr marL="0" marR="0" indent="114300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6pPr>
    <a:lvl7pPr marL="0" marR="0" indent="137160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7pPr>
    <a:lvl8pPr marL="0" marR="0" indent="160020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8pPr>
    <a:lvl9pPr marL="0" marR="0" indent="182880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  <p15:guide id="3" orient="horz" pos="2982" userDrawn="1">
          <p15:clr>
            <a:srgbClr val="A4A3A4"/>
          </p15:clr>
        </p15:guide>
        <p15:guide id="4" pos="717" userDrawn="1">
          <p15:clr>
            <a:srgbClr val="A4A3A4"/>
          </p15:clr>
        </p15:guide>
        <p15:guide id="5" orient="horz" pos="7472" userDrawn="1">
          <p15:clr>
            <a:srgbClr val="A4A3A4"/>
          </p15:clr>
        </p15:guide>
        <p15:guide id="6" orient="horz" pos="5091" userDrawn="1">
          <p15:clr>
            <a:srgbClr val="A4A3A4"/>
          </p15:clr>
        </p15:guide>
        <p15:guide id="7" pos="14439" userDrawn="1">
          <p15:clr>
            <a:srgbClr val="A4A3A4"/>
          </p15:clr>
        </p15:guide>
        <p15:guide id="8" orient="horz" pos="23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4A5DA"/>
    <a:srgbClr val="05C57C"/>
    <a:srgbClr val="1B04C6"/>
    <a:srgbClr val="C41C2D"/>
    <a:srgbClr val="E42832"/>
    <a:srgbClr val="515151"/>
    <a:srgbClr val="006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venir Next Medium"/>
          <a:ea typeface="Avenir Next Medium"/>
          <a:cs typeface="Avenir Next Medium"/>
        </a:font>
        <a:schemeClr val="accent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178262"/>
              <a:satOff val="-8651"/>
              <a:lumOff val="-7254"/>
              <a:alpha val="29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6">
              <a:alpha val="25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01D73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1873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187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CDEE0">
              <a:alpha val="18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239254"/>
              <a:lumOff val="-139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EB9B">
              <a:alpha val="26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889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4EB9B">
                  <a:alpha val="26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D4EB9B">
                  <a:alpha val="26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47882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222222"/>
              </a:solidFill>
              <a:prstDash val="solid"/>
              <a:miter lim="400000"/>
            </a:ln>
          </a:top>
          <a:bottom>
            <a:ln w="254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>
              <a:alpha val="75000"/>
            </a:srgbClr>
          </a:solidFill>
        </a:fill>
      </a:tcStyle>
    </a:wholeTbl>
    <a:band2H>
      <a:tcTxStyle/>
      <a:tcStyle>
        <a:tcBdr/>
        <a:fill>
          <a:solidFill>
            <a:srgbClr val="686A6A">
              <a:alpha val="85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222222"/>
      </a:tcTxStyle>
      <a:tcStyle>
        <a:tcBdr>
          <a:left>
            <a:ln w="12700" cap="flat">
              <a:noFill/>
              <a:miter lim="400000"/>
            </a:ln>
          </a:left>
          <a:right>
            <a:ln w="63500" cap="flat">
              <a:solidFill>
                <a:srgbClr val="222222"/>
              </a:solidFill>
              <a:prstDash val="solid"/>
              <a:miter lim="400000"/>
            </a:ln>
          </a:right>
          <a:top>
            <a:ln w="25400" cap="flat">
              <a:solidFill>
                <a:srgbClr val="222222"/>
              </a:solidFill>
              <a:prstDash val="solid"/>
              <a:miter lim="400000"/>
            </a:ln>
          </a:top>
          <a:bottom>
            <a:ln w="254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86A6A">
              <a:alpha val="85000"/>
            </a:srgb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3D3D3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22222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3D3D3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25400" cap="flat">
              <a:solidFill>
                <a:srgbClr val="5F6568"/>
              </a:solidFill>
              <a:prstDash val="solid"/>
              <a:miter lim="400000"/>
            </a:ln>
          </a:left>
          <a:right>
            <a:ln w="25400" cap="flat">
              <a:solidFill>
                <a:srgbClr val="5F6568"/>
              </a:solidFill>
              <a:prstDash val="solid"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CDEE0">
              <a:alpha val="18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63500" cap="flat">
              <a:solidFill>
                <a:srgbClr val="5F6568"/>
              </a:solidFill>
              <a:prstDash val="solid"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25400" cap="flat">
              <a:solidFill>
                <a:srgbClr val="5F6568"/>
              </a:solidFill>
              <a:prstDash val="solid"/>
              <a:miter lim="400000"/>
            </a:ln>
          </a:left>
          <a:right>
            <a:ln w="25400" cap="flat">
              <a:solidFill>
                <a:srgbClr val="5F656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8" autoAdjust="0"/>
    <p:restoredTop sz="86444" autoAdjust="0"/>
  </p:normalViewPr>
  <p:slideViewPr>
    <p:cSldViewPr snapToGrid="0" snapToObjects="1">
      <p:cViewPr>
        <p:scale>
          <a:sx n="40" d="100"/>
          <a:sy n="40" d="100"/>
        </p:scale>
        <p:origin x="-258" y="-72"/>
      </p:cViewPr>
      <p:guideLst>
        <p:guide orient="horz" pos="4320"/>
        <p:guide orient="horz" pos="2982"/>
        <p:guide orient="horz" pos="7472"/>
        <p:guide orient="horz" pos="5091"/>
        <p:guide orient="horz" pos="2392"/>
        <p:guide pos="7680"/>
        <p:guide pos="717"/>
        <p:guide pos="144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image" Target="../media/image3.png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image" Target="../media/image4.png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image" Target="../media/image5.png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image" Target="../media/image6.png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6.xlsx"/><Relationship Id="rId1" Type="http://schemas.openxmlformats.org/officeDocument/2006/relationships/image" Target="../media/image7.png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7.xlsx"/><Relationship Id="rId1" Type="http://schemas.openxmlformats.org/officeDocument/2006/relationships/image" Target="../media/image8.png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8.xlsx"/><Relationship Id="rId1" Type="http://schemas.openxmlformats.org/officeDocument/2006/relationships/image" Target="../media/image9.pn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2805"/>
          <c:y val="8.9855599999999994E-2"/>
          <c:w val="0.80219499999999999"/>
          <c:h val="0.8552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Регион 1</c:v>
                </c:pt>
              </c:strCache>
            </c:strRef>
          </c:tx>
          <c:spPr>
            <a:gradFill flip="none" rotWithShape="1">
              <a:gsLst>
                <a:gs pos="0">
                  <a:srgbClr val="E5B443"/>
                </a:gs>
                <a:gs pos="12818">
                  <a:srgbClr val="F2C93F"/>
                </a:gs>
                <a:gs pos="51793">
                  <a:srgbClr val="FFDD3B"/>
                </a:gs>
                <a:gs pos="83285">
                  <a:srgbClr val="F2C93F"/>
                </a:gs>
                <a:gs pos="100000">
                  <a:srgbClr val="E5B443"/>
                </a:gs>
              </a:gsLst>
              <a:lin ang="10800000" scaled="0"/>
            </a:gra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Sheet1!$B$1:$B$1</c:f>
              <c:strCache>
                <c:ptCount val="1"/>
                <c:pt idx="0">
                  <c:v>Апрель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749-422A-8ECD-975AD100CF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0"/>
        <c:axId val="77642368"/>
        <c:axId val="77648256"/>
      </c:barChart>
      <c:catAx>
        <c:axId val="776423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838787"/>
            </a:solidFill>
            <a:prstDash val="solid"/>
            <a:miter lim="400000"/>
          </a:ln>
        </c:spPr>
        <c:txPr>
          <a:bodyPr rot="0"/>
          <a:lstStyle/>
          <a:p>
            <a:pPr>
              <a:defRPr sz="5200" b="0" i="0" u="none" strike="noStrike">
                <a:solidFill>
                  <a:srgbClr val="838787"/>
                </a:solidFill>
                <a:latin typeface="DIN Alternate"/>
              </a:defRPr>
            </a:pPr>
            <a:endParaRPr lang="ru-RU"/>
          </a:p>
        </c:txPr>
        <c:crossAx val="77648256"/>
        <c:crosses val="autoZero"/>
        <c:auto val="1"/>
        <c:lblAlgn val="ctr"/>
        <c:lblOffset val="100"/>
        <c:noMultiLvlLbl val="1"/>
      </c:catAx>
      <c:valAx>
        <c:axId val="77648256"/>
        <c:scaling>
          <c:orientation val="minMax"/>
          <c:max val="12"/>
          <c:min val="0"/>
        </c:scaling>
        <c:delete val="1"/>
        <c:axPos val="l"/>
        <c:majorGridlines>
          <c:spPr>
            <a:ln w="12700" cap="flat">
              <a:solidFill>
                <a:srgbClr val="A6AAA9">
                  <a:alpha val="50000"/>
                </a:srgbClr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nextTo"/>
        <c:crossAx val="77642368"/>
        <c:crosses val="autoZero"/>
        <c:crossBetween val="between"/>
        <c:majorUnit val="1"/>
        <c:minorUnit val="0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286400000000002E-2"/>
          <c:y val="8.9855599999999994E-2"/>
          <c:w val="0.90571400000000002"/>
          <c:h val="0.8552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Регион 1</c:v>
                </c:pt>
              </c:strCache>
            </c:strRef>
          </c:tx>
          <c:spPr>
            <a:blipFill rotWithShape="1">
              <a:blip xmlns:r="http://schemas.openxmlformats.org/officeDocument/2006/relationships" r:embed="rId1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c:spPr>
          <c:invertIfNegative val="0"/>
          <c:pictureOptions>
            <c:pictureFormat val="stretch"/>
          </c:pictureOptions>
          <c:cat>
            <c:strRef>
              <c:f>Sheet1!$B$1:$B$1</c:f>
              <c:strCache>
                <c:ptCount val="1"/>
                <c:pt idx="0">
                  <c:v>Апрель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C66-4AFB-A78E-D91446B9FA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"/>
        <c:axId val="79826944"/>
        <c:axId val="79828480"/>
      </c:barChart>
      <c:catAx>
        <c:axId val="798269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838787"/>
            </a:solidFill>
            <a:prstDash val="solid"/>
            <a:miter lim="400000"/>
          </a:ln>
        </c:spPr>
        <c:txPr>
          <a:bodyPr rot="0"/>
          <a:lstStyle/>
          <a:p>
            <a:pPr>
              <a:defRPr sz="5200" b="0" i="0" u="none" strike="noStrike">
                <a:solidFill>
                  <a:srgbClr val="838787"/>
                </a:solidFill>
                <a:latin typeface="DIN Alternate"/>
              </a:defRPr>
            </a:pPr>
            <a:endParaRPr lang="ru-RU"/>
          </a:p>
        </c:txPr>
        <c:crossAx val="79828480"/>
        <c:crosses val="autoZero"/>
        <c:auto val="1"/>
        <c:lblAlgn val="ctr"/>
        <c:lblOffset val="100"/>
        <c:noMultiLvlLbl val="1"/>
      </c:catAx>
      <c:valAx>
        <c:axId val="79828480"/>
        <c:scaling>
          <c:orientation val="minMax"/>
          <c:max val="12"/>
        </c:scaling>
        <c:delete val="0"/>
        <c:axPos val="l"/>
        <c:majorGridlines>
          <c:spPr>
            <a:ln w="12700" cap="flat">
              <a:solidFill>
                <a:srgbClr val="A6AAA9">
                  <a:alpha val="50000"/>
                </a:srgbClr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316936"/>
                </a:solidFill>
                <a:latin typeface="Plumb-Black"/>
              </a:defRPr>
            </a:pPr>
            <a:endParaRPr lang="ru-RU"/>
          </a:p>
        </c:txPr>
        <c:crossAx val="79826944"/>
        <c:crosses val="autoZero"/>
        <c:crossBetween val="between"/>
        <c:majorUnit val="1"/>
        <c:minorUnit val="0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286400000000002E-2"/>
          <c:y val="8.9855599999999994E-2"/>
          <c:w val="0.90571400000000002"/>
          <c:h val="0.8552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Регион 1</c:v>
                </c:pt>
              </c:strCache>
            </c:strRef>
          </c:tx>
          <c:spPr>
            <a:blipFill rotWithShape="1">
              <a:blip xmlns:r="http://schemas.openxmlformats.org/officeDocument/2006/relationships" r:embed="rId1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c:spPr>
          <c:invertIfNegative val="0"/>
          <c:pictureOptions>
            <c:pictureFormat val="stretch"/>
          </c:pictureOptions>
          <c:cat>
            <c:strRef>
              <c:f>Sheet1!$B$1:$B$1</c:f>
              <c:strCache>
                <c:ptCount val="1"/>
                <c:pt idx="0">
                  <c:v>Апрель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FEC-4C09-ADBA-228051B3CB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79864960"/>
        <c:axId val="79866496"/>
      </c:barChart>
      <c:catAx>
        <c:axId val="798649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838787"/>
            </a:solidFill>
            <a:prstDash val="solid"/>
            <a:miter lim="400000"/>
          </a:ln>
        </c:spPr>
        <c:txPr>
          <a:bodyPr rot="0"/>
          <a:lstStyle/>
          <a:p>
            <a:pPr>
              <a:defRPr sz="5200" b="0" i="0" u="none" strike="noStrike">
                <a:solidFill>
                  <a:srgbClr val="838787"/>
                </a:solidFill>
                <a:latin typeface="DIN Alternate"/>
              </a:defRPr>
            </a:pPr>
            <a:endParaRPr lang="ru-RU"/>
          </a:p>
        </c:txPr>
        <c:crossAx val="79866496"/>
        <c:crosses val="autoZero"/>
        <c:auto val="1"/>
        <c:lblAlgn val="ctr"/>
        <c:lblOffset val="100"/>
        <c:noMultiLvlLbl val="1"/>
      </c:catAx>
      <c:valAx>
        <c:axId val="79866496"/>
        <c:scaling>
          <c:orientation val="minMax"/>
          <c:max val="12"/>
        </c:scaling>
        <c:delete val="0"/>
        <c:axPos val="l"/>
        <c:majorGridlines>
          <c:spPr>
            <a:ln w="12700" cap="flat">
              <a:solidFill>
                <a:srgbClr val="A6AAA9">
                  <a:alpha val="50000"/>
                </a:srgbClr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316936"/>
                </a:solidFill>
                <a:latin typeface="Plumb-Black"/>
              </a:defRPr>
            </a:pPr>
            <a:endParaRPr lang="ru-RU"/>
          </a:p>
        </c:txPr>
        <c:crossAx val="79864960"/>
        <c:crosses val="autoZero"/>
        <c:crossBetween val="between"/>
        <c:majorUnit val="1"/>
        <c:minorUnit val="0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286400000000002E-2"/>
          <c:y val="8.9855599999999994E-2"/>
          <c:w val="0.90571400000000002"/>
          <c:h val="0.8552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Регион 1</c:v>
                </c:pt>
              </c:strCache>
            </c:strRef>
          </c:tx>
          <c:spPr>
            <a:blipFill rotWithShape="1">
              <a:blip xmlns:r="http://schemas.openxmlformats.org/officeDocument/2006/relationships" r:embed="rId1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c:spPr>
          <c:invertIfNegative val="0"/>
          <c:pictureOptions>
            <c:pictureFormat val="stretch"/>
          </c:pictureOptions>
          <c:cat>
            <c:strRef>
              <c:f>Sheet1!$B$1:$B$1</c:f>
              <c:strCache>
                <c:ptCount val="1"/>
                <c:pt idx="0">
                  <c:v>Апрель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8BD-4E8C-9CE6-79EB7B96BB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10"/>
        <c:axId val="79886592"/>
        <c:axId val="79892480"/>
      </c:barChart>
      <c:catAx>
        <c:axId val="798865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838787"/>
            </a:solidFill>
            <a:prstDash val="solid"/>
            <a:miter lim="400000"/>
          </a:ln>
        </c:spPr>
        <c:txPr>
          <a:bodyPr rot="0"/>
          <a:lstStyle/>
          <a:p>
            <a:pPr>
              <a:defRPr sz="5200" b="0" i="0" u="none" strike="noStrike">
                <a:solidFill>
                  <a:srgbClr val="838787"/>
                </a:solidFill>
                <a:latin typeface="DIN Alternate"/>
              </a:defRPr>
            </a:pPr>
            <a:endParaRPr lang="ru-RU"/>
          </a:p>
        </c:txPr>
        <c:crossAx val="79892480"/>
        <c:crosses val="autoZero"/>
        <c:auto val="1"/>
        <c:lblAlgn val="ctr"/>
        <c:lblOffset val="100"/>
        <c:noMultiLvlLbl val="1"/>
      </c:catAx>
      <c:valAx>
        <c:axId val="79892480"/>
        <c:scaling>
          <c:orientation val="minMax"/>
          <c:max val="12"/>
        </c:scaling>
        <c:delete val="0"/>
        <c:axPos val="l"/>
        <c:majorGridlines>
          <c:spPr>
            <a:ln w="12700" cap="flat">
              <a:solidFill>
                <a:srgbClr val="A6AAA9">
                  <a:alpha val="50000"/>
                </a:srgbClr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316936"/>
                </a:solidFill>
                <a:latin typeface="Plumb-Black"/>
              </a:defRPr>
            </a:pPr>
            <a:endParaRPr lang="ru-RU"/>
          </a:p>
        </c:txPr>
        <c:crossAx val="79886592"/>
        <c:crosses val="autoZero"/>
        <c:crossBetween val="between"/>
        <c:majorUnit val="1"/>
        <c:minorUnit val="0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286400000000002E-2"/>
          <c:y val="8.9855599999999994E-2"/>
          <c:w val="0.90571400000000002"/>
          <c:h val="0.8552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Регион 1</c:v>
                </c:pt>
              </c:strCache>
            </c:strRef>
          </c:tx>
          <c:spPr>
            <a:blipFill rotWithShape="1">
              <a:blip xmlns:r="http://schemas.openxmlformats.org/officeDocument/2006/relationships" r:embed="rId1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c:spPr>
          <c:invertIfNegative val="0"/>
          <c:pictureOptions>
            <c:pictureFormat val="stretch"/>
          </c:pictureOptions>
          <c:cat>
            <c:strRef>
              <c:f>Sheet1!$B$1:$B$1</c:f>
              <c:strCache>
                <c:ptCount val="1"/>
                <c:pt idx="0">
                  <c:v>Апрель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450-47EE-9E02-FC62CD1F09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10"/>
        <c:axId val="79908224"/>
        <c:axId val="79950976"/>
      </c:barChart>
      <c:catAx>
        <c:axId val="7990822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838787"/>
            </a:solidFill>
            <a:prstDash val="solid"/>
            <a:miter lim="400000"/>
          </a:ln>
        </c:spPr>
        <c:txPr>
          <a:bodyPr rot="0"/>
          <a:lstStyle/>
          <a:p>
            <a:pPr>
              <a:defRPr sz="5200" b="0" i="0" u="none" strike="noStrike">
                <a:solidFill>
                  <a:srgbClr val="838787"/>
                </a:solidFill>
                <a:latin typeface="DIN Alternate"/>
              </a:defRPr>
            </a:pPr>
            <a:endParaRPr lang="ru-RU"/>
          </a:p>
        </c:txPr>
        <c:crossAx val="79950976"/>
        <c:crosses val="autoZero"/>
        <c:auto val="1"/>
        <c:lblAlgn val="ctr"/>
        <c:lblOffset val="100"/>
        <c:noMultiLvlLbl val="1"/>
      </c:catAx>
      <c:valAx>
        <c:axId val="79950976"/>
        <c:scaling>
          <c:orientation val="minMax"/>
          <c:max val="12"/>
        </c:scaling>
        <c:delete val="0"/>
        <c:axPos val="l"/>
        <c:majorGridlines>
          <c:spPr>
            <a:ln w="12700" cap="flat">
              <a:solidFill>
                <a:srgbClr val="A6AAA9">
                  <a:alpha val="50000"/>
                </a:srgbClr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316936"/>
                </a:solidFill>
                <a:latin typeface="Plumb-Black"/>
              </a:defRPr>
            </a:pPr>
            <a:endParaRPr lang="ru-RU"/>
          </a:p>
        </c:txPr>
        <c:crossAx val="79908224"/>
        <c:crosses val="autoZero"/>
        <c:crossBetween val="between"/>
        <c:majorUnit val="1"/>
        <c:minorUnit val="0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286400000000002E-2"/>
          <c:y val="8.9855599999999994E-2"/>
          <c:w val="0.90571400000000002"/>
          <c:h val="0.8552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Регион 1</c:v>
                </c:pt>
              </c:strCache>
            </c:strRef>
          </c:tx>
          <c:spPr>
            <a:blipFill rotWithShape="1">
              <a:blip xmlns:r="http://schemas.openxmlformats.org/officeDocument/2006/relationships" r:embed="rId1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c:spPr>
          <c:invertIfNegative val="0"/>
          <c:pictureOptions>
            <c:pictureFormat val="stretch"/>
          </c:pictureOptions>
          <c:cat>
            <c:strRef>
              <c:f>Sheet1!$B$1:$B$1</c:f>
              <c:strCache>
                <c:ptCount val="1"/>
                <c:pt idx="0">
                  <c:v>Апрель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C91-4A2C-B5DC-8C256D83A2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"/>
        <c:axId val="79656064"/>
        <c:axId val="79657600"/>
      </c:barChart>
      <c:catAx>
        <c:axId val="796560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838787"/>
            </a:solidFill>
            <a:prstDash val="solid"/>
            <a:miter lim="400000"/>
          </a:ln>
        </c:spPr>
        <c:txPr>
          <a:bodyPr rot="0"/>
          <a:lstStyle/>
          <a:p>
            <a:pPr>
              <a:defRPr sz="5200" b="0" i="0" u="none" strike="noStrike">
                <a:solidFill>
                  <a:srgbClr val="838787"/>
                </a:solidFill>
                <a:latin typeface="DIN Alternate"/>
              </a:defRPr>
            </a:pPr>
            <a:endParaRPr lang="ru-RU"/>
          </a:p>
        </c:txPr>
        <c:crossAx val="79657600"/>
        <c:crosses val="autoZero"/>
        <c:auto val="1"/>
        <c:lblAlgn val="ctr"/>
        <c:lblOffset val="100"/>
        <c:noMultiLvlLbl val="1"/>
      </c:catAx>
      <c:valAx>
        <c:axId val="79657600"/>
        <c:scaling>
          <c:orientation val="minMax"/>
          <c:max val="12"/>
        </c:scaling>
        <c:delete val="0"/>
        <c:axPos val="l"/>
        <c:majorGridlines>
          <c:spPr>
            <a:ln w="12700" cap="flat">
              <a:solidFill>
                <a:srgbClr val="A6AAA9">
                  <a:alpha val="50000"/>
                </a:srgbClr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316936"/>
                </a:solidFill>
                <a:latin typeface="Plumb-Black"/>
              </a:defRPr>
            </a:pPr>
            <a:endParaRPr lang="ru-RU"/>
          </a:p>
        </c:txPr>
        <c:crossAx val="79656064"/>
        <c:crosses val="autoZero"/>
        <c:crossBetween val="between"/>
        <c:majorUnit val="1"/>
        <c:minorUnit val="0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286400000000002E-2"/>
          <c:y val="8.9855599999999994E-2"/>
          <c:w val="0.90571400000000002"/>
          <c:h val="0.8552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Регион 1</c:v>
                </c:pt>
              </c:strCache>
            </c:strRef>
          </c:tx>
          <c:spPr>
            <a:blipFill rotWithShape="1">
              <a:blip xmlns:r="http://schemas.openxmlformats.org/officeDocument/2006/relationships" r:embed="rId1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c:spPr>
          <c:invertIfNegative val="0"/>
          <c:pictureOptions>
            <c:pictureFormat val="stretch"/>
          </c:pictureOptions>
          <c:cat>
            <c:strRef>
              <c:f>Sheet1!$B$1:$B$1</c:f>
              <c:strCache>
                <c:ptCount val="1"/>
                <c:pt idx="0">
                  <c:v>Апрель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645-4F3F-980E-6FE098D529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10"/>
        <c:axId val="79678080"/>
        <c:axId val="79692160"/>
      </c:barChart>
      <c:catAx>
        <c:axId val="796780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838787"/>
            </a:solidFill>
            <a:prstDash val="solid"/>
            <a:miter lim="400000"/>
          </a:ln>
        </c:spPr>
        <c:txPr>
          <a:bodyPr rot="0"/>
          <a:lstStyle/>
          <a:p>
            <a:pPr>
              <a:defRPr sz="5200" b="0" i="0" u="none" strike="noStrike">
                <a:solidFill>
                  <a:srgbClr val="838787"/>
                </a:solidFill>
                <a:latin typeface="DIN Alternate"/>
              </a:defRPr>
            </a:pPr>
            <a:endParaRPr lang="ru-RU"/>
          </a:p>
        </c:txPr>
        <c:crossAx val="79692160"/>
        <c:crosses val="autoZero"/>
        <c:auto val="1"/>
        <c:lblAlgn val="ctr"/>
        <c:lblOffset val="100"/>
        <c:noMultiLvlLbl val="1"/>
      </c:catAx>
      <c:valAx>
        <c:axId val="79692160"/>
        <c:scaling>
          <c:orientation val="minMax"/>
          <c:max val="12"/>
        </c:scaling>
        <c:delete val="0"/>
        <c:axPos val="l"/>
        <c:majorGridlines>
          <c:spPr>
            <a:ln w="12700" cap="flat">
              <a:solidFill>
                <a:srgbClr val="A6AAA9">
                  <a:alpha val="50000"/>
                </a:srgbClr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316936"/>
                </a:solidFill>
                <a:latin typeface="Plumb-Black"/>
              </a:defRPr>
            </a:pPr>
            <a:endParaRPr lang="ru-RU"/>
          </a:p>
        </c:txPr>
        <c:crossAx val="79678080"/>
        <c:crosses val="autoZero"/>
        <c:crossBetween val="between"/>
        <c:majorUnit val="1"/>
        <c:minorUnit val="0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286400000000002E-2"/>
          <c:y val="8.9855599999999994E-2"/>
          <c:w val="0.90571400000000002"/>
          <c:h val="0.8552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Регион 1</c:v>
                </c:pt>
              </c:strCache>
            </c:strRef>
          </c:tx>
          <c:spPr>
            <a:blipFill rotWithShape="1">
              <a:blip xmlns:r="http://schemas.openxmlformats.org/officeDocument/2006/relationships" r:embed="rId1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c:spPr>
          <c:invertIfNegative val="0"/>
          <c:pictureOptions>
            <c:pictureFormat val="stretch"/>
          </c:pictureOptions>
          <c:cat>
            <c:strRef>
              <c:f>Sheet1!$B$1:$B$1</c:f>
              <c:strCache>
                <c:ptCount val="1"/>
                <c:pt idx="0">
                  <c:v>Апрель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563-4598-B475-2CCF1E49B1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"/>
        <c:axId val="79765504"/>
        <c:axId val="79767040"/>
      </c:barChart>
      <c:catAx>
        <c:axId val="797655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838787"/>
            </a:solidFill>
            <a:prstDash val="solid"/>
            <a:miter lim="400000"/>
          </a:ln>
        </c:spPr>
        <c:txPr>
          <a:bodyPr rot="0"/>
          <a:lstStyle/>
          <a:p>
            <a:pPr>
              <a:defRPr sz="5200" b="0" i="0" u="none" strike="noStrike">
                <a:solidFill>
                  <a:srgbClr val="838787"/>
                </a:solidFill>
                <a:latin typeface="DIN Alternate"/>
              </a:defRPr>
            </a:pPr>
            <a:endParaRPr lang="ru-RU"/>
          </a:p>
        </c:txPr>
        <c:crossAx val="79767040"/>
        <c:crosses val="autoZero"/>
        <c:auto val="1"/>
        <c:lblAlgn val="ctr"/>
        <c:lblOffset val="100"/>
        <c:noMultiLvlLbl val="1"/>
      </c:catAx>
      <c:valAx>
        <c:axId val="79767040"/>
        <c:scaling>
          <c:orientation val="minMax"/>
          <c:max val="12"/>
        </c:scaling>
        <c:delete val="0"/>
        <c:axPos val="l"/>
        <c:majorGridlines>
          <c:spPr>
            <a:ln w="12700" cap="flat">
              <a:solidFill>
                <a:srgbClr val="A6AAA9">
                  <a:alpha val="50000"/>
                </a:srgbClr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316936"/>
                </a:solidFill>
                <a:latin typeface="Plumb-Black"/>
              </a:defRPr>
            </a:pPr>
            <a:endParaRPr lang="ru-RU"/>
          </a:p>
        </c:txPr>
        <c:crossAx val="79765504"/>
        <c:crosses val="autoZero"/>
        <c:crossBetween val="between"/>
        <c:majorUnit val="1"/>
        <c:minorUnit val="0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3" name="Shape 173"/>
          <p:cNvSpPr>
            <a:spLocks noGrp="1"/>
          </p:cNvSpPr>
          <p:nvPr>
            <p:ph type="body" sz="quarter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34747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3667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75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/>
        </p:nvSpPr>
        <p:spPr>
          <a:xfrm flipV="1">
            <a:off x="762000" y="4639366"/>
            <a:ext cx="22859999" cy="369"/>
          </a:xfrm>
          <a:prstGeom prst="line">
            <a:avLst/>
          </a:prstGeom>
          <a:ln w="50800">
            <a:solidFill>
              <a:schemeClr val="accent3">
                <a:hueOff val="-1187647"/>
                <a:satOff val="22407"/>
                <a:lumOff val="18627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762000" y="9042400"/>
            <a:ext cx="22860000" cy="381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0"/>
              </a:spcBef>
              <a:defRPr sz="30300"/>
            </a:lvl1pPr>
          </a:lstStyle>
          <a:p>
            <a:r>
              <a:t>Текст заголовка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sz="quarter" idx="1"/>
          </p:nvPr>
        </p:nvSpPr>
        <p:spPr>
          <a:xfrm>
            <a:off x="762000" y="1778000"/>
            <a:ext cx="22860000" cy="25400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1pPr>
            <a:lvl2pPr marL="0" indent="22860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2pPr>
            <a:lvl3pPr marL="0" indent="45720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3pPr>
            <a:lvl4pPr marL="0" indent="68580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4pPr>
            <a:lvl5pPr marL="0" indent="91440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xfrm>
            <a:off x="23063199" y="609600"/>
            <a:ext cx="553196" cy="635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body" sz="quarter" idx="13"/>
          </p:nvPr>
        </p:nvSpPr>
        <p:spPr>
          <a:xfrm>
            <a:off x="762000" y="635000"/>
            <a:ext cx="209550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6477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3600" cap="all" spc="180">
                <a:latin typeface="+mn-lt"/>
                <a:ea typeface="+mn-ea"/>
                <a:cs typeface="+mn-cs"/>
                <a:sym typeface="DIN Alternate"/>
              </a:defRPr>
            </a:lvl1pPr>
          </a:lstStyle>
          <a:p>
            <a:r>
              <a:t>Текст</a:t>
            </a:r>
          </a:p>
        </p:txBody>
      </p:sp>
      <p:sp>
        <p:nvSpPr>
          <p:cNvPr id="103" name="Shape 10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SzPct val="125000"/>
              <a:buChar char="▸"/>
            </a:lvl1pPr>
            <a:lvl2pPr>
              <a:buClr>
                <a:schemeClr val="accent1"/>
              </a:buClr>
              <a:buSzPct val="125000"/>
              <a:buChar char="▸"/>
            </a:lvl2pPr>
            <a:lvl3pPr>
              <a:buClr>
                <a:schemeClr val="accent1"/>
              </a:buClr>
              <a:buSzPct val="125000"/>
              <a:buChar char="▸"/>
            </a:lvl3pPr>
            <a:lvl4pPr>
              <a:buClr>
                <a:schemeClr val="accent1"/>
              </a:buClr>
              <a:buSzPct val="125000"/>
              <a:buChar char="▸"/>
            </a:lvl4pPr>
            <a:lvl5pPr>
              <a:buClr>
                <a:schemeClr val="accent1"/>
              </a:buClr>
              <a:buSzPct val="125000"/>
              <a:buChar char="▸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4" name="Shape 10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Фото - 3 шт.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/>
          </p:cNvSpPr>
          <p:nvPr>
            <p:ph type="pic" sz="half" idx="13"/>
          </p:nvPr>
        </p:nvSpPr>
        <p:spPr>
          <a:xfrm>
            <a:off x="12192000" y="0"/>
            <a:ext cx="12192000" cy="6832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2" name="Shape 112"/>
          <p:cNvSpPr>
            <a:spLocks noGrp="1"/>
          </p:cNvSpPr>
          <p:nvPr>
            <p:ph type="pic" sz="half" idx="14"/>
          </p:nvPr>
        </p:nvSpPr>
        <p:spPr>
          <a:xfrm>
            <a:off x="12192000" y="6896100"/>
            <a:ext cx="12192000" cy="6819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3" name="Shape 113"/>
          <p:cNvSpPr>
            <a:spLocks noGrp="1"/>
          </p:cNvSpPr>
          <p:nvPr>
            <p:ph type="pic" idx="15"/>
          </p:nvPr>
        </p:nvSpPr>
        <p:spPr>
          <a:xfrm>
            <a:off x="0" y="0"/>
            <a:ext cx="121285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4" name="Shape 11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876300" y="3314700"/>
            <a:ext cx="22631400" cy="7317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" y="0"/>
                </a:moveTo>
                <a:cubicBezTo>
                  <a:pt x="54" y="0"/>
                  <a:pt x="0" y="165"/>
                  <a:pt x="0" y="369"/>
                </a:cubicBezTo>
                <a:lnTo>
                  <a:pt x="0" y="19013"/>
                </a:lnTo>
                <a:cubicBezTo>
                  <a:pt x="0" y="19217"/>
                  <a:pt x="54" y="19382"/>
                  <a:pt x="119" y="19382"/>
                </a:cubicBezTo>
                <a:lnTo>
                  <a:pt x="18186" y="19382"/>
                </a:lnTo>
                <a:lnTo>
                  <a:pt x="18717" y="21600"/>
                </a:lnTo>
                <a:lnTo>
                  <a:pt x="19247" y="19382"/>
                </a:lnTo>
                <a:lnTo>
                  <a:pt x="21481" y="19382"/>
                </a:lnTo>
                <a:cubicBezTo>
                  <a:pt x="21546" y="19382"/>
                  <a:pt x="21600" y="19217"/>
                  <a:pt x="21600" y="19013"/>
                </a:cubicBezTo>
                <a:lnTo>
                  <a:pt x="21600" y="369"/>
                </a:lnTo>
                <a:cubicBezTo>
                  <a:pt x="21600" y="165"/>
                  <a:pt x="21546" y="0"/>
                  <a:pt x="21481" y="0"/>
                </a:cubicBezTo>
                <a:lnTo>
                  <a:pt x="119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122" name="Shape 122"/>
          <p:cNvSpPr>
            <a:spLocks noGrp="1"/>
          </p:cNvSpPr>
          <p:nvPr>
            <p:ph type="body" sz="quarter" idx="13"/>
          </p:nvPr>
        </p:nvSpPr>
        <p:spPr>
          <a:xfrm>
            <a:off x="1676400" y="4089400"/>
            <a:ext cx="21056600" cy="2082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134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lvl1pPr>
          </a:lstStyle>
          <a:p>
            <a:r>
              <a:t>Введите цитату здесь.</a:t>
            </a:r>
          </a:p>
        </p:txBody>
      </p:sp>
      <p:sp>
        <p:nvSpPr>
          <p:cNvPr id="123" name="Shape 123"/>
          <p:cNvSpPr>
            <a:spLocks noGrp="1"/>
          </p:cNvSpPr>
          <p:nvPr>
            <p:ph type="body" sz="quarter" idx="14"/>
          </p:nvPr>
        </p:nvSpPr>
        <p:spPr>
          <a:xfrm>
            <a:off x="762000" y="10858500"/>
            <a:ext cx="22860000" cy="1397001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8700">
                <a:latin typeface="+mn-lt"/>
                <a:ea typeface="+mn-ea"/>
                <a:cs typeface="+mn-cs"/>
                <a:sym typeface="DIN Alternate"/>
              </a:defRPr>
            </a:lvl1pPr>
          </a:lstStyle>
          <a:p>
            <a:r>
              <a:t>Иван Арсентьев</a:t>
            </a:r>
          </a:p>
        </p:txBody>
      </p:sp>
      <p:sp>
        <p:nvSpPr>
          <p:cNvPr id="124" name="Shape 124"/>
          <p:cNvSpPr>
            <a:spLocks noGrp="1"/>
          </p:cNvSpPr>
          <p:nvPr>
            <p:ph type="body" sz="quarter" idx="15"/>
          </p:nvPr>
        </p:nvSpPr>
        <p:spPr>
          <a:xfrm>
            <a:off x="762000" y="635000"/>
            <a:ext cx="209550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6477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3600" cap="all" spc="180">
                <a:latin typeface="+mn-lt"/>
                <a:ea typeface="+mn-ea"/>
                <a:cs typeface="+mn-cs"/>
                <a:sym typeface="DIN Alternate"/>
              </a:defRPr>
            </a:lvl1pPr>
          </a:lstStyle>
          <a:p>
            <a:r>
              <a:t>Текст</a:t>
            </a:r>
          </a:p>
        </p:txBody>
      </p:sp>
      <p:sp>
        <p:nvSpPr>
          <p:cNvPr id="125" name="Shape 1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Цитат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/>
          </p:cNvSpPr>
          <p:nvPr>
            <p:ph type="body" sz="quarter" idx="13"/>
          </p:nvPr>
        </p:nvSpPr>
        <p:spPr>
          <a:xfrm>
            <a:off x="11049000" y="3721100"/>
            <a:ext cx="12573000" cy="3667761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134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lvl1pPr>
          </a:lstStyle>
          <a:p>
            <a:r>
              <a:t>Введите цитату здесь.</a:t>
            </a:r>
          </a:p>
        </p:txBody>
      </p:sp>
      <p:sp>
        <p:nvSpPr>
          <p:cNvPr id="133" name="Shape 133"/>
          <p:cNvSpPr>
            <a:spLocks noGrp="1"/>
          </p:cNvSpPr>
          <p:nvPr>
            <p:ph type="pic" idx="14"/>
          </p:nvPr>
        </p:nvSpPr>
        <p:spPr>
          <a:xfrm>
            <a:off x="0" y="0"/>
            <a:ext cx="10287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4" name="Shape 134"/>
          <p:cNvSpPr>
            <a:spLocks noGrp="1"/>
          </p:cNvSpPr>
          <p:nvPr>
            <p:ph type="body" sz="quarter" idx="15"/>
          </p:nvPr>
        </p:nvSpPr>
        <p:spPr>
          <a:xfrm>
            <a:off x="11049000" y="10858500"/>
            <a:ext cx="12573000" cy="1397001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647700">
              <a:spcBef>
                <a:spcPts val="0"/>
              </a:spcBef>
              <a:buClrTx/>
              <a:buSzTx/>
              <a:buFontTx/>
              <a:buNone/>
              <a:defRPr sz="8700">
                <a:solidFill>
                  <a:srgbClr val="232323"/>
                </a:solidFill>
                <a:latin typeface="+mn-lt"/>
                <a:ea typeface="+mn-ea"/>
                <a:cs typeface="+mn-cs"/>
                <a:sym typeface="DIN Alternate"/>
              </a:defRPr>
            </a:lvl1pPr>
          </a:lstStyle>
          <a:p>
            <a:r>
              <a:t>Иван Арсентьев</a:t>
            </a:r>
          </a:p>
        </p:txBody>
      </p:sp>
      <p:sp>
        <p:nvSpPr>
          <p:cNvPr id="135" name="Shape 1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Фото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3" name="Shape 14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/>
          </p:cNvSpPr>
          <p:nvPr>
            <p:ph type="title"/>
          </p:nvPr>
        </p:nvSpPr>
        <p:spPr>
          <a:xfrm>
            <a:off x="3962400" y="549276"/>
            <a:ext cx="16459200" cy="22860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ctr" defTabSz="1828800">
              <a:lnSpc>
                <a:spcPct val="100000"/>
              </a:lnSpc>
              <a:spcBef>
                <a:spcPts val="0"/>
              </a:spcBef>
              <a:defRPr sz="8800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165" name="Shape 165"/>
          <p:cNvSpPr>
            <a:spLocks noGrp="1"/>
          </p:cNvSpPr>
          <p:nvPr>
            <p:ph type="body" idx="1"/>
          </p:nvPr>
        </p:nvSpPr>
        <p:spPr>
          <a:xfrm>
            <a:off x="3962400" y="3200400"/>
            <a:ext cx="16459200" cy="9051926"/>
          </a:xfrm>
          <a:prstGeom prst="rect">
            <a:avLst/>
          </a:prstGeom>
        </p:spPr>
        <p:txBody>
          <a:bodyPr lIns="91439" tIns="91439" rIns="91439" bIns="91439"/>
          <a:lstStyle>
            <a:lvl1pPr marL="685800" indent="-685800" defTabSz="1828800">
              <a:spcBef>
                <a:spcPts val="1500"/>
              </a:spcBef>
              <a:buClrTx/>
              <a:buSzPct val="100000"/>
              <a:buFont typeface="Arial"/>
              <a:buChar char="•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110342" indent="-653142" defTabSz="1828800">
              <a:spcBef>
                <a:spcPts val="1500"/>
              </a:spcBef>
              <a:buClrTx/>
              <a:buSzPct val="100000"/>
              <a:buFont typeface="Arial"/>
              <a:buChar char="–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524000" indent="-609600" defTabSz="1828800">
              <a:spcBef>
                <a:spcPts val="1500"/>
              </a:spcBef>
              <a:buClrTx/>
              <a:buSzPct val="100000"/>
              <a:buFont typeface="Arial"/>
              <a:buChar char="•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103120" indent="-731520" defTabSz="1828800">
              <a:spcBef>
                <a:spcPts val="1500"/>
              </a:spcBef>
              <a:buClrTx/>
              <a:buSzPct val="100000"/>
              <a:buFont typeface="Arial"/>
              <a:buChar char="–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560320" indent="-731520" defTabSz="1828800">
              <a:spcBef>
                <a:spcPts val="1500"/>
              </a:spcBef>
              <a:buClrTx/>
              <a:buSzPct val="100000"/>
              <a:buFont typeface="Arial"/>
              <a:buChar char="»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66" name="Shape 166"/>
          <p:cNvSpPr>
            <a:spLocks noGrp="1"/>
          </p:cNvSpPr>
          <p:nvPr>
            <p:ph type="sldNum" sz="quarter" idx="2"/>
          </p:nvPr>
        </p:nvSpPr>
        <p:spPr>
          <a:xfrm>
            <a:off x="19917052" y="12802235"/>
            <a:ext cx="504548" cy="5511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800">
              <a:lnSpc>
                <a:spcPct val="100000"/>
              </a:lnSpc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Фото - горизонтально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3" name="Shape 23"/>
          <p:cNvSpPr>
            <a:spLocks noGrp="1"/>
          </p:cNvSpPr>
          <p:nvPr>
            <p:ph type="body" sz="quarter" idx="14"/>
          </p:nvPr>
        </p:nvSpPr>
        <p:spPr>
          <a:xfrm flipV="1">
            <a:off x="762000" y="8635632"/>
            <a:ext cx="22859999" cy="369"/>
          </a:xfrm>
          <a:prstGeom prst="line">
            <a:avLst/>
          </a:prstGeom>
          <a:ln w="50800">
            <a:solidFill>
              <a:srgbClr val="A6AAA9"/>
            </a:solidFill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762000" y="9042400"/>
            <a:ext cx="22860000" cy="381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30300"/>
            </a:lvl1pPr>
          </a:lstStyle>
          <a:p>
            <a:r>
              <a:t>Текст заголовка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sz="quarter" idx="1"/>
          </p:nvPr>
        </p:nvSpPr>
        <p:spPr>
          <a:xfrm>
            <a:off x="762000" y="5994400"/>
            <a:ext cx="22860000" cy="25400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1pPr>
            <a:lvl2pPr marL="0" indent="22860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2pPr>
            <a:lvl3pPr marL="0" indent="45720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3pPr>
            <a:lvl4pPr marL="0" indent="68580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4pPr>
            <a:lvl5pPr marL="0" indent="91440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xfrm>
            <a:off x="23063199" y="609600"/>
            <a:ext cx="553196" cy="635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/>
        </p:nvSpPr>
        <p:spPr>
          <a:xfrm flipV="1">
            <a:off x="762000" y="8635632"/>
            <a:ext cx="22859999" cy="369"/>
          </a:xfrm>
          <a:prstGeom prst="line">
            <a:avLst/>
          </a:prstGeom>
          <a:ln w="508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xfrm>
            <a:off x="762000" y="9042400"/>
            <a:ext cx="22860000" cy="381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30300"/>
            </a:lvl1pPr>
          </a:lstStyle>
          <a:p>
            <a:r>
              <a:t>Текст заголовка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sz="quarter" idx="1"/>
          </p:nvPr>
        </p:nvSpPr>
        <p:spPr>
          <a:xfrm>
            <a:off x="762000" y="5994400"/>
            <a:ext cx="22860000" cy="25400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1pPr>
            <a:lvl2pPr marL="0" indent="22860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2pPr>
            <a:lvl3pPr marL="0" indent="45720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3pPr>
            <a:lvl4pPr marL="0" indent="68580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4pPr>
            <a:lvl5pPr marL="0" indent="91440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6" name="Shape 36"/>
          <p:cNvSpPr>
            <a:spLocks noGrp="1"/>
          </p:cNvSpPr>
          <p:nvPr>
            <p:ph type="sldNum" sz="quarter" idx="2"/>
          </p:nvPr>
        </p:nvSpPr>
        <p:spPr>
          <a:xfrm>
            <a:off x="23013221" y="584200"/>
            <a:ext cx="553195" cy="635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- по центру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762000" y="5676900"/>
            <a:ext cx="22860000" cy="635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30300"/>
            </a:lvl1pPr>
          </a:lstStyle>
          <a:p>
            <a:r>
              <a:t>Текст заголовка</a:t>
            </a:r>
          </a:p>
        </p:txBody>
      </p:sp>
      <p:sp>
        <p:nvSpPr>
          <p:cNvPr id="44" name="Shape 44"/>
          <p:cNvSpPr>
            <a:spLocks noGrp="1"/>
          </p:cNvSpPr>
          <p:nvPr>
            <p:ph type="sldNum" sz="quarter" idx="2"/>
          </p:nvPr>
        </p:nvSpPr>
        <p:spPr>
          <a:xfrm>
            <a:off x="23063199" y="609600"/>
            <a:ext cx="553196" cy="635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Фото - вертикально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/>
        </p:nvSpPr>
        <p:spPr>
          <a:xfrm flipV="1">
            <a:off x="11049000" y="8635798"/>
            <a:ext cx="12572997" cy="203"/>
          </a:xfrm>
          <a:prstGeom prst="line">
            <a:avLst/>
          </a:prstGeom>
          <a:ln w="508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52" name="Shape 52"/>
          <p:cNvSpPr>
            <a:spLocks noGrp="1"/>
          </p:cNvSpPr>
          <p:nvPr>
            <p:ph type="pic" idx="13"/>
          </p:nvPr>
        </p:nvSpPr>
        <p:spPr>
          <a:xfrm>
            <a:off x="0" y="0"/>
            <a:ext cx="10287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title"/>
          </p:nvPr>
        </p:nvSpPr>
        <p:spPr>
          <a:xfrm>
            <a:off x="11049000" y="9042400"/>
            <a:ext cx="12573000" cy="381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30300"/>
            </a:lvl1pPr>
          </a:lstStyle>
          <a:p>
            <a:r>
              <a:t>Текст заголовка</a:t>
            </a:r>
          </a:p>
        </p:txBody>
      </p:sp>
      <p:sp>
        <p:nvSpPr>
          <p:cNvPr id="54" name="Shape 54"/>
          <p:cNvSpPr>
            <a:spLocks noGrp="1"/>
          </p:cNvSpPr>
          <p:nvPr>
            <p:ph type="body" sz="quarter" idx="1"/>
          </p:nvPr>
        </p:nvSpPr>
        <p:spPr>
          <a:xfrm>
            <a:off x="11049000" y="5994400"/>
            <a:ext cx="12573000" cy="25400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1pPr>
            <a:lvl2pPr marL="0" indent="22860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2pPr>
            <a:lvl3pPr marL="0" indent="45720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3pPr>
            <a:lvl4pPr marL="0" indent="68580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4pPr>
            <a:lvl5pPr marL="0" indent="91440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+mn-lt"/>
                <a:ea typeface="+mn-ea"/>
                <a:cs typeface="+mn-cs"/>
                <a:sym typeface="DIN Alternate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5" name="Shape 55"/>
          <p:cNvSpPr>
            <a:spLocks noGrp="1"/>
          </p:cNvSpPr>
          <p:nvPr>
            <p:ph type="sldNum" sz="quarter" idx="2"/>
          </p:nvPr>
        </p:nvSpPr>
        <p:spPr>
          <a:xfrm>
            <a:off x="23063199" y="609600"/>
            <a:ext cx="553196" cy="635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- в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/>
          </p:cNvSpPr>
          <p:nvPr>
            <p:ph type="body" sz="quarter" idx="13"/>
          </p:nvPr>
        </p:nvSpPr>
        <p:spPr>
          <a:xfrm>
            <a:off x="762000" y="635000"/>
            <a:ext cx="209550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6477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3600" cap="all" spc="180">
                <a:latin typeface="+mn-lt"/>
                <a:ea typeface="+mn-ea"/>
                <a:cs typeface="+mn-cs"/>
                <a:sym typeface="DIN Alternate"/>
              </a:defRPr>
            </a:lvl1pPr>
          </a:lstStyle>
          <a:p>
            <a:r>
              <a:t>Текст</a:t>
            </a:r>
          </a:p>
        </p:txBody>
      </p:sp>
      <p:sp>
        <p:nvSpPr>
          <p:cNvPr id="63" name="Shape 6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64" name="Shape 6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body" sz="quarter" idx="13"/>
          </p:nvPr>
        </p:nvSpPr>
        <p:spPr>
          <a:xfrm>
            <a:off x="762000" y="635000"/>
            <a:ext cx="209550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6477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3600" cap="all" spc="180">
                <a:latin typeface="+mn-lt"/>
                <a:ea typeface="+mn-ea"/>
                <a:cs typeface="+mn-cs"/>
                <a:sym typeface="DIN Alternate"/>
              </a:defRPr>
            </a:lvl1pPr>
          </a:lstStyle>
          <a:p>
            <a:r>
              <a:t>Текст</a:t>
            </a:r>
          </a:p>
        </p:txBody>
      </p:sp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</a:lvl1pPr>
            <a:lvl2pPr>
              <a:buClr>
                <a:schemeClr val="accent1"/>
              </a:buClr>
              <a:buChar char="▸"/>
            </a:lvl2pPr>
            <a:lvl3pPr>
              <a:buClr>
                <a:schemeClr val="accent1"/>
              </a:buClr>
              <a:buChar char="▸"/>
            </a:lvl3pPr>
            <a:lvl4pPr>
              <a:buClr>
                <a:schemeClr val="accent1"/>
              </a:buClr>
              <a:buChar char="▸"/>
            </a:lvl4pPr>
            <a:lvl5pPr>
              <a:buClr>
                <a:schemeClr val="accent1"/>
              </a:buClr>
              <a:buChar char="▸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, дополн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body" sz="quarter" idx="13"/>
          </p:nvPr>
        </p:nvSpPr>
        <p:spPr>
          <a:xfrm>
            <a:off x="762000" y="635000"/>
            <a:ext cx="209550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6477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3600" cap="all" spc="180">
                <a:latin typeface="+mn-lt"/>
                <a:ea typeface="+mn-ea"/>
                <a:cs typeface="+mn-cs"/>
                <a:sym typeface="DIN Alternate"/>
              </a:defRPr>
            </a:lvl1pPr>
          </a:lstStyle>
          <a:p>
            <a:r>
              <a:t>Текст</a:t>
            </a:r>
          </a:p>
        </p:txBody>
      </p:sp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83" name="Shape 8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</a:lvl1pPr>
            <a:lvl2pPr>
              <a:buClr>
                <a:schemeClr val="accent1"/>
              </a:buClr>
              <a:buChar char="▸"/>
            </a:lvl2pPr>
            <a:lvl3pPr>
              <a:buClr>
                <a:schemeClr val="accent1"/>
              </a:buClr>
              <a:buChar char="▸"/>
            </a:lvl3pPr>
            <a:lvl4pPr>
              <a:buClr>
                <a:schemeClr val="accent1"/>
              </a:buClr>
              <a:buChar char="▸"/>
            </a:lvl4pPr>
            <a:lvl5pPr>
              <a:buClr>
                <a:schemeClr val="accent1"/>
              </a:buClr>
              <a:buChar char="▸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4" name="Shape 8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body" sz="quarter" idx="13"/>
          </p:nvPr>
        </p:nvSpPr>
        <p:spPr>
          <a:xfrm>
            <a:off x="762000" y="635000"/>
            <a:ext cx="209550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6477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3600" cap="all" spc="180">
                <a:latin typeface="+mn-lt"/>
                <a:ea typeface="+mn-ea"/>
                <a:cs typeface="+mn-cs"/>
                <a:sym typeface="DIN Alternate"/>
              </a:defRPr>
            </a:lvl1pPr>
          </a:lstStyle>
          <a:p>
            <a:r>
              <a:t>Текст</a:t>
            </a:r>
          </a:p>
        </p:txBody>
      </p:sp>
      <p:sp>
        <p:nvSpPr>
          <p:cNvPr id="92" name="Shape 92"/>
          <p:cNvSpPr>
            <a:spLocks noGrp="1"/>
          </p:cNvSpPr>
          <p:nvPr>
            <p:ph type="pic" sz="half" idx="14"/>
          </p:nvPr>
        </p:nvSpPr>
        <p:spPr>
          <a:xfrm>
            <a:off x="13335000" y="2159000"/>
            <a:ext cx="10287000" cy="10795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3" name="Shape 93"/>
          <p:cNvSpPr>
            <a:spLocks noGrp="1"/>
          </p:cNvSpPr>
          <p:nvPr>
            <p:ph type="title"/>
          </p:nvPr>
        </p:nvSpPr>
        <p:spPr>
          <a:xfrm>
            <a:off x="762000" y="2159000"/>
            <a:ext cx="11811000" cy="10160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half" idx="1"/>
          </p:nvPr>
        </p:nvSpPr>
        <p:spPr>
          <a:xfrm>
            <a:off x="762000" y="3860800"/>
            <a:ext cx="11811000" cy="858520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  <a:defRPr sz="4000"/>
            </a:lvl1pPr>
            <a:lvl2pPr>
              <a:buClr>
                <a:schemeClr val="accent1"/>
              </a:buClr>
              <a:buChar char="▸"/>
              <a:defRPr sz="4000"/>
            </a:lvl2pPr>
            <a:lvl3pPr>
              <a:buClr>
                <a:schemeClr val="accent1"/>
              </a:buClr>
              <a:buChar char="▸"/>
              <a:defRPr sz="4000"/>
            </a:lvl3pPr>
            <a:lvl4pPr>
              <a:buClr>
                <a:schemeClr val="accent1"/>
              </a:buClr>
              <a:buChar char="▸"/>
              <a:defRPr sz="4000"/>
            </a:lvl4pPr>
            <a:lvl5pPr>
              <a:buClr>
                <a:schemeClr val="accent1"/>
              </a:buClr>
              <a:buChar char="▸"/>
              <a:defRPr sz="40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 flipV="1">
            <a:off x="762000" y="1396632"/>
            <a:ext cx="22859999" cy="369"/>
          </a:xfrm>
          <a:prstGeom prst="line">
            <a:avLst/>
          </a:prstGeom>
          <a:ln w="254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762000" y="2159000"/>
            <a:ext cx="22860000" cy="101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23059652" y="609600"/>
            <a:ext cx="553196" cy="635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r">
              <a:lnSpc>
                <a:spcPct val="80000"/>
              </a:lnSpc>
              <a:spcBef>
                <a:spcPts val="0"/>
              </a:spcBef>
              <a:defRPr sz="3600">
                <a:latin typeface="+mn-lt"/>
                <a:ea typeface="+mn-ea"/>
                <a:cs typeface="+mn-cs"/>
                <a:sym typeface="DIN Alternat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Shape 5"/>
          <p:cNvSpPr>
            <a:spLocks noGrp="1"/>
          </p:cNvSpPr>
          <p:nvPr>
            <p:ph type="body" idx="1"/>
          </p:nvPr>
        </p:nvSpPr>
        <p:spPr>
          <a:xfrm>
            <a:off x="762000" y="3860800"/>
            <a:ext cx="22860000" cy="8585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  <p:sldLayoutId id="2147483665" r:id="rId16"/>
  </p:sldLayoutIdLst>
  <p:transition spd="med"/>
  <p:txStyles>
    <p:titleStyle>
      <a:lvl1pPr marL="0" marR="0" indent="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sz="8700" b="0" i="0" u="none" strike="noStrike" cap="all" spc="0" baseline="0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Alternate"/>
        </a:defRPr>
      </a:lvl1pPr>
      <a:lvl2pPr marL="0" marR="0" indent="22860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sz="8700" b="0" i="0" u="none" strike="noStrike" cap="all" spc="0" baseline="0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Alternate"/>
        </a:defRPr>
      </a:lvl2pPr>
      <a:lvl3pPr marL="0" marR="0" indent="45720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sz="8700" b="0" i="0" u="none" strike="noStrike" cap="all" spc="0" baseline="0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Alternate"/>
        </a:defRPr>
      </a:lvl3pPr>
      <a:lvl4pPr marL="0" marR="0" indent="68580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sz="8700" b="0" i="0" u="none" strike="noStrike" cap="all" spc="0" baseline="0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Alternate"/>
        </a:defRPr>
      </a:lvl4pPr>
      <a:lvl5pPr marL="0" marR="0" indent="91440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sz="8700" b="0" i="0" u="none" strike="noStrike" cap="all" spc="0" baseline="0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Alternate"/>
        </a:defRPr>
      </a:lvl5pPr>
      <a:lvl6pPr marL="0" marR="0" indent="114300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sz="8700" b="0" i="0" u="none" strike="noStrike" cap="all" spc="0" baseline="0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Alternate"/>
        </a:defRPr>
      </a:lvl6pPr>
      <a:lvl7pPr marL="0" marR="0" indent="137160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sz="8700" b="0" i="0" u="none" strike="noStrike" cap="all" spc="0" baseline="0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Alternate"/>
        </a:defRPr>
      </a:lvl7pPr>
      <a:lvl8pPr marL="0" marR="0" indent="160020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sz="8700" b="0" i="0" u="none" strike="noStrike" cap="all" spc="0" baseline="0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Alternate"/>
        </a:defRPr>
      </a:lvl8pPr>
      <a:lvl9pPr marL="0" marR="0" indent="182880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sz="8700" b="0" i="0" u="none" strike="noStrike" cap="all" spc="0" baseline="0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Alternate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4800" b="0" i="0" u="none" strike="noStrike" cap="none" spc="0" baseline="0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1pPr>
      <a:lvl2pPr marL="1270000" marR="0" indent="-635000" algn="l" defTabSz="82550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4800" b="0" i="0" u="none" strike="noStrike" cap="none" spc="0" baseline="0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2pPr>
      <a:lvl3pPr marL="1905000" marR="0" indent="-635000" algn="l" defTabSz="82550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4800" b="0" i="0" u="none" strike="noStrike" cap="none" spc="0" baseline="0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3pPr>
      <a:lvl4pPr marL="2540000" marR="0" indent="-635000" algn="l" defTabSz="82550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4800" b="0" i="0" u="none" strike="noStrike" cap="none" spc="0" baseline="0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4pPr>
      <a:lvl5pPr marL="3175000" marR="0" indent="-635000" algn="l" defTabSz="82550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4800" b="0" i="0" u="none" strike="noStrike" cap="none" spc="0" baseline="0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5pPr>
      <a:lvl6pPr marL="3810000" marR="0" indent="-635000" algn="l" defTabSz="82550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4800" b="0" i="0" u="none" strike="noStrike" cap="none" spc="0" baseline="0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6pPr>
      <a:lvl7pPr marL="4445000" marR="0" indent="-635000" algn="l" defTabSz="82550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4800" b="0" i="0" u="none" strike="noStrike" cap="none" spc="0" baseline="0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7pPr>
      <a:lvl8pPr marL="5080000" marR="0" indent="-635000" algn="l" defTabSz="82550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4800" b="0" i="0" u="none" strike="noStrike" cap="none" spc="0" baseline="0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8pPr>
      <a:lvl9pPr marL="5715000" marR="0" indent="-635000" algn="l" defTabSz="82550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4800" b="0" i="0" u="none" strike="noStrike" cap="none" spc="0" baseline="0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9pPr>
    </p:bodyStyle>
    <p:otherStyle>
      <a:lvl1pPr marL="0" marR="0" indent="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1pPr>
      <a:lvl2pPr marL="0" marR="0" indent="2286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2pPr>
      <a:lvl3pPr marL="0" marR="0" indent="4572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3pPr>
      <a:lvl4pPr marL="0" marR="0" indent="6858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4pPr>
      <a:lvl5pPr marL="0" marR="0" indent="9144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5pPr>
      <a:lvl6pPr marL="0" marR="0" indent="11430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6pPr>
      <a:lvl7pPr marL="0" marR="0" indent="13716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7pPr>
      <a:lvl8pPr marL="0" marR="0" indent="16002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8pPr>
      <a:lvl9pPr marL="0" marR="0" indent="18288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chart" Target="../charts/chart4.xml"/><Relationship Id="rId11" Type="http://schemas.openxmlformats.org/officeDocument/2006/relationships/image" Target="../media/image10.jpeg"/><Relationship Id="rId5" Type="http://schemas.openxmlformats.org/officeDocument/2006/relationships/chart" Target="../charts/chart3.xml"/><Relationship Id="rId10" Type="http://schemas.openxmlformats.org/officeDocument/2006/relationships/chart" Target="../charts/chart8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Группа 44"/>
          <p:cNvGrpSpPr/>
          <p:nvPr/>
        </p:nvGrpSpPr>
        <p:grpSpPr>
          <a:xfrm>
            <a:off x="-1" y="-1"/>
            <a:ext cx="24384002" cy="13716002"/>
            <a:chOff x="-1" y="-1"/>
            <a:chExt cx="24384002" cy="13716002"/>
          </a:xfrm>
        </p:grpSpPr>
        <p:pic>
          <p:nvPicPr>
            <p:cNvPr id="46" name="1-filtered.jpeg"/>
            <p:cNvPicPr>
              <a:picLocks noChangeAspect="1"/>
            </p:cNvPicPr>
            <p:nvPr/>
          </p:nvPicPr>
          <p:blipFill>
            <a:blip r:embed="rId2">
              <a:alphaModFix amt="9479"/>
              <a:extLst/>
            </a:blip>
            <a:srcRect l="9303" r="136" b="9582"/>
            <a:stretch>
              <a:fillRect/>
            </a:stretch>
          </p:blipFill>
          <p:spPr>
            <a:xfrm>
              <a:off x="0" y="0"/>
              <a:ext cx="24384000" cy="13715936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47" name="Shape 167"/>
            <p:cNvSpPr/>
            <p:nvPr/>
          </p:nvSpPr>
          <p:spPr>
            <a:xfrm>
              <a:off x="-1" y="0"/>
              <a:ext cx="24384001" cy="13716001"/>
            </a:xfrm>
            <a:prstGeom prst="rect">
              <a:avLst/>
            </a:prstGeom>
            <a:solidFill>
              <a:schemeClr val="accent1">
                <a:hueOff val="-84091"/>
                <a:satOff val="15316"/>
                <a:lumOff val="24313"/>
                <a:alpha val="59525"/>
              </a:schemeClr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48" name="Shape 168"/>
            <p:cNvSpPr/>
            <p:nvPr/>
          </p:nvSpPr>
          <p:spPr>
            <a:xfrm rot="10800000">
              <a:off x="0" y="-1"/>
              <a:ext cx="24384001" cy="13716001"/>
            </a:xfrm>
            <a:prstGeom prst="rect">
              <a:avLst/>
            </a:prstGeom>
            <a:gradFill>
              <a:gsLst>
                <a:gs pos="20660">
                  <a:srgbClr val="DE6A11">
                    <a:alpha val="32000"/>
                  </a:srgbClr>
                </a:gs>
                <a:gs pos="59188">
                  <a:srgbClr val="C2A741">
                    <a:alpha val="33499"/>
                  </a:srgbClr>
                </a:gs>
                <a:gs pos="85154">
                  <a:srgbClr val="A6E471">
                    <a:alpha val="35000"/>
                  </a:srgbClr>
                </a:gs>
              </a:gsLst>
              <a:lin ang="3900000"/>
            </a:gra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dirty="0"/>
            </a:p>
          </p:txBody>
        </p:sp>
      </p:grpSp>
      <p:sp>
        <p:nvSpPr>
          <p:cNvPr id="49" name="Shape 201"/>
          <p:cNvSpPr/>
          <p:nvPr/>
        </p:nvSpPr>
        <p:spPr>
          <a:xfrm>
            <a:off x="8437400" y="1918227"/>
            <a:ext cx="9607172" cy="425758"/>
          </a:xfrm>
          <a:prstGeom prst="rect">
            <a:avLst/>
          </a:prstGeom>
          <a:solidFill>
            <a:srgbClr val="FFFFFF">
              <a:alpha val="67000"/>
            </a:srgbClr>
          </a:solidFill>
          <a:ln w="25400">
            <a:solidFill>
              <a:srgbClr val="0B3F85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88900" tIns="88900" rIns="88900" bIns="88900" anchor="ctr">
            <a:spAutoFit/>
          </a:bodyPr>
          <a:lstStyle>
            <a:lvl1pPr algn="ctr" defTabSz="584200">
              <a:spcBef>
                <a:spcPts val="0"/>
              </a:spcBef>
              <a:defRPr sz="1600" b="1" cap="small" spc="1504">
                <a:solidFill>
                  <a:srgbClr val="0B3F85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lvl1pPr>
          </a:lstStyle>
          <a:p>
            <a:r>
              <a:rPr spc="1800" dirty="0"/>
              <a:t>везде, где нужна безопасность</a:t>
            </a:r>
          </a:p>
        </p:txBody>
      </p:sp>
      <p:sp>
        <p:nvSpPr>
          <p:cNvPr id="56" name="Shape 195"/>
          <p:cNvSpPr/>
          <p:nvPr/>
        </p:nvSpPr>
        <p:spPr>
          <a:xfrm>
            <a:off x="8584128" y="1161354"/>
            <a:ext cx="9589031" cy="690138"/>
          </a:xfrm>
          <a:prstGeom prst="rect">
            <a:avLst/>
          </a:prstGeom>
          <a:noFill/>
          <a:ln w="12700" cap="flat">
            <a:noFill/>
            <a:miter lim="400000"/>
          </a:ln>
          <a:effectLst>
            <a:outerShdw blurRad="254000" dist="101600" dir="5400000" rotWithShape="0">
              <a:srgbClr val="FFFFFF">
                <a:alpha val="79919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ctr" defTabSz="584200">
              <a:spcBef>
                <a:spcPts val="0"/>
              </a:spcBef>
              <a:defRPr sz="3600" b="1" spc="2124">
                <a:solidFill>
                  <a:srgbClr val="135580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lvl1pPr>
          </a:lstStyle>
          <a:p>
            <a:r>
              <a:rPr spc="2800" dirty="0"/>
              <a:t>ГАЗТЕХЭКСПЕРТ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6296025" y="929778"/>
            <a:ext cx="1676400" cy="1676400"/>
            <a:chOff x="10978737" y="381012"/>
            <a:chExt cx="2426526" cy="2426527"/>
          </a:xfrm>
        </p:grpSpPr>
        <p:sp>
          <p:nvSpPr>
            <p:cNvPr id="61" name="Shape 171"/>
            <p:cNvSpPr/>
            <p:nvPr/>
          </p:nvSpPr>
          <p:spPr>
            <a:xfrm>
              <a:off x="11098634" y="496130"/>
              <a:ext cx="2186732" cy="21921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7" h="21588" extrusionOk="0">
                  <a:moveTo>
                    <a:pt x="10783" y="0"/>
                  </a:moveTo>
                  <a:cubicBezTo>
                    <a:pt x="10497" y="0"/>
                    <a:pt x="10214" y="65"/>
                    <a:pt x="9928" y="87"/>
                  </a:cubicBezTo>
                  <a:lnTo>
                    <a:pt x="9714" y="1698"/>
                  </a:lnTo>
                  <a:cubicBezTo>
                    <a:pt x="9230" y="1754"/>
                    <a:pt x="8757" y="1846"/>
                    <a:pt x="8285" y="1979"/>
                  </a:cubicBezTo>
                  <a:lnTo>
                    <a:pt x="7469" y="572"/>
                  </a:lnTo>
                  <a:cubicBezTo>
                    <a:pt x="6922" y="748"/>
                    <a:pt x="6394" y="967"/>
                    <a:pt x="5875" y="1232"/>
                  </a:cubicBezTo>
                  <a:lnTo>
                    <a:pt x="6293" y="2803"/>
                  </a:lnTo>
                  <a:cubicBezTo>
                    <a:pt x="5873" y="3038"/>
                    <a:pt x="5475" y="3313"/>
                    <a:pt x="5088" y="3618"/>
                  </a:cubicBezTo>
                  <a:lnTo>
                    <a:pt x="3795" y="2629"/>
                  </a:lnTo>
                  <a:cubicBezTo>
                    <a:pt x="3575" y="2816"/>
                    <a:pt x="3333" y="2964"/>
                    <a:pt x="3125" y="3172"/>
                  </a:cubicBezTo>
                  <a:cubicBezTo>
                    <a:pt x="2917" y="3380"/>
                    <a:pt x="2768" y="3622"/>
                    <a:pt x="2580" y="3841"/>
                  </a:cubicBezTo>
                  <a:lnTo>
                    <a:pt x="3562" y="5131"/>
                  </a:lnTo>
                  <a:cubicBezTo>
                    <a:pt x="3256" y="5518"/>
                    <a:pt x="2990" y="5924"/>
                    <a:pt x="2755" y="6344"/>
                  </a:cubicBezTo>
                  <a:lnTo>
                    <a:pt x="1181" y="5927"/>
                  </a:lnTo>
                  <a:cubicBezTo>
                    <a:pt x="917" y="6443"/>
                    <a:pt x="695" y="6965"/>
                    <a:pt x="520" y="7508"/>
                  </a:cubicBezTo>
                  <a:lnTo>
                    <a:pt x="1929" y="8323"/>
                  </a:lnTo>
                  <a:cubicBezTo>
                    <a:pt x="1796" y="8794"/>
                    <a:pt x="1704" y="9266"/>
                    <a:pt x="1647" y="9749"/>
                  </a:cubicBezTo>
                  <a:lnTo>
                    <a:pt x="34" y="9962"/>
                  </a:lnTo>
                  <a:cubicBezTo>
                    <a:pt x="-11" y="10536"/>
                    <a:pt x="-12" y="11106"/>
                    <a:pt x="34" y="11679"/>
                  </a:cubicBezTo>
                  <a:lnTo>
                    <a:pt x="1647" y="11893"/>
                  </a:lnTo>
                  <a:cubicBezTo>
                    <a:pt x="1704" y="12375"/>
                    <a:pt x="1797" y="12849"/>
                    <a:pt x="1929" y="13319"/>
                  </a:cubicBezTo>
                  <a:lnTo>
                    <a:pt x="520" y="14133"/>
                  </a:lnTo>
                  <a:cubicBezTo>
                    <a:pt x="695" y="14676"/>
                    <a:pt x="918" y="15200"/>
                    <a:pt x="1181" y="15715"/>
                  </a:cubicBezTo>
                  <a:lnTo>
                    <a:pt x="2755" y="15297"/>
                  </a:lnTo>
                  <a:cubicBezTo>
                    <a:pt x="2991" y="15718"/>
                    <a:pt x="3265" y="16114"/>
                    <a:pt x="3572" y="16500"/>
                  </a:cubicBezTo>
                  <a:lnTo>
                    <a:pt x="2580" y="17800"/>
                  </a:lnTo>
                  <a:cubicBezTo>
                    <a:pt x="2768" y="18020"/>
                    <a:pt x="2917" y="18262"/>
                    <a:pt x="3125" y="18470"/>
                  </a:cubicBezTo>
                  <a:cubicBezTo>
                    <a:pt x="3333" y="18677"/>
                    <a:pt x="3575" y="18826"/>
                    <a:pt x="3795" y="19013"/>
                  </a:cubicBezTo>
                  <a:lnTo>
                    <a:pt x="5098" y="18023"/>
                  </a:lnTo>
                  <a:cubicBezTo>
                    <a:pt x="5481" y="18325"/>
                    <a:pt x="5877" y="18596"/>
                    <a:pt x="6293" y="18828"/>
                  </a:cubicBezTo>
                  <a:lnTo>
                    <a:pt x="5875" y="20410"/>
                  </a:lnTo>
                  <a:cubicBezTo>
                    <a:pt x="6394" y="20674"/>
                    <a:pt x="6922" y="20893"/>
                    <a:pt x="7469" y="21069"/>
                  </a:cubicBezTo>
                  <a:lnTo>
                    <a:pt x="8295" y="19653"/>
                  </a:lnTo>
                  <a:cubicBezTo>
                    <a:pt x="8764" y="19784"/>
                    <a:pt x="9233" y="19878"/>
                    <a:pt x="9714" y="19934"/>
                  </a:cubicBezTo>
                  <a:lnTo>
                    <a:pt x="9928" y="21554"/>
                  </a:lnTo>
                  <a:cubicBezTo>
                    <a:pt x="10502" y="21600"/>
                    <a:pt x="11074" y="21600"/>
                    <a:pt x="11648" y="21554"/>
                  </a:cubicBezTo>
                  <a:lnTo>
                    <a:pt x="11862" y="19934"/>
                  </a:lnTo>
                  <a:cubicBezTo>
                    <a:pt x="12342" y="19878"/>
                    <a:pt x="12813" y="19784"/>
                    <a:pt x="13281" y="19653"/>
                  </a:cubicBezTo>
                  <a:lnTo>
                    <a:pt x="14107" y="21069"/>
                  </a:lnTo>
                  <a:cubicBezTo>
                    <a:pt x="14653" y="20894"/>
                    <a:pt x="15183" y="20674"/>
                    <a:pt x="15701" y="20410"/>
                  </a:cubicBezTo>
                  <a:lnTo>
                    <a:pt x="15283" y="18828"/>
                  </a:lnTo>
                  <a:cubicBezTo>
                    <a:pt x="15700" y="18595"/>
                    <a:pt x="16095" y="18326"/>
                    <a:pt x="16479" y="18023"/>
                  </a:cubicBezTo>
                  <a:lnTo>
                    <a:pt x="17781" y="19013"/>
                  </a:lnTo>
                  <a:cubicBezTo>
                    <a:pt x="18001" y="18826"/>
                    <a:pt x="18244" y="18677"/>
                    <a:pt x="18451" y="18470"/>
                  </a:cubicBezTo>
                  <a:cubicBezTo>
                    <a:pt x="18660" y="18261"/>
                    <a:pt x="18808" y="18020"/>
                    <a:pt x="18996" y="17800"/>
                  </a:cubicBezTo>
                  <a:lnTo>
                    <a:pt x="18004" y="16500"/>
                  </a:lnTo>
                  <a:cubicBezTo>
                    <a:pt x="18309" y="16115"/>
                    <a:pt x="18577" y="15716"/>
                    <a:pt x="18811" y="15297"/>
                  </a:cubicBezTo>
                  <a:lnTo>
                    <a:pt x="20386" y="15715"/>
                  </a:lnTo>
                  <a:cubicBezTo>
                    <a:pt x="20648" y="15200"/>
                    <a:pt x="20871" y="14675"/>
                    <a:pt x="21046" y="14133"/>
                  </a:cubicBezTo>
                  <a:lnTo>
                    <a:pt x="19637" y="13309"/>
                  </a:lnTo>
                  <a:cubicBezTo>
                    <a:pt x="19768" y="12842"/>
                    <a:pt x="19863" y="12371"/>
                    <a:pt x="19919" y="11893"/>
                  </a:cubicBezTo>
                  <a:lnTo>
                    <a:pt x="21542" y="11679"/>
                  </a:lnTo>
                  <a:cubicBezTo>
                    <a:pt x="21588" y="11106"/>
                    <a:pt x="21587" y="10536"/>
                    <a:pt x="21542" y="9962"/>
                  </a:cubicBezTo>
                  <a:lnTo>
                    <a:pt x="19919" y="9749"/>
                  </a:lnTo>
                  <a:cubicBezTo>
                    <a:pt x="19863" y="9269"/>
                    <a:pt x="19769" y="8801"/>
                    <a:pt x="19637" y="8333"/>
                  </a:cubicBezTo>
                  <a:lnTo>
                    <a:pt x="21046" y="7508"/>
                  </a:lnTo>
                  <a:cubicBezTo>
                    <a:pt x="20871" y="6965"/>
                    <a:pt x="20649" y="6442"/>
                    <a:pt x="20386" y="5927"/>
                  </a:cubicBezTo>
                  <a:lnTo>
                    <a:pt x="18811" y="6344"/>
                  </a:lnTo>
                  <a:cubicBezTo>
                    <a:pt x="18577" y="5926"/>
                    <a:pt x="18308" y="5526"/>
                    <a:pt x="18004" y="5141"/>
                  </a:cubicBezTo>
                  <a:lnTo>
                    <a:pt x="18996" y="3841"/>
                  </a:lnTo>
                  <a:cubicBezTo>
                    <a:pt x="18808" y="3621"/>
                    <a:pt x="18660" y="3380"/>
                    <a:pt x="18451" y="3172"/>
                  </a:cubicBezTo>
                  <a:cubicBezTo>
                    <a:pt x="18243" y="2964"/>
                    <a:pt x="18001" y="2816"/>
                    <a:pt x="17781" y="2629"/>
                  </a:cubicBezTo>
                  <a:lnTo>
                    <a:pt x="16479" y="3618"/>
                  </a:lnTo>
                  <a:cubicBezTo>
                    <a:pt x="16093" y="3314"/>
                    <a:pt x="15701" y="3037"/>
                    <a:pt x="15283" y="2803"/>
                  </a:cubicBezTo>
                  <a:lnTo>
                    <a:pt x="15701" y="1232"/>
                  </a:lnTo>
                  <a:cubicBezTo>
                    <a:pt x="15183" y="968"/>
                    <a:pt x="14653" y="748"/>
                    <a:pt x="14107" y="572"/>
                  </a:cubicBezTo>
                  <a:lnTo>
                    <a:pt x="13291" y="1979"/>
                  </a:lnTo>
                  <a:cubicBezTo>
                    <a:pt x="12820" y="1847"/>
                    <a:pt x="12345" y="1754"/>
                    <a:pt x="11862" y="1698"/>
                  </a:cubicBezTo>
                  <a:lnTo>
                    <a:pt x="11648" y="87"/>
                  </a:lnTo>
                  <a:cubicBezTo>
                    <a:pt x="11359" y="64"/>
                    <a:pt x="11073" y="0"/>
                    <a:pt x="10783" y="0"/>
                  </a:cubicBezTo>
                  <a:close/>
                  <a:moveTo>
                    <a:pt x="10783" y="3706"/>
                  </a:moveTo>
                  <a:cubicBezTo>
                    <a:pt x="12608" y="3706"/>
                    <a:pt x="14435" y="4402"/>
                    <a:pt x="15827" y="5791"/>
                  </a:cubicBezTo>
                  <a:cubicBezTo>
                    <a:pt x="18611" y="8570"/>
                    <a:pt x="18611" y="13072"/>
                    <a:pt x="15827" y="15850"/>
                  </a:cubicBezTo>
                  <a:cubicBezTo>
                    <a:pt x="13043" y="18629"/>
                    <a:pt x="8533" y="18629"/>
                    <a:pt x="5749" y="15850"/>
                  </a:cubicBezTo>
                  <a:cubicBezTo>
                    <a:pt x="2965" y="13072"/>
                    <a:pt x="2965" y="8570"/>
                    <a:pt x="5749" y="5791"/>
                  </a:cubicBezTo>
                  <a:cubicBezTo>
                    <a:pt x="7141" y="4402"/>
                    <a:pt x="8959" y="3706"/>
                    <a:pt x="10783" y="3706"/>
                  </a:cubicBezTo>
                  <a:close/>
                </a:path>
              </a:pathLst>
            </a:custGeom>
            <a:solidFill>
              <a:srgbClr val="C4DCF2"/>
            </a:solidFill>
            <a:ln w="3175" cap="flat">
              <a:solidFill>
                <a:srgbClr val="1772B9"/>
              </a:solidFill>
              <a:prstDash val="solid"/>
              <a:miter lim="400000"/>
            </a:ln>
            <a:effectLst>
              <a:outerShdw blurRad="457200" dir="5400000" rotWithShape="0">
                <a:srgbClr val="FFFFFF"/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grpSp>
          <p:nvGrpSpPr>
            <p:cNvPr id="62" name="Group 189"/>
            <p:cNvGrpSpPr/>
            <p:nvPr/>
          </p:nvGrpSpPr>
          <p:grpSpPr>
            <a:xfrm rot="21480000">
              <a:off x="10978737" y="381012"/>
              <a:ext cx="2426526" cy="2426527"/>
              <a:chOff x="0" y="0"/>
              <a:chExt cx="2426524" cy="2426524"/>
            </a:xfrm>
          </p:grpSpPr>
          <p:sp>
            <p:nvSpPr>
              <p:cNvPr id="63" name="Shape 173"/>
              <p:cNvSpPr/>
              <p:nvPr/>
            </p:nvSpPr>
            <p:spPr>
              <a:xfrm>
                <a:off x="1847799" y="1565781"/>
                <a:ext cx="265374" cy="460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4" name="Shape 174"/>
              <p:cNvSpPr/>
              <p:nvPr/>
            </p:nvSpPr>
            <p:spPr>
              <a:xfrm rot="20250000">
                <a:off x="2014313" y="1221589"/>
                <a:ext cx="265373" cy="460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5" name="Shape 175"/>
              <p:cNvSpPr/>
              <p:nvPr/>
            </p:nvSpPr>
            <p:spPr>
              <a:xfrm rot="18900000">
                <a:off x="2037197" y="853632"/>
                <a:ext cx="265374" cy="460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6" name="Shape 176"/>
              <p:cNvSpPr/>
              <p:nvPr/>
            </p:nvSpPr>
            <p:spPr>
              <a:xfrm rot="17550000">
                <a:off x="1911558" y="492509"/>
                <a:ext cx="265374" cy="460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7" name="Shape 177"/>
              <p:cNvSpPr/>
              <p:nvPr/>
            </p:nvSpPr>
            <p:spPr>
              <a:xfrm rot="10800000">
                <a:off x="313351" y="398062"/>
                <a:ext cx="265374" cy="460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8" name="Shape 178"/>
              <p:cNvSpPr/>
              <p:nvPr/>
            </p:nvSpPr>
            <p:spPr>
              <a:xfrm rot="9450000">
                <a:off x="146838" y="738178"/>
                <a:ext cx="265374" cy="460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9" name="Shape 179"/>
              <p:cNvSpPr/>
              <p:nvPr/>
            </p:nvSpPr>
            <p:spPr>
              <a:xfrm rot="8100000">
                <a:off x="123954" y="1110211"/>
                <a:ext cx="265374" cy="460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0" name="Shape 180"/>
              <p:cNvSpPr/>
              <p:nvPr/>
            </p:nvSpPr>
            <p:spPr>
              <a:xfrm rot="6750000">
                <a:off x="249592" y="1471334"/>
                <a:ext cx="265374" cy="460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1" name="Shape 181"/>
              <p:cNvSpPr/>
              <p:nvPr/>
            </p:nvSpPr>
            <p:spPr>
              <a:xfrm rot="16200000">
                <a:off x="1670543" y="215780"/>
                <a:ext cx="265374" cy="460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2" name="Shape 182"/>
              <p:cNvSpPr/>
              <p:nvPr/>
            </p:nvSpPr>
            <p:spPr>
              <a:xfrm rot="14850000">
                <a:off x="1326351" y="49267"/>
                <a:ext cx="265374" cy="460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3" name="Shape 183"/>
              <p:cNvSpPr/>
              <p:nvPr/>
            </p:nvSpPr>
            <p:spPr>
              <a:xfrm rot="13500000">
                <a:off x="958395" y="26382"/>
                <a:ext cx="265374" cy="460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4" name="Shape 184"/>
              <p:cNvSpPr/>
              <p:nvPr/>
            </p:nvSpPr>
            <p:spPr>
              <a:xfrm rot="12150000">
                <a:off x="597272" y="152021"/>
                <a:ext cx="265374" cy="460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5" name="Shape 185"/>
              <p:cNvSpPr/>
              <p:nvPr/>
            </p:nvSpPr>
            <p:spPr>
              <a:xfrm rot="5400000">
                <a:off x="493383" y="1750227"/>
                <a:ext cx="265374" cy="460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6" name="Shape 186"/>
              <p:cNvSpPr/>
              <p:nvPr/>
            </p:nvSpPr>
            <p:spPr>
              <a:xfrm rot="4050000">
                <a:off x="833499" y="1916740"/>
                <a:ext cx="265374" cy="460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7" name="Shape 187"/>
              <p:cNvSpPr/>
              <p:nvPr/>
            </p:nvSpPr>
            <p:spPr>
              <a:xfrm rot="2700000">
                <a:off x="1209608" y="1939624"/>
                <a:ext cx="265374" cy="460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8" name="Shape 188"/>
              <p:cNvSpPr/>
              <p:nvPr/>
            </p:nvSpPr>
            <p:spPr>
              <a:xfrm rot="1350000">
                <a:off x="1566655" y="1813987"/>
                <a:ext cx="265373" cy="460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grpSp>
          <p:nvGrpSpPr>
            <p:cNvPr id="79" name="Группа 78"/>
            <p:cNvGrpSpPr/>
            <p:nvPr/>
          </p:nvGrpSpPr>
          <p:grpSpPr>
            <a:xfrm>
              <a:off x="11366945" y="777915"/>
              <a:ext cx="1650110" cy="1650110"/>
              <a:chOff x="11366945" y="777915"/>
              <a:chExt cx="1650110" cy="1650110"/>
            </a:xfrm>
          </p:grpSpPr>
          <p:sp>
            <p:nvSpPr>
              <p:cNvPr id="80" name="Shape 172"/>
              <p:cNvSpPr/>
              <p:nvPr/>
            </p:nvSpPr>
            <p:spPr>
              <a:xfrm>
                <a:off x="11366945" y="777915"/>
                <a:ext cx="1650110" cy="1650110"/>
              </a:xfrm>
              <a:prstGeom prst="ellipse">
                <a:avLst/>
              </a:prstGeom>
              <a:solidFill>
                <a:srgbClr val="FBFBFB"/>
              </a:solidFill>
              <a:ln w="12700" cap="flat">
                <a:solidFill>
                  <a:srgbClr val="1772B9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pic>
            <p:nvPicPr>
              <p:cNvPr id="81" name="Лого fill-filtered.png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11549687" y="1153188"/>
                <a:ext cx="1289725" cy="93532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sp>
        <p:nvSpPr>
          <p:cNvPr id="201" name="Shape 201"/>
          <p:cNvSpPr/>
          <p:nvPr/>
        </p:nvSpPr>
        <p:spPr>
          <a:xfrm>
            <a:off x="2052635" y="3444380"/>
            <a:ext cx="20278728" cy="0"/>
          </a:xfrm>
          <a:prstGeom prst="line">
            <a:avLst/>
          </a:prstGeom>
          <a:ln w="63500">
            <a:solidFill>
              <a:srgbClr val="135580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1616217" y="4462711"/>
            <a:ext cx="21404436" cy="618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80000"/>
              </a:lnSpc>
              <a:spcBef>
                <a:spcPts val="0"/>
              </a:spcBef>
              <a:defRPr sz="9300" cap="all" spc="930">
                <a:solidFill>
                  <a:schemeClr val="accent1"/>
                </a:solidFill>
                <a:latin typeface="+mn-lt"/>
                <a:ea typeface="+mn-ea"/>
                <a:cs typeface="+mn-cs"/>
                <a:sym typeface="DIN Alternate"/>
              </a:defRPr>
            </a:lvl1pPr>
          </a:lstStyle>
          <a:p>
            <a:pPr>
              <a:lnSpc>
                <a:spcPct val="150000"/>
              </a:lnSpc>
            </a:pPr>
            <a:r>
              <a:rPr lang="ru-RU" spc="1750" dirty="0"/>
              <a:t>к</a:t>
            </a:r>
            <a:r>
              <a:rPr lang="ru-RU" spc="1700" dirty="0"/>
              <a:t> вопросу проведения</a:t>
            </a:r>
          </a:p>
          <a:p>
            <a:pPr>
              <a:lnSpc>
                <a:spcPct val="150000"/>
              </a:lnSpc>
            </a:pPr>
            <a:r>
              <a:rPr spc="800" dirty="0"/>
              <a:t>комплексных </a:t>
            </a:r>
            <a:r>
              <a:rPr lang="ru-RU" spc="800" dirty="0" err="1"/>
              <a:t>эпб</a:t>
            </a:r>
            <a:r>
              <a:rPr lang="ru-RU" spc="800" dirty="0"/>
              <a:t> </a:t>
            </a:r>
            <a:r>
              <a:rPr lang="ru-RU" spc="800" dirty="0" err="1"/>
              <a:t>опо</a:t>
            </a:r>
            <a:endParaRPr lang="ru-RU" spc="800" dirty="0"/>
          </a:p>
          <a:p>
            <a:pPr>
              <a:lnSpc>
                <a:spcPct val="150000"/>
              </a:lnSpc>
            </a:pPr>
            <a:r>
              <a:rPr lang="ru-RU" spc="800" dirty="0" smtClean="0"/>
              <a:t>ПАО «ГАЗПРОМ»</a:t>
            </a:r>
            <a:endParaRPr spc="800" dirty="0"/>
          </a:p>
        </p:txBody>
      </p:sp>
      <p:sp>
        <p:nvSpPr>
          <p:cNvPr id="34" name="Shape 179"/>
          <p:cNvSpPr/>
          <p:nvPr/>
        </p:nvSpPr>
        <p:spPr>
          <a:xfrm>
            <a:off x="1616217" y="12931105"/>
            <a:ext cx="21404436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80000"/>
              </a:lnSpc>
              <a:spcBef>
                <a:spcPts val="0"/>
              </a:spcBef>
              <a:defRPr sz="9300" cap="all" spc="930">
                <a:solidFill>
                  <a:schemeClr val="accent1"/>
                </a:solidFill>
                <a:latin typeface="+mn-lt"/>
                <a:ea typeface="+mn-ea"/>
                <a:cs typeface="+mn-cs"/>
                <a:sym typeface="DIN Alternate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САНКТ-ПЕТЕРБУРГ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2-4 Октября 2017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0" name="фонтанка1-filtered.jpeg"/>
          <p:cNvPicPr>
            <a:picLocks noChangeAspect="1"/>
          </p:cNvPicPr>
          <p:nvPr/>
        </p:nvPicPr>
        <p:blipFill>
          <a:blip r:embed="rId3">
            <a:extLst/>
          </a:blip>
          <a:srcRect t="58" b="23300"/>
          <a:stretch>
            <a:fillRect/>
          </a:stretch>
        </p:blipFill>
        <p:spPr>
          <a:xfrm>
            <a:off x="5483207" y="-1"/>
            <a:ext cx="13417585" cy="137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51" name="фонтанка1разм1-filtered.jpeg"/>
          <p:cNvPicPr>
            <a:picLocks noChangeAspect="1"/>
          </p:cNvPicPr>
          <p:nvPr/>
        </p:nvPicPr>
        <p:blipFill>
          <a:blip r:embed="rId4">
            <a:extLst/>
          </a:blip>
          <a:srcRect b="23323"/>
          <a:stretch>
            <a:fillRect/>
          </a:stretch>
        </p:blipFill>
        <p:spPr>
          <a:xfrm>
            <a:off x="5483207" y="-2"/>
            <a:ext cx="13411296" cy="137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52" name="фонтанка1разм-filtered.jpeg"/>
          <p:cNvPicPr>
            <a:picLocks noChangeAspect="1"/>
          </p:cNvPicPr>
          <p:nvPr/>
        </p:nvPicPr>
        <p:blipFill>
          <a:blip r:embed="rId5">
            <a:alphaModFix amt="75524"/>
            <a:extLst/>
          </a:blip>
          <a:srcRect r="59867" b="24783"/>
          <a:stretch>
            <a:fillRect/>
          </a:stretch>
        </p:blipFill>
        <p:spPr>
          <a:xfrm>
            <a:off x="0" y="-3"/>
            <a:ext cx="5486807" cy="137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53" name="фонтанка1разм-filtered.jpeg"/>
          <p:cNvPicPr>
            <a:picLocks noChangeAspect="1"/>
          </p:cNvPicPr>
          <p:nvPr/>
        </p:nvPicPr>
        <p:blipFill>
          <a:blip r:embed="rId5">
            <a:alphaModFix amt="75524"/>
            <a:extLst/>
          </a:blip>
          <a:srcRect l="59829" b="24783"/>
          <a:stretch>
            <a:fillRect/>
          </a:stretch>
        </p:blipFill>
        <p:spPr>
          <a:xfrm>
            <a:off x="18891977" y="-1"/>
            <a:ext cx="5491967" cy="137160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Группа 1"/>
          <p:cNvGrpSpPr/>
          <p:nvPr/>
        </p:nvGrpSpPr>
        <p:grpSpPr>
          <a:xfrm>
            <a:off x="6896037" y="8144560"/>
            <a:ext cx="10591926" cy="5571440"/>
            <a:chOff x="6896037" y="14880447"/>
            <a:chExt cx="10591926" cy="5571440"/>
          </a:xfrm>
          <a:effectLst>
            <a:outerShdw blurRad="787400" sx="106000" sy="106000" algn="ctr" rotWithShape="0">
              <a:prstClr val="black">
                <a:alpha val="40000"/>
              </a:prstClr>
            </a:outerShdw>
          </a:effectLst>
        </p:grpSpPr>
        <p:sp>
          <p:nvSpPr>
            <p:cNvPr id="754" name="Shape 754"/>
            <p:cNvSpPr/>
            <p:nvPr/>
          </p:nvSpPr>
          <p:spPr>
            <a:xfrm>
              <a:off x="8951416" y="15216997"/>
              <a:ext cx="1747978" cy="4781948"/>
            </a:xfrm>
            <a:prstGeom prst="rect">
              <a:avLst/>
            </a:prstGeom>
            <a:solidFill>
              <a:srgbClr val="FFFFFF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pic>
          <p:nvPicPr>
            <p:cNvPr id="755" name="фонтанка1-filtered.jpe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3575" r="3575" b="28056"/>
            <a:stretch>
              <a:fillRect/>
            </a:stretch>
          </p:blipFill>
          <p:spPr>
            <a:xfrm>
              <a:off x="10699393" y="15216997"/>
              <a:ext cx="4626804" cy="478180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56" name="iPad в руках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896037" y="14880447"/>
              <a:ext cx="10591926" cy="557144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757" name="Shape 757"/>
            <p:cNvSpPr/>
            <p:nvPr/>
          </p:nvSpPr>
          <p:spPr>
            <a:xfrm>
              <a:off x="9324242" y="19445880"/>
              <a:ext cx="995799" cy="373392"/>
            </a:xfrm>
            <a:prstGeom prst="roundRect">
              <a:avLst>
                <a:gd name="adj" fmla="val 3022"/>
              </a:avLst>
            </a:prstGeom>
            <a:solidFill>
              <a:srgbClr val="838787"/>
            </a:solidFill>
            <a:ln w="38100">
              <a:solidFill>
                <a:srgbClr val="135580"/>
              </a:solidFill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 algn="ctr">
                <a:defRPr sz="1200">
                  <a:solidFill>
                    <a:srgbClr val="FFFFFF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t>Разпознать</a:t>
              </a:r>
            </a:p>
          </p:txBody>
        </p:sp>
        <p:grpSp>
          <p:nvGrpSpPr>
            <p:cNvPr id="778" name="Group 778"/>
            <p:cNvGrpSpPr/>
            <p:nvPr/>
          </p:nvGrpSpPr>
          <p:grpSpPr>
            <a:xfrm>
              <a:off x="9372041" y="15313228"/>
              <a:ext cx="900203" cy="900203"/>
              <a:chOff x="0" y="0"/>
              <a:chExt cx="900202" cy="900202"/>
            </a:xfrm>
          </p:grpSpPr>
          <p:sp>
            <p:nvSpPr>
              <p:cNvPr id="758" name="Shape 758"/>
              <p:cNvSpPr/>
              <p:nvPr/>
            </p:nvSpPr>
            <p:spPr>
              <a:xfrm>
                <a:off x="57927" y="56213"/>
                <a:ext cx="784348" cy="7862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77" h="21588" extrusionOk="0">
                    <a:moveTo>
                      <a:pt x="10783" y="0"/>
                    </a:moveTo>
                    <a:cubicBezTo>
                      <a:pt x="10497" y="0"/>
                      <a:pt x="10214" y="65"/>
                      <a:pt x="9928" y="87"/>
                    </a:cubicBezTo>
                    <a:lnTo>
                      <a:pt x="9714" y="1698"/>
                    </a:lnTo>
                    <a:cubicBezTo>
                      <a:pt x="9230" y="1754"/>
                      <a:pt x="8757" y="1846"/>
                      <a:pt x="8285" y="1979"/>
                    </a:cubicBezTo>
                    <a:lnTo>
                      <a:pt x="7469" y="572"/>
                    </a:lnTo>
                    <a:cubicBezTo>
                      <a:pt x="6922" y="748"/>
                      <a:pt x="6394" y="967"/>
                      <a:pt x="5875" y="1232"/>
                    </a:cubicBezTo>
                    <a:lnTo>
                      <a:pt x="6293" y="2803"/>
                    </a:lnTo>
                    <a:cubicBezTo>
                      <a:pt x="5873" y="3038"/>
                      <a:pt x="5475" y="3313"/>
                      <a:pt x="5088" y="3618"/>
                    </a:cubicBezTo>
                    <a:lnTo>
                      <a:pt x="3795" y="2629"/>
                    </a:lnTo>
                    <a:cubicBezTo>
                      <a:pt x="3575" y="2816"/>
                      <a:pt x="3333" y="2964"/>
                      <a:pt x="3125" y="3172"/>
                    </a:cubicBezTo>
                    <a:cubicBezTo>
                      <a:pt x="2917" y="3380"/>
                      <a:pt x="2768" y="3622"/>
                      <a:pt x="2580" y="3841"/>
                    </a:cubicBezTo>
                    <a:lnTo>
                      <a:pt x="3562" y="5131"/>
                    </a:lnTo>
                    <a:cubicBezTo>
                      <a:pt x="3256" y="5518"/>
                      <a:pt x="2990" y="5924"/>
                      <a:pt x="2755" y="6344"/>
                    </a:cubicBezTo>
                    <a:lnTo>
                      <a:pt x="1181" y="5927"/>
                    </a:lnTo>
                    <a:cubicBezTo>
                      <a:pt x="917" y="6443"/>
                      <a:pt x="695" y="6965"/>
                      <a:pt x="520" y="7508"/>
                    </a:cubicBezTo>
                    <a:lnTo>
                      <a:pt x="1929" y="8323"/>
                    </a:lnTo>
                    <a:cubicBezTo>
                      <a:pt x="1796" y="8794"/>
                      <a:pt x="1704" y="9266"/>
                      <a:pt x="1647" y="9749"/>
                    </a:cubicBezTo>
                    <a:lnTo>
                      <a:pt x="34" y="9962"/>
                    </a:lnTo>
                    <a:cubicBezTo>
                      <a:pt x="-11" y="10536"/>
                      <a:pt x="-12" y="11106"/>
                      <a:pt x="34" y="11679"/>
                    </a:cubicBezTo>
                    <a:lnTo>
                      <a:pt x="1647" y="11893"/>
                    </a:lnTo>
                    <a:cubicBezTo>
                      <a:pt x="1704" y="12375"/>
                      <a:pt x="1797" y="12849"/>
                      <a:pt x="1929" y="13319"/>
                    </a:cubicBezTo>
                    <a:lnTo>
                      <a:pt x="520" y="14133"/>
                    </a:lnTo>
                    <a:cubicBezTo>
                      <a:pt x="695" y="14676"/>
                      <a:pt x="918" y="15200"/>
                      <a:pt x="1181" y="15715"/>
                    </a:cubicBezTo>
                    <a:lnTo>
                      <a:pt x="2755" y="15297"/>
                    </a:lnTo>
                    <a:cubicBezTo>
                      <a:pt x="2991" y="15718"/>
                      <a:pt x="3265" y="16114"/>
                      <a:pt x="3572" y="16500"/>
                    </a:cubicBezTo>
                    <a:lnTo>
                      <a:pt x="2580" y="17800"/>
                    </a:lnTo>
                    <a:cubicBezTo>
                      <a:pt x="2768" y="18020"/>
                      <a:pt x="2917" y="18262"/>
                      <a:pt x="3125" y="18470"/>
                    </a:cubicBezTo>
                    <a:cubicBezTo>
                      <a:pt x="3333" y="18677"/>
                      <a:pt x="3575" y="18826"/>
                      <a:pt x="3795" y="19013"/>
                    </a:cubicBezTo>
                    <a:lnTo>
                      <a:pt x="5098" y="18023"/>
                    </a:lnTo>
                    <a:cubicBezTo>
                      <a:pt x="5481" y="18325"/>
                      <a:pt x="5877" y="18596"/>
                      <a:pt x="6293" y="18828"/>
                    </a:cubicBezTo>
                    <a:lnTo>
                      <a:pt x="5875" y="20410"/>
                    </a:lnTo>
                    <a:cubicBezTo>
                      <a:pt x="6394" y="20674"/>
                      <a:pt x="6922" y="20893"/>
                      <a:pt x="7469" y="21069"/>
                    </a:cubicBezTo>
                    <a:lnTo>
                      <a:pt x="8295" y="19653"/>
                    </a:lnTo>
                    <a:cubicBezTo>
                      <a:pt x="8764" y="19784"/>
                      <a:pt x="9233" y="19878"/>
                      <a:pt x="9714" y="19934"/>
                    </a:cubicBezTo>
                    <a:lnTo>
                      <a:pt x="9928" y="21554"/>
                    </a:lnTo>
                    <a:cubicBezTo>
                      <a:pt x="10502" y="21600"/>
                      <a:pt x="11074" y="21600"/>
                      <a:pt x="11648" y="21554"/>
                    </a:cubicBezTo>
                    <a:lnTo>
                      <a:pt x="11862" y="19934"/>
                    </a:lnTo>
                    <a:cubicBezTo>
                      <a:pt x="12342" y="19878"/>
                      <a:pt x="12813" y="19784"/>
                      <a:pt x="13281" y="19653"/>
                    </a:cubicBezTo>
                    <a:lnTo>
                      <a:pt x="14107" y="21069"/>
                    </a:lnTo>
                    <a:cubicBezTo>
                      <a:pt x="14653" y="20894"/>
                      <a:pt x="15183" y="20674"/>
                      <a:pt x="15701" y="20410"/>
                    </a:cubicBezTo>
                    <a:lnTo>
                      <a:pt x="15283" y="18828"/>
                    </a:lnTo>
                    <a:cubicBezTo>
                      <a:pt x="15700" y="18595"/>
                      <a:pt x="16095" y="18326"/>
                      <a:pt x="16479" y="18023"/>
                    </a:cubicBezTo>
                    <a:lnTo>
                      <a:pt x="17781" y="19013"/>
                    </a:lnTo>
                    <a:cubicBezTo>
                      <a:pt x="18001" y="18826"/>
                      <a:pt x="18244" y="18677"/>
                      <a:pt x="18451" y="18470"/>
                    </a:cubicBezTo>
                    <a:cubicBezTo>
                      <a:pt x="18660" y="18261"/>
                      <a:pt x="18808" y="18020"/>
                      <a:pt x="18996" y="17800"/>
                    </a:cubicBezTo>
                    <a:lnTo>
                      <a:pt x="18004" y="16500"/>
                    </a:lnTo>
                    <a:cubicBezTo>
                      <a:pt x="18309" y="16115"/>
                      <a:pt x="18577" y="15716"/>
                      <a:pt x="18811" y="15297"/>
                    </a:cubicBezTo>
                    <a:lnTo>
                      <a:pt x="20386" y="15715"/>
                    </a:lnTo>
                    <a:cubicBezTo>
                      <a:pt x="20648" y="15200"/>
                      <a:pt x="20871" y="14675"/>
                      <a:pt x="21046" y="14133"/>
                    </a:cubicBezTo>
                    <a:lnTo>
                      <a:pt x="19637" y="13309"/>
                    </a:lnTo>
                    <a:cubicBezTo>
                      <a:pt x="19768" y="12842"/>
                      <a:pt x="19863" y="12371"/>
                      <a:pt x="19919" y="11893"/>
                    </a:cubicBezTo>
                    <a:lnTo>
                      <a:pt x="21542" y="11679"/>
                    </a:lnTo>
                    <a:cubicBezTo>
                      <a:pt x="21588" y="11106"/>
                      <a:pt x="21587" y="10536"/>
                      <a:pt x="21542" y="9962"/>
                    </a:cubicBezTo>
                    <a:lnTo>
                      <a:pt x="19919" y="9749"/>
                    </a:lnTo>
                    <a:cubicBezTo>
                      <a:pt x="19863" y="9269"/>
                      <a:pt x="19769" y="8801"/>
                      <a:pt x="19637" y="8333"/>
                    </a:cubicBezTo>
                    <a:lnTo>
                      <a:pt x="21046" y="7508"/>
                    </a:lnTo>
                    <a:cubicBezTo>
                      <a:pt x="20871" y="6965"/>
                      <a:pt x="20649" y="6442"/>
                      <a:pt x="20386" y="5927"/>
                    </a:cubicBezTo>
                    <a:lnTo>
                      <a:pt x="18811" y="6344"/>
                    </a:lnTo>
                    <a:cubicBezTo>
                      <a:pt x="18577" y="5926"/>
                      <a:pt x="18308" y="5526"/>
                      <a:pt x="18004" y="5141"/>
                    </a:cubicBezTo>
                    <a:lnTo>
                      <a:pt x="18996" y="3841"/>
                    </a:lnTo>
                    <a:cubicBezTo>
                      <a:pt x="18808" y="3621"/>
                      <a:pt x="18660" y="3380"/>
                      <a:pt x="18451" y="3172"/>
                    </a:cubicBezTo>
                    <a:cubicBezTo>
                      <a:pt x="18243" y="2964"/>
                      <a:pt x="18001" y="2816"/>
                      <a:pt x="17781" y="2629"/>
                    </a:cubicBezTo>
                    <a:lnTo>
                      <a:pt x="16479" y="3618"/>
                    </a:lnTo>
                    <a:cubicBezTo>
                      <a:pt x="16093" y="3314"/>
                      <a:pt x="15701" y="3037"/>
                      <a:pt x="15283" y="2803"/>
                    </a:cubicBezTo>
                    <a:lnTo>
                      <a:pt x="15701" y="1232"/>
                    </a:lnTo>
                    <a:cubicBezTo>
                      <a:pt x="15183" y="968"/>
                      <a:pt x="14653" y="748"/>
                      <a:pt x="14107" y="572"/>
                    </a:cubicBezTo>
                    <a:lnTo>
                      <a:pt x="13291" y="1979"/>
                    </a:lnTo>
                    <a:cubicBezTo>
                      <a:pt x="12820" y="1847"/>
                      <a:pt x="12345" y="1754"/>
                      <a:pt x="11862" y="1698"/>
                    </a:cubicBezTo>
                    <a:lnTo>
                      <a:pt x="11648" y="87"/>
                    </a:lnTo>
                    <a:cubicBezTo>
                      <a:pt x="11359" y="64"/>
                      <a:pt x="11073" y="0"/>
                      <a:pt x="10783" y="0"/>
                    </a:cubicBezTo>
                    <a:close/>
                    <a:moveTo>
                      <a:pt x="10783" y="3706"/>
                    </a:moveTo>
                    <a:cubicBezTo>
                      <a:pt x="12608" y="3706"/>
                      <a:pt x="14435" y="4402"/>
                      <a:pt x="15827" y="5791"/>
                    </a:cubicBezTo>
                    <a:cubicBezTo>
                      <a:pt x="18611" y="8570"/>
                      <a:pt x="18611" y="13072"/>
                      <a:pt x="15827" y="15850"/>
                    </a:cubicBezTo>
                    <a:cubicBezTo>
                      <a:pt x="13043" y="18629"/>
                      <a:pt x="8533" y="18629"/>
                      <a:pt x="5749" y="15850"/>
                    </a:cubicBezTo>
                    <a:cubicBezTo>
                      <a:pt x="2965" y="13072"/>
                      <a:pt x="2965" y="8570"/>
                      <a:pt x="5749" y="5791"/>
                    </a:cubicBezTo>
                    <a:cubicBezTo>
                      <a:pt x="7141" y="4402"/>
                      <a:pt x="8959" y="3706"/>
                      <a:pt x="10783" y="3706"/>
                    </a:cubicBezTo>
                    <a:close/>
                  </a:path>
                </a:pathLst>
              </a:custGeom>
              <a:solidFill>
                <a:srgbClr val="C4DCF2"/>
              </a:solidFill>
              <a:ln w="3175" cap="flat">
                <a:solidFill>
                  <a:srgbClr val="1772B9"/>
                </a:solidFill>
                <a:prstDash val="solid"/>
                <a:miter lim="400000"/>
              </a:ln>
              <a:effectLst>
                <a:outerShdw blurRad="457200" dir="5400000" rotWithShape="0">
                  <a:srgbClr val="FFFFFF"/>
                </a:outerShdw>
              </a:effectLst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59" name="Shape 759"/>
              <p:cNvSpPr/>
              <p:nvPr/>
            </p:nvSpPr>
            <p:spPr>
              <a:xfrm>
                <a:off x="154166" y="157285"/>
                <a:ext cx="591870" cy="591870"/>
              </a:xfrm>
              <a:prstGeom prst="ellipse">
                <a:avLst/>
              </a:prstGeom>
              <a:solidFill>
                <a:srgbClr val="FBFBFB"/>
              </a:solidFill>
              <a:ln w="12700" cap="flat">
                <a:solidFill>
                  <a:srgbClr val="1772B9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grpSp>
            <p:nvGrpSpPr>
              <p:cNvPr id="776" name="Group 776"/>
              <p:cNvGrpSpPr/>
              <p:nvPr/>
            </p:nvGrpSpPr>
            <p:grpSpPr>
              <a:xfrm rot="21480000">
                <a:off x="14922" y="14922"/>
                <a:ext cx="870358" cy="870358"/>
                <a:chOff x="0" y="0"/>
                <a:chExt cx="870357" cy="870357"/>
              </a:xfrm>
            </p:grpSpPr>
            <p:sp>
              <p:nvSpPr>
                <p:cNvPr id="760" name="Shape 760"/>
                <p:cNvSpPr/>
                <p:nvPr/>
              </p:nvSpPr>
              <p:spPr>
                <a:xfrm>
                  <a:off x="662777" y="561621"/>
                  <a:ext cx="95186" cy="16518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1772B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761" name="Shape 761"/>
                <p:cNvSpPr/>
                <p:nvPr/>
              </p:nvSpPr>
              <p:spPr>
                <a:xfrm rot="20250000">
                  <a:off x="722503" y="438165"/>
                  <a:ext cx="95186" cy="16518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F3901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762" name="Shape 762"/>
                <p:cNvSpPr/>
                <p:nvPr/>
              </p:nvSpPr>
              <p:spPr>
                <a:xfrm rot="18900000">
                  <a:off x="730711" y="306185"/>
                  <a:ext cx="95186" cy="16518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DE6A1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763" name="Shape 763"/>
                <p:cNvSpPr/>
                <p:nvPr/>
              </p:nvSpPr>
              <p:spPr>
                <a:xfrm rot="17550000">
                  <a:off x="685647" y="176655"/>
                  <a:ext cx="95186" cy="16518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0B3F8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764" name="Shape 764"/>
                <p:cNvSpPr/>
                <p:nvPr/>
              </p:nvSpPr>
              <p:spPr>
                <a:xfrm rot="10800000">
                  <a:off x="112394" y="142779"/>
                  <a:ext cx="95186" cy="16518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1772B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765" name="Shape 765"/>
                <p:cNvSpPr/>
                <p:nvPr/>
              </p:nvSpPr>
              <p:spPr>
                <a:xfrm rot="9450000">
                  <a:off x="52668" y="264773"/>
                  <a:ext cx="95187" cy="16518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F3901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766" name="Shape 766"/>
                <p:cNvSpPr/>
                <p:nvPr/>
              </p:nvSpPr>
              <p:spPr>
                <a:xfrm rot="8100000">
                  <a:off x="44460" y="398215"/>
                  <a:ext cx="95186" cy="16518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DE6A1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767" name="Shape 767"/>
                <p:cNvSpPr/>
                <p:nvPr/>
              </p:nvSpPr>
              <p:spPr>
                <a:xfrm rot="6750000">
                  <a:off x="89525" y="527745"/>
                  <a:ext cx="95186" cy="16518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0B3F8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768" name="Shape 768"/>
                <p:cNvSpPr/>
                <p:nvPr/>
              </p:nvSpPr>
              <p:spPr>
                <a:xfrm rot="16200000">
                  <a:off x="599198" y="77397"/>
                  <a:ext cx="95186" cy="16518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1772B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769" name="Shape 769"/>
                <p:cNvSpPr/>
                <p:nvPr/>
              </p:nvSpPr>
              <p:spPr>
                <a:xfrm rot="14850000">
                  <a:off x="475742" y="17671"/>
                  <a:ext cx="95186" cy="16518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F3901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770" name="Shape 770"/>
                <p:cNvSpPr/>
                <p:nvPr/>
              </p:nvSpPr>
              <p:spPr>
                <a:xfrm rot="13500000">
                  <a:off x="343762" y="9462"/>
                  <a:ext cx="95186" cy="16518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DE6A1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771" name="Shape 771"/>
                <p:cNvSpPr/>
                <p:nvPr/>
              </p:nvSpPr>
              <p:spPr>
                <a:xfrm rot="12150000">
                  <a:off x="214232" y="54527"/>
                  <a:ext cx="95186" cy="16518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0B3F8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772" name="Shape 772"/>
                <p:cNvSpPr/>
                <p:nvPr/>
              </p:nvSpPr>
              <p:spPr>
                <a:xfrm rot="5400000">
                  <a:off x="176969" y="627780"/>
                  <a:ext cx="95186" cy="16518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1772B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773" name="Shape 773"/>
                <p:cNvSpPr/>
                <p:nvPr/>
              </p:nvSpPr>
              <p:spPr>
                <a:xfrm rot="4050000">
                  <a:off x="298963" y="687505"/>
                  <a:ext cx="95186" cy="16518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F3901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774" name="Shape 774"/>
                <p:cNvSpPr/>
                <p:nvPr/>
              </p:nvSpPr>
              <p:spPr>
                <a:xfrm rot="2700000">
                  <a:off x="433868" y="695713"/>
                  <a:ext cx="95186" cy="16518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DE6A1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775" name="Shape 775"/>
                <p:cNvSpPr/>
                <p:nvPr/>
              </p:nvSpPr>
              <p:spPr>
                <a:xfrm rot="1350000">
                  <a:off x="561935" y="650649"/>
                  <a:ext cx="95186" cy="16518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0B3F8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</p:grpSp>
          <p:pic>
            <p:nvPicPr>
              <p:cNvPr id="777" name="Лого fill-filtered.png"/>
              <p:cNvPicPr>
                <a:picLocks noChangeAspect="1"/>
              </p:cNvPicPr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219713" y="291890"/>
                <a:ext cx="462605" cy="33548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sp>
        <p:nvSpPr>
          <p:cNvPr id="3" name="Прямоугольник 2"/>
          <p:cNvSpPr/>
          <p:nvPr/>
        </p:nvSpPr>
        <p:spPr>
          <a:xfrm>
            <a:off x="-6234" y="1"/>
            <a:ext cx="24390178" cy="13715999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all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DIN Alternate"/>
            </a:endParaRPr>
          </a:p>
        </p:txBody>
      </p:sp>
      <p:sp>
        <p:nvSpPr>
          <p:cNvPr id="33" name="Shape 283"/>
          <p:cNvSpPr>
            <a:spLocks noGrp="1"/>
          </p:cNvSpPr>
          <p:nvPr>
            <p:ph type="sldNum" sz="quarter" idx="2"/>
          </p:nvPr>
        </p:nvSpPr>
        <p:spPr>
          <a:xfrm>
            <a:off x="23314345" y="12922267"/>
            <a:ext cx="252223" cy="5207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anchor="ctr"/>
          <a:lstStyle>
            <a:lvl1pPr algn="l">
              <a:lnSpc>
                <a:spcPct val="100000"/>
              </a:lnSpc>
              <a:spcBef>
                <a:spcPts val="3400"/>
              </a:spcBef>
              <a:defRPr sz="3000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Regular"/>
                <a:ea typeface="PlumbCondensed-Regular"/>
                <a:cs typeface="PlumbCondensed-Regular"/>
                <a:sym typeface="PlumbCondensed-Regular"/>
              </a:defRPr>
            </a:lvl1pPr>
          </a:lstStyle>
          <a:p>
            <a:fld id="{86CB4B4D-7CA3-9044-876B-883B54F8677D}" type="slidenum">
              <a:t>10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4484062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23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Shape 781"/>
          <p:cNvSpPr/>
          <p:nvPr/>
        </p:nvSpPr>
        <p:spPr>
          <a:xfrm>
            <a:off x="0" y="0"/>
            <a:ext cx="24384001" cy="1664611"/>
          </a:xfrm>
          <a:prstGeom prst="rect">
            <a:avLst/>
          </a:prstGeom>
          <a:gradFill>
            <a:gsLst>
              <a:gs pos="0">
                <a:srgbClr val="83D1D6">
                  <a:alpha val="50000"/>
                </a:srgbClr>
              </a:gs>
              <a:gs pos="100000">
                <a:srgbClr val="83D1D6">
                  <a:alpha val="6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grpSp>
        <p:nvGrpSpPr>
          <p:cNvPr id="785" name="Group 785"/>
          <p:cNvGrpSpPr/>
          <p:nvPr/>
        </p:nvGrpSpPr>
        <p:grpSpPr>
          <a:xfrm>
            <a:off x="9181190" y="12763878"/>
            <a:ext cx="6021620" cy="799307"/>
            <a:chOff x="582969" y="347543"/>
            <a:chExt cx="6021618" cy="799306"/>
          </a:xfrm>
        </p:grpSpPr>
        <p:sp>
          <p:nvSpPr>
            <p:cNvPr id="782" name="Shape 782"/>
            <p:cNvSpPr/>
            <p:nvPr/>
          </p:nvSpPr>
          <p:spPr>
            <a:xfrm>
              <a:off x="582969" y="347543"/>
              <a:ext cx="6021620" cy="79930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83" name="Shape 783"/>
            <p:cNvSpPr/>
            <p:nvPr/>
          </p:nvSpPr>
          <p:spPr>
            <a:xfrm>
              <a:off x="721366" y="508546"/>
              <a:ext cx="5744826" cy="454572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B3F87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ctr" defTabSz="584200">
                <a:spcBef>
                  <a:spcPts val="0"/>
                </a:spcBef>
                <a:defRPr sz="1500" b="1" spc="1965">
                  <a:solidFill>
                    <a:srgbClr val="0B3F87"/>
                  </a:solidFill>
                  <a:latin typeface="Superclarendon"/>
                  <a:ea typeface="Superclarendon"/>
                  <a:cs typeface="Superclarendon"/>
                  <a:sym typeface="Superclarendon"/>
                </a:defRPr>
              </a:lvl1pPr>
            </a:lstStyle>
            <a:p>
              <a:r>
                <a:t>ГАЗТЕХЭКСПЕРТ</a:t>
              </a:r>
            </a:p>
          </p:txBody>
        </p:sp>
        <p:sp>
          <p:nvSpPr>
            <p:cNvPr id="784" name="Shape 784"/>
            <p:cNvSpPr/>
            <p:nvPr/>
          </p:nvSpPr>
          <p:spPr>
            <a:xfrm>
              <a:off x="863489" y="826917"/>
              <a:ext cx="5460581" cy="247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584200">
                <a:spcBef>
                  <a:spcPts val="0"/>
                </a:spcBef>
                <a:defRPr sz="1100" cap="small" spc="879">
                  <a:solidFill>
                    <a:schemeClr val="accent1"/>
                  </a:solidFill>
                  <a:latin typeface="Brutal Type Bold"/>
                  <a:ea typeface="Brutal Type Bold"/>
                  <a:cs typeface="Brutal Type Bold"/>
                  <a:sym typeface="Brutal Type Bold"/>
                </a:defRPr>
              </a:lvl1pPr>
            </a:lstStyle>
            <a:p>
              <a:r>
                <a:t> везде, где нужна безопасность</a:t>
              </a:r>
            </a:p>
          </p:txBody>
        </p:sp>
      </p:grpSp>
      <p:grpSp>
        <p:nvGrpSpPr>
          <p:cNvPr id="806" name="Group 806"/>
          <p:cNvGrpSpPr/>
          <p:nvPr/>
        </p:nvGrpSpPr>
        <p:grpSpPr>
          <a:xfrm>
            <a:off x="1037369" y="12761848"/>
            <a:ext cx="841540" cy="841540"/>
            <a:chOff x="0" y="0"/>
            <a:chExt cx="841539" cy="841539"/>
          </a:xfrm>
        </p:grpSpPr>
        <p:sp>
          <p:nvSpPr>
            <p:cNvPr id="786" name="Shape 786"/>
            <p:cNvSpPr/>
            <p:nvPr/>
          </p:nvSpPr>
          <p:spPr>
            <a:xfrm>
              <a:off x="54152" y="52550"/>
              <a:ext cx="733235" cy="735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7" h="21588" extrusionOk="0">
                  <a:moveTo>
                    <a:pt x="10783" y="0"/>
                  </a:moveTo>
                  <a:cubicBezTo>
                    <a:pt x="10497" y="0"/>
                    <a:pt x="10214" y="65"/>
                    <a:pt x="9928" y="87"/>
                  </a:cubicBezTo>
                  <a:lnTo>
                    <a:pt x="9714" y="1698"/>
                  </a:lnTo>
                  <a:cubicBezTo>
                    <a:pt x="9230" y="1754"/>
                    <a:pt x="8757" y="1846"/>
                    <a:pt x="8285" y="1979"/>
                  </a:cubicBezTo>
                  <a:lnTo>
                    <a:pt x="7469" y="572"/>
                  </a:lnTo>
                  <a:cubicBezTo>
                    <a:pt x="6922" y="748"/>
                    <a:pt x="6394" y="967"/>
                    <a:pt x="5875" y="1232"/>
                  </a:cubicBezTo>
                  <a:lnTo>
                    <a:pt x="6293" y="2803"/>
                  </a:lnTo>
                  <a:cubicBezTo>
                    <a:pt x="5873" y="3038"/>
                    <a:pt x="5475" y="3313"/>
                    <a:pt x="5088" y="3618"/>
                  </a:cubicBezTo>
                  <a:lnTo>
                    <a:pt x="3795" y="2629"/>
                  </a:lnTo>
                  <a:cubicBezTo>
                    <a:pt x="3575" y="2816"/>
                    <a:pt x="3333" y="2964"/>
                    <a:pt x="3125" y="3172"/>
                  </a:cubicBezTo>
                  <a:cubicBezTo>
                    <a:pt x="2917" y="3380"/>
                    <a:pt x="2768" y="3622"/>
                    <a:pt x="2580" y="3841"/>
                  </a:cubicBezTo>
                  <a:lnTo>
                    <a:pt x="3562" y="5131"/>
                  </a:lnTo>
                  <a:cubicBezTo>
                    <a:pt x="3256" y="5518"/>
                    <a:pt x="2990" y="5924"/>
                    <a:pt x="2755" y="6344"/>
                  </a:cubicBezTo>
                  <a:lnTo>
                    <a:pt x="1181" y="5927"/>
                  </a:lnTo>
                  <a:cubicBezTo>
                    <a:pt x="917" y="6443"/>
                    <a:pt x="695" y="6965"/>
                    <a:pt x="520" y="7508"/>
                  </a:cubicBezTo>
                  <a:lnTo>
                    <a:pt x="1929" y="8323"/>
                  </a:lnTo>
                  <a:cubicBezTo>
                    <a:pt x="1796" y="8794"/>
                    <a:pt x="1704" y="9266"/>
                    <a:pt x="1647" y="9749"/>
                  </a:cubicBezTo>
                  <a:lnTo>
                    <a:pt x="34" y="9962"/>
                  </a:lnTo>
                  <a:cubicBezTo>
                    <a:pt x="-11" y="10536"/>
                    <a:pt x="-12" y="11106"/>
                    <a:pt x="34" y="11679"/>
                  </a:cubicBezTo>
                  <a:lnTo>
                    <a:pt x="1647" y="11893"/>
                  </a:lnTo>
                  <a:cubicBezTo>
                    <a:pt x="1704" y="12375"/>
                    <a:pt x="1797" y="12849"/>
                    <a:pt x="1929" y="13319"/>
                  </a:cubicBezTo>
                  <a:lnTo>
                    <a:pt x="520" y="14133"/>
                  </a:lnTo>
                  <a:cubicBezTo>
                    <a:pt x="695" y="14676"/>
                    <a:pt x="918" y="15200"/>
                    <a:pt x="1181" y="15715"/>
                  </a:cubicBezTo>
                  <a:lnTo>
                    <a:pt x="2755" y="15297"/>
                  </a:lnTo>
                  <a:cubicBezTo>
                    <a:pt x="2991" y="15718"/>
                    <a:pt x="3265" y="16114"/>
                    <a:pt x="3572" y="16500"/>
                  </a:cubicBezTo>
                  <a:lnTo>
                    <a:pt x="2580" y="17800"/>
                  </a:lnTo>
                  <a:cubicBezTo>
                    <a:pt x="2768" y="18020"/>
                    <a:pt x="2917" y="18262"/>
                    <a:pt x="3125" y="18470"/>
                  </a:cubicBezTo>
                  <a:cubicBezTo>
                    <a:pt x="3333" y="18677"/>
                    <a:pt x="3575" y="18826"/>
                    <a:pt x="3795" y="19013"/>
                  </a:cubicBezTo>
                  <a:lnTo>
                    <a:pt x="5098" y="18023"/>
                  </a:lnTo>
                  <a:cubicBezTo>
                    <a:pt x="5481" y="18325"/>
                    <a:pt x="5877" y="18596"/>
                    <a:pt x="6293" y="18828"/>
                  </a:cubicBezTo>
                  <a:lnTo>
                    <a:pt x="5875" y="20410"/>
                  </a:lnTo>
                  <a:cubicBezTo>
                    <a:pt x="6394" y="20674"/>
                    <a:pt x="6922" y="20893"/>
                    <a:pt x="7469" y="21069"/>
                  </a:cubicBezTo>
                  <a:lnTo>
                    <a:pt x="8295" y="19653"/>
                  </a:lnTo>
                  <a:cubicBezTo>
                    <a:pt x="8764" y="19784"/>
                    <a:pt x="9233" y="19878"/>
                    <a:pt x="9714" y="19934"/>
                  </a:cubicBezTo>
                  <a:lnTo>
                    <a:pt x="9928" y="21554"/>
                  </a:lnTo>
                  <a:cubicBezTo>
                    <a:pt x="10502" y="21600"/>
                    <a:pt x="11074" y="21600"/>
                    <a:pt x="11648" y="21554"/>
                  </a:cubicBezTo>
                  <a:lnTo>
                    <a:pt x="11862" y="19934"/>
                  </a:lnTo>
                  <a:cubicBezTo>
                    <a:pt x="12342" y="19878"/>
                    <a:pt x="12813" y="19784"/>
                    <a:pt x="13281" y="19653"/>
                  </a:cubicBezTo>
                  <a:lnTo>
                    <a:pt x="14107" y="21069"/>
                  </a:lnTo>
                  <a:cubicBezTo>
                    <a:pt x="14653" y="20894"/>
                    <a:pt x="15183" y="20674"/>
                    <a:pt x="15701" y="20410"/>
                  </a:cubicBezTo>
                  <a:lnTo>
                    <a:pt x="15283" y="18828"/>
                  </a:lnTo>
                  <a:cubicBezTo>
                    <a:pt x="15700" y="18595"/>
                    <a:pt x="16095" y="18326"/>
                    <a:pt x="16479" y="18023"/>
                  </a:cubicBezTo>
                  <a:lnTo>
                    <a:pt x="17781" y="19013"/>
                  </a:lnTo>
                  <a:cubicBezTo>
                    <a:pt x="18001" y="18826"/>
                    <a:pt x="18244" y="18677"/>
                    <a:pt x="18451" y="18470"/>
                  </a:cubicBezTo>
                  <a:cubicBezTo>
                    <a:pt x="18660" y="18261"/>
                    <a:pt x="18808" y="18020"/>
                    <a:pt x="18996" y="17800"/>
                  </a:cubicBezTo>
                  <a:lnTo>
                    <a:pt x="18004" y="16500"/>
                  </a:lnTo>
                  <a:cubicBezTo>
                    <a:pt x="18309" y="16115"/>
                    <a:pt x="18577" y="15716"/>
                    <a:pt x="18811" y="15297"/>
                  </a:cubicBezTo>
                  <a:lnTo>
                    <a:pt x="20386" y="15715"/>
                  </a:lnTo>
                  <a:cubicBezTo>
                    <a:pt x="20648" y="15200"/>
                    <a:pt x="20871" y="14675"/>
                    <a:pt x="21046" y="14133"/>
                  </a:cubicBezTo>
                  <a:lnTo>
                    <a:pt x="19637" y="13309"/>
                  </a:lnTo>
                  <a:cubicBezTo>
                    <a:pt x="19768" y="12842"/>
                    <a:pt x="19863" y="12371"/>
                    <a:pt x="19919" y="11893"/>
                  </a:cubicBezTo>
                  <a:lnTo>
                    <a:pt x="21542" y="11679"/>
                  </a:lnTo>
                  <a:cubicBezTo>
                    <a:pt x="21588" y="11106"/>
                    <a:pt x="21587" y="10536"/>
                    <a:pt x="21542" y="9962"/>
                  </a:cubicBezTo>
                  <a:lnTo>
                    <a:pt x="19919" y="9749"/>
                  </a:lnTo>
                  <a:cubicBezTo>
                    <a:pt x="19863" y="9269"/>
                    <a:pt x="19769" y="8801"/>
                    <a:pt x="19637" y="8333"/>
                  </a:cubicBezTo>
                  <a:lnTo>
                    <a:pt x="21046" y="7508"/>
                  </a:lnTo>
                  <a:cubicBezTo>
                    <a:pt x="20871" y="6965"/>
                    <a:pt x="20649" y="6442"/>
                    <a:pt x="20386" y="5927"/>
                  </a:cubicBezTo>
                  <a:lnTo>
                    <a:pt x="18811" y="6344"/>
                  </a:lnTo>
                  <a:cubicBezTo>
                    <a:pt x="18577" y="5926"/>
                    <a:pt x="18308" y="5526"/>
                    <a:pt x="18004" y="5141"/>
                  </a:cubicBezTo>
                  <a:lnTo>
                    <a:pt x="18996" y="3841"/>
                  </a:lnTo>
                  <a:cubicBezTo>
                    <a:pt x="18808" y="3621"/>
                    <a:pt x="18660" y="3380"/>
                    <a:pt x="18451" y="3172"/>
                  </a:cubicBezTo>
                  <a:cubicBezTo>
                    <a:pt x="18243" y="2964"/>
                    <a:pt x="18001" y="2816"/>
                    <a:pt x="17781" y="2629"/>
                  </a:cubicBezTo>
                  <a:lnTo>
                    <a:pt x="16479" y="3618"/>
                  </a:lnTo>
                  <a:cubicBezTo>
                    <a:pt x="16093" y="3314"/>
                    <a:pt x="15701" y="3037"/>
                    <a:pt x="15283" y="2803"/>
                  </a:cubicBezTo>
                  <a:lnTo>
                    <a:pt x="15701" y="1232"/>
                  </a:lnTo>
                  <a:cubicBezTo>
                    <a:pt x="15183" y="968"/>
                    <a:pt x="14653" y="748"/>
                    <a:pt x="14107" y="572"/>
                  </a:cubicBezTo>
                  <a:lnTo>
                    <a:pt x="13291" y="1979"/>
                  </a:lnTo>
                  <a:cubicBezTo>
                    <a:pt x="12820" y="1847"/>
                    <a:pt x="12345" y="1754"/>
                    <a:pt x="11862" y="1698"/>
                  </a:cubicBezTo>
                  <a:lnTo>
                    <a:pt x="11648" y="87"/>
                  </a:lnTo>
                  <a:cubicBezTo>
                    <a:pt x="11359" y="64"/>
                    <a:pt x="11073" y="0"/>
                    <a:pt x="10783" y="0"/>
                  </a:cubicBezTo>
                  <a:close/>
                  <a:moveTo>
                    <a:pt x="10783" y="3706"/>
                  </a:moveTo>
                  <a:cubicBezTo>
                    <a:pt x="12608" y="3706"/>
                    <a:pt x="14435" y="4402"/>
                    <a:pt x="15827" y="5791"/>
                  </a:cubicBezTo>
                  <a:cubicBezTo>
                    <a:pt x="18611" y="8570"/>
                    <a:pt x="18611" y="13072"/>
                    <a:pt x="15827" y="15850"/>
                  </a:cubicBezTo>
                  <a:cubicBezTo>
                    <a:pt x="13043" y="18629"/>
                    <a:pt x="8533" y="18629"/>
                    <a:pt x="5749" y="15850"/>
                  </a:cubicBezTo>
                  <a:cubicBezTo>
                    <a:pt x="2965" y="13072"/>
                    <a:pt x="2965" y="8570"/>
                    <a:pt x="5749" y="5791"/>
                  </a:cubicBezTo>
                  <a:cubicBezTo>
                    <a:pt x="7141" y="4402"/>
                    <a:pt x="8959" y="3706"/>
                    <a:pt x="10783" y="3706"/>
                  </a:cubicBezTo>
                  <a:close/>
                </a:path>
              </a:pathLst>
            </a:custGeom>
            <a:solidFill>
              <a:srgbClr val="C4DCF2"/>
            </a:solidFill>
            <a:ln w="3175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87" name="Shape 787"/>
            <p:cNvSpPr/>
            <p:nvPr/>
          </p:nvSpPr>
          <p:spPr>
            <a:xfrm>
              <a:off x="144120" y="147035"/>
              <a:ext cx="553299" cy="553300"/>
            </a:xfrm>
            <a:prstGeom prst="ellipse">
              <a:avLst/>
            </a:prstGeom>
            <a:solidFill>
              <a:srgbClr val="FBFBFB"/>
            </a:solidFill>
            <a:ln w="12700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grpSp>
          <p:nvGrpSpPr>
            <p:cNvPr id="804" name="Group 804"/>
            <p:cNvGrpSpPr/>
            <p:nvPr/>
          </p:nvGrpSpPr>
          <p:grpSpPr>
            <a:xfrm rot="21480000">
              <a:off x="13949" y="13949"/>
              <a:ext cx="813641" cy="813641"/>
              <a:chOff x="0" y="0"/>
              <a:chExt cx="813639" cy="813639"/>
            </a:xfrm>
          </p:grpSpPr>
          <p:sp>
            <p:nvSpPr>
              <p:cNvPr id="788" name="Shape 788"/>
              <p:cNvSpPr/>
              <p:nvPr/>
            </p:nvSpPr>
            <p:spPr>
              <a:xfrm>
                <a:off x="619586" y="525022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89" name="Shape 789"/>
              <p:cNvSpPr/>
              <p:nvPr/>
            </p:nvSpPr>
            <p:spPr>
              <a:xfrm rot="20250000">
                <a:off x="675420" y="409611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90" name="Shape 790"/>
              <p:cNvSpPr/>
              <p:nvPr/>
            </p:nvSpPr>
            <p:spPr>
              <a:xfrm rot="18900000">
                <a:off x="683093" y="286231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91" name="Shape 791"/>
              <p:cNvSpPr/>
              <p:nvPr/>
            </p:nvSpPr>
            <p:spPr>
              <a:xfrm rot="17550000">
                <a:off x="640965" y="165143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92" name="Shape 792"/>
              <p:cNvSpPr/>
              <p:nvPr/>
            </p:nvSpPr>
            <p:spPr>
              <a:xfrm rot="10800000">
                <a:off x="105070" y="133474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93" name="Shape 793"/>
              <p:cNvSpPr/>
              <p:nvPr/>
            </p:nvSpPr>
            <p:spPr>
              <a:xfrm rot="9450000">
                <a:off x="49236" y="247519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94" name="Shape 794"/>
              <p:cNvSpPr/>
              <p:nvPr/>
            </p:nvSpPr>
            <p:spPr>
              <a:xfrm rot="8100000">
                <a:off x="41563" y="372265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95" name="Shape 795"/>
              <p:cNvSpPr/>
              <p:nvPr/>
            </p:nvSpPr>
            <p:spPr>
              <a:xfrm rot="6750000">
                <a:off x="83691" y="493353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96" name="Shape 796"/>
              <p:cNvSpPr/>
              <p:nvPr/>
            </p:nvSpPr>
            <p:spPr>
              <a:xfrm rot="16200000">
                <a:off x="560151" y="7235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97" name="Shape 797"/>
              <p:cNvSpPr/>
              <p:nvPr/>
            </p:nvSpPr>
            <p:spPr>
              <a:xfrm rot="14850000">
                <a:off x="444739" y="16519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98" name="Shape 798"/>
              <p:cNvSpPr/>
              <p:nvPr/>
            </p:nvSpPr>
            <p:spPr>
              <a:xfrm rot="13500000">
                <a:off x="321360" y="884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99" name="Shape 799"/>
              <p:cNvSpPr/>
              <p:nvPr/>
            </p:nvSpPr>
            <p:spPr>
              <a:xfrm rot="12150000">
                <a:off x="200271" y="50974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800" name="Shape 800"/>
              <p:cNvSpPr/>
              <p:nvPr/>
            </p:nvSpPr>
            <p:spPr>
              <a:xfrm rot="5400000">
                <a:off x="165436" y="586869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801" name="Shape 801"/>
              <p:cNvSpPr/>
              <p:nvPr/>
            </p:nvSpPr>
            <p:spPr>
              <a:xfrm rot="4050000">
                <a:off x="279481" y="64270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802" name="Shape 802"/>
              <p:cNvSpPr/>
              <p:nvPr/>
            </p:nvSpPr>
            <p:spPr>
              <a:xfrm rot="2700000">
                <a:off x="405594" y="65037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803" name="Shape 803"/>
              <p:cNvSpPr/>
              <p:nvPr/>
            </p:nvSpPr>
            <p:spPr>
              <a:xfrm rot="1350000">
                <a:off x="525315" y="608248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pic>
          <p:nvPicPr>
            <p:cNvPr id="805" name="Лого fill-filtered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05395" y="272868"/>
              <a:ext cx="432459" cy="3136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09" name="Shape 809"/>
          <p:cNvSpPr/>
          <p:nvPr/>
        </p:nvSpPr>
        <p:spPr>
          <a:xfrm>
            <a:off x="2289551" y="13182618"/>
            <a:ext cx="6652113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sp>
        <p:nvSpPr>
          <p:cNvPr id="810" name="Shape 810"/>
          <p:cNvSpPr/>
          <p:nvPr/>
        </p:nvSpPr>
        <p:spPr>
          <a:xfrm>
            <a:off x="15438674" y="13182618"/>
            <a:ext cx="7443495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sp>
        <p:nvSpPr>
          <p:cNvPr id="815" name="Shape 815"/>
          <p:cNvSpPr/>
          <p:nvPr/>
        </p:nvSpPr>
        <p:spPr>
          <a:xfrm>
            <a:off x="1847776" y="4079147"/>
            <a:ext cx="357387" cy="357387"/>
          </a:xfrm>
          <a:prstGeom prst="ellipse">
            <a:avLst/>
          </a:prstGeom>
          <a:solidFill>
            <a:schemeClr val="accent5">
              <a:hueOff val="-180946"/>
              <a:satOff val="-2351"/>
              <a:lumOff val="-8716"/>
            </a:schemeClr>
          </a:solidFill>
          <a:ln w="25400">
            <a:solidFill>
              <a:srgbClr val="FFFFFF"/>
            </a:solidFill>
          </a:ln>
          <a:effectLst>
            <a:outerShdw blurRad="101600" dir="10800000" rotWithShape="0">
              <a:srgbClr val="000000">
                <a:alpha val="30482"/>
              </a:srgbClr>
            </a:outerShdw>
          </a:effectLst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816" name="Shape 816"/>
          <p:cNvSpPr/>
          <p:nvPr/>
        </p:nvSpPr>
        <p:spPr>
          <a:xfrm>
            <a:off x="1056419" y="6591625"/>
            <a:ext cx="1940102" cy="448838"/>
          </a:xfrm>
          <a:prstGeom prst="roundRect">
            <a:avLst>
              <a:gd name="adj" fmla="val 12443"/>
            </a:avLst>
          </a:prstGeom>
          <a:solidFill>
            <a:srgbClr val="838787"/>
          </a:solidFill>
          <a:ln w="38100">
            <a:solidFill>
              <a:srgbClr val="13558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2100">
                <a:solidFill>
                  <a:srgbClr val="FFFFFF"/>
                </a:solidFill>
                <a:latin typeface="Amasis MT W1G Bold"/>
                <a:ea typeface="Amasis MT W1G Bold"/>
                <a:cs typeface="Amasis MT W1G Bold"/>
                <a:sym typeface="Amasis MT W1G Bold"/>
              </a:defRPr>
            </a:lvl1pPr>
          </a:lstStyle>
          <a:p>
            <a:r>
              <a:t>Разпознать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4438673" y="2206446"/>
            <a:ext cx="15506654" cy="10427987"/>
            <a:chOff x="4438673" y="2206446"/>
            <a:chExt cx="15506654" cy="10427987"/>
          </a:xfrm>
        </p:grpSpPr>
        <p:sp>
          <p:nvSpPr>
            <p:cNvPr id="818" name="Shape 818"/>
            <p:cNvSpPr/>
            <p:nvPr/>
          </p:nvSpPr>
          <p:spPr>
            <a:xfrm>
              <a:off x="6664358" y="10938371"/>
              <a:ext cx="1940102" cy="727472"/>
            </a:xfrm>
            <a:prstGeom prst="roundRect">
              <a:avLst>
                <a:gd name="adj" fmla="val 3022"/>
              </a:avLst>
            </a:prstGeom>
            <a:solidFill>
              <a:srgbClr val="838787"/>
            </a:solidFill>
            <a:ln w="38100">
              <a:solidFill>
                <a:srgbClr val="135580"/>
              </a:solidFill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 algn="ctr">
                <a:defRPr sz="2100">
                  <a:solidFill>
                    <a:srgbClr val="FFFFFF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t>Разпознать</a:t>
              </a:r>
            </a:p>
          </p:txBody>
        </p:sp>
        <p:pic>
          <p:nvPicPr>
            <p:cNvPr id="780" name="фонтанка1-filtered.jpe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7354" t="6789" r="9122" b="28622"/>
            <a:stretch>
              <a:fillRect/>
            </a:stretch>
          </p:blipFill>
          <p:spPr>
            <a:xfrm>
              <a:off x="9324647" y="2696544"/>
              <a:ext cx="9098528" cy="9384361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813" name="Group 813"/>
            <p:cNvGrpSpPr/>
            <p:nvPr/>
          </p:nvGrpSpPr>
          <p:grpSpPr>
            <a:xfrm>
              <a:off x="4438673" y="2206446"/>
              <a:ext cx="15506654" cy="10427987"/>
              <a:chOff x="0" y="0"/>
              <a:chExt cx="15506653" cy="10427985"/>
            </a:xfrm>
          </p:grpSpPr>
          <p:pic>
            <p:nvPicPr>
              <p:cNvPr id="811" name="ipad 3.png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0" y="0"/>
                <a:ext cx="15506654" cy="1042798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812" name="Shape 812"/>
              <p:cNvSpPr/>
              <p:nvPr/>
            </p:nvSpPr>
            <p:spPr>
              <a:xfrm>
                <a:off x="1554911" y="542868"/>
                <a:ext cx="255243" cy="9308827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  <a:spcBef>
                    <a:spcPts val="0"/>
                  </a:spcBef>
                  <a:defRPr sz="4000" cap="all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DIN Alternate"/>
                  </a:defRPr>
                </a:pPr>
                <a:endParaRPr/>
              </a:p>
            </p:txBody>
          </p:sp>
        </p:grpSp>
        <p:grpSp>
          <p:nvGrpSpPr>
            <p:cNvPr id="839" name="Group 839"/>
            <p:cNvGrpSpPr/>
            <p:nvPr/>
          </p:nvGrpSpPr>
          <p:grpSpPr>
            <a:xfrm>
              <a:off x="6757481" y="2886773"/>
              <a:ext cx="1753855" cy="1753854"/>
              <a:chOff x="0" y="0"/>
              <a:chExt cx="1753853" cy="1753853"/>
            </a:xfrm>
          </p:grpSpPr>
          <p:sp>
            <p:nvSpPr>
              <p:cNvPr id="819" name="Shape 819"/>
              <p:cNvSpPr/>
              <p:nvPr/>
            </p:nvSpPr>
            <p:spPr>
              <a:xfrm>
                <a:off x="112860" y="109520"/>
                <a:ext cx="1528134" cy="15319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77" h="21588" extrusionOk="0">
                    <a:moveTo>
                      <a:pt x="10783" y="0"/>
                    </a:moveTo>
                    <a:cubicBezTo>
                      <a:pt x="10497" y="0"/>
                      <a:pt x="10214" y="65"/>
                      <a:pt x="9928" y="87"/>
                    </a:cubicBezTo>
                    <a:lnTo>
                      <a:pt x="9714" y="1698"/>
                    </a:lnTo>
                    <a:cubicBezTo>
                      <a:pt x="9230" y="1754"/>
                      <a:pt x="8757" y="1846"/>
                      <a:pt x="8285" y="1979"/>
                    </a:cubicBezTo>
                    <a:lnTo>
                      <a:pt x="7469" y="572"/>
                    </a:lnTo>
                    <a:cubicBezTo>
                      <a:pt x="6922" y="748"/>
                      <a:pt x="6394" y="967"/>
                      <a:pt x="5875" y="1232"/>
                    </a:cubicBezTo>
                    <a:lnTo>
                      <a:pt x="6293" y="2803"/>
                    </a:lnTo>
                    <a:cubicBezTo>
                      <a:pt x="5873" y="3038"/>
                      <a:pt x="5475" y="3313"/>
                      <a:pt x="5088" y="3618"/>
                    </a:cubicBezTo>
                    <a:lnTo>
                      <a:pt x="3795" y="2629"/>
                    </a:lnTo>
                    <a:cubicBezTo>
                      <a:pt x="3575" y="2816"/>
                      <a:pt x="3333" y="2964"/>
                      <a:pt x="3125" y="3172"/>
                    </a:cubicBezTo>
                    <a:cubicBezTo>
                      <a:pt x="2917" y="3380"/>
                      <a:pt x="2768" y="3622"/>
                      <a:pt x="2580" y="3841"/>
                    </a:cubicBezTo>
                    <a:lnTo>
                      <a:pt x="3562" y="5131"/>
                    </a:lnTo>
                    <a:cubicBezTo>
                      <a:pt x="3256" y="5518"/>
                      <a:pt x="2990" y="5924"/>
                      <a:pt x="2755" y="6344"/>
                    </a:cubicBezTo>
                    <a:lnTo>
                      <a:pt x="1181" y="5927"/>
                    </a:lnTo>
                    <a:cubicBezTo>
                      <a:pt x="917" y="6443"/>
                      <a:pt x="695" y="6965"/>
                      <a:pt x="520" y="7508"/>
                    </a:cubicBezTo>
                    <a:lnTo>
                      <a:pt x="1929" y="8323"/>
                    </a:lnTo>
                    <a:cubicBezTo>
                      <a:pt x="1796" y="8794"/>
                      <a:pt x="1704" y="9266"/>
                      <a:pt x="1647" y="9749"/>
                    </a:cubicBezTo>
                    <a:lnTo>
                      <a:pt x="34" y="9962"/>
                    </a:lnTo>
                    <a:cubicBezTo>
                      <a:pt x="-11" y="10536"/>
                      <a:pt x="-12" y="11106"/>
                      <a:pt x="34" y="11679"/>
                    </a:cubicBezTo>
                    <a:lnTo>
                      <a:pt x="1647" y="11893"/>
                    </a:lnTo>
                    <a:cubicBezTo>
                      <a:pt x="1704" y="12375"/>
                      <a:pt x="1797" y="12849"/>
                      <a:pt x="1929" y="13319"/>
                    </a:cubicBezTo>
                    <a:lnTo>
                      <a:pt x="520" y="14133"/>
                    </a:lnTo>
                    <a:cubicBezTo>
                      <a:pt x="695" y="14676"/>
                      <a:pt x="918" y="15200"/>
                      <a:pt x="1181" y="15715"/>
                    </a:cubicBezTo>
                    <a:lnTo>
                      <a:pt x="2755" y="15297"/>
                    </a:lnTo>
                    <a:cubicBezTo>
                      <a:pt x="2991" y="15718"/>
                      <a:pt x="3265" y="16114"/>
                      <a:pt x="3572" y="16500"/>
                    </a:cubicBezTo>
                    <a:lnTo>
                      <a:pt x="2580" y="17800"/>
                    </a:lnTo>
                    <a:cubicBezTo>
                      <a:pt x="2768" y="18020"/>
                      <a:pt x="2917" y="18262"/>
                      <a:pt x="3125" y="18470"/>
                    </a:cubicBezTo>
                    <a:cubicBezTo>
                      <a:pt x="3333" y="18677"/>
                      <a:pt x="3575" y="18826"/>
                      <a:pt x="3795" y="19013"/>
                    </a:cubicBezTo>
                    <a:lnTo>
                      <a:pt x="5098" y="18023"/>
                    </a:lnTo>
                    <a:cubicBezTo>
                      <a:pt x="5481" y="18325"/>
                      <a:pt x="5877" y="18596"/>
                      <a:pt x="6293" y="18828"/>
                    </a:cubicBezTo>
                    <a:lnTo>
                      <a:pt x="5875" y="20410"/>
                    </a:lnTo>
                    <a:cubicBezTo>
                      <a:pt x="6394" y="20674"/>
                      <a:pt x="6922" y="20893"/>
                      <a:pt x="7469" y="21069"/>
                    </a:cubicBezTo>
                    <a:lnTo>
                      <a:pt x="8295" y="19653"/>
                    </a:lnTo>
                    <a:cubicBezTo>
                      <a:pt x="8764" y="19784"/>
                      <a:pt x="9233" y="19878"/>
                      <a:pt x="9714" y="19934"/>
                    </a:cubicBezTo>
                    <a:lnTo>
                      <a:pt x="9928" y="21554"/>
                    </a:lnTo>
                    <a:cubicBezTo>
                      <a:pt x="10502" y="21600"/>
                      <a:pt x="11074" y="21600"/>
                      <a:pt x="11648" y="21554"/>
                    </a:cubicBezTo>
                    <a:lnTo>
                      <a:pt x="11862" y="19934"/>
                    </a:lnTo>
                    <a:cubicBezTo>
                      <a:pt x="12342" y="19878"/>
                      <a:pt x="12813" y="19784"/>
                      <a:pt x="13281" y="19653"/>
                    </a:cubicBezTo>
                    <a:lnTo>
                      <a:pt x="14107" y="21069"/>
                    </a:lnTo>
                    <a:cubicBezTo>
                      <a:pt x="14653" y="20894"/>
                      <a:pt x="15183" y="20674"/>
                      <a:pt x="15701" y="20410"/>
                    </a:cubicBezTo>
                    <a:lnTo>
                      <a:pt x="15283" y="18828"/>
                    </a:lnTo>
                    <a:cubicBezTo>
                      <a:pt x="15700" y="18595"/>
                      <a:pt x="16095" y="18326"/>
                      <a:pt x="16479" y="18023"/>
                    </a:cubicBezTo>
                    <a:lnTo>
                      <a:pt x="17781" y="19013"/>
                    </a:lnTo>
                    <a:cubicBezTo>
                      <a:pt x="18001" y="18826"/>
                      <a:pt x="18244" y="18677"/>
                      <a:pt x="18451" y="18470"/>
                    </a:cubicBezTo>
                    <a:cubicBezTo>
                      <a:pt x="18660" y="18261"/>
                      <a:pt x="18808" y="18020"/>
                      <a:pt x="18996" y="17800"/>
                    </a:cubicBezTo>
                    <a:lnTo>
                      <a:pt x="18004" y="16500"/>
                    </a:lnTo>
                    <a:cubicBezTo>
                      <a:pt x="18309" y="16115"/>
                      <a:pt x="18577" y="15716"/>
                      <a:pt x="18811" y="15297"/>
                    </a:cubicBezTo>
                    <a:lnTo>
                      <a:pt x="20386" y="15715"/>
                    </a:lnTo>
                    <a:cubicBezTo>
                      <a:pt x="20648" y="15200"/>
                      <a:pt x="20871" y="14675"/>
                      <a:pt x="21046" y="14133"/>
                    </a:cubicBezTo>
                    <a:lnTo>
                      <a:pt x="19637" y="13309"/>
                    </a:lnTo>
                    <a:cubicBezTo>
                      <a:pt x="19768" y="12842"/>
                      <a:pt x="19863" y="12371"/>
                      <a:pt x="19919" y="11893"/>
                    </a:cubicBezTo>
                    <a:lnTo>
                      <a:pt x="21542" y="11679"/>
                    </a:lnTo>
                    <a:cubicBezTo>
                      <a:pt x="21588" y="11106"/>
                      <a:pt x="21587" y="10536"/>
                      <a:pt x="21542" y="9962"/>
                    </a:cubicBezTo>
                    <a:lnTo>
                      <a:pt x="19919" y="9749"/>
                    </a:lnTo>
                    <a:cubicBezTo>
                      <a:pt x="19863" y="9269"/>
                      <a:pt x="19769" y="8801"/>
                      <a:pt x="19637" y="8333"/>
                    </a:cubicBezTo>
                    <a:lnTo>
                      <a:pt x="21046" y="7508"/>
                    </a:lnTo>
                    <a:cubicBezTo>
                      <a:pt x="20871" y="6965"/>
                      <a:pt x="20649" y="6442"/>
                      <a:pt x="20386" y="5927"/>
                    </a:cubicBezTo>
                    <a:lnTo>
                      <a:pt x="18811" y="6344"/>
                    </a:lnTo>
                    <a:cubicBezTo>
                      <a:pt x="18577" y="5926"/>
                      <a:pt x="18308" y="5526"/>
                      <a:pt x="18004" y="5141"/>
                    </a:cubicBezTo>
                    <a:lnTo>
                      <a:pt x="18996" y="3841"/>
                    </a:lnTo>
                    <a:cubicBezTo>
                      <a:pt x="18808" y="3621"/>
                      <a:pt x="18660" y="3380"/>
                      <a:pt x="18451" y="3172"/>
                    </a:cubicBezTo>
                    <a:cubicBezTo>
                      <a:pt x="18243" y="2964"/>
                      <a:pt x="18001" y="2816"/>
                      <a:pt x="17781" y="2629"/>
                    </a:cubicBezTo>
                    <a:lnTo>
                      <a:pt x="16479" y="3618"/>
                    </a:lnTo>
                    <a:cubicBezTo>
                      <a:pt x="16093" y="3314"/>
                      <a:pt x="15701" y="3037"/>
                      <a:pt x="15283" y="2803"/>
                    </a:cubicBezTo>
                    <a:lnTo>
                      <a:pt x="15701" y="1232"/>
                    </a:lnTo>
                    <a:cubicBezTo>
                      <a:pt x="15183" y="968"/>
                      <a:pt x="14653" y="748"/>
                      <a:pt x="14107" y="572"/>
                    </a:cubicBezTo>
                    <a:lnTo>
                      <a:pt x="13291" y="1979"/>
                    </a:lnTo>
                    <a:cubicBezTo>
                      <a:pt x="12820" y="1847"/>
                      <a:pt x="12345" y="1754"/>
                      <a:pt x="11862" y="1698"/>
                    </a:cubicBezTo>
                    <a:lnTo>
                      <a:pt x="11648" y="87"/>
                    </a:lnTo>
                    <a:cubicBezTo>
                      <a:pt x="11359" y="64"/>
                      <a:pt x="11073" y="0"/>
                      <a:pt x="10783" y="0"/>
                    </a:cubicBezTo>
                    <a:close/>
                    <a:moveTo>
                      <a:pt x="10783" y="3706"/>
                    </a:moveTo>
                    <a:cubicBezTo>
                      <a:pt x="12608" y="3706"/>
                      <a:pt x="14435" y="4402"/>
                      <a:pt x="15827" y="5791"/>
                    </a:cubicBezTo>
                    <a:cubicBezTo>
                      <a:pt x="18611" y="8570"/>
                      <a:pt x="18611" y="13072"/>
                      <a:pt x="15827" y="15850"/>
                    </a:cubicBezTo>
                    <a:cubicBezTo>
                      <a:pt x="13043" y="18629"/>
                      <a:pt x="8533" y="18629"/>
                      <a:pt x="5749" y="15850"/>
                    </a:cubicBezTo>
                    <a:cubicBezTo>
                      <a:pt x="2965" y="13072"/>
                      <a:pt x="2965" y="8570"/>
                      <a:pt x="5749" y="5791"/>
                    </a:cubicBezTo>
                    <a:cubicBezTo>
                      <a:pt x="7141" y="4402"/>
                      <a:pt x="8959" y="3706"/>
                      <a:pt x="10783" y="3706"/>
                    </a:cubicBezTo>
                    <a:close/>
                  </a:path>
                </a:pathLst>
              </a:custGeom>
              <a:solidFill>
                <a:srgbClr val="C4DCF2"/>
              </a:solidFill>
              <a:ln w="3175" cap="flat">
                <a:solidFill>
                  <a:srgbClr val="1772B9"/>
                </a:solidFill>
                <a:prstDash val="solid"/>
                <a:miter lim="400000"/>
              </a:ln>
              <a:effectLst>
                <a:outerShdw blurRad="457200" dir="5400000" rotWithShape="0">
                  <a:srgbClr val="FFFFFF"/>
                </a:outerShdw>
              </a:effectLst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820" name="Shape 820"/>
              <p:cNvSpPr/>
              <p:nvPr/>
            </p:nvSpPr>
            <p:spPr>
              <a:xfrm>
                <a:off x="300361" y="306437"/>
                <a:ext cx="1153131" cy="1153132"/>
              </a:xfrm>
              <a:prstGeom prst="ellipse">
                <a:avLst/>
              </a:prstGeom>
              <a:solidFill>
                <a:srgbClr val="FBFBFB"/>
              </a:solidFill>
              <a:ln w="12700" cap="flat">
                <a:solidFill>
                  <a:srgbClr val="1772B9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grpSp>
            <p:nvGrpSpPr>
              <p:cNvPr id="837" name="Group 837"/>
              <p:cNvGrpSpPr/>
              <p:nvPr/>
            </p:nvGrpSpPr>
            <p:grpSpPr>
              <a:xfrm rot="21480000">
                <a:off x="29073" y="29073"/>
                <a:ext cx="1695708" cy="1695707"/>
                <a:chOff x="0" y="0"/>
                <a:chExt cx="1695707" cy="1695706"/>
              </a:xfrm>
            </p:grpSpPr>
            <p:sp>
              <p:nvSpPr>
                <p:cNvPr id="821" name="Shape 821"/>
                <p:cNvSpPr/>
                <p:nvPr/>
              </p:nvSpPr>
              <p:spPr>
                <a:xfrm>
                  <a:off x="1291281" y="1094201"/>
                  <a:ext cx="185450" cy="321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1772B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822" name="Shape 822"/>
                <p:cNvSpPr/>
                <p:nvPr/>
              </p:nvSpPr>
              <p:spPr>
                <a:xfrm rot="20250000">
                  <a:off x="1407644" y="853672"/>
                  <a:ext cx="185450" cy="321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F3901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823" name="Shape 823"/>
                <p:cNvSpPr/>
                <p:nvPr/>
              </p:nvSpPr>
              <p:spPr>
                <a:xfrm rot="18900000">
                  <a:off x="1423637" y="596536"/>
                  <a:ext cx="185449" cy="321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DE6A1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824" name="Shape 824"/>
                <p:cNvSpPr/>
                <p:nvPr/>
              </p:nvSpPr>
              <p:spPr>
                <a:xfrm rot="17550000">
                  <a:off x="1335838" y="344175"/>
                  <a:ext cx="185449" cy="321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0B3F8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825" name="Shape 825"/>
                <p:cNvSpPr/>
                <p:nvPr/>
              </p:nvSpPr>
              <p:spPr>
                <a:xfrm rot="10800000">
                  <a:off x="218976" y="278174"/>
                  <a:ext cx="185450" cy="321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1772B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826" name="Shape 826"/>
                <p:cNvSpPr/>
                <p:nvPr/>
              </p:nvSpPr>
              <p:spPr>
                <a:xfrm rot="9450000">
                  <a:off x="102614" y="515855"/>
                  <a:ext cx="185449" cy="321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F3901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827" name="Shape 827"/>
                <p:cNvSpPr/>
                <p:nvPr/>
              </p:nvSpPr>
              <p:spPr>
                <a:xfrm rot="8100000">
                  <a:off x="86621" y="775839"/>
                  <a:ext cx="185450" cy="321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DE6A1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828" name="Shape 828"/>
                <p:cNvSpPr/>
                <p:nvPr/>
              </p:nvSpPr>
              <p:spPr>
                <a:xfrm rot="6750000">
                  <a:off x="174420" y="1028199"/>
                  <a:ext cx="185449" cy="321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0B3F8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829" name="Shape 829"/>
                <p:cNvSpPr/>
                <p:nvPr/>
              </p:nvSpPr>
              <p:spPr>
                <a:xfrm rot="16200000">
                  <a:off x="1167411" y="150791"/>
                  <a:ext cx="185449" cy="321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1772B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830" name="Shape 830"/>
                <p:cNvSpPr/>
                <p:nvPr/>
              </p:nvSpPr>
              <p:spPr>
                <a:xfrm rot="14850000">
                  <a:off x="926882" y="34429"/>
                  <a:ext cx="185450" cy="321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F3901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831" name="Shape 831"/>
                <p:cNvSpPr/>
                <p:nvPr/>
              </p:nvSpPr>
              <p:spPr>
                <a:xfrm rot="13500000">
                  <a:off x="669747" y="18436"/>
                  <a:ext cx="185449" cy="321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DE6A1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832" name="Shape 832"/>
                <p:cNvSpPr/>
                <p:nvPr/>
              </p:nvSpPr>
              <p:spPr>
                <a:xfrm rot="12150000">
                  <a:off x="417386" y="106235"/>
                  <a:ext cx="185449" cy="321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0B3F8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833" name="Shape 833"/>
                <p:cNvSpPr/>
                <p:nvPr/>
              </p:nvSpPr>
              <p:spPr>
                <a:xfrm rot="5400000">
                  <a:off x="344787" y="1223096"/>
                  <a:ext cx="185449" cy="321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1772B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834" name="Shape 834"/>
                <p:cNvSpPr/>
                <p:nvPr/>
              </p:nvSpPr>
              <p:spPr>
                <a:xfrm rot="4050000">
                  <a:off x="582467" y="1339459"/>
                  <a:ext cx="185449" cy="321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F3901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835" name="Shape 835"/>
                <p:cNvSpPr/>
                <p:nvPr/>
              </p:nvSpPr>
              <p:spPr>
                <a:xfrm rot="2700000">
                  <a:off x="845300" y="1355451"/>
                  <a:ext cx="185449" cy="321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DE6A1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836" name="Shape 836"/>
                <p:cNvSpPr/>
                <p:nvPr/>
              </p:nvSpPr>
              <p:spPr>
                <a:xfrm rot="1350000">
                  <a:off x="1094811" y="1267652"/>
                  <a:ext cx="185450" cy="321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16" y="0"/>
                      </a:moveTo>
                      <a:cubicBezTo>
                        <a:pt x="12733" y="4782"/>
                        <a:pt x="7613" y="9269"/>
                        <a:pt x="833" y="13176"/>
                      </a:cubicBezTo>
                      <a:cubicBezTo>
                        <a:pt x="565" y="13330"/>
                        <a:pt x="271" y="13458"/>
                        <a:pt x="0" y="13610"/>
                      </a:cubicBezTo>
                      <a:lnTo>
                        <a:pt x="0" y="21600"/>
                      </a:lnTo>
                      <a:cubicBezTo>
                        <a:pt x="2864" y="20335"/>
                        <a:pt x="5640" y="18968"/>
                        <a:pt x="8262" y="17457"/>
                      </a:cubicBezTo>
                      <a:cubicBezTo>
                        <a:pt x="13611" y="14375"/>
                        <a:pt x="17993" y="10958"/>
                        <a:pt x="21600" y="7354"/>
                      </a:cubicBezTo>
                      <a:lnTo>
                        <a:pt x="16316" y="0"/>
                      </a:lnTo>
                      <a:close/>
                    </a:path>
                  </a:pathLst>
                </a:custGeom>
                <a:solidFill>
                  <a:srgbClr val="0B3F8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spcBef>
                      <a:spcPts val="0"/>
                    </a:spcBef>
                    <a:defRPr sz="2400"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</p:grpSp>
          <p:pic>
            <p:nvPicPr>
              <p:cNvPr id="838" name="Лого fill-filtered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428065" y="568685"/>
                <a:ext cx="901287" cy="65362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sp>
        <p:nvSpPr>
          <p:cNvPr id="840" name="Shape 840"/>
          <p:cNvSpPr/>
          <p:nvPr/>
        </p:nvSpPr>
        <p:spPr>
          <a:xfrm>
            <a:off x="14601716" y="5428253"/>
            <a:ext cx="357387" cy="357387"/>
          </a:xfrm>
          <a:prstGeom prst="ellipse">
            <a:avLst/>
          </a:prstGeom>
          <a:solidFill>
            <a:schemeClr val="accent5">
              <a:hueOff val="-180946"/>
              <a:satOff val="-2351"/>
              <a:lumOff val="-8716"/>
            </a:schemeClr>
          </a:solidFill>
          <a:ln w="63500">
            <a:solidFill>
              <a:srgbClr val="FFFFFF"/>
            </a:solidFill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841" name="Shape 841"/>
          <p:cNvSpPr/>
          <p:nvPr/>
        </p:nvSpPr>
        <p:spPr>
          <a:xfrm>
            <a:off x="12639236" y="6297976"/>
            <a:ext cx="357387" cy="357387"/>
          </a:xfrm>
          <a:prstGeom prst="ellipse">
            <a:avLst/>
          </a:prstGeom>
          <a:solidFill>
            <a:schemeClr val="accent5">
              <a:hueOff val="-180946"/>
              <a:satOff val="-2351"/>
              <a:lumOff val="-8716"/>
            </a:schemeClr>
          </a:solidFill>
          <a:ln w="63500">
            <a:solidFill>
              <a:srgbClr val="FFFFFF"/>
            </a:solidFill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842" name="Shape 842"/>
          <p:cNvSpPr/>
          <p:nvPr/>
        </p:nvSpPr>
        <p:spPr>
          <a:xfrm>
            <a:off x="13731749" y="8199073"/>
            <a:ext cx="357387" cy="357387"/>
          </a:xfrm>
          <a:prstGeom prst="ellipse">
            <a:avLst/>
          </a:prstGeom>
          <a:solidFill>
            <a:schemeClr val="accent5">
              <a:hueOff val="-180946"/>
              <a:satOff val="-2351"/>
              <a:lumOff val="-8716"/>
            </a:schemeClr>
          </a:solidFill>
          <a:ln w="63500">
            <a:solidFill>
              <a:srgbClr val="FFFFFF"/>
            </a:solidFill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843" name="Shape 843"/>
          <p:cNvSpPr/>
          <p:nvPr/>
        </p:nvSpPr>
        <p:spPr>
          <a:xfrm>
            <a:off x="13765615" y="11365607"/>
            <a:ext cx="357387" cy="357386"/>
          </a:xfrm>
          <a:prstGeom prst="ellipse">
            <a:avLst/>
          </a:prstGeom>
          <a:solidFill>
            <a:schemeClr val="accent5">
              <a:hueOff val="-180946"/>
              <a:satOff val="-2351"/>
              <a:lumOff val="-8716"/>
            </a:schemeClr>
          </a:solidFill>
          <a:ln w="63500">
            <a:solidFill>
              <a:srgbClr val="FFFFFF"/>
            </a:solidFill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844" name="Shape 844"/>
          <p:cNvSpPr/>
          <p:nvPr/>
        </p:nvSpPr>
        <p:spPr>
          <a:xfrm>
            <a:off x="10023347" y="8644466"/>
            <a:ext cx="357387" cy="357387"/>
          </a:xfrm>
          <a:prstGeom prst="ellipse">
            <a:avLst/>
          </a:prstGeom>
          <a:solidFill>
            <a:schemeClr val="accent5">
              <a:hueOff val="-180946"/>
              <a:satOff val="-2351"/>
              <a:lumOff val="-8716"/>
            </a:schemeClr>
          </a:solidFill>
          <a:ln w="63500">
            <a:solidFill>
              <a:srgbClr val="FFFFFF"/>
            </a:solidFill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845" name="Shape 845"/>
          <p:cNvSpPr/>
          <p:nvPr/>
        </p:nvSpPr>
        <p:spPr>
          <a:xfrm>
            <a:off x="17541747" y="8525933"/>
            <a:ext cx="357387" cy="357387"/>
          </a:xfrm>
          <a:prstGeom prst="ellipse">
            <a:avLst/>
          </a:prstGeom>
          <a:solidFill>
            <a:schemeClr val="accent5">
              <a:hueOff val="-180946"/>
              <a:satOff val="-2351"/>
              <a:lumOff val="-8716"/>
            </a:schemeClr>
          </a:solidFill>
          <a:ln w="63500">
            <a:solidFill>
              <a:srgbClr val="FFFFFF"/>
            </a:solidFill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69" name="Shape 214"/>
          <p:cNvSpPr/>
          <p:nvPr/>
        </p:nvSpPr>
        <p:spPr>
          <a:xfrm>
            <a:off x="0" y="522816"/>
            <a:ext cx="24384000" cy="964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7000" cap="all" spc="700">
                <a:solidFill>
                  <a:schemeClr val="accent1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pPr algn="ctr"/>
            <a:r>
              <a:rPr lang="ru-RU" dirty="0"/>
              <a:t>дополненная реальность</a:t>
            </a:r>
          </a:p>
        </p:txBody>
      </p:sp>
      <p:sp>
        <p:nvSpPr>
          <p:cNvPr id="71" name="Shape 903"/>
          <p:cNvSpPr/>
          <p:nvPr/>
        </p:nvSpPr>
        <p:spPr>
          <a:xfrm>
            <a:off x="6411125" y="5199653"/>
            <a:ext cx="254685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828800">
              <a:spcBef>
                <a:spcPts val="0"/>
              </a:spcBef>
              <a:defRPr sz="2000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r>
              <a:rPr dirty="0"/>
              <a:t>1 – Бакинский завод</a:t>
            </a:r>
          </a:p>
        </p:txBody>
      </p:sp>
      <p:sp>
        <p:nvSpPr>
          <p:cNvPr id="72" name="Shape 904"/>
          <p:cNvSpPr/>
          <p:nvPr/>
        </p:nvSpPr>
        <p:spPr>
          <a:xfrm>
            <a:off x="6411125" y="6095115"/>
            <a:ext cx="27132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828800">
              <a:spcBef>
                <a:spcPts val="0"/>
              </a:spcBef>
              <a:defRPr sz="2000" spc="-59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r>
              <a:t>2 – Воронежский завод</a:t>
            </a:r>
          </a:p>
        </p:txBody>
      </p:sp>
      <p:sp>
        <p:nvSpPr>
          <p:cNvPr id="73" name="Shape 905"/>
          <p:cNvSpPr/>
          <p:nvPr/>
        </p:nvSpPr>
        <p:spPr>
          <a:xfrm>
            <a:off x="6411125" y="5647384"/>
            <a:ext cx="624333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828800">
              <a:spcBef>
                <a:spcPts val="0"/>
              </a:spcBef>
              <a:defRPr sz="2000" spc="-59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r>
              <a:t>ИЛИ</a:t>
            </a:r>
          </a:p>
        </p:txBody>
      </p:sp>
      <p:sp>
        <p:nvSpPr>
          <p:cNvPr id="74" name="Shape 906"/>
          <p:cNvSpPr/>
          <p:nvPr/>
        </p:nvSpPr>
        <p:spPr>
          <a:xfrm>
            <a:off x="6664358" y="7196104"/>
            <a:ext cx="1940102" cy="974726"/>
          </a:xfrm>
          <a:prstGeom prst="roundRect">
            <a:avLst>
              <a:gd name="adj" fmla="val 2255"/>
            </a:avLst>
          </a:prstGeom>
          <a:solidFill>
            <a:schemeClr val="accent1"/>
          </a:solidFill>
          <a:ln w="38100">
            <a:solidFill>
              <a:srgbClr val="13558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2100">
                <a:solidFill>
                  <a:srgbClr val="FFFFFF"/>
                </a:solidFill>
                <a:latin typeface="Amasis MT W1G Bold"/>
                <a:ea typeface="Amasis MT W1G Bold"/>
                <a:cs typeface="Amasis MT W1G Bold"/>
                <a:sym typeface="Amasis MT W1G Bold"/>
              </a:defRPr>
            </a:lvl1pPr>
          </a:lstStyle>
          <a:p>
            <a:r>
              <a:rPr dirty="0"/>
              <a:t>Заводская табличка</a:t>
            </a:r>
          </a:p>
        </p:txBody>
      </p:sp>
      <p:pic>
        <p:nvPicPr>
          <p:cNvPr id="75" name="фонтанка1-filtered.jpeg"/>
          <p:cNvPicPr>
            <a:picLocks noChangeAspect="1"/>
          </p:cNvPicPr>
          <p:nvPr/>
        </p:nvPicPr>
        <p:blipFill>
          <a:blip r:embed="rId3">
            <a:extLst/>
          </a:blip>
          <a:srcRect l="41551" t="30696" r="43884" b="63557"/>
          <a:stretch>
            <a:fillRect/>
          </a:stretch>
        </p:blipFill>
        <p:spPr>
          <a:xfrm>
            <a:off x="13049848" y="6170060"/>
            <a:ext cx="1586544" cy="834879"/>
          </a:xfrm>
          <a:prstGeom prst="rect">
            <a:avLst/>
          </a:prstGeom>
          <a:ln w="63500">
            <a:solidFill>
              <a:schemeClr val="accent5">
                <a:hueOff val="-180946"/>
                <a:satOff val="-2351"/>
                <a:lumOff val="-8716"/>
              </a:schemeClr>
            </a:solidFill>
          </a:ln>
        </p:spPr>
      </p:pic>
      <p:sp>
        <p:nvSpPr>
          <p:cNvPr id="76" name="Shape 968"/>
          <p:cNvSpPr/>
          <p:nvPr/>
        </p:nvSpPr>
        <p:spPr>
          <a:xfrm>
            <a:off x="6412712" y="7128118"/>
            <a:ext cx="2379095" cy="798196"/>
          </a:xfrm>
          <a:prstGeom prst="rect">
            <a:avLst/>
          </a:prstGeom>
          <a:solidFill>
            <a:schemeClr val="accent5">
              <a:hueOff val="-180946"/>
              <a:satOff val="-2351"/>
              <a:lumOff val="-8716"/>
            </a:schemeClr>
          </a:solidFill>
          <a:ln w="3175">
            <a:solidFill>
              <a:srgbClr val="000000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6200" tIns="76200" rIns="76200" bIns="76200">
            <a:spAutoFit/>
          </a:bodyPr>
          <a:lstStyle/>
          <a:p>
            <a:pPr defTabSz="1828800">
              <a:lnSpc>
                <a:spcPct val="120000"/>
              </a:lnSpc>
              <a:spcBef>
                <a:spcPts val="0"/>
              </a:spcBef>
              <a:defRPr sz="2000" spc="-59">
                <a:solidFill>
                  <a:srgbClr val="FFFFFF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t>Не распознано!</a:t>
            </a:r>
          </a:p>
          <a:p>
            <a:pPr defTabSz="1828800">
              <a:lnSpc>
                <a:spcPct val="120000"/>
              </a:lnSpc>
              <a:spcBef>
                <a:spcPts val="0"/>
              </a:spcBef>
              <a:defRPr sz="2000" spc="-59">
                <a:solidFill>
                  <a:srgbClr val="FFFFFF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rPr dirty="0"/>
              <a:t>Введите вручную</a:t>
            </a:r>
          </a:p>
        </p:txBody>
      </p:sp>
      <p:grpSp>
        <p:nvGrpSpPr>
          <p:cNvPr id="77" name="Группа 76"/>
          <p:cNvGrpSpPr/>
          <p:nvPr/>
        </p:nvGrpSpPr>
        <p:grpSpPr>
          <a:xfrm>
            <a:off x="6076079" y="9500569"/>
            <a:ext cx="3170569" cy="2513940"/>
            <a:chOff x="6076079" y="9500569"/>
            <a:chExt cx="3170569" cy="2513940"/>
          </a:xfrm>
        </p:grpSpPr>
        <p:sp>
          <p:nvSpPr>
            <p:cNvPr id="78" name="Shape 969"/>
            <p:cNvSpPr/>
            <p:nvPr/>
          </p:nvSpPr>
          <p:spPr>
            <a:xfrm>
              <a:off x="6076079" y="9500569"/>
              <a:ext cx="3170569" cy="2513940"/>
            </a:xfrm>
            <a:prstGeom prst="rect">
              <a:avLst/>
            </a:prstGeom>
            <a:solidFill>
              <a:srgbClr val="D6D6D6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79" name="Shape 970"/>
            <p:cNvSpPr/>
            <p:nvPr/>
          </p:nvSpPr>
          <p:spPr>
            <a:xfrm>
              <a:off x="6325909" y="9792280"/>
              <a:ext cx="2700529" cy="786607"/>
            </a:xfrm>
            <a:prstGeom prst="roundRect">
              <a:avLst>
                <a:gd name="adj" fmla="val 9149"/>
              </a:avLst>
            </a:prstGeom>
            <a:solidFill>
              <a:srgbClr val="FFFFFF"/>
            </a:solidFill>
            <a:ln w="12700">
              <a:solidFill>
                <a:schemeClr val="accent1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80" name="Shape 971"/>
            <p:cNvSpPr/>
            <p:nvPr/>
          </p:nvSpPr>
          <p:spPr>
            <a:xfrm flipV="1">
              <a:off x="6460066" y="9895795"/>
              <a:ext cx="1" cy="594406"/>
            </a:xfrm>
            <a:prstGeom prst="line">
              <a:avLst/>
            </a:prstGeom>
            <a:ln w="25400">
              <a:solidFill>
                <a:schemeClr val="accent1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</p:grpSp>
      <p:sp>
        <p:nvSpPr>
          <p:cNvPr id="84" name="Shape 1028"/>
          <p:cNvSpPr/>
          <p:nvPr/>
        </p:nvSpPr>
        <p:spPr>
          <a:xfrm>
            <a:off x="6411125" y="5199653"/>
            <a:ext cx="2164081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828800">
              <a:spcBef>
                <a:spcPts val="0"/>
              </a:spcBef>
              <a:defRPr sz="2000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r>
              <a:rPr dirty="0"/>
              <a:t>Бакинский завод</a:t>
            </a:r>
          </a:p>
        </p:txBody>
      </p:sp>
      <p:sp>
        <p:nvSpPr>
          <p:cNvPr id="85" name="Shape 1029"/>
          <p:cNvSpPr/>
          <p:nvPr/>
        </p:nvSpPr>
        <p:spPr>
          <a:xfrm>
            <a:off x="6411125" y="6095115"/>
            <a:ext cx="27386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828800">
              <a:spcBef>
                <a:spcPts val="0"/>
              </a:spcBef>
              <a:defRPr sz="2000" spc="-100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r>
              <a:rPr dirty="0"/>
              <a:t>Заводской № 1235671Р3</a:t>
            </a:r>
          </a:p>
        </p:txBody>
      </p:sp>
      <p:sp>
        <p:nvSpPr>
          <p:cNvPr id="86" name="Shape 1031"/>
          <p:cNvSpPr/>
          <p:nvPr/>
        </p:nvSpPr>
        <p:spPr>
          <a:xfrm>
            <a:off x="6628360" y="7196104"/>
            <a:ext cx="1940102" cy="974726"/>
          </a:xfrm>
          <a:prstGeom prst="roundRect">
            <a:avLst>
              <a:gd name="adj" fmla="val 2255"/>
            </a:avLst>
          </a:prstGeom>
          <a:solidFill>
            <a:schemeClr val="accent1"/>
          </a:solidFill>
          <a:ln w="38100">
            <a:solidFill>
              <a:srgbClr val="13558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2100">
                <a:solidFill>
                  <a:srgbClr val="FFFFFF"/>
                </a:solidFill>
                <a:latin typeface="Amasis MT W1G Bold"/>
                <a:ea typeface="Amasis MT W1G Bold"/>
                <a:cs typeface="Amasis MT W1G Bold"/>
                <a:sym typeface="Amasis MT W1G Bold"/>
              </a:defRPr>
            </a:lvl1pPr>
          </a:lstStyle>
          <a:p>
            <a:r>
              <a:t>Заводская табличка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17909" y="9837211"/>
            <a:ext cx="25237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spc="100" dirty="0">
                <a:solidFill>
                  <a:srgbClr val="515151"/>
                </a:solidFill>
                <a:latin typeface="DIN Alternate" charset="0"/>
                <a:ea typeface="DIN Alternate" charset="0"/>
                <a:cs typeface="DIN Alternate" charset="0"/>
              </a:rPr>
              <a:t>1235671Р3</a:t>
            </a:r>
          </a:p>
        </p:txBody>
      </p:sp>
      <p:sp>
        <p:nvSpPr>
          <p:cNvPr id="88" name="Shape 1030"/>
          <p:cNvSpPr/>
          <p:nvPr/>
        </p:nvSpPr>
        <p:spPr>
          <a:xfrm>
            <a:off x="6629904" y="10938371"/>
            <a:ext cx="1974556" cy="727472"/>
          </a:xfrm>
          <a:prstGeom prst="roundRect">
            <a:avLst>
              <a:gd name="adj" fmla="val 3022"/>
            </a:avLst>
          </a:prstGeom>
          <a:solidFill>
            <a:schemeClr val="accent1"/>
          </a:solidFill>
          <a:ln w="38100">
            <a:solidFill>
              <a:srgbClr val="13558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2100">
                <a:solidFill>
                  <a:srgbClr val="FFFFFF"/>
                </a:solidFill>
                <a:latin typeface="Amasis MT W1G Bold"/>
                <a:ea typeface="Amasis MT W1G Bold"/>
                <a:cs typeface="Amasis MT W1G Bold"/>
                <a:sym typeface="Amasis MT W1G Bold"/>
              </a:defRPr>
            </a:lvl1pPr>
          </a:lstStyle>
          <a:p>
            <a:r>
              <a:t>Разпознать</a:t>
            </a:r>
          </a:p>
        </p:txBody>
      </p:sp>
      <p:sp>
        <p:nvSpPr>
          <p:cNvPr id="89" name="Shape 1091"/>
          <p:cNvSpPr/>
          <p:nvPr/>
        </p:nvSpPr>
        <p:spPr>
          <a:xfrm>
            <a:off x="6284143" y="8278271"/>
            <a:ext cx="2700529" cy="355601"/>
          </a:xfrm>
          <a:prstGeom prst="rect">
            <a:avLst/>
          </a:prstGeom>
          <a:solidFill>
            <a:srgbClr val="F39018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3500" tIns="63500" rIns="63500" bIns="63500" anchor="ctr">
            <a:spAutoFit/>
          </a:bodyPr>
          <a:lstStyle>
            <a:lvl1pPr>
              <a:defRPr sz="1600">
                <a:solidFill>
                  <a:srgbClr val="FFFFFF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r>
              <a:rPr dirty="0"/>
              <a:t>Паспорт отсутствует в БД</a:t>
            </a:r>
          </a:p>
        </p:txBody>
      </p:sp>
      <p:sp>
        <p:nvSpPr>
          <p:cNvPr id="90" name="Shape 1092"/>
          <p:cNvSpPr/>
          <p:nvPr/>
        </p:nvSpPr>
        <p:spPr>
          <a:xfrm>
            <a:off x="6635104" y="7202162"/>
            <a:ext cx="1940102" cy="974726"/>
          </a:xfrm>
          <a:prstGeom prst="roundRect">
            <a:avLst>
              <a:gd name="adj" fmla="val 2255"/>
            </a:avLst>
          </a:prstGeom>
          <a:solidFill>
            <a:schemeClr val="accent1"/>
          </a:solidFill>
          <a:ln w="38100">
            <a:solidFill>
              <a:srgbClr val="13558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2100">
                <a:solidFill>
                  <a:srgbClr val="FFFFFF"/>
                </a:solidFill>
                <a:latin typeface="Amasis MT W1G Bold"/>
                <a:ea typeface="Amasis MT W1G Bold"/>
                <a:cs typeface="Amasis MT W1G Bold"/>
                <a:sym typeface="Amasis MT W1G Bold"/>
              </a:defRPr>
            </a:lvl1pPr>
          </a:lstStyle>
          <a:p>
            <a:r>
              <a:t>Связать с паспортом?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93585" y="2749314"/>
            <a:ext cx="12429590" cy="9308829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all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DIN Alternate"/>
            </a:endParaRPr>
          </a:p>
        </p:txBody>
      </p:sp>
      <p:sp>
        <p:nvSpPr>
          <p:cNvPr id="87" name="Shape 283"/>
          <p:cNvSpPr>
            <a:spLocks noGrp="1"/>
          </p:cNvSpPr>
          <p:nvPr>
            <p:ph type="sldNum" sz="quarter" idx="2"/>
          </p:nvPr>
        </p:nvSpPr>
        <p:spPr>
          <a:xfrm>
            <a:off x="23314345" y="12922267"/>
            <a:ext cx="252223" cy="5207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anchor="ctr"/>
          <a:lstStyle>
            <a:lvl1pPr algn="l">
              <a:lnSpc>
                <a:spcPct val="100000"/>
              </a:lnSpc>
              <a:spcBef>
                <a:spcPts val="3400"/>
              </a:spcBef>
              <a:defRPr sz="3000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Regular"/>
                <a:ea typeface="PlumbCondensed-Regular"/>
                <a:cs typeface="PlumbCondensed-Regular"/>
                <a:sym typeface="PlumbCondensed-Regular"/>
              </a:defRPr>
            </a:lvl1pPr>
          </a:lstStyle>
          <a:p>
            <a:fld id="{86CB4B4D-7CA3-9044-876B-883B54F8677D}" type="slidenum">
              <a:t>11</a:t>
            </a:fld>
            <a:endParaRPr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50"/>
                            </p:stCondLst>
                            <p:childTnLst>
                              <p:par>
                                <p:cTn id="28" presetID="35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500" fill="hold"/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5" presetClass="emph" presetSubtype="0" repeatCount="5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500" fill="hold"/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mph" presetSubtype="0" repeatCount="5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500" fill="hold"/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mph" presetSubtype="0" repeatCount="5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500" fill="hold"/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5" presetClass="emph" presetSubtype="0" repeatCount="5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500" fill="hold"/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500" fill="hold"/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75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250"/>
                            </p:stCondLst>
                            <p:childTnLst>
                              <p:par>
                                <p:cTn id="4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8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8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1500" fill="hold"/>
                                        <p:tgtEl>
                                          <p:spTgt spid="7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8001"/>
                            </p:stCondLst>
                            <p:childTnLst>
                              <p:par>
                                <p:cTn id="1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8001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8001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8501"/>
                            </p:stCondLst>
                            <p:childTnLst>
                              <p:par>
                                <p:cTn id="13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5" grpId="0" animBg="1"/>
      <p:bldP spid="815" grpId="1" animBg="1"/>
      <p:bldP spid="816" grpId="0" animBg="1"/>
      <p:bldP spid="816" grpId="1" animBg="1"/>
      <p:bldP spid="840" grpId="0" animBg="1"/>
      <p:bldP spid="840" grpId="1" animBg="1"/>
      <p:bldP spid="840" grpId="2" animBg="1"/>
      <p:bldP spid="841" grpId="0" animBg="1"/>
      <p:bldP spid="841" grpId="1" animBg="1"/>
      <p:bldP spid="841" grpId="2" animBg="1"/>
      <p:bldP spid="842" grpId="0" animBg="1"/>
      <p:bldP spid="842" grpId="1" animBg="1"/>
      <p:bldP spid="842" grpId="2" animBg="1"/>
      <p:bldP spid="843" grpId="0" animBg="1"/>
      <p:bldP spid="843" grpId="1" animBg="1"/>
      <p:bldP spid="843" grpId="2" animBg="1"/>
      <p:bldP spid="844" grpId="0" animBg="1"/>
      <p:bldP spid="844" grpId="1" animBg="1"/>
      <p:bldP spid="844" grpId="2" animBg="1"/>
      <p:bldP spid="845" grpId="0" animBg="1"/>
      <p:bldP spid="845" grpId="1" animBg="1"/>
      <p:bldP spid="845" grpId="2" animBg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6" grpId="0" animBg="1"/>
      <p:bldP spid="76" grpId="1" animBg="1"/>
      <p:bldP spid="84" grpId="0" animBg="1"/>
      <p:bldP spid="85" grpId="0" animBg="1"/>
      <p:bldP spid="86" grpId="0" animBg="1"/>
      <p:bldP spid="86" grpId="1" animBg="1"/>
      <p:bldP spid="3" grpId="0"/>
      <p:bldP spid="3" grpId="1"/>
      <p:bldP spid="88" grpId="0" animBg="1"/>
      <p:bldP spid="89" grpId="0" animBg="1"/>
      <p:bldP spid="90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Shape 1094"/>
          <p:cNvSpPr/>
          <p:nvPr/>
        </p:nvSpPr>
        <p:spPr>
          <a:xfrm>
            <a:off x="0" y="0"/>
            <a:ext cx="24384001" cy="1664611"/>
          </a:xfrm>
          <a:prstGeom prst="rect">
            <a:avLst/>
          </a:prstGeom>
          <a:gradFill>
            <a:gsLst>
              <a:gs pos="0">
                <a:srgbClr val="83D1D6">
                  <a:alpha val="50000"/>
                </a:srgbClr>
              </a:gs>
              <a:gs pos="100000">
                <a:srgbClr val="83D1D6">
                  <a:alpha val="6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grpSp>
        <p:nvGrpSpPr>
          <p:cNvPr id="1098" name="Group 1098"/>
          <p:cNvGrpSpPr/>
          <p:nvPr/>
        </p:nvGrpSpPr>
        <p:grpSpPr>
          <a:xfrm>
            <a:off x="9181190" y="12763878"/>
            <a:ext cx="6021620" cy="799307"/>
            <a:chOff x="582969" y="347543"/>
            <a:chExt cx="6021618" cy="799306"/>
          </a:xfrm>
        </p:grpSpPr>
        <p:sp>
          <p:nvSpPr>
            <p:cNvPr id="1095" name="Shape 1095"/>
            <p:cNvSpPr/>
            <p:nvPr/>
          </p:nvSpPr>
          <p:spPr>
            <a:xfrm>
              <a:off x="582969" y="347543"/>
              <a:ext cx="6021620" cy="79930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096" name="Shape 1096"/>
            <p:cNvSpPr/>
            <p:nvPr/>
          </p:nvSpPr>
          <p:spPr>
            <a:xfrm>
              <a:off x="721366" y="508546"/>
              <a:ext cx="5744826" cy="454572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B3F87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ctr" defTabSz="584200">
                <a:spcBef>
                  <a:spcPts val="0"/>
                </a:spcBef>
                <a:defRPr sz="1500" b="1" spc="1965">
                  <a:solidFill>
                    <a:srgbClr val="0B3F87"/>
                  </a:solidFill>
                  <a:latin typeface="Superclarendon"/>
                  <a:ea typeface="Superclarendon"/>
                  <a:cs typeface="Superclarendon"/>
                  <a:sym typeface="Superclarendon"/>
                </a:defRPr>
              </a:lvl1pPr>
            </a:lstStyle>
            <a:p>
              <a:r>
                <a:t>ГАЗТЕХЭКСПЕРТ</a:t>
              </a:r>
            </a:p>
          </p:txBody>
        </p:sp>
        <p:sp>
          <p:nvSpPr>
            <p:cNvPr id="1097" name="Shape 1097"/>
            <p:cNvSpPr/>
            <p:nvPr/>
          </p:nvSpPr>
          <p:spPr>
            <a:xfrm>
              <a:off x="863489" y="826917"/>
              <a:ext cx="5460581" cy="247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584200">
                <a:spcBef>
                  <a:spcPts val="0"/>
                </a:spcBef>
                <a:defRPr sz="1100" cap="small" spc="879">
                  <a:solidFill>
                    <a:schemeClr val="accent1"/>
                  </a:solidFill>
                  <a:latin typeface="Brutal Type Bold"/>
                  <a:ea typeface="Brutal Type Bold"/>
                  <a:cs typeface="Brutal Type Bold"/>
                  <a:sym typeface="Brutal Type Bold"/>
                </a:defRPr>
              </a:lvl1pPr>
            </a:lstStyle>
            <a:p>
              <a:r>
                <a:t> везде, где нужна безопасность</a:t>
              </a:r>
            </a:p>
          </p:txBody>
        </p:sp>
      </p:grpSp>
      <p:grpSp>
        <p:nvGrpSpPr>
          <p:cNvPr id="1119" name="Group 1119"/>
          <p:cNvGrpSpPr/>
          <p:nvPr/>
        </p:nvGrpSpPr>
        <p:grpSpPr>
          <a:xfrm>
            <a:off x="1037369" y="12761848"/>
            <a:ext cx="841540" cy="841540"/>
            <a:chOff x="0" y="0"/>
            <a:chExt cx="841539" cy="841539"/>
          </a:xfrm>
        </p:grpSpPr>
        <p:sp>
          <p:nvSpPr>
            <p:cNvPr id="1099" name="Shape 1099"/>
            <p:cNvSpPr/>
            <p:nvPr/>
          </p:nvSpPr>
          <p:spPr>
            <a:xfrm>
              <a:off x="54152" y="52550"/>
              <a:ext cx="733235" cy="735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7" h="21588" extrusionOk="0">
                  <a:moveTo>
                    <a:pt x="10783" y="0"/>
                  </a:moveTo>
                  <a:cubicBezTo>
                    <a:pt x="10497" y="0"/>
                    <a:pt x="10214" y="65"/>
                    <a:pt x="9928" y="87"/>
                  </a:cubicBezTo>
                  <a:lnTo>
                    <a:pt x="9714" y="1698"/>
                  </a:lnTo>
                  <a:cubicBezTo>
                    <a:pt x="9230" y="1754"/>
                    <a:pt x="8757" y="1846"/>
                    <a:pt x="8285" y="1979"/>
                  </a:cubicBezTo>
                  <a:lnTo>
                    <a:pt x="7469" y="572"/>
                  </a:lnTo>
                  <a:cubicBezTo>
                    <a:pt x="6922" y="748"/>
                    <a:pt x="6394" y="967"/>
                    <a:pt x="5875" y="1232"/>
                  </a:cubicBezTo>
                  <a:lnTo>
                    <a:pt x="6293" y="2803"/>
                  </a:lnTo>
                  <a:cubicBezTo>
                    <a:pt x="5873" y="3038"/>
                    <a:pt x="5475" y="3313"/>
                    <a:pt x="5088" y="3618"/>
                  </a:cubicBezTo>
                  <a:lnTo>
                    <a:pt x="3795" y="2629"/>
                  </a:lnTo>
                  <a:cubicBezTo>
                    <a:pt x="3575" y="2816"/>
                    <a:pt x="3333" y="2964"/>
                    <a:pt x="3125" y="3172"/>
                  </a:cubicBezTo>
                  <a:cubicBezTo>
                    <a:pt x="2917" y="3380"/>
                    <a:pt x="2768" y="3622"/>
                    <a:pt x="2580" y="3841"/>
                  </a:cubicBezTo>
                  <a:lnTo>
                    <a:pt x="3562" y="5131"/>
                  </a:lnTo>
                  <a:cubicBezTo>
                    <a:pt x="3256" y="5518"/>
                    <a:pt x="2990" y="5924"/>
                    <a:pt x="2755" y="6344"/>
                  </a:cubicBezTo>
                  <a:lnTo>
                    <a:pt x="1181" y="5927"/>
                  </a:lnTo>
                  <a:cubicBezTo>
                    <a:pt x="917" y="6443"/>
                    <a:pt x="695" y="6965"/>
                    <a:pt x="520" y="7508"/>
                  </a:cubicBezTo>
                  <a:lnTo>
                    <a:pt x="1929" y="8323"/>
                  </a:lnTo>
                  <a:cubicBezTo>
                    <a:pt x="1796" y="8794"/>
                    <a:pt x="1704" y="9266"/>
                    <a:pt x="1647" y="9749"/>
                  </a:cubicBezTo>
                  <a:lnTo>
                    <a:pt x="34" y="9962"/>
                  </a:lnTo>
                  <a:cubicBezTo>
                    <a:pt x="-11" y="10536"/>
                    <a:pt x="-12" y="11106"/>
                    <a:pt x="34" y="11679"/>
                  </a:cubicBezTo>
                  <a:lnTo>
                    <a:pt x="1647" y="11893"/>
                  </a:lnTo>
                  <a:cubicBezTo>
                    <a:pt x="1704" y="12375"/>
                    <a:pt x="1797" y="12849"/>
                    <a:pt x="1929" y="13319"/>
                  </a:cubicBezTo>
                  <a:lnTo>
                    <a:pt x="520" y="14133"/>
                  </a:lnTo>
                  <a:cubicBezTo>
                    <a:pt x="695" y="14676"/>
                    <a:pt x="918" y="15200"/>
                    <a:pt x="1181" y="15715"/>
                  </a:cubicBezTo>
                  <a:lnTo>
                    <a:pt x="2755" y="15297"/>
                  </a:lnTo>
                  <a:cubicBezTo>
                    <a:pt x="2991" y="15718"/>
                    <a:pt x="3265" y="16114"/>
                    <a:pt x="3572" y="16500"/>
                  </a:cubicBezTo>
                  <a:lnTo>
                    <a:pt x="2580" y="17800"/>
                  </a:lnTo>
                  <a:cubicBezTo>
                    <a:pt x="2768" y="18020"/>
                    <a:pt x="2917" y="18262"/>
                    <a:pt x="3125" y="18470"/>
                  </a:cubicBezTo>
                  <a:cubicBezTo>
                    <a:pt x="3333" y="18677"/>
                    <a:pt x="3575" y="18826"/>
                    <a:pt x="3795" y="19013"/>
                  </a:cubicBezTo>
                  <a:lnTo>
                    <a:pt x="5098" y="18023"/>
                  </a:lnTo>
                  <a:cubicBezTo>
                    <a:pt x="5481" y="18325"/>
                    <a:pt x="5877" y="18596"/>
                    <a:pt x="6293" y="18828"/>
                  </a:cubicBezTo>
                  <a:lnTo>
                    <a:pt x="5875" y="20410"/>
                  </a:lnTo>
                  <a:cubicBezTo>
                    <a:pt x="6394" y="20674"/>
                    <a:pt x="6922" y="20893"/>
                    <a:pt x="7469" y="21069"/>
                  </a:cubicBezTo>
                  <a:lnTo>
                    <a:pt x="8295" y="19653"/>
                  </a:lnTo>
                  <a:cubicBezTo>
                    <a:pt x="8764" y="19784"/>
                    <a:pt x="9233" y="19878"/>
                    <a:pt x="9714" y="19934"/>
                  </a:cubicBezTo>
                  <a:lnTo>
                    <a:pt x="9928" y="21554"/>
                  </a:lnTo>
                  <a:cubicBezTo>
                    <a:pt x="10502" y="21600"/>
                    <a:pt x="11074" y="21600"/>
                    <a:pt x="11648" y="21554"/>
                  </a:cubicBezTo>
                  <a:lnTo>
                    <a:pt x="11862" y="19934"/>
                  </a:lnTo>
                  <a:cubicBezTo>
                    <a:pt x="12342" y="19878"/>
                    <a:pt x="12813" y="19784"/>
                    <a:pt x="13281" y="19653"/>
                  </a:cubicBezTo>
                  <a:lnTo>
                    <a:pt x="14107" y="21069"/>
                  </a:lnTo>
                  <a:cubicBezTo>
                    <a:pt x="14653" y="20894"/>
                    <a:pt x="15183" y="20674"/>
                    <a:pt x="15701" y="20410"/>
                  </a:cubicBezTo>
                  <a:lnTo>
                    <a:pt x="15283" y="18828"/>
                  </a:lnTo>
                  <a:cubicBezTo>
                    <a:pt x="15700" y="18595"/>
                    <a:pt x="16095" y="18326"/>
                    <a:pt x="16479" y="18023"/>
                  </a:cubicBezTo>
                  <a:lnTo>
                    <a:pt x="17781" y="19013"/>
                  </a:lnTo>
                  <a:cubicBezTo>
                    <a:pt x="18001" y="18826"/>
                    <a:pt x="18244" y="18677"/>
                    <a:pt x="18451" y="18470"/>
                  </a:cubicBezTo>
                  <a:cubicBezTo>
                    <a:pt x="18660" y="18261"/>
                    <a:pt x="18808" y="18020"/>
                    <a:pt x="18996" y="17800"/>
                  </a:cubicBezTo>
                  <a:lnTo>
                    <a:pt x="18004" y="16500"/>
                  </a:lnTo>
                  <a:cubicBezTo>
                    <a:pt x="18309" y="16115"/>
                    <a:pt x="18577" y="15716"/>
                    <a:pt x="18811" y="15297"/>
                  </a:cubicBezTo>
                  <a:lnTo>
                    <a:pt x="20386" y="15715"/>
                  </a:lnTo>
                  <a:cubicBezTo>
                    <a:pt x="20648" y="15200"/>
                    <a:pt x="20871" y="14675"/>
                    <a:pt x="21046" y="14133"/>
                  </a:cubicBezTo>
                  <a:lnTo>
                    <a:pt x="19637" y="13309"/>
                  </a:lnTo>
                  <a:cubicBezTo>
                    <a:pt x="19768" y="12842"/>
                    <a:pt x="19863" y="12371"/>
                    <a:pt x="19919" y="11893"/>
                  </a:cubicBezTo>
                  <a:lnTo>
                    <a:pt x="21542" y="11679"/>
                  </a:lnTo>
                  <a:cubicBezTo>
                    <a:pt x="21588" y="11106"/>
                    <a:pt x="21587" y="10536"/>
                    <a:pt x="21542" y="9962"/>
                  </a:cubicBezTo>
                  <a:lnTo>
                    <a:pt x="19919" y="9749"/>
                  </a:lnTo>
                  <a:cubicBezTo>
                    <a:pt x="19863" y="9269"/>
                    <a:pt x="19769" y="8801"/>
                    <a:pt x="19637" y="8333"/>
                  </a:cubicBezTo>
                  <a:lnTo>
                    <a:pt x="21046" y="7508"/>
                  </a:lnTo>
                  <a:cubicBezTo>
                    <a:pt x="20871" y="6965"/>
                    <a:pt x="20649" y="6442"/>
                    <a:pt x="20386" y="5927"/>
                  </a:cubicBezTo>
                  <a:lnTo>
                    <a:pt x="18811" y="6344"/>
                  </a:lnTo>
                  <a:cubicBezTo>
                    <a:pt x="18577" y="5926"/>
                    <a:pt x="18308" y="5526"/>
                    <a:pt x="18004" y="5141"/>
                  </a:cubicBezTo>
                  <a:lnTo>
                    <a:pt x="18996" y="3841"/>
                  </a:lnTo>
                  <a:cubicBezTo>
                    <a:pt x="18808" y="3621"/>
                    <a:pt x="18660" y="3380"/>
                    <a:pt x="18451" y="3172"/>
                  </a:cubicBezTo>
                  <a:cubicBezTo>
                    <a:pt x="18243" y="2964"/>
                    <a:pt x="18001" y="2816"/>
                    <a:pt x="17781" y="2629"/>
                  </a:cubicBezTo>
                  <a:lnTo>
                    <a:pt x="16479" y="3618"/>
                  </a:lnTo>
                  <a:cubicBezTo>
                    <a:pt x="16093" y="3314"/>
                    <a:pt x="15701" y="3037"/>
                    <a:pt x="15283" y="2803"/>
                  </a:cubicBezTo>
                  <a:lnTo>
                    <a:pt x="15701" y="1232"/>
                  </a:lnTo>
                  <a:cubicBezTo>
                    <a:pt x="15183" y="968"/>
                    <a:pt x="14653" y="748"/>
                    <a:pt x="14107" y="572"/>
                  </a:cubicBezTo>
                  <a:lnTo>
                    <a:pt x="13291" y="1979"/>
                  </a:lnTo>
                  <a:cubicBezTo>
                    <a:pt x="12820" y="1847"/>
                    <a:pt x="12345" y="1754"/>
                    <a:pt x="11862" y="1698"/>
                  </a:cubicBezTo>
                  <a:lnTo>
                    <a:pt x="11648" y="87"/>
                  </a:lnTo>
                  <a:cubicBezTo>
                    <a:pt x="11359" y="64"/>
                    <a:pt x="11073" y="0"/>
                    <a:pt x="10783" y="0"/>
                  </a:cubicBezTo>
                  <a:close/>
                  <a:moveTo>
                    <a:pt x="10783" y="3706"/>
                  </a:moveTo>
                  <a:cubicBezTo>
                    <a:pt x="12608" y="3706"/>
                    <a:pt x="14435" y="4402"/>
                    <a:pt x="15827" y="5791"/>
                  </a:cubicBezTo>
                  <a:cubicBezTo>
                    <a:pt x="18611" y="8570"/>
                    <a:pt x="18611" y="13072"/>
                    <a:pt x="15827" y="15850"/>
                  </a:cubicBezTo>
                  <a:cubicBezTo>
                    <a:pt x="13043" y="18629"/>
                    <a:pt x="8533" y="18629"/>
                    <a:pt x="5749" y="15850"/>
                  </a:cubicBezTo>
                  <a:cubicBezTo>
                    <a:pt x="2965" y="13072"/>
                    <a:pt x="2965" y="8570"/>
                    <a:pt x="5749" y="5791"/>
                  </a:cubicBezTo>
                  <a:cubicBezTo>
                    <a:pt x="7141" y="4402"/>
                    <a:pt x="8959" y="3706"/>
                    <a:pt x="10783" y="3706"/>
                  </a:cubicBezTo>
                  <a:close/>
                </a:path>
              </a:pathLst>
            </a:custGeom>
            <a:solidFill>
              <a:srgbClr val="C4DCF2"/>
            </a:solidFill>
            <a:ln w="3175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100" name="Shape 1100"/>
            <p:cNvSpPr/>
            <p:nvPr/>
          </p:nvSpPr>
          <p:spPr>
            <a:xfrm>
              <a:off x="144120" y="147035"/>
              <a:ext cx="553299" cy="553300"/>
            </a:xfrm>
            <a:prstGeom prst="ellipse">
              <a:avLst/>
            </a:prstGeom>
            <a:solidFill>
              <a:srgbClr val="FBFBFB"/>
            </a:solidFill>
            <a:ln w="12700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grpSp>
          <p:nvGrpSpPr>
            <p:cNvPr id="1117" name="Group 1117"/>
            <p:cNvGrpSpPr/>
            <p:nvPr/>
          </p:nvGrpSpPr>
          <p:grpSpPr>
            <a:xfrm rot="21480000">
              <a:off x="13949" y="13949"/>
              <a:ext cx="813641" cy="813641"/>
              <a:chOff x="0" y="0"/>
              <a:chExt cx="813639" cy="813639"/>
            </a:xfrm>
          </p:grpSpPr>
          <p:sp>
            <p:nvSpPr>
              <p:cNvPr id="1101" name="Shape 1101"/>
              <p:cNvSpPr/>
              <p:nvPr/>
            </p:nvSpPr>
            <p:spPr>
              <a:xfrm>
                <a:off x="619586" y="525022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02" name="Shape 1102"/>
              <p:cNvSpPr/>
              <p:nvPr/>
            </p:nvSpPr>
            <p:spPr>
              <a:xfrm rot="20250000">
                <a:off x="675420" y="409611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03" name="Shape 1103"/>
              <p:cNvSpPr/>
              <p:nvPr/>
            </p:nvSpPr>
            <p:spPr>
              <a:xfrm rot="18900000">
                <a:off x="683093" y="286231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04" name="Shape 1104"/>
              <p:cNvSpPr/>
              <p:nvPr/>
            </p:nvSpPr>
            <p:spPr>
              <a:xfrm rot="17550000">
                <a:off x="640965" y="165143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05" name="Shape 1105"/>
              <p:cNvSpPr/>
              <p:nvPr/>
            </p:nvSpPr>
            <p:spPr>
              <a:xfrm rot="10800000">
                <a:off x="105070" y="133474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06" name="Shape 1106"/>
              <p:cNvSpPr/>
              <p:nvPr/>
            </p:nvSpPr>
            <p:spPr>
              <a:xfrm rot="9450000">
                <a:off x="49236" y="247519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07" name="Shape 1107"/>
              <p:cNvSpPr/>
              <p:nvPr/>
            </p:nvSpPr>
            <p:spPr>
              <a:xfrm rot="8100000">
                <a:off x="41563" y="372265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08" name="Shape 1108"/>
              <p:cNvSpPr/>
              <p:nvPr/>
            </p:nvSpPr>
            <p:spPr>
              <a:xfrm rot="6750000">
                <a:off x="83691" y="493353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09" name="Shape 1109"/>
              <p:cNvSpPr/>
              <p:nvPr/>
            </p:nvSpPr>
            <p:spPr>
              <a:xfrm rot="16200000">
                <a:off x="560151" y="7235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10" name="Shape 1110"/>
              <p:cNvSpPr/>
              <p:nvPr/>
            </p:nvSpPr>
            <p:spPr>
              <a:xfrm rot="14850000">
                <a:off x="444739" y="16519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11" name="Shape 1111"/>
              <p:cNvSpPr/>
              <p:nvPr/>
            </p:nvSpPr>
            <p:spPr>
              <a:xfrm rot="13500000">
                <a:off x="321360" y="884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12" name="Shape 1112"/>
              <p:cNvSpPr/>
              <p:nvPr/>
            </p:nvSpPr>
            <p:spPr>
              <a:xfrm rot="12150000">
                <a:off x="200271" y="50974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13" name="Shape 1113"/>
              <p:cNvSpPr/>
              <p:nvPr/>
            </p:nvSpPr>
            <p:spPr>
              <a:xfrm rot="5400000">
                <a:off x="165436" y="586869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14" name="Shape 1114"/>
              <p:cNvSpPr/>
              <p:nvPr/>
            </p:nvSpPr>
            <p:spPr>
              <a:xfrm rot="4050000">
                <a:off x="279481" y="64270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15" name="Shape 1115"/>
              <p:cNvSpPr/>
              <p:nvPr/>
            </p:nvSpPr>
            <p:spPr>
              <a:xfrm rot="2700000">
                <a:off x="405594" y="65037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16" name="Shape 1116"/>
              <p:cNvSpPr/>
              <p:nvPr/>
            </p:nvSpPr>
            <p:spPr>
              <a:xfrm rot="1350000">
                <a:off x="525315" y="608248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pic>
          <p:nvPicPr>
            <p:cNvPr id="1118" name="Лого fill-filtered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05395" y="272868"/>
              <a:ext cx="432459" cy="3136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120" name="Shape 1120"/>
          <p:cNvSpPr/>
          <p:nvPr/>
        </p:nvSpPr>
        <p:spPr>
          <a:xfrm>
            <a:off x="0" y="522816"/>
            <a:ext cx="24384001" cy="964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7000" cap="all" spc="700">
                <a:solidFill>
                  <a:schemeClr val="accent1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pPr algn="ctr"/>
            <a:r>
              <a:rPr dirty="0"/>
              <a:t>дополненная реальность</a:t>
            </a:r>
          </a:p>
        </p:txBody>
      </p:sp>
      <p:sp>
        <p:nvSpPr>
          <p:cNvPr id="1122" name="Shape 1122"/>
          <p:cNvSpPr/>
          <p:nvPr/>
        </p:nvSpPr>
        <p:spPr>
          <a:xfrm>
            <a:off x="2289551" y="13182618"/>
            <a:ext cx="6652113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sp>
        <p:nvSpPr>
          <p:cNvPr id="1123" name="Shape 1123"/>
          <p:cNvSpPr/>
          <p:nvPr/>
        </p:nvSpPr>
        <p:spPr>
          <a:xfrm>
            <a:off x="15438674" y="13182618"/>
            <a:ext cx="7443495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grpSp>
        <p:nvGrpSpPr>
          <p:cNvPr id="1126" name="Group 1126"/>
          <p:cNvGrpSpPr/>
          <p:nvPr/>
        </p:nvGrpSpPr>
        <p:grpSpPr>
          <a:xfrm>
            <a:off x="4438673" y="2206446"/>
            <a:ext cx="15506654" cy="10427987"/>
            <a:chOff x="0" y="0"/>
            <a:chExt cx="15506653" cy="10427985"/>
          </a:xfrm>
        </p:grpSpPr>
        <p:pic>
          <p:nvPicPr>
            <p:cNvPr id="1124" name="ipad 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5506654" cy="104279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125" name="Shape 1125"/>
            <p:cNvSpPr/>
            <p:nvPr/>
          </p:nvSpPr>
          <p:spPr>
            <a:xfrm>
              <a:off x="1554911" y="542868"/>
              <a:ext cx="255243" cy="930882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</p:grpSp>
      <p:grpSp>
        <p:nvGrpSpPr>
          <p:cNvPr id="1147" name="Group 1147"/>
          <p:cNvGrpSpPr/>
          <p:nvPr/>
        </p:nvGrpSpPr>
        <p:grpSpPr>
          <a:xfrm>
            <a:off x="6757481" y="2886773"/>
            <a:ext cx="1753855" cy="1753854"/>
            <a:chOff x="0" y="0"/>
            <a:chExt cx="1753853" cy="1753853"/>
          </a:xfrm>
        </p:grpSpPr>
        <p:sp>
          <p:nvSpPr>
            <p:cNvPr id="1127" name="Shape 1127"/>
            <p:cNvSpPr/>
            <p:nvPr/>
          </p:nvSpPr>
          <p:spPr>
            <a:xfrm>
              <a:off x="112860" y="109520"/>
              <a:ext cx="1528134" cy="15319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7" h="21588" extrusionOk="0">
                  <a:moveTo>
                    <a:pt x="10783" y="0"/>
                  </a:moveTo>
                  <a:cubicBezTo>
                    <a:pt x="10497" y="0"/>
                    <a:pt x="10214" y="65"/>
                    <a:pt x="9928" y="87"/>
                  </a:cubicBezTo>
                  <a:lnTo>
                    <a:pt x="9714" y="1698"/>
                  </a:lnTo>
                  <a:cubicBezTo>
                    <a:pt x="9230" y="1754"/>
                    <a:pt x="8757" y="1846"/>
                    <a:pt x="8285" y="1979"/>
                  </a:cubicBezTo>
                  <a:lnTo>
                    <a:pt x="7469" y="572"/>
                  </a:lnTo>
                  <a:cubicBezTo>
                    <a:pt x="6922" y="748"/>
                    <a:pt x="6394" y="967"/>
                    <a:pt x="5875" y="1232"/>
                  </a:cubicBezTo>
                  <a:lnTo>
                    <a:pt x="6293" y="2803"/>
                  </a:lnTo>
                  <a:cubicBezTo>
                    <a:pt x="5873" y="3038"/>
                    <a:pt x="5475" y="3313"/>
                    <a:pt x="5088" y="3618"/>
                  </a:cubicBezTo>
                  <a:lnTo>
                    <a:pt x="3795" y="2629"/>
                  </a:lnTo>
                  <a:cubicBezTo>
                    <a:pt x="3575" y="2816"/>
                    <a:pt x="3333" y="2964"/>
                    <a:pt x="3125" y="3172"/>
                  </a:cubicBezTo>
                  <a:cubicBezTo>
                    <a:pt x="2917" y="3380"/>
                    <a:pt x="2768" y="3622"/>
                    <a:pt x="2580" y="3841"/>
                  </a:cubicBezTo>
                  <a:lnTo>
                    <a:pt x="3562" y="5131"/>
                  </a:lnTo>
                  <a:cubicBezTo>
                    <a:pt x="3256" y="5518"/>
                    <a:pt x="2990" y="5924"/>
                    <a:pt x="2755" y="6344"/>
                  </a:cubicBezTo>
                  <a:lnTo>
                    <a:pt x="1181" y="5927"/>
                  </a:lnTo>
                  <a:cubicBezTo>
                    <a:pt x="917" y="6443"/>
                    <a:pt x="695" y="6965"/>
                    <a:pt x="520" y="7508"/>
                  </a:cubicBezTo>
                  <a:lnTo>
                    <a:pt x="1929" y="8323"/>
                  </a:lnTo>
                  <a:cubicBezTo>
                    <a:pt x="1796" y="8794"/>
                    <a:pt x="1704" y="9266"/>
                    <a:pt x="1647" y="9749"/>
                  </a:cubicBezTo>
                  <a:lnTo>
                    <a:pt x="34" y="9962"/>
                  </a:lnTo>
                  <a:cubicBezTo>
                    <a:pt x="-11" y="10536"/>
                    <a:pt x="-12" y="11106"/>
                    <a:pt x="34" y="11679"/>
                  </a:cubicBezTo>
                  <a:lnTo>
                    <a:pt x="1647" y="11893"/>
                  </a:lnTo>
                  <a:cubicBezTo>
                    <a:pt x="1704" y="12375"/>
                    <a:pt x="1797" y="12849"/>
                    <a:pt x="1929" y="13319"/>
                  </a:cubicBezTo>
                  <a:lnTo>
                    <a:pt x="520" y="14133"/>
                  </a:lnTo>
                  <a:cubicBezTo>
                    <a:pt x="695" y="14676"/>
                    <a:pt x="918" y="15200"/>
                    <a:pt x="1181" y="15715"/>
                  </a:cubicBezTo>
                  <a:lnTo>
                    <a:pt x="2755" y="15297"/>
                  </a:lnTo>
                  <a:cubicBezTo>
                    <a:pt x="2991" y="15718"/>
                    <a:pt x="3265" y="16114"/>
                    <a:pt x="3572" y="16500"/>
                  </a:cubicBezTo>
                  <a:lnTo>
                    <a:pt x="2580" y="17800"/>
                  </a:lnTo>
                  <a:cubicBezTo>
                    <a:pt x="2768" y="18020"/>
                    <a:pt x="2917" y="18262"/>
                    <a:pt x="3125" y="18470"/>
                  </a:cubicBezTo>
                  <a:cubicBezTo>
                    <a:pt x="3333" y="18677"/>
                    <a:pt x="3575" y="18826"/>
                    <a:pt x="3795" y="19013"/>
                  </a:cubicBezTo>
                  <a:lnTo>
                    <a:pt x="5098" y="18023"/>
                  </a:lnTo>
                  <a:cubicBezTo>
                    <a:pt x="5481" y="18325"/>
                    <a:pt x="5877" y="18596"/>
                    <a:pt x="6293" y="18828"/>
                  </a:cubicBezTo>
                  <a:lnTo>
                    <a:pt x="5875" y="20410"/>
                  </a:lnTo>
                  <a:cubicBezTo>
                    <a:pt x="6394" y="20674"/>
                    <a:pt x="6922" y="20893"/>
                    <a:pt x="7469" y="21069"/>
                  </a:cubicBezTo>
                  <a:lnTo>
                    <a:pt x="8295" y="19653"/>
                  </a:lnTo>
                  <a:cubicBezTo>
                    <a:pt x="8764" y="19784"/>
                    <a:pt x="9233" y="19878"/>
                    <a:pt x="9714" y="19934"/>
                  </a:cubicBezTo>
                  <a:lnTo>
                    <a:pt x="9928" y="21554"/>
                  </a:lnTo>
                  <a:cubicBezTo>
                    <a:pt x="10502" y="21600"/>
                    <a:pt x="11074" y="21600"/>
                    <a:pt x="11648" y="21554"/>
                  </a:cubicBezTo>
                  <a:lnTo>
                    <a:pt x="11862" y="19934"/>
                  </a:lnTo>
                  <a:cubicBezTo>
                    <a:pt x="12342" y="19878"/>
                    <a:pt x="12813" y="19784"/>
                    <a:pt x="13281" y="19653"/>
                  </a:cubicBezTo>
                  <a:lnTo>
                    <a:pt x="14107" y="21069"/>
                  </a:lnTo>
                  <a:cubicBezTo>
                    <a:pt x="14653" y="20894"/>
                    <a:pt x="15183" y="20674"/>
                    <a:pt x="15701" y="20410"/>
                  </a:cubicBezTo>
                  <a:lnTo>
                    <a:pt x="15283" y="18828"/>
                  </a:lnTo>
                  <a:cubicBezTo>
                    <a:pt x="15700" y="18595"/>
                    <a:pt x="16095" y="18326"/>
                    <a:pt x="16479" y="18023"/>
                  </a:cubicBezTo>
                  <a:lnTo>
                    <a:pt x="17781" y="19013"/>
                  </a:lnTo>
                  <a:cubicBezTo>
                    <a:pt x="18001" y="18826"/>
                    <a:pt x="18244" y="18677"/>
                    <a:pt x="18451" y="18470"/>
                  </a:cubicBezTo>
                  <a:cubicBezTo>
                    <a:pt x="18660" y="18261"/>
                    <a:pt x="18808" y="18020"/>
                    <a:pt x="18996" y="17800"/>
                  </a:cubicBezTo>
                  <a:lnTo>
                    <a:pt x="18004" y="16500"/>
                  </a:lnTo>
                  <a:cubicBezTo>
                    <a:pt x="18309" y="16115"/>
                    <a:pt x="18577" y="15716"/>
                    <a:pt x="18811" y="15297"/>
                  </a:cubicBezTo>
                  <a:lnTo>
                    <a:pt x="20386" y="15715"/>
                  </a:lnTo>
                  <a:cubicBezTo>
                    <a:pt x="20648" y="15200"/>
                    <a:pt x="20871" y="14675"/>
                    <a:pt x="21046" y="14133"/>
                  </a:cubicBezTo>
                  <a:lnTo>
                    <a:pt x="19637" y="13309"/>
                  </a:lnTo>
                  <a:cubicBezTo>
                    <a:pt x="19768" y="12842"/>
                    <a:pt x="19863" y="12371"/>
                    <a:pt x="19919" y="11893"/>
                  </a:cubicBezTo>
                  <a:lnTo>
                    <a:pt x="21542" y="11679"/>
                  </a:lnTo>
                  <a:cubicBezTo>
                    <a:pt x="21588" y="11106"/>
                    <a:pt x="21587" y="10536"/>
                    <a:pt x="21542" y="9962"/>
                  </a:cubicBezTo>
                  <a:lnTo>
                    <a:pt x="19919" y="9749"/>
                  </a:lnTo>
                  <a:cubicBezTo>
                    <a:pt x="19863" y="9269"/>
                    <a:pt x="19769" y="8801"/>
                    <a:pt x="19637" y="8333"/>
                  </a:cubicBezTo>
                  <a:lnTo>
                    <a:pt x="21046" y="7508"/>
                  </a:lnTo>
                  <a:cubicBezTo>
                    <a:pt x="20871" y="6965"/>
                    <a:pt x="20649" y="6442"/>
                    <a:pt x="20386" y="5927"/>
                  </a:cubicBezTo>
                  <a:lnTo>
                    <a:pt x="18811" y="6344"/>
                  </a:lnTo>
                  <a:cubicBezTo>
                    <a:pt x="18577" y="5926"/>
                    <a:pt x="18308" y="5526"/>
                    <a:pt x="18004" y="5141"/>
                  </a:cubicBezTo>
                  <a:lnTo>
                    <a:pt x="18996" y="3841"/>
                  </a:lnTo>
                  <a:cubicBezTo>
                    <a:pt x="18808" y="3621"/>
                    <a:pt x="18660" y="3380"/>
                    <a:pt x="18451" y="3172"/>
                  </a:cubicBezTo>
                  <a:cubicBezTo>
                    <a:pt x="18243" y="2964"/>
                    <a:pt x="18001" y="2816"/>
                    <a:pt x="17781" y="2629"/>
                  </a:cubicBezTo>
                  <a:lnTo>
                    <a:pt x="16479" y="3618"/>
                  </a:lnTo>
                  <a:cubicBezTo>
                    <a:pt x="16093" y="3314"/>
                    <a:pt x="15701" y="3037"/>
                    <a:pt x="15283" y="2803"/>
                  </a:cubicBezTo>
                  <a:lnTo>
                    <a:pt x="15701" y="1232"/>
                  </a:lnTo>
                  <a:cubicBezTo>
                    <a:pt x="15183" y="968"/>
                    <a:pt x="14653" y="748"/>
                    <a:pt x="14107" y="572"/>
                  </a:cubicBezTo>
                  <a:lnTo>
                    <a:pt x="13291" y="1979"/>
                  </a:lnTo>
                  <a:cubicBezTo>
                    <a:pt x="12820" y="1847"/>
                    <a:pt x="12345" y="1754"/>
                    <a:pt x="11862" y="1698"/>
                  </a:cubicBezTo>
                  <a:lnTo>
                    <a:pt x="11648" y="87"/>
                  </a:lnTo>
                  <a:cubicBezTo>
                    <a:pt x="11359" y="64"/>
                    <a:pt x="11073" y="0"/>
                    <a:pt x="10783" y="0"/>
                  </a:cubicBezTo>
                  <a:close/>
                  <a:moveTo>
                    <a:pt x="10783" y="3706"/>
                  </a:moveTo>
                  <a:cubicBezTo>
                    <a:pt x="12608" y="3706"/>
                    <a:pt x="14435" y="4402"/>
                    <a:pt x="15827" y="5791"/>
                  </a:cubicBezTo>
                  <a:cubicBezTo>
                    <a:pt x="18611" y="8570"/>
                    <a:pt x="18611" y="13072"/>
                    <a:pt x="15827" y="15850"/>
                  </a:cubicBezTo>
                  <a:cubicBezTo>
                    <a:pt x="13043" y="18629"/>
                    <a:pt x="8533" y="18629"/>
                    <a:pt x="5749" y="15850"/>
                  </a:cubicBezTo>
                  <a:cubicBezTo>
                    <a:pt x="2965" y="13072"/>
                    <a:pt x="2965" y="8570"/>
                    <a:pt x="5749" y="5791"/>
                  </a:cubicBezTo>
                  <a:cubicBezTo>
                    <a:pt x="7141" y="4402"/>
                    <a:pt x="8959" y="3706"/>
                    <a:pt x="10783" y="3706"/>
                  </a:cubicBezTo>
                  <a:close/>
                </a:path>
              </a:pathLst>
            </a:custGeom>
            <a:solidFill>
              <a:srgbClr val="C4DCF2"/>
            </a:solidFill>
            <a:ln w="3175" cap="flat">
              <a:solidFill>
                <a:srgbClr val="1772B9"/>
              </a:solidFill>
              <a:prstDash val="solid"/>
              <a:miter lim="400000"/>
            </a:ln>
            <a:effectLst>
              <a:outerShdw blurRad="457200" dir="5400000" rotWithShape="0">
                <a:srgbClr val="FFFFFF"/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128" name="Shape 1128"/>
            <p:cNvSpPr/>
            <p:nvPr/>
          </p:nvSpPr>
          <p:spPr>
            <a:xfrm>
              <a:off x="300361" y="306437"/>
              <a:ext cx="1153131" cy="1153132"/>
            </a:xfrm>
            <a:prstGeom prst="ellipse">
              <a:avLst/>
            </a:prstGeom>
            <a:solidFill>
              <a:srgbClr val="FBFBFB"/>
            </a:solidFill>
            <a:ln w="12700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grpSp>
          <p:nvGrpSpPr>
            <p:cNvPr id="1145" name="Group 1145"/>
            <p:cNvGrpSpPr/>
            <p:nvPr/>
          </p:nvGrpSpPr>
          <p:grpSpPr>
            <a:xfrm rot="21480000">
              <a:off x="29073" y="29073"/>
              <a:ext cx="1695708" cy="1695707"/>
              <a:chOff x="0" y="0"/>
              <a:chExt cx="1695707" cy="1695706"/>
            </a:xfrm>
          </p:grpSpPr>
          <p:sp>
            <p:nvSpPr>
              <p:cNvPr id="1129" name="Shape 1129"/>
              <p:cNvSpPr/>
              <p:nvPr/>
            </p:nvSpPr>
            <p:spPr>
              <a:xfrm>
                <a:off x="1291281" y="1094201"/>
                <a:ext cx="185450" cy="321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30" name="Shape 1130"/>
              <p:cNvSpPr/>
              <p:nvPr/>
            </p:nvSpPr>
            <p:spPr>
              <a:xfrm rot="20250000">
                <a:off x="1407644" y="853672"/>
                <a:ext cx="185450" cy="321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31" name="Shape 1131"/>
              <p:cNvSpPr/>
              <p:nvPr/>
            </p:nvSpPr>
            <p:spPr>
              <a:xfrm rot="18900000">
                <a:off x="1423637" y="596536"/>
                <a:ext cx="185449" cy="321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32" name="Shape 1132"/>
              <p:cNvSpPr/>
              <p:nvPr/>
            </p:nvSpPr>
            <p:spPr>
              <a:xfrm rot="17550000">
                <a:off x="1335838" y="344175"/>
                <a:ext cx="185449" cy="3218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33" name="Shape 1133"/>
              <p:cNvSpPr/>
              <p:nvPr/>
            </p:nvSpPr>
            <p:spPr>
              <a:xfrm rot="10800000">
                <a:off x="218976" y="278174"/>
                <a:ext cx="185450" cy="321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34" name="Shape 1134"/>
              <p:cNvSpPr/>
              <p:nvPr/>
            </p:nvSpPr>
            <p:spPr>
              <a:xfrm rot="9450000">
                <a:off x="102614" y="515855"/>
                <a:ext cx="185449" cy="321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35" name="Shape 1135"/>
              <p:cNvSpPr/>
              <p:nvPr/>
            </p:nvSpPr>
            <p:spPr>
              <a:xfrm rot="8100000">
                <a:off x="86621" y="775839"/>
                <a:ext cx="185450" cy="321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36" name="Shape 1136"/>
              <p:cNvSpPr/>
              <p:nvPr/>
            </p:nvSpPr>
            <p:spPr>
              <a:xfrm rot="6750000">
                <a:off x="174420" y="1028199"/>
                <a:ext cx="185449" cy="3218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37" name="Shape 1137"/>
              <p:cNvSpPr/>
              <p:nvPr/>
            </p:nvSpPr>
            <p:spPr>
              <a:xfrm rot="16200000">
                <a:off x="1167411" y="150791"/>
                <a:ext cx="185449" cy="321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38" name="Shape 1138"/>
              <p:cNvSpPr/>
              <p:nvPr/>
            </p:nvSpPr>
            <p:spPr>
              <a:xfrm rot="14850000">
                <a:off x="926882" y="34429"/>
                <a:ext cx="185450" cy="321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39" name="Shape 1139"/>
              <p:cNvSpPr/>
              <p:nvPr/>
            </p:nvSpPr>
            <p:spPr>
              <a:xfrm rot="13500000">
                <a:off x="669747" y="18436"/>
                <a:ext cx="185449" cy="321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40" name="Shape 1140"/>
              <p:cNvSpPr/>
              <p:nvPr/>
            </p:nvSpPr>
            <p:spPr>
              <a:xfrm rot="12150000">
                <a:off x="417386" y="106235"/>
                <a:ext cx="185449" cy="321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41" name="Shape 1141"/>
              <p:cNvSpPr/>
              <p:nvPr/>
            </p:nvSpPr>
            <p:spPr>
              <a:xfrm rot="5400000">
                <a:off x="344787" y="1223096"/>
                <a:ext cx="185449" cy="321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42" name="Shape 1142"/>
              <p:cNvSpPr/>
              <p:nvPr/>
            </p:nvSpPr>
            <p:spPr>
              <a:xfrm rot="4050000">
                <a:off x="582467" y="1339459"/>
                <a:ext cx="185449" cy="321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43" name="Shape 1143"/>
              <p:cNvSpPr/>
              <p:nvPr/>
            </p:nvSpPr>
            <p:spPr>
              <a:xfrm rot="2700000">
                <a:off x="845300" y="1355451"/>
                <a:ext cx="185449" cy="321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44" name="Shape 1144"/>
              <p:cNvSpPr/>
              <p:nvPr/>
            </p:nvSpPr>
            <p:spPr>
              <a:xfrm rot="1350000">
                <a:off x="1094811" y="1267652"/>
                <a:ext cx="185450" cy="3218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pic>
          <p:nvPicPr>
            <p:cNvPr id="1146" name="Лого fill-filtered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428065" y="568685"/>
              <a:ext cx="901287" cy="6536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148" name="Shape 1148"/>
          <p:cNvSpPr/>
          <p:nvPr/>
        </p:nvSpPr>
        <p:spPr>
          <a:xfrm>
            <a:off x="6411125" y="5199653"/>
            <a:ext cx="2164081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828800">
              <a:spcBef>
                <a:spcPts val="0"/>
              </a:spcBef>
              <a:defRPr sz="2000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r>
              <a:t>Бакинский завод</a:t>
            </a:r>
          </a:p>
        </p:txBody>
      </p:sp>
      <p:sp>
        <p:nvSpPr>
          <p:cNvPr id="1149" name="Shape 1149"/>
          <p:cNvSpPr/>
          <p:nvPr/>
        </p:nvSpPr>
        <p:spPr>
          <a:xfrm>
            <a:off x="6411125" y="5621862"/>
            <a:ext cx="27386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828800">
              <a:spcBef>
                <a:spcPts val="0"/>
              </a:spcBef>
              <a:defRPr sz="2000" spc="-100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r>
              <a:t>Заводской № 1235671Р3</a:t>
            </a:r>
          </a:p>
        </p:txBody>
      </p:sp>
      <p:sp>
        <p:nvSpPr>
          <p:cNvPr id="1150" name="Shape 1150"/>
          <p:cNvSpPr/>
          <p:nvPr/>
        </p:nvSpPr>
        <p:spPr>
          <a:xfrm>
            <a:off x="6430175" y="10938371"/>
            <a:ext cx="1940102" cy="727472"/>
          </a:xfrm>
          <a:prstGeom prst="roundRect">
            <a:avLst>
              <a:gd name="adj" fmla="val 3022"/>
            </a:avLst>
          </a:prstGeom>
          <a:solidFill>
            <a:schemeClr val="accent1"/>
          </a:solidFill>
          <a:ln w="38100">
            <a:solidFill>
              <a:srgbClr val="13558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2100">
                <a:solidFill>
                  <a:srgbClr val="FFFFFF"/>
                </a:solidFill>
                <a:latin typeface="Amasis MT W1G Bold"/>
                <a:ea typeface="Amasis MT W1G Bold"/>
                <a:cs typeface="Amasis MT W1G Bold"/>
                <a:sym typeface="Amasis MT W1G Bold"/>
              </a:defRPr>
            </a:lvl1pPr>
          </a:lstStyle>
          <a:p>
            <a:r>
              <a:t>Разпознать</a:t>
            </a:r>
          </a:p>
        </p:txBody>
      </p:sp>
      <p:sp>
        <p:nvSpPr>
          <p:cNvPr id="1151" name="Shape 1151"/>
          <p:cNvSpPr/>
          <p:nvPr/>
        </p:nvSpPr>
        <p:spPr>
          <a:xfrm>
            <a:off x="6430175" y="6095719"/>
            <a:ext cx="2700529" cy="355601"/>
          </a:xfrm>
          <a:prstGeom prst="rect">
            <a:avLst/>
          </a:prstGeom>
          <a:solidFill>
            <a:srgbClr val="F39018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3500" tIns="63500" rIns="63500" bIns="63500" anchor="ctr">
            <a:spAutoFit/>
          </a:bodyPr>
          <a:lstStyle>
            <a:lvl1pPr>
              <a:defRPr sz="1600">
                <a:solidFill>
                  <a:srgbClr val="FFFFFF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r>
              <a:t>Паспорт отсутствует в БД</a:t>
            </a:r>
          </a:p>
        </p:txBody>
      </p:sp>
      <p:sp>
        <p:nvSpPr>
          <p:cNvPr id="1152" name="Shape 1152"/>
          <p:cNvSpPr/>
          <p:nvPr/>
        </p:nvSpPr>
        <p:spPr>
          <a:xfrm>
            <a:off x="6430175" y="7002428"/>
            <a:ext cx="1940102" cy="974726"/>
          </a:xfrm>
          <a:prstGeom prst="roundRect">
            <a:avLst>
              <a:gd name="adj" fmla="val 2255"/>
            </a:avLst>
          </a:prstGeom>
          <a:solidFill>
            <a:schemeClr val="accent1"/>
          </a:solidFill>
          <a:ln w="38100">
            <a:solidFill>
              <a:srgbClr val="13558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2100">
                <a:solidFill>
                  <a:srgbClr val="FFFFFF"/>
                </a:solidFill>
                <a:latin typeface="Amasis MT W1G Bold"/>
                <a:ea typeface="Amasis MT W1G Bold"/>
                <a:cs typeface="Amasis MT W1G Bold"/>
                <a:sym typeface="Amasis MT W1G Bold"/>
              </a:defRPr>
            </a:lvl1pPr>
          </a:lstStyle>
          <a:p>
            <a:r>
              <a:t>Схема точек</a:t>
            </a:r>
          </a:p>
        </p:txBody>
      </p:sp>
      <p:pic>
        <p:nvPicPr>
          <p:cNvPr id="1153" name="image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92056" y="10221702"/>
            <a:ext cx="8603813" cy="10804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4" name="image5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4346623" y="3075135"/>
            <a:ext cx="3914443" cy="58808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5" name="image4.png"/>
          <p:cNvPicPr>
            <a:picLocks noChangeAspect="1"/>
          </p:cNvPicPr>
          <p:nvPr/>
        </p:nvPicPr>
        <p:blipFill>
          <a:blip r:embed="rId6">
            <a:extLst/>
          </a:blip>
          <a:srcRect r="4088"/>
          <a:stretch>
            <a:fillRect/>
          </a:stretch>
        </p:blipFill>
        <p:spPr>
          <a:xfrm>
            <a:off x="9392056" y="3121108"/>
            <a:ext cx="5081556" cy="6726412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Shape 283"/>
          <p:cNvSpPr>
            <a:spLocks noGrp="1"/>
          </p:cNvSpPr>
          <p:nvPr>
            <p:ph type="sldNum" sz="quarter" idx="2"/>
          </p:nvPr>
        </p:nvSpPr>
        <p:spPr>
          <a:xfrm>
            <a:off x="23314345" y="12922267"/>
            <a:ext cx="252223" cy="5207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anchor="ctr"/>
          <a:lstStyle>
            <a:lvl1pPr algn="l">
              <a:lnSpc>
                <a:spcPct val="100000"/>
              </a:lnSpc>
              <a:spcBef>
                <a:spcPts val="3400"/>
              </a:spcBef>
              <a:defRPr sz="3000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Regular"/>
                <a:ea typeface="PlumbCondensed-Regular"/>
                <a:cs typeface="PlumbCondensed-Regular"/>
                <a:sym typeface="PlumbCondensed-Regular"/>
              </a:defRPr>
            </a:lvl1pPr>
          </a:lstStyle>
          <a:p>
            <a:fld id="{86CB4B4D-7CA3-9044-876B-883B54F8677D}" type="slidenum">
              <a:t>12</a:t>
            </a:fld>
            <a:endParaRPr dirty="0"/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8" grpId="0" animBg="1"/>
      <p:bldP spid="1149" grpId="0" animBg="1"/>
      <p:bldP spid="1150" grpId="0" animBg="1"/>
      <p:bldP spid="1151" grpId="0" animBg="1"/>
      <p:bldP spid="115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Shape 1292"/>
          <p:cNvSpPr/>
          <p:nvPr/>
        </p:nvSpPr>
        <p:spPr>
          <a:xfrm>
            <a:off x="0" y="0"/>
            <a:ext cx="24384001" cy="1664611"/>
          </a:xfrm>
          <a:prstGeom prst="rect">
            <a:avLst/>
          </a:prstGeom>
          <a:gradFill>
            <a:gsLst>
              <a:gs pos="0">
                <a:srgbClr val="83D1D6">
                  <a:alpha val="50000"/>
                </a:srgbClr>
              </a:gs>
              <a:gs pos="100000">
                <a:srgbClr val="83D1D6">
                  <a:alpha val="6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grpSp>
        <p:nvGrpSpPr>
          <p:cNvPr id="1296" name="Group 1296"/>
          <p:cNvGrpSpPr/>
          <p:nvPr/>
        </p:nvGrpSpPr>
        <p:grpSpPr>
          <a:xfrm>
            <a:off x="9181190" y="12763878"/>
            <a:ext cx="6021620" cy="799307"/>
            <a:chOff x="582969" y="347543"/>
            <a:chExt cx="6021618" cy="799306"/>
          </a:xfrm>
        </p:grpSpPr>
        <p:sp>
          <p:nvSpPr>
            <p:cNvPr id="1293" name="Shape 1293"/>
            <p:cNvSpPr/>
            <p:nvPr/>
          </p:nvSpPr>
          <p:spPr>
            <a:xfrm>
              <a:off x="582969" y="347543"/>
              <a:ext cx="6021620" cy="79930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294" name="Shape 1294"/>
            <p:cNvSpPr/>
            <p:nvPr/>
          </p:nvSpPr>
          <p:spPr>
            <a:xfrm>
              <a:off x="721366" y="508546"/>
              <a:ext cx="5744826" cy="454572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B3F87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ctr" defTabSz="584200">
                <a:spcBef>
                  <a:spcPts val="0"/>
                </a:spcBef>
                <a:defRPr sz="1500" b="1" spc="1965">
                  <a:solidFill>
                    <a:srgbClr val="0B3F87"/>
                  </a:solidFill>
                  <a:latin typeface="Superclarendon"/>
                  <a:ea typeface="Superclarendon"/>
                  <a:cs typeface="Superclarendon"/>
                  <a:sym typeface="Superclarendon"/>
                </a:defRPr>
              </a:lvl1pPr>
            </a:lstStyle>
            <a:p>
              <a:r>
                <a:t>ГАЗТЕХЭКСПЕРТ</a:t>
              </a:r>
            </a:p>
          </p:txBody>
        </p:sp>
        <p:sp>
          <p:nvSpPr>
            <p:cNvPr id="1295" name="Shape 1295"/>
            <p:cNvSpPr/>
            <p:nvPr/>
          </p:nvSpPr>
          <p:spPr>
            <a:xfrm>
              <a:off x="863489" y="826917"/>
              <a:ext cx="5460581" cy="247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584200">
                <a:spcBef>
                  <a:spcPts val="0"/>
                </a:spcBef>
                <a:defRPr sz="1100" cap="small" spc="879">
                  <a:solidFill>
                    <a:schemeClr val="accent1"/>
                  </a:solidFill>
                  <a:latin typeface="Brutal Type Bold"/>
                  <a:ea typeface="Brutal Type Bold"/>
                  <a:cs typeface="Brutal Type Bold"/>
                  <a:sym typeface="Brutal Type Bold"/>
                </a:defRPr>
              </a:lvl1pPr>
            </a:lstStyle>
            <a:p>
              <a:r>
                <a:t> везде, где нужна безопасность</a:t>
              </a:r>
            </a:p>
          </p:txBody>
        </p:sp>
      </p:grpSp>
      <p:grpSp>
        <p:nvGrpSpPr>
          <p:cNvPr id="1317" name="Group 1317"/>
          <p:cNvGrpSpPr/>
          <p:nvPr/>
        </p:nvGrpSpPr>
        <p:grpSpPr>
          <a:xfrm>
            <a:off x="1037369" y="12761848"/>
            <a:ext cx="841540" cy="841540"/>
            <a:chOff x="0" y="0"/>
            <a:chExt cx="841539" cy="841539"/>
          </a:xfrm>
        </p:grpSpPr>
        <p:sp>
          <p:nvSpPr>
            <p:cNvPr id="1297" name="Shape 1297"/>
            <p:cNvSpPr/>
            <p:nvPr/>
          </p:nvSpPr>
          <p:spPr>
            <a:xfrm>
              <a:off x="54152" y="52550"/>
              <a:ext cx="733235" cy="735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7" h="21588" extrusionOk="0">
                  <a:moveTo>
                    <a:pt x="10783" y="0"/>
                  </a:moveTo>
                  <a:cubicBezTo>
                    <a:pt x="10497" y="0"/>
                    <a:pt x="10214" y="65"/>
                    <a:pt x="9928" y="87"/>
                  </a:cubicBezTo>
                  <a:lnTo>
                    <a:pt x="9714" y="1698"/>
                  </a:lnTo>
                  <a:cubicBezTo>
                    <a:pt x="9230" y="1754"/>
                    <a:pt x="8757" y="1846"/>
                    <a:pt x="8285" y="1979"/>
                  </a:cubicBezTo>
                  <a:lnTo>
                    <a:pt x="7469" y="572"/>
                  </a:lnTo>
                  <a:cubicBezTo>
                    <a:pt x="6922" y="748"/>
                    <a:pt x="6394" y="967"/>
                    <a:pt x="5875" y="1232"/>
                  </a:cubicBezTo>
                  <a:lnTo>
                    <a:pt x="6293" y="2803"/>
                  </a:lnTo>
                  <a:cubicBezTo>
                    <a:pt x="5873" y="3038"/>
                    <a:pt x="5475" y="3313"/>
                    <a:pt x="5088" y="3618"/>
                  </a:cubicBezTo>
                  <a:lnTo>
                    <a:pt x="3795" y="2629"/>
                  </a:lnTo>
                  <a:cubicBezTo>
                    <a:pt x="3575" y="2816"/>
                    <a:pt x="3333" y="2964"/>
                    <a:pt x="3125" y="3172"/>
                  </a:cubicBezTo>
                  <a:cubicBezTo>
                    <a:pt x="2917" y="3380"/>
                    <a:pt x="2768" y="3622"/>
                    <a:pt x="2580" y="3841"/>
                  </a:cubicBezTo>
                  <a:lnTo>
                    <a:pt x="3562" y="5131"/>
                  </a:lnTo>
                  <a:cubicBezTo>
                    <a:pt x="3256" y="5518"/>
                    <a:pt x="2990" y="5924"/>
                    <a:pt x="2755" y="6344"/>
                  </a:cubicBezTo>
                  <a:lnTo>
                    <a:pt x="1181" y="5927"/>
                  </a:lnTo>
                  <a:cubicBezTo>
                    <a:pt x="917" y="6443"/>
                    <a:pt x="695" y="6965"/>
                    <a:pt x="520" y="7508"/>
                  </a:cubicBezTo>
                  <a:lnTo>
                    <a:pt x="1929" y="8323"/>
                  </a:lnTo>
                  <a:cubicBezTo>
                    <a:pt x="1796" y="8794"/>
                    <a:pt x="1704" y="9266"/>
                    <a:pt x="1647" y="9749"/>
                  </a:cubicBezTo>
                  <a:lnTo>
                    <a:pt x="34" y="9962"/>
                  </a:lnTo>
                  <a:cubicBezTo>
                    <a:pt x="-11" y="10536"/>
                    <a:pt x="-12" y="11106"/>
                    <a:pt x="34" y="11679"/>
                  </a:cubicBezTo>
                  <a:lnTo>
                    <a:pt x="1647" y="11893"/>
                  </a:lnTo>
                  <a:cubicBezTo>
                    <a:pt x="1704" y="12375"/>
                    <a:pt x="1797" y="12849"/>
                    <a:pt x="1929" y="13319"/>
                  </a:cubicBezTo>
                  <a:lnTo>
                    <a:pt x="520" y="14133"/>
                  </a:lnTo>
                  <a:cubicBezTo>
                    <a:pt x="695" y="14676"/>
                    <a:pt x="918" y="15200"/>
                    <a:pt x="1181" y="15715"/>
                  </a:cubicBezTo>
                  <a:lnTo>
                    <a:pt x="2755" y="15297"/>
                  </a:lnTo>
                  <a:cubicBezTo>
                    <a:pt x="2991" y="15718"/>
                    <a:pt x="3265" y="16114"/>
                    <a:pt x="3572" y="16500"/>
                  </a:cubicBezTo>
                  <a:lnTo>
                    <a:pt x="2580" y="17800"/>
                  </a:lnTo>
                  <a:cubicBezTo>
                    <a:pt x="2768" y="18020"/>
                    <a:pt x="2917" y="18262"/>
                    <a:pt x="3125" y="18470"/>
                  </a:cubicBezTo>
                  <a:cubicBezTo>
                    <a:pt x="3333" y="18677"/>
                    <a:pt x="3575" y="18826"/>
                    <a:pt x="3795" y="19013"/>
                  </a:cubicBezTo>
                  <a:lnTo>
                    <a:pt x="5098" y="18023"/>
                  </a:lnTo>
                  <a:cubicBezTo>
                    <a:pt x="5481" y="18325"/>
                    <a:pt x="5877" y="18596"/>
                    <a:pt x="6293" y="18828"/>
                  </a:cubicBezTo>
                  <a:lnTo>
                    <a:pt x="5875" y="20410"/>
                  </a:lnTo>
                  <a:cubicBezTo>
                    <a:pt x="6394" y="20674"/>
                    <a:pt x="6922" y="20893"/>
                    <a:pt x="7469" y="21069"/>
                  </a:cubicBezTo>
                  <a:lnTo>
                    <a:pt x="8295" y="19653"/>
                  </a:lnTo>
                  <a:cubicBezTo>
                    <a:pt x="8764" y="19784"/>
                    <a:pt x="9233" y="19878"/>
                    <a:pt x="9714" y="19934"/>
                  </a:cubicBezTo>
                  <a:lnTo>
                    <a:pt x="9928" y="21554"/>
                  </a:lnTo>
                  <a:cubicBezTo>
                    <a:pt x="10502" y="21600"/>
                    <a:pt x="11074" y="21600"/>
                    <a:pt x="11648" y="21554"/>
                  </a:cubicBezTo>
                  <a:lnTo>
                    <a:pt x="11862" y="19934"/>
                  </a:lnTo>
                  <a:cubicBezTo>
                    <a:pt x="12342" y="19878"/>
                    <a:pt x="12813" y="19784"/>
                    <a:pt x="13281" y="19653"/>
                  </a:cubicBezTo>
                  <a:lnTo>
                    <a:pt x="14107" y="21069"/>
                  </a:lnTo>
                  <a:cubicBezTo>
                    <a:pt x="14653" y="20894"/>
                    <a:pt x="15183" y="20674"/>
                    <a:pt x="15701" y="20410"/>
                  </a:cubicBezTo>
                  <a:lnTo>
                    <a:pt x="15283" y="18828"/>
                  </a:lnTo>
                  <a:cubicBezTo>
                    <a:pt x="15700" y="18595"/>
                    <a:pt x="16095" y="18326"/>
                    <a:pt x="16479" y="18023"/>
                  </a:cubicBezTo>
                  <a:lnTo>
                    <a:pt x="17781" y="19013"/>
                  </a:lnTo>
                  <a:cubicBezTo>
                    <a:pt x="18001" y="18826"/>
                    <a:pt x="18244" y="18677"/>
                    <a:pt x="18451" y="18470"/>
                  </a:cubicBezTo>
                  <a:cubicBezTo>
                    <a:pt x="18660" y="18261"/>
                    <a:pt x="18808" y="18020"/>
                    <a:pt x="18996" y="17800"/>
                  </a:cubicBezTo>
                  <a:lnTo>
                    <a:pt x="18004" y="16500"/>
                  </a:lnTo>
                  <a:cubicBezTo>
                    <a:pt x="18309" y="16115"/>
                    <a:pt x="18577" y="15716"/>
                    <a:pt x="18811" y="15297"/>
                  </a:cubicBezTo>
                  <a:lnTo>
                    <a:pt x="20386" y="15715"/>
                  </a:lnTo>
                  <a:cubicBezTo>
                    <a:pt x="20648" y="15200"/>
                    <a:pt x="20871" y="14675"/>
                    <a:pt x="21046" y="14133"/>
                  </a:cubicBezTo>
                  <a:lnTo>
                    <a:pt x="19637" y="13309"/>
                  </a:lnTo>
                  <a:cubicBezTo>
                    <a:pt x="19768" y="12842"/>
                    <a:pt x="19863" y="12371"/>
                    <a:pt x="19919" y="11893"/>
                  </a:cubicBezTo>
                  <a:lnTo>
                    <a:pt x="21542" y="11679"/>
                  </a:lnTo>
                  <a:cubicBezTo>
                    <a:pt x="21588" y="11106"/>
                    <a:pt x="21587" y="10536"/>
                    <a:pt x="21542" y="9962"/>
                  </a:cubicBezTo>
                  <a:lnTo>
                    <a:pt x="19919" y="9749"/>
                  </a:lnTo>
                  <a:cubicBezTo>
                    <a:pt x="19863" y="9269"/>
                    <a:pt x="19769" y="8801"/>
                    <a:pt x="19637" y="8333"/>
                  </a:cubicBezTo>
                  <a:lnTo>
                    <a:pt x="21046" y="7508"/>
                  </a:lnTo>
                  <a:cubicBezTo>
                    <a:pt x="20871" y="6965"/>
                    <a:pt x="20649" y="6442"/>
                    <a:pt x="20386" y="5927"/>
                  </a:cubicBezTo>
                  <a:lnTo>
                    <a:pt x="18811" y="6344"/>
                  </a:lnTo>
                  <a:cubicBezTo>
                    <a:pt x="18577" y="5926"/>
                    <a:pt x="18308" y="5526"/>
                    <a:pt x="18004" y="5141"/>
                  </a:cubicBezTo>
                  <a:lnTo>
                    <a:pt x="18996" y="3841"/>
                  </a:lnTo>
                  <a:cubicBezTo>
                    <a:pt x="18808" y="3621"/>
                    <a:pt x="18660" y="3380"/>
                    <a:pt x="18451" y="3172"/>
                  </a:cubicBezTo>
                  <a:cubicBezTo>
                    <a:pt x="18243" y="2964"/>
                    <a:pt x="18001" y="2816"/>
                    <a:pt x="17781" y="2629"/>
                  </a:cubicBezTo>
                  <a:lnTo>
                    <a:pt x="16479" y="3618"/>
                  </a:lnTo>
                  <a:cubicBezTo>
                    <a:pt x="16093" y="3314"/>
                    <a:pt x="15701" y="3037"/>
                    <a:pt x="15283" y="2803"/>
                  </a:cubicBezTo>
                  <a:lnTo>
                    <a:pt x="15701" y="1232"/>
                  </a:lnTo>
                  <a:cubicBezTo>
                    <a:pt x="15183" y="968"/>
                    <a:pt x="14653" y="748"/>
                    <a:pt x="14107" y="572"/>
                  </a:cubicBezTo>
                  <a:lnTo>
                    <a:pt x="13291" y="1979"/>
                  </a:lnTo>
                  <a:cubicBezTo>
                    <a:pt x="12820" y="1847"/>
                    <a:pt x="12345" y="1754"/>
                    <a:pt x="11862" y="1698"/>
                  </a:cubicBezTo>
                  <a:lnTo>
                    <a:pt x="11648" y="87"/>
                  </a:lnTo>
                  <a:cubicBezTo>
                    <a:pt x="11359" y="64"/>
                    <a:pt x="11073" y="0"/>
                    <a:pt x="10783" y="0"/>
                  </a:cubicBezTo>
                  <a:close/>
                  <a:moveTo>
                    <a:pt x="10783" y="3706"/>
                  </a:moveTo>
                  <a:cubicBezTo>
                    <a:pt x="12608" y="3706"/>
                    <a:pt x="14435" y="4402"/>
                    <a:pt x="15827" y="5791"/>
                  </a:cubicBezTo>
                  <a:cubicBezTo>
                    <a:pt x="18611" y="8570"/>
                    <a:pt x="18611" y="13072"/>
                    <a:pt x="15827" y="15850"/>
                  </a:cubicBezTo>
                  <a:cubicBezTo>
                    <a:pt x="13043" y="18629"/>
                    <a:pt x="8533" y="18629"/>
                    <a:pt x="5749" y="15850"/>
                  </a:cubicBezTo>
                  <a:cubicBezTo>
                    <a:pt x="2965" y="13072"/>
                    <a:pt x="2965" y="8570"/>
                    <a:pt x="5749" y="5791"/>
                  </a:cubicBezTo>
                  <a:cubicBezTo>
                    <a:pt x="7141" y="4402"/>
                    <a:pt x="8959" y="3706"/>
                    <a:pt x="10783" y="3706"/>
                  </a:cubicBezTo>
                  <a:close/>
                </a:path>
              </a:pathLst>
            </a:custGeom>
            <a:solidFill>
              <a:srgbClr val="C4DCF2"/>
            </a:solidFill>
            <a:ln w="3175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298" name="Shape 1298"/>
            <p:cNvSpPr/>
            <p:nvPr/>
          </p:nvSpPr>
          <p:spPr>
            <a:xfrm>
              <a:off x="144120" y="147035"/>
              <a:ext cx="553299" cy="553300"/>
            </a:xfrm>
            <a:prstGeom prst="ellipse">
              <a:avLst/>
            </a:prstGeom>
            <a:solidFill>
              <a:srgbClr val="FBFBFB"/>
            </a:solidFill>
            <a:ln w="12700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grpSp>
          <p:nvGrpSpPr>
            <p:cNvPr id="1315" name="Group 1315"/>
            <p:cNvGrpSpPr/>
            <p:nvPr/>
          </p:nvGrpSpPr>
          <p:grpSpPr>
            <a:xfrm rot="21480000">
              <a:off x="13949" y="13949"/>
              <a:ext cx="813641" cy="813641"/>
              <a:chOff x="0" y="0"/>
              <a:chExt cx="813639" cy="813639"/>
            </a:xfrm>
          </p:grpSpPr>
          <p:sp>
            <p:nvSpPr>
              <p:cNvPr id="1299" name="Shape 1299"/>
              <p:cNvSpPr/>
              <p:nvPr/>
            </p:nvSpPr>
            <p:spPr>
              <a:xfrm>
                <a:off x="619586" y="525022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00" name="Shape 1300"/>
              <p:cNvSpPr/>
              <p:nvPr/>
            </p:nvSpPr>
            <p:spPr>
              <a:xfrm rot="20250000">
                <a:off x="675420" y="409611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01" name="Shape 1301"/>
              <p:cNvSpPr/>
              <p:nvPr/>
            </p:nvSpPr>
            <p:spPr>
              <a:xfrm rot="18900000">
                <a:off x="683093" y="286231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02" name="Shape 1302"/>
              <p:cNvSpPr/>
              <p:nvPr/>
            </p:nvSpPr>
            <p:spPr>
              <a:xfrm rot="17550000">
                <a:off x="640965" y="165143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03" name="Shape 1303"/>
              <p:cNvSpPr/>
              <p:nvPr/>
            </p:nvSpPr>
            <p:spPr>
              <a:xfrm rot="10800000">
                <a:off x="105070" y="133474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04" name="Shape 1304"/>
              <p:cNvSpPr/>
              <p:nvPr/>
            </p:nvSpPr>
            <p:spPr>
              <a:xfrm rot="9450000">
                <a:off x="49236" y="247519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05" name="Shape 1305"/>
              <p:cNvSpPr/>
              <p:nvPr/>
            </p:nvSpPr>
            <p:spPr>
              <a:xfrm rot="8100000">
                <a:off x="41563" y="372265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06" name="Shape 1306"/>
              <p:cNvSpPr/>
              <p:nvPr/>
            </p:nvSpPr>
            <p:spPr>
              <a:xfrm rot="6750000">
                <a:off x="83691" y="493353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07" name="Shape 1307"/>
              <p:cNvSpPr/>
              <p:nvPr/>
            </p:nvSpPr>
            <p:spPr>
              <a:xfrm rot="16200000">
                <a:off x="560151" y="7235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08" name="Shape 1308"/>
              <p:cNvSpPr/>
              <p:nvPr/>
            </p:nvSpPr>
            <p:spPr>
              <a:xfrm rot="14850000">
                <a:off x="444739" y="16519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09" name="Shape 1309"/>
              <p:cNvSpPr/>
              <p:nvPr/>
            </p:nvSpPr>
            <p:spPr>
              <a:xfrm rot="13500000">
                <a:off x="321360" y="884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10" name="Shape 1310"/>
              <p:cNvSpPr/>
              <p:nvPr/>
            </p:nvSpPr>
            <p:spPr>
              <a:xfrm rot="12150000">
                <a:off x="200271" y="50974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11" name="Shape 1311"/>
              <p:cNvSpPr/>
              <p:nvPr/>
            </p:nvSpPr>
            <p:spPr>
              <a:xfrm rot="5400000">
                <a:off x="165436" y="586869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12" name="Shape 1312"/>
              <p:cNvSpPr/>
              <p:nvPr/>
            </p:nvSpPr>
            <p:spPr>
              <a:xfrm rot="4050000">
                <a:off x="279481" y="64270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13" name="Shape 1313"/>
              <p:cNvSpPr/>
              <p:nvPr/>
            </p:nvSpPr>
            <p:spPr>
              <a:xfrm rot="2700000">
                <a:off x="405594" y="65037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14" name="Shape 1314"/>
              <p:cNvSpPr/>
              <p:nvPr/>
            </p:nvSpPr>
            <p:spPr>
              <a:xfrm rot="1350000">
                <a:off x="525315" y="608248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pic>
          <p:nvPicPr>
            <p:cNvPr id="1316" name="Лого fill-filtered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05395" y="272868"/>
              <a:ext cx="432459" cy="3136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318" name="Shape 1318"/>
          <p:cNvSpPr/>
          <p:nvPr/>
        </p:nvSpPr>
        <p:spPr>
          <a:xfrm>
            <a:off x="0" y="559571"/>
            <a:ext cx="24383999" cy="964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7000" cap="all" spc="700">
                <a:solidFill>
                  <a:schemeClr val="accent1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pPr algn="ctr"/>
            <a:r>
              <a:rPr lang="ru-RU" dirty="0" smtClean="0"/>
              <a:t>ПРЕДЛОЖЕНИЯ</a:t>
            </a:r>
            <a:endParaRPr dirty="0"/>
          </a:p>
        </p:txBody>
      </p:sp>
      <p:sp>
        <p:nvSpPr>
          <p:cNvPr id="1319" name="Shape 1319"/>
          <p:cNvSpPr/>
          <p:nvPr/>
        </p:nvSpPr>
        <p:spPr>
          <a:xfrm>
            <a:off x="2289551" y="13182618"/>
            <a:ext cx="6652113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sp>
        <p:nvSpPr>
          <p:cNvPr id="1320" name="Shape 1320"/>
          <p:cNvSpPr/>
          <p:nvPr/>
        </p:nvSpPr>
        <p:spPr>
          <a:xfrm>
            <a:off x="15438674" y="13182618"/>
            <a:ext cx="7443495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grpSp>
        <p:nvGrpSpPr>
          <p:cNvPr id="1324" name="Group 1324"/>
          <p:cNvGrpSpPr/>
          <p:nvPr/>
        </p:nvGrpSpPr>
        <p:grpSpPr>
          <a:xfrm>
            <a:off x="801588" y="1845157"/>
            <a:ext cx="3114826" cy="2115979"/>
            <a:chOff x="0" y="0"/>
            <a:chExt cx="2708713" cy="2933700"/>
          </a:xfrm>
        </p:grpSpPr>
        <p:sp>
          <p:nvSpPr>
            <p:cNvPr id="1321" name="Shape 1321"/>
            <p:cNvSpPr/>
            <p:nvPr/>
          </p:nvSpPr>
          <p:spPr>
            <a:xfrm>
              <a:off x="0" y="0"/>
              <a:ext cx="1424941" cy="2933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>
              <a:lvl1pPr>
                <a:lnSpc>
                  <a:spcPct val="80000"/>
                </a:lnSpc>
                <a:spcBef>
                  <a:spcPts val="0"/>
                </a:spcBef>
                <a:defRPr sz="20000" cap="all" spc="2000">
                  <a:solidFill>
                    <a:schemeClr val="accent1">
                      <a:hueOff val="104794"/>
                      <a:lumOff val="-8431"/>
                    </a:schemeClr>
                  </a:solidFill>
                  <a:latin typeface="PlumbCondensed-Bold"/>
                  <a:ea typeface="PlumbCondensed-Bold"/>
                  <a:cs typeface="PlumbCondensed-Bold"/>
                  <a:sym typeface="PlumbCondensed-Bold"/>
                </a:defRPr>
              </a:lvl1pPr>
            </a:lstStyle>
            <a:p>
              <a:r>
                <a:rPr dirty="0"/>
                <a:t>1</a:t>
              </a:r>
            </a:p>
          </p:txBody>
        </p:sp>
        <p:sp>
          <p:nvSpPr>
            <p:cNvPr id="1322" name="Shape 1322"/>
            <p:cNvSpPr/>
            <p:nvPr/>
          </p:nvSpPr>
          <p:spPr>
            <a:xfrm>
              <a:off x="1252182" y="1079632"/>
              <a:ext cx="728267" cy="1270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766" y="0"/>
                  </a:moveTo>
                  <a:lnTo>
                    <a:pt x="0" y="1586"/>
                  </a:lnTo>
                  <a:lnTo>
                    <a:pt x="16068" y="10800"/>
                  </a:lnTo>
                  <a:lnTo>
                    <a:pt x="0" y="20014"/>
                  </a:lnTo>
                  <a:lnTo>
                    <a:pt x="2766" y="21600"/>
                  </a:lnTo>
                  <a:lnTo>
                    <a:pt x="21600" y="1080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accent5">
                <a:hueOff val="-234537"/>
                <a:satOff val="-1108"/>
                <a:lumOff val="-1479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1323" name="Shape 1323"/>
            <p:cNvSpPr/>
            <p:nvPr/>
          </p:nvSpPr>
          <p:spPr>
            <a:xfrm>
              <a:off x="1980448" y="1079632"/>
              <a:ext cx="728266" cy="1270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766" y="0"/>
                  </a:moveTo>
                  <a:lnTo>
                    <a:pt x="0" y="1586"/>
                  </a:lnTo>
                  <a:lnTo>
                    <a:pt x="16068" y="10800"/>
                  </a:lnTo>
                  <a:lnTo>
                    <a:pt x="0" y="20014"/>
                  </a:lnTo>
                  <a:lnTo>
                    <a:pt x="2766" y="21600"/>
                  </a:lnTo>
                  <a:lnTo>
                    <a:pt x="21600" y="1080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accent5">
                <a:hueOff val="-234537"/>
                <a:satOff val="-1108"/>
                <a:lumOff val="-1479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</p:grpSp>
      <p:sp>
        <p:nvSpPr>
          <p:cNvPr id="1325" name="Shape 1325"/>
          <p:cNvSpPr/>
          <p:nvPr/>
        </p:nvSpPr>
        <p:spPr>
          <a:xfrm>
            <a:off x="4606692" y="2439054"/>
            <a:ext cx="19060913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800" cap="all" spc="28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r>
              <a:rPr lang="ru-RU" sz="4000" dirty="0" smtClean="0"/>
              <a:t>Из </a:t>
            </a:r>
            <a:r>
              <a:rPr lang="ru-RU" sz="4000" dirty="0"/>
              <a:t>ведомственных нормативных документов исключить требования о назначении срока безопасной </a:t>
            </a:r>
            <a:r>
              <a:rPr lang="ru-RU" sz="4000" dirty="0" smtClean="0"/>
              <a:t>эксплуатации</a:t>
            </a:r>
            <a:endParaRPr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0" name="Shape 1330"/>
          <p:cNvSpPr/>
          <p:nvPr/>
        </p:nvSpPr>
        <p:spPr>
          <a:xfrm>
            <a:off x="4606692" y="4635540"/>
            <a:ext cx="18707653" cy="2318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Организовать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проведение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технического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аудита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ОПО с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целью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выявления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оборудования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,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зданий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и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сооружений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,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экспертиза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которых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не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требуется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либо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нецелесообразна</a:t>
            </a:r>
            <a:endParaRPr sz="4000" cap="all" spc="28" dirty="0">
              <a:solidFill>
                <a:srgbClr val="135580"/>
              </a:solidFill>
              <a:latin typeface="Plumb-Bold"/>
              <a:ea typeface="Plumb-Bold"/>
              <a:cs typeface="Plumb-Bold"/>
            </a:endParaRPr>
          </a:p>
        </p:txBody>
      </p:sp>
      <p:sp>
        <p:nvSpPr>
          <p:cNvPr id="1339" name="Shape 1339"/>
          <p:cNvSpPr/>
          <p:nvPr/>
        </p:nvSpPr>
        <p:spPr>
          <a:xfrm>
            <a:off x="4606692" y="7550619"/>
            <a:ext cx="18707653" cy="2318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В рамках проведения технического аудита создать методологию ранжирования оборудования, основывающуюся на разработке матриц </a:t>
            </a:r>
            <a:r>
              <a:rPr lang="ru-RU" sz="4000" cap="all" spc="28" dirty="0" smtClean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рисков</a:t>
            </a:r>
            <a:endParaRPr lang="ru-RU" sz="4000" cap="all" spc="28" dirty="0">
              <a:solidFill>
                <a:srgbClr val="135580"/>
              </a:solidFill>
              <a:latin typeface="Plumb-Bold"/>
              <a:ea typeface="Plumb-Bold"/>
              <a:cs typeface="Plumb-Bold"/>
            </a:endParaRPr>
          </a:p>
        </p:txBody>
      </p:sp>
      <p:sp>
        <p:nvSpPr>
          <p:cNvPr id="1340" name="Shape 1340"/>
          <p:cNvSpPr/>
          <p:nvPr/>
        </p:nvSpPr>
        <p:spPr>
          <a:xfrm>
            <a:off x="4606692" y="10258970"/>
            <a:ext cx="19060913" cy="1512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Определить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объект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для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реализации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пилотной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работы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по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внедрению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методологии</a:t>
            </a:r>
            <a:r>
              <a:rPr sz="4000" cap="all" spc="28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all" spc="28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риск-менеджмента</a:t>
            </a:r>
            <a:endParaRPr sz="4000" cap="all" spc="28" dirty="0">
              <a:solidFill>
                <a:srgbClr val="135580"/>
              </a:solidFill>
              <a:latin typeface="Plumb-Bold"/>
              <a:ea typeface="Plumb-Bold"/>
              <a:cs typeface="Plumb-Bold"/>
            </a:endParaRPr>
          </a:p>
        </p:txBody>
      </p:sp>
      <p:grpSp>
        <p:nvGrpSpPr>
          <p:cNvPr id="53" name="Group 1324"/>
          <p:cNvGrpSpPr/>
          <p:nvPr/>
        </p:nvGrpSpPr>
        <p:grpSpPr>
          <a:xfrm>
            <a:off x="882754" y="4635540"/>
            <a:ext cx="3114827" cy="2564805"/>
            <a:chOff x="0" y="0"/>
            <a:chExt cx="2708714" cy="3555975"/>
          </a:xfrm>
        </p:grpSpPr>
        <p:sp>
          <p:nvSpPr>
            <p:cNvPr id="54" name="Shape 1321"/>
            <p:cNvSpPr/>
            <p:nvPr/>
          </p:nvSpPr>
          <p:spPr>
            <a:xfrm>
              <a:off x="0" y="0"/>
              <a:ext cx="1552919" cy="35559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>
              <a:lvl1pPr>
                <a:lnSpc>
                  <a:spcPct val="80000"/>
                </a:lnSpc>
                <a:spcBef>
                  <a:spcPts val="0"/>
                </a:spcBef>
                <a:defRPr sz="20000" cap="all" spc="2000">
                  <a:solidFill>
                    <a:schemeClr val="accent1">
                      <a:hueOff val="104794"/>
                      <a:lumOff val="-8431"/>
                    </a:schemeClr>
                  </a:solidFill>
                  <a:latin typeface="PlumbCondensed-Bold"/>
                  <a:ea typeface="PlumbCondensed-Bold"/>
                  <a:cs typeface="PlumbCondensed-Bold"/>
                  <a:sym typeface="PlumbCondensed-Bold"/>
                </a:defRPr>
              </a:lvl1pPr>
            </a:lstStyle>
            <a:p>
              <a:r>
                <a:rPr lang="ru-RU" dirty="0" smtClean="0"/>
                <a:t>2</a:t>
              </a:r>
              <a:endParaRPr dirty="0"/>
            </a:p>
          </p:txBody>
        </p:sp>
        <p:sp>
          <p:nvSpPr>
            <p:cNvPr id="55" name="Shape 1322"/>
            <p:cNvSpPr/>
            <p:nvPr/>
          </p:nvSpPr>
          <p:spPr>
            <a:xfrm>
              <a:off x="1252182" y="1079632"/>
              <a:ext cx="728267" cy="1270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766" y="0"/>
                  </a:moveTo>
                  <a:lnTo>
                    <a:pt x="0" y="1586"/>
                  </a:lnTo>
                  <a:lnTo>
                    <a:pt x="16068" y="10800"/>
                  </a:lnTo>
                  <a:lnTo>
                    <a:pt x="0" y="20014"/>
                  </a:lnTo>
                  <a:lnTo>
                    <a:pt x="2766" y="21600"/>
                  </a:lnTo>
                  <a:lnTo>
                    <a:pt x="21600" y="1080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accent5">
                <a:hueOff val="-234537"/>
                <a:satOff val="-1108"/>
                <a:lumOff val="-1479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56" name="Shape 1323"/>
            <p:cNvSpPr/>
            <p:nvPr/>
          </p:nvSpPr>
          <p:spPr>
            <a:xfrm>
              <a:off x="1980448" y="1079632"/>
              <a:ext cx="728266" cy="1270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766" y="0"/>
                  </a:moveTo>
                  <a:lnTo>
                    <a:pt x="0" y="1586"/>
                  </a:lnTo>
                  <a:lnTo>
                    <a:pt x="16068" y="10800"/>
                  </a:lnTo>
                  <a:lnTo>
                    <a:pt x="0" y="20014"/>
                  </a:lnTo>
                  <a:lnTo>
                    <a:pt x="2766" y="21600"/>
                  </a:lnTo>
                  <a:lnTo>
                    <a:pt x="21600" y="1080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accent5">
                <a:hueOff val="-234537"/>
                <a:satOff val="-1108"/>
                <a:lumOff val="-1479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</p:grpSp>
      <p:grpSp>
        <p:nvGrpSpPr>
          <p:cNvPr id="57" name="Group 1324"/>
          <p:cNvGrpSpPr/>
          <p:nvPr/>
        </p:nvGrpSpPr>
        <p:grpSpPr>
          <a:xfrm>
            <a:off x="801005" y="7550619"/>
            <a:ext cx="3114827" cy="2564805"/>
            <a:chOff x="0" y="0"/>
            <a:chExt cx="2708714" cy="3555975"/>
          </a:xfrm>
        </p:grpSpPr>
        <p:sp>
          <p:nvSpPr>
            <p:cNvPr id="58" name="Shape 1321"/>
            <p:cNvSpPr/>
            <p:nvPr/>
          </p:nvSpPr>
          <p:spPr>
            <a:xfrm>
              <a:off x="0" y="0"/>
              <a:ext cx="1552919" cy="35559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>
              <a:lvl1pPr>
                <a:lnSpc>
                  <a:spcPct val="80000"/>
                </a:lnSpc>
                <a:spcBef>
                  <a:spcPts val="0"/>
                </a:spcBef>
                <a:defRPr sz="20000" cap="all" spc="2000">
                  <a:solidFill>
                    <a:schemeClr val="accent1">
                      <a:hueOff val="104794"/>
                      <a:lumOff val="-8431"/>
                    </a:schemeClr>
                  </a:solidFill>
                  <a:latin typeface="PlumbCondensed-Bold"/>
                  <a:ea typeface="PlumbCondensed-Bold"/>
                  <a:cs typeface="PlumbCondensed-Bold"/>
                  <a:sym typeface="PlumbCondensed-Bold"/>
                </a:defRPr>
              </a:lvl1pPr>
            </a:lstStyle>
            <a:p>
              <a:r>
                <a:rPr lang="ru-RU" dirty="0" smtClean="0"/>
                <a:t>3</a:t>
              </a:r>
              <a:endParaRPr dirty="0"/>
            </a:p>
          </p:txBody>
        </p:sp>
        <p:sp>
          <p:nvSpPr>
            <p:cNvPr id="59" name="Shape 1322"/>
            <p:cNvSpPr/>
            <p:nvPr/>
          </p:nvSpPr>
          <p:spPr>
            <a:xfrm>
              <a:off x="1252182" y="1079632"/>
              <a:ext cx="728267" cy="1270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766" y="0"/>
                  </a:moveTo>
                  <a:lnTo>
                    <a:pt x="0" y="1586"/>
                  </a:lnTo>
                  <a:lnTo>
                    <a:pt x="16068" y="10800"/>
                  </a:lnTo>
                  <a:lnTo>
                    <a:pt x="0" y="20014"/>
                  </a:lnTo>
                  <a:lnTo>
                    <a:pt x="2766" y="21600"/>
                  </a:lnTo>
                  <a:lnTo>
                    <a:pt x="21600" y="1080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accent5">
                <a:hueOff val="-234537"/>
                <a:satOff val="-1108"/>
                <a:lumOff val="-1479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60" name="Shape 1323"/>
            <p:cNvSpPr/>
            <p:nvPr/>
          </p:nvSpPr>
          <p:spPr>
            <a:xfrm>
              <a:off x="1980448" y="1079632"/>
              <a:ext cx="728266" cy="1270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766" y="0"/>
                  </a:moveTo>
                  <a:lnTo>
                    <a:pt x="0" y="1586"/>
                  </a:lnTo>
                  <a:lnTo>
                    <a:pt x="16068" y="10800"/>
                  </a:lnTo>
                  <a:lnTo>
                    <a:pt x="0" y="20014"/>
                  </a:lnTo>
                  <a:lnTo>
                    <a:pt x="2766" y="21600"/>
                  </a:lnTo>
                  <a:lnTo>
                    <a:pt x="21600" y="1080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accent5">
                <a:hueOff val="-234537"/>
                <a:satOff val="-1108"/>
                <a:lumOff val="-1479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</p:grpSp>
      <p:grpSp>
        <p:nvGrpSpPr>
          <p:cNvPr id="61" name="Group 1324"/>
          <p:cNvGrpSpPr/>
          <p:nvPr/>
        </p:nvGrpSpPr>
        <p:grpSpPr>
          <a:xfrm>
            <a:off x="801588" y="9869202"/>
            <a:ext cx="3114827" cy="2564805"/>
            <a:chOff x="0" y="0"/>
            <a:chExt cx="2708714" cy="3555975"/>
          </a:xfrm>
        </p:grpSpPr>
        <p:sp>
          <p:nvSpPr>
            <p:cNvPr id="62" name="Shape 1321"/>
            <p:cNvSpPr/>
            <p:nvPr/>
          </p:nvSpPr>
          <p:spPr>
            <a:xfrm>
              <a:off x="0" y="0"/>
              <a:ext cx="1552919" cy="35559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>
              <a:lvl1pPr>
                <a:lnSpc>
                  <a:spcPct val="80000"/>
                </a:lnSpc>
                <a:spcBef>
                  <a:spcPts val="0"/>
                </a:spcBef>
                <a:defRPr sz="20000" cap="all" spc="2000">
                  <a:solidFill>
                    <a:schemeClr val="accent1">
                      <a:hueOff val="104794"/>
                      <a:lumOff val="-8431"/>
                    </a:schemeClr>
                  </a:solidFill>
                  <a:latin typeface="PlumbCondensed-Bold"/>
                  <a:ea typeface="PlumbCondensed-Bold"/>
                  <a:cs typeface="PlumbCondensed-Bold"/>
                  <a:sym typeface="PlumbCondensed-Bold"/>
                </a:defRPr>
              </a:lvl1pPr>
            </a:lstStyle>
            <a:p>
              <a:r>
                <a:rPr lang="ru-RU" dirty="0" smtClean="0"/>
                <a:t>4</a:t>
              </a:r>
              <a:endParaRPr dirty="0"/>
            </a:p>
          </p:txBody>
        </p:sp>
        <p:sp>
          <p:nvSpPr>
            <p:cNvPr id="63" name="Shape 1322"/>
            <p:cNvSpPr/>
            <p:nvPr/>
          </p:nvSpPr>
          <p:spPr>
            <a:xfrm>
              <a:off x="1252182" y="1079632"/>
              <a:ext cx="728267" cy="1270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766" y="0"/>
                  </a:moveTo>
                  <a:lnTo>
                    <a:pt x="0" y="1586"/>
                  </a:lnTo>
                  <a:lnTo>
                    <a:pt x="16068" y="10800"/>
                  </a:lnTo>
                  <a:lnTo>
                    <a:pt x="0" y="20014"/>
                  </a:lnTo>
                  <a:lnTo>
                    <a:pt x="2766" y="21600"/>
                  </a:lnTo>
                  <a:lnTo>
                    <a:pt x="21600" y="1080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accent5">
                <a:hueOff val="-234537"/>
                <a:satOff val="-1108"/>
                <a:lumOff val="-1479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64" name="Shape 1323"/>
            <p:cNvSpPr/>
            <p:nvPr/>
          </p:nvSpPr>
          <p:spPr>
            <a:xfrm>
              <a:off x="1980448" y="1079632"/>
              <a:ext cx="728266" cy="1270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766" y="0"/>
                  </a:moveTo>
                  <a:lnTo>
                    <a:pt x="0" y="1586"/>
                  </a:lnTo>
                  <a:lnTo>
                    <a:pt x="16068" y="10800"/>
                  </a:lnTo>
                  <a:lnTo>
                    <a:pt x="0" y="20014"/>
                  </a:lnTo>
                  <a:lnTo>
                    <a:pt x="2766" y="21600"/>
                  </a:lnTo>
                  <a:lnTo>
                    <a:pt x="21600" y="10800"/>
                  </a:lnTo>
                  <a:lnTo>
                    <a:pt x="2766" y="0"/>
                  </a:lnTo>
                  <a:close/>
                </a:path>
              </a:pathLst>
            </a:custGeom>
            <a:solidFill>
              <a:schemeClr val="accent5">
                <a:hueOff val="-234537"/>
                <a:satOff val="-1108"/>
                <a:lumOff val="-1479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</p:grpSp>
      <p:sp>
        <p:nvSpPr>
          <p:cNvPr id="52" name="Shape 283"/>
          <p:cNvSpPr>
            <a:spLocks noGrp="1"/>
          </p:cNvSpPr>
          <p:nvPr>
            <p:ph type="sldNum" sz="quarter" idx="2"/>
          </p:nvPr>
        </p:nvSpPr>
        <p:spPr>
          <a:xfrm>
            <a:off x="23314345" y="12922267"/>
            <a:ext cx="252223" cy="5207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anchor="ctr"/>
          <a:lstStyle>
            <a:lvl1pPr algn="l">
              <a:lnSpc>
                <a:spcPct val="100000"/>
              </a:lnSpc>
              <a:spcBef>
                <a:spcPts val="3400"/>
              </a:spcBef>
              <a:defRPr sz="3000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Regular"/>
                <a:ea typeface="PlumbCondensed-Regular"/>
                <a:cs typeface="PlumbCondensed-Regular"/>
                <a:sym typeface="PlumbCondensed-Regular"/>
              </a:defRPr>
            </a:lvl1pPr>
          </a:lstStyle>
          <a:p>
            <a:fld id="{86CB4B4D-7CA3-9044-876B-883B54F8677D}" type="slidenum">
              <a:t>13</a:t>
            </a:fld>
            <a:endParaRPr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Shape 1342"/>
          <p:cNvSpPr/>
          <p:nvPr/>
        </p:nvSpPr>
        <p:spPr>
          <a:xfrm>
            <a:off x="1616217" y="4670737"/>
            <a:ext cx="21404436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80000"/>
              </a:lnSpc>
              <a:spcBef>
                <a:spcPts val="0"/>
              </a:spcBef>
              <a:defRPr sz="9300" cap="all" spc="1860">
                <a:solidFill>
                  <a:schemeClr val="accent1"/>
                </a:solidFill>
                <a:latin typeface="+mn-lt"/>
                <a:ea typeface="+mn-ea"/>
                <a:cs typeface="+mn-cs"/>
                <a:sym typeface="DIN Alternate"/>
              </a:defRPr>
            </a:lvl1pPr>
          </a:lstStyle>
          <a:p>
            <a:r>
              <a:t>благодарю за внимание!</a:t>
            </a:r>
          </a:p>
        </p:txBody>
      </p:sp>
      <p:grpSp>
        <p:nvGrpSpPr>
          <p:cNvPr id="1363" name="Group 1363"/>
          <p:cNvGrpSpPr/>
          <p:nvPr/>
        </p:nvGrpSpPr>
        <p:grpSpPr>
          <a:xfrm>
            <a:off x="11682168" y="10640345"/>
            <a:ext cx="1019664" cy="1019665"/>
            <a:chOff x="0" y="0"/>
            <a:chExt cx="1019663" cy="1019663"/>
          </a:xfrm>
        </p:grpSpPr>
        <p:sp>
          <p:nvSpPr>
            <p:cNvPr id="1343" name="Shape 1343"/>
            <p:cNvSpPr/>
            <p:nvPr/>
          </p:nvSpPr>
          <p:spPr>
            <a:xfrm>
              <a:off x="65615" y="63673"/>
              <a:ext cx="888434" cy="8906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7" h="21588" extrusionOk="0">
                  <a:moveTo>
                    <a:pt x="10783" y="0"/>
                  </a:moveTo>
                  <a:cubicBezTo>
                    <a:pt x="10497" y="0"/>
                    <a:pt x="10214" y="65"/>
                    <a:pt x="9928" y="87"/>
                  </a:cubicBezTo>
                  <a:lnTo>
                    <a:pt x="9714" y="1698"/>
                  </a:lnTo>
                  <a:cubicBezTo>
                    <a:pt x="9230" y="1754"/>
                    <a:pt x="8757" y="1846"/>
                    <a:pt x="8285" y="1979"/>
                  </a:cubicBezTo>
                  <a:lnTo>
                    <a:pt x="7469" y="572"/>
                  </a:lnTo>
                  <a:cubicBezTo>
                    <a:pt x="6922" y="748"/>
                    <a:pt x="6394" y="967"/>
                    <a:pt x="5875" y="1232"/>
                  </a:cubicBezTo>
                  <a:lnTo>
                    <a:pt x="6293" y="2803"/>
                  </a:lnTo>
                  <a:cubicBezTo>
                    <a:pt x="5873" y="3038"/>
                    <a:pt x="5475" y="3313"/>
                    <a:pt x="5088" y="3618"/>
                  </a:cubicBezTo>
                  <a:lnTo>
                    <a:pt x="3795" y="2629"/>
                  </a:lnTo>
                  <a:cubicBezTo>
                    <a:pt x="3575" y="2816"/>
                    <a:pt x="3333" y="2964"/>
                    <a:pt x="3125" y="3172"/>
                  </a:cubicBezTo>
                  <a:cubicBezTo>
                    <a:pt x="2917" y="3380"/>
                    <a:pt x="2768" y="3622"/>
                    <a:pt x="2580" y="3841"/>
                  </a:cubicBezTo>
                  <a:lnTo>
                    <a:pt x="3562" y="5131"/>
                  </a:lnTo>
                  <a:cubicBezTo>
                    <a:pt x="3256" y="5518"/>
                    <a:pt x="2990" y="5924"/>
                    <a:pt x="2755" y="6344"/>
                  </a:cubicBezTo>
                  <a:lnTo>
                    <a:pt x="1181" y="5927"/>
                  </a:lnTo>
                  <a:cubicBezTo>
                    <a:pt x="917" y="6443"/>
                    <a:pt x="695" y="6965"/>
                    <a:pt x="520" y="7508"/>
                  </a:cubicBezTo>
                  <a:lnTo>
                    <a:pt x="1929" y="8323"/>
                  </a:lnTo>
                  <a:cubicBezTo>
                    <a:pt x="1796" y="8794"/>
                    <a:pt x="1704" y="9266"/>
                    <a:pt x="1647" y="9749"/>
                  </a:cubicBezTo>
                  <a:lnTo>
                    <a:pt x="34" y="9962"/>
                  </a:lnTo>
                  <a:cubicBezTo>
                    <a:pt x="-11" y="10536"/>
                    <a:pt x="-12" y="11106"/>
                    <a:pt x="34" y="11679"/>
                  </a:cubicBezTo>
                  <a:lnTo>
                    <a:pt x="1647" y="11893"/>
                  </a:lnTo>
                  <a:cubicBezTo>
                    <a:pt x="1704" y="12375"/>
                    <a:pt x="1797" y="12849"/>
                    <a:pt x="1929" y="13319"/>
                  </a:cubicBezTo>
                  <a:lnTo>
                    <a:pt x="520" y="14133"/>
                  </a:lnTo>
                  <a:cubicBezTo>
                    <a:pt x="695" y="14676"/>
                    <a:pt x="918" y="15200"/>
                    <a:pt x="1181" y="15715"/>
                  </a:cubicBezTo>
                  <a:lnTo>
                    <a:pt x="2755" y="15297"/>
                  </a:lnTo>
                  <a:cubicBezTo>
                    <a:pt x="2991" y="15718"/>
                    <a:pt x="3265" y="16114"/>
                    <a:pt x="3572" y="16500"/>
                  </a:cubicBezTo>
                  <a:lnTo>
                    <a:pt x="2580" y="17800"/>
                  </a:lnTo>
                  <a:cubicBezTo>
                    <a:pt x="2768" y="18020"/>
                    <a:pt x="2917" y="18262"/>
                    <a:pt x="3125" y="18470"/>
                  </a:cubicBezTo>
                  <a:cubicBezTo>
                    <a:pt x="3333" y="18677"/>
                    <a:pt x="3575" y="18826"/>
                    <a:pt x="3795" y="19013"/>
                  </a:cubicBezTo>
                  <a:lnTo>
                    <a:pt x="5098" y="18023"/>
                  </a:lnTo>
                  <a:cubicBezTo>
                    <a:pt x="5481" y="18325"/>
                    <a:pt x="5877" y="18596"/>
                    <a:pt x="6293" y="18828"/>
                  </a:cubicBezTo>
                  <a:lnTo>
                    <a:pt x="5875" y="20410"/>
                  </a:lnTo>
                  <a:cubicBezTo>
                    <a:pt x="6394" y="20674"/>
                    <a:pt x="6922" y="20893"/>
                    <a:pt x="7469" y="21069"/>
                  </a:cubicBezTo>
                  <a:lnTo>
                    <a:pt x="8295" y="19653"/>
                  </a:lnTo>
                  <a:cubicBezTo>
                    <a:pt x="8764" y="19784"/>
                    <a:pt x="9233" y="19878"/>
                    <a:pt x="9714" y="19934"/>
                  </a:cubicBezTo>
                  <a:lnTo>
                    <a:pt x="9928" y="21554"/>
                  </a:lnTo>
                  <a:cubicBezTo>
                    <a:pt x="10502" y="21600"/>
                    <a:pt x="11074" y="21600"/>
                    <a:pt x="11648" y="21554"/>
                  </a:cubicBezTo>
                  <a:lnTo>
                    <a:pt x="11862" y="19934"/>
                  </a:lnTo>
                  <a:cubicBezTo>
                    <a:pt x="12342" y="19878"/>
                    <a:pt x="12813" y="19784"/>
                    <a:pt x="13281" y="19653"/>
                  </a:cubicBezTo>
                  <a:lnTo>
                    <a:pt x="14107" y="21069"/>
                  </a:lnTo>
                  <a:cubicBezTo>
                    <a:pt x="14653" y="20894"/>
                    <a:pt x="15183" y="20674"/>
                    <a:pt x="15701" y="20410"/>
                  </a:cubicBezTo>
                  <a:lnTo>
                    <a:pt x="15283" y="18828"/>
                  </a:lnTo>
                  <a:cubicBezTo>
                    <a:pt x="15700" y="18595"/>
                    <a:pt x="16095" y="18326"/>
                    <a:pt x="16479" y="18023"/>
                  </a:cubicBezTo>
                  <a:lnTo>
                    <a:pt x="17781" y="19013"/>
                  </a:lnTo>
                  <a:cubicBezTo>
                    <a:pt x="18001" y="18826"/>
                    <a:pt x="18244" y="18677"/>
                    <a:pt x="18451" y="18470"/>
                  </a:cubicBezTo>
                  <a:cubicBezTo>
                    <a:pt x="18660" y="18261"/>
                    <a:pt x="18808" y="18020"/>
                    <a:pt x="18996" y="17800"/>
                  </a:cubicBezTo>
                  <a:lnTo>
                    <a:pt x="18004" y="16500"/>
                  </a:lnTo>
                  <a:cubicBezTo>
                    <a:pt x="18309" y="16115"/>
                    <a:pt x="18577" y="15716"/>
                    <a:pt x="18811" y="15297"/>
                  </a:cubicBezTo>
                  <a:lnTo>
                    <a:pt x="20386" y="15715"/>
                  </a:lnTo>
                  <a:cubicBezTo>
                    <a:pt x="20648" y="15200"/>
                    <a:pt x="20871" y="14675"/>
                    <a:pt x="21046" y="14133"/>
                  </a:cubicBezTo>
                  <a:lnTo>
                    <a:pt x="19637" y="13309"/>
                  </a:lnTo>
                  <a:cubicBezTo>
                    <a:pt x="19768" y="12842"/>
                    <a:pt x="19863" y="12371"/>
                    <a:pt x="19919" y="11893"/>
                  </a:cubicBezTo>
                  <a:lnTo>
                    <a:pt x="21542" y="11679"/>
                  </a:lnTo>
                  <a:cubicBezTo>
                    <a:pt x="21588" y="11106"/>
                    <a:pt x="21587" y="10536"/>
                    <a:pt x="21542" y="9962"/>
                  </a:cubicBezTo>
                  <a:lnTo>
                    <a:pt x="19919" y="9749"/>
                  </a:lnTo>
                  <a:cubicBezTo>
                    <a:pt x="19863" y="9269"/>
                    <a:pt x="19769" y="8801"/>
                    <a:pt x="19637" y="8333"/>
                  </a:cubicBezTo>
                  <a:lnTo>
                    <a:pt x="21046" y="7508"/>
                  </a:lnTo>
                  <a:cubicBezTo>
                    <a:pt x="20871" y="6965"/>
                    <a:pt x="20649" y="6442"/>
                    <a:pt x="20386" y="5927"/>
                  </a:cubicBezTo>
                  <a:lnTo>
                    <a:pt x="18811" y="6344"/>
                  </a:lnTo>
                  <a:cubicBezTo>
                    <a:pt x="18577" y="5926"/>
                    <a:pt x="18308" y="5526"/>
                    <a:pt x="18004" y="5141"/>
                  </a:cubicBezTo>
                  <a:lnTo>
                    <a:pt x="18996" y="3841"/>
                  </a:lnTo>
                  <a:cubicBezTo>
                    <a:pt x="18808" y="3621"/>
                    <a:pt x="18660" y="3380"/>
                    <a:pt x="18451" y="3172"/>
                  </a:cubicBezTo>
                  <a:cubicBezTo>
                    <a:pt x="18243" y="2964"/>
                    <a:pt x="18001" y="2816"/>
                    <a:pt x="17781" y="2629"/>
                  </a:cubicBezTo>
                  <a:lnTo>
                    <a:pt x="16479" y="3618"/>
                  </a:lnTo>
                  <a:cubicBezTo>
                    <a:pt x="16093" y="3314"/>
                    <a:pt x="15701" y="3037"/>
                    <a:pt x="15283" y="2803"/>
                  </a:cubicBezTo>
                  <a:lnTo>
                    <a:pt x="15701" y="1232"/>
                  </a:lnTo>
                  <a:cubicBezTo>
                    <a:pt x="15183" y="968"/>
                    <a:pt x="14653" y="748"/>
                    <a:pt x="14107" y="572"/>
                  </a:cubicBezTo>
                  <a:lnTo>
                    <a:pt x="13291" y="1979"/>
                  </a:lnTo>
                  <a:cubicBezTo>
                    <a:pt x="12820" y="1847"/>
                    <a:pt x="12345" y="1754"/>
                    <a:pt x="11862" y="1698"/>
                  </a:cubicBezTo>
                  <a:lnTo>
                    <a:pt x="11648" y="87"/>
                  </a:lnTo>
                  <a:cubicBezTo>
                    <a:pt x="11359" y="64"/>
                    <a:pt x="11073" y="0"/>
                    <a:pt x="10783" y="0"/>
                  </a:cubicBezTo>
                  <a:close/>
                  <a:moveTo>
                    <a:pt x="10783" y="3706"/>
                  </a:moveTo>
                  <a:cubicBezTo>
                    <a:pt x="12608" y="3706"/>
                    <a:pt x="14435" y="4402"/>
                    <a:pt x="15827" y="5791"/>
                  </a:cubicBezTo>
                  <a:cubicBezTo>
                    <a:pt x="18611" y="8570"/>
                    <a:pt x="18611" y="13072"/>
                    <a:pt x="15827" y="15850"/>
                  </a:cubicBezTo>
                  <a:cubicBezTo>
                    <a:pt x="13043" y="18629"/>
                    <a:pt x="8533" y="18629"/>
                    <a:pt x="5749" y="15850"/>
                  </a:cubicBezTo>
                  <a:cubicBezTo>
                    <a:pt x="2965" y="13072"/>
                    <a:pt x="2965" y="8570"/>
                    <a:pt x="5749" y="5791"/>
                  </a:cubicBezTo>
                  <a:cubicBezTo>
                    <a:pt x="7141" y="4402"/>
                    <a:pt x="8959" y="3706"/>
                    <a:pt x="10783" y="3706"/>
                  </a:cubicBezTo>
                  <a:close/>
                </a:path>
              </a:pathLst>
            </a:custGeom>
            <a:solidFill>
              <a:srgbClr val="C4DCF2"/>
            </a:solidFill>
            <a:ln w="3175" cap="flat">
              <a:solidFill>
                <a:srgbClr val="1772B9"/>
              </a:solidFill>
              <a:prstDash val="solid"/>
              <a:miter lim="400000"/>
            </a:ln>
            <a:effectLst>
              <a:outerShdw blurRad="457200" dir="5400000" rotWithShape="0">
                <a:srgbClr val="FFFFFF"/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344" name="Shape 1344"/>
            <p:cNvSpPr/>
            <p:nvPr/>
          </p:nvSpPr>
          <p:spPr>
            <a:xfrm>
              <a:off x="174625" y="178158"/>
              <a:ext cx="670413" cy="670413"/>
            </a:xfrm>
            <a:prstGeom prst="ellipse">
              <a:avLst/>
            </a:prstGeom>
            <a:solidFill>
              <a:srgbClr val="FBFBFB">
                <a:alpha val="50000"/>
              </a:srgbClr>
            </a:solidFill>
            <a:ln w="12700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grpSp>
          <p:nvGrpSpPr>
            <p:cNvPr id="1361" name="Group 1361"/>
            <p:cNvGrpSpPr/>
            <p:nvPr/>
          </p:nvGrpSpPr>
          <p:grpSpPr>
            <a:xfrm rot="21480000">
              <a:off x="16902" y="16902"/>
              <a:ext cx="985859" cy="985859"/>
              <a:chOff x="0" y="0"/>
              <a:chExt cx="985858" cy="985857"/>
            </a:xfrm>
          </p:grpSpPr>
          <p:sp>
            <p:nvSpPr>
              <p:cNvPr id="1345" name="Shape 1345"/>
              <p:cNvSpPr/>
              <p:nvPr/>
            </p:nvSpPr>
            <p:spPr>
              <a:xfrm>
                <a:off x="750731" y="636151"/>
                <a:ext cx="107818" cy="1871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46" name="Shape 1346"/>
              <p:cNvSpPr/>
              <p:nvPr/>
            </p:nvSpPr>
            <p:spPr>
              <a:xfrm rot="20250000">
                <a:off x="818383" y="496312"/>
                <a:ext cx="107817" cy="187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47" name="Shape 1347"/>
              <p:cNvSpPr/>
              <p:nvPr/>
            </p:nvSpPr>
            <p:spPr>
              <a:xfrm rot="18900000">
                <a:off x="827680" y="346817"/>
                <a:ext cx="107818" cy="187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48" name="Shape 1348"/>
              <p:cNvSpPr/>
              <p:nvPr/>
            </p:nvSpPr>
            <p:spPr>
              <a:xfrm rot="17550000">
                <a:off x="776635" y="200098"/>
                <a:ext cx="107818" cy="1871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49" name="Shape 1349"/>
              <p:cNvSpPr/>
              <p:nvPr/>
            </p:nvSpPr>
            <p:spPr>
              <a:xfrm rot="10800000">
                <a:off x="127309" y="161726"/>
                <a:ext cx="107818" cy="1871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50" name="Shape 1350"/>
              <p:cNvSpPr/>
              <p:nvPr/>
            </p:nvSpPr>
            <p:spPr>
              <a:xfrm rot="9450000">
                <a:off x="59658" y="299910"/>
                <a:ext cx="107817" cy="187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51" name="Shape 1351"/>
              <p:cNvSpPr/>
              <p:nvPr/>
            </p:nvSpPr>
            <p:spPr>
              <a:xfrm rot="8100000">
                <a:off x="50360" y="451061"/>
                <a:ext cx="107818" cy="187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52" name="Shape 1352"/>
              <p:cNvSpPr/>
              <p:nvPr/>
            </p:nvSpPr>
            <p:spPr>
              <a:xfrm rot="6750000">
                <a:off x="101405" y="597779"/>
                <a:ext cx="107818" cy="1871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53" name="Shape 1353"/>
              <p:cNvSpPr/>
              <p:nvPr/>
            </p:nvSpPr>
            <p:spPr>
              <a:xfrm rot="16200000">
                <a:off x="678715" y="87668"/>
                <a:ext cx="107817" cy="187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54" name="Shape 1354"/>
              <p:cNvSpPr/>
              <p:nvPr/>
            </p:nvSpPr>
            <p:spPr>
              <a:xfrm rot="14850000">
                <a:off x="538875" y="20016"/>
                <a:ext cx="107818" cy="1871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55" name="Shape 1355"/>
              <p:cNvSpPr/>
              <p:nvPr/>
            </p:nvSpPr>
            <p:spPr>
              <a:xfrm rot="13500000">
                <a:off x="389380" y="10718"/>
                <a:ext cx="107818" cy="1871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56" name="Shape 1356"/>
              <p:cNvSpPr/>
              <p:nvPr/>
            </p:nvSpPr>
            <p:spPr>
              <a:xfrm rot="12150000">
                <a:off x="242662" y="61763"/>
                <a:ext cx="107817" cy="1871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57" name="Shape 1357"/>
              <p:cNvSpPr/>
              <p:nvPr/>
            </p:nvSpPr>
            <p:spPr>
              <a:xfrm rot="5400000">
                <a:off x="200453" y="711089"/>
                <a:ext cx="107818" cy="1871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58" name="Shape 1358"/>
              <p:cNvSpPr/>
              <p:nvPr/>
            </p:nvSpPr>
            <p:spPr>
              <a:xfrm rot="4050000">
                <a:off x="338637" y="778741"/>
                <a:ext cx="107818" cy="187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59" name="Shape 1359"/>
              <p:cNvSpPr/>
              <p:nvPr/>
            </p:nvSpPr>
            <p:spPr>
              <a:xfrm rot="2700000">
                <a:off x="491444" y="788038"/>
                <a:ext cx="107818" cy="1871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360" name="Shape 1360"/>
              <p:cNvSpPr/>
              <p:nvPr/>
            </p:nvSpPr>
            <p:spPr>
              <a:xfrm rot="1350000">
                <a:off x="636506" y="736993"/>
                <a:ext cx="107818" cy="1871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pic>
          <p:nvPicPr>
            <p:cNvPr id="1362" name="Лого fill-filtered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48870" y="330625"/>
              <a:ext cx="523995" cy="3800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364" name="Shape 1364"/>
          <p:cNvSpPr/>
          <p:nvPr/>
        </p:nvSpPr>
        <p:spPr>
          <a:xfrm>
            <a:off x="7406554" y="11837809"/>
            <a:ext cx="9570892" cy="741627"/>
          </a:xfrm>
          <a:prstGeom prst="rect">
            <a:avLst/>
          </a:prstGeom>
          <a:ln w="12700">
            <a:miter lim="400000"/>
          </a:ln>
          <a:effectLst>
            <a:outerShdw blurRad="254000" dist="101600" dir="5400000" rotWithShape="0">
              <a:srgbClr val="FFFFFF">
                <a:alpha val="79919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 defTabSz="584200">
              <a:spcBef>
                <a:spcPts val="0"/>
              </a:spcBef>
              <a:defRPr sz="3600" b="1" spc="2124">
                <a:solidFill>
                  <a:srgbClr val="135580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lvl1pPr>
          </a:lstStyle>
          <a:p>
            <a:r>
              <a:t>ГАЗТЕХЭКСПЕРТ</a:t>
            </a:r>
          </a:p>
        </p:txBody>
      </p:sp>
      <p:sp>
        <p:nvSpPr>
          <p:cNvPr id="1365" name="Shape 1365"/>
          <p:cNvSpPr/>
          <p:nvPr/>
        </p:nvSpPr>
        <p:spPr>
          <a:xfrm>
            <a:off x="7388414" y="12769935"/>
            <a:ext cx="9607172" cy="458522"/>
          </a:xfrm>
          <a:prstGeom prst="rect">
            <a:avLst/>
          </a:prstGeom>
          <a:solidFill>
            <a:srgbClr val="FFFFFF">
              <a:alpha val="67000"/>
            </a:srgbClr>
          </a:solidFill>
          <a:ln w="25400">
            <a:solidFill>
              <a:srgbClr val="0B3F85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88900" tIns="88900" rIns="88900" bIns="88900" anchor="ctr">
            <a:spAutoFit/>
          </a:bodyPr>
          <a:lstStyle>
            <a:lvl1pPr algn="ctr" defTabSz="584200">
              <a:spcBef>
                <a:spcPts val="0"/>
              </a:spcBef>
              <a:defRPr sz="1600" b="1" cap="small" spc="1504">
                <a:solidFill>
                  <a:srgbClr val="0B3F85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lvl1pPr>
          </a:lstStyle>
          <a:p>
            <a:r>
              <a:t>везде, где нужна безопасность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276"/>
          <p:cNvSpPr/>
          <p:nvPr/>
        </p:nvSpPr>
        <p:spPr>
          <a:xfrm>
            <a:off x="0" y="0"/>
            <a:ext cx="24384001" cy="1664611"/>
          </a:xfrm>
          <a:prstGeom prst="rect">
            <a:avLst/>
          </a:prstGeom>
          <a:gradFill>
            <a:gsLst>
              <a:gs pos="0">
                <a:srgbClr val="83D1D6">
                  <a:alpha val="50000"/>
                </a:srgbClr>
              </a:gs>
              <a:gs pos="100000">
                <a:srgbClr val="83D1D6">
                  <a:alpha val="6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 dirty="0"/>
          </a:p>
        </p:txBody>
      </p:sp>
      <p:grpSp>
        <p:nvGrpSpPr>
          <p:cNvPr id="83" name="Group 280"/>
          <p:cNvGrpSpPr/>
          <p:nvPr/>
        </p:nvGrpSpPr>
        <p:grpSpPr>
          <a:xfrm>
            <a:off x="9181190" y="12763878"/>
            <a:ext cx="6021620" cy="799307"/>
            <a:chOff x="582969" y="347543"/>
            <a:chExt cx="6021618" cy="799306"/>
          </a:xfrm>
        </p:grpSpPr>
        <p:sp>
          <p:nvSpPr>
            <p:cNvPr id="84" name="Shape 277"/>
            <p:cNvSpPr/>
            <p:nvPr/>
          </p:nvSpPr>
          <p:spPr>
            <a:xfrm>
              <a:off x="582969" y="347543"/>
              <a:ext cx="6021620" cy="79930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5" name="Shape 278"/>
            <p:cNvSpPr/>
            <p:nvPr/>
          </p:nvSpPr>
          <p:spPr>
            <a:xfrm>
              <a:off x="721366" y="508546"/>
              <a:ext cx="5744826" cy="454572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B3F87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ctr" defTabSz="584200">
                <a:spcBef>
                  <a:spcPts val="0"/>
                </a:spcBef>
                <a:defRPr sz="1500" b="1" spc="1965">
                  <a:solidFill>
                    <a:srgbClr val="0B3F87"/>
                  </a:solidFill>
                  <a:latin typeface="Superclarendon"/>
                  <a:ea typeface="Superclarendon"/>
                  <a:cs typeface="Superclarendon"/>
                  <a:sym typeface="Superclarendon"/>
                </a:defRPr>
              </a:lvl1pPr>
            </a:lstStyle>
            <a:p>
              <a:r>
                <a:t>ГАЗТЕХЭКСПЕРТ</a:t>
              </a:r>
            </a:p>
          </p:txBody>
        </p:sp>
        <p:sp>
          <p:nvSpPr>
            <p:cNvPr id="86" name="Shape 279"/>
            <p:cNvSpPr/>
            <p:nvPr/>
          </p:nvSpPr>
          <p:spPr>
            <a:xfrm>
              <a:off x="863489" y="826917"/>
              <a:ext cx="5460581" cy="247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584200">
                <a:spcBef>
                  <a:spcPts val="0"/>
                </a:spcBef>
                <a:defRPr sz="1100" cap="small" spc="879">
                  <a:solidFill>
                    <a:schemeClr val="accent1"/>
                  </a:solidFill>
                  <a:latin typeface="Brutal Type Bold"/>
                  <a:ea typeface="Brutal Type Bold"/>
                  <a:cs typeface="Brutal Type Bold"/>
                  <a:sym typeface="Brutal Type Bold"/>
                </a:defRPr>
              </a:lvl1pPr>
            </a:lstStyle>
            <a:p>
              <a:r>
                <a:t> везде, где нужна безопасность</a:t>
              </a:r>
            </a:p>
          </p:txBody>
        </p:sp>
      </p:grpSp>
      <p:grpSp>
        <p:nvGrpSpPr>
          <p:cNvPr id="87" name="Group 301"/>
          <p:cNvGrpSpPr/>
          <p:nvPr/>
        </p:nvGrpSpPr>
        <p:grpSpPr>
          <a:xfrm>
            <a:off x="1037369" y="12761848"/>
            <a:ext cx="841540" cy="841540"/>
            <a:chOff x="0" y="0"/>
            <a:chExt cx="841539" cy="841539"/>
          </a:xfrm>
        </p:grpSpPr>
        <p:sp>
          <p:nvSpPr>
            <p:cNvPr id="88" name="Shape 281"/>
            <p:cNvSpPr/>
            <p:nvPr/>
          </p:nvSpPr>
          <p:spPr>
            <a:xfrm>
              <a:off x="54152" y="52550"/>
              <a:ext cx="733235" cy="735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7" h="21588" extrusionOk="0">
                  <a:moveTo>
                    <a:pt x="10783" y="0"/>
                  </a:moveTo>
                  <a:cubicBezTo>
                    <a:pt x="10497" y="0"/>
                    <a:pt x="10214" y="65"/>
                    <a:pt x="9928" y="87"/>
                  </a:cubicBezTo>
                  <a:lnTo>
                    <a:pt x="9714" y="1698"/>
                  </a:lnTo>
                  <a:cubicBezTo>
                    <a:pt x="9230" y="1754"/>
                    <a:pt x="8757" y="1846"/>
                    <a:pt x="8285" y="1979"/>
                  </a:cubicBezTo>
                  <a:lnTo>
                    <a:pt x="7469" y="572"/>
                  </a:lnTo>
                  <a:cubicBezTo>
                    <a:pt x="6922" y="748"/>
                    <a:pt x="6394" y="967"/>
                    <a:pt x="5875" y="1232"/>
                  </a:cubicBezTo>
                  <a:lnTo>
                    <a:pt x="6293" y="2803"/>
                  </a:lnTo>
                  <a:cubicBezTo>
                    <a:pt x="5873" y="3038"/>
                    <a:pt x="5475" y="3313"/>
                    <a:pt x="5088" y="3618"/>
                  </a:cubicBezTo>
                  <a:lnTo>
                    <a:pt x="3795" y="2629"/>
                  </a:lnTo>
                  <a:cubicBezTo>
                    <a:pt x="3575" y="2816"/>
                    <a:pt x="3333" y="2964"/>
                    <a:pt x="3125" y="3172"/>
                  </a:cubicBezTo>
                  <a:cubicBezTo>
                    <a:pt x="2917" y="3380"/>
                    <a:pt x="2768" y="3622"/>
                    <a:pt x="2580" y="3841"/>
                  </a:cubicBezTo>
                  <a:lnTo>
                    <a:pt x="3562" y="5131"/>
                  </a:lnTo>
                  <a:cubicBezTo>
                    <a:pt x="3256" y="5518"/>
                    <a:pt x="2990" y="5924"/>
                    <a:pt x="2755" y="6344"/>
                  </a:cubicBezTo>
                  <a:lnTo>
                    <a:pt x="1181" y="5927"/>
                  </a:lnTo>
                  <a:cubicBezTo>
                    <a:pt x="917" y="6443"/>
                    <a:pt x="695" y="6965"/>
                    <a:pt x="520" y="7508"/>
                  </a:cubicBezTo>
                  <a:lnTo>
                    <a:pt x="1929" y="8323"/>
                  </a:lnTo>
                  <a:cubicBezTo>
                    <a:pt x="1796" y="8794"/>
                    <a:pt x="1704" y="9266"/>
                    <a:pt x="1647" y="9749"/>
                  </a:cubicBezTo>
                  <a:lnTo>
                    <a:pt x="34" y="9962"/>
                  </a:lnTo>
                  <a:cubicBezTo>
                    <a:pt x="-11" y="10536"/>
                    <a:pt x="-12" y="11106"/>
                    <a:pt x="34" y="11679"/>
                  </a:cubicBezTo>
                  <a:lnTo>
                    <a:pt x="1647" y="11893"/>
                  </a:lnTo>
                  <a:cubicBezTo>
                    <a:pt x="1704" y="12375"/>
                    <a:pt x="1797" y="12849"/>
                    <a:pt x="1929" y="13319"/>
                  </a:cubicBezTo>
                  <a:lnTo>
                    <a:pt x="520" y="14133"/>
                  </a:lnTo>
                  <a:cubicBezTo>
                    <a:pt x="695" y="14676"/>
                    <a:pt x="918" y="15200"/>
                    <a:pt x="1181" y="15715"/>
                  </a:cubicBezTo>
                  <a:lnTo>
                    <a:pt x="2755" y="15297"/>
                  </a:lnTo>
                  <a:cubicBezTo>
                    <a:pt x="2991" y="15718"/>
                    <a:pt x="3265" y="16114"/>
                    <a:pt x="3572" y="16500"/>
                  </a:cubicBezTo>
                  <a:lnTo>
                    <a:pt x="2580" y="17800"/>
                  </a:lnTo>
                  <a:cubicBezTo>
                    <a:pt x="2768" y="18020"/>
                    <a:pt x="2917" y="18262"/>
                    <a:pt x="3125" y="18470"/>
                  </a:cubicBezTo>
                  <a:cubicBezTo>
                    <a:pt x="3333" y="18677"/>
                    <a:pt x="3575" y="18826"/>
                    <a:pt x="3795" y="19013"/>
                  </a:cubicBezTo>
                  <a:lnTo>
                    <a:pt x="5098" y="18023"/>
                  </a:lnTo>
                  <a:cubicBezTo>
                    <a:pt x="5481" y="18325"/>
                    <a:pt x="5877" y="18596"/>
                    <a:pt x="6293" y="18828"/>
                  </a:cubicBezTo>
                  <a:lnTo>
                    <a:pt x="5875" y="20410"/>
                  </a:lnTo>
                  <a:cubicBezTo>
                    <a:pt x="6394" y="20674"/>
                    <a:pt x="6922" y="20893"/>
                    <a:pt x="7469" y="21069"/>
                  </a:cubicBezTo>
                  <a:lnTo>
                    <a:pt x="8295" y="19653"/>
                  </a:lnTo>
                  <a:cubicBezTo>
                    <a:pt x="8764" y="19784"/>
                    <a:pt x="9233" y="19878"/>
                    <a:pt x="9714" y="19934"/>
                  </a:cubicBezTo>
                  <a:lnTo>
                    <a:pt x="9928" y="21554"/>
                  </a:lnTo>
                  <a:cubicBezTo>
                    <a:pt x="10502" y="21600"/>
                    <a:pt x="11074" y="21600"/>
                    <a:pt x="11648" y="21554"/>
                  </a:cubicBezTo>
                  <a:lnTo>
                    <a:pt x="11862" y="19934"/>
                  </a:lnTo>
                  <a:cubicBezTo>
                    <a:pt x="12342" y="19878"/>
                    <a:pt x="12813" y="19784"/>
                    <a:pt x="13281" y="19653"/>
                  </a:cubicBezTo>
                  <a:lnTo>
                    <a:pt x="14107" y="21069"/>
                  </a:lnTo>
                  <a:cubicBezTo>
                    <a:pt x="14653" y="20894"/>
                    <a:pt x="15183" y="20674"/>
                    <a:pt x="15701" y="20410"/>
                  </a:cubicBezTo>
                  <a:lnTo>
                    <a:pt x="15283" y="18828"/>
                  </a:lnTo>
                  <a:cubicBezTo>
                    <a:pt x="15700" y="18595"/>
                    <a:pt x="16095" y="18326"/>
                    <a:pt x="16479" y="18023"/>
                  </a:cubicBezTo>
                  <a:lnTo>
                    <a:pt x="17781" y="19013"/>
                  </a:lnTo>
                  <a:cubicBezTo>
                    <a:pt x="18001" y="18826"/>
                    <a:pt x="18244" y="18677"/>
                    <a:pt x="18451" y="18470"/>
                  </a:cubicBezTo>
                  <a:cubicBezTo>
                    <a:pt x="18660" y="18261"/>
                    <a:pt x="18808" y="18020"/>
                    <a:pt x="18996" y="17800"/>
                  </a:cubicBezTo>
                  <a:lnTo>
                    <a:pt x="18004" y="16500"/>
                  </a:lnTo>
                  <a:cubicBezTo>
                    <a:pt x="18309" y="16115"/>
                    <a:pt x="18577" y="15716"/>
                    <a:pt x="18811" y="15297"/>
                  </a:cubicBezTo>
                  <a:lnTo>
                    <a:pt x="20386" y="15715"/>
                  </a:lnTo>
                  <a:cubicBezTo>
                    <a:pt x="20648" y="15200"/>
                    <a:pt x="20871" y="14675"/>
                    <a:pt x="21046" y="14133"/>
                  </a:cubicBezTo>
                  <a:lnTo>
                    <a:pt x="19637" y="13309"/>
                  </a:lnTo>
                  <a:cubicBezTo>
                    <a:pt x="19768" y="12842"/>
                    <a:pt x="19863" y="12371"/>
                    <a:pt x="19919" y="11893"/>
                  </a:cubicBezTo>
                  <a:lnTo>
                    <a:pt x="21542" y="11679"/>
                  </a:lnTo>
                  <a:cubicBezTo>
                    <a:pt x="21588" y="11106"/>
                    <a:pt x="21587" y="10536"/>
                    <a:pt x="21542" y="9962"/>
                  </a:cubicBezTo>
                  <a:lnTo>
                    <a:pt x="19919" y="9749"/>
                  </a:lnTo>
                  <a:cubicBezTo>
                    <a:pt x="19863" y="9269"/>
                    <a:pt x="19769" y="8801"/>
                    <a:pt x="19637" y="8333"/>
                  </a:cubicBezTo>
                  <a:lnTo>
                    <a:pt x="21046" y="7508"/>
                  </a:lnTo>
                  <a:cubicBezTo>
                    <a:pt x="20871" y="6965"/>
                    <a:pt x="20649" y="6442"/>
                    <a:pt x="20386" y="5927"/>
                  </a:cubicBezTo>
                  <a:lnTo>
                    <a:pt x="18811" y="6344"/>
                  </a:lnTo>
                  <a:cubicBezTo>
                    <a:pt x="18577" y="5926"/>
                    <a:pt x="18308" y="5526"/>
                    <a:pt x="18004" y="5141"/>
                  </a:cubicBezTo>
                  <a:lnTo>
                    <a:pt x="18996" y="3841"/>
                  </a:lnTo>
                  <a:cubicBezTo>
                    <a:pt x="18808" y="3621"/>
                    <a:pt x="18660" y="3380"/>
                    <a:pt x="18451" y="3172"/>
                  </a:cubicBezTo>
                  <a:cubicBezTo>
                    <a:pt x="18243" y="2964"/>
                    <a:pt x="18001" y="2816"/>
                    <a:pt x="17781" y="2629"/>
                  </a:cubicBezTo>
                  <a:lnTo>
                    <a:pt x="16479" y="3618"/>
                  </a:lnTo>
                  <a:cubicBezTo>
                    <a:pt x="16093" y="3314"/>
                    <a:pt x="15701" y="3037"/>
                    <a:pt x="15283" y="2803"/>
                  </a:cubicBezTo>
                  <a:lnTo>
                    <a:pt x="15701" y="1232"/>
                  </a:lnTo>
                  <a:cubicBezTo>
                    <a:pt x="15183" y="968"/>
                    <a:pt x="14653" y="748"/>
                    <a:pt x="14107" y="572"/>
                  </a:cubicBezTo>
                  <a:lnTo>
                    <a:pt x="13291" y="1979"/>
                  </a:lnTo>
                  <a:cubicBezTo>
                    <a:pt x="12820" y="1847"/>
                    <a:pt x="12345" y="1754"/>
                    <a:pt x="11862" y="1698"/>
                  </a:cubicBezTo>
                  <a:lnTo>
                    <a:pt x="11648" y="87"/>
                  </a:lnTo>
                  <a:cubicBezTo>
                    <a:pt x="11359" y="64"/>
                    <a:pt x="11073" y="0"/>
                    <a:pt x="10783" y="0"/>
                  </a:cubicBezTo>
                  <a:close/>
                  <a:moveTo>
                    <a:pt x="10783" y="3706"/>
                  </a:moveTo>
                  <a:cubicBezTo>
                    <a:pt x="12608" y="3706"/>
                    <a:pt x="14435" y="4402"/>
                    <a:pt x="15827" y="5791"/>
                  </a:cubicBezTo>
                  <a:cubicBezTo>
                    <a:pt x="18611" y="8570"/>
                    <a:pt x="18611" y="13072"/>
                    <a:pt x="15827" y="15850"/>
                  </a:cubicBezTo>
                  <a:cubicBezTo>
                    <a:pt x="13043" y="18629"/>
                    <a:pt x="8533" y="18629"/>
                    <a:pt x="5749" y="15850"/>
                  </a:cubicBezTo>
                  <a:cubicBezTo>
                    <a:pt x="2965" y="13072"/>
                    <a:pt x="2965" y="8570"/>
                    <a:pt x="5749" y="5791"/>
                  </a:cubicBezTo>
                  <a:cubicBezTo>
                    <a:pt x="7141" y="4402"/>
                    <a:pt x="8959" y="3706"/>
                    <a:pt x="10783" y="3706"/>
                  </a:cubicBezTo>
                  <a:close/>
                </a:path>
              </a:pathLst>
            </a:custGeom>
            <a:solidFill>
              <a:srgbClr val="C4DCF2"/>
            </a:solidFill>
            <a:ln w="3175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9" name="Shape 282"/>
            <p:cNvSpPr/>
            <p:nvPr/>
          </p:nvSpPr>
          <p:spPr>
            <a:xfrm>
              <a:off x="144120" y="147035"/>
              <a:ext cx="553299" cy="553300"/>
            </a:xfrm>
            <a:prstGeom prst="ellipse">
              <a:avLst/>
            </a:prstGeom>
            <a:solidFill>
              <a:srgbClr val="FBFBFB"/>
            </a:solidFill>
            <a:ln w="12700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grpSp>
          <p:nvGrpSpPr>
            <p:cNvPr id="90" name="Group 299"/>
            <p:cNvGrpSpPr/>
            <p:nvPr/>
          </p:nvGrpSpPr>
          <p:grpSpPr>
            <a:xfrm rot="21480000">
              <a:off x="13949" y="13949"/>
              <a:ext cx="813641" cy="813641"/>
              <a:chOff x="0" y="0"/>
              <a:chExt cx="813639" cy="813639"/>
            </a:xfrm>
          </p:grpSpPr>
          <p:sp>
            <p:nvSpPr>
              <p:cNvPr id="92" name="Shape 283"/>
              <p:cNvSpPr/>
              <p:nvPr/>
            </p:nvSpPr>
            <p:spPr>
              <a:xfrm>
                <a:off x="619586" y="525022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93" name="Shape 284"/>
              <p:cNvSpPr/>
              <p:nvPr/>
            </p:nvSpPr>
            <p:spPr>
              <a:xfrm rot="20250000">
                <a:off x="675420" y="409611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94" name="Shape 285"/>
              <p:cNvSpPr/>
              <p:nvPr/>
            </p:nvSpPr>
            <p:spPr>
              <a:xfrm rot="18900000">
                <a:off x="683093" y="286231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95" name="Shape 286"/>
              <p:cNvSpPr/>
              <p:nvPr/>
            </p:nvSpPr>
            <p:spPr>
              <a:xfrm rot="17550000">
                <a:off x="640965" y="165143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96" name="Shape 287"/>
              <p:cNvSpPr/>
              <p:nvPr/>
            </p:nvSpPr>
            <p:spPr>
              <a:xfrm rot="10800000">
                <a:off x="105070" y="133474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97" name="Shape 288"/>
              <p:cNvSpPr/>
              <p:nvPr/>
            </p:nvSpPr>
            <p:spPr>
              <a:xfrm rot="9450000">
                <a:off x="49236" y="247519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98" name="Shape 289"/>
              <p:cNvSpPr/>
              <p:nvPr/>
            </p:nvSpPr>
            <p:spPr>
              <a:xfrm rot="8100000">
                <a:off x="41563" y="372265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99" name="Shape 290"/>
              <p:cNvSpPr/>
              <p:nvPr/>
            </p:nvSpPr>
            <p:spPr>
              <a:xfrm rot="6750000">
                <a:off x="83691" y="493353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00" name="Shape 291"/>
              <p:cNvSpPr/>
              <p:nvPr/>
            </p:nvSpPr>
            <p:spPr>
              <a:xfrm rot="16200000">
                <a:off x="560151" y="7235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01" name="Shape 292"/>
              <p:cNvSpPr/>
              <p:nvPr/>
            </p:nvSpPr>
            <p:spPr>
              <a:xfrm rot="14850000">
                <a:off x="444739" y="16519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02" name="Shape 293"/>
              <p:cNvSpPr/>
              <p:nvPr/>
            </p:nvSpPr>
            <p:spPr>
              <a:xfrm rot="13500000">
                <a:off x="321360" y="884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03" name="Shape 294"/>
              <p:cNvSpPr/>
              <p:nvPr/>
            </p:nvSpPr>
            <p:spPr>
              <a:xfrm rot="12150000">
                <a:off x="200271" y="50974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04" name="Shape 295"/>
              <p:cNvSpPr/>
              <p:nvPr/>
            </p:nvSpPr>
            <p:spPr>
              <a:xfrm rot="5400000">
                <a:off x="165436" y="586869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05" name="Shape 296"/>
              <p:cNvSpPr/>
              <p:nvPr/>
            </p:nvSpPr>
            <p:spPr>
              <a:xfrm rot="4050000">
                <a:off x="279481" y="64270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06" name="Shape 297"/>
              <p:cNvSpPr/>
              <p:nvPr/>
            </p:nvSpPr>
            <p:spPr>
              <a:xfrm rot="2700000">
                <a:off x="405594" y="65037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07" name="Shape 298"/>
              <p:cNvSpPr/>
              <p:nvPr/>
            </p:nvSpPr>
            <p:spPr>
              <a:xfrm rot="1350000">
                <a:off x="525315" y="608248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pic>
          <p:nvPicPr>
            <p:cNvPr id="91" name="Лого fill-filtered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05395" y="272868"/>
              <a:ext cx="432459" cy="3136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aphicFrame>
        <p:nvGraphicFramePr>
          <p:cNvPr id="109" name="Chart 304"/>
          <p:cNvGraphicFramePr/>
          <p:nvPr/>
        </p:nvGraphicFramePr>
        <p:xfrm>
          <a:off x="5663460" y="2698750"/>
          <a:ext cx="2596590" cy="8621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0" name="Chart 305"/>
          <p:cNvGraphicFramePr/>
          <p:nvPr/>
        </p:nvGraphicFramePr>
        <p:xfrm>
          <a:off x="8054562" y="2698750"/>
          <a:ext cx="2301443" cy="8621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1" name="Chart 306"/>
          <p:cNvGraphicFramePr/>
          <p:nvPr/>
        </p:nvGraphicFramePr>
        <p:xfrm>
          <a:off x="10150516" y="2698750"/>
          <a:ext cx="2301443" cy="8621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2" name="Chart 307"/>
          <p:cNvGraphicFramePr/>
          <p:nvPr/>
        </p:nvGraphicFramePr>
        <p:xfrm>
          <a:off x="12246470" y="2698750"/>
          <a:ext cx="2301442" cy="8621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3" name="Chart 308"/>
          <p:cNvGraphicFramePr/>
          <p:nvPr/>
        </p:nvGraphicFramePr>
        <p:xfrm>
          <a:off x="18484773" y="2698750"/>
          <a:ext cx="2301442" cy="8621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15" name="Chart 310"/>
          <p:cNvGraphicFramePr/>
          <p:nvPr/>
        </p:nvGraphicFramePr>
        <p:xfrm>
          <a:off x="16438378" y="2698750"/>
          <a:ext cx="2301443" cy="8621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16" name="Chart 311"/>
          <p:cNvGraphicFramePr/>
          <p:nvPr/>
        </p:nvGraphicFramePr>
        <p:xfrm>
          <a:off x="20580727" y="2698750"/>
          <a:ext cx="2301442" cy="8621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17" name="Shape 312"/>
          <p:cNvSpPr/>
          <p:nvPr/>
        </p:nvSpPr>
        <p:spPr>
          <a:xfrm>
            <a:off x="21359418" y="9768697"/>
            <a:ext cx="949549" cy="9496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8" h="21600" extrusionOk="0">
                <a:moveTo>
                  <a:pt x="10799" y="0"/>
                </a:moveTo>
                <a:cubicBezTo>
                  <a:pt x="10733" y="0"/>
                  <a:pt x="10668" y="3"/>
                  <a:pt x="10602" y="4"/>
                </a:cubicBezTo>
                <a:cubicBezTo>
                  <a:pt x="7904" y="53"/>
                  <a:pt x="5220" y="1104"/>
                  <a:pt x="3161" y="3164"/>
                </a:cubicBezTo>
                <a:cubicBezTo>
                  <a:pt x="1105" y="5219"/>
                  <a:pt x="54" y="7898"/>
                  <a:pt x="2" y="10592"/>
                </a:cubicBezTo>
                <a:cubicBezTo>
                  <a:pt x="0" y="10720"/>
                  <a:pt x="-1" y="10847"/>
                  <a:pt x="1" y="10974"/>
                </a:cubicBezTo>
                <a:cubicBezTo>
                  <a:pt x="1" y="10977"/>
                  <a:pt x="1" y="10980"/>
                  <a:pt x="1" y="10982"/>
                </a:cubicBezTo>
                <a:cubicBezTo>
                  <a:pt x="46" y="13686"/>
                  <a:pt x="1098" y="16376"/>
                  <a:pt x="3161" y="18439"/>
                </a:cubicBezTo>
                <a:cubicBezTo>
                  <a:pt x="5220" y="20498"/>
                  <a:pt x="7905" y="21550"/>
                  <a:pt x="10604" y="21598"/>
                </a:cubicBezTo>
                <a:cubicBezTo>
                  <a:pt x="10611" y="21598"/>
                  <a:pt x="10619" y="21598"/>
                  <a:pt x="10626" y="21598"/>
                </a:cubicBezTo>
                <a:cubicBezTo>
                  <a:pt x="10741" y="21600"/>
                  <a:pt x="10857" y="21600"/>
                  <a:pt x="10972" y="21598"/>
                </a:cubicBezTo>
                <a:cubicBezTo>
                  <a:pt x="10979" y="21598"/>
                  <a:pt x="10987" y="21598"/>
                  <a:pt x="10994" y="21598"/>
                </a:cubicBezTo>
                <a:cubicBezTo>
                  <a:pt x="13693" y="21550"/>
                  <a:pt x="16378" y="20498"/>
                  <a:pt x="18437" y="18439"/>
                </a:cubicBezTo>
                <a:cubicBezTo>
                  <a:pt x="20500" y="16376"/>
                  <a:pt x="21552" y="13686"/>
                  <a:pt x="21597" y="10982"/>
                </a:cubicBezTo>
                <a:cubicBezTo>
                  <a:pt x="21597" y="10980"/>
                  <a:pt x="21597" y="10977"/>
                  <a:pt x="21597" y="10974"/>
                </a:cubicBezTo>
                <a:cubicBezTo>
                  <a:pt x="21599" y="10847"/>
                  <a:pt x="21598" y="10720"/>
                  <a:pt x="21596" y="10592"/>
                </a:cubicBezTo>
                <a:cubicBezTo>
                  <a:pt x="21544" y="7898"/>
                  <a:pt x="20493" y="5219"/>
                  <a:pt x="18437" y="3164"/>
                </a:cubicBezTo>
                <a:cubicBezTo>
                  <a:pt x="16378" y="1104"/>
                  <a:pt x="13694" y="53"/>
                  <a:pt x="10996" y="4"/>
                </a:cubicBezTo>
                <a:cubicBezTo>
                  <a:pt x="10930" y="3"/>
                  <a:pt x="10865" y="0"/>
                  <a:pt x="10799" y="0"/>
                </a:cubicBezTo>
                <a:close/>
                <a:moveTo>
                  <a:pt x="10128" y="1674"/>
                </a:moveTo>
                <a:lnTo>
                  <a:pt x="10128" y="6248"/>
                </a:lnTo>
                <a:lnTo>
                  <a:pt x="9992" y="8031"/>
                </a:lnTo>
                <a:cubicBezTo>
                  <a:pt x="10009" y="8026"/>
                  <a:pt x="10026" y="8024"/>
                  <a:pt x="10043" y="8020"/>
                </a:cubicBezTo>
                <a:cubicBezTo>
                  <a:pt x="9589" y="8146"/>
                  <a:pt x="9159" y="8386"/>
                  <a:pt x="8802" y="8743"/>
                </a:cubicBezTo>
                <a:cubicBezTo>
                  <a:pt x="8422" y="9123"/>
                  <a:pt x="8179" y="9585"/>
                  <a:pt x="8060" y="10070"/>
                </a:cubicBezTo>
                <a:lnTo>
                  <a:pt x="8055" y="10070"/>
                </a:lnTo>
                <a:cubicBezTo>
                  <a:pt x="8060" y="10039"/>
                  <a:pt x="8065" y="10008"/>
                  <a:pt x="8074" y="9978"/>
                </a:cubicBezTo>
                <a:lnTo>
                  <a:pt x="6857" y="10070"/>
                </a:lnTo>
                <a:lnTo>
                  <a:pt x="1728" y="10070"/>
                </a:lnTo>
                <a:cubicBezTo>
                  <a:pt x="1883" y="7968"/>
                  <a:pt x="2746" y="5909"/>
                  <a:pt x="4354" y="4301"/>
                </a:cubicBezTo>
                <a:cubicBezTo>
                  <a:pt x="5963" y="2692"/>
                  <a:pt x="8024" y="1828"/>
                  <a:pt x="10128" y="1674"/>
                </a:cubicBezTo>
                <a:close/>
                <a:moveTo>
                  <a:pt x="11480" y="1676"/>
                </a:moveTo>
                <a:cubicBezTo>
                  <a:pt x="13581" y="1832"/>
                  <a:pt x="15639" y="2695"/>
                  <a:pt x="17246" y="4301"/>
                </a:cubicBezTo>
                <a:cubicBezTo>
                  <a:pt x="18853" y="5909"/>
                  <a:pt x="19716" y="7968"/>
                  <a:pt x="19871" y="10070"/>
                </a:cubicBezTo>
                <a:lnTo>
                  <a:pt x="14745" y="10070"/>
                </a:lnTo>
                <a:lnTo>
                  <a:pt x="13528" y="9978"/>
                </a:lnTo>
                <a:cubicBezTo>
                  <a:pt x="13401" y="9526"/>
                  <a:pt x="13161" y="9099"/>
                  <a:pt x="12806" y="8743"/>
                </a:cubicBezTo>
                <a:cubicBezTo>
                  <a:pt x="12459" y="8397"/>
                  <a:pt x="12045" y="8158"/>
                  <a:pt x="11606" y="8029"/>
                </a:cubicBezTo>
                <a:lnTo>
                  <a:pt x="11480" y="6374"/>
                </a:lnTo>
                <a:lnTo>
                  <a:pt x="11480" y="1676"/>
                </a:lnTo>
                <a:close/>
                <a:moveTo>
                  <a:pt x="10805" y="9145"/>
                </a:moveTo>
                <a:cubicBezTo>
                  <a:pt x="11035" y="9146"/>
                  <a:pt x="11266" y="9196"/>
                  <a:pt x="11480" y="9297"/>
                </a:cubicBezTo>
                <a:lnTo>
                  <a:pt x="11480" y="9294"/>
                </a:lnTo>
                <a:cubicBezTo>
                  <a:pt x="11646" y="9371"/>
                  <a:pt x="11804" y="9473"/>
                  <a:pt x="11941" y="9610"/>
                </a:cubicBezTo>
                <a:cubicBezTo>
                  <a:pt x="12078" y="9747"/>
                  <a:pt x="12179" y="9904"/>
                  <a:pt x="12256" y="10070"/>
                </a:cubicBezTo>
                <a:lnTo>
                  <a:pt x="12252" y="10070"/>
                </a:lnTo>
                <a:cubicBezTo>
                  <a:pt x="12452" y="10500"/>
                  <a:pt x="12451" y="10994"/>
                  <a:pt x="12251" y="11423"/>
                </a:cubicBezTo>
                <a:lnTo>
                  <a:pt x="12256" y="11423"/>
                </a:lnTo>
                <a:cubicBezTo>
                  <a:pt x="12179" y="11589"/>
                  <a:pt x="12078" y="11746"/>
                  <a:pt x="11941" y="11883"/>
                </a:cubicBezTo>
                <a:cubicBezTo>
                  <a:pt x="11804" y="12020"/>
                  <a:pt x="11646" y="12122"/>
                  <a:pt x="11480" y="12199"/>
                </a:cubicBezTo>
                <a:lnTo>
                  <a:pt x="11480" y="12196"/>
                </a:lnTo>
                <a:cubicBezTo>
                  <a:pt x="11056" y="12395"/>
                  <a:pt x="10567" y="12398"/>
                  <a:pt x="10140" y="12206"/>
                </a:cubicBezTo>
                <a:cubicBezTo>
                  <a:pt x="9969" y="12128"/>
                  <a:pt x="9808" y="12024"/>
                  <a:pt x="9667" y="11883"/>
                </a:cubicBezTo>
                <a:cubicBezTo>
                  <a:pt x="9524" y="11740"/>
                  <a:pt x="9418" y="11576"/>
                  <a:pt x="9340" y="11402"/>
                </a:cubicBezTo>
                <a:cubicBezTo>
                  <a:pt x="9300" y="11312"/>
                  <a:pt x="9269" y="11218"/>
                  <a:pt x="9246" y="11124"/>
                </a:cubicBezTo>
                <a:cubicBezTo>
                  <a:pt x="9243" y="11110"/>
                  <a:pt x="9237" y="11097"/>
                  <a:pt x="9234" y="11083"/>
                </a:cubicBezTo>
                <a:cubicBezTo>
                  <a:pt x="9186" y="10861"/>
                  <a:pt x="9186" y="10632"/>
                  <a:pt x="9234" y="10410"/>
                </a:cubicBezTo>
                <a:cubicBezTo>
                  <a:pt x="9237" y="10396"/>
                  <a:pt x="9243" y="10383"/>
                  <a:pt x="9246" y="10369"/>
                </a:cubicBezTo>
                <a:cubicBezTo>
                  <a:pt x="9269" y="10275"/>
                  <a:pt x="9300" y="10181"/>
                  <a:pt x="9340" y="10091"/>
                </a:cubicBezTo>
                <a:cubicBezTo>
                  <a:pt x="9418" y="9917"/>
                  <a:pt x="9524" y="9753"/>
                  <a:pt x="9667" y="9610"/>
                </a:cubicBezTo>
                <a:cubicBezTo>
                  <a:pt x="9808" y="9468"/>
                  <a:pt x="9971" y="9363"/>
                  <a:pt x="10143" y="9286"/>
                </a:cubicBezTo>
                <a:cubicBezTo>
                  <a:pt x="10353" y="9191"/>
                  <a:pt x="10579" y="9144"/>
                  <a:pt x="10805" y="9145"/>
                </a:cubicBezTo>
                <a:close/>
                <a:moveTo>
                  <a:pt x="1728" y="11423"/>
                </a:moveTo>
                <a:lnTo>
                  <a:pt x="5774" y="11423"/>
                </a:lnTo>
                <a:lnTo>
                  <a:pt x="8100" y="11600"/>
                </a:lnTo>
                <a:cubicBezTo>
                  <a:pt x="8095" y="11584"/>
                  <a:pt x="8094" y="11568"/>
                  <a:pt x="8089" y="11553"/>
                </a:cubicBezTo>
                <a:cubicBezTo>
                  <a:pt x="8219" y="11990"/>
                  <a:pt x="8456" y="12403"/>
                  <a:pt x="8802" y="12748"/>
                </a:cubicBezTo>
                <a:cubicBezTo>
                  <a:pt x="9147" y="13094"/>
                  <a:pt x="9560" y="13331"/>
                  <a:pt x="9998" y="13461"/>
                </a:cubicBezTo>
                <a:cubicBezTo>
                  <a:pt x="9994" y="13460"/>
                  <a:pt x="9989" y="13459"/>
                  <a:pt x="9985" y="13458"/>
                </a:cubicBezTo>
                <a:lnTo>
                  <a:pt x="10128" y="15333"/>
                </a:lnTo>
                <a:lnTo>
                  <a:pt x="10128" y="19818"/>
                </a:lnTo>
                <a:cubicBezTo>
                  <a:pt x="8024" y="19665"/>
                  <a:pt x="5963" y="18801"/>
                  <a:pt x="4354" y="17192"/>
                </a:cubicBezTo>
                <a:cubicBezTo>
                  <a:pt x="2746" y="15584"/>
                  <a:pt x="1883" y="13525"/>
                  <a:pt x="1728" y="11423"/>
                </a:cubicBezTo>
                <a:close/>
                <a:moveTo>
                  <a:pt x="15827" y="11423"/>
                </a:moveTo>
                <a:lnTo>
                  <a:pt x="19871" y="11423"/>
                </a:lnTo>
                <a:cubicBezTo>
                  <a:pt x="19717" y="13525"/>
                  <a:pt x="18853" y="15584"/>
                  <a:pt x="17246" y="17192"/>
                </a:cubicBezTo>
                <a:cubicBezTo>
                  <a:pt x="15639" y="18798"/>
                  <a:pt x="13581" y="19662"/>
                  <a:pt x="11480" y="19817"/>
                </a:cubicBezTo>
                <a:lnTo>
                  <a:pt x="11480" y="15206"/>
                </a:lnTo>
                <a:lnTo>
                  <a:pt x="11613" y="13460"/>
                </a:lnTo>
                <a:cubicBezTo>
                  <a:pt x="12049" y="13330"/>
                  <a:pt x="12461" y="13093"/>
                  <a:pt x="12806" y="12748"/>
                </a:cubicBezTo>
                <a:cubicBezTo>
                  <a:pt x="13139" y="12415"/>
                  <a:pt x="13369" y="12020"/>
                  <a:pt x="13502" y="11600"/>
                </a:cubicBezTo>
                <a:lnTo>
                  <a:pt x="15827" y="11423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graphicFrame>
        <p:nvGraphicFramePr>
          <p:cNvPr id="118" name="Chart 313"/>
          <p:cNvGraphicFramePr/>
          <p:nvPr/>
        </p:nvGraphicFramePr>
        <p:xfrm>
          <a:off x="14342424" y="2698750"/>
          <a:ext cx="2301443" cy="8621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pSp>
        <p:nvGrpSpPr>
          <p:cNvPr id="119" name="Group 322"/>
          <p:cNvGrpSpPr/>
          <p:nvPr/>
        </p:nvGrpSpPr>
        <p:grpSpPr>
          <a:xfrm>
            <a:off x="16973498" y="9771827"/>
            <a:ext cx="1436689" cy="940595"/>
            <a:chOff x="0" y="0"/>
            <a:chExt cx="1436687" cy="940593"/>
          </a:xfrm>
        </p:grpSpPr>
        <p:sp>
          <p:nvSpPr>
            <p:cNvPr id="120" name="Shape 314"/>
            <p:cNvSpPr/>
            <p:nvPr/>
          </p:nvSpPr>
          <p:spPr>
            <a:xfrm rot="2700000">
              <a:off x="552905" y="-2407"/>
              <a:ext cx="26630" cy="24966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121" name="Shape 315"/>
            <p:cNvSpPr/>
            <p:nvPr/>
          </p:nvSpPr>
          <p:spPr>
            <a:xfrm rot="2700000">
              <a:off x="733187" y="-2407"/>
              <a:ext cx="26630" cy="24966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122" name="Shape 316"/>
            <p:cNvSpPr/>
            <p:nvPr/>
          </p:nvSpPr>
          <p:spPr>
            <a:xfrm rot="2700000">
              <a:off x="913469" y="-2407"/>
              <a:ext cx="26629" cy="24966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123" name="Shape 317"/>
            <p:cNvSpPr/>
            <p:nvPr/>
          </p:nvSpPr>
          <p:spPr>
            <a:xfrm rot="2700000">
              <a:off x="192342" y="-2407"/>
              <a:ext cx="26629" cy="24966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124" name="Shape 318"/>
            <p:cNvSpPr/>
            <p:nvPr/>
          </p:nvSpPr>
          <p:spPr>
            <a:xfrm rot="2700000">
              <a:off x="372624" y="-2407"/>
              <a:ext cx="26629" cy="24966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125" name="Shape 319"/>
            <p:cNvSpPr/>
            <p:nvPr/>
          </p:nvSpPr>
          <p:spPr>
            <a:xfrm rot="2700000">
              <a:off x="1274032" y="-2407"/>
              <a:ext cx="26629" cy="24966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126" name="Shape 320"/>
            <p:cNvSpPr/>
            <p:nvPr/>
          </p:nvSpPr>
          <p:spPr>
            <a:xfrm rot="2700000">
              <a:off x="1093751" y="-2407"/>
              <a:ext cx="26629" cy="24966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127" name="Shape 321"/>
            <p:cNvSpPr/>
            <p:nvPr/>
          </p:nvSpPr>
          <p:spPr>
            <a:xfrm>
              <a:off x="0" y="0"/>
              <a:ext cx="1436688" cy="9405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1074" y="1641"/>
                  </a:moveTo>
                  <a:lnTo>
                    <a:pt x="20550" y="1641"/>
                  </a:lnTo>
                  <a:lnTo>
                    <a:pt x="20550" y="19959"/>
                  </a:lnTo>
                  <a:lnTo>
                    <a:pt x="1074" y="19959"/>
                  </a:lnTo>
                  <a:lnTo>
                    <a:pt x="1074" y="1641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</p:grpSp>
      <p:grpSp>
        <p:nvGrpSpPr>
          <p:cNvPr id="128" name="Group 333"/>
          <p:cNvGrpSpPr/>
          <p:nvPr/>
        </p:nvGrpSpPr>
        <p:grpSpPr>
          <a:xfrm>
            <a:off x="14877546" y="10319066"/>
            <a:ext cx="1436688" cy="394495"/>
            <a:chOff x="0" y="0"/>
            <a:chExt cx="1436687" cy="394493"/>
          </a:xfrm>
        </p:grpSpPr>
        <p:sp>
          <p:nvSpPr>
            <p:cNvPr id="129" name="Shape 323"/>
            <p:cNvSpPr/>
            <p:nvPr/>
          </p:nvSpPr>
          <p:spPr>
            <a:xfrm>
              <a:off x="0" y="0"/>
              <a:ext cx="1436688" cy="3944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1074" y="3911"/>
                  </a:moveTo>
                  <a:lnTo>
                    <a:pt x="20550" y="3911"/>
                  </a:lnTo>
                  <a:lnTo>
                    <a:pt x="20550" y="17689"/>
                  </a:lnTo>
                  <a:lnTo>
                    <a:pt x="1074" y="17689"/>
                  </a:lnTo>
                  <a:lnTo>
                    <a:pt x="1074" y="3911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grpSp>
          <p:nvGrpSpPr>
            <p:cNvPr id="130" name="Group 332"/>
            <p:cNvGrpSpPr/>
            <p:nvPr/>
          </p:nvGrpSpPr>
          <p:grpSpPr>
            <a:xfrm>
              <a:off x="18794" y="24741"/>
              <a:ext cx="1406816" cy="322645"/>
              <a:chOff x="0" y="0"/>
              <a:chExt cx="1406814" cy="322644"/>
            </a:xfrm>
          </p:grpSpPr>
          <p:sp>
            <p:nvSpPr>
              <p:cNvPr id="131" name="Shape 324"/>
              <p:cNvSpPr/>
              <p:nvPr/>
            </p:nvSpPr>
            <p:spPr>
              <a:xfrm rot="2700000">
                <a:off x="470471" y="-53508"/>
                <a:ext cx="26629" cy="42966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  <a:spcBef>
                    <a:spcPts val="0"/>
                  </a:spcBef>
                  <a:defRPr sz="4000" cap="all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DIN Alternate"/>
                  </a:defRPr>
                </a:pPr>
                <a:endParaRPr/>
              </a:p>
            </p:txBody>
          </p:sp>
          <p:sp>
            <p:nvSpPr>
              <p:cNvPr id="132" name="Shape 325"/>
              <p:cNvSpPr/>
              <p:nvPr/>
            </p:nvSpPr>
            <p:spPr>
              <a:xfrm rot="2700000">
                <a:off x="650753" y="-53508"/>
                <a:ext cx="26629" cy="42966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  <a:spcBef>
                    <a:spcPts val="0"/>
                  </a:spcBef>
                  <a:defRPr sz="4000" cap="all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DIN Alternate"/>
                  </a:defRPr>
                </a:pPr>
                <a:endParaRPr/>
              </a:p>
            </p:txBody>
          </p:sp>
          <p:sp>
            <p:nvSpPr>
              <p:cNvPr id="133" name="Shape 326"/>
              <p:cNvSpPr/>
              <p:nvPr/>
            </p:nvSpPr>
            <p:spPr>
              <a:xfrm rot="2700000">
                <a:off x="831034" y="-53508"/>
                <a:ext cx="26629" cy="42966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  <a:spcBef>
                    <a:spcPts val="0"/>
                  </a:spcBef>
                  <a:defRPr sz="4000" cap="all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DIN Alternate"/>
                  </a:defRPr>
                </a:pPr>
                <a:endParaRPr/>
              </a:p>
            </p:txBody>
          </p:sp>
          <p:sp>
            <p:nvSpPr>
              <p:cNvPr id="134" name="Shape 327"/>
              <p:cNvSpPr/>
              <p:nvPr/>
            </p:nvSpPr>
            <p:spPr>
              <a:xfrm rot="2700000">
                <a:off x="128957" y="-45617"/>
                <a:ext cx="26630" cy="375779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  <a:spcBef>
                    <a:spcPts val="0"/>
                  </a:spcBef>
                  <a:defRPr sz="4000" cap="all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DIN Alternate"/>
                  </a:defRPr>
                </a:pPr>
                <a:endParaRPr/>
              </a:p>
            </p:txBody>
          </p:sp>
          <p:sp>
            <p:nvSpPr>
              <p:cNvPr id="135" name="Shape 328"/>
              <p:cNvSpPr/>
              <p:nvPr/>
            </p:nvSpPr>
            <p:spPr>
              <a:xfrm rot="2700000">
                <a:off x="290189" y="-53508"/>
                <a:ext cx="26630" cy="42966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  <a:spcBef>
                    <a:spcPts val="0"/>
                  </a:spcBef>
                  <a:defRPr sz="4000" cap="all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DIN Alternate"/>
                  </a:defRPr>
                </a:pPr>
                <a:endParaRPr/>
              </a:p>
            </p:txBody>
          </p:sp>
          <p:sp>
            <p:nvSpPr>
              <p:cNvPr id="136" name="Shape 329"/>
              <p:cNvSpPr/>
              <p:nvPr/>
            </p:nvSpPr>
            <p:spPr>
              <a:xfrm rot="2700000">
                <a:off x="1191597" y="-53508"/>
                <a:ext cx="26629" cy="42966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  <a:spcBef>
                    <a:spcPts val="0"/>
                  </a:spcBef>
                  <a:defRPr sz="4000" cap="all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DIN Alternate"/>
                  </a:defRPr>
                </a:pPr>
                <a:endParaRPr/>
              </a:p>
            </p:txBody>
          </p:sp>
          <p:sp>
            <p:nvSpPr>
              <p:cNvPr id="137" name="Shape 330"/>
              <p:cNvSpPr/>
              <p:nvPr/>
            </p:nvSpPr>
            <p:spPr>
              <a:xfrm rot="2700000">
                <a:off x="1011316" y="-53508"/>
                <a:ext cx="26629" cy="42966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  <a:spcBef>
                    <a:spcPts val="0"/>
                  </a:spcBef>
                  <a:defRPr sz="4000" cap="all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DIN Alternate"/>
                  </a:defRPr>
                </a:pPr>
                <a:endParaRPr/>
              </a:p>
            </p:txBody>
          </p:sp>
          <p:sp>
            <p:nvSpPr>
              <p:cNvPr id="138" name="Shape 331"/>
              <p:cNvSpPr/>
              <p:nvPr/>
            </p:nvSpPr>
            <p:spPr>
              <a:xfrm rot="2700000">
                <a:off x="1302028" y="115125"/>
                <a:ext cx="26630" cy="23209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  <a:spcBef>
                    <a:spcPts val="0"/>
                  </a:spcBef>
                  <a:defRPr sz="4000" cap="all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DIN Alternate"/>
                  </a:defRPr>
                </a:pPr>
                <a:endParaRPr/>
              </a:p>
            </p:txBody>
          </p:sp>
        </p:grpSp>
      </p:grpSp>
      <p:grpSp>
        <p:nvGrpSpPr>
          <p:cNvPr id="139" name="Group 336"/>
          <p:cNvGrpSpPr/>
          <p:nvPr/>
        </p:nvGrpSpPr>
        <p:grpSpPr>
          <a:xfrm>
            <a:off x="19317468" y="9929783"/>
            <a:ext cx="841541" cy="782638"/>
            <a:chOff x="0" y="0"/>
            <a:chExt cx="841539" cy="782637"/>
          </a:xfrm>
        </p:grpSpPr>
        <p:sp>
          <p:nvSpPr>
            <p:cNvPr id="140" name="Shape 334"/>
            <p:cNvSpPr/>
            <p:nvPr/>
          </p:nvSpPr>
          <p:spPr>
            <a:xfrm>
              <a:off x="60886" y="-1"/>
              <a:ext cx="780654" cy="4278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53" y="0"/>
                  </a:moveTo>
                  <a:cubicBezTo>
                    <a:pt x="8565" y="0"/>
                    <a:pt x="8498" y="1"/>
                    <a:pt x="8441" y="10"/>
                  </a:cubicBezTo>
                  <a:cubicBezTo>
                    <a:pt x="8384" y="18"/>
                    <a:pt x="8340" y="37"/>
                    <a:pt x="8291" y="60"/>
                  </a:cubicBezTo>
                  <a:cubicBezTo>
                    <a:pt x="8240" y="93"/>
                    <a:pt x="8194" y="146"/>
                    <a:pt x="8156" y="216"/>
                  </a:cubicBezTo>
                  <a:cubicBezTo>
                    <a:pt x="8118" y="285"/>
                    <a:pt x="8089" y="369"/>
                    <a:pt x="8071" y="461"/>
                  </a:cubicBezTo>
                  <a:cubicBezTo>
                    <a:pt x="8059" y="552"/>
                    <a:pt x="8048" y="632"/>
                    <a:pt x="8044" y="737"/>
                  </a:cubicBezTo>
                  <a:cubicBezTo>
                    <a:pt x="8039" y="841"/>
                    <a:pt x="8038" y="963"/>
                    <a:pt x="8038" y="1122"/>
                  </a:cubicBezTo>
                  <a:lnTo>
                    <a:pt x="8038" y="1623"/>
                  </a:lnTo>
                  <a:cubicBezTo>
                    <a:pt x="8038" y="1784"/>
                    <a:pt x="8039" y="1907"/>
                    <a:pt x="8044" y="2010"/>
                  </a:cubicBezTo>
                  <a:cubicBezTo>
                    <a:pt x="8048" y="2114"/>
                    <a:pt x="8059" y="2194"/>
                    <a:pt x="8071" y="2284"/>
                  </a:cubicBezTo>
                  <a:cubicBezTo>
                    <a:pt x="8089" y="2376"/>
                    <a:pt x="8119" y="2460"/>
                    <a:pt x="8156" y="2529"/>
                  </a:cubicBezTo>
                  <a:cubicBezTo>
                    <a:pt x="8194" y="2599"/>
                    <a:pt x="8240" y="2652"/>
                    <a:pt x="8291" y="2685"/>
                  </a:cubicBezTo>
                  <a:cubicBezTo>
                    <a:pt x="8339" y="2708"/>
                    <a:pt x="8382" y="2727"/>
                    <a:pt x="8436" y="2735"/>
                  </a:cubicBezTo>
                  <a:cubicBezTo>
                    <a:pt x="8491" y="2744"/>
                    <a:pt x="8555" y="2745"/>
                    <a:pt x="8642" y="2745"/>
                  </a:cubicBezTo>
                  <a:lnTo>
                    <a:pt x="11124" y="2745"/>
                  </a:lnTo>
                  <a:lnTo>
                    <a:pt x="11124" y="7654"/>
                  </a:lnTo>
                  <a:cubicBezTo>
                    <a:pt x="10822" y="7721"/>
                    <a:pt x="10547" y="7910"/>
                    <a:pt x="10304" y="8185"/>
                  </a:cubicBezTo>
                  <a:cubicBezTo>
                    <a:pt x="10059" y="8460"/>
                    <a:pt x="9853" y="8830"/>
                    <a:pt x="9685" y="9257"/>
                  </a:cubicBezTo>
                  <a:lnTo>
                    <a:pt x="8159" y="9257"/>
                  </a:lnTo>
                  <a:cubicBezTo>
                    <a:pt x="8058" y="9257"/>
                    <a:pt x="7983" y="9257"/>
                    <a:pt x="7920" y="9264"/>
                  </a:cubicBezTo>
                  <a:cubicBezTo>
                    <a:pt x="7857" y="9271"/>
                    <a:pt x="7807" y="9286"/>
                    <a:pt x="7753" y="9317"/>
                  </a:cubicBezTo>
                  <a:cubicBezTo>
                    <a:pt x="7695" y="9356"/>
                    <a:pt x="7642" y="9417"/>
                    <a:pt x="7598" y="9496"/>
                  </a:cubicBezTo>
                  <a:cubicBezTo>
                    <a:pt x="7555" y="9576"/>
                    <a:pt x="7521" y="9672"/>
                    <a:pt x="7500" y="9778"/>
                  </a:cubicBezTo>
                  <a:cubicBezTo>
                    <a:pt x="7485" y="9882"/>
                    <a:pt x="7472" y="9976"/>
                    <a:pt x="7465" y="10096"/>
                  </a:cubicBezTo>
                  <a:cubicBezTo>
                    <a:pt x="7459" y="10216"/>
                    <a:pt x="7456" y="10357"/>
                    <a:pt x="7456" y="10540"/>
                  </a:cubicBezTo>
                  <a:lnTo>
                    <a:pt x="7456" y="11862"/>
                  </a:lnTo>
                  <a:lnTo>
                    <a:pt x="5370" y="11862"/>
                  </a:lnTo>
                  <a:lnTo>
                    <a:pt x="5337" y="11862"/>
                  </a:lnTo>
                  <a:cubicBezTo>
                    <a:pt x="4568" y="11862"/>
                    <a:pt x="3992" y="11862"/>
                    <a:pt x="3503" y="11922"/>
                  </a:cubicBezTo>
                  <a:cubicBezTo>
                    <a:pt x="3014" y="11983"/>
                    <a:pt x="2618" y="12085"/>
                    <a:pt x="2207" y="12323"/>
                  </a:cubicBezTo>
                  <a:cubicBezTo>
                    <a:pt x="1755" y="12623"/>
                    <a:pt x="1353" y="13099"/>
                    <a:pt x="1021" y="13705"/>
                  </a:cubicBezTo>
                  <a:cubicBezTo>
                    <a:pt x="689" y="14311"/>
                    <a:pt x="425" y="15069"/>
                    <a:pt x="264" y="15889"/>
                  </a:cubicBezTo>
                  <a:cubicBezTo>
                    <a:pt x="133" y="16644"/>
                    <a:pt x="66" y="17361"/>
                    <a:pt x="33" y="18254"/>
                  </a:cubicBezTo>
                  <a:cubicBezTo>
                    <a:pt x="0" y="19147"/>
                    <a:pt x="0" y="20202"/>
                    <a:pt x="0" y="21600"/>
                  </a:cubicBezTo>
                  <a:lnTo>
                    <a:pt x="2043" y="21400"/>
                  </a:lnTo>
                  <a:cubicBezTo>
                    <a:pt x="2024" y="20441"/>
                    <a:pt x="2033" y="19657"/>
                    <a:pt x="2064" y="18975"/>
                  </a:cubicBezTo>
                  <a:cubicBezTo>
                    <a:pt x="2086" y="18508"/>
                    <a:pt x="2119" y="18134"/>
                    <a:pt x="2185" y="17733"/>
                  </a:cubicBezTo>
                  <a:cubicBezTo>
                    <a:pt x="2271" y="17301"/>
                    <a:pt x="2402" y="16897"/>
                    <a:pt x="2581" y="16571"/>
                  </a:cubicBezTo>
                  <a:cubicBezTo>
                    <a:pt x="2760" y="16244"/>
                    <a:pt x="2981" y="16006"/>
                    <a:pt x="3217" y="15849"/>
                  </a:cubicBezTo>
                  <a:cubicBezTo>
                    <a:pt x="3435" y="15724"/>
                    <a:pt x="3639" y="15661"/>
                    <a:pt x="3898" y="15629"/>
                  </a:cubicBezTo>
                  <a:cubicBezTo>
                    <a:pt x="4158" y="15597"/>
                    <a:pt x="4469" y="15589"/>
                    <a:pt x="4876" y="15589"/>
                  </a:cubicBezTo>
                  <a:lnTo>
                    <a:pt x="4887" y="15589"/>
                  </a:lnTo>
                  <a:lnTo>
                    <a:pt x="7456" y="15589"/>
                  </a:lnTo>
                  <a:lnTo>
                    <a:pt x="7456" y="15609"/>
                  </a:lnTo>
                  <a:cubicBezTo>
                    <a:pt x="7456" y="15794"/>
                    <a:pt x="7459" y="15935"/>
                    <a:pt x="7465" y="16055"/>
                  </a:cubicBezTo>
                  <a:cubicBezTo>
                    <a:pt x="7472" y="16174"/>
                    <a:pt x="7485" y="16267"/>
                    <a:pt x="7500" y="16370"/>
                  </a:cubicBezTo>
                  <a:cubicBezTo>
                    <a:pt x="7521" y="16476"/>
                    <a:pt x="7555" y="16572"/>
                    <a:pt x="7598" y="16652"/>
                  </a:cubicBezTo>
                  <a:cubicBezTo>
                    <a:pt x="7642" y="16732"/>
                    <a:pt x="7695" y="16793"/>
                    <a:pt x="7753" y="16831"/>
                  </a:cubicBezTo>
                  <a:cubicBezTo>
                    <a:pt x="7807" y="16862"/>
                    <a:pt x="7858" y="16877"/>
                    <a:pt x="7921" y="16885"/>
                  </a:cubicBezTo>
                  <a:cubicBezTo>
                    <a:pt x="7984" y="16892"/>
                    <a:pt x="8059" y="16891"/>
                    <a:pt x="8159" y="16891"/>
                  </a:cubicBezTo>
                  <a:lnTo>
                    <a:pt x="15066" y="16891"/>
                  </a:lnTo>
                  <a:cubicBezTo>
                    <a:pt x="15168" y="16891"/>
                    <a:pt x="15242" y="16892"/>
                    <a:pt x="15305" y="16885"/>
                  </a:cubicBezTo>
                  <a:cubicBezTo>
                    <a:pt x="15368" y="16877"/>
                    <a:pt x="15419" y="16862"/>
                    <a:pt x="15472" y="16831"/>
                  </a:cubicBezTo>
                  <a:cubicBezTo>
                    <a:pt x="15531" y="16793"/>
                    <a:pt x="15583" y="16732"/>
                    <a:pt x="15627" y="16652"/>
                  </a:cubicBezTo>
                  <a:cubicBezTo>
                    <a:pt x="15671" y="16573"/>
                    <a:pt x="15704" y="16476"/>
                    <a:pt x="15725" y="16370"/>
                  </a:cubicBezTo>
                  <a:cubicBezTo>
                    <a:pt x="15741" y="16266"/>
                    <a:pt x="15753" y="16173"/>
                    <a:pt x="15760" y="16053"/>
                  </a:cubicBezTo>
                  <a:cubicBezTo>
                    <a:pt x="15767" y="15932"/>
                    <a:pt x="15769" y="15791"/>
                    <a:pt x="15769" y="15609"/>
                  </a:cubicBezTo>
                  <a:lnTo>
                    <a:pt x="15769" y="15589"/>
                  </a:lnTo>
                  <a:lnTo>
                    <a:pt x="21600" y="15589"/>
                  </a:lnTo>
                  <a:lnTo>
                    <a:pt x="21600" y="11862"/>
                  </a:lnTo>
                  <a:lnTo>
                    <a:pt x="15769" y="11862"/>
                  </a:lnTo>
                  <a:lnTo>
                    <a:pt x="15769" y="10540"/>
                  </a:lnTo>
                  <a:cubicBezTo>
                    <a:pt x="15769" y="10354"/>
                    <a:pt x="15767" y="10213"/>
                    <a:pt x="15760" y="10094"/>
                  </a:cubicBezTo>
                  <a:cubicBezTo>
                    <a:pt x="15753" y="9974"/>
                    <a:pt x="15741" y="9882"/>
                    <a:pt x="15725" y="9778"/>
                  </a:cubicBezTo>
                  <a:cubicBezTo>
                    <a:pt x="15704" y="9672"/>
                    <a:pt x="15671" y="9576"/>
                    <a:pt x="15627" y="9496"/>
                  </a:cubicBezTo>
                  <a:cubicBezTo>
                    <a:pt x="15583" y="9417"/>
                    <a:pt x="15531" y="9356"/>
                    <a:pt x="15472" y="9317"/>
                  </a:cubicBezTo>
                  <a:cubicBezTo>
                    <a:pt x="15419" y="9286"/>
                    <a:pt x="15367" y="9271"/>
                    <a:pt x="15304" y="9264"/>
                  </a:cubicBezTo>
                  <a:cubicBezTo>
                    <a:pt x="15241" y="9257"/>
                    <a:pt x="15166" y="9257"/>
                    <a:pt x="15066" y="9257"/>
                  </a:cubicBezTo>
                  <a:lnTo>
                    <a:pt x="13540" y="9257"/>
                  </a:lnTo>
                  <a:cubicBezTo>
                    <a:pt x="13388" y="8864"/>
                    <a:pt x="13196" y="8527"/>
                    <a:pt x="12975" y="8263"/>
                  </a:cubicBezTo>
                  <a:cubicBezTo>
                    <a:pt x="12754" y="8000"/>
                    <a:pt x="12506" y="7808"/>
                    <a:pt x="12233" y="7714"/>
                  </a:cubicBezTo>
                  <a:lnTo>
                    <a:pt x="12233" y="2745"/>
                  </a:lnTo>
                  <a:lnTo>
                    <a:pt x="14671" y="2745"/>
                  </a:lnTo>
                  <a:cubicBezTo>
                    <a:pt x="14759" y="2745"/>
                    <a:pt x="14824" y="2744"/>
                    <a:pt x="14878" y="2735"/>
                  </a:cubicBezTo>
                  <a:cubicBezTo>
                    <a:pt x="14932" y="2727"/>
                    <a:pt x="14975" y="2708"/>
                    <a:pt x="15022" y="2685"/>
                  </a:cubicBezTo>
                  <a:cubicBezTo>
                    <a:pt x="15073" y="2652"/>
                    <a:pt x="15119" y="2599"/>
                    <a:pt x="15157" y="2529"/>
                  </a:cubicBezTo>
                  <a:cubicBezTo>
                    <a:pt x="15195" y="2460"/>
                    <a:pt x="15224" y="2376"/>
                    <a:pt x="15242" y="2284"/>
                  </a:cubicBezTo>
                  <a:cubicBezTo>
                    <a:pt x="15254" y="2194"/>
                    <a:pt x="15265" y="2113"/>
                    <a:pt x="15270" y="2009"/>
                  </a:cubicBezTo>
                  <a:cubicBezTo>
                    <a:pt x="15274" y="1904"/>
                    <a:pt x="15275" y="1782"/>
                    <a:pt x="15275" y="1623"/>
                  </a:cubicBezTo>
                  <a:lnTo>
                    <a:pt x="15275" y="1122"/>
                  </a:lnTo>
                  <a:cubicBezTo>
                    <a:pt x="15275" y="961"/>
                    <a:pt x="15274" y="838"/>
                    <a:pt x="15270" y="735"/>
                  </a:cubicBezTo>
                  <a:cubicBezTo>
                    <a:pt x="15265" y="631"/>
                    <a:pt x="15254" y="551"/>
                    <a:pt x="15242" y="461"/>
                  </a:cubicBezTo>
                  <a:cubicBezTo>
                    <a:pt x="15224" y="369"/>
                    <a:pt x="15195" y="285"/>
                    <a:pt x="15157" y="216"/>
                  </a:cubicBezTo>
                  <a:cubicBezTo>
                    <a:pt x="15119" y="146"/>
                    <a:pt x="15073" y="93"/>
                    <a:pt x="15022" y="60"/>
                  </a:cubicBezTo>
                  <a:cubicBezTo>
                    <a:pt x="14974" y="37"/>
                    <a:pt x="14931" y="18"/>
                    <a:pt x="14877" y="10"/>
                  </a:cubicBezTo>
                  <a:cubicBezTo>
                    <a:pt x="14822" y="1"/>
                    <a:pt x="14758" y="0"/>
                    <a:pt x="14671" y="0"/>
                  </a:cubicBezTo>
                  <a:lnTo>
                    <a:pt x="8653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141" name="Shape 335"/>
            <p:cNvSpPr/>
            <p:nvPr/>
          </p:nvSpPr>
          <p:spPr>
            <a:xfrm>
              <a:off x="0" y="449262"/>
              <a:ext cx="203261" cy="3333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75" h="21600" extrusionOk="0">
                  <a:moveTo>
                    <a:pt x="9517" y="0"/>
                  </a:moveTo>
                  <a:cubicBezTo>
                    <a:pt x="7940" y="1960"/>
                    <a:pt x="6325" y="3905"/>
                    <a:pt x="4675" y="5837"/>
                  </a:cubicBezTo>
                  <a:cubicBezTo>
                    <a:pt x="1796" y="9206"/>
                    <a:pt x="-1181" y="12876"/>
                    <a:pt x="476" y="16586"/>
                  </a:cubicBezTo>
                  <a:cubicBezTo>
                    <a:pt x="1793" y="19537"/>
                    <a:pt x="5775" y="21566"/>
                    <a:pt x="10312" y="21600"/>
                  </a:cubicBezTo>
                  <a:cubicBezTo>
                    <a:pt x="14552" y="21227"/>
                    <a:pt x="18022" y="19124"/>
                    <a:pt x="19051" y="16303"/>
                  </a:cubicBezTo>
                  <a:cubicBezTo>
                    <a:pt x="20419" y="12551"/>
                    <a:pt x="17198" y="9000"/>
                    <a:pt x="14246" y="5683"/>
                  </a:cubicBezTo>
                  <a:cubicBezTo>
                    <a:pt x="12588" y="3820"/>
                    <a:pt x="11001" y="1936"/>
                    <a:pt x="9517" y="0"/>
                  </a:cubicBezTo>
                  <a:close/>
                  <a:moveTo>
                    <a:pt x="9555" y="2623"/>
                  </a:moveTo>
                  <a:cubicBezTo>
                    <a:pt x="10770" y="4201"/>
                    <a:pt x="12057" y="5753"/>
                    <a:pt x="13414" y="7277"/>
                  </a:cubicBezTo>
                  <a:cubicBezTo>
                    <a:pt x="15818" y="9976"/>
                    <a:pt x="18454" y="12862"/>
                    <a:pt x="17348" y="15917"/>
                  </a:cubicBezTo>
                  <a:cubicBezTo>
                    <a:pt x="16513" y="18225"/>
                    <a:pt x="13655" y="19936"/>
                    <a:pt x="10198" y="20237"/>
                  </a:cubicBezTo>
                  <a:cubicBezTo>
                    <a:pt x="6507" y="20217"/>
                    <a:pt x="3261" y="18573"/>
                    <a:pt x="2178" y="16174"/>
                  </a:cubicBezTo>
                  <a:cubicBezTo>
                    <a:pt x="813" y="13151"/>
                    <a:pt x="3235" y="10155"/>
                    <a:pt x="5583" y="7406"/>
                  </a:cubicBezTo>
                  <a:cubicBezTo>
                    <a:pt x="6935" y="5822"/>
                    <a:pt x="8259" y="4228"/>
                    <a:pt x="9555" y="2623"/>
                  </a:cubicBezTo>
                  <a:close/>
                  <a:moveTo>
                    <a:pt x="4488" y="11076"/>
                  </a:moveTo>
                  <a:cubicBezTo>
                    <a:pt x="2809" y="12623"/>
                    <a:pt x="2537" y="14679"/>
                    <a:pt x="3767" y="16406"/>
                  </a:cubicBezTo>
                  <a:cubicBezTo>
                    <a:pt x="4887" y="17979"/>
                    <a:pt x="7115" y="19054"/>
                    <a:pt x="9669" y="19260"/>
                  </a:cubicBezTo>
                  <a:cubicBezTo>
                    <a:pt x="7549" y="18370"/>
                    <a:pt x="5915" y="17034"/>
                    <a:pt x="5015" y="15454"/>
                  </a:cubicBezTo>
                  <a:cubicBezTo>
                    <a:pt x="4221" y="14060"/>
                    <a:pt x="4038" y="12539"/>
                    <a:pt x="4488" y="1107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</p:grpSp>
      <p:grpSp>
        <p:nvGrpSpPr>
          <p:cNvPr id="142" name="Группа 141"/>
          <p:cNvGrpSpPr/>
          <p:nvPr/>
        </p:nvGrpSpPr>
        <p:grpSpPr>
          <a:xfrm>
            <a:off x="12969369" y="6541949"/>
            <a:ext cx="1052117" cy="4302290"/>
            <a:chOff x="12969369" y="6541949"/>
            <a:chExt cx="1052117" cy="4302290"/>
          </a:xfrm>
        </p:grpSpPr>
        <p:pic>
          <p:nvPicPr>
            <p:cNvPr id="143" name="бетон труба-filtered.jpeg"/>
            <p:cNvPicPr>
              <a:picLocks noChangeAspect="1"/>
            </p:cNvPicPr>
            <p:nvPr/>
          </p:nvPicPr>
          <p:blipFill>
            <a:blip r:embed="rId11">
              <a:extLst/>
            </a:blip>
            <a:srcRect l="11194" t="3" r="21873"/>
            <a:stretch>
              <a:fillRect/>
            </a:stretch>
          </p:blipFill>
          <p:spPr>
            <a:xfrm>
              <a:off x="12969369" y="6541949"/>
              <a:ext cx="1052117" cy="43022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607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18993" y="0"/>
                  </a:lnTo>
                  <a:lnTo>
                    <a:pt x="2607" y="0"/>
                  </a:lnTo>
                  <a:close/>
                </a:path>
              </a:pathLst>
            </a:custGeom>
            <a:ln w="12700">
              <a:miter lim="400000"/>
            </a:ln>
          </p:spPr>
        </p:pic>
        <p:sp>
          <p:nvSpPr>
            <p:cNvPr id="144" name="Shape 338"/>
            <p:cNvSpPr/>
            <p:nvPr/>
          </p:nvSpPr>
          <p:spPr>
            <a:xfrm>
              <a:off x="12969369" y="6541949"/>
              <a:ext cx="1051942" cy="43022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608" y="0"/>
                  </a:moveTo>
                  <a:lnTo>
                    <a:pt x="18992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2608" y="0"/>
                  </a:lnTo>
                  <a:close/>
                </a:path>
              </a:pathLst>
            </a:custGeom>
            <a:gradFill>
              <a:gsLst>
                <a:gs pos="0">
                  <a:srgbClr val="363636"/>
                </a:gs>
                <a:gs pos="24460">
                  <a:srgbClr val="5B5B5B">
                    <a:alpha val="50000"/>
                  </a:srgbClr>
                </a:gs>
                <a:gs pos="51105">
                  <a:srgbClr val="808080">
                    <a:alpha val="0"/>
                  </a:srgbClr>
                </a:gs>
                <a:gs pos="82171">
                  <a:srgbClr val="808080">
                    <a:alpha val="50000"/>
                  </a:srgbClr>
                </a:gs>
                <a:gs pos="100000">
                  <a:srgbClr val="808080"/>
                </a:gs>
              </a:gsLst>
              <a:lin ang="10800000"/>
            </a:gra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</p:grpSp>
      <p:sp>
        <p:nvSpPr>
          <p:cNvPr id="145" name="Shape 339"/>
          <p:cNvSpPr/>
          <p:nvPr/>
        </p:nvSpPr>
        <p:spPr>
          <a:xfrm>
            <a:off x="10929125" y="9772589"/>
            <a:ext cx="949675" cy="9495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4" extrusionOk="0">
                <a:moveTo>
                  <a:pt x="9839" y="0"/>
                </a:moveTo>
                <a:cubicBezTo>
                  <a:pt x="7321" y="0"/>
                  <a:pt x="4803" y="1002"/>
                  <a:pt x="2882" y="3013"/>
                </a:cubicBezTo>
                <a:cubicBezTo>
                  <a:pt x="-961" y="7035"/>
                  <a:pt x="-961" y="13556"/>
                  <a:pt x="2882" y="17578"/>
                </a:cubicBezTo>
                <a:cubicBezTo>
                  <a:pt x="6724" y="21600"/>
                  <a:pt x="12954" y="21600"/>
                  <a:pt x="16796" y="17578"/>
                </a:cubicBezTo>
                <a:cubicBezTo>
                  <a:pt x="20639" y="13556"/>
                  <a:pt x="20639" y="7035"/>
                  <a:pt x="16796" y="3013"/>
                </a:cubicBezTo>
                <a:cubicBezTo>
                  <a:pt x="14875" y="1002"/>
                  <a:pt x="12357" y="0"/>
                  <a:pt x="9839" y="0"/>
                </a:cubicBezTo>
                <a:close/>
                <a:moveTo>
                  <a:pt x="9839" y="1627"/>
                </a:moveTo>
                <a:cubicBezTo>
                  <a:pt x="11438" y="1627"/>
                  <a:pt x="13037" y="2110"/>
                  <a:pt x="14420" y="3073"/>
                </a:cubicBezTo>
                <a:lnTo>
                  <a:pt x="1566" y="10183"/>
                </a:lnTo>
                <a:cubicBezTo>
                  <a:pt x="1593" y="8003"/>
                  <a:pt x="2394" y="5830"/>
                  <a:pt x="3984" y="4166"/>
                </a:cubicBezTo>
                <a:cubicBezTo>
                  <a:pt x="5601" y="2474"/>
                  <a:pt x="7720" y="1627"/>
                  <a:pt x="9839" y="1627"/>
                </a:cubicBezTo>
                <a:close/>
                <a:moveTo>
                  <a:pt x="14568" y="3202"/>
                </a:moveTo>
                <a:cubicBezTo>
                  <a:pt x="14961" y="3490"/>
                  <a:pt x="15344" y="3799"/>
                  <a:pt x="15694" y="4166"/>
                </a:cubicBezTo>
                <a:cubicBezTo>
                  <a:pt x="18928" y="7552"/>
                  <a:pt x="18928" y="13039"/>
                  <a:pt x="15694" y="16424"/>
                </a:cubicBezTo>
                <a:cubicBezTo>
                  <a:pt x="15344" y="16791"/>
                  <a:pt x="14961" y="17101"/>
                  <a:pt x="14568" y="17388"/>
                </a:cubicBezTo>
                <a:lnTo>
                  <a:pt x="14568" y="3202"/>
                </a:lnTo>
                <a:close/>
                <a:moveTo>
                  <a:pt x="1566" y="10407"/>
                </a:moveTo>
                <a:lnTo>
                  <a:pt x="14420" y="17518"/>
                </a:lnTo>
                <a:cubicBezTo>
                  <a:pt x="11203" y="19758"/>
                  <a:pt x="6821" y="19394"/>
                  <a:pt x="3984" y="16424"/>
                </a:cubicBezTo>
                <a:cubicBezTo>
                  <a:pt x="2394" y="14760"/>
                  <a:pt x="1593" y="12588"/>
                  <a:pt x="1566" y="10407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146" name="Shape 340"/>
          <p:cNvSpPr/>
          <p:nvPr/>
        </p:nvSpPr>
        <p:spPr>
          <a:xfrm>
            <a:off x="8345454" y="10878837"/>
            <a:ext cx="1816266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2400" cap="small" spc="-72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Bold"/>
                <a:ea typeface="PlumbCondensed-Bold"/>
                <a:cs typeface="PlumbCondensed-Bold"/>
                <a:sym typeface="PlumbCondensed-Bold"/>
              </a:defRPr>
            </a:pPr>
            <a:r>
              <a:rPr sz="2000">
                <a:latin typeface="Arial" pitchFamily="34" charset="0"/>
                <a:cs typeface="Arial" pitchFamily="34" charset="0"/>
              </a:rPr>
              <a:t>Газотурбинная</a:t>
            </a:r>
          </a:p>
          <a:p>
            <a:pPr algn="ctr">
              <a:spcBef>
                <a:spcPts val="0"/>
              </a:spcBef>
              <a:defRPr sz="2400" cap="small" spc="-72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Bold"/>
                <a:ea typeface="PlumbCondensed-Bold"/>
                <a:cs typeface="PlumbCondensed-Bold"/>
                <a:sym typeface="PlumbCondensed-Bold"/>
              </a:defRPr>
            </a:pPr>
            <a:r>
              <a:rPr sz="2000">
                <a:latin typeface="Arial" pitchFamily="34" charset="0"/>
                <a:cs typeface="Arial" pitchFamily="34" charset="0"/>
              </a:rPr>
              <a:t>установка</a:t>
            </a:r>
          </a:p>
        </p:txBody>
      </p:sp>
      <p:sp>
        <p:nvSpPr>
          <p:cNvPr id="147" name="Shape 341"/>
          <p:cNvSpPr/>
          <p:nvPr/>
        </p:nvSpPr>
        <p:spPr>
          <a:xfrm>
            <a:off x="10428103" y="10878837"/>
            <a:ext cx="1842877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2400" cap="small" spc="-72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Bold"/>
                <a:ea typeface="PlumbCondensed-Bold"/>
                <a:cs typeface="PlumbCondensed-Bold"/>
                <a:sym typeface="PlumbCondensed-Bold"/>
              </a:defRPr>
            </a:pPr>
            <a:r>
              <a:rPr sz="2000">
                <a:latin typeface="Arial" pitchFamily="34" charset="0"/>
                <a:cs typeface="Arial" pitchFamily="34" charset="0"/>
              </a:rPr>
              <a:t>Центробежный</a:t>
            </a:r>
          </a:p>
          <a:p>
            <a:pPr algn="ctr">
              <a:spcBef>
                <a:spcPts val="0"/>
              </a:spcBef>
              <a:defRPr sz="2400" cap="small" spc="-72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Bold"/>
                <a:ea typeface="PlumbCondensed-Bold"/>
                <a:cs typeface="PlumbCondensed-Bold"/>
                <a:sym typeface="PlumbCondensed-Bold"/>
              </a:defRPr>
            </a:pPr>
            <a:r>
              <a:rPr sz="2000">
                <a:latin typeface="Arial" pitchFamily="34" charset="0"/>
                <a:cs typeface="Arial" pitchFamily="34" charset="0"/>
              </a:rPr>
              <a:t>нагнетатель</a:t>
            </a:r>
          </a:p>
        </p:txBody>
      </p:sp>
      <p:sp>
        <p:nvSpPr>
          <p:cNvPr id="148" name="Shape 342"/>
          <p:cNvSpPr/>
          <p:nvPr/>
        </p:nvSpPr>
        <p:spPr>
          <a:xfrm>
            <a:off x="6074740" y="10878837"/>
            <a:ext cx="2165786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2400" cap="small" spc="-72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Bold"/>
                <a:ea typeface="PlumbCondensed-Bold"/>
                <a:cs typeface="PlumbCondensed-Bold"/>
                <a:sym typeface="PlumbCondensed-Bold"/>
              </a:defRPr>
            </a:pPr>
            <a:r>
              <a:rPr sz="2000" dirty="0">
                <a:latin typeface="Arial" pitchFamily="34" charset="0"/>
                <a:cs typeface="Arial" pitchFamily="34" charset="0"/>
              </a:rPr>
              <a:t>Технологическая/</a:t>
            </a:r>
          </a:p>
          <a:p>
            <a:pPr algn="ctr">
              <a:spcBef>
                <a:spcPts val="0"/>
              </a:spcBef>
              <a:defRPr sz="2400" cap="small" spc="-72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Bold"/>
                <a:ea typeface="PlumbCondensed-Bold"/>
                <a:cs typeface="PlumbCondensed-Bold"/>
                <a:sym typeface="PlumbCondensed-Bold"/>
              </a:defRPr>
            </a:pPr>
            <a:r>
              <a:rPr sz="2000" dirty="0">
                <a:latin typeface="Arial" pitchFamily="34" charset="0"/>
                <a:cs typeface="Arial" pitchFamily="34" charset="0"/>
              </a:rPr>
              <a:t>цеховая труба</a:t>
            </a:r>
          </a:p>
        </p:txBody>
      </p:sp>
      <p:sp>
        <p:nvSpPr>
          <p:cNvPr id="149" name="Shape 343"/>
          <p:cNvSpPr/>
          <p:nvPr/>
        </p:nvSpPr>
        <p:spPr>
          <a:xfrm>
            <a:off x="12863393" y="10878837"/>
            <a:ext cx="1155188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2400" cap="small" spc="-72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Bold"/>
                <a:ea typeface="PlumbCondensed-Bold"/>
                <a:cs typeface="PlumbCondensed-Bold"/>
                <a:sym typeface="PlumbCondensed-Bold"/>
              </a:defRPr>
            </a:pPr>
            <a:r>
              <a:rPr sz="2000">
                <a:latin typeface="Arial" pitchFamily="34" charset="0"/>
                <a:cs typeface="Arial" pitchFamily="34" charset="0"/>
              </a:rPr>
              <a:t>Дымовая</a:t>
            </a:r>
          </a:p>
          <a:p>
            <a:pPr algn="ctr">
              <a:spcBef>
                <a:spcPts val="0"/>
              </a:spcBef>
              <a:defRPr sz="2400" cap="small" spc="-72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Bold"/>
                <a:ea typeface="PlumbCondensed-Bold"/>
                <a:cs typeface="PlumbCondensed-Bold"/>
                <a:sym typeface="PlumbCondensed-Bold"/>
              </a:defRPr>
            </a:pPr>
            <a:r>
              <a:rPr sz="2000">
                <a:latin typeface="Arial" pitchFamily="34" charset="0"/>
                <a:cs typeface="Arial" pitchFamily="34" charset="0"/>
              </a:rPr>
              <a:t>труба</a:t>
            </a:r>
          </a:p>
        </p:txBody>
      </p:sp>
      <p:sp>
        <p:nvSpPr>
          <p:cNvPr id="150" name="Shape 344"/>
          <p:cNvSpPr/>
          <p:nvPr/>
        </p:nvSpPr>
        <p:spPr>
          <a:xfrm>
            <a:off x="14859821" y="10878837"/>
            <a:ext cx="1363257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 cap="small" spc="-72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Bold"/>
                <a:ea typeface="PlumbCondensed-Bold"/>
                <a:cs typeface="PlumbCondensed-Bold"/>
                <a:sym typeface="PlumbCondensed-Bold"/>
              </a:defRPr>
            </a:lvl1pPr>
          </a:lstStyle>
          <a:p>
            <a:r>
              <a:rPr sz="2000">
                <a:latin typeface="Arial" pitchFamily="34" charset="0"/>
                <a:cs typeface="Arial" pitchFamily="34" charset="0"/>
              </a:rPr>
              <a:t>Фундамент</a:t>
            </a:r>
          </a:p>
        </p:txBody>
      </p:sp>
      <p:sp>
        <p:nvSpPr>
          <p:cNvPr id="151" name="Shape 345"/>
          <p:cNvSpPr/>
          <p:nvPr/>
        </p:nvSpPr>
        <p:spPr>
          <a:xfrm>
            <a:off x="17107899" y="10878837"/>
            <a:ext cx="1059008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 cap="small" spc="-72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Bold"/>
                <a:ea typeface="PlumbCondensed-Bold"/>
                <a:cs typeface="PlumbCondensed-Bold"/>
                <a:sym typeface="PlumbCondensed-Bold"/>
              </a:defRPr>
            </a:lvl1pPr>
          </a:lstStyle>
          <a:p>
            <a:r>
              <a:rPr sz="2000">
                <a:latin typeface="Arial" pitchFamily="34" charset="0"/>
                <a:cs typeface="Arial" pitchFamily="34" charset="0"/>
              </a:rPr>
              <a:t>Укрытие</a:t>
            </a:r>
          </a:p>
        </p:txBody>
      </p:sp>
      <p:sp>
        <p:nvSpPr>
          <p:cNvPr id="152" name="Shape 346"/>
          <p:cNvSpPr/>
          <p:nvPr/>
        </p:nvSpPr>
        <p:spPr>
          <a:xfrm>
            <a:off x="18830425" y="10878837"/>
            <a:ext cx="1815625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 cap="small" spc="-72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Bold"/>
                <a:ea typeface="PlumbCondensed-Bold"/>
                <a:cs typeface="PlumbCondensed-Bold"/>
                <a:sym typeface="PlumbCondensed-Bold"/>
              </a:defRPr>
            </a:lvl1pPr>
          </a:lstStyle>
          <a:p>
            <a:r>
              <a:rPr sz="2000">
                <a:latin typeface="Arial" pitchFamily="34" charset="0"/>
                <a:cs typeface="Arial" pitchFamily="34" charset="0"/>
              </a:rPr>
              <a:t>Маслосистема</a:t>
            </a:r>
          </a:p>
        </p:txBody>
      </p:sp>
      <p:sp>
        <p:nvSpPr>
          <p:cNvPr id="153" name="Shape 347"/>
          <p:cNvSpPr/>
          <p:nvPr/>
        </p:nvSpPr>
        <p:spPr>
          <a:xfrm>
            <a:off x="20955669" y="10955038"/>
            <a:ext cx="1757046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2400" cap="small" spc="-72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Bold"/>
                <a:ea typeface="PlumbCondensed-Bold"/>
                <a:cs typeface="PlumbCondensed-Bold"/>
                <a:sym typeface="PlumbCondensed-Bold"/>
              </a:defRPr>
            </a:pPr>
            <a:r>
              <a:rPr sz="2000">
                <a:latin typeface="Arial" pitchFamily="34" charset="0"/>
                <a:cs typeface="Arial" pitchFamily="34" charset="0"/>
              </a:rPr>
              <a:t>Запорно-регулирующая</a:t>
            </a:r>
          </a:p>
          <a:p>
            <a:pPr algn="ctr">
              <a:spcBef>
                <a:spcPts val="0"/>
              </a:spcBef>
              <a:defRPr sz="2400" cap="small" spc="-72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Bold"/>
                <a:ea typeface="PlumbCondensed-Bold"/>
                <a:cs typeface="PlumbCondensed-Bold"/>
                <a:sym typeface="PlumbCondensed-Bold"/>
              </a:defRPr>
            </a:pPr>
            <a:r>
              <a:rPr sz="2000" dirty="0">
                <a:latin typeface="Arial" pitchFamily="34" charset="0"/>
                <a:cs typeface="Arial" pitchFamily="34" charset="0"/>
              </a:rPr>
              <a:t>арматура</a:t>
            </a:r>
          </a:p>
        </p:txBody>
      </p:sp>
      <p:sp>
        <p:nvSpPr>
          <p:cNvPr id="154" name="Shape 348"/>
          <p:cNvSpPr/>
          <p:nvPr/>
        </p:nvSpPr>
        <p:spPr>
          <a:xfrm>
            <a:off x="2289551" y="13182618"/>
            <a:ext cx="6652113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sp>
        <p:nvSpPr>
          <p:cNvPr id="155" name="Shape 349"/>
          <p:cNvSpPr/>
          <p:nvPr/>
        </p:nvSpPr>
        <p:spPr>
          <a:xfrm>
            <a:off x="15438674" y="13182618"/>
            <a:ext cx="7443495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sp>
        <p:nvSpPr>
          <p:cNvPr id="156" name="Shape 350"/>
          <p:cNvSpPr/>
          <p:nvPr/>
        </p:nvSpPr>
        <p:spPr>
          <a:xfrm>
            <a:off x="8691930" y="10001084"/>
            <a:ext cx="1232193" cy="711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5590" y="17069"/>
                </a:lnTo>
                <a:lnTo>
                  <a:pt x="12816" y="21600"/>
                </a:lnTo>
                <a:lnTo>
                  <a:pt x="17792" y="16545"/>
                </a:lnTo>
                <a:lnTo>
                  <a:pt x="21600" y="18540"/>
                </a:lnTo>
                <a:lnTo>
                  <a:pt x="21600" y="3069"/>
                </a:lnTo>
                <a:lnTo>
                  <a:pt x="17792" y="5073"/>
                </a:lnTo>
                <a:lnTo>
                  <a:pt x="12806" y="0"/>
                </a:lnTo>
                <a:lnTo>
                  <a:pt x="5590" y="4540"/>
                </a:lnTo>
                <a:lnTo>
                  <a:pt x="0" y="0"/>
                </a:lnTo>
                <a:close/>
                <a:moveTo>
                  <a:pt x="12763" y="2111"/>
                </a:moveTo>
                <a:lnTo>
                  <a:pt x="17823" y="7113"/>
                </a:lnTo>
                <a:lnTo>
                  <a:pt x="20600" y="5705"/>
                </a:lnTo>
                <a:lnTo>
                  <a:pt x="20600" y="15904"/>
                </a:lnTo>
                <a:lnTo>
                  <a:pt x="17823" y="14496"/>
                </a:lnTo>
                <a:lnTo>
                  <a:pt x="12808" y="19552"/>
                </a:lnTo>
                <a:lnTo>
                  <a:pt x="5636" y="14948"/>
                </a:lnTo>
                <a:lnTo>
                  <a:pt x="1019" y="18784"/>
                </a:lnTo>
                <a:lnTo>
                  <a:pt x="1019" y="2825"/>
                </a:lnTo>
                <a:lnTo>
                  <a:pt x="5636" y="6661"/>
                </a:lnTo>
                <a:lnTo>
                  <a:pt x="12763" y="2111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500">
                <a:solidFill>
                  <a:schemeClr val="accent3">
                    <a:hueOff val="1971429"/>
                    <a:satOff val="-6114"/>
                    <a:lumOff val="-25490"/>
                  </a:schemeClr>
                </a:solidFill>
                <a:latin typeface="Amasis MT W1G Bold"/>
                <a:ea typeface="Amasis MT W1G Bold"/>
                <a:cs typeface="Amasis MT W1G Bold"/>
                <a:sym typeface="Amasis MT W1G Bold"/>
              </a:defRPr>
            </a:pPr>
            <a:endParaRPr/>
          </a:p>
        </p:txBody>
      </p:sp>
      <p:sp>
        <p:nvSpPr>
          <p:cNvPr id="157" name="Shape 352"/>
          <p:cNvSpPr/>
          <p:nvPr/>
        </p:nvSpPr>
        <p:spPr>
          <a:xfrm>
            <a:off x="3218473" y="3279775"/>
            <a:ext cx="2126736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r">
              <a:spcBef>
                <a:spcPts val="0"/>
              </a:spcBef>
              <a:defRPr sz="2000" cap="all" spc="19">
                <a:solidFill>
                  <a:srgbClr val="135580"/>
                </a:solidFill>
                <a:latin typeface="Plumb-Black"/>
                <a:ea typeface="Plumb-Black"/>
                <a:cs typeface="Plumb-Black"/>
                <a:sym typeface="Plumb-Black"/>
              </a:defRPr>
            </a:pPr>
            <a:r>
              <a:rPr dirty="0">
                <a:latin typeface="Arial" pitchFamily="34" charset="0"/>
                <a:cs typeface="Arial" pitchFamily="34" charset="0"/>
              </a:rPr>
              <a:t>назначенный</a:t>
            </a:r>
          </a:p>
          <a:p>
            <a:pPr algn="r">
              <a:spcBef>
                <a:spcPts val="0"/>
              </a:spcBef>
              <a:defRPr sz="2000" cap="all" spc="19">
                <a:solidFill>
                  <a:srgbClr val="135580"/>
                </a:solidFill>
                <a:latin typeface="Plumb-Black"/>
                <a:ea typeface="Plumb-Black"/>
                <a:cs typeface="Plumb-Black"/>
                <a:sym typeface="Plumb-Black"/>
              </a:defRPr>
            </a:pPr>
            <a:r>
              <a:rPr dirty="0">
                <a:latin typeface="Arial" pitchFamily="34" charset="0"/>
                <a:cs typeface="Arial" pitchFamily="34" charset="0"/>
              </a:rPr>
              <a:t>ресурс</a:t>
            </a:r>
          </a:p>
        </p:txBody>
      </p:sp>
      <p:sp>
        <p:nvSpPr>
          <p:cNvPr id="158" name="Shape 353"/>
          <p:cNvSpPr/>
          <p:nvPr/>
        </p:nvSpPr>
        <p:spPr>
          <a:xfrm>
            <a:off x="1037369" y="9371418"/>
            <a:ext cx="3923669" cy="1791881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6200" tIns="76200" rIns="76200" bIns="76200" anchor="ctr"/>
          <a:lstStyle>
            <a:lvl1pPr>
              <a:spcBef>
                <a:spcPts val="0"/>
              </a:spcBef>
              <a:defRPr sz="2600" cap="all" spc="-78">
                <a:solidFill>
                  <a:srgbClr val="FFFFFF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pPr algn="ctr"/>
            <a:r>
              <a:rPr dirty="0">
                <a:latin typeface="Arial" pitchFamily="34" charset="0"/>
                <a:cs typeface="Arial" pitchFamily="34" charset="0"/>
              </a:rPr>
              <a:t>определяется по ресурсу устройства с наименьшим сроком</a:t>
            </a:r>
          </a:p>
        </p:txBody>
      </p:sp>
      <p:sp>
        <p:nvSpPr>
          <p:cNvPr id="159" name="Shape 354"/>
          <p:cNvSpPr/>
          <p:nvPr/>
        </p:nvSpPr>
        <p:spPr>
          <a:xfrm rot="13500000">
            <a:off x="5074158" y="10015964"/>
            <a:ext cx="419963" cy="4199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12700" tIns="12700" rIns="12700" bIns="12700"/>
          <a:lstStyle/>
          <a:p>
            <a:pPr>
              <a:spcBef>
                <a:spcPts val="0"/>
              </a:spcBef>
              <a:defRPr sz="2800" cap="all" spc="28">
                <a:solidFill>
                  <a:srgbClr val="FFFFFF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endParaRPr/>
          </a:p>
        </p:txBody>
      </p:sp>
      <p:sp>
        <p:nvSpPr>
          <p:cNvPr id="160" name="Shape 214"/>
          <p:cNvSpPr/>
          <p:nvPr/>
        </p:nvSpPr>
        <p:spPr>
          <a:xfrm>
            <a:off x="0" y="522816"/>
            <a:ext cx="24384001" cy="964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7000" cap="all" spc="700">
                <a:solidFill>
                  <a:schemeClr val="accent1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pPr algn="ctr"/>
            <a:r>
              <a:rPr dirty="0" err="1" smtClean="0"/>
              <a:t>описание</a:t>
            </a:r>
            <a:r>
              <a:rPr dirty="0" smtClean="0"/>
              <a:t> </a:t>
            </a:r>
            <a:r>
              <a:rPr dirty="0" err="1" smtClean="0"/>
              <a:t>проблематики</a:t>
            </a:r>
            <a:endParaRPr dirty="0"/>
          </a:p>
        </p:txBody>
      </p:sp>
      <p:grpSp>
        <p:nvGrpSpPr>
          <p:cNvPr id="161" name="Группа 160"/>
          <p:cNvGrpSpPr/>
          <p:nvPr/>
        </p:nvGrpSpPr>
        <p:grpSpPr>
          <a:xfrm>
            <a:off x="5581099" y="2739160"/>
            <a:ext cx="17831771" cy="6874646"/>
            <a:chOff x="5482574" y="2762250"/>
            <a:chExt cx="18901426" cy="6874646"/>
          </a:xfrm>
        </p:grpSpPr>
        <p:sp>
          <p:nvSpPr>
            <p:cNvPr id="162" name="Прямоугольник 161"/>
            <p:cNvSpPr/>
            <p:nvPr/>
          </p:nvSpPr>
          <p:spPr>
            <a:xfrm>
              <a:off x="6047631" y="2762250"/>
              <a:ext cx="18336369" cy="687464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all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DIN Alternate"/>
              </a:endParaRPr>
            </a:p>
          </p:txBody>
        </p:sp>
        <p:sp>
          <p:nvSpPr>
            <p:cNvPr id="163" name="Прямоугольник 162"/>
            <p:cNvSpPr/>
            <p:nvPr/>
          </p:nvSpPr>
          <p:spPr>
            <a:xfrm>
              <a:off x="5482574" y="2975424"/>
              <a:ext cx="2659180" cy="641908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all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DIN Alternate"/>
              </a:endParaRPr>
            </a:p>
          </p:txBody>
        </p:sp>
      </p:grpSp>
      <p:sp>
        <p:nvSpPr>
          <p:cNvPr id="164" name="Shape 351"/>
          <p:cNvSpPr/>
          <p:nvPr/>
        </p:nvSpPr>
        <p:spPr>
          <a:xfrm>
            <a:off x="6143720" y="9614806"/>
            <a:ext cx="16374232" cy="1"/>
          </a:xfrm>
          <a:prstGeom prst="line">
            <a:avLst/>
          </a:prstGeom>
          <a:ln w="88900">
            <a:solidFill>
              <a:schemeClr val="accent5">
                <a:hueOff val="-180946"/>
                <a:satOff val="-2351"/>
                <a:lumOff val="-8716"/>
              </a:schemeClr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165" name="Shape 275"/>
          <p:cNvSpPr/>
          <p:nvPr/>
        </p:nvSpPr>
        <p:spPr>
          <a:xfrm>
            <a:off x="6152507" y="9615210"/>
            <a:ext cx="16365446" cy="1241637"/>
          </a:xfrm>
          <a:prstGeom prst="rect">
            <a:avLst/>
          </a:prstGeom>
          <a:solidFill>
            <a:schemeClr val="accent5">
              <a:hueOff val="-180946"/>
              <a:satOff val="-2351"/>
              <a:lumOff val="-8716"/>
              <a:alpha val="30263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2438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940425" algn="r"/>
              </a:tabLst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152400"/>
            <a:ext cx="2438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940425" algn="r"/>
              </a:tabLst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04800" y="304800"/>
            <a:ext cx="2438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940425" algn="r"/>
              </a:tabLst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Shape 283"/>
          <p:cNvSpPr>
            <a:spLocks noGrp="1"/>
          </p:cNvSpPr>
          <p:nvPr>
            <p:ph type="sldNum" sz="quarter" idx="2"/>
          </p:nvPr>
        </p:nvSpPr>
        <p:spPr>
          <a:xfrm>
            <a:off x="23314345" y="12922267"/>
            <a:ext cx="252223" cy="5207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anchor="ctr"/>
          <a:lstStyle>
            <a:lvl1pPr algn="l">
              <a:lnSpc>
                <a:spcPct val="100000"/>
              </a:lnSpc>
              <a:spcBef>
                <a:spcPts val="3400"/>
              </a:spcBef>
              <a:defRPr sz="3000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Regular"/>
                <a:ea typeface="PlumbCondensed-Regular"/>
                <a:cs typeface="PlumbCondensed-Regular"/>
                <a:sym typeface="PlumbCondensed-Regular"/>
              </a:defRPr>
            </a:lvl1pPr>
          </a:lstStyle>
          <a:p>
            <a:fld id="{86CB4B4D-7CA3-9044-876B-883B54F8677D}" type="slidenum">
              <a:t>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41406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5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4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8" dur="3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1" dur="3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3.54167E-6 0.38703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9" grpId="0">
        <p:bldAsOne/>
      </p:bldGraphic>
      <p:bldGraphic spid="110" grpId="0">
        <p:bldAsOne/>
      </p:bldGraphic>
      <p:bldGraphic spid="111" grpId="0">
        <p:bldAsOne/>
      </p:bldGraphic>
      <p:bldGraphic spid="112" grpId="0">
        <p:bldAsOne/>
      </p:bldGraphic>
      <p:bldGraphic spid="113" grpId="0">
        <p:bldAsOne/>
      </p:bldGraphic>
      <p:bldGraphic spid="115" grpId="0">
        <p:bldAsOne/>
      </p:bldGraphic>
      <p:bldGraphic spid="116" grpId="0">
        <p:bldAsOne/>
      </p:bldGraphic>
      <p:bldP spid="117" grpId="0" animBg="1"/>
      <p:bldGraphic spid="118" grpId="0">
        <p:bldAsOne/>
      </p:bldGraphic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6" grpId="0" animBg="1"/>
      <p:bldP spid="157" grpId="0" animBg="1"/>
      <p:bldP spid="157" grpId="1" animBg="1"/>
      <p:bldP spid="158" grpId="0" animBg="1"/>
      <p:bldP spid="159" grpId="0" animBg="1"/>
      <p:bldP spid="164" grpId="0" animBg="1"/>
      <p:bldP spid="16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 descr="C:\Users\Игорь\Documents\Газтехэксперт\2017\Глобальная презентация\ТПО скважины № 4 Березово СБОРЕ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0685" y="1487183"/>
            <a:ext cx="11412264" cy="634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1" name="Shape 281"/>
          <p:cNvSpPr/>
          <p:nvPr/>
        </p:nvSpPr>
        <p:spPr>
          <a:xfrm>
            <a:off x="0" y="0"/>
            <a:ext cx="24384001" cy="1664611"/>
          </a:xfrm>
          <a:prstGeom prst="rect">
            <a:avLst/>
          </a:prstGeom>
          <a:gradFill>
            <a:gsLst>
              <a:gs pos="0">
                <a:srgbClr val="83D1D6">
                  <a:alpha val="50000"/>
                </a:srgbClr>
              </a:gs>
              <a:gs pos="100000">
                <a:srgbClr val="83D1D6">
                  <a:alpha val="6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283" name="Shape 283"/>
          <p:cNvSpPr>
            <a:spLocks noGrp="1"/>
          </p:cNvSpPr>
          <p:nvPr>
            <p:ph type="sldNum" sz="quarter" idx="2"/>
          </p:nvPr>
        </p:nvSpPr>
        <p:spPr>
          <a:xfrm>
            <a:off x="23314345" y="12922267"/>
            <a:ext cx="252223" cy="5207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anchor="ctr"/>
          <a:lstStyle>
            <a:lvl1pPr algn="l">
              <a:lnSpc>
                <a:spcPct val="100000"/>
              </a:lnSpc>
              <a:spcBef>
                <a:spcPts val="3400"/>
              </a:spcBef>
              <a:defRPr sz="3000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Regular"/>
                <a:ea typeface="PlumbCondensed-Regular"/>
                <a:cs typeface="PlumbCondensed-Regular"/>
                <a:sym typeface="PlumbCondensed-Regular"/>
              </a:defRPr>
            </a:lvl1pPr>
          </a:lstStyle>
          <a:p>
            <a:fld id="{86CB4B4D-7CA3-9044-876B-883B54F8677D}" type="slidenum">
              <a:t>3</a:t>
            </a:fld>
            <a:endParaRPr dirty="0"/>
          </a:p>
        </p:txBody>
      </p:sp>
      <p:grpSp>
        <p:nvGrpSpPr>
          <p:cNvPr id="287" name="Group 287"/>
          <p:cNvGrpSpPr/>
          <p:nvPr/>
        </p:nvGrpSpPr>
        <p:grpSpPr>
          <a:xfrm>
            <a:off x="9181190" y="12763878"/>
            <a:ext cx="6021620" cy="799307"/>
            <a:chOff x="582969" y="347543"/>
            <a:chExt cx="6021618" cy="799306"/>
          </a:xfrm>
        </p:grpSpPr>
        <p:sp>
          <p:nvSpPr>
            <p:cNvPr id="284" name="Shape 284"/>
            <p:cNvSpPr/>
            <p:nvPr/>
          </p:nvSpPr>
          <p:spPr>
            <a:xfrm>
              <a:off x="582969" y="347543"/>
              <a:ext cx="6021620" cy="79930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85" name="Shape 285"/>
            <p:cNvSpPr/>
            <p:nvPr/>
          </p:nvSpPr>
          <p:spPr>
            <a:xfrm>
              <a:off x="721366" y="508546"/>
              <a:ext cx="5744826" cy="454572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B3F87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ctr" defTabSz="584200">
                <a:spcBef>
                  <a:spcPts val="0"/>
                </a:spcBef>
                <a:defRPr sz="1500" b="1" spc="1965">
                  <a:solidFill>
                    <a:srgbClr val="0B3F87"/>
                  </a:solidFill>
                  <a:latin typeface="Superclarendon"/>
                  <a:ea typeface="Superclarendon"/>
                  <a:cs typeface="Superclarendon"/>
                  <a:sym typeface="Superclarendon"/>
                </a:defRPr>
              </a:lvl1pPr>
            </a:lstStyle>
            <a:p>
              <a:r>
                <a:t>ГАЗТЕХЭКСПЕРТ</a:t>
              </a:r>
            </a:p>
          </p:txBody>
        </p:sp>
        <p:sp>
          <p:nvSpPr>
            <p:cNvPr id="286" name="Shape 286"/>
            <p:cNvSpPr/>
            <p:nvPr/>
          </p:nvSpPr>
          <p:spPr>
            <a:xfrm>
              <a:off x="863489" y="826917"/>
              <a:ext cx="5460581" cy="247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584200">
                <a:spcBef>
                  <a:spcPts val="0"/>
                </a:spcBef>
                <a:defRPr sz="1100" cap="small" spc="879">
                  <a:solidFill>
                    <a:schemeClr val="accent1"/>
                  </a:solidFill>
                  <a:latin typeface="Brutal Type Bold"/>
                  <a:ea typeface="Brutal Type Bold"/>
                  <a:cs typeface="Brutal Type Bold"/>
                  <a:sym typeface="Brutal Type Bold"/>
                </a:defRPr>
              </a:lvl1pPr>
            </a:lstStyle>
            <a:p>
              <a:r>
                <a:rPr dirty="0"/>
                <a:t> везде, где нужна безопасность</a:t>
              </a:r>
            </a:p>
          </p:txBody>
        </p:sp>
      </p:grpSp>
      <p:grpSp>
        <p:nvGrpSpPr>
          <p:cNvPr id="308" name="Group 308"/>
          <p:cNvGrpSpPr/>
          <p:nvPr/>
        </p:nvGrpSpPr>
        <p:grpSpPr>
          <a:xfrm>
            <a:off x="1037369" y="12761848"/>
            <a:ext cx="841540" cy="841540"/>
            <a:chOff x="0" y="0"/>
            <a:chExt cx="841539" cy="841539"/>
          </a:xfrm>
        </p:grpSpPr>
        <p:sp>
          <p:nvSpPr>
            <p:cNvPr id="288" name="Shape 288"/>
            <p:cNvSpPr/>
            <p:nvPr/>
          </p:nvSpPr>
          <p:spPr>
            <a:xfrm>
              <a:off x="54152" y="52550"/>
              <a:ext cx="733235" cy="735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7" h="21588" extrusionOk="0">
                  <a:moveTo>
                    <a:pt x="10783" y="0"/>
                  </a:moveTo>
                  <a:cubicBezTo>
                    <a:pt x="10497" y="0"/>
                    <a:pt x="10214" y="65"/>
                    <a:pt x="9928" y="87"/>
                  </a:cubicBezTo>
                  <a:lnTo>
                    <a:pt x="9714" y="1698"/>
                  </a:lnTo>
                  <a:cubicBezTo>
                    <a:pt x="9230" y="1754"/>
                    <a:pt x="8757" y="1846"/>
                    <a:pt x="8285" y="1979"/>
                  </a:cubicBezTo>
                  <a:lnTo>
                    <a:pt x="7469" y="572"/>
                  </a:lnTo>
                  <a:cubicBezTo>
                    <a:pt x="6922" y="748"/>
                    <a:pt x="6394" y="967"/>
                    <a:pt x="5875" y="1232"/>
                  </a:cubicBezTo>
                  <a:lnTo>
                    <a:pt x="6293" y="2803"/>
                  </a:lnTo>
                  <a:cubicBezTo>
                    <a:pt x="5873" y="3038"/>
                    <a:pt x="5475" y="3313"/>
                    <a:pt x="5088" y="3618"/>
                  </a:cubicBezTo>
                  <a:lnTo>
                    <a:pt x="3795" y="2629"/>
                  </a:lnTo>
                  <a:cubicBezTo>
                    <a:pt x="3575" y="2816"/>
                    <a:pt x="3333" y="2964"/>
                    <a:pt x="3125" y="3172"/>
                  </a:cubicBezTo>
                  <a:cubicBezTo>
                    <a:pt x="2917" y="3380"/>
                    <a:pt x="2768" y="3622"/>
                    <a:pt x="2580" y="3841"/>
                  </a:cubicBezTo>
                  <a:lnTo>
                    <a:pt x="3562" y="5131"/>
                  </a:lnTo>
                  <a:cubicBezTo>
                    <a:pt x="3256" y="5518"/>
                    <a:pt x="2990" y="5924"/>
                    <a:pt x="2755" y="6344"/>
                  </a:cubicBezTo>
                  <a:lnTo>
                    <a:pt x="1181" y="5927"/>
                  </a:lnTo>
                  <a:cubicBezTo>
                    <a:pt x="917" y="6443"/>
                    <a:pt x="695" y="6965"/>
                    <a:pt x="520" y="7508"/>
                  </a:cubicBezTo>
                  <a:lnTo>
                    <a:pt x="1929" y="8323"/>
                  </a:lnTo>
                  <a:cubicBezTo>
                    <a:pt x="1796" y="8794"/>
                    <a:pt x="1704" y="9266"/>
                    <a:pt x="1647" y="9749"/>
                  </a:cubicBezTo>
                  <a:lnTo>
                    <a:pt x="34" y="9962"/>
                  </a:lnTo>
                  <a:cubicBezTo>
                    <a:pt x="-11" y="10536"/>
                    <a:pt x="-12" y="11106"/>
                    <a:pt x="34" y="11679"/>
                  </a:cubicBezTo>
                  <a:lnTo>
                    <a:pt x="1647" y="11893"/>
                  </a:lnTo>
                  <a:cubicBezTo>
                    <a:pt x="1704" y="12375"/>
                    <a:pt x="1797" y="12849"/>
                    <a:pt x="1929" y="13319"/>
                  </a:cubicBezTo>
                  <a:lnTo>
                    <a:pt x="520" y="14133"/>
                  </a:lnTo>
                  <a:cubicBezTo>
                    <a:pt x="695" y="14676"/>
                    <a:pt x="918" y="15200"/>
                    <a:pt x="1181" y="15715"/>
                  </a:cubicBezTo>
                  <a:lnTo>
                    <a:pt x="2755" y="15297"/>
                  </a:lnTo>
                  <a:cubicBezTo>
                    <a:pt x="2991" y="15718"/>
                    <a:pt x="3265" y="16114"/>
                    <a:pt x="3572" y="16500"/>
                  </a:cubicBezTo>
                  <a:lnTo>
                    <a:pt x="2580" y="17800"/>
                  </a:lnTo>
                  <a:cubicBezTo>
                    <a:pt x="2768" y="18020"/>
                    <a:pt x="2917" y="18262"/>
                    <a:pt x="3125" y="18470"/>
                  </a:cubicBezTo>
                  <a:cubicBezTo>
                    <a:pt x="3333" y="18677"/>
                    <a:pt x="3575" y="18826"/>
                    <a:pt x="3795" y="19013"/>
                  </a:cubicBezTo>
                  <a:lnTo>
                    <a:pt x="5098" y="18023"/>
                  </a:lnTo>
                  <a:cubicBezTo>
                    <a:pt x="5481" y="18325"/>
                    <a:pt x="5877" y="18596"/>
                    <a:pt x="6293" y="18828"/>
                  </a:cubicBezTo>
                  <a:lnTo>
                    <a:pt x="5875" y="20410"/>
                  </a:lnTo>
                  <a:cubicBezTo>
                    <a:pt x="6394" y="20674"/>
                    <a:pt x="6922" y="20893"/>
                    <a:pt x="7469" y="21069"/>
                  </a:cubicBezTo>
                  <a:lnTo>
                    <a:pt x="8295" y="19653"/>
                  </a:lnTo>
                  <a:cubicBezTo>
                    <a:pt x="8764" y="19784"/>
                    <a:pt x="9233" y="19878"/>
                    <a:pt x="9714" y="19934"/>
                  </a:cubicBezTo>
                  <a:lnTo>
                    <a:pt x="9928" y="21554"/>
                  </a:lnTo>
                  <a:cubicBezTo>
                    <a:pt x="10502" y="21600"/>
                    <a:pt x="11074" y="21600"/>
                    <a:pt x="11648" y="21554"/>
                  </a:cubicBezTo>
                  <a:lnTo>
                    <a:pt x="11862" y="19934"/>
                  </a:lnTo>
                  <a:cubicBezTo>
                    <a:pt x="12342" y="19878"/>
                    <a:pt x="12813" y="19784"/>
                    <a:pt x="13281" y="19653"/>
                  </a:cubicBezTo>
                  <a:lnTo>
                    <a:pt x="14107" y="21069"/>
                  </a:lnTo>
                  <a:cubicBezTo>
                    <a:pt x="14653" y="20894"/>
                    <a:pt x="15183" y="20674"/>
                    <a:pt x="15701" y="20410"/>
                  </a:cubicBezTo>
                  <a:lnTo>
                    <a:pt x="15283" y="18828"/>
                  </a:lnTo>
                  <a:cubicBezTo>
                    <a:pt x="15700" y="18595"/>
                    <a:pt x="16095" y="18326"/>
                    <a:pt x="16479" y="18023"/>
                  </a:cubicBezTo>
                  <a:lnTo>
                    <a:pt x="17781" y="19013"/>
                  </a:lnTo>
                  <a:cubicBezTo>
                    <a:pt x="18001" y="18826"/>
                    <a:pt x="18244" y="18677"/>
                    <a:pt x="18451" y="18470"/>
                  </a:cubicBezTo>
                  <a:cubicBezTo>
                    <a:pt x="18660" y="18261"/>
                    <a:pt x="18808" y="18020"/>
                    <a:pt x="18996" y="17800"/>
                  </a:cubicBezTo>
                  <a:lnTo>
                    <a:pt x="18004" y="16500"/>
                  </a:lnTo>
                  <a:cubicBezTo>
                    <a:pt x="18309" y="16115"/>
                    <a:pt x="18577" y="15716"/>
                    <a:pt x="18811" y="15297"/>
                  </a:cubicBezTo>
                  <a:lnTo>
                    <a:pt x="20386" y="15715"/>
                  </a:lnTo>
                  <a:cubicBezTo>
                    <a:pt x="20648" y="15200"/>
                    <a:pt x="20871" y="14675"/>
                    <a:pt x="21046" y="14133"/>
                  </a:cubicBezTo>
                  <a:lnTo>
                    <a:pt x="19637" y="13309"/>
                  </a:lnTo>
                  <a:cubicBezTo>
                    <a:pt x="19768" y="12842"/>
                    <a:pt x="19863" y="12371"/>
                    <a:pt x="19919" y="11893"/>
                  </a:cubicBezTo>
                  <a:lnTo>
                    <a:pt x="21542" y="11679"/>
                  </a:lnTo>
                  <a:cubicBezTo>
                    <a:pt x="21588" y="11106"/>
                    <a:pt x="21587" y="10536"/>
                    <a:pt x="21542" y="9962"/>
                  </a:cubicBezTo>
                  <a:lnTo>
                    <a:pt x="19919" y="9749"/>
                  </a:lnTo>
                  <a:cubicBezTo>
                    <a:pt x="19863" y="9269"/>
                    <a:pt x="19769" y="8801"/>
                    <a:pt x="19637" y="8333"/>
                  </a:cubicBezTo>
                  <a:lnTo>
                    <a:pt x="21046" y="7508"/>
                  </a:lnTo>
                  <a:cubicBezTo>
                    <a:pt x="20871" y="6965"/>
                    <a:pt x="20649" y="6442"/>
                    <a:pt x="20386" y="5927"/>
                  </a:cubicBezTo>
                  <a:lnTo>
                    <a:pt x="18811" y="6344"/>
                  </a:lnTo>
                  <a:cubicBezTo>
                    <a:pt x="18577" y="5926"/>
                    <a:pt x="18308" y="5526"/>
                    <a:pt x="18004" y="5141"/>
                  </a:cubicBezTo>
                  <a:lnTo>
                    <a:pt x="18996" y="3841"/>
                  </a:lnTo>
                  <a:cubicBezTo>
                    <a:pt x="18808" y="3621"/>
                    <a:pt x="18660" y="3380"/>
                    <a:pt x="18451" y="3172"/>
                  </a:cubicBezTo>
                  <a:cubicBezTo>
                    <a:pt x="18243" y="2964"/>
                    <a:pt x="18001" y="2816"/>
                    <a:pt x="17781" y="2629"/>
                  </a:cubicBezTo>
                  <a:lnTo>
                    <a:pt x="16479" y="3618"/>
                  </a:lnTo>
                  <a:cubicBezTo>
                    <a:pt x="16093" y="3314"/>
                    <a:pt x="15701" y="3037"/>
                    <a:pt x="15283" y="2803"/>
                  </a:cubicBezTo>
                  <a:lnTo>
                    <a:pt x="15701" y="1232"/>
                  </a:lnTo>
                  <a:cubicBezTo>
                    <a:pt x="15183" y="968"/>
                    <a:pt x="14653" y="748"/>
                    <a:pt x="14107" y="572"/>
                  </a:cubicBezTo>
                  <a:lnTo>
                    <a:pt x="13291" y="1979"/>
                  </a:lnTo>
                  <a:cubicBezTo>
                    <a:pt x="12820" y="1847"/>
                    <a:pt x="12345" y="1754"/>
                    <a:pt x="11862" y="1698"/>
                  </a:cubicBezTo>
                  <a:lnTo>
                    <a:pt x="11648" y="87"/>
                  </a:lnTo>
                  <a:cubicBezTo>
                    <a:pt x="11359" y="64"/>
                    <a:pt x="11073" y="0"/>
                    <a:pt x="10783" y="0"/>
                  </a:cubicBezTo>
                  <a:close/>
                  <a:moveTo>
                    <a:pt x="10783" y="3706"/>
                  </a:moveTo>
                  <a:cubicBezTo>
                    <a:pt x="12608" y="3706"/>
                    <a:pt x="14435" y="4402"/>
                    <a:pt x="15827" y="5791"/>
                  </a:cubicBezTo>
                  <a:cubicBezTo>
                    <a:pt x="18611" y="8570"/>
                    <a:pt x="18611" y="13072"/>
                    <a:pt x="15827" y="15850"/>
                  </a:cubicBezTo>
                  <a:cubicBezTo>
                    <a:pt x="13043" y="18629"/>
                    <a:pt x="8533" y="18629"/>
                    <a:pt x="5749" y="15850"/>
                  </a:cubicBezTo>
                  <a:cubicBezTo>
                    <a:pt x="2965" y="13072"/>
                    <a:pt x="2965" y="8570"/>
                    <a:pt x="5749" y="5791"/>
                  </a:cubicBezTo>
                  <a:cubicBezTo>
                    <a:pt x="7141" y="4402"/>
                    <a:pt x="8959" y="3706"/>
                    <a:pt x="10783" y="3706"/>
                  </a:cubicBezTo>
                  <a:close/>
                </a:path>
              </a:pathLst>
            </a:custGeom>
            <a:solidFill>
              <a:srgbClr val="C4DCF2"/>
            </a:solidFill>
            <a:ln w="3175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89" name="Shape 289"/>
            <p:cNvSpPr/>
            <p:nvPr/>
          </p:nvSpPr>
          <p:spPr>
            <a:xfrm>
              <a:off x="144120" y="147035"/>
              <a:ext cx="553299" cy="553300"/>
            </a:xfrm>
            <a:prstGeom prst="ellipse">
              <a:avLst/>
            </a:prstGeom>
            <a:solidFill>
              <a:srgbClr val="FBFBFB"/>
            </a:solidFill>
            <a:ln w="12700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grpSp>
          <p:nvGrpSpPr>
            <p:cNvPr id="306" name="Group 306"/>
            <p:cNvGrpSpPr/>
            <p:nvPr/>
          </p:nvGrpSpPr>
          <p:grpSpPr>
            <a:xfrm rot="21480000">
              <a:off x="13949" y="13949"/>
              <a:ext cx="813641" cy="813641"/>
              <a:chOff x="0" y="0"/>
              <a:chExt cx="813639" cy="813639"/>
            </a:xfrm>
          </p:grpSpPr>
          <p:sp>
            <p:nvSpPr>
              <p:cNvPr id="290" name="Shape 290"/>
              <p:cNvSpPr/>
              <p:nvPr/>
            </p:nvSpPr>
            <p:spPr>
              <a:xfrm>
                <a:off x="619586" y="525022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291" name="Shape 291"/>
              <p:cNvSpPr/>
              <p:nvPr/>
            </p:nvSpPr>
            <p:spPr>
              <a:xfrm rot="20250000">
                <a:off x="675420" y="409611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292" name="Shape 292"/>
              <p:cNvSpPr/>
              <p:nvPr/>
            </p:nvSpPr>
            <p:spPr>
              <a:xfrm rot="18900000">
                <a:off x="683093" y="286231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293" name="Shape 293"/>
              <p:cNvSpPr/>
              <p:nvPr/>
            </p:nvSpPr>
            <p:spPr>
              <a:xfrm rot="17550000">
                <a:off x="640965" y="165143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294" name="Shape 294"/>
              <p:cNvSpPr/>
              <p:nvPr/>
            </p:nvSpPr>
            <p:spPr>
              <a:xfrm rot="10800000">
                <a:off x="105070" y="133474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295" name="Shape 295"/>
              <p:cNvSpPr/>
              <p:nvPr/>
            </p:nvSpPr>
            <p:spPr>
              <a:xfrm rot="9450000">
                <a:off x="49236" y="247519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296" name="Shape 296"/>
              <p:cNvSpPr/>
              <p:nvPr/>
            </p:nvSpPr>
            <p:spPr>
              <a:xfrm rot="8100000">
                <a:off x="41563" y="372265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297" name="Shape 297"/>
              <p:cNvSpPr/>
              <p:nvPr/>
            </p:nvSpPr>
            <p:spPr>
              <a:xfrm rot="6750000">
                <a:off x="83691" y="493353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298" name="Shape 298"/>
              <p:cNvSpPr/>
              <p:nvPr/>
            </p:nvSpPr>
            <p:spPr>
              <a:xfrm rot="16200000">
                <a:off x="560151" y="7235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299" name="Shape 299"/>
              <p:cNvSpPr/>
              <p:nvPr/>
            </p:nvSpPr>
            <p:spPr>
              <a:xfrm rot="14850000">
                <a:off x="444739" y="16519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300" name="Shape 300"/>
              <p:cNvSpPr/>
              <p:nvPr/>
            </p:nvSpPr>
            <p:spPr>
              <a:xfrm rot="13500000">
                <a:off x="321360" y="884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301" name="Shape 301"/>
              <p:cNvSpPr/>
              <p:nvPr/>
            </p:nvSpPr>
            <p:spPr>
              <a:xfrm rot="12150000">
                <a:off x="200271" y="50974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302" name="Shape 302"/>
              <p:cNvSpPr/>
              <p:nvPr/>
            </p:nvSpPr>
            <p:spPr>
              <a:xfrm rot="5400000">
                <a:off x="165436" y="586869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303" name="Shape 303"/>
              <p:cNvSpPr/>
              <p:nvPr/>
            </p:nvSpPr>
            <p:spPr>
              <a:xfrm rot="4050000">
                <a:off x="279481" y="64270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304" name="Shape 304"/>
              <p:cNvSpPr/>
              <p:nvPr/>
            </p:nvSpPr>
            <p:spPr>
              <a:xfrm rot="2700000">
                <a:off x="405594" y="65037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305" name="Shape 305"/>
              <p:cNvSpPr/>
              <p:nvPr/>
            </p:nvSpPr>
            <p:spPr>
              <a:xfrm rot="1350000">
                <a:off x="525315" y="608248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pic>
          <p:nvPicPr>
            <p:cNvPr id="307" name="Лого fill-filtered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05395" y="272868"/>
              <a:ext cx="432459" cy="3136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09" name="Shape 309"/>
          <p:cNvSpPr/>
          <p:nvPr/>
        </p:nvSpPr>
        <p:spPr>
          <a:xfrm>
            <a:off x="2289551" y="13182618"/>
            <a:ext cx="6652113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sp>
        <p:nvSpPr>
          <p:cNvPr id="310" name="Shape 310"/>
          <p:cNvSpPr/>
          <p:nvPr/>
        </p:nvSpPr>
        <p:spPr>
          <a:xfrm>
            <a:off x="15438674" y="13182618"/>
            <a:ext cx="7443495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sp>
        <p:nvSpPr>
          <p:cNvPr id="312" name="Shape 312"/>
          <p:cNvSpPr/>
          <p:nvPr/>
        </p:nvSpPr>
        <p:spPr>
          <a:xfrm>
            <a:off x="2289551" y="4949691"/>
            <a:ext cx="19523062" cy="4627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0" rIns="50800" bIns="5080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  <a:buSzPct val="100000"/>
              <a:defRPr sz="4000" cap="small" spc="200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rPr lang="ru-RU" sz="4400" b="1" dirty="0"/>
              <a:t>Подходы</a:t>
            </a:r>
            <a:r>
              <a:rPr lang="ru-RU" dirty="0"/>
              <a:t> </a:t>
            </a:r>
            <a:endParaRPr lang="ru-RU" dirty="0" smtClean="0"/>
          </a:p>
          <a:p>
            <a:pPr marL="720000" indent="-762000"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  <a:buSzPct val="100000"/>
              <a:buFont typeface="Wingdings" pitchFamily="2" charset="2"/>
              <a:buChar char="Ø"/>
              <a:defRPr sz="4000" cap="small" spc="200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rPr dirty="0" err="1" smtClean="0"/>
              <a:t>По</a:t>
            </a:r>
            <a:r>
              <a:rPr dirty="0" smtClean="0"/>
              <a:t> </a:t>
            </a:r>
            <a:r>
              <a:rPr lang="ru-RU" dirty="0"/>
              <a:t>размещению</a:t>
            </a:r>
            <a:r>
              <a:rPr dirty="0"/>
              <a:t>.</a:t>
            </a:r>
            <a:endParaRPr lang="ru-RU" dirty="0"/>
          </a:p>
          <a:p>
            <a:pPr marL="720000" indent="-762000"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  <a:buSzPct val="100000"/>
              <a:buFont typeface="Wingdings" pitchFamily="2" charset="2"/>
              <a:buChar char="Ø"/>
              <a:defRPr sz="4000" cap="small" spc="200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rPr dirty="0"/>
              <a:t>По </a:t>
            </a:r>
            <a:r>
              <a:rPr lang="ru-RU" dirty="0"/>
              <a:t>видам оборудования.</a:t>
            </a:r>
          </a:p>
          <a:p>
            <a:pPr marL="720000" indent="-762000"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  <a:buSzPct val="100000"/>
              <a:buFont typeface="Wingdings" pitchFamily="2" charset="2"/>
              <a:buChar char="Ø"/>
              <a:defRPr sz="4000" cap="small" spc="200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rPr dirty="0">
                <a:latin typeface="Arial" pitchFamily="34" charset="0"/>
                <a:cs typeface="Arial" pitchFamily="34" charset="0"/>
              </a:rPr>
              <a:t>По</a:t>
            </a:r>
            <a:r>
              <a:rPr dirty="0"/>
              <a:t> </a:t>
            </a:r>
            <a:r>
              <a:rPr lang="ru-RU" dirty="0"/>
              <a:t>нормируемому </a:t>
            </a:r>
            <a:r>
              <a:rPr lang="ru-RU" dirty="0" smtClean="0"/>
              <a:t>сроку </a:t>
            </a:r>
            <a:r>
              <a:rPr lang="ru-RU" dirty="0"/>
              <a:t>безопасной </a:t>
            </a:r>
            <a:r>
              <a:rPr lang="ru-RU" dirty="0" smtClean="0"/>
              <a:t>эксплуатации</a:t>
            </a:r>
            <a:r>
              <a:rPr dirty="0" smtClean="0"/>
              <a:t>.</a:t>
            </a:r>
            <a:endParaRPr dirty="0"/>
          </a:p>
          <a:p>
            <a:pPr marL="720000" indent="-762000"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  <a:buSzPct val="100000"/>
              <a:buFont typeface="Wingdings" pitchFamily="2" charset="2"/>
              <a:buChar char="Ø"/>
              <a:defRPr sz="4000" cap="small" spc="200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rPr dirty="0"/>
              <a:t>По функциональному </a:t>
            </a:r>
            <a:r>
              <a:rPr dirty="0" err="1"/>
              <a:t>назначению</a:t>
            </a:r>
            <a:r>
              <a:rPr dirty="0"/>
              <a:t> </a:t>
            </a:r>
            <a:r>
              <a:rPr lang="ru-RU" dirty="0"/>
              <a:t>оборудования</a:t>
            </a:r>
            <a:r>
              <a:rPr dirty="0"/>
              <a:t> или сооружения.</a:t>
            </a:r>
          </a:p>
        </p:txBody>
      </p:sp>
      <p:sp>
        <p:nvSpPr>
          <p:cNvPr id="38" name="Shape 214"/>
          <p:cNvSpPr/>
          <p:nvPr/>
        </p:nvSpPr>
        <p:spPr>
          <a:xfrm>
            <a:off x="0" y="522816"/>
            <a:ext cx="24384000" cy="964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7000" cap="all" spc="700">
                <a:solidFill>
                  <a:schemeClr val="accent1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pPr algn="ctr"/>
            <a:r>
              <a:rPr lang="ru-RU" dirty="0" smtClean="0"/>
              <a:t>формирование </a:t>
            </a:r>
            <a:r>
              <a:rPr lang="ru-RU" dirty="0"/>
              <a:t>«комплекса»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2438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940425" algn="r"/>
              </a:tabLst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Игорь\Documents\Газтехэксперт\2017\Глобальная презентация\2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63" y="4376281"/>
            <a:ext cx="6383304" cy="547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Игорь\Documents\Газтехэксперт\2017\Глобальная презентация\ТПО Скважины 7 Березово 1 рисуно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189" y="851338"/>
            <a:ext cx="12910075" cy="6831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1" name="Shape 521"/>
          <p:cNvSpPr/>
          <p:nvPr/>
        </p:nvSpPr>
        <p:spPr>
          <a:xfrm>
            <a:off x="0" y="0"/>
            <a:ext cx="24384001" cy="1664611"/>
          </a:xfrm>
          <a:prstGeom prst="rect">
            <a:avLst/>
          </a:prstGeom>
          <a:gradFill>
            <a:gsLst>
              <a:gs pos="0">
                <a:srgbClr val="83D1D6">
                  <a:alpha val="50000"/>
                </a:srgbClr>
              </a:gs>
              <a:gs pos="100000">
                <a:srgbClr val="83D1D6">
                  <a:alpha val="6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grpSp>
        <p:nvGrpSpPr>
          <p:cNvPr id="525" name="Group 525"/>
          <p:cNvGrpSpPr/>
          <p:nvPr/>
        </p:nvGrpSpPr>
        <p:grpSpPr>
          <a:xfrm>
            <a:off x="9181190" y="12763878"/>
            <a:ext cx="6021620" cy="799307"/>
            <a:chOff x="582969" y="347543"/>
            <a:chExt cx="6021618" cy="799306"/>
          </a:xfrm>
        </p:grpSpPr>
        <p:sp>
          <p:nvSpPr>
            <p:cNvPr id="522" name="Shape 522"/>
            <p:cNvSpPr/>
            <p:nvPr/>
          </p:nvSpPr>
          <p:spPr>
            <a:xfrm>
              <a:off x="582969" y="347543"/>
              <a:ext cx="6021620" cy="79930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523" name="Shape 523"/>
            <p:cNvSpPr/>
            <p:nvPr/>
          </p:nvSpPr>
          <p:spPr>
            <a:xfrm>
              <a:off x="721366" y="508546"/>
              <a:ext cx="5744826" cy="454572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B3F87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ctr" defTabSz="584200">
                <a:spcBef>
                  <a:spcPts val="0"/>
                </a:spcBef>
                <a:defRPr sz="1500" b="1" spc="1965">
                  <a:solidFill>
                    <a:srgbClr val="0B3F87"/>
                  </a:solidFill>
                  <a:latin typeface="Superclarendon"/>
                  <a:ea typeface="Superclarendon"/>
                  <a:cs typeface="Superclarendon"/>
                  <a:sym typeface="Superclarendon"/>
                </a:defRPr>
              </a:lvl1pPr>
            </a:lstStyle>
            <a:p>
              <a:r>
                <a:t>ГАЗТЕХЭКСПЕРТ</a:t>
              </a:r>
            </a:p>
          </p:txBody>
        </p:sp>
        <p:sp>
          <p:nvSpPr>
            <p:cNvPr id="524" name="Shape 524"/>
            <p:cNvSpPr/>
            <p:nvPr/>
          </p:nvSpPr>
          <p:spPr>
            <a:xfrm>
              <a:off x="863489" y="826917"/>
              <a:ext cx="5460581" cy="247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584200">
                <a:spcBef>
                  <a:spcPts val="0"/>
                </a:spcBef>
                <a:defRPr sz="1100" cap="small" spc="879">
                  <a:solidFill>
                    <a:schemeClr val="accent1"/>
                  </a:solidFill>
                  <a:latin typeface="Brutal Type Bold"/>
                  <a:ea typeface="Brutal Type Bold"/>
                  <a:cs typeface="Brutal Type Bold"/>
                  <a:sym typeface="Brutal Type Bold"/>
                </a:defRPr>
              </a:lvl1pPr>
            </a:lstStyle>
            <a:p>
              <a:r>
                <a:t> везде, где нужна безопасность</a:t>
              </a:r>
            </a:p>
          </p:txBody>
        </p:sp>
      </p:grpSp>
      <p:grpSp>
        <p:nvGrpSpPr>
          <p:cNvPr id="546" name="Group 546"/>
          <p:cNvGrpSpPr/>
          <p:nvPr/>
        </p:nvGrpSpPr>
        <p:grpSpPr>
          <a:xfrm>
            <a:off x="1037369" y="12761848"/>
            <a:ext cx="841540" cy="841540"/>
            <a:chOff x="0" y="0"/>
            <a:chExt cx="841539" cy="841539"/>
          </a:xfrm>
        </p:grpSpPr>
        <p:sp>
          <p:nvSpPr>
            <p:cNvPr id="526" name="Shape 526"/>
            <p:cNvSpPr/>
            <p:nvPr/>
          </p:nvSpPr>
          <p:spPr>
            <a:xfrm>
              <a:off x="54152" y="52550"/>
              <a:ext cx="733235" cy="735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7" h="21588" extrusionOk="0">
                  <a:moveTo>
                    <a:pt x="10783" y="0"/>
                  </a:moveTo>
                  <a:cubicBezTo>
                    <a:pt x="10497" y="0"/>
                    <a:pt x="10214" y="65"/>
                    <a:pt x="9928" y="87"/>
                  </a:cubicBezTo>
                  <a:lnTo>
                    <a:pt x="9714" y="1698"/>
                  </a:lnTo>
                  <a:cubicBezTo>
                    <a:pt x="9230" y="1754"/>
                    <a:pt x="8757" y="1846"/>
                    <a:pt x="8285" y="1979"/>
                  </a:cubicBezTo>
                  <a:lnTo>
                    <a:pt x="7469" y="572"/>
                  </a:lnTo>
                  <a:cubicBezTo>
                    <a:pt x="6922" y="748"/>
                    <a:pt x="6394" y="967"/>
                    <a:pt x="5875" y="1232"/>
                  </a:cubicBezTo>
                  <a:lnTo>
                    <a:pt x="6293" y="2803"/>
                  </a:lnTo>
                  <a:cubicBezTo>
                    <a:pt x="5873" y="3038"/>
                    <a:pt x="5475" y="3313"/>
                    <a:pt x="5088" y="3618"/>
                  </a:cubicBezTo>
                  <a:lnTo>
                    <a:pt x="3795" y="2629"/>
                  </a:lnTo>
                  <a:cubicBezTo>
                    <a:pt x="3575" y="2816"/>
                    <a:pt x="3333" y="2964"/>
                    <a:pt x="3125" y="3172"/>
                  </a:cubicBezTo>
                  <a:cubicBezTo>
                    <a:pt x="2917" y="3380"/>
                    <a:pt x="2768" y="3622"/>
                    <a:pt x="2580" y="3841"/>
                  </a:cubicBezTo>
                  <a:lnTo>
                    <a:pt x="3562" y="5131"/>
                  </a:lnTo>
                  <a:cubicBezTo>
                    <a:pt x="3256" y="5518"/>
                    <a:pt x="2990" y="5924"/>
                    <a:pt x="2755" y="6344"/>
                  </a:cubicBezTo>
                  <a:lnTo>
                    <a:pt x="1181" y="5927"/>
                  </a:lnTo>
                  <a:cubicBezTo>
                    <a:pt x="917" y="6443"/>
                    <a:pt x="695" y="6965"/>
                    <a:pt x="520" y="7508"/>
                  </a:cubicBezTo>
                  <a:lnTo>
                    <a:pt x="1929" y="8323"/>
                  </a:lnTo>
                  <a:cubicBezTo>
                    <a:pt x="1796" y="8794"/>
                    <a:pt x="1704" y="9266"/>
                    <a:pt x="1647" y="9749"/>
                  </a:cubicBezTo>
                  <a:lnTo>
                    <a:pt x="34" y="9962"/>
                  </a:lnTo>
                  <a:cubicBezTo>
                    <a:pt x="-11" y="10536"/>
                    <a:pt x="-12" y="11106"/>
                    <a:pt x="34" y="11679"/>
                  </a:cubicBezTo>
                  <a:lnTo>
                    <a:pt x="1647" y="11893"/>
                  </a:lnTo>
                  <a:cubicBezTo>
                    <a:pt x="1704" y="12375"/>
                    <a:pt x="1797" y="12849"/>
                    <a:pt x="1929" y="13319"/>
                  </a:cubicBezTo>
                  <a:lnTo>
                    <a:pt x="520" y="14133"/>
                  </a:lnTo>
                  <a:cubicBezTo>
                    <a:pt x="695" y="14676"/>
                    <a:pt x="918" y="15200"/>
                    <a:pt x="1181" y="15715"/>
                  </a:cubicBezTo>
                  <a:lnTo>
                    <a:pt x="2755" y="15297"/>
                  </a:lnTo>
                  <a:cubicBezTo>
                    <a:pt x="2991" y="15718"/>
                    <a:pt x="3265" y="16114"/>
                    <a:pt x="3572" y="16500"/>
                  </a:cubicBezTo>
                  <a:lnTo>
                    <a:pt x="2580" y="17800"/>
                  </a:lnTo>
                  <a:cubicBezTo>
                    <a:pt x="2768" y="18020"/>
                    <a:pt x="2917" y="18262"/>
                    <a:pt x="3125" y="18470"/>
                  </a:cubicBezTo>
                  <a:cubicBezTo>
                    <a:pt x="3333" y="18677"/>
                    <a:pt x="3575" y="18826"/>
                    <a:pt x="3795" y="19013"/>
                  </a:cubicBezTo>
                  <a:lnTo>
                    <a:pt x="5098" y="18023"/>
                  </a:lnTo>
                  <a:cubicBezTo>
                    <a:pt x="5481" y="18325"/>
                    <a:pt x="5877" y="18596"/>
                    <a:pt x="6293" y="18828"/>
                  </a:cubicBezTo>
                  <a:lnTo>
                    <a:pt x="5875" y="20410"/>
                  </a:lnTo>
                  <a:cubicBezTo>
                    <a:pt x="6394" y="20674"/>
                    <a:pt x="6922" y="20893"/>
                    <a:pt x="7469" y="21069"/>
                  </a:cubicBezTo>
                  <a:lnTo>
                    <a:pt x="8295" y="19653"/>
                  </a:lnTo>
                  <a:cubicBezTo>
                    <a:pt x="8764" y="19784"/>
                    <a:pt x="9233" y="19878"/>
                    <a:pt x="9714" y="19934"/>
                  </a:cubicBezTo>
                  <a:lnTo>
                    <a:pt x="9928" y="21554"/>
                  </a:lnTo>
                  <a:cubicBezTo>
                    <a:pt x="10502" y="21600"/>
                    <a:pt x="11074" y="21600"/>
                    <a:pt x="11648" y="21554"/>
                  </a:cubicBezTo>
                  <a:lnTo>
                    <a:pt x="11862" y="19934"/>
                  </a:lnTo>
                  <a:cubicBezTo>
                    <a:pt x="12342" y="19878"/>
                    <a:pt x="12813" y="19784"/>
                    <a:pt x="13281" y="19653"/>
                  </a:cubicBezTo>
                  <a:lnTo>
                    <a:pt x="14107" y="21069"/>
                  </a:lnTo>
                  <a:cubicBezTo>
                    <a:pt x="14653" y="20894"/>
                    <a:pt x="15183" y="20674"/>
                    <a:pt x="15701" y="20410"/>
                  </a:cubicBezTo>
                  <a:lnTo>
                    <a:pt x="15283" y="18828"/>
                  </a:lnTo>
                  <a:cubicBezTo>
                    <a:pt x="15700" y="18595"/>
                    <a:pt x="16095" y="18326"/>
                    <a:pt x="16479" y="18023"/>
                  </a:cubicBezTo>
                  <a:lnTo>
                    <a:pt x="17781" y="19013"/>
                  </a:lnTo>
                  <a:cubicBezTo>
                    <a:pt x="18001" y="18826"/>
                    <a:pt x="18244" y="18677"/>
                    <a:pt x="18451" y="18470"/>
                  </a:cubicBezTo>
                  <a:cubicBezTo>
                    <a:pt x="18660" y="18261"/>
                    <a:pt x="18808" y="18020"/>
                    <a:pt x="18996" y="17800"/>
                  </a:cubicBezTo>
                  <a:lnTo>
                    <a:pt x="18004" y="16500"/>
                  </a:lnTo>
                  <a:cubicBezTo>
                    <a:pt x="18309" y="16115"/>
                    <a:pt x="18577" y="15716"/>
                    <a:pt x="18811" y="15297"/>
                  </a:cubicBezTo>
                  <a:lnTo>
                    <a:pt x="20386" y="15715"/>
                  </a:lnTo>
                  <a:cubicBezTo>
                    <a:pt x="20648" y="15200"/>
                    <a:pt x="20871" y="14675"/>
                    <a:pt x="21046" y="14133"/>
                  </a:cubicBezTo>
                  <a:lnTo>
                    <a:pt x="19637" y="13309"/>
                  </a:lnTo>
                  <a:cubicBezTo>
                    <a:pt x="19768" y="12842"/>
                    <a:pt x="19863" y="12371"/>
                    <a:pt x="19919" y="11893"/>
                  </a:cubicBezTo>
                  <a:lnTo>
                    <a:pt x="21542" y="11679"/>
                  </a:lnTo>
                  <a:cubicBezTo>
                    <a:pt x="21588" y="11106"/>
                    <a:pt x="21587" y="10536"/>
                    <a:pt x="21542" y="9962"/>
                  </a:cubicBezTo>
                  <a:lnTo>
                    <a:pt x="19919" y="9749"/>
                  </a:lnTo>
                  <a:cubicBezTo>
                    <a:pt x="19863" y="9269"/>
                    <a:pt x="19769" y="8801"/>
                    <a:pt x="19637" y="8333"/>
                  </a:cubicBezTo>
                  <a:lnTo>
                    <a:pt x="21046" y="7508"/>
                  </a:lnTo>
                  <a:cubicBezTo>
                    <a:pt x="20871" y="6965"/>
                    <a:pt x="20649" y="6442"/>
                    <a:pt x="20386" y="5927"/>
                  </a:cubicBezTo>
                  <a:lnTo>
                    <a:pt x="18811" y="6344"/>
                  </a:lnTo>
                  <a:cubicBezTo>
                    <a:pt x="18577" y="5926"/>
                    <a:pt x="18308" y="5526"/>
                    <a:pt x="18004" y="5141"/>
                  </a:cubicBezTo>
                  <a:lnTo>
                    <a:pt x="18996" y="3841"/>
                  </a:lnTo>
                  <a:cubicBezTo>
                    <a:pt x="18808" y="3621"/>
                    <a:pt x="18660" y="3380"/>
                    <a:pt x="18451" y="3172"/>
                  </a:cubicBezTo>
                  <a:cubicBezTo>
                    <a:pt x="18243" y="2964"/>
                    <a:pt x="18001" y="2816"/>
                    <a:pt x="17781" y="2629"/>
                  </a:cubicBezTo>
                  <a:lnTo>
                    <a:pt x="16479" y="3618"/>
                  </a:lnTo>
                  <a:cubicBezTo>
                    <a:pt x="16093" y="3314"/>
                    <a:pt x="15701" y="3037"/>
                    <a:pt x="15283" y="2803"/>
                  </a:cubicBezTo>
                  <a:lnTo>
                    <a:pt x="15701" y="1232"/>
                  </a:lnTo>
                  <a:cubicBezTo>
                    <a:pt x="15183" y="968"/>
                    <a:pt x="14653" y="748"/>
                    <a:pt x="14107" y="572"/>
                  </a:cubicBezTo>
                  <a:lnTo>
                    <a:pt x="13291" y="1979"/>
                  </a:lnTo>
                  <a:cubicBezTo>
                    <a:pt x="12820" y="1847"/>
                    <a:pt x="12345" y="1754"/>
                    <a:pt x="11862" y="1698"/>
                  </a:cubicBezTo>
                  <a:lnTo>
                    <a:pt x="11648" y="87"/>
                  </a:lnTo>
                  <a:cubicBezTo>
                    <a:pt x="11359" y="64"/>
                    <a:pt x="11073" y="0"/>
                    <a:pt x="10783" y="0"/>
                  </a:cubicBezTo>
                  <a:close/>
                  <a:moveTo>
                    <a:pt x="10783" y="3706"/>
                  </a:moveTo>
                  <a:cubicBezTo>
                    <a:pt x="12608" y="3706"/>
                    <a:pt x="14435" y="4402"/>
                    <a:pt x="15827" y="5791"/>
                  </a:cubicBezTo>
                  <a:cubicBezTo>
                    <a:pt x="18611" y="8570"/>
                    <a:pt x="18611" y="13072"/>
                    <a:pt x="15827" y="15850"/>
                  </a:cubicBezTo>
                  <a:cubicBezTo>
                    <a:pt x="13043" y="18629"/>
                    <a:pt x="8533" y="18629"/>
                    <a:pt x="5749" y="15850"/>
                  </a:cubicBezTo>
                  <a:cubicBezTo>
                    <a:pt x="2965" y="13072"/>
                    <a:pt x="2965" y="8570"/>
                    <a:pt x="5749" y="5791"/>
                  </a:cubicBezTo>
                  <a:cubicBezTo>
                    <a:pt x="7141" y="4402"/>
                    <a:pt x="8959" y="3706"/>
                    <a:pt x="10783" y="3706"/>
                  </a:cubicBezTo>
                  <a:close/>
                </a:path>
              </a:pathLst>
            </a:custGeom>
            <a:solidFill>
              <a:srgbClr val="C4DCF2"/>
            </a:solidFill>
            <a:ln w="3175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527" name="Shape 527"/>
            <p:cNvSpPr/>
            <p:nvPr/>
          </p:nvSpPr>
          <p:spPr>
            <a:xfrm>
              <a:off x="144120" y="147035"/>
              <a:ext cx="553299" cy="553300"/>
            </a:xfrm>
            <a:prstGeom prst="ellipse">
              <a:avLst/>
            </a:prstGeom>
            <a:solidFill>
              <a:srgbClr val="FBFBFB"/>
            </a:solidFill>
            <a:ln w="12700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grpSp>
          <p:nvGrpSpPr>
            <p:cNvPr id="544" name="Group 544"/>
            <p:cNvGrpSpPr/>
            <p:nvPr/>
          </p:nvGrpSpPr>
          <p:grpSpPr>
            <a:xfrm rot="21480000">
              <a:off x="13949" y="13949"/>
              <a:ext cx="813641" cy="813641"/>
              <a:chOff x="0" y="0"/>
              <a:chExt cx="813639" cy="813639"/>
            </a:xfrm>
          </p:grpSpPr>
          <p:sp>
            <p:nvSpPr>
              <p:cNvPr id="528" name="Shape 528"/>
              <p:cNvSpPr/>
              <p:nvPr/>
            </p:nvSpPr>
            <p:spPr>
              <a:xfrm>
                <a:off x="619586" y="525022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29" name="Shape 529"/>
              <p:cNvSpPr/>
              <p:nvPr/>
            </p:nvSpPr>
            <p:spPr>
              <a:xfrm rot="20250000">
                <a:off x="675420" y="409611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0" name="Shape 530"/>
              <p:cNvSpPr/>
              <p:nvPr/>
            </p:nvSpPr>
            <p:spPr>
              <a:xfrm rot="18900000">
                <a:off x="683093" y="286231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1" name="Shape 531"/>
              <p:cNvSpPr/>
              <p:nvPr/>
            </p:nvSpPr>
            <p:spPr>
              <a:xfrm rot="17550000">
                <a:off x="640965" y="165143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2" name="Shape 532"/>
              <p:cNvSpPr/>
              <p:nvPr/>
            </p:nvSpPr>
            <p:spPr>
              <a:xfrm rot="10800000">
                <a:off x="105070" y="133474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3" name="Shape 533"/>
              <p:cNvSpPr/>
              <p:nvPr/>
            </p:nvSpPr>
            <p:spPr>
              <a:xfrm rot="9450000">
                <a:off x="49236" y="247519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4" name="Shape 534"/>
              <p:cNvSpPr/>
              <p:nvPr/>
            </p:nvSpPr>
            <p:spPr>
              <a:xfrm rot="8100000">
                <a:off x="41563" y="372265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5" name="Shape 535"/>
              <p:cNvSpPr/>
              <p:nvPr/>
            </p:nvSpPr>
            <p:spPr>
              <a:xfrm rot="6750000">
                <a:off x="83691" y="493353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6" name="Shape 536"/>
              <p:cNvSpPr/>
              <p:nvPr/>
            </p:nvSpPr>
            <p:spPr>
              <a:xfrm rot="16200000">
                <a:off x="560151" y="7235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7" name="Shape 537"/>
              <p:cNvSpPr/>
              <p:nvPr/>
            </p:nvSpPr>
            <p:spPr>
              <a:xfrm rot="14850000">
                <a:off x="444739" y="16519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8" name="Shape 538"/>
              <p:cNvSpPr/>
              <p:nvPr/>
            </p:nvSpPr>
            <p:spPr>
              <a:xfrm rot="13500000">
                <a:off x="321360" y="884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9" name="Shape 539"/>
              <p:cNvSpPr/>
              <p:nvPr/>
            </p:nvSpPr>
            <p:spPr>
              <a:xfrm rot="12150000">
                <a:off x="200271" y="50974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40" name="Shape 540"/>
              <p:cNvSpPr/>
              <p:nvPr/>
            </p:nvSpPr>
            <p:spPr>
              <a:xfrm rot="5400000">
                <a:off x="165436" y="586869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41" name="Shape 541"/>
              <p:cNvSpPr/>
              <p:nvPr/>
            </p:nvSpPr>
            <p:spPr>
              <a:xfrm rot="4050000">
                <a:off x="279481" y="64270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42" name="Shape 542"/>
              <p:cNvSpPr/>
              <p:nvPr/>
            </p:nvSpPr>
            <p:spPr>
              <a:xfrm rot="2700000">
                <a:off x="405594" y="65037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43" name="Shape 543"/>
              <p:cNvSpPr/>
              <p:nvPr/>
            </p:nvSpPr>
            <p:spPr>
              <a:xfrm rot="1350000">
                <a:off x="525315" y="608248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pic>
          <p:nvPicPr>
            <p:cNvPr id="545" name="Лого fill-filtered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205395" y="272868"/>
              <a:ext cx="432459" cy="3136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50" name="Shape 550"/>
          <p:cNvSpPr/>
          <p:nvPr/>
        </p:nvSpPr>
        <p:spPr>
          <a:xfrm>
            <a:off x="2289551" y="13182618"/>
            <a:ext cx="6652113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sp>
        <p:nvSpPr>
          <p:cNvPr id="551" name="Shape 551"/>
          <p:cNvSpPr/>
          <p:nvPr/>
        </p:nvSpPr>
        <p:spPr>
          <a:xfrm>
            <a:off x="15438674" y="13182618"/>
            <a:ext cx="7443495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sp>
        <p:nvSpPr>
          <p:cNvPr id="186" name="Shape 214"/>
          <p:cNvSpPr/>
          <p:nvPr/>
        </p:nvSpPr>
        <p:spPr>
          <a:xfrm>
            <a:off x="0" y="522816"/>
            <a:ext cx="24383999" cy="964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7000" cap="all" spc="700">
                <a:solidFill>
                  <a:schemeClr val="accent1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pPr algn="ctr"/>
            <a:r>
              <a:rPr lang="ru-RU" dirty="0" smtClean="0"/>
              <a:t>формирование «комплекса» </a:t>
            </a:r>
            <a:endParaRPr lang="ru-RU" dirty="0"/>
          </a:p>
        </p:txBody>
      </p:sp>
      <p:sp>
        <p:nvSpPr>
          <p:cNvPr id="35" name="Shape 312">
            <a:extLst>
              <a:ext uri="{FF2B5EF4-FFF2-40B4-BE49-F238E27FC236}">
                <a16:creationId xmlns="" xmlns:a16="http://schemas.microsoft.com/office/drawing/2014/main" id="{C2DC215D-705C-4073-A099-9A9FC349CA84}"/>
              </a:ext>
            </a:extLst>
          </p:cNvPr>
          <p:cNvSpPr/>
          <p:nvPr/>
        </p:nvSpPr>
        <p:spPr>
          <a:xfrm>
            <a:off x="7418547" y="6230110"/>
            <a:ext cx="16639594" cy="6354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0" rIns="50800" bIns="50800"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SzPct val="100000"/>
              <a:defRPr sz="4000" cap="small" spc="200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rPr lang="ru-RU" sz="4400" b="1" cap="small" spc="200" dirty="0">
                <a:solidFill>
                  <a:srgbClr val="135580"/>
                </a:solidFill>
                <a:latin typeface="Arial" pitchFamily="34" charset="0"/>
                <a:ea typeface="Plumb-Bold"/>
                <a:cs typeface="Arial" pitchFamily="34" charset="0"/>
              </a:rPr>
              <a:t>Принципы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pPr marL="720000" indent="-762000">
              <a:spcBef>
                <a:spcPts val="0"/>
              </a:spcBef>
              <a:buSzPct val="100000"/>
              <a:buAutoNum type="arabicPeriod"/>
              <a:defRPr sz="4000" cap="small" spc="200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Деление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ОПО на отдельные блоки по функциональному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признаку.</a:t>
            </a:r>
            <a:endParaRPr lang="ru-RU" sz="4000" dirty="0">
              <a:latin typeface="Arial" pitchFamily="34" charset="0"/>
              <a:cs typeface="Arial" pitchFamily="34" charset="0"/>
            </a:endParaRPr>
          </a:p>
          <a:p>
            <a:pPr marL="720000" indent="-762000">
              <a:spcBef>
                <a:spcPts val="0"/>
              </a:spcBef>
              <a:buSzPct val="100000"/>
              <a:buAutoNum type="arabicPeriod"/>
              <a:defRPr sz="4000" cap="small" spc="200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Анализ оборудования, входящего в комплекс по принципу Парето (20/80), выявление оборудования с максимальной ценой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владения.</a:t>
            </a:r>
            <a:endParaRPr lang="ru-RU" sz="4000" dirty="0">
              <a:latin typeface="Arial" pitchFamily="34" charset="0"/>
              <a:cs typeface="Arial" pitchFamily="34" charset="0"/>
            </a:endParaRPr>
          </a:p>
          <a:p>
            <a:pPr marL="720000" indent="-762000">
              <a:spcBef>
                <a:spcPts val="0"/>
              </a:spcBef>
              <a:buSzPct val="100000"/>
              <a:buAutoNum type="arabicPeriod"/>
              <a:defRPr sz="4000" cap="small" spc="200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Локализация (Выявление) «слабого звена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».</a:t>
            </a:r>
            <a:endParaRPr sz="4000" dirty="0">
              <a:latin typeface="Arial" pitchFamily="34" charset="0"/>
              <a:cs typeface="Arial" pitchFamily="34" charset="0"/>
            </a:endParaRPr>
          </a:p>
          <a:p>
            <a:pPr marL="720000" indent="-762000">
              <a:spcBef>
                <a:spcPts val="0"/>
              </a:spcBef>
              <a:buSzPct val="100000"/>
              <a:buAutoNum type="arabicPeriod"/>
              <a:defRPr sz="4000" cap="small" spc="200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Оценка функционирования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комплекса.</a:t>
            </a:r>
            <a:endParaRPr lang="ru-RU" sz="4000" dirty="0">
              <a:latin typeface="Arial" pitchFamily="34" charset="0"/>
              <a:cs typeface="Arial" pitchFamily="34" charset="0"/>
            </a:endParaRPr>
          </a:p>
          <a:p>
            <a:pPr marL="720000" indent="-762000">
              <a:spcBef>
                <a:spcPts val="0"/>
              </a:spcBef>
              <a:buSzPct val="100000"/>
              <a:buAutoNum type="arabicPeriod"/>
              <a:defRPr sz="4000" cap="small" spc="200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Оценка негативного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взаимного влияния ТУ на другие</a:t>
            </a:r>
          </a:p>
          <a:p>
            <a:pPr marL="720000" indent="-762000">
              <a:spcBef>
                <a:spcPts val="0"/>
              </a:spcBef>
              <a:buSzPct val="100000"/>
              <a:buFontTx/>
              <a:buAutoNum type="arabicPeriod"/>
              <a:defRPr sz="4000" cap="small" spc="200">
                <a:solidFill>
                  <a:srgbClr val="135580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rPr lang="ru-RU" sz="4000" cap="small" spc="200" dirty="0" err="1" smtClean="0">
                <a:solidFill>
                  <a:srgbClr val="135580"/>
                </a:solidFill>
                <a:latin typeface="Arial" pitchFamily="34" charset="0"/>
                <a:ea typeface="Plumb-Bold"/>
                <a:cs typeface="Arial" pitchFamily="34" charset="0"/>
              </a:rPr>
              <a:t>Шаблонезирование</a:t>
            </a:r>
            <a:r>
              <a:rPr lang="ru-RU" sz="4000" cap="small" spc="200" dirty="0" smtClean="0">
                <a:solidFill>
                  <a:srgbClr val="135580"/>
                </a:solidFill>
                <a:latin typeface="Arial" pitchFamily="34" charset="0"/>
                <a:ea typeface="Plumb-Bold"/>
                <a:cs typeface="Arial" pitchFamily="34" charset="0"/>
              </a:rPr>
              <a:t> разделения ОПО при ЭПБ</a:t>
            </a:r>
            <a:endParaRPr sz="4000" cap="small" spc="200" dirty="0">
              <a:solidFill>
                <a:srgbClr val="135580"/>
              </a:solidFill>
              <a:latin typeface="Arial" pitchFamily="34" charset="0"/>
              <a:ea typeface="Plumb-Bold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18547" y="5817770"/>
            <a:ext cx="3449021" cy="646331"/>
          </a:xfrm>
          <a:prstGeom prst="rect">
            <a:avLst/>
          </a:prstGeom>
          <a:ln w="12700">
            <a:miter lim="400000"/>
          </a:ln>
        </p:spPr>
        <p:txBody>
          <a:bodyPr lIns="50800" tIns="0" rIns="50800" bIns="50800">
            <a:noAutofit/>
          </a:bodyPr>
          <a:lstStyle/>
          <a:p>
            <a:pPr>
              <a:spcBef>
                <a:spcPts val="0"/>
              </a:spcBef>
              <a:buSzPct val="100000"/>
            </a:pPr>
            <a:r>
              <a:rPr lang="ru-RU" sz="4400" b="1" cap="small" spc="200" dirty="0" smtClean="0">
                <a:solidFill>
                  <a:srgbClr val="135580"/>
                </a:solidFill>
                <a:latin typeface="Arial" pitchFamily="34" charset="0"/>
                <a:ea typeface="Plumb-Bold"/>
                <a:cs typeface="Arial" pitchFamily="34" charset="0"/>
              </a:rPr>
              <a:t> </a:t>
            </a:r>
            <a:endParaRPr lang="ru-RU" sz="4400" b="1" cap="small" spc="200" dirty="0">
              <a:solidFill>
                <a:srgbClr val="135580"/>
              </a:solidFill>
              <a:latin typeface="Arial" pitchFamily="34" charset="0"/>
              <a:ea typeface="Plumb-Bold"/>
              <a:cs typeface="Arial" pitchFamily="34" charset="0"/>
            </a:endParaRPr>
          </a:p>
        </p:txBody>
      </p:sp>
      <p:sp>
        <p:nvSpPr>
          <p:cNvPr id="36" name="Shape 283"/>
          <p:cNvSpPr>
            <a:spLocks noGrp="1"/>
          </p:cNvSpPr>
          <p:nvPr>
            <p:ph type="sldNum" sz="quarter" idx="2"/>
          </p:nvPr>
        </p:nvSpPr>
        <p:spPr>
          <a:xfrm>
            <a:off x="23314345" y="12922267"/>
            <a:ext cx="252223" cy="5207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anchor="ctr"/>
          <a:lstStyle>
            <a:lvl1pPr algn="l">
              <a:lnSpc>
                <a:spcPct val="100000"/>
              </a:lnSpc>
              <a:spcBef>
                <a:spcPts val="3400"/>
              </a:spcBef>
              <a:defRPr sz="3000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Regular"/>
                <a:ea typeface="PlumbCondensed-Regular"/>
                <a:cs typeface="PlumbCondensed-Regular"/>
                <a:sym typeface="PlumbCondensed-Regular"/>
              </a:defRPr>
            </a:lvl1pPr>
          </a:lstStyle>
          <a:p>
            <a:fld id="{86CB4B4D-7CA3-9044-876B-883B54F8677D}" type="slidenum">
              <a:t>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06657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Shape 629"/>
          <p:cNvSpPr/>
          <p:nvPr/>
        </p:nvSpPr>
        <p:spPr>
          <a:xfrm rot="10800000">
            <a:off x="15840782" y="5205171"/>
            <a:ext cx="606131" cy="4953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43" h="21600" extrusionOk="0">
                <a:moveTo>
                  <a:pt x="0" y="0"/>
                </a:moveTo>
                <a:lnTo>
                  <a:pt x="17998" y="0"/>
                </a:lnTo>
                <a:cubicBezTo>
                  <a:pt x="19629" y="2993"/>
                  <a:pt x="20698" y="6399"/>
                  <a:pt x="21129" y="9969"/>
                </a:cubicBezTo>
                <a:cubicBezTo>
                  <a:pt x="21600" y="13879"/>
                  <a:pt x="21293" y="17871"/>
                  <a:pt x="20234" y="21600"/>
                </a:cubicBezTo>
                <a:lnTo>
                  <a:pt x="2236" y="21600"/>
                </a:lnTo>
                <a:cubicBezTo>
                  <a:pt x="2993" y="17796"/>
                  <a:pt x="3145" y="13845"/>
                  <a:pt x="2683" y="9969"/>
                </a:cubicBezTo>
                <a:cubicBezTo>
                  <a:pt x="2267" y="6477"/>
                  <a:pt x="1359" y="3103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solidFill>
              <a:srgbClr val="13558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2500">
                <a:solidFill>
                  <a:srgbClr val="FFFFFF"/>
                </a:solidFill>
                <a:latin typeface="Amasis MT W1G Bold"/>
                <a:ea typeface="Amasis MT W1G Bold"/>
                <a:cs typeface="Amasis MT W1G Bold"/>
                <a:sym typeface="Amasis MT W1G Bold"/>
              </a:defRPr>
            </a:pPr>
            <a:endParaRPr/>
          </a:p>
        </p:txBody>
      </p:sp>
      <p:sp>
        <p:nvSpPr>
          <p:cNvPr id="628" name="Shape 628"/>
          <p:cNvSpPr/>
          <p:nvPr/>
        </p:nvSpPr>
        <p:spPr>
          <a:xfrm rot="10800000">
            <a:off x="13222243" y="5205171"/>
            <a:ext cx="606131" cy="4953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43" h="21600" extrusionOk="0">
                <a:moveTo>
                  <a:pt x="0" y="0"/>
                </a:moveTo>
                <a:lnTo>
                  <a:pt x="17998" y="0"/>
                </a:lnTo>
                <a:cubicBezTo>
                  <a:pt x="19629" y="2993"/>
                  <a:pt x="20698" y="6399"/>
                  <a:pt x="21129" y="9969"/>
                </a:cubicBezTo>
                <a:cubicBezTo>
                  <a:pt x="21600" y="13879"/>
                  <a:pt x="21293" y="17871"/>
                  <a:pt x="20234" y="21600"/>
                </a:cubicBezTo>
                <a:lnTo>
                  <a:pt x="2236" y="21600"/>
                </a:lnTo>
                <a:cubicBezTo>
                  <a:pt x="2993" y="17796"/>
                  <a:pt x="3145" y="13845"/>
                  <a:pt x="2683" y="9969"/>
                </a:cubicBezTo>
                <a:cubicBezTo>
                  <a:pt x="2267" y="6477"/>
                  <a:pt x="1359" y="3103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solidFill>
              <a:srgbClr val="13558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2500">
                <a:solidFill>
                  <a:srgbClr val="FFFFFF"/>
                </a:solidFill>
                <a:latin typeface="Amasis MT W1G Bold"/>
                <a:ea typeface="Amasis MT W1G Bold"/>
                <a:cs typeface="Amasis MT W1G Bold"/>
                <a:sym typeface="Amasis MT W1G Bold"/>
              </a:defRPr>
            </a:pPr>
            <a:endParaRPr/>
          </a:p>
        </p:txBody>
      </p:sp>
      <p:sp>
        <p:nvSpPr>
          <p:cNvPr id="627" name="Shape 627"/>
          <p:cNvSpPr/>
          <p:nvPr/>
        </p:nvSpPr>
        <p:spPr>
          <a:xfrm rot="10800000">
            <a:off x="10603707" y="5205171"/>
            <a:ext cx="606131" cy="4953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43" h="21600" extrusionOk="0">
                <a:moveTo>
                  <a:pt x="0" y="0"/>
                </a:moveTo>
                <a:lnTo>
                  <a:pt x="17998" y="0"/>
                </a:lnTo>
                <a:cubicBezTo>
                  <a:pt x="19629" y="2993"/>
                  <a:pt x="20698" y="6399"/>
                  <a:pt x="21129" y="9969"/>
                </a:cubicBezTo>
                <a:cubicBezTo>
                  <a:pt x="21600" y="13879"/>
                  <a:pt x="21293" y="17871"/>
                  <a:pt x="20234" y="21600"/>
                </a:cubicBezTo>
                <a:lnTo>
                  <a:pt x="2236" y="21600"/>
                </a:lnTo>
                <a:cubicBezTo>
                  <a:pt x="2993" y="17796"/>
                  <a:pt x="3145" y="13845"/>
                  <a:pt x="2683" y="9969"/>
                </a:cubicBezTo>
                <a:cubicBezTo>
                  <a:pt x="2267" y="6477"/>
                  <a:pt x="1359" y="3103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solidFill>
              <a:srgbClr val="13558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2500">
                <a:solidFill>
                  <a:srgbClr val="FFFFFF"/>
                </a:solidFill>
                <a:latin typeface="Amasis MT W1G Bold"/>
                <a:ea typeface="Amasis MT W1G Bold"/>
                <a:cs typeface="Amasis MT W1G Bold"/>
                <a:sym typeface="Amasis MT W1G Bold"/>
              </a:defRPr>
            </a:pPr>
            <a:endParaRPr/>
          </a:p>
        </p:txBody>
      </p:sp>
      <p:sp>
        <p:nvSpPr>
          <p:cNvPr id="521" name="Shape 521"/>
          <p:cNvSpPr/>
          <p:nvPr/>
        </p:nvSpPr>
        <p:spPr>
          <a:xfrm>
            <a:off x="0" y="0"/>
            <a:ext cx="24384001" cy="1664611"/>
          </a:xfrm>
          <a:prstGeom prst="rect">
            <a:avLst/>
          </a:prstGeom>
          <a:gradFill>
            <a:gsLst>
              <a:gs pos="0">
                <a:srgbClr val="83D1D6">
                  <a:alpha val="50000"/>
                </a:srgbClr>
              </a:gs>
              <a:gs pos="100000">
                <a:srgbClr val="83D1D6">
                  <a:alpha val="6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grpSp>
        <p:nvGrpSpPr>
          <p:cNvPr id="525" name="Group 525"/>
          <p:cNvGrpSpPr/>
          <p:nvPr/>
        </p:nvGrpSpPr>
        <p:grpSpPr>
          <a:xfrm>
            <a:off x="9181190" y="12763878"/>
            <a:ext cx="6021620" cy="799307"/>
            <a:chOff x="582969" y="347543"/>
            <a:chExt cx="6021618" cy="799306"/>
          </a:xfrm>
        </p:grpSpPr>
        <p:sp>
          <p:nvSpPr>
            <p:cNvPr id="522" name="Shape 522"/>
            <p:cNvSpPr/>
            <p:nvPr/>
          </p:nvSpPr>
          <p:spPr>
            <a:xfrm>
              <a:off x="582969" y="347543"/>
              <a:ext cx="6021620" cy="79930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523" name="Shape 523"/>
            <p:cNvSpPr/>
            <p:nvPr/>
          </p:nvSpPr>
          <p:spPr>
            <a:xfrm>
              <a:off x="721366" y="508546"/>
              <a:ext cx="5744826" cy="454572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B3F87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ctr" defTabSz="584200">
                <a:spcBef>
                  <a:spcPts val="0"/>
                </a:spcBef>
                <a:defRPr sz="1500" b="1" spc="1965">
                  <a:solidFill>
                    <a:srgbClr val="0B3F87"/>
                  </a:solidFill>
                  <a:latin typeface="Superclarendon"/>
                  <a:ea typeface="Superclarendon"/>
                  <a:cs typeface="Superclarendon"/>
                  <a:sym typeface="Superclarendon"/>
                </a:defRPr>
              </a:lvl1pPr>
            </a:lstStyle>
            <a:p>
              <a:r>
                <a:t>ГАЗТЕХЭКСПЕРТ</a:t>
              </a:r>
            </a:p>
          </p:txBody>
        </p:sp>
        <p:sp>
          <p:nvSpPr>
            <p:cNvPr id="524" name="Shape 524"/>
            <p:cNvSpPr/>
            <p:nvPr/>
          </p:nvSpPr>
          <p:spPr>
            <a:xfrm>
              <a:off x="863489" y="826917"/>
              <a:ext cx="5460581" cy="247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584200">
                <a:spcBef>
                  <a:spcPts val="0"/>
                </a:spcBef>
                <a:defRPr sz="1100" cap="small" spc="879">
                  <a:solidFill>
                    <a:schemeClr val="accent1"/>
                  </a:solidFill>
                  <a:latin typeface="Brutal Type Bold"/>
                  <a:ea typeface="Brutal Type Bold"/>
                  <a:cs typeface="Brutal Type Bold"/>
                  <a:sym typeface="Brutal Type Bold"/>
                </a:defRPr>
              </a:lvl1pPr>
            </a:lstStyle>
            <a:p>
              <a:r>
                <a:t> везде, где нужна безопасность</a:t>
              </a:r>
            </a:p>
          </p:txBody>
        </p:sp>
      </p:grpSp>
      <p:grpSp>
        <p:nvGrpSpPr>
          <p:cNvPr id="546" name="Group 546"/>
          <p:cNvGrpSpPr/>
          <p:nvPr/>
        </p:nvGrpSpPr>
        <p:grpSpPr>
          <a:xfrm>
            <a:off x="1037369" y="12761848"/>
            <a:ext cx="841540" cy="841540"/>
            <a:chOff x="0" y="0"/>
            <a:chExt cx="841539" cy="841539"/>
          </a:xfrm>
        </p:grpSpPr>
        <p:sp>
          <p:nvSpPr>
            <p:cNvPr id="526" name="Shape 526"/>
            <p:cNvSpPr/>
            <p:nvPr/>
          </p:nvSpPr>
          <p:spPr>
            <a:xfrm>
              <a:off x="54152" y="52550"/>
              <a:ext cx="733235" cy="735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7" h="21588" extrusionOk="0">
                  <a:moveTo>
                    <a:pt x="10783" y="0"/>
                  </a:moveTo>
                  <a:cubicBezTo>
                    <a:pt x="10497" y="0"/>
                    <a:pt x="10214" y="65"/>
                    <a:pt x="9928" y="87"/>
                  </a:cubicBezTo>
                  <a:lnTo>
                    <a:pt x="9714" y="1698"/>
                  </a:lnTo>
                  <a:cubicBezTo>
                    <a:pt x="9230" y="1754"/>
                    <a:pt x="8757" y="1846"/>
                    <a:pt x="8285" y="1979"/>
                  </a:cubicBezTo>
                  <a:lnTo>
                    <a:pt x="7469" y="572"/>
                  </a:lnTo>
                  <a:cubicBezTo>
                    <a:pt x="6922" y="748"/>
                    <a:pt x="6394" y="967"/>
                    <a:pt x="5875" y="1232"/>
                  </a:cubicBezTo>
                  <a:lnTo>
                    <a:pt x="6293" y="2803"/>
                  </a:lnTo>
                  <a:cubicBezTo>
                    <a:pt x="5873" y="3038"/>
                    <a:pt x="5475" y="3313"/>
                    <a:pt x="5088" y="3618"/>
                  </a:cubicBezTo>
                  <a:lnTo>
                    <a:pt x="3795" y="2629"/>
                  </a:lnTo>
                  <a:cubicBezTo>
                    <a:pt x="3575" y="2816"/>
                    <a:pt x="3333" y="2964"/>
                    <a:pt x="3125" y="3172"/>
                  </a:cubicBezTo>
                  <a:cubicBezTo>
                    <a:pt x="2917" y="3380"/>
                    <a:pt x="2768" y="3622"/>
                    <a:pt x="2580" y="3841"/>
                  </a:cubicBezTo>
                  <a:lnTo>
                    <a:pt x="3562" y="5131"/>
                  </a:lnTo>
                  <a:cubicBezTo>
                    <a:pt x="3256" y="5518"/>
                    <a:pt x="2990" y="5924"/>
                    <a:pt x="2755" y="6344"/>
                  </a:cubicBezTo>
                  <a:lnTo>
                    <a:pt x="1181" y="5927"/>
                  </a:lnTo>
                  <a:cubicBezTo>
                    <a:pt x="917" y="6443"/>
                    <a:pt x="695" y="6965"/>
                    <a:pt x="520" y="7508"/>
                  </a:cubicBezTo>
                  <a:lnTo>
                    <a:pt x="1929" y="8323"/>
                  </a:lnTo>
                  <a:cubicBezTo>
                    <a:pt x="1796" y="8794"/>
                    <a:pt x="1704" y="9266"/>
                    <a:pt x="1647" y="9749"/>
                  </a:cubicBezTo>
                  <a:lnTo>
                    <a:pt x="34" y="9962"/>
                  </a:lnTo>
                  <a:cubicBezTo>
                    <a:pt x="-11" y="10536"/>
                    <a:pt x="-12" y="11106"/>
                    <a:pt x="34" y="11679"/>
                  </a:cubicBezTo>
                  <a:lnTo>
                    <a:pt x="1647" y="11893"/>
                  </a:lnTo>
                  <a:cubicBezTo>
                    <a:pt x="1704" y="12375"/>
                    <a:pt x="1797" y="12849"/>
                    <a:pt x="1929" y="13319"/>
                  </a:cubicBezTo>
                  <a:lnTo>
                    <a:pt x="520" y="14133"/>
                  </a:lnTo>
                  <a:cubicBezTo>
                    <a:pt x="695" y="14676"/>
                    <a:pt x="918" y="15200"/>
                    <a:pt x="1181" y="15715"/>
                  </a:cubicBezTo>
                  <a:lnTo>
                    <a:pt x="2755" y="15297"/>
                  </a:lnTo>
                  <a:cubicBezTo>
                    <a:pt x="2991" y="15718"/>
                    <a:pt x="3265" y="16114"/>
                    <a:pt x="3572" y="16500"/>
                  </a:cubicBezTo>
                  <a:lnTo>
                    <a:pt x="2580" y="17800"/>
                  </a:lnTo>
                  <a:cubicBezTo>
                    <a:pt x="2768" y="18020"/>
                    <a:pt x="2917" y="18262"/>
                    <a:pt x="3125" y="18470"/>
                  </a:cubicBezTo>
                  <a:cubicBezTo>
                    <a:pt x="3333" y="18677"/>
                    <a:pt x="3575" y="18826"/>
                    <a:pt x="3795" y="19013"/>
                  </a:cubicBezTo>
                  <a:lnTo>
                    <a:pt x="5098" y="18023"/>
                  </a:lnTo>
                  <a:cubicBezTo>
                    <a:pt x="5481" y="18325"/>
                    <a:pt x="5877" y="18596"/>
                    <a:pt x="6293" y="18828"/>
                  </a:cubicBezTo>
                  <a:lnTo>
                    <a:pt x="5875" y="20410"/>
                  </a:lnTo>
                  <a:cubicBezTo>
                    <a:pt x="6394" y="20674"/>
                    <a:pt x="6922" y="20893"/>
                    <a:pt x="7469" y="21069"/>
                  </a:cubicBezTo>
                  <a:lnTo>
                    <a:pt x="8295" y="19653"/>
                  </a:lnTo>
                  <a:cubicBezTo>
                    <a:pt x="8764" y="19784"/>
                    <a:pt x="9233" y="19878"/>
                    <a:pt x="9714" y="19934"/>
                  </a:cubicBezTo>
                  <a:lnTo>
                    <a:pt x="9928" y="21554"/>
                  </a:lnTo>
                  <a:cubicBezTo>
                    <a:pt x="10502" y="21600"/>
                    <a:pt x="11074" y="21600"/>
                    <a:pt x="11648" y="21554"/>
                  </a:cubicBezTo>
                  <a:lnTo>
                    <a:pt x="11862" y="19934"/>
                  </a:lnTo>
                  <a:cubicBezTo>
                    <a:pt x="12342" y="19878"/>
                    <a:pt x="12813" y="19784"/>
                    <a:pt x="13281" y="19653"/>
                  </a:cubicBezTo>
                  <a:lnTo>
                    <a:pt x="14107" y="21069"/>
                  </a:lnTo>
                  <a:cubicBezTo>
                    <a:pt x="14653" y="20894"/>
                    <a:pt x="15183" y="20674"/>
                    <a:pt x="15701" y="20410"/>
                  </a:cubicBezTo>
                  <a:lnTo>
                    <a:pt x="15283" y="18828"/>
                  </a:lnTo>
                  <a:cubicBezTo>
                    <a:pt x="15700" y="18595"/>
                    <a:pt x="16095" y="18326"/>
                    <a:pt x="16479" y="18023"/>
                  </a:cubicBezTo>
                  <a:lnTo>
                    <a:pt x="17781" y="19013"/>
                  </a:lnTo>
                  <a:cubicBezTo>
                    <a:pt x="18001" y="18826"/>
                    <a:pt x="18244" y="18677"/>
                    <a:pt x="18451" y="18470"/>
                  </a:cubicBezTo>
                  <a:cubicBezTo>
                    <a:pt x="18660" y="18261"/>
                    <a:pt x="18808" y="18020"/>
                    <a:pt x="18996" y="17800"/>
                  </a:cubicBezTo>
                  <a:lnTo>
                    <a:pt x="18004" y="16500"/>
                  </a:lnTo>
                  <a:cubicBezTo>
                    <a:pt x="18309" y="16115"/>
                    <a:pt x="18577" y="15716"/>
                    <a:pt x="18811" y="15297"/>
                  </a:cubicBezTo>
                  <a:lnTo>
                    <a:pt x="20386" y="15715"/>
                  </a:lnTo>
                  <a:cubicBezTo>
                    <a:pt x="20648" y="15200"/>
                    <a:pt x="20871" y="14675"/>
                    <a:pt x="21046" y="14133"/>
                  </a:cubicBezTo>
                  <a:lnTo>
                    <a:pt x="19637" y="13309"/>
                  </a:lnTo>
                  <a:cubicBezTo>
                    <a:pt x="19768" y="12842"/>
                    <a:pt x="19863" y="12371"/>
                    <a:pt x="19919" y="11893"/>
                  </a:cubicBezTo>
                  <a:lnTo>
                    <a:pt x="21542" y="11679"/>
                  </a:lnTo>
                  <a:cubicBezTo>
                    <a:pt x="21588" y="11106"/>
                    <a:pt x="21587" y="10536"/>
                    <a:pt x="21542" y="9962"/>
                  </a:cubicBezTo>
                  <a:lnTo>
                    <a:pt x="19919" y="9749"/>
                  </a:lnTo>
                  <a:cubicBezTo>
                    <a:pt x="19863" y="9269"/>
                    <a:pt x="19769" y="8801"/>
                    <a:pt x="19637" y="8333"/>
                  </a:cubicBezTo>
                  <a:lnTo>
                    <a:pt x="21046" y="7508"/>
                  </a:lnTo>
                  <a:cubicBezTo>
                    <a:pt x="20871" y="6965"/>
                    <a:pt x="20649" y="6442"/>
                    <a:pt x="20386" y="5927"/>
                  </a:cubicBezTo>
                  <a:lnTo>
                    <a:pt x="18811" y="6344"/>
                  </a:lnTo>
                  <a:cubicBezTo>
                    <a:pt x="18577" y="5926"/>
                    <a:pt x="18308" y="5526"/>
                    <a:pt x="18004" y="5141"/>
                  </a:cubicBezTo>
                  <a:lnTo>
                    <a:pt x="18996" y="3841"/>
                  </a:lnTo>
                  <a:cubicBezTo>
                    <a:pt x="18808" y="3621"/>
                    <a:pt x="18660" y="3380"/>
                    <a:pt x="18451" y="3172"/>
                  </a:cubicBezTo>
                  <a:cubicBezTo>
                    <a:pt x="18243" y="2964"/>
                    <a:pt x="18001" y="2816"/>
                    <a:pt x="17781" y="2629"/>
                  </a:cubicBezTo>
                  <a:lnTo>
                    <a:pt x="16479" y="3618"/>
                  </a:lnTo>
                  <a:cubicBezTo>
                    <a:pt x="16093" y="3314"/>
                    <a:pt x="15701" y="3037"/>
                    <a:pt x="15283" y="2803"/>
                  </a:cubicBezTo>
                  <a:lnTo>
                    <a:pt x="15701" y="1232"/>
                  </a:lnTo>
                  <a:cubicBezTo>
                    <a:pt x="15183" y="968"/>
                    <a:pt x="14653" y="748"/>
                    <a:pt x="14107" y="572"/>
                  </a:cubicBezTo>
                  <a:lnTo>
                    <a:pt x="13291" y="1979"/>
                  </a:lnTo>
                  <a:cubicBezTo>
                    <a:pt x="12820" y="1847"/>
                    <a:pt x="12345" y="1754"/>
                    <a:pt x="11862" y="1698"/>
                  </a:cubicBezTo>
                  <a:lnTo>
                    <a:pt x="11648" y="87"/>
                  </a:lnTo>
                  <a:cubicBezTo>
                    <a:pt x="11359" y="64"/>
                    <a:pt x="11073" y="0"/>
                    <a:pt x="10783" y="0"/>
                  </a:cubicBezTo>
                  <a:close/>
                  <a:moveTo>
                    <a:pt x="10783" y="3706"/>
                  </a:moveTo>
                  <a:cubicBezTo>
                    <a:pt x="12608" y="3706"/>
                    <a:pt x="14435" y="4402"/>
                    <a:pt x="15827" y="5791"/>
                  </a:cubicBezTo>
                  <a:cubicBezTo>
                    <a:pt x="18611" y="8570"/>
                    <a:pt x="18611" y="13072"/>
                    <a:pt x="15827" y="15850"/>
                  </a:cubicBezTo>
                  <a:cubicBezTo>
                    <a:pt x="13043" y="18629"/>
                    <a:pt x="8533" y="18629"/>
                    <a:pt x="5749" y="15850"/>
                  </a:cubicBezTo>
                  <a:cubicBezTo>
                    <a:pt x="2965" y="13072"/>
                    <a:pt x="2965" y="8570"/>
                    <a:pt x="5749" y="5791"/>
                  </a:cubicBezTo>
                  <a:cubicBezTo>
                    <a:pt x="7141" y="4402"/>
                    <a:pt x="8959" y="3706"/>
                    <a:pt x="10783" y="3706"/>
                  </a:cubicBezTo>
                  <a:close/>
                </a:path>
              </a:pathLst>
            </a:custGeom>
            <a:solidFill>
              <a:srgbClr val="C4DCF2"/>
            </a:solidFill>
            <a:ln w="3175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527" name="Shape 527"/>
            <p:cNvSpPr/>
            <p:nvPr/>
          </p:nvSpPr>
          <p:spPr>
            <a:xfrm>
              <a:off x="144120" y="147035"/>
              <a:ext cx="553299" cy="553300"/>
            </a:xfrm>
            <a:prstGeom prst="ellipse">
              <a:avLst/>
            </a:prstGeom>
            <a:solidFill>
              <a:srgbClr val="FBFBFB"/>
            </a:solidFill>
            <a:ln w="12700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grpSp>
          <p:nvGrpSpPr>
            <p:cNvPr id="544" name="Group 544"/>
            <p:cNvGrpSpPr/>
            <p:nvPr/>
          </p:nvGrpSpPr>
          <p:grpSpPr>
            <a:xfrm rot="21480000">
              <a:off x="13949" y="13949"/>
              <a:ext cx="813641" cy="813641"/>
              <a:chOff x="0" y="0"/>
              <a:chExt cx="813639" cy="813639"/>
            </a:xfrm>
          </p:grpSpPr>
          <p:sp>
            <p:nvSpPr>
              <p:cNvPr id="528" name="Shape 528"/>
              <p:cNvSpPr/>
              <p:nvPr/>
            </p:nvSpPr>
            <p:spPr>
              <a:xfrm>
                <a:off x="619586" y="525022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29" name="Shape 529"/>
              <p:cNvSpPr/>
              <p:nvPr/>
            </p:nvSpPr>
            <p:spPr>
              <a:xfrm rot="20250000">
                <a:off x="675420" y="409611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0" name="Shape 530"/>
              <p:cNvSpPr/>
              <p:nvPr/>
            </p:nvSpPr>
            <p:spPr>
              <a:xfrm rot="18900000">
                <a:off x="683093" y="286231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1" name="Shape 531"/>
              <p:cNvSpPr/>
              <p:nvPr/>
            </p:nvSpPr>
            <p:spPr>
              <a:xfrm rot="17550000">
                <a:off x="640965" y="165143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2" name="Shape 532"/>
              <p:cNvSpPr/>
              <p:nvPr/>
            </p:nvSpPr>
            <p:spPr>
              <a:xfrm rot="10800000">
                <a:off x="105070" y="133474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3" name="Shape 533"/>
              <p:cNvSpPr/>
              <p:nvPr/>
            </p:nvSpPr>
            <p:spPr>
              <a:xfrm rot="9450000">
                <a:off x="49236" y="247519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4" name="Shape 534"/>
              <p:cNvSpPr/>
              <p:nvPr/>
            </p:nvSpPr>
            <p:spPr>
              <a:xfrm rot="8100000">
                <a:off x="41563" y="372265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5" name="Shape 535"/>
              <p:cNvSpPr/>
              <p:nvPr/>
            </p:nvSpPr>
            <p:spPr>
              <a:xfrm rot="6750000">
                <a:off x="83691" y="493353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6" name="Shape 536"/>
              <p:cNvSpPr/>
              <p:nvPr/>
            </p:nvSpPr>
            <p:spPr>
              <a:xfrm rot="16200000">
                <a:off x="560151" y="7235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7" name="Shape 537"/>
              <p:cNvSpPr/>
              <p:nvPr/>
            </p:nvSpPr>
            <p:spPr>
              <a:xfrm rot="14850000">
                <a:off x="444739" y="16519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8" name="Shape 538"/>
              <p:cNvSpPr/>
              <p:nvPr/>
            </p:nvSpPr>
            <p:spPr>
              <a:xfrm rot="13500000">
                <a:off x="321360" y="884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9" name="Shape 539"/>
              <p:cNvSpPr/>
              <p:nvPr/>
            </p:nvSpPr>
            <p:spPr>
              <a:xfrm rot="12150000">
                <a:off x="200271" y="50974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40" name="Shape 540"/>
              <p:cNvSpPr/>
              <p:nvPr/>
            </p:nvSpPr>
            <p:spPr>
              <a:xfrm rot="5400000">
                <a:off x="165436" y="586869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41" name="Shape 541"/>
              <p:cNvSpPr/>
              <p:nvPr/>
            </p:nvSpPr>
            <p:spPr>
              <a:xfrm rot="4050000">
                <a:off x="279481" y="64270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42" name="Shape 542"/>
              <p:cNvSpPr/>
              <p:nvPr/>
            </p:nvSpPr>
            <p:spPr>
              <a:xfrm rot="2700000">
                <a:off x="405594" y="65037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43" name="Shape 543"/>
              <p:cNvSpPr/>
              <p:nvPr/>
            </p:nvSpPr>
            <p:spPr>
              <a:xfrm rot="1350000">
                <a:off x="525315" y="608248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pic>
          <p:nvPicPr>
            <p:cNvPr id="545" name="Лого fill-filtered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05395" y="272868"/>
              <a:ext cx="432459" cy="3136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50" name="Shape 550"/>
          <p:cNvSpPr/>
          <p:nvPr/>
        </p:nvSpPr>
        <p:spPr>
          <a:xfrm>
            <a:off x="2289551" y="13182618"/>
            <a:ext cx="6652113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sp>
        <p:nvSpPr>
          <p:cNvPr id="551" name="Shape 551"/>
          <p:cNvSpPr/>
          <p:nvPr/>
        </p:nvSpPr>
        <p:spPr>
          <a:xfrm>
            <a:off x="15438674" y="13182618"/>
            <a:ext cx="7443495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grpSp>
        <p:nvGrpSpPr>
          <p:cNvPr id="2" name="Группа 1"/>
          <p:cNvGrpSpPr/>
          <p:nvPr/>
        </p:nvGrpSpPr>
        <p:grpSpPr>
          <a:xfrm>
            <a:off x="1170717" y="4108251"/>
            <a:ext cx="15925001" cy="2723316"/>
            <a:chOff x="1170717" y="4108251"/>
            <a:chExt cx="15925001" cy="2723316"/>
          </a:xfrm>
        </p:grpSpPr>
        <p:grpSp>
          <p:nvGrpSpPr>
            <p:cNvPr id="190" name="Группа 189"/>
            <p:cNvGrpSpPr/>
            <p:nvPr/>
          </p:nvGrpSpPr>
          <p:grpSpPr>
            <a:xfrm>
              <a:off x="1170717" y="4108251"/>
              <a:ext cx="15925001" cy="2723316"/>
              <a:chOff x="1170717" y="4108251"/>
              <a:chExt cx="15925001" cy="2723316"/>
            </a:xfrm>
          </p:grpSpPr>
          <p:sp>
            <p:nvSpPr>
              <p:cNvPr id="191" name="Shape 556"/>
              <p:cNvSpPr/>
              <p:nvPr/>
            </p:nvSpPr>
            <p:spPr>
              <a:xfrm>
                <a:off x="7199148" y="5730898"/>
                <a:ext cx="511130" cy="457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7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536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63500" cap="flat">
                <a:solidFill>
                  <a:srgbClr val="13558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defRPr sz="2500">
                    <a:solidFill>
                      <a:srgbClr val="FFFFFF"/>
                    </a:solidFill>
                    <a:latin typeface="Amasis MT W1G Bold"/>
                    <a:ea typeface="Amasis MT W1G Bold"/>
                    <a:cs typeface="Amasis MT W1G Bold"/>
                    <a:sym typeface="Amasis MT W1G Bold"/>
                  </a:defRPr>
                </a:pPr>
                <a:endParaRPr/>
              </a:p>
            </p:txBody>
          </p:sp>
          <p:sp>
            <p:nvSpPr>
              <p:cNvPr id="192" name="Shape 557"/>
              <p:cNvSpPr/>
              <p:nvPr/>
            </p:nvSpPr>
            <p:spPr>
              <a:xfrm>
                <a:off x="8346279" y="5730898"/>
                <a:ext cx="511130" cy="457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16233" y="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63500" cap="flat">
                <a:solidFill>
                  <a:srgbClr val="13558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defRPr sz="2500">
                    <a:solidFill>
                      <a:srgbClr val="FFFFFF"/>
                    </a:solidFill>
                    <a:latin typeface="Amasis MT W1G Bold"/>
                    <a:ea typeface="Amasis MT W1G Bold"/>
                    <a:cs typeface="Amasis MT W1G Bold"/>
                    <a:sym typeface="Amasis MT W1G Bold"/>
                  </a:defRPr>
                </a:pPr>
                <a:endParaRPr/>
              </a:p>
            </p:txBody>
          </p:sp>
          <p:sp>
            <p:nvSpPr>
              <p:cNvPr id="193" name="Shape 552"/>
              <p:cNvSpPr/>
              <p:nvPr/>
            </p:nvSpPr>
            <p:spPr>
              <a:xfrm>
                <a:off x="5140235" y="5125376"/>
                <a:ext cx="2337781" cy="304802"/>
              </a:xfrm>
              <a:prstGeom prst="rect">
                <a:avLst/>
              </a:prstGeom>
              <a:gradFill flip="none" rotWithShape="1">
                <a:gsLst>
                  <a:gs pos="0">
                    <a:schemeClr val="tx1"/>
                  </a:gs>
                  <a:gs pos="51456">
                    <a:schemeClr val="bg2">
                      <a:lumMod val="10000"/>
                      <a:lumOff val="90000"/>
                    </a:schemeClr>
                  </a:gs>
                  <a:gs pos="100000">
                    <a:schemeClr val="tx1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  <a:spcBef>
                    <a:spcPts val="0"/>
                  </a:spcBef>
                  <a:defRPr sz="4000" cap="all">
                    <a:latin typeface="+mn-lt"/>
                    <a:ea typeface="+mn-ea"/>
                    <a:cs typeface="+mn-cs"/>
                    <a:sym typeface="DIN Alternate"/>
                  </a:defRPr>
                </a:pPr>
                <a:endParaRPr/>
              </a:p>
            </p:txBody>
          </p:sp>
          <p:sp>
            <p:nvSpPr>
              <p:cNvPr id="194" name="Shape 553"/>
              <p:cNvSpPr/>
              <p:nvPr/>
            </p:nvSpPr>
            <p:spPr>
              <a:xfrm>
                <a:off x="1170717" y="6190216"/>
                <a:ext cx="5392429" cy="609601"/>
              </a:xfrm>
              <a:prstGeom prst="rect">
                <a:avLst/>
              </a:prstGeom>
              <a:solidFill>
                <a:schemeClr val="accent1"/>
              </a:solidFill>
              <a:ln w="63500" cap="flat">
                <a:solidFill>
                  <a:srgbClr val="13558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defRPr sz="2500">
                    <a:solidFill>
                      <a:srgbClr val="FFFFFF"/>
                    </a:solidFill>
                    <a:latin typeface="Amasis MT W1G Bold"/>
                    <a:ea typeface="Amasis MT W1G Bold"/>
                    <a:cs typeface="Amasis MT W1G Bold"/>
                    <a:sym typeface="Amasis MT W1G Bold"/>
                  </a:defRPr>
                </a:pPr>
                <a:endParaRPr/>
              </a:p>
            </p:txBody>
          </p:sp>
          <p:sp>
            <p:nvSpPr>
              <p:cNvPr id="195" name="Shape 554"/>
              <p:cNvSpPr/>
              <p:nvPr/>
            </p:nvSpPr>
            <p:spPr>
              <a:xfrm>
                <a:off x="5522662" y="5733015"/>
                <a:ext cx="511130" cy="457201"/>
              </a:xfrm>
              <a:prstGeom prst="rect">
                <a:avLst/>
              </a:prstGeom>
              <a:solidFill>
                <a:schemeClr val="accent1"/>
              </a:solidFill>
              <a:ln w="63500" cap="flat">
                <a:solidFill>
                  <a:srgbClr val="13558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defRPr sz="2500">
                    <a:solidFill>
                      <a:srgbClr val="FFFFFF"/>
                    </a:solidFill>
                    <a:latin typeface="Amasis MT W1G Bold"/>
                    <a:ea typeface="Amasis MT W1G Bold"/>
                    <a:cs typeface="Amasis MT W1G Bold"/>
                    <a:sym typeface="Amasis MT W1G Bold"/>
                  </a:defRPr>
                </a:pPr>
                <a:endParaRPr/>
              </a:p>
            </p:txBody>
          </p:sp>
          <p:sp>
            <p:nvSpPr>
              <p:cNvPr id="196" name="Shape 558"/>
              <p:cNvSpPr/>
              <p:nvPr/>
            </p:nvSpPr>
            <p:spPr>
              <a:xfrm>
                <a:off x="7028700" y="4108251"/>
                <a:ext cx="1931581" cy="19314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730" h="20595" extrusionOk="0">
                    <a:moveTo>
                      <a:pt x="9866" y="0"/>
                    </a:moveTo>
                    <a:cubicBezTo>
                      <a:pt x="7342" y="0"/>
                      <a:pt x="4816" y="1006"/>
                      <a:pt x="2890" y="3017"/>
                    </a:cubicBezTo>
                    <a:cubicBezTo>
                      <a:pt x="-963" y="7039"/>
                      <a:pt x="-963" y="13557"/>
                      <a:pt x="2890" y="17579"/>
                    </a:cubicBezTo>
                    <a:cubicBezTo>
                      <a:pt x="6742" y="21600"/>
                      <a:pt x="12991" y="21600"/>
                      <a:pt x="16843" y="17579"/>
                    </a:cubicBezTo>
                    <a:cubicBezTo>
                      <a:pt x="20234" y="14039"/>
                      <a:pt x="20637" y="8569"/>
                      <a:pt x="18059" y="4566"/>
                    </a:cubicBezTo>
                    <a:lnTo>
                      <a:pt x="19730" y="4566"/>
                    </a:lnTo>
                    <a:lnTo>
                      <a:pt x="19730" y="0"/>
                    </a:lnTo>
                    <a:lnTo>
                      <a:pt x="10191" y="0"/>
                    </a:lnTo>
                    <a:lnTo>
                      <a:pt x="10191" y="17"/>
                    </a:lnTo>
                    <a:cubicBezTo>
                      <a:pt x="10082" y="13"/>
                      <a:pt x="9975" y="0"/>
                      <a:pt x="986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0" cap="flat">
                <a:solidFill>
                  <a:srgbClr val="13558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defRPr sz="2500">
                    <a:solidFill>
                      <a:srgbClr val="FFFFFF"/>
                    </a:solidFill>
                    <a:latin typeface="Amasis MT W1G Bold"/>
                    <a:ea typeface="Amasis MT W1G Bold"/>
                    <a:cs typeface="Amasis MT W1G Bold"/>
                    <a:sym typeface="Amasis MT W1G Bold"/>
                  </a:defRPr>
                </a:pPr>
                <a:endParaRPr/>
              </a:p>
            </p:txBody>
          </p:sp>
          <p:sp>
            <p:nvSpPr>
              <p:cNvPr id="197" name="Shape 559"/>
              <p:cNvSpPr/>
              <p:nvPr/>
            </p:nvSpPr>
            <p:spPr>
              <a:xfrm>
                <a:off x="1890461" y="5733015"/>
                <a:ext cx="511130" cy="457201"/>
              </a:xfrm>
              <a:prstGeom prst="rect">
                <a:avLst/>
              </a:prstGeom>
              <a:solidFill>
                <a:schemeClr val="accent1"/>
              </a:solidFill>
              <a:ln w="63500" cap="flat">
                <a:solidFill>
                  <a:srgbClr val="13558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defRPr sz="2500">
                    <a:solidFill>
                      <a:srgbClr val="FFFFFF"/>
                    </a:solidFill>
                    <a:latin typeface="Amasis MT W1G Bold"/>
                    <a:ea typeface="Amasis MT W1G Bold"/>
                    <a:cs typeface="Amasis MT W1G Bold"/>
                    <a:sym typeface="Amasis MT W1G Bold"/>
                  </a:defRPr>
                </a:pPr>
                <a:endParaRPr/>
              </a:p>
            </p:txBody>
          </p:sp>
          <p:sp>
            <p:nvSpPr>
              <p:cNvPr id="198" name="Shape 560"/>
              <p:cNvSpPr/>
              <p:nvPr/>
            </p:nvSpPr>
            <p:spPr>
              <a:xfrm>
                <a:off x="1412609" y="4349952"/>
                <a:ext cx="1257917" cy="18403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4472"/>
                    </a:lnTo>
                    <a:lnTo>
                      <a:pt x="21600" y="17128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63500" cap="flat">
                <a:solidFill>
                  <a:srgbClr val="13558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defRPr sz="2500">
                    <a:solidFill>
                      <a:srgbClr val="FFFFFF"/>
                    </a:solidFill>
                    <a:latin typeface="Amasis MT W1G Bold"/>
                    <a:ea typeface="Amasis MT W1G Bold"/>
                    <a:cs typeface="Amasis MT W1G Bold"/>
                    <a:sym typeface="Amasis MT W1G Bold"/>
                  </a:defRPr>
                </a:pPr>
                <a:endParaRPr/>
              </a:p>
            </p:txBody>
          </p:sp>
          <p:sp>
            <p:nvSpPr>
              <p:cNvPr id="199" name="Shape 561"/>
              <p:cNvSpPr/>
              <p:nvPr/>
            </p:nvSpPr>
            <p:spPr>
              <a:xfrm>
                <a:off x="3537112" y="5733015"/>
                <a:ext cx="511130" cy="457201"/>
              </a:xfrm>
              <a:prstGeom prst="rect">
                <a:avLst/>
              </a:prstGeom>
              <a:solidFill>
                <a:schemeClr val="accent1"/>
              </a:solidFill>
              <a:ln w="63500" cap="flat">
                <a:solidFill>
                  <a:srgbClr val="13558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defRPr sz="2500">
                    <a:solidFill>
                      <a:srgbClr val="FFFFFF"/>
                    </a:solidFill>
                    <a:latin typeface="Amasis MT W1G Bold"/>
                    <a:ea typeface="Amasis MT W1G Bold"/>
                    <a:cs typeface="Amasis MT W1G Bold"/>
                    <a:sym typeface="Amasis MT W1G Bold"/>
                  </a:defRPr>
                </a:pPr>
                <a:endParaRPr/>
              </a:p>
            </p:txBody>
          </p:sp>
          <p:sp>
            <p:nvSpPr>
              <p:cNvPr id="200" name="Shape 562"/>
              <p:cNvSpPr/>
              <p:nvPr/>
            </p:nvSpPr>
            <p:spPr>
              <a:xfrm>
                <a:off x="2671698" y="4481086"/>
                <a:ext cx="3572691" cy="15863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458"/>
                    </a:moveTo>
                    <a:lnTo>
                      <a:pt x="8497" y="3458"/>
                    </a:lnTo>
                    <a:lnTo>
                      <a:pt x="21600" y="0"/>
                    </a:lnTo>
                    <a:lnTo>
                      <a:pt x="21600" y="21600"/>
                    </a:lnTo>
                    <a:lnTo>
                      <a:pt x="8497" y="18142"/>
                    </a:lnTo>
                    <a:lnTo>
                      <a:pt x="0" y="18142"/>
                    </a:lnTo>
                    <a:lnTo>
                      <a:pt x="0" y="345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0" cap="flat">
                <a:solidFill>
                  <a:srgbClr val="13558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defRPr sz="2500">
                    <a:solidFill>
                      <a:srgbClr val="FFFFFF"/>
                    </a:solidFill>
                    <a:latin typeface="Amasis MT W1G Bold"/>
                    <a:ea typeface="Amasis MT W1G Bold"/>
                    <a:cs typeface="Amasis MT W1G Bold"/>
                    <a:sym typeface="Amasis MT W1G Bold"/>
                  </a:defRPr>
                </a:pPr>
                <a:endParaRPr/>
              </a:p>
            </p:txBody>
          </p:sp>
          <p:sp>
            <p:nvSpPr>
              <p:cNvPr id="201" name="Shape 581"/>
              <p:cNvSpPr/>
              <p:nvPr/>
            </p:nvSpPr>
            <p:spPr>
              <a:xfrm>
                <a:off x="7412372" y="4384077"/>
                <a:ext cx="1214697" cy="13362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089" h="19871" extrusionOk="0">
                    <a:moveTo>
                      <a:pt x="12414" y="4675"/>
                    </a:moveTo>
                    <a:cubicBezTo>
                      <a:pt x="10133" y="3177"/>
                      <a:pt x="7168" y="2978"/>
                      <a:pt x="4687" y="4158"/>
                    </a:cubicBezTo>
                    <a:cubicBezTo>
                      <a:pt x="-419" y="6584"/>
                      <a:pt x="-1573" y="13009"/>
                      <a:pt x="2315" y="17063"/>
                    </a:cubicBezTo>
                    <a:cubicBezTo>
                      <a:pt x="6046" y="20954"/>
                      <a:pt x="12559" y="20740"/>
                      <a:pt x="16386" y="16805"/>
                    </a:cubicBezTo>
                    <a:cubicBezTo>
                      <a:pt x="20027" y="13061"/>
                      <a:pt x="19952" y="7301"/>
                      <a:pt x="16386" y="3449"/>
                    </a:cubicBezTo>
                    <a:cubicBezTo>
                      <a:pt x="13712" y="559"/>
                      <a:pt x="9539" y="-646"/>
                      <a:pt x="5615" y="338"/>
                    </a:cubicBezTo>
                  </a:path>
                </a:pathLst>
              </a:custGeom>
              <a:noFill/>
              <a:ln w="25400" cap="flat">
                <a:solidFill>
                  <a:srgbClr val="FFFFFF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  <a:spcBef>
                    <a:spcPts val="0"/>
                  </a:spcBef>
                  <a:defRPr sz="4000" cap="all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DIN Alternate"/>
                  </a:defRPr>
                </a:pPr>
                <a:endParaRPr/>
              </a:p>
            </p:txBody>
          </p:sp>
          <p:sp>
            <p:nvSpPr>
              <p:cNvPr id="202" name="Shape 563"/>
              <p:cNvSpPr/>
              <p:nvPr/>
            </p:nvSpPr>
            <p:spPr>
              <a:xfrm>
                <a:off x="1808033" y="5184343"/>
                <a:ext cx="4218066" cy="171583"/>
              </a:xfrm>
              <a:prstGeom prst="rect">
                <a:avLst/>
              </a:prstGeom>
              <a:gradFill flip="none" rotWithShape="1">
                <a:gsLst>
                  <a:gs pos="0">
                    <a:srgbClr val="C0C0C0"/>
                  </a:gs>
                  <a:gs pos="51456">
                    <a:srgbClr val="FFFFFF"/>
                  </a:gs>
                  <a:gs pos="100000">
                    <a:srgbClr val="C0C0C0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  <a:spcBef>
                    <a:spcPts val="0"/>
                  </a:spcBef>
                  <a:defRPr sz="4000" cap="all">
                    <a:latin typeface="+mn-lt"/>
                    <a:ea typeface="+mn-ea"/>
                    <a:cs typeface="+mn-cs"/>
                    <a:sym typeface="DIN Alternate"/>
                  </a:defRPr>
                </a:pPr>
                <a:endParaRPr/>
              </a:p>
            </p:txBody>
          </p:sp>
          <p:sp>
            <p:nvSpPr>
              <p:cNvPr id="203" name="Shape 566"/>
              <p:cNvSpPr/>
              <p:nvPr/>
            </p:nvSpPr>
            <p:spPr>
              <a:xfrm>
                <a:off x="3710309" y="4830842"/>
                <a:ext cx="164736" cy="8785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321" h="21600" extrusionOk="0">
                    <a:moveTo>
                      <a:pt x="9423" y="0"/>
                    </a:moveTo>
                    <a:cubicBezTo>
                      <a:pt x="4736" y="871"/>
                      <a:pt x="1555" y="2110"/>
                      <a:pt x="465" y="3486"/>
                    </a:cubicBezTo>
                    <a:cubicBezTo>
                      <a:pt x="-3406" y="8380"/>
                      <a:pt x="18194" y="12259"/>
                      <a:pt x="17294" y="17138"/>
                    </a:cubicBezTo>
                    <a:cubicBezTo>
                      <a:pt x="16982" y="18832"/>
                      <a:pt x="13876" y="20431"/>
                      <a:pt x="8629" y="21600"/>
                    </a:cubicBezTo>
                    <a:lnTo>
                      <a:pt x="9423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C0C0C0"/>
                  </a:gs>
                  <a:gs pos="51456">
                    <a:srgbClr val="FFFFFF"/>
                  </a:gs>
                  <a:gs pos="100000">
                    <a:srgbClr val="C0C0C0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  <a:spcBef>
                    <a:spcPts val="0"/>
                  </a:spcBef>
                  <a:defRPr sz="4000" cap="all">
                    <a:latin typeface="+mn-lt"/>
                    <a:ea typeface="+mn-ea"/>
                    <a:cs typeface="+mn-cs"/>
                    <a:sym typeface="DIN Alternate"/>
                  </a:defRPr>
                </a:pPr>
                <a:endParaRPr/>
              </a:p>
            </p:txBody>
          </p:sp>
          <p:grpSp>
            <p:nvGrpSpPr>
              <p:cNvPr id="204" name="Группа 203"/>
              <p:cNvGrpSpPr/>
              <p:nvPr/>
            </p:nvGrpSpPr>
            <p:grpSpPr>
              <a:xfrm>
                <a:off x="13041504" y="5715828"/>
                <a:ext cx="1133651" cy="1115739"/>
                <a:chOff x="13041504" y="5715828"/>
                <a:chExt cx="1133651" cy="1115739"/>
              </a:xfrm>
            </p:grpSpPr>
            <p:grpSp>
              <p:nvGrpSpPr>
                <p:cNvPr id="241" name="Group 599"/>
                <p:cNvGrpSpPr/>
                <p:nvPr/>
              </p:nvGrpSpPr>
              <p:grpSpPr>
                <a:xfrm>
                  <a:off x="13041504" y="6160329"/>
                  <a:ext cx="1133651" cy="220388"/>
                  <a:chOff x="0" y="0"/>
                  <a:chExt cx="1133650" cy="220387"/>
                </a:xfrm>
              </p:grpSpPr>
              <p:sp>
                <p:nvSpPr>
                  <p:cNvPr id="254" name="Shape 597"/>
                  <p:cNvSpPr/>
                  <p:nvPr/>
                </p:nvSpPr>
                <p:spPr>
                  <a:xfrm>
                    <a:off x="0" y="0"/>
                    <a:ext cx="754238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  <p:sp>
                <p:nvSpPr>
                  <p:cNvPr id="255" name="Shape 598"/>
                  <p:cNvSpPr/>
                  <p:nvPr/>
                </p:nvSpPr>
                <p:spPr>
                  <a:xfrm>
                    <a:off x="755650" y="0"/>
                    <a:ext cx="378001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42" name="Group 602"/>
                <p:cNvGrpSpPr/>
                <p:nvPr/>
              </p:nvGrpSpPr>
              <p:grpSpPr>
                <a:xfrm rot="10800000">
                  <a:off x="13041504" y="6385754"/>
                  <a:ext cx="1133651" cy="220388"/>
                  <a:chOff x="0" y="0"/>
                  <a:chExt cx="1133650" cy="220387"/>
                </a:xfrm>
              </p:grpSpPr>
              <p:sp>
                <p:nvSpPr>
                  <p:cNvPr id="252" name="Shape 600"/>
                  <p:cNvSpPr/>
                  <p:nvPr/>
                </p:nvSpPr>
                <p:spPr>
                  <a:xfrm>
                    <a:off x="0" y="0"/>
                    <a:ext cx="754238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  <p:sp>
                <p:nvSpPr>
                  <p:cNvPr id="253" name="Shape 601"/>
                  <p:cNvSpPr/>
                  <p:nvPr/>
                </p:nvSpPr>
                <p:spPr>
                  <a:xfrm>
                    <a:off x="755650" y="0"/>
                    <a:ext cx="378001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43" name="Group 605"/>
                <p:cNvGrpSpPr/>
                <p:nvPr/>
              </p:nvGrpSpPr>
              <p:grpSpPr>
                <a:xfrm rot="10800000">
                  <a:off x="13041504" y="5933786"/>
                  <a:ext cx="1133651" cy="220388"/>
                  <a:chOff x="0" y="0"/>
                  <a:chExt cx="1133650" cy="220387"/>
                </a:xfrm>
              </p:grpSpPr>
              <p:sp>
                <p:nvSpPr>
                  <p:cNvPr id="250" name="Shape 603"/>
                  <p:cNvSpPr/>
                  <p:nvPr/>
                </p:nvSpPr>
                <p:spPr>
                  <a:xfrm>
                    <a:off x="0" y="0"/>
                    <a:ext cx="754238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  <p:sp>
                <p:nvSpPr>
                  <p:cNvPr id="251" name="Shape 604"/>
                  <p:cNvSpPr/>
                  <p:nvPr/>
                </p:nvSpPr>
                <p:spPr>
                  <a:xfrm>
                    <a:off x="755650" y="0"/>
                    <a:ext cx="378001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44" name="Group 608"/>
                <p:cNvGrpSpPr/>
                <p:nvPr/>
              </p:nvGrpSpPr>
              <p:grpSpPr>
                <a:xfrm>
                  <a:off x="13041504" y="6611179"/>
                  <a:ext cx="1133651" cy="220388"/>
                  <a:chOff x="0" y="0"/>
                  <a:chExt cx="1133650" cy="220387"/>
                </a:xfrm>
              </p:grpSpPr>
              <p:sp>
                <p:nvSpPr>
                  <p:cNvPr id="248" name="Shape 606"/>
                  <p:cNvSpPr/>
                  <p:nvPr/>
                </p:nvSpPr>
                <p:spPr>
                  <a:xfrm>
                    <a:off x="0" y="0"/>
                    <a:ext cx="754238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  <p:sp>
                <p:nvSpPr>
                  <p:cNvPr id="249" name="Shape 607"/>
                  <p:cNvSpPr/>
                  <p:nvPr/>
                </p:nvSpPr>
                <p:spPr>
                  <a:xfrm>
                    <a:off x="755650" y="0"/>
                    <a:ext cx="378001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45" name="Group 611"/>
                <p:cNvGrpSpPr/>
                <p:nvPr/>
              </p:nvGrpSpPr>
              <p:grpSpPr>
                <a:xfrm>
                  <a:off x="13041504" y="5715828"/>
                  <a:ext cx="1133651" cy="220388"/>
                  <a:chOff x="0" y="0"/>
                  <a:chExt cx="1133650" cy="220387"/>
                </a:xfrm>
              </p:grpSpPr>
              <p:sp>
                <p:nvSpPr>
                  <p:cNvPr id="246" name="Shape 609"/>
                  <p:cNvSpPr/>
                  <p:nvPr/>
                </p:nvSpPr>
                <p:spPr>
                  <a:xfrm>
                    <a:off x="0" y="0"/>
                    <a:ext cx="754238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  <p:sp>
                <p:nvSpPr>
                  <p:cNvPr id="247" name="Shape 610"/>
                  <p:cNvSpPr/>
                  <p:nvPr/>
                </p:nvSpPr>
                <p:spPr>
                  <a:xfrm>
                    <a:off x="755650" y="0"/>
                    <a:ext cx="378001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</p:grpSp>
          </p:grpSp>
          <p:grpSp>
            <p:nvGrpSpPr>
              <p:cNvPr id="205" name="Группа 204"/>
              <p:cNvGrpSpPr/>
              <p:nvPr/>
            </p:nvGrpSpPr>
            <p:grpSpPr>
              <a:xfrm>
                <a:off x="15660041" y="5715828"/>
                <a:ext cx="1133651" cy="1115739"/>
                <a:chOff x="15660041" y="5715828"/>
                <a:chExt cx="1133651" cy="1115739"/>
              </a:xfrm>
            </p:grpSpPr>
            <p:grpSp>
              <p:nvGrpSpPr>
                <p:cNvPr id="226" name="Group 614"/>
                <p:cNvGrpSpPr/>
                <p:nvPr/>
              </p:nvGrpSpPr>
              <p:grpSpPr>
                <a:xfrm>
                  <a:off x="15660041" y="6160329"/>
                  <a:ext cx="1133651" cy="220388"/>
                  <a:chOff x="0" y="0"/>
                  <a:chExt cx="1133650" cy="220387"/>
                </a:xfrm>
              </p:grpSpPr>
              <p:sp>
                <p:nvSpPr>
                  <p:cNvPr id="239" name="Shape 612"/>
                  <p:cNvSpPr/>
                  <p:nvPr/>
                </p:nvSpPr>
                <p:spPr>
                  <a:xfrm>
                    <a:off x="0" y="0"/>
                    <a:ext cx="754238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  <p:sp>
                <p:nvSpPr>
                  <p:cNvPr id="240" name="Shape 613"/>
                  <p:cNvSpPr/>
                  <p:nvPr/>
                </p:nvSpPr>
                <p:spPr>
                  <a:xfrm>
                    <a:off x="755650" y="0"/>
                    <a:ext cx="378001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7" name="Group 617"/>
                <p:cNvGrpSpPr/>
                <p:nvPr/>
              </p:nvGrpSpPr>
              <p:grpSpPr>
                <a:xfrm rot="10800000">
                  <a:off x="15660041" y="6385754"/>
                  <a:ext cx="1133651" cy="220388"/>
                  <a:chOff x="0" y="0"/>
                  <a:chExt cx="1133650" cy="220387"/>
                </a:xfrm>
              </p:grpSpPr>
              <p:sp>
                <p:nvSpPr>
                  <p:cNvPr id="237" name="Shape 615"/>
                  <p:cNvSpPr/>
                  <p:nvPr/>
                </p:nvSpPr>
                <p:spPr>
                  <a:xfrm>
                    <a:off x="0" y="0"/>
                    <a:ext cx="754238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  <p:sp>
                <p:nvSpPr>
                  <p:cNvPr id="238" name="Shape 616"/>
                  <p:cNvSpPr/>
                  <p:nvPr/>
                </p:nvSpPr>
                <p:spPr>
                  <a:xfrm>
                    <a:off x="755650" y="0"/>
                    <a:ext cx="378001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8" name="Group 620"/>
                <p:cNvGrpSpPr/>
                <p:nvPr/>
              </p:nvGrpSpPr>
              <p:grpSpPr>
                <a:xfrm rot="10800000">
                  <a:off x="15660041" y="5933786"/>
                  <a:ext cx="1133651" cy="220388"/>
                  <a:chOff x="0" y="0"/>
                  <a:chExt cx="1133650" cy="220387"/>
                </a:xfrm>
              </p:grpSpPr>
              <p:sp>
                <p:nvSpPr>
                  <p:cNvPr id="235" name="Shape 618"/>
                  <p:cNvSpPr/>
                  <p:nvPr/>
                </p:nvSpPr>
                <p:spPr>
                  <a:xfrm>
                    <a:off x="0" y="0"/>
                    <a:ext cx="754238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  <p:sp>
                <p:nvSpPr>
                  <p:cNvPr id="236" name="Shape 619"/>
                  <p:cNvSpPr/>
                  <p:nvPr/>
                </p:nvSpPr>
                <p:spPr>
                  <a:xfrm>
                    <a:off x="755650" y="0"/>
                    <a:ext cx="378001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9" name="Group 623"/>
                <p:cNvGrpSpPr/>
                <p:nvPr/>
              </p:nvGrpSpPr>
              <p:grpSpPr>
                <a:xfrm>
                  <a:off x="15660041" y="6611179"/>
                  <a:ext cx="1133651" cy="220388"/>
                  <a:chOff x="0" y="0"/>
                  <a:chExt cx="1133650" cy="220387"/>
                </a:xfrm>
              </p:grpSpPr>
              <p:sp>
                <p:nvSpPr>
                  <p:cNvPr id="233" name="Shape 621"/>
                  <p:cNvSpPr/>
                  <p:nvPr/>
                </p:nvSpPr>
                <p:spPr>
                  <a:xfrm>
                    <a:off x="0" y="0"/>
                    <a:ext cx="754238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  <p:sp>
                <p:nvSpPr>
                  <p:cNvPr id="234" name="Shape 622"/>
                  <p:cNvSpPr/>
                  <p:nvPr/>
                </p:nvSpPr>
                <p:spPr>
                  <a:xfrm>
                    <a:off x="755650" y="0"/>
                    <a:ext cx="378001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30" name="Group 626"/>
                <p:cNvGrpSpPr/>
                <p:nvPr/>
              </p:nvGrpSpPr>
              <p:grpSpPr>
                <a:xfrm>
                  <a:off x="15660041" y="5715828"/>
                  <a:ext cx="1133651" cy="220388"/>
                  <a:chOff x="0" y="0"/>
                  <a:chExt cx="1133650" cy="220387"/>
                </a:xfrm>
              </p:grpSpPr>
              <p:sp>
                <p:nvSpPr>
                  <p:cNvPr id="231" name="Shape 624"/>
                  <p:cNvSpPr/>
                  <p:nvPr/>
                </p:nvSpPr>
                <p:spPr>
                  <a:xfrm>
                    <a:off x="0" y="0"/>
                    <a:ext cx="754238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  <p:sp>
                <p:nvSpPr>
                  <p:cNvPr id="232" name="Shape 625"/>
                  <p:cNvSpPr/>
                  <p:nvPr/>
                </p:nvSpPr>
                <p:spPr>
                  <a:xfrm>
                    <a:off x="755650" y="0"/>
                    <a:ext cx="378001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</p:grpSp>
          </p:grpSp>
          <p:sp>
            <p:nvSpPr>
              <p:cNvPr id="206" name="Shape 630"/>
              <p:cNvSpPr/>
              <p:nvPr/>
            </p:nvSpPr>
            <p:spPr>
              <a:xfrm>
                <a:off x="7835828" y="4759876"/>
                <a:ext cx="9259890" cy="9032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55" y="0"/>
                    </a:moveTo>
                    <a:cubicBezTo>
                      <a:pt x="265" y="0"/>
                      <a:pt x="173" y="351"/>
                      <a:pt x="104" y="1063"/>
                    </a:cubicBezTo>
                    <a:cubicBezTo>
                      <a:pt x="34" y="1775"/>
                      <a:pt x="0" y="2712"/>
                      <a:pt x="0" y="3644"/>
                    </a:cubicBezTo>
                    <a:lnTo>
                      <a:pt x="0" y="13097"/>
                    </a:lnTo>
                    <a:cubicBezTo>
                      <a:pt x="9" y="15249"/>
                      <a:pt x="93" y="17295"/>
                      <a:pt x="238" y="18854"/>
                    </a:cubicBezTo>
                    <a:cubicBezTo>
                      <a:pt x="393" y="20519"/>
                      <a:pt x="605" y="21504"/>
                      <a:pt x="829" y="21600"/>
                    </a:cubicBezTo>
                    <a:lnTo>
                      <a:pt x="21600" y="21600"/>
                    </a:lnTo>
                    <a:lnTo>
                      <a:pt x="21600" y="14311"/>
                    </a:lnTo>
                    <a:lnTo>
                      <a:pt x="1024" y="14311"/>
                    </a:lnTo>
                    <a:cubicBezTo>
                      <a:pt x="938" y="14429"/>
                      <a:pt x="852" y="14129"/>
                      <a:pt x="790" y="13501"/>
                    </a:cubicBezTo>
                    <a:cubicBezTo>
                      <a:pt x="729" y="12872"/>
                      <a:pt x="700" y="11986"/>
                      <a:pt x="711" y="11104"/>
                    </a:cubicBezTo>
                    <a:lnTo>
                      <a:pt x="711" y="3644"/>
                    </a:lnTo>
                    <a:cubicBezTo>
                      <a:pt x="711" y="2712"/>
                      <a:pt x="677" y="1775"/>
                      <a:pt x="607" y="1063"/>
                    </a:cubicBezTo>
                    <a:cubicBezTo>
                      <a:pt x="538" y="351"/>
                      <a:pt x="446" y="0"/>
                      <a:pt x="355" y="0"/>
                    </a:cubicBezTo>
                    <a:close/>
                  </a:path>
                </a:pathLst>
              </a:custGeom>
              <a:gradFill flip="none" rotWithShape="1">
                <a:gsLst>
                  <a:gs pos="65917">
                    <a:srgbClr val="DBA936"/>
                  </a:gs>
                  <a:gs pos="81694">
                    <a:schemeClr val="accent4"/>
                  </a:gs>
                  <a:gs pos="100000">
                    <a:srgbClr val="DBA936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  <a:spcBef>
                    <a:spcPts val="0"/>
                  </a:spcBef>
                  <a:defRPr sz="4000" cap="all">
                    <a:latin typeface="+mn-lt"/>
                    <a:ea typeface="+mn-ea"/>
                    <a:cs typeface="+mn-cs"/>
                    <a:sym typeface="DIN Alternate"/>
                  </a:defRPr>
                </a:pPr>
                <a:endParaRPr/>
              </a:p>
            </p:txBody>
          </p:sp>
          <p:sp>
            <p:nvSpPr>
              <p:cNvPr id="207" name="Shape 631"/>
              <p:cNvSpPr/>
              <p:nvPr/>
            </p:nvSpPr>
            <p:spPr>
              <a:xfrm>
                <a:off x="10749109" y="5281371"/>
                <a:ext cx="626767" cy="419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47" h="21600" extrusionOk="0">
                    <a:moveTo>
                      <a:pt x="2607" y="0"/>
                    </a:moveTo>
                    <a:lnTo>
                      <a:pt x="20097" y="0"/>
                    </a:lnTo>
                    <a:cubicBezTo>
                      <a:pt x="21147" y="3017"/>
                      <a:pt x="21600" y="6425"/>
                      <a:pt x="21401" y="9818"/>
                    </a:cubicBezTo>
                    <a:cubicBezTo>
                      <a:pt x="21135" y="14350"/>
                      <a:pt x="19737" y="18561"/>
                      <a:pt x="17490" y="21600"/>
                    </a:cubicBezTo>
                    <a:lnTo>
                      <a:pt x="0" y="21600"/>
                    </a:lnTo>
                    <a:cubicBezTo>
                      <a:pt x="1949" y="18318"/>
                      <a:pt x="3165" y="14197"/>
                      <a:pt x="3477" y="9818"/>
                    </a:cubicBezTo>
                    <a:cubicBezTo>
                      <a:pt x="3713" y="6488"/>
                      <a:pt x="3415" y="3121"/>
                      <a:pt x="26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0" cap="flat">
                <a:solidFill>
                  <a:srgbClr val="13558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defRPr sz="2500">
                    <a:solidFill>
                      <a:srgbClr val="FFFFFF"/>
                    </a:solidFill>
                    <a:latin typeface="Amasis MT W1G Bold"/>
                    <a:ea typeface="Amasis MT W1G Bold"/>
                    <a:cs typeface="Amasis MT W1G Bold"/>
                    <a:sym typeface="Amasis MT W1G Bold"/>
                  </a:defRPr>
                </a:pPr>
                <a:endParaRPr/>
              </a:p>
            </p:txBody>
          </p:sp>
          <p:sp>
            <p:nvSpPr>
              <p:cNvPr id="208" name="Shape 632"/>
              <p:cNvSpPr/>
              <p:nvPr/>
            </p:nvSpPr>
            <p:spPr>
              <a:xfrm>
                <a:off x="13367645" y="5281371"/>
                <a:ext cx="626768" cy="419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47" h="21600" extrusionOk="0">
                    <a:moveTo>
                      <a:pt x="2607" y="0"/>
                    </a:moveTo>
                    <a:lnTo>
                      <a:pt x="20097" y="0"/>
                    </a:lnTo>
                    <a:cubicBezTo>
                      <a:pt x="21147" y="3017"/>
                      <a:pt x="21600" y="6425"/>
                      <a:pt x="21401" y="9818"/>
                    </a:cubicBezTo>
                    <a:cubicBezTo>
                      <a:pt x="21135" y="14350"/>
                      <a:pt x="19737" y="18561"/>
                      <a:pt x="17490" y="21600"/>
                    </a:cubicBezTo>
                    <a:lnTo>
                      <a:pt x="0" y="21600"/>
                    </a:lnTo>
                    <a:cubicBezTo>
                      <a:pt x="1949" y="18318"/>
                      <a:pt x="3165" y="14197"/>
                      <a:pt x="3477" y="9818"/>
                    </a:cubicBezTo>
                    <a:cubicBezTo>
                      <a:pt x="3713" y="6488"/>
                      <a:pt x="3415" y="3121"/>
                      <a:pt x="26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0" cap="flat">
                <a:solidFill>
                  <a:srgbClr val="13558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defRPr sz="2500">
                    <a:solidFill>
                      <a:srgbClr val="FFFFFF"/>
                    </a:solidFill>
                    <a:latin typeface="Amasis MT W1G Bold"/>
                    <a:ea typeface="Amasis MT W1G Bold"/>
                    <a:cs typeface="Amasis MT W1G Bold"/>
                    <a:sym typeface="Amasis MT W1G Bold"/>
                  </a:defRPr>
                </a:pPr>
                <a:endParaRPr/>
              </a:p>
            </p:txBody>
          </p:sp>
          <p:sp>
            <p:nvSpPr>
              <p:cNvPr id="209" name="Shape 633"/>
              <p:cNvSpPr/>
              <p:nvPr/>
            </p:nvSpPr>
            <p:spPr>
              <a:xfrm>
                <a:off x="15986184" y="5281371"/>
                <a:ext cx="626767" cy="419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47" h="21600" extrusionOk="0">
                    <a:moveTo>
                      <a:pt x="2607" y="0"/>
                    </a:moveTo>
                    <a:lnTo>
                      <a:pt x="20097" y="0"/>
                    </a:lnTo>
                    <a:cubicBezTo>
                      <a:pt x="21147" y="3017"/>
                      <a:pt x="21600" y="6425"/>
                      <a:pt x="21401" y="9818"/>
                    </a:cubicBezTo>
                    <a:cubicBezTo>
                      <a:pt x="21135" y="14350"/>
                      <a:pt x="19737" y="18561"/>
                      <a:pt x="17490" y="21600"/>
                    </a:cubicBezTo>
                    <a:lnTo>
                      <a:pt x="0" y="21600"/>
                    </a:lnTo>
                    <a:cubicBezTo>
                      <a:pt x="1949" y="18318"/>
                      <a:pt x="3165" y="14197"/>
                      <a:pt x="3477" y="9818"/>
                    </a:cubicBezTo>
                    <a:cubicBezTo>
                      <a:pt x="3713" y="6488"/>
                      <a:pt x="3415" y="3121"/>
                      <a:pt x="26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0" cap="flat">
                <a:solidFill>
                  <a:srgbClr val="13558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defRPr sz="2500">
                    <a:solidFill>
                      <a:srgbClr val="FFFFFF"/>
                    </a:solidFill>
                    <a:latin typeface="Amasis MT W1G Bold"/>
                    <a:ea typeface="Amasis MT W1G Bold"/>
                    <a:cs typeface="Amasis MT W1G Bold"/>
                    <a:sym typeface="Amasis MT W1G Bold"/>
                  </a:defRPr>
                </a:pPr>
                <a:endParaRPr/>
              </a:p>
            </p:txBody>
          </p:sp>
          <p:grpSp>
            <p:nvGrpSpPr>
              <p:cNvPr id="210" name="Группа 209"/>
              <p:cNvGrpSpPr/>
              <p:nvPr/>
            </p:nvGrpSpPr>
            <p:grpSpPr>
              <a:xfrm>
                <a:off x="10422966" y="5715828"/>
                <a:ext cx="1133651" cy="1115739"/>
                <a:chOff x="10422966" y="5715828"/>
                <a:chExt cx="1133651" cy="1115739"/>
              </a:xfrm>
            </p:grpSpPr>
            <p:grpSp>
              <p:nvGrpSpPr>
                <p:cNvPr id="211" name="Group 584"/>
                <p:cNvGrpSpPr/>
                <p:nvPr/>
              </p:nvGrpSpPr>
              <p:grpSpPr>
                <a:xfrm>
                  <a:off x="10422966" y="6160329"/>
                  <a:ext cx="1133651" cy="220388"/>
                  <a:chOff x="0" y="0"/>
                  <a:chExt cx="1133650" cy="220387"/>
                </a:xfrm>
              </p:grpSpPr>
              <p:sp>
                <p:nvSpPr>
                  <p:cNvPr id="224" name="Shape 582"/>
                  <p:cNvSpPr/>
                  <p:nvPr/>
                </p:nvSpPr>
                <p:spPr>
                  <a:xfrm>
                    <a:off x="0" y="0"/>
                    <a:ext cx="754238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  <p:sp>
                <p:nvSpPr>
                  <p:cNvPr id="225" name="Shape 583"/>
                  <p:cNvSpPr/>
                  <p:nvPr/>
                </p:nvSpPr>
                <p:spPr>
                  <a:xfrm>
                    <a:off x="755650" y="0"/>
                    <a:ext cx="378001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12" name="Group 587"/>
                <p:cNvGrpSpPr/>
                <p:nvPr/>
              </p:nvGrpSpPr>
              <p:grpSpPr>
                <a:xfrm rot="10800000">
                  <a:off x="10422966" y="6385754"/>
                  <a:ext cx="1133651" cy="220388"/>
                  <a:chOff x="0" y="0"/>
                  <a:chExt cx="1133650" cy="220387"/>
                </a:xfrm>
              </p:grpSpPr>
              <p:sp>
                <p:nvSpPr>
                  <p:cNvPr id="222" name="Shape 585"/>
                  <p:cNvSpPr/>
                  <p:nvPr/>
                </p:nvSpPr>
                <p:spPr>
                  <a:xfrm>
                    <a:off x="0" y="0"/>
                    <a:ext cx="754238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  <p:sp>
                <p:nvSpPr>
                  <p:cNvPr id="223" name="Shape 586"/>
                  <p:cNvSpPr/>
                  <p:nvPr/>
                </p:nvSpPr>
                <p:spPr>
                  <a:xfrm>
                    <a:off x="755650" y="0"/>
                    <a:ext cx="378001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13" name="Group 590"/>
                <p:cNvGrpSpPr/>
                <p:nvPr/>
              </p:nvGrpSpPr>
              <p:grpSpPr>
                <a:xfrm rot="10800000">
                  <a:off x="10422966" y="5933786"/>
                  <a:ext cx="1133651" cy="220388"/>
                  <a:chOff x="0" y="0"/>
                  <a:chExt cx="1133650" cy="220387"/>
                </a:xfrm>
              </p:grpSpPr>
              <p:sp>
                <p:nvSpPr>
                  <p:cNvPr id="220" name="Shape 588"/>
                  <p:cNvSpPr/>
                  <p:nvPr/>
                </p:nvSpPr>
                <p:spPr>
                  <a:xfrm>
                    <a:off x="0" y="0"/>
                    <a:ext cx="754238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  <p:sp>
                <p:nvSpPr>
                  <p:cNvPr id="221" name="Shape 589"/>
                  <p:cNvSpPr/>
                  <p:nvPr/>
                </p:nvSpPr>
                <p:spPr>
                  <a:xfrm>
                    <a:off x="755650" y="0"/>
                    <a:ext cx="378001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14" name="Group 593"/>
                <p:cNvGrpSpPr/>
                <p:nvPr/>
              </p:nvGrpSpPr>
              <p:grpSpPr>
                <a:xfrm>
                  <a:off x="10422966" y="6611179"/>
                  <a:ext cx="1133651" cy="220388"/>
                  <a:chOff x="0" y="0"/>
                  <a:chExt cx="1133650" cy="220387"/>
                </a:xfrm>
              </p:grpSpPr>
              <p:sp>
                <p:nvSpPr>
                  <p:cNvPr id="218" name="Shape 591"/>
                  <p:cNvSpPr/>
                  <p:nvPr/>
                </p:nvSpPr>
                <p:spPr>
                  <a:xfrm>
                    <a:off x="0" y="0"/>
                    <a:ext cx="754238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  <p:sp>
                <p:nvSpPr>
                  <p:cNvPr id="219" name="Shape 592"/>
                  <p:cNvSpPr/>
                  <p:nvPr/>
                </p:nvSpPr>
                <p:spPr>
                  <a:xfrm>
                    <a:off x="755650" y="0"/>
                    <a:ext cx="378001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15" name="Group 596"/>
                <p:cNvGrpSpPr/>
                <p:nvPr/>
              </p:nvGrpSpPr>
              <p:grpSpPr>
                <a:xfrm>
                  <a:off x="10422966" y="5715828"/>
                  <a:ext cx="1133651" cy="220388"/>
                  <a:chOff x="0" y="0"/>
                  <a:chExt cx="1133650" cy="220387"/>
                </a:xfrm>
              </p:grpSpPr>
              <p:sp>
                <p:nvSpPr>
                  <p:cNvPr id="216" name="Shape 594"/>
                  <p:cNvSpPr/>
                  <p:nvPr/>
                </p:nvSpPr>
                <p:spPr>
                  <a:xfrm>
                    <a:off x="0" y="0"/>
                    <a:ext cx="754238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  <p:sp>
                <p:nvSpPr>
                  <p:cNvPr id="217" name="Shape 595"/>
                  <p:cNvSpPr/>
                  <p:nvPr/>
                </p:nvSpPr>
                <p:spPr>
                  <a:xfrm>
                    <a:off x="755650" y="0"/>
                    <a:ext cx="378001" cy="220388"/>
                  </a:xfrm>
                  <a:prstGeom prst="roundRect">
                    <a:avLst>
                      <a:gd name="adj" fmla="val 12374"/>
                    </a:avLst>
                  </a:prstGeom>
                  <a:solidFill>
                    <a:schemeClr val="accent5">
                      <a:hueOff val="-234537"/>
                      <a:satOff val="-1108"/>
                      <a:lumOff val="-14796"/>
                    </a:schemeClr>
                  </a:solidFill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ctr">
                      <a:defRPr spc="600">
                        <a:solidFill>
                          <a:srgbClr val="FFFFFF"/>
                        </a:solidFill>
                        <a:latin typeface="Amasis MT W1G Bold"/>
                        <a:ea typeface="Amasis MT W1G Bold"/>
                        <a:cs typeface="Amasis MT W1G Bold"/>
                        <a:sym typeface="Amasis MT W1G Bold"/>
                      </a:defRPr>
                    </a:pPr>
                    <a:endParaRPr/>
                  </a:p>
                </p:txBody>
              </p:sp>
            </p:grpSp>
          </p:grpSp>
        </p:grpSp>
        <p:sp>
          <p:nvSpPr>
            <p:cNvPr id="555" name="Shape 555"/>
            <p:cNvSpPr/>
            <p:nvPr/>
          </p:nvSpPr>
          <p:spPr>
            <a:xfrm>
              <a:off x="6792584" y="6190216"/>
              <a:ext cx="2403758" cy="609602"/>
            </a:xfrm>
            <a:prstGeom prst="rect">
              <a:avLst/>
            </a:prstGeom>
            <a:solidFill>
              <a:schemeClr val="accent1"/>
            </a:solidFill>
            <a:ln w="63500" cap="flat">
              <a:solidFill>
                <a:srgbClr val="13558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defRPr sz="2500">
                  <a:solidFill>
                    <a:srgbClr val="FFFFFF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pPr>
              <a:endParaRPr/>
            </a:p>
          </p:txBody>
        </p:sp>
      </p:grpSp>
      <p:sp>
        <p:nvSpPr>
          <p:cNvPr id="564" name="Shape 564"/>
          <p:cNvSpPr/>
          <p:nvPr/>
        </p:nvSpPr>
        <p:spPr>
          <a:xfrm>
            <a:off x="3013237" y="5270134"/>
            <a:ext cx="2889612" cy="1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400000"/>
            <a:tailEnd type="triangle" w="med" len="med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565" name="Shape 565"/>
          <p:cNvSpPr/>
          <p:nvPr/>
        </p:nvSpPr>
        <p:spPr>
          <a:xfrm rot="10800000" flipH="1">
            <a:off x="5376948" y="4886422"/>
            <a:ext cx="230542" cy="757696"/>
          </a:xfrm>
          <a:custGeom>
            <a:avLst/>
            <a:gdLst>
              <a:gd name="connsiteX0" fmla="*/ 1878 w 20512"/>
              <a:gd name="connsiteY0" fmla="*/ 17579 h 20594"/>
              <a:gd name="connsiteX1" fmla="*/ 17313 w 20512"/>
              <a:gd name="connsiteY1" fmla="*/ 17579 h 20594"/>
              <a:gd name="connsiteX2" fmla="*/ 17313 w 20512"/>
              <a:gd name="connsiteY2" fmla="*/ 3018 h 20594"/>
              <a:gd name="connsiteX3" fmla="*/ 9595 w 20512"/>
              <a:gd name="connsiteY3" fmla="*/ 0 h 20594"/>
              <a:gd name="connsiteX4" fmla="*/ 1878 w 20512"/>
              <a:gd name="connsiteY4" fmla="*/ 3018 h 20594"/>
              <a:gd name="connsiteX5" fmla="*/ 0 w 20512"/>
              <a:gd name="connsiteY5" fmla="*/ 5489 h 20594"/>
              <a:gd name="connsiteX0" fmla="*/ 8490 w 19579"/>
              <a:gd name="connsiteY0" fmla="*/ 20500 h 22193"/>
              <a:gd name="connsiteX1" fmla="*/ 17313 w 19579"/>
              <a:gd name="connsiteY1" fmla="*/ 17579 h 22193"/>
              <a:gd name="connsiteX2" fmla="*/ 17313 w 19579"/>
              <a:gd name="connsiteY2" fmla="*/ 3018 h 22193"/>
              <a:gd name="connsiteX3" fmla="*/ 9595 w 19579"/>
              <a:gd name="connsiteY3" fmla="*/ 0 h 22193"/>
              <a:gd name="connsiteX4" fmla="*/ 1878 w 19579"/>
              <a:gd name="connsiteY4" fmla="*/ 3018 h 22193"/>
              <a:gd name="connsiteX5" fmla="*/ 0 w 19579"/>
              <a:gd name="connsiteY5" fmla="*/ 5489 h 22193"/>
              <a:gd name="connsiteX0" fmla="*/ 8490 w 19579"/>
              <a:gd name="connsiteY0" fmla="*/ 20500 h 20500"/>
              <a:gd name="connsiteX1" fmla="*/ 17313 w 19579"/>
              <a:gd name="connsiteY1" fmla="*/ 17579 h 20500"/>
              <a:gd name="connsiteX2" fmla="*/ 17313 w 19579"/>
              <a:gd name="connsiteY2" fmla="*/ 3018 h 20500"/>
              <a:gd name="connsiteX3" fmla="*/ 9595 w 19579"/>
              <a:gd name="connsiteY3" fmla="*/ 0 h 20500"/>
              <a:gd name="connsiteX4" fmla="*/ 1878 w 19579"/>
              <a:gd name="connsiteY4" fmla="*/ 3018 h 20500"/>
              <a:gd name="connsiteX5" fmla="*/ 0 w 19579"/>
              <a:gd name="connsiteY5" fmla="*/ 5489 h 20500"/>
              <a:gd name="connsiteX0" fmla="*/ 8490 w 17317"/>
              <a:gd name="connsiteY0" fmla="*/ 20514 h 20514"/>
              <a:gd name="connsiteX1" fmla="*/ 17313 w 17317"/>
              <a:gd name="connsiteY1" fmla="*/ 3032 h 20514"/>
              <a:gd name="connsiteX2" fmla="*/ 9595 w 17317"/>
              <a:gd name="connsiteY2" fmla="*/ 14 h 20514"/>
              <a:gd name="connsiteX3" fmla="*/ 1878 w 17317"/>
              <a:gd name="connsiteY3" fmla="*/ 3032 h 20514"/>
              <a:gd name="connsiteX4" fmla="*/ 0 w 17317"/>
              <a:gd name="connsiteY4" fmla="*/ 5503 h 20514"/>
              <a:gd name="connsiteX0" fmla="*/ 8490 w 17396"/>
              <a:gd name="connsiteY0" fmla="*/ 20514 h 20514"/>
              <a:gd name="connsiteX1" fmla="*/ 17313 w 17396"/>
              <a:gd name="connsiteY1" fmla="*/ 3032 h 20514"/>
              <a:gd name="connsiteX2" fmla="*/ 9595 w 17396"/>
              <a:gd name="connsiteY2" fmla="*/ 14 h 20514"/>
              <a:gd name="connsiteX3" fmla="*/ 1878 w 17396"/>
              <a:gd name="connsiteY3" fmla="*/ 3032 h 20514"/>
              <a:gd name="connsiteX4" fmla="*/ 0 w 17396"/>
              <a:gd name="connsiteY4" fmla="*/ 5503 h 20514"/>
              <a:gd name="connsiteX0" fmla="*/ 8490 w 18539"/>
              <a:gd name="connsiteY0" fmla="*/ 20500 h 20500"/>
              <a:gd name="connsiteX1" fmla="*/ 17313 w 18539"/>
              <a:gd name="connsiteY1" fmla="*/ 3018 h 20500"/>
              <a:gd name="connsiteX2" fmla="*/ 9595 w 18539"/>
              <a:gd name="connsiteY2" fmla="*/ 0 h 20500"/>
              <a:gd name="connsiteX3" fmla="*/ 1878 w 18539"/>
              <a:gd name="connsiteY3" fmla="*/ 3018 h 20500"/>
              <a:gd name="connsiteX4" fmla="*/ 0 w 18539"/>
              <a:gd name="connsiteY4" fmla="*/ 5489 h 20500"/>
              <a:gd name="connsiteX0" fmla="*/ 8490 w 20004"/>
              <a:gd name="connsiteY0" fmla="*/ 20500 h 20500"/>
              <a:gd name="connsiteX1" fmla="*/ 17313 w 20004"/>
              <a:gd name="connsiteY1" fmla="*/ 3018 h 20500"/>
              <a:gd name="connsiteX2" fmla="*/ 9595 w 20004"/>
              <a:gd name="connsiteY2" fmla="*/ 0 h 20500"/>
              <a:gd name="connsiteX3" fmla="*/ 1878 w 20004"/>
              <a:gd name="connsiteY3" fmla="*/ 3018 h 20500"/>
              <a:gd name="connsiteX4" fmla="*/ 0 w 20004"/>
              <a:gd name="connsiteY4" fmla="*/ 5489 h 20500"/>
              <a:gd name="connsiteX0" fmla="*/ 8490 w 20004"/>
              <a:gd name="connsiteY0" fmla="*/ 20500 h 20500"/>
              <a:gd name="connsiteX1" fmla="*/ 17313 w 20004"/>
              <a:gd name="connsiteY1" fmla="*/ 3018 h 20500"/>
              <a:gd name="connsiteX2" fmla="*/ 9595 w 20004"/>
              <a:gd name="connsiteY2" fmla="*/ 0 h 20500"/>
              <a:gd name="connsiteX3" fmla="*/ 1878 w 20004"/>
              <a:gd name="connsiteY3" fmla="*/ 3018 h 20500"/>
              <a:gd name="connsiteX4" fmla="*/ 0 w 20004"/>
              <a:gd name="connsiteY4" fmla="*/ 5489 h 2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04" h="20500" extrusionOk="0">
                <a:moveTo>
                  <a:pt x="8490" y="20500"/>
                </a:moveTo>
                <a:cubicBezTo>
                  <a:pt x="19419" y="20208"/>
                  <a:pt x="23036" y="9048"/>
                  <a:pt x="17313" y="3018"/>
                </a:cubicBezTo>
                <a:cubicBezTo>
                  <a:pt x="15076" y="661"/>
                  <a:pt x="12391" y="0"/>
                  <a:pt x="9595" y="0"/>
                </a:cubicBezTo>
                <a:cubicBezTo>
                  <a:pt x="6800" y="0"/>
                  <a:pt x="4010" y="1008"/>
                  <a:pt x="1878" y="3018"/>
                </a:cubicBezTo>
                <a:cubicBezTo>
                  <a:pt x="1089" y="3761"/>
                  <a:pt x="497" y="4607"/>
                  <a:pt x="0" y="5489"/>
                </a:cubicBezTo>
              </a:path>
            </a:pathLst>
          </a:custGeom>
          <a:noFill/>
          <a:ln w="25400" cap="flat">
            <a:solidFill>
              <a:srgbClr val="FFFFFF"/>
            </a:solidFill>
            <a:prstDash val="solid"/>
            <a:miter lim="400000"/>
            <a:tailEnd type="triangle" w="med" len="med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697" name="Shape 697"/>
          <p:cNvSpPr/>
          <p:nvPr/>
        </p:nvSpPr>
        <p:spPr>
          <a:xfrm>
            <a:off x="4722884" y="5080424"/>
            <a:ext cx="116118" cy="3891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204" h="21600" extrusionOk="0">
                <a:moveTo>
                  <a:pt x="16204" y="0"/>
                </a:moveTo>
                <a:cubicBezTo>
                  <a:pt x="-5072" y="7427"/>
                  <a:pt x="-5396" y="14627"/>
                  <a:pt x="15231" y="21600"/>
                </a:cubicBezTo>
              </a:path>
            </a:pathLst>
          </a:custGeom>
          <a:noFill/>
          <a:ln w="25400" cap="flat">
            <a:solidFill>
              <a:schemeClr val="accent5">
                <a:hueOff val="-180946"/>
                <a:satOff val="-2351"/>
                <a:lumOff val="-8716"/>
              </a:schemeClr>
            </a:solidFill>
            <a:prstDash val="solid"/>
            <a:miter lim="4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/>
          </a:p>
        </p:txBody>
      </p:sp>
      <p:sp>
        <p:nvSpPr>
          <p:cNvPr id="698" name="Shape 698"/>
          <p:cNvSpPr/>
          <p:nvPr/>
        </p:nvSpPr>
        <p:spPr>
          <a:xfrm>
            <a:off x="3601977" y="4779145"/>
            <a:ext cx="381398" cy="1137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16200"/>
                </a:moveTo>
                <a:cubicBezTo>
                  <a:pt x="7525" y="-5291"/>
                  <a:pt x="14725" y="-5400"/>
                  <a:pt x="21600" y="15873"/>
                </a:cubicBezTo>
              </a:path>
            </a:pathLst>
          </a:custGeom>
          <a:noFill/>
          <a:ln w="25400" cap="flat">
            <a:solidFill>
              <a:schemeClr val="accent5">
                <a:hueOff val="-180946"/>
                <a:satOff val="-2351"/>
                <a:lumOff val="-8716"/>
              </a:schemeClr>
            </a:solidFill>
            <a:prstDash val="solid"/>
            <a:miter lim="4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/>
          </a:p>
        </p:txBody>
      </p:sp>
      <p:sp>
        <p:nvSpPr>
          <p:cNvPr id="699" name="Shape 699"/>
          <p:cNvSpPr/>
          <p:nvPr/>
        </p:nvSpPr>
        <p:spPr>
          <a:xfrm>
            <a:off x="3601977" y="5957778"/>
            <a:ext cx="381398" cy="1137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16200"/>
                </a:moveTo>
                <a:cubicBezTo>
                  <a:pt x="7525" y="-5291"/>
                  <a:pt x="14725" y="-5400"/>
                  <a:pt x="21600" y="15873"/>
                </a:cubicBezTo>
              </a:path>
            </a:pathLst>
          </a:custGeom>
          <a:noFill/>
          <a:ln w="25400" cap="flat">
            <a:solidFill>
              <a:schemeClr val="accent5">
                <a:hueOff val="-180946"/>
                <a:satOff val="-2351"/>
                <a:lumOff val="-8716"/>
              </a:schemeClr>
            </a:solidFill>
            <a:prstDash val="solid"/>
            <a:miter lim="4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/>
          </a:p>
        </p:txBody>
      </p:sp>
      <p:sp>
        <p:nvSpPr>
          <p:cNvPr id="700" name="Shape 700"/>
          <p:cNvSpPr/>
          <p:nvPr/>
        </p:nvSpPr>
        <p:spPr>
          <a:xfrm>
            <a:off x="1955327" y="5957778"/>
            <a:ext cx="381398" cy="1137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16200"/>
                </a:moveTo>
                <a:cubicBezTo>
                  <a:pt x="7525" y="-5291"/>
                  <a:pt x="14725" y="-5400"/>
                  <a:pt x="21600" y="15873"/>
                </a:cubicBezTo>
              </a:path>
            </a:pathLst>
          </a:custGeom>
          <a:noFill/>
          <a:ln w="25400" cap="flat">
            <a:solidFill>
              <a:schemeClr val="accent5">
                <a:hueOff val="-180946"/>
                <a:satOff val="-2351"/>
                <a:lumOff val="-8716"/>
              </a:schemeClr>
            </a:solidFill>
            <a:prstDash val="solid"/>
            <a:miter lim="4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/>
          </a:p>
        </p:txBody>
      </p:sp>
      <p:sp>
        <p:nvSpPr>
          <p:cNvPr id="701" name="Shape 701"/>
          <p:cNvSpPr/>
          <p:nvPr/>
        </p:nvSpPr>
        <p:spPr>
          <a:xfrm>
            <a:off x="5587528" y="5957778"/>
            <a:ext cx="381398" cy="1137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16200"/>
                </a:moveTo>
                <a:cubicBezTo>
                  <a:pt x="7525" y="-5291"/>
                  <a:pt x="14725" y="-5400"/>
                  <a:pt x="21600" y="15873"/>
                </a:cubicBezTo>
              </a:path>
            </a:pathLst>
          </a:custGeom>
          <a:noFill/>
          <a:ln w="25400" cap="flat">
            <a:solidFill>
              <a:schemeClr val="accent5">
                <a:hueOff val="-180946"/>
                <a:satOff val="-2351"/>
                <a:lumOff val="-8716"/>
              </a:schemeClr>
            </a:solidFill>
            <a:prstDash val="solid"/>
            <a:miter lim="4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/>
          </a:p>
        </p:txBody>
      </p:sp>
      <p:sp>
        <p:nvSpPr>
          <p:cNvPr id="702" name="Shape 702"/>
          <p:cNvSpPr/>
          <p:nvPr/>
        </p:nvSpPr>
        <p:spPr>
          <a:xfrm>
            <a:off x="7259003" y="5957778"/>
            <a:ext cx="381398" cy="1137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16200"/>
                </a:moveTo>
                <a:cubicBezTo>
                  <a:pt x="7525" y="-5291"/>
                  <a:pt x="14725" y="-5400"/>
                  <a:pt x="21600" y="15873"/>
                </a:cubicBezTo>
              </a:path>
            </a:pathLst>
          </a:custGeom>
          <a:noFill/>
          <a:ln w="25400" cap="flat">
            <a:solidFill>
              <a:schemeClr val="accent5">
                <a:hueOff val="-180946"/>
                <a:satOff val="-2351"/>
                <a:lumOff val="-8716"/>
              </a:schemeClr>
            </a:solidFill>
            <a:prstDash val="solid"/>
            <a:miter lim="4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/>
          </a:p>
        </p:txBody>
      </p:sp>
      <p:sp>
        <p:nvSpPr>
          <p:cNvPr id="703" name="Shape 703"/>
          <p:cNvSpPr/>
          <p:nvPr/>
        </p:nvSpPr>
        <p:spPr>
          <a:xfrm>
            <a:off x="8416157" y="5957778"/>
            <a:ext cx="381398" cy="1137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16200"/>
                </a:moveTo>
                <a:cubicBezTo>
                  <a:pt x="7525" y="-5291"/>
                  <a:pt x="14725" y="-5400"/>
                  <a:pt x="21600" y="15873"/>
                </a:cubicBezTo>
              </a:path>
            </a:pathLst>
          </a:custGeom>
          <a:noFill/>
          <a:ln w="25400" cap="flat">
            <a:solidFill>
              <a:schemeClr val="accent5">
                <a:hueOff val="-180946"/>
                <a:satOff val="-2351"/>
                <a:lumOff val="-8716"/>
              </a:schemeClr>
            </a:solidFill>
            <a:prstDash val="solid"/>
            <a:miter lim="4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/>
          </a:p>
        </p:txBody>
      </p:sp>
      <p:sp>
        <p:nvSpPr>
          <p:cNvPr id="704" name="Shape 704"/>
          <p:cNvSpPr/>
          <p:nvPr/>
        </p:nvSpPr>
        <p:spPr>
          <a:xfrm>
            <a:off x="2511577" y="4779145"/>
            <a:ext cx="381397" cy="1137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16200"/>
                </a:moveTo>
                <a:cubicBezTo>
                  <a:pt x="7525" y="-5291"/>
                  <a:pt x="14725" y="-5400"/>
                  <a:pt x="21600" y="15873"/>
                </a:cubicBezTo>
              </a:path>
            </a:pathLst>
          </a:custGeom>
          <a:noFill/>
          <a:ln w="25400" cap="flat">
            <a:solidFill>
              <a:schemeClr val="accent5">
                <a:hueOff val="-180946"/>
                <a:satOff val="-2351"/>
                <a:lumOff val="-8716"/>
              </a:schemeClr>
            </a:solidFill>
            <a:prstDash val="solid"/>
            <a:miter lim="4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/>
          </a:p>
        </p:txBody>
      </p:sp>
      <p:sp>
        <p:nvSpPr>
          <p:cNvPr id="634" name="Shape 634"/>
          <p:cNvSpPr/>
          <p:nvPr/>
        </p:nvSpPr>
        <p:spPr>
          <a:xfrm>
            <a:off x="13531676" y="5856820"/>
            <a:ext cx="457263" cy="7454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14293" y="6393"/>
                </a:lnTo>
                <a:lnTo>
                  <a:pt x="11354" y="4586"/>
                </a:lnTo>
                <a:lnTo>
                  <a:pt x="7009" y="11857"/>
                </a:lnTo>
                <a:lnTo>
                  <a:pt x="4365" y="9873"/>
                </a:lnTo>
                <a:lnTo>
                  <a:pt x="0" y="21600"/>
                </a:lnTo>
                <a:lnTo>
                  <a:pt x="5825" y="14038"/>
                </a:lnTo>
                <a:lnTo>
                  <a:pt x="8334" y="15678"/>
                </a:lnTo>
                <a:lnTo>
                  <a:pt x="12767" y="8388"/>
                </a:lnTo>
                <a:lnTo>
                  <a:pt x="15245" y="992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5">
              <a:hueOff val="-180946"/>
              <a:satOff val="-2351"/>
              <a:lumOff val="-8716"/>
            </a:schemeClr>
          </a:solidFill>
          <a:ln w="25400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635" name="Shape 635"/>
          <p:cNvSpPr/>
          <p:nvPr/>
        </p:nvSpPr>
        <p:spPr>
          <a:xfrm>
            <a:off x="13211666" y="5836281"/>
            <a:ext cx="292716" cy="4476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11748" y="8374"/>
                </a:lnTo>
                <a:lnTo>
                  <a:pt x="7158" y="5365"/>
                </a:lnTo>
                <a:lnTo>
                  <a:pt x="0" y="21600"/>
                </a:lnTo>
                <a:lnTo>
                  <a:pt x="9365" y="11696"/>
                </a:lnTo>
                <a:lnTo>
                  <a:pt x="13236" y="14249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5">
              <a:hueOff val="-180946"/>
              <a:satOff val="-2351"/>
              <a:lumOff val="-8716"/>
            </a:schemeClr>
          </a:solidFill>
          <a:ln w="25400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636" name="Shape 636"/>
          <p:cNvSpPr/>
          <p:nvPr/>
        </p:nvSpPr>
        <p:spPr>
          <a:xfrm>
            <a:off x="10706767" y="5813001"/>
            <a:ext cx="457263" cy="7454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14293" y="6393"/>
                </a:lnTo>
                <a:lnTo>
                  <a:pt x="11354" y="4586"/>
                </a:lnTo>
                <a:lnTo>
                  <a:pt x="7009" y="11857"/>
                </a:lnTo>
                <a:lnTo>
                  <a:pt x="4365" y="9873"/>
                </a:lnTo>
                <a:lnTo>
                  <a:pt x="0" y="21600"/>
                </a:lnTo>
                <a:lnTo>
                  <a:pt x="5825" y="14038"/>
                </a:lnTo>
                <a:lnTo>
                  <a:pt x="8334" y="15678"/>
                </a:lnTo>
                <a:lnTo>
                  <a:pt x="12767" y="8388"/>
                </a:lnTo>
                <a:lnTo>
                  <a:pt x="15245" y="992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5">
              <a:hueOff val="-180946"/>
              <a:satOff val="-2351"/>
              <a:lumOff val="-8716"/>
            </a:schemeClr>
          </a:solidFill>
          <a:ln w="25400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637" name="Shape 637"/>
          <p:cNvSpPr/>
          <p:nvPr/>
        </p:nvSpPr>
        <p:spPr>
          <a:xfrm>
            <a:off x="16063989" y="5827077"/>
            <a:ext cx="292716" cy="4476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11748" y="8374"/>
                </a:lnTo>
                <a:lnTo>
                  <a:pt x="7158" y="5365"/>
                </a:lnTo>
                <a:lnTo>
                  <a:pt x="0" y="21600"/>
                </a:lnTo>
                <a:lnTo>
                  <a:pt x="9365" y="11696"/>
                </a:lnTo>
                <a:lnTo>
                  <a:pt x="13236" y="14249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5">
              <a:hueOff val="-180946"/>
              <a:satOff val="-2351"/>
              <a:lumOff val="-8716"/>
            </a:schemeClr>
          </a:solidFill>
          <a:ln w="25400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705" name="Shape 705"/>
          <p:cNvSpPr/>
          <p:nvPr/>
        </p:nvSpPr>
        <p:spPr>
          <a:xfrm>
            <a:off x="13796432" y="4967611"/>
            <a:ext cx="324800" cy="3245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76" h="21600" extrusionOk="0">
                <a:moveTo>
                  <a:pt x="0" y="0"/>
                </a:moveTo>
                <a:cubicBezTo>
                  <a:pt x="14476" y="513"/>
                  <a:pt x="21600" y="7713"/>
                  <a:pt x="21371" y="21600"/>
                </a:cubicBezTo>
              </a:path>
            </a:pathLst>
          </a:custGeom>
          <a:noFill/>
          <a:ln w="25400" cap="flat">
            <a:solidFill>
              <a:schemeClr val="accent5">
                <a:hueOff val="-180946"/>
                <a:satOff val="-2351"/>
                <a:lumOff val="-8716"/>
              </a:schemeClr>
            </a:solidFill>
            <a:prstDash val="solid"/>
            <a:miter lim="4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/>
          </a:p>
        </p:txBody>
      </p:sp>
      <p:sp>
        <p:nvSpPr>
          <p:cNvPr id="706" name="Shape 706"/>
          <p:cNvSpPr/>
          <p:nvPr/>
        </p:nvSpPr>
        <p:spPr>
          <a:xfrm>
            <a:off x="11184701" y="4967611"/>
            <a:ext cx="324800" cy="3245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76" h="21600" extrusionOk="0">
                <a:moveTo>
                  <a:pt x="0" y="0"/>
                </a:moveTo>
                <a:cubicBezTo>
                  <a:pt x="14476" y="513"/>
                  <a:pt x="21600" y="7713"/>
                  <a:pt x="21371" y="21600"/>
                </a:cubicBezTo>
              </a:path>
            </a:pathLst>
          </a:custGeom>
          <a:noFill/>
          <a:ln w="25400" cap="flat">
            <a:solidFill>
              <a:schemeClr val="accent5">
                <a:hueOff val="-180946"/>
                <a:satOff val="-2351"/>
                <a:lumOff val="-8716"/>
              </a:schemeClr>
            </a:solidFill>
            <a:prstDash val="solid"/>
            <a:miter lim="4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/>
          </a:p>
        </p:txBody>
      </p:sp>
      <p:sp>
        <p:nvSpPr>
          <p:cNvPr id="707" name="Shape 707"/>
          <p:cNvSpPr/>
          <p:nvPr/>
        </p:nvSpPr>
        <p:spPr>
          <a:xfrm>
            <a:off x="16421776" y="4967611"/>
            <a:ext cx="324801" cy="3245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76" h="21600" extrusionOk="0">
                <a:moveTo>
                  <a:pt x="0" y="0"/>
                </a:moveTo>
                <a:cubicBezTo>
                  <a:pt x="14476" y="513"/>
                  <a:pt x="21600" y="7713"/>
                  <a:pt x="21371" y="21600"/>
                </a:cubicBezTo>
              </a:path>
            </a:pathLst>
          </a:custGeom>
          <a:noFill/>
          <a:ln w="25400" cap="flat">
            <a:solidFill>
              <a:schemeClr val="accent5">
                <a:hueOff val="-180946"/>
                <a:satOff val="-2351"/>
                <a:lumOff val="-8716"/>
              </a:schemeClr>
            </a:solidFill>
            <a:prstDash val="solid"/>
            <a:miter lim="4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/>
          </a:p>
        </p:txBody>
      </p:sp>
      <p:sp>
        <p:nvSpPr>
          <p:cNvPr id="641" name="Shape 641"/>
          <p:cNvSpPr/>
          <p:nvPr/>
        </p:nvSpPr>
        <p:spPr>
          <a:xfrm rot="13500000">
            <a:off x="14556542" y="5242549"/>
            <a:ext cx="605733" cy="543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14019" y="4648"/>
                </a:lnTo>
                <a:lnTo>
                  <a:pt x="10671" y="10053"/>
                </a:lnTo>
                <a:lnTo>
                  <a:pt x="5987" y="12446"/>
                </a:lnTo>
                <a:lnTo>
                  <a:pt x="0" y="21600"/>
                </a:lnTo>
                <a:lnTo>
                  <a:pt x="7858" y="13021"/>
                </a:lnTo>
                <a:lnTo>
                  <a:pt x="11475" y="11088"/>
                </a:lnTo>
                <a:lnTo>
                  <a:pt x="15258" y="5775"/>
                </a:lnTo>
                <a:lnTo>
                  <a:pt x="21600" y="0"/>
                </a:lnTo>
                <a:close/>
              </a:path>
            </a:pathLst>
          </a:custGeom>
          <a:solidFill>
            <a:srgbClr val="414343"/>
          </a:solidFill>
          <a:ln w="25400" cap="flat">
            <a:solidFill>
              <a:schemeClr val="accent5">
                <a:hueOff val="-180946"/>
                <a:satOff val="-2351"/>
                <a:lumOff val="-8716"/>
              </a:schemeClr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642" name="Shape 642"/>
          <p:cNvSpPr/>
          <p:nvPr/>
        </p:nvSpPr>
        <p:spPr>
          <a:xfrm rot="2700000">
            <a:off x="11753040" y="5225058"/>
            <a:ext cx="605734" cy="543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14019" y="4648"/>
                </a:lnTo>
                <a:lnTo>
                  <a:pt x="10671" y="10053"/>
                </a:lnTo>
                <a:lnTo>
                  <a:pt x="5987" y="12446"/>
                </a:lnTo>
                <a:lnTo>
                  <a:pt x="0" y="21600"/>
                </a:lnTo>
                <a:lnTo>
                  <a:pt x="7858" y="13021"/>
                </a:lnTo>
                <a:lnTo>
                  <a:pt x="11475" y="11088"/>
                </a:lnTo>
                <a:lnTo>
                  <a:pt x="15258" y="5775"/>
                </a:lnTo>
                <a:lnTo>
                  <a:pt x="21600" y="0"/>
                </a:lnTo>
                <a:close/>
              </a:path>
            </a:pathLst>
          </a:custGeom>
          <a:solidFill>
            <a:srgbClr val="414343"/>
          </a:solidFill>
          <a:ln w="25400" cap="flat">
            <a:solidFill>
              <a:schemeClr val="accent5">
                <a:hueOff val="-180946"/>
                <a:satOff val="-2351"/>
                <a:lumOff val="-8716"/>
              </a:schemeClr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643" name="Shape 643"/>
          <p:cNvSpPr/>
          <p:nvPr/>
        </p:nvSpPr>
        <p:spPr>
          <a:xfrm rot="2700000">
            <a:off x="9772239" y="5351261"/>
            <a:ext cx="443091" cy="3809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15458" y="5946"/>
                </a:lnTo>
                <a:lnTo>
                  <a:pt x="6161" y="11847"/>
                </a:lnTo>
                <a:lnTo>
                  <a:pt x="0" y="21600"/>
                </a:lnTo>
                <a:lnTo>
                  <a:pt x="8657" y="13116"/>
                </a:lnTo>
                <a:lnTo>
                  <a:pt x="16825" y="7547"/>
                </a:lnTo>
                <a:lnTo>
                  <a:pt x="21600" y="0"/>
                </a:lnTo>
                <a:close/>
              </a:path>
            </a:pathLst>
          </a:custGeom>
          <a:solidFill>
            <a:srgbClr val="414343"/>
          </a:solidFill>
          <a:ln w="25400" cap="flat">
            <a:solidFill>
              <a:schemeClr val="accent5">
                <a:hueOff val="-180946"/>
                <a:satOff val="-2351"/>
                <a:lumOff val="-8716"/>
              </a:schemeClr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grpSp>
        <p:nvGrpSpPr>
          <p:cNvPr id="8" name="Группа 7"/>
          <p:cNvGrpSpPr/>
          <p:nvPr/>
        </p:nvGrpSpPr>
        <p:grpSpPr>
          <a:xfrm>
            <a:off x="1715718" y="5051019"/>
            <a:ext cx="426333" cy="426332"/>
            <a:chOff x="1715718" y="5051019"/>
            <a:chExt cx="426333" cy="426332"/>
          </a:xfrm>
        </p:grpSpPr>
        <p:sp>
          <p:nvSpPr>
            <p:cNvPr id="658" name="Shape 658"/>
            <p:cNvSpPr/>
            <p:nvPr/>
          </p:nvSpPr>
          <p:spPr>
            <a:xfrm>
              <a:off x="1715718" y="5051019"/>
              <a:ext cx="426333" cy="426332"/>
            </a:xfrm>
            <a:prstGeom prst="ellipse">
              <a:avLst/>
            </a:prstGeom>
            <a:noFill/>
            <a:ln w="25400" cap="flat">
              <a:solidFill>
                <a:schemeClr val="accent5">
                  <a:hueOff val="-180946"/>
                  <a:satOff val="-2351"/>
                  <a:lumOff val="-8716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659" name="Shape 659"/>
            <p:cNvSpPr/>
            <p:nvPr/>
          </p:nvSpPr>
          <p:spPr>
            <a:xfrm>
              <a:off x="1798985" y="5134286"/>
              <a:ext cx="259797" cy="259797"/>
            </a:xfrm>
            <a:prstGeom prst="ellipse">
              <a:avLst/>
            </a:prstGeom>
            <a:noFill/>
            <a:ln w="25400" cap="flat">
              <a:solidFill>
                <a:schemeClr val="accent5">
                  <a:hueOff val="-180946"/>
                  <a:satOff val="-2351"/>
                  <a:lumOff val="-8716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660" name="Shape 660"/>
            <p:cNvSpPr/>
            <p:nvPr/>
          </p:nvSpPr>
          <p:spPr>
            <a:xfrm>
              <a:off x="1900408" y="5063851"/>
              <a:ext cx="56953" cy="56953"/>
            </a:xfrm>
            <a:prstGeom prst="ellipse">
              <a:avLst/>
            </a:prstGeom>
            <a:noFill/>
            <a:ln w="25400" cap="flat">
              <a:solidFill>
                <a:schemeClr val="accent5">
                  <a:hueOff val="-180946"/>
                  <a:satOff val="-2351"/>
                  <a:lumOff val="-8716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661" name="Shape 661"/>
            <p:cNvSpPr/>
            <p:nvPr/>
          </p:nvSpPr>
          <p:spPr>
            <a:xfrm>
              <a:off x="1900408" y="5406925"/>
              <a:ext cx="56953" cy="56953"/>
            </a:xfrm>
            <a:prstGeom prst="ellipse">
              <a:avLst/>
            </a:prstGeom>
            <a:noFill/>
            <a:ln w="25400" cap="flat">
              <a:solidFill>
                <a:schemeClr val="accent5">
                  <a:hueOff val="-180946"/>
                  <a:satOff val="-2351"/>
                  <a:lumOff val="-8716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662" name="Shape 662"/>
            <p:cNvSpPr/>
            <p:nvPr/>
          </p:nvSpPr>
          <p:spPr>
            <a:xfrm rot="5400000">
              <a:off x="2071946" y="5235387"/>
              <a:ext cx="56953" cy="56953"/>
            </a:xfrm>
            <a:prstGeom prst="ellipse">
              <a:avLst/>
            </a:prstGeom>
            <a:noFill/>
            <a:ln w="25400" cap="flat">
              <a:solidFill>
                <a:schemeClr val="accent5">
                  <a:hueOff val="-180946"/>
                  <a:satOff val="-2351"/>
                  <a:lumOff val="-8716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663" name="Shape 663"/>
            <p:cNvSpPr/>
            <p:nvPr/>
          </p:nvSpPr>
          <p:spPr>
            <a:xfrm rot="5400000">
              <a:off x="1728870" y="5235387"/>
              <a:ext cx="56953" cy="56953"/>
            </a:xfrm>
            <a:prstGeom prst="ellipse">
              <a:avLst/>
            </a:prstGeom>
            <a:noFill/>
            <a:ln w="25400" cap="flat">
              <a:solidFill>
                <a:schemeClr val="accent5">
                  <a:hueOff val="-180946"/>
                  <a:satOff val="-2351"/>
                  <a:lumOff val="-8716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664" name="Shape 664"/>
            <p:cNvSpPr/>
            <p:nvPr/>
          </p:nvSpPr>
          <p:spPr>
            <a:xfrm rot="2700000">
              <a:off x="2021704" y="5114092"/>
              <a:ext cx="56953" cy="56953"/>
            </a:xfrm>
            <a:prstGeom prst="ellipse">
              <a:avLst/>
            </a:prstGeom>
            <a:noFill/>
            <a:ln w="25400" cap="flat">
              <a:solidFill>
                <a:schemeClr val="accent5">
                  <a:hueOff val="-180946"/>
                  <a:satOff val="-2351"/>
                  <a:lumOff val="-8716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665" name="Shape 665"/>
            <p:cNvSpPr/>
            <p:nvPr/>
          </p:nvSpPr>
          <p:spPr>
            <a:xfrm rot="2700000">
              <a:off x="1779112" y="5356683"/>
              <a:ext cx="56953" cy="56953"/>
            </a:xfrm>
            <a:prstGeom prst="ellipse">
              <a:avLst/>
            </a:prstGeom>
            <a:noFill/>
            <a:ln w="25400" cap="flat">
              <a:solidFill>
                <a:schemeClr val="accent5">
                  <a:hueOff val="-180946"/>
                  <a:satOff val="-2351"/>
                  <a:lumOff val="-8716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666" name="Shape 666"/>
            <p:cNvSpPr/>
            <p:nvPr/>
          </p:nvSpPr>
          <p:spPr>
            <a:xfrm rot="8100000">
              <a:off x="2021703" y="5356683"/>
              <a:ext cx="56953" cy="56953"/>
            </a:xfrm>
            <a:prstGeom prst="ellipse">
              <a:avLst/>
            </a:prstGeom>
            <a:noFill/>
            <a:ln w="25400" cap="flat">
              <a:solidFill>
                <a:schemeClr val="accent5">
                  <a:hueOff val="-180946"/>
                  <a:satOff val="-2351"/>
                  <a:lumOff val="-8716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  <p:sp>
          <p:nvSpPr>
            <p:cNvPr id="667" name="Shape 667"/>
            <p:cNvSpPr/>
            <p:nvPr/>
          </p:nvSpPr>
          <p:spPr>
            <a:xfrm rot="8100000">
              <a:off x="1779112" y="5114092"/>
              <a:ext cx="56953" cy="56953"/>
            </a:xfrm>
            <a:prstGeom prst="ellipse">
              <a:avLst/>
            </a:prstGeom>
            <a:noFill/>
            <a:ln w="25400" cap="flat">
              <a:solidFill>
                <a:schemeClr val="accent5">
                  <a:hueOff val="-180946"/>
                  <a:satOff val="-2351"/>
                  <a:lumOff val="-8716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1728342" y="3381436"/>
            <a:ext cx="14958513" cy="3926565"/>
            <a:chOff x="1728342" y="3381436"/>
            <a:chExt cx="14958513" cy="3926565"/>
          </a:xfrm>
        </p:grpSpPr>
        <p:sp>
          <p:nvSpPr>
            <p:cNvPr id="574" name="Shape 574"/>
            <p:cNvSpPr/>
            <p:nvPr/>
          </p:nvSpPr>
          <p:spPr>
            <a:xfrm>
              <a:off x="3236482" y="3381436"/>
              <a:ext cx="1072009" cy="4394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 defTabSz="1828800">
                <a:spcBef>
                  <a:spcPts val="0"/>
                </a:spcBef>
                <a:defRPr sz="2700">
                  <a:solidFill>
                    <a:srgbClr val="135580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rPr dirty="0"/>
                <a:t>ГТУ</a:t>
              </a:r>
            </a:p>
          </p:txBody>
        </p:sp>
        <p:sp>
          <p:nvSpPr>
            <p:cNvPr id="575" name="Shape 575"/>
            <p:cNvSpPr/>
            <p:nvPr/>
          </p:nvSpPr>
          <p:spPr>
            <a:xfrm>
              <a:off x="7449702" y="3381436"/>
              <a:ext cx="1072009" cy="4394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 defTabSz="1828800">
                <a:spcBef>
                  <a:spcPts val="0"/>
                </a:spcBef>
                <a:defRPr sz="2700">
                  <a:solidFill>
                    <a:srgbClr val="135580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t>ЦБН</a:t>
              </a:r>
            </a:p>
          </p:txBody>
        </p:sp>
        <p:sp>
          <p:nvSpPr>
            <p:cNvPr id="576" name="Shape 576"/>
            <p:cNvSpPr/>
            <p:nvPr/>
          </p:nvSpPr>
          <p:spPr>
            <a:xfrm>
              <a:off x="12224644" y="3381436"/>
              <a:ext cx="1072009" cy="4394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 defTabSz="1828800">
                <a:spcBef>
                  <a:spcPts val="0"/>
                </a:spcBef>
                <a:defRPr sz="2700">
                  <a:solidFill>
                    <a:srgbClr val="135580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rPr dirty="0"/>
                <a:t>ТПО</a:t>
              </a:r>
            </a:p>
          </p:txBody>
        </p:sp>
        <p:sp>
          <p:nvSpPr>
            <p:cNvPr id="577" name="Shape 577"/>
            <p:cNvSpPr/>
            <p:nvPr/>
          </p:nvSpPr>
          <p:spPr>
            <a:xfrm>
              <a:off x="4440977" y="4777230"/>
              <a:ext cx="606299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800">
                <a:spcBef>
                  <a:spcPts val="0"/>
                </a:spcBef>
                <a:defRPr sz="2000">
                  <a:solidFill>
                    <a:srgbClr val="FFFFFF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t>Вал</a:t>
              </a:r>
            </a:p>
          </p:txBody>
        </p:sp>
        <p:sp>
          <p:nvSpPr>
            <p:cNvPr id="578" name="Shape 578"/>
            <p:cNvSpPr/>
            <p:nvPr/>
          </p:nvSpPr>
          <p:spPr>
            <a:xfrm>
              <a:off x="3197935" y="4382907"/>
              <a:ext cx="1189483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800">
                <a:spcBef>
                  <a:spcPts val="0"/>
                </a:spcBef>
                <a:defRPr sz="2000">
                  <a:solidFill>
                    <a:schemeClr val="accent1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t>Лопатка</a:t>
              </a:r>
            </a:p>
          </p:txBody>
        </p:sp>
        <p:sp>
          <p:nvSpPr>
            <p:cNvPr id="580" name="Shape 580"/>
            <p:cNvSpPr/>
            <p:nvPr/>
          </p:nvSpPr>
          <p:spPr>
            <a:xfrm>
              <a:off x="1772868" y="4026202"/>
              <a:ext cx="1660653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800">
                <a:spcBef>
                  <a:spcPts val="0"/>
                </a:spcBef>
                <a:defRPr sz="2000">
                  <a:solidFill>
                    <a:schemeClr val="accent1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rPr dirty="0"/>
                <a:t>Соединения</a:t>
              </a:r>
            </a:p>
          </p:txBody>
        </p:sp>
        <p:sp>
          <p:nvSpPr>
            <p:cNvPr id="644" name="Shape 644"/>
            <p:cNvSpPr/>
            <p:nvPr/>
          </p:nvSpPr>
          <p:spPr>
            <a:xfrm>
              <a:off x="10532082" y="4499155"/>
              <a:ext cx="915417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800">
                <a:spcBef>
                  <a:spcPts val="0"/>
                </a:spcBef>
                <a:defRPr sz="2000">
                  <a:solidFill>
                    <a:schemeClr val="accent1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t>Хомут</a:t>
              </a:r>
            </a:p>
          </p:txBody>
        </p:sp>
        <p:sp>
          <p:nvSpPr>
            <p:cNvPr id="645" name="Shape 645"/>
            <p:cNvSpPr/>
            <p:nvPr/>
          </p:nvSpPr>
          <p:spPr>
            <a:xfrm>
              <a:off x="10533987" y="6952400"/>
              <a:ext cx="911607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800">
                <a:spcBef>
                  <a:spcPts val="0"/>
                </a:spcBef>
                <a:defRPr sz="2000">
                  <a:solidFill>
                    <a:schemeClr val="accent1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t>Опора</a:t>
              </a:r>
            </a:p>
          </p:txBody>
        </p:sp>
        <p:sp>
          <p:nvSpPr>
            <p:cNvPr id="646" name="Shape 646"/>
            <p:cNvSpPr/>
            <p:nvPr/>
          </p:nvSpPr>
          <p:spPr>
            <a:xfrm>
              <a:off x="13137920" y="4499155"/>
              <a:ext cx="915417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800">
                <a:spcBef>
                  <a:spcPts val="0"/>
                </a:spcBef>
                <a:defRPr sz="2000">
                  <a:solidFill>
                    <a:schemeClr val="accent1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t>Хомут</a:t>
              </a:r>
            </a:p>
          </p:txBody>
        </p:sp>
        <p:sp>
          <p:nvSpPr>
            <p:cNvPr id="647" name="Shape 647"/>
            <p:cNvSpPr/>
            <p:nvPr/>
          </p:nvSpPr>
          <p:spPr>
            <a:xfrm>
              <a:off x="13139825" y="6952400"/>
              <a:ext cx="911607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800">
                <a:spcBef>
                  <a:spcPts val="0"/>
                </a:spcBef>
                <a:defRPr sz="2000">
                  <a:solidFill>
                    <a:schemeClr val="accent1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t>Опора</a:t>
              </a:r>
            </a:p>
          </p:txBody>
        </p:sp>
        <p:sp>
          <p:nvSpPr>
            <p:cNvPr id="648" name="Shape 648"/>
            <p:cNvSpPr/>
            <p:nvPr/>
          </p:nvSpPr>
          <p:spPr>
            <a:xfrm>
              <a:off x="15771438" y="4499155"/>
              <a:ext cx="915417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800">
                <a:spcBef>
                  <a:spcPts val="0"/>
                </a:spcBef>
                <a:defRPr sz="2000">
                  <a:solidFill>
                    <a:schemeClr val="accent1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t>Хомут</a:t>
              </a:r>
            </a:p>
          </p:txBody>
        </p:sp>
        <p:sp>
          <p:nvSpPr>
            <p:cNvPr id="649" name="Shape 649"/>
            <p:cNvSpPr/>
            <p:nvPr/>
          </p:nvSpPr>
          <p:spPr>
            <a:xfrm>
              <a:off x="15773343" y="6952400"/>
              <a:ext cx="911607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800">
                <a:spcBef>
                  <a:spcPts val="0"/>
                </a:spcBef>
                <a:defRPr sz="2000">
                  <a:solidFill>
                    <a:schemeClr val="accent1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t>Опора</a:t>
              </a:r>
            </a:p>
          </p:txBody>
        </p:sp>
        <p:sp>
          <p:nvSpPr>
            <p:cNvPr id="650" name="Shape 650"/>
            <p:cNvSpPr/>
            <p:nvPr/>
          </p:nvSpPr>
          <p:spPr>
            <a:xfrm>
              <a:off x="2993214" y="6952400"/>
              <a:ext cx="1558545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800">
                <a:spcBef>
                  <a:spcPts val="0"/>
                </a:spcBef>
                <a:defRPr sz="2000">
                  <a:solidFill>
                    <a:schemeClr val="accent1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t>Фундамент</a:t>
              </a:r>
            </a:p>
          </p:txBody>
        </p:sp>
        <p:sp>
          <p:nvSpPr>
            <p:cNvPr id="651" name="Shape 651"/>
            <p:cNvSpPr/>
            <p:nvPr/>
          </p:nvSpPr>
          <p:spPr>
            <a:xfrm>
              <a:off x="7206433" y="6952400"/>
              <a:ext cx="1558545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800">
                <a:spcBef>
                  <a:spcPts val="0"/>
                </a:spcBef>
                <a:defRPr sz="2000">
                  <a:solidFill>
                    <a:schemeClr val="accent1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rPr dirty="0" err="1"/>
                <a:t>Фундамент</a:t>
              </a:r>
              <a:endParaRPr dirty="0"/>
            </a:p>
          </p:txBody>
        </p:sp>
        <p:sp>
          <p:nvSpPr>
            <p:cNvPr id="652" name="Shape 652"/>
            <p:cNvSpPr/>
            <p:nvPr/>
          </p:nvSpPr>
          <p:spPr>
            <a:xfrm>
              <a:off x="6993899" y="6290582"/>
              <a:ext cx="911607" cy="3556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800">
                <a:spcBef>
                  <a:spcPts val="0"/>
                </a:spcBef>
                <a:defRPr sz="2000">
                  <a:solidFill>
                    <a:srgbClr val="FFFFFF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t>Опора</a:t>
              </a:r>
            </a:p>
          </p:txBody>
        </p:sp>
        <p:sp>
          <p:nvSpPr>
            <p:cNvPr id="653" name="Shape 653"/>
            <p:cNvSpPr/>
            <p:nvPr/>
          </p:nvSpPr>
          <p:spPr>
            <a:xfrm>
              <a:off x="8183966" y="6290582"/>
              <a:ext cx="911607" cy="3556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800">
                <a:spcBef>
                  <a:spcPts val="0"/>
                </a:spcBef>
                <a:defRPr sz="2000">
                  <a:solidFill>
                    <a:srgbClr val="FFFFFF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t>Опора</a:t>
              </a:r>
            </a:p>
          </p:txBody>
        </p:sp>
        <p:sp>
          <p:nvSpPr>
            <p:cNvPr id="654" name="Shape 654"/>
            <p:cNvSpPr/>
            <p:nvPr/>
          </p:nvSpPr>
          <p:spPr>
            <a:xfrm>
              <a:off x="5322423" y="6290582"/>
              <a:ext cx="911607" cy="3556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800">
                <a:spcBef>
                  <a:spcPts val="0"/>
                </a:spcBef>
                <a:defRPr sz="2000">
                  <a:solidFill>
                    <a:srgbClr val="FFFFFF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t>Опора</a:t>
              </a:r>
            </a:p>
          </p:txBody>
        </p:sp>
        <p:sp>
          <p:nvSpPr>
            <p:cNvPr id="655" name="Shape 655"/>
            <p:cNvSpPr/>
            <p:nvPr/>
          </p:nvSpPr>
          <p:spPr>
            <a:xfrm>
              <a:off x="3336873" y="6290582"/>
              <a:ext cx="911607" cy="3556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800">
                <a:spcBef>
                  <a:spcPts val="0"/>
                </a:spcBef>
                <a:defRPr sz="2000">
                  <a:solidFill>
                    <a:srgbClr val="FFFFFF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t>Опора</a:t>
              </a:r>
            </a:p>
          </p:txBody>
        </p:sp>
        <p:sp>
          <p:nvSpPr>
            <p:cNvPr id="656" name="Shape 656"/>
            <p:cNvSpPr/>
            <p:nvPr/>
          </p:nvSpPr>
          <p:spPr>
            <a:xfrm>
              <a:off x="1728342" y="6290582"/>
              <a:ext cx="911607" cy="3556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800">
                <a:spcBef>
                  <a:spcPts val="0"/>
                </a:spcBef>
                <a:defRPr sz="2000">
                  <a:solidFill>
                    <a:srgbClr val="FFFFFF"/>
                  </a:solidFill>
                  <a:latin typeface="Amasis MT W1G Bold"/>
                  <a:ea typeface="Amasis MT W1G Bold"/>
                  <a:cs typeface="Amasis MT W1G Bold"/>
                  <a:sym typeface="Amasis MT W1G Bold"/>
                </a:defRPr>
              </a:lvl1pPr>
            </a:lstStyle>
            <a:p>
              <a:r>
                <a:t>Опора</a:t>
              </a:r>
            </a:p>
          </p:txBody>
        </p:sp>
        <p:sp>
          <p:nvSpPr>
            <p:cNvPr id="688" name="Shape 688"/>
            <p:cNvSpPr/>
            <p:nvPr/>
          </p:nvSpPr>
          <p:spPr>
            <a:xfrm>
              <a:off x="2687352" y="4311554"/>
              <a:ext cx="1" cy="317779"/>
            </a:xfrm>
            <a:prstGeom prst="line">
              <a:avLst/>
            </a:prstGeom>
            <a:ln w="12700">
              <a:solidFill>
                <a:schemeClr val="accent5">
                  <a:hueOff val="-234537"/>
                  <a:satOff val="-1108"/>
                  <a:lumOff val="-14796"/>
                </a:schemeClr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latin typeface="+mn-lt"/>
                  <a:ea typeface="+mn-ea"/>
                  <a:cs typeface="+mn-cs"/>
                  <a:sym typeface="DIN Alternate"/>
                </a:defRPr>
              </a:pPr>
              <a:endParaRPr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18210423" y="3381437"/>
            <a:ext cx="6173577" cy="3727223"/>
            <a:chOff x="18210423" y="3381437"/>
            <a:chExt cx="6173577" cy="3727223"/>
          </a:xfrm>
        </p:grpSpPr>
        <p:grpSp>
          <p:nvGrpSpPr>
            <p:cNvPr id="687" name="Group 687"/>
            <p:cNvGrpSpPr/>
            <p:nvPr/>
          </p:nvGrpSpPr>
          <p:grpSpPr>
            <a:xfrm>
              <a:off x="18210423" y="4311554"/>
              <a:ext cx="6173577" cy="2797106"/>
              <a:chOff x="0" y="0"/>
              <a:chExt cx="6173576" cy="2797105"/>
            </a:xfrm>
          </p:grpSpPr>
          <p:sp>
            <p:nvSpPr>
              <p:cNvPr id="670" name="Shape 670"/>
              <p:cNvSpPr/>
              <p:nvPr/>
            </p:nvSpPr>
            <p:spPr>
              <a:xfrm>
                <a:off x="1123626" y="192643"/>
                <a:ext cx="5049951" cy="4902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defTabSz="1828800">
                  <a:spcBef>
                    <a:spcPts val="0"/>
                  </a:spcBef>
                  <a:defRPr sz="2400">
                    <a:solidFill>
                      <a:srgbClr val="135580"/>
                    </a:solidFill>
                    <a:latin typeface="Amasis MT W1G Bold"/>
                    <a:ea typeface="Amasis MT W1G Bold"/>
                    <a:cs typeface="Amasis MT W1G Bold"/>
                    <a:sym typeface="Amasis MT W1G Bold"/>
                  </a:defRPr>
                </a:lvl1pPr>
              </a:lstStyle>
              <a:p>
                <a:r>
                  <a:rPr dirty="0"/>
                  <a:t>Неисправный подшипник</a:t>
                </a:r>
              </a:p>
            </p:txBody>
          </p:sp>
          <p:grpSp>
            <p:nvGrpSpPr>
              <p:cNvPr id="681" name="Group 681"/>
              <p:cNvGrpSpPr/>
              <p:nvPr/>
            </p:nvGrpSpPr>
            <p:grpSpPr>
              <a:xfrm>
                <a:off x="85207" y="0"/>
                <a:ext cx="799307" cy="799307"/>
                <a:chOff x="0" y="0"/>
                <a:chExt cx="799306" cy="799306"/>
              </a:xfrm>
            </p:grpSpPr>
            <p:sp>
              <p:nvSpPr>
                <p:cNvPr id="671" name="Shape 671"/>
                <p:cNvSpPr/>
                <p:nvPr/>
              </p:nvSpPr>
              <p:spPr>
                <a:xfrm>
                  <a:off x="0" y="0"/>
                  <a:ext cx="799307" cy="799307"/>
                </a:xfrm>
                <a:prstGeom prst="ellipse">
                  <a:avLst/>
                </a:prstGeom>
                <a:noFill/>
                <a:ln w="25400" cap="flat">
                  <a:solidFill>
                    <a:schemeClr val="accent5">
                      <a:hueOff val="-180946"/>
                      <a:satOff val="-2351"/>
                      <a:lumOff val="-8716"/>
                    </a:schemeClr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ts val="0"/>
                    </a:spcBef>
                    <a:defRPr sz="4000" cap="all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DIN Alternate"/>
                    </a:defRPr>
                  </a:pPr>
                  <a:endParaRPr/>
                </a:p>
              </p:txBody>
            </p:sp>
            <p:sp>
              <p:nvSpPr>
                <p:cNvPr id="672" name="Shape 672"/>
                <p:cNvSpPr/>
                <p:nvPr/>
              </p:nvSpPr>
              <p:spPr>
                <a:xfrm>
                  <a:off x="156114" y="156114"/>
                  <a:ext cx="487078" cy="487078"/>
                </a:xfrm>
                <a:prstGeom prst="ellipse">
                  <a:avLst/>
                </a:prstGeom>
                <a:noFill/>
                <a:ln w="25400" cap="flat">
                  <a:solidFill>
                    <a:schemeClr val="accent5">
                      <a:hueOff val="-180946"/>
                      <a:satOff val="-2351"/>
                      <a:lumOff val="-8716"/>
                    </a:schemeClr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ts val="0"/>
                    </a:spcBef>
                    <a:defRPr sz="4000" cap="all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DIN Alternate"/>
                    </a:defRPr>
                  </a:pPr>
                  <a:endParaRPr/>
                </a:p>
              </p:txBody>
            </p:sp>
            <p:sp>
              <p:nvSpPr>
                <p:cNvPr id="673" name="Shape 673"/>
                <p:cNvSpPr/>
                <p:nvPr/>
              </p:nvSpPr>
              <p:spPr>
                <a:xfrm>
                  <a:off x="346264" y="24058"/>
                  <a:ext cx="106778" cy="106777"/>
                </a:xfrm>
                <a:prstGeom prst="ellipse">
                  <a:avLst/>
                </a:prstGeom>
                <a:noFill/>
                <a:ln w="25400" cap="flat">
                  <a:solidFill>
                    <a:schemeClr val="accent5">
                      <a:hueOff val="-180946"/>
                      <a:satOff val="-2351"/>
                      <a:lumOff val="-8716"/>
                    </a:schemeClr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ts val="0"/>
                    </a:spcBef>
                    <a:defRPr sz="4000" cap="all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DIN Alternate"/>
                    </a:defRPr>
                  </a:pPr>
                  <a:endParaRPr/>
                </a:p>
              </p:txBody>
            </p:sp>
            <p:sp>
              <p:nvSpPr>
                <p:cNvPr id="674" name="Shape 674"/>
                <p:cNvSpPr/>
                <p:nvPr/>
              </p:nvSpPr>
              <p:spPr>
                <a:xfrm>
                  <a:off x="346264" y="667269"/>
                  <a:ext cx="106778" cy="106778"/>
                </a:xfrm>
                <a:prstGeom prst="ellipse">
                  <a:avLst/>
                </a:prstGeom>
                <a:noFill/>
                <a:ln w="25400" cap="flat">
                  <a:solidFill>
                    <a:schemeClr val="accent5">
                      <a:hueOff val="-180946"/>
                      <a:satOff val="-2351"/>
                      <a:lumOff val="-8716"/>
                    </a:schemeClr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ts val="0"/>
                    </a:spcBef>
                    <a:defRPr sz="4000" cap="all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DIN Alternate"/>
                    </a:defRPr>
                  </a:pPr>
                  <a:endParaRPr/>
                </a:p>
              </p:txBody>
            </p:sp>
            <p:sp>
              <p:nvSpPr>
                <p:cNvPr id="675" name="Shape 675"/>
                <p:cNvSpPr/>
                <p:nvPr/>
              </p:nvSpPr>
              <p:spPr>
                <a:xfrm rot="5400000">
                  <a:off x="667871" y="345664"/>
                  <a:ext cx="106777" cy="106777"/>
                </a:xfrm>
                <a:prstGeom prst="ellipse">
                  <a:avLst/>
                </a:prstGeom>
                <a:noFill/>
                <a:ln w="25400" cap="flat">
                  <a:solidFill>
                    <a:schemeClr val="accent5">
                      <a:hueOff val="-180946"/>
                      <a:satOff val="-2351"/>
                      <a:lumOff val="-8716"/>
                    </a:schemeClr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ts val="0"/>
                    </a:spcBef>
                    <a:defRPr sz="4000" cap="all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DIN Alternate"/>
                    </a:defRPr>
                  </a:pPr>
                  <a:endParaRPr/>
                </a:p>
              </p:txBody>
            </p:sp>
            <p:sp>
              <p:nvSpPr>
                <p:cNvPr id="676" name="Shape 676"/>
                <p:cNvSpPr/>
                <p:nvPr/>
              </p:nvSpPr>
              <p:spPr>
                <a:xfrm rot="5400000">
                  <a:off x="24659" y="345664"/>
                  <a:ext cx="106777" cy="106777"/>
                </a:xfrm>
                <a:prstGeom prst="ellipse">
                  <a:avLst/>
                </a:prstGeom>
                <a:noFill/>
                <a:ln w="25400" cap="flat">
                  <a:solidFill>
                    <a:schemeClr val="accent5">
                      <a:hueOff val="-180946"/>
                      <a:satOff val="-2351"/>
                      <a:lumOff val="-8716"/>
                    </a:schemeClr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ts val="0"/>
                    </a:spcBef>
                    <a:defRPr sz="4000" cap="all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DIN Alternate"/>
                    </a:defRPr>
                  </a:pPr>
                  <a:endParaRPr/>
                </a:p>
              </p:txBody>
            </p:sp>
            <p:sp>
              <p:nvSpPr>
                <p:cNvPr id="677" name="Shape 677"/>
                <p:cNvSpPr/>
                <p:nvPr/>
              </p:nvSpPr>
              <p:spPr>
                <a:xfrm rot="2700000">
                  <a:off x="573674" y="118254"/>
                  <a:ext cx="106778" cy="106777"/>
                </a:xfrm>
                <a:prstGeom prst="ellipse">
                  <a:avLst/>
                </a:prstGeom>
                <a:noFill/>
                <a:ln w="25400" cap="flat">
                  <a:solidFill>
                    <a:schemeClr val="accent5">
                      <a:hueOff val="-180946"/>
                      <a:satOff val="-2351"/>
                      <a:lumOff val="-8716"/>
                    </a:schemeClr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ts val="0"/>
                    </a:spcBef>
                    <a:defRPr sz="4000" cap="all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DIN Alternate"/>
                    </a:defRPr>
                  </a:pPr>
                  <a:endParaRPr/>
                </a:p>
              </p:txBody>
            </p:sp>
            <p:sp>
              <p:nvSpPr>
                <p:cNvPr id="678" name="Shape 678"/>
                <p:cNvSpPr/>
                <p:nvPr/>
              </p:nvSpPr>
              <p:spPr>
                <a:xfrm rot="2700000">
                  <a:off x="118855" y="573073"/>
                  <a:ext cx="106778" cy="106778"/>
                </a:xfrm>
                <a:prstGeom prst="ellipse">
                  <a:avLst/>
                </a:prstGeom>
                <a:noFill/>
                <a:ln w="25400" cap="flat">
                  <a:solidFill>
                    <a:schemeClr val="accent5">
                      <a:hueOff val="-180946"/>
                      <a:satOff val="-2351"/>
                      <a:lumOff val="-8716"/>
                    </a:schemeClr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ts val="0"/>
                    </a:spcBef>
                    <a:defRPr sz="4000" cap="all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DIN Alternate"/>
                    </a:defRPr>
                  </a:pPr>
                  <a:endParaRPr/>
                </a:p>
              </p:txBody>
            </p:sp>
            <p:sp>
              <p:nvSpPr>
                <p:cNvPr id="679" name="Shape 679"/>
                <p:cNvSpPr/>
                <p:nvPr/>
              </p:nvSpPr>
              <p:spPr>
                <a:xfrm rot="8100000">
                  <a:off x="573674" y="573073"/>
                  <a:ext cx="106778" cy="106778"/>
                </a:xfrm>
                <a:prstGeom prst="ellipse">
                  <a:avLst/>
                </a:prstGeom>
                <a:noFill/>
                <a:ln w="25400" cap="flat">
                  <a:solidFill>
                    <a:schemeClr val="accent5">
                      <a:hueOff val="-180946"/>
                      <a:satOff val="-2351"/>
                      <a:lumOff val="-8716"/>
                    </a:schemeClr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ts val="0"/>
                    </a:spcBef>
                    <a:defRPr sz="4000" cap="all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DIN Alternate"/>
                    </a:defRPr>
                  </a:pPr>
                  <a:endParaRPr/>
                </a:p>
              </p:txBody>
            </p:sp>
            <p:sp>
              <p:nvSpPr>
                <p:cNvPr id="680" name="Shape 680"/>
                <p:cNvSpPr/>
                <p:nvPr/>
              </p:nvSpPr>
              <p:spPr>
                <a:xfrm rot="8100000">
                  <a:off x="118855" y="118254"/>
                  <a:ext cx="106778" cy="106777"/>
                </a:xfrm>
                <a:prstGeom prst="ellipse">
                  <a:avLst/>
                </a:prstGeom>
                <a:noFill/>
                <a:ln w="25400" cap="flat">
                  <a:solidFill>
                    <a:schemeClr val="accent5">
                      <a:hueOff val="-180946"/>
                      <a:satOff val="-2351"/>
                      <a:lumOff val="-8716"/>
                    </a:schemeClr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ts val="0"/>
                    </a:spcBef>
                    <a:defRPr sz="4000" cap="all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DIN Alternate"/>
                    </a:defRPr>
                  </a:pPr>
                  <a:endParaRPr/>
                </a:p>
              </p:txBody>
            </p:sp>
          </p:grpSp>
          <p:sp>
            <p:nvSpPr>
              <p:cNvPr id="708" name="Shape 708"/>
              <p:cNvSpPr/>
              <p:nvPr/>
            </p:nvSpPr>
            <p:spPr>
              <a:xfrm>
                <a:off x="123150" y="1243779"/>
                <a:ext cx="761364" cy="1950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6200" extrusionOk="0">
                    <a:moveTo>
                      <a:pt x="21600" y="16200"/>
                    </a:moveTo>
                    <a:cubicBezTo>
                      <a:pt x="14427" y="-5281"/>
                      <a:pt x="7227" y="-5400"/>
                      <a:pt x="0" y="15843"/>
                    </a:cubicBezTo>
                  </a:path>
                </a:pathLst>
              </a:custGeom>
              <a:noFill/>
              <a:ln w="25400" cap="flat">
                <a:solidFill>
                  <a:srgbClr val="C41C2D"/>
                </a:solidFill>
                <a:prstDash val="solid"/>
                <a:miter lim="400000"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83" name="Shape 683"/>
              <p:cNvSpPr/>
              <p:nvPr/>
            </p:nvSpPr>
            <p:spPr>
              <a:xfrm>
                <a:off x="1123626" y="1193750"/>
                <a:ext cx="5049951" cy="4902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defTabSz="1828800">
                  <a:spcBef>
                    <a:spcPts val="0"/>
                  </a:spcBef>
                  <a:defRPr sz="2400">
                    <a:solidFill>
                      <a:srgbClr val="135580"/>
                    </a:solidFill>
                    <a:latin typeface="Amasis MT W1G Bold"/>
                    <a:ea typeface="Amasis MT W1G Bold"/>
                    <a:cs typeface="Amasis MT W1G Bold"/>
                    <a:sym typeface="Amasis MT W1G Bold"/>
                  </a:defRPr>
                </a:lvl1pPr>
              </a:lstStyle>
              <a:p>
                <a:r>
                  <a:t>Непроектные нагрузки</a:t>
                </a:r>
              </a:p>
            </p:txBody>
          </p:sp>
          <p:sp>
            <p:nvSpPr>
              <p:cNvPr id="684" name="Shape 684"/>
              <p:cNvSpPr/>
              <p:nvPr/>
            </p:nvSpPr>
            <p:spPr>
              <a:xfrm>
                <a:off x="465413" y="2051698"/>
                <a:ext cx="457262" cy="7454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4293" y="6393"/>
                    </a:lnTo>
                    <a:lnTo>
                      <a:pt x="11354" y="4586"/>
                    </a:lnTo>
                    <a:lnTo>
                      <a:pt x="7009" y="11857"/>
                    </a:lnTo>
                    <a:lnTo>
                      <a:pt x="4365" y="9873"/>
                    </a:lnTo>
                    <a:lnTo>
                      <a:pt x="0" y="21600"/>
                    </a:lnTo>
                    <a:lnTo>
                      <a:pt x="5825" y="14038"/>
                    </a:lnTo>
                    <a:lnTo>
                      <a:pt x="8334" y="15678"/>
                    </a:lnTo>
                    <a:lnTo>
                      <a:pt x="12767" y="8388"/>
                    </a:lnTo>
                    <a:lnTo>
                      <a:pt x="15245" y="992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5">
                  <a:hueOff val="-180946"/>
                  <a:satOff val="-2351"/>
                  <a:lumOff val="-8716"/>
                </a:schemeClr>
              </a:solidFill>
              <a:ln w="25400" cap="flat">
                <a:solidFill>
                  <a:srgbClr val="FFFFFF"/>
                </a:solidFill>
                <a:prstDash val="solid"/>
                <a:miter lim="400000"/>
              </a:ln>
              <a:effectLst>
                <a:outerShdw blurRad="38100" dir="10800000" rotWithShape="0">
                  <a:srgbClr val="000000">
                    <a:alpha val="30482"/>
                  </a:srgbClr>
                </a:outerShdw>
              </a:effectLst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  <a:spcBef>
                    <a:spcPts val="0"/>
                  </a:spcBef>
                  <a:defRPr sz="4000" cap="all">
                    <a:latin typeface="+mn-lt"/>
                    <a:ea typeface="+mn-ea"/>
                    <a:cs typeface="+mn-cs"/>
                    <a:sym typeface="DIN Alternate"/>
                  </a:defRPr>
                </a:pPr>
                <a:endParaRPr/>
              </a:p>
            </p:txBody>
          </p:sp>
          <p:sp>
            <p:nvSpPr>
              <p:cNvPr id="685" name="Shape 685"/>
              <p:cNvSpPr/>
              <p:nvPr/>
            </p:nvSpPr>
            <p:spPr>
              <a:xfrm rot="20714786">
                <a:off x="41205" y="2131413"/>
                <a:ext cx="443091" cy="3809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5458" y="5946"/>
                    </a:lnTo>
                    <a:lnTo>
                      <a:pt x="6161" y="11847"/>
                    </a:lnTo>
                    <a:lnTo>
                      <a:pt x="0" y="21600"/>
                    </a:lnTo>
                    <a:lnTo>
                      <a:pt x="8657" y="13116"/>
                    </a:lnTo>
                    <a:lnTo>
                      <a:pt x="16825" y="7547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414343"/>
              </a:solidFill>
              <a:ln w="25400" cap="flat">
                <a:solidFill>
                  <a:schemeClr val="accent5">
                    <a:hueOff val="-180946"/>
                    <a:satOff val="-2351"/>
                    <a:lumOff val="-871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  <a:spcBef>
                    <a:spcPts val="0"/>
                  </a:spcBef>
                  <a:defRPr sz="4000" cap="all">
                    <a:latin typeface="+mn-lt"/>
                    <a:ea typeface="+mn-ea"/>
                    <a:cs typeface="+mn-cs"/>
                    <a:sym typeface="DIN Alternate"/>
                  </a:defRPr>
                </a:pPr>
                <a:endParaRPr/>
              </a:p>
            </p:txBody>
          </p:sp>
          <p:sp>
            <p:nvSpPr>
              <p:cNvPr id="686" name="Shape 686"/>
              <p:cNvSpPr/>
              <p:nvPr/>
            </p:nvSpPr>
            <p:spPr>
              <a:xfrm>
                <a:off x="1123626" y="1904994"/>
                <a:ext cx="5049951" cy="8585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defTabSz="1828800">
                  <a:spcBef>
                    <a:spcPts val="0"/>
                  </a:spcBef>
                  <a:defRPr sz="2400">
                    <a:solidFill>
                      <a:srgbClr val="135580"/>
                    </a:solidFill>
                    <a:latin typeface="Amasis MT W1G Bold"/>
                    <a:ea typeface="Amasis MT W1G Bold"/>
                    <a:cs typeface="Amasis MT W1G Bold"/>
                    <a:sym typeface="Amasis MT W1G Bold"/>
                  </a:defRPr>
                </a:lvl1pPr>
              </a:lstStyle>
              <a:p>
                <a:r>
                  <a:t>Трещины, разрушения, нарушение сплошности</a:t>
                </a:r>
              </a:p>
            </p:txBody>
          </p:sp>
        </p:grpSp>
        <p:sp>
          <p:nvSpPr>
            <p:cNvPr id="689" name="Shape 689"/>
            <p:cNvSpPr/>
            <p:nvPr/>
          </p:nvSpPr>
          <p:spPr>
            <a:xfrm>
              <a:off x="18289990" y="3381437"/>
              <a:ext cx="4544955" cy="558801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lnSpc>
                  <a:spcPct val="120000"/>
                </a:lnSpc>
                <a:spcBef>
                  <a:spcPts val="0"/>
                </a:spcBef>
                <a:defRPr sz="3200" cap="small" spc="64">
                  <a:solidFill>
                    <a:srgbClr val="FFFFFF"/>
                  </a:solidFill>
                  <a:latin typeface="Plumb-Bold"/>
                  <a:ea typeface="Plumb-Bold"/>
                  <a:cs typeface="Plumb-Bold"/>
                  <a:sym typeface="Plumb-Bold"/>
                </a:defRPr>
              </a:lvl1pPr>
            </a:lstStyle>
            <a:p>
              <a:r>
                <a:rPr dirty="0"/>
                <a:t>условные обозначения:</a:t>
              </a:r>
            </a:p>
          </p:txBody>
        </p:sp>
      </p:grpSp>
      <p:sp>
        <p:nvSpPr>
          <p:cNvPr id="709" name="Shape 709"/>
          <p:cNvSpPr/>
          <p:nvPr/>
        </p:nvSpPr>
        <p:spPr>
          <a:xfrm>
            <a:off x="1578517" y="5071011"/>
            <a:ext cx="144644" cy="4080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230" h="21600" extrusionOk="0">
                <a:moveTo>
                  <a:pt x="13566" y="0"/>
                </a:moveTo>
                <a:cubicBezTo>
                  <a:pt x="-5370" y="8268"/>
                  <a:pt x="-4482" y="15468"/>
                  <a:pt x="16230" y="21600"/>
                </a:cubicBezTo>
              </a:path>
            </a:pathLst>
          </a:custGeom>
          <a:ln w="25400">
            <a:solidFill>
              <a:schemeClr val="accent5">
                <a:hueOff val="-180946"/>
                <a:satOff val="-2351"/>
                <a:lumOff val="-8716"/>
              </a:schemeClr>
            </a:solidFill>
            <a:miter lim="400000"/>
            <a:headEnd type="triangl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86" name="Shape 214"/>
          <p:cNvSpPr/>
          <p:nvPr/>
        </p:nvSpPr>
        <p:spPr>
          <a:xfrm>
            <a:off x="1" y="522816"/>
            <a:ext cx="24384000" cy="964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7000" cap="all" spc="700">
                <a:solidFill>
                  <a:schemeClr val="accent1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pPr algn="ctr"/>
            <a:r>
              <a:rPr lang="ru-RU" dirty="0"/>
              <a:t>оценка взаимного влияния</a:t>
            </a:r>
          </a:p>
        </p:txBody>
      </p:sp>
      <p:sp>
        <p:nvSpPr>
          <p:cNvPr id="183" name="Shape 515"/>
          <p:cNvSpPr/>
          <p:nvPr/>
        </p:nvSpPr>
        <p:spPr>
          <a:xfrm>
            <a:off x="1458138" y="8580229"/>
            <a:ext cx="5535761" cy="3693319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52400" tIns="152400" rIns="152400" bIns="152400">
            <a:sp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4000" cap="all" spc="79">
                <a:solidFill>
                  <a:srgbClr val="FFFFFF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pPr>
              <a:lnSpc>
                <a:spcPct val="110000"/>
              </a:lnSpc>
            </a:pPr>
            <a:r>
              <a:rPr dirty="0"/>
              <a:t>Определение срока </a:t>
            </a:r>
            <a:r>
              <a:rPr dirty="0" err="1"/>
              <a:t>безопасной</a:t>
            </a:r>
            <a:r>
              <a:rPr dirty="0"/>
              <a:t> </a:t>
            </a:r>
            <a:r>
              <a:rPr dirty="0" err="1" smtClean="0"/>
              <a:t>эксплуатации</a:t>
            </a:r>
            <a:r>
              <a:rPr lang="ru-RU" dirty="0" smtClean="0"/>
              <a:t> </a:t>
            </a:r>
            <a:r>
              <a:rPr dirty="0" smtClean="0"/>
              <a:t> </a:t>
            </a:r>
            <a:r>
              <a:rPr dirty="0" err="1" smtClean="0"/>
              <a:t>на</a:t>
            </a:r>
            <a:r>
              <a:rPr dirty="0" smtClean="0"/>
              <a:t> </a:t>
            </a:r>
            <a:r>
              <a:rPr dirty="0"/>
              <a:t>«комплекс»</a:t>
            </a:r>
          </a:p>
        </p:txBody>
      </p:sp>
      <p:sp>
        <p:nvSpPr>
          <p:cNvPr id="184" name="Shape 516"/>
          <p:cNvSpPr/>
          <p:nvPr/>
        </p:nvSpPr>
        <p:spPr>
          <a:xfrm>
            <a:off x="7640401" y="8618593"/>
            <a:ext cx="6978127" cy="1353707"/>
          </a:xfrm>
          <a:prstGeom prst="roundRect">
            <a:avLst>
              <a:gd name="adj" fmla="val 0"/>
            </a:avLst>
          </a:prstGeom>
          <a:solidFill>
            <a:srgbClr val="135580"/>
          </a:solidFill>
          <a:ln w="635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algn="ctr">
              <a:defRPr spc="600">
                <a:solidFill>
                  <a:srgbClr val="FFFFFF"/>
                </a:solidFill>
                <a:latin typeface="Amasis MT W1G Bold"/>
                <a:ea typeface="Amasis MT W1G Bold"/>
                <a:cs typeface="Amasis MT W1G Bold"/>
                <a:sym typeface="Amasis MT W1G Bold"/>
              </a:defRPr>
            </a:pPr>
            <a:r>
              <a:rPr lang="ru-RU" spc="600" dirty="0">
                <a:solidFill>
                  <a:srgbClr val="FFFFFF"/>
                </a:solidFill>
                <a:latin typeface="Amasis MT W1G Bold"/>
                <a:ea typeface="Amasis MT W1G Bold"/>
                <a:cs typeface="Amasis MT W1G Bold"/>
              </a:rPr>
              <a:t>При отсутствии систем  контроля технического состояния</a:t>
            </a:r>
            <a:endParaRPr spc="600" dirty="0">
              <a:solidFill>
                <a:srgbClr val="FFFFFF"/>
              </a:solidFill>
              <a:latin typeface="Amasis MT W1G Bold"/>
              <a:ea typeface="Amasis MT W1G Bold"/>
              <a:cs typeface="Amasis MT W1G Bold"/>
            </a:endParaRPr>
          </a:p>
        </p:txBody>
      </p:sp>
      <p:sp>
        <p:nvSpPr>
          <p:cNvPr id="185" name="Shape 517"/>
          <p:cNvSpPr/>
          <p:nvPr/>
        </p:nvSpPr>
        <p:spPr>
          <a:xfrm>
            <a:off x="7640401" y="10925145"/>
            <a:ext cx="14334269" cy="1348403"/>
          </a:xfrm>
          <a:prstGeom prst="roundRect">
            <a:avLst>
              <a:gd name="adj" fmla="val 0"/>
            </a:avLst>
          </a:prstGeom>
          <a:solidFill>
            <a:srgbClr val="135580"/>
          </a:solidFill>
          <a:ln w="635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algn="ctr">
              <a:defRPr spc="600">
                <a:solidFill>
                  <a:srgbClr val="FFFFFF"/>
                </a:solidFill>
                <a:latin typeface="Amasis MT W1G Bold"/>
                <a:ea typeface="Amasis MT W1G Bold"/>
                <a:cs typeface="Amasis MT W1G Bold"/>
                <a:sym typeface="Amasis MT W1G Bold"/>
              </a:defRPr>
            </a:pPr>
            <a:r>
              <a:rPr lang="ru-RU" dirty="0" smtClean="0"/>
              <a:t>При </a:t>
            </a:r>
            <a:r>
              <a:rPr lang="ru-RU" dirty="0"/>
              <a:t>наличии систем мониторинга и диагностики</a:t>
            </a:r>
            <a:endParaRPr dirty="0"/>
          </a:p>
        </p:txBody>
      </p:sp>
      <p:sp>
        <p:nvSpPr>
          <p:cNvPr id="256" name="Shape 239"/>
          <p:cNvSpPr/>
          <p:nvPr/>
        </p:nvSpPr>
        <p:spPr>
          <a:xfrm>
            <a:off x="1100835" y="8103960"/>
            <a:ext cx="22465733" cy="0"/>
          </a:xfrm>
          <a:prstGeom prst="line">
            <a:avLst/>
          </a:prstGeom>
          <a:ln w="82550">
            <a:solidFill>
              <a:srgbClr val="C41C2D"/>
            </a:solidFill>
            <a:prstDash val="solid"/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sp>
        <p:nvSpPr>
          <p:cNvPr id="180" name="Shape 283"/>
          <p:cNvSpPr>
            <a:spLocks noGrp="1"/>
          </p:cNvSpPr>
          <p:nvPr>
            <p:ph type="sldNum" sz="quarter" idx="2"/>
          </p:nvPr>
        </p:nvSpPr>
        <p:spPr>
          <a:xfrm>
            <a:off x="23314345" y="12922267"/>
            <a:ext cx="252223" cy="5207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anchor="ctr"/>
          <a:lstStyle>
            <a:lvl1pPr algn="l">
              <a:lnSpc>
                <a:spcPct val="100000"/>
              </a:lnSpc>
              <a:spcBef>
                <a:spcPts val="3400"/>
              </a:spcBef>
              <a:defRPr sz="3000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Regular"/>
                <a:ea typeface="PlumbCondensed-Regular"/>
                <a:cs typeface="PlumbCondensed-Regular"/>
                <a:sym typeface="PlumbCondensed-Regular"/>
              </a:defRPr>
            </a:lvl1pPr>
          </a:lstStyle>
          <a:p>
            <a:fld id="{86CB4B4D-7CA3-9044-876B-883B54F8677D}" type="slidenum">
              <a:t>5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00302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3" presetClass="entr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32" presetClass="emph" presetSubtype="0" repeatCount="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23" presetClass="entr" presetSubtype="16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500"/>
                            </p:stCondLst>
                            <p:childTnLst>
                              <p:par>
                                <p:cTn id="47" presetID="32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250"/>
                            </p:stCondLst>
                            <p:childTnLst>
                              <p:par>
                                <p:cTn id="54" presetID="23" presetClass="entr" presetSubtype="16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750"/>
                            </p:stCondLst>
                            <p:childTnLst>
                              <p:par>
                                <p:cTn id="59" presetID="32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500"/>
                            </p:stCondLst>
                            <p:childTnLst>
                              <p:par>
                                <p:cTn id="66" presetID="23" presetClass="entr" presetSubtype="16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32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750"/>
                            </p:stCondLst>
                            <p:childTnLst>
                              <p:par>
                                <p:cTn id="78" presetID="23" presetClass="entr" presetSubtype="16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250"/>
                            </p:stCondLst>
                            <p:childTnLst>
                              <p:par>
                                <p:cTn id="83" presetID="32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3000"/>
                            </p:stCondLst>
                            <p:childTnLst>
                              <p:par>
                                <p:cTn id="90" presetID="23" presetClass="entr" presetSubtype="16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3500"/>
                            </p:stCondLst>
                            <p:childTnLst>
                              <p:par>
                                <p:cTn id="95" presetID="32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4250"/>
                            </p:stCondLst>
                            <p:childTnLst>
                              <p:par>
                                <p:cTn id="102" presetID="23" presetClass="entr" presetSubtype="16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4750"/>
                            </p:stCondLst>
                            <p:childTnLst>
                              <p:par>
                                <p:cTn id="107" presetID="32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500"/>
                            </p:stCondLst>
                            <p:childTnLst>
                              <p:par>
                                <p:cTn id="114" presetID="23" presetClass="entr" presetSubtype="16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9" presetID="32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0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2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4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6750"/>
                            </p:stCondLst>
                            <p:childTnLst>
                              <p:par>
                                <p:cTn id="126" presetID="23" presetClass="entr" presetSubtype="16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7250"/>
                            </p:stCondLst>
                            <p:childTnLst>
                              <p:par>
                                <p:cTn id="131" presetID="32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2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4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6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8000"/>
                            </p:stCondLst>
                            <p:childTnLst>
                              <p:par>
                                <p:cTn id="1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0" dur="5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8500"/>
                            </p:stCondLst>
                            <p:childTnLst>
                              <p:par>
                                <p:cTn id="142" presetID="23" presetClass="entr" presetSubtype="16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9000"/>
                            </p:stCondLst>
                            <p:childTnLst>
                              <p:par>
                                <p:cTn id="147" presetID="32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8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9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0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1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2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9750"/>
                            </p:stCondLst>
                            <p:childTnLst>
                              <p:par>
                                <p:cTn id="15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750"/>
                            </p:stCondLst>
                            <p:childTnLst>
                              <p:par>
                                <p:cTn id="1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3" dur="5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1250"/>
                            </p:stCondLst>
                            <p:childTnLst>
                              <p:par>
                                <p:cTn id="16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7" dur="5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1750"/>
                            </p:stCondLst>
                            <p:childTnLst>
                              <p:par>
                                <p:cTn id="169" presetID="23" presetClass="entr" presetSubtype="16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2250"/>
                            </p:stCondLst>
                            <p:childTnLst>
                              <p:par>
                                <p:cTn id="174" presetID="32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5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6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7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8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9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3000"/>
                            </p:stCondLst>
                            <p:childTnLst>
                              <p:par>
                                <p:cTn id="1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3500"/>
                            </p:stCondLst>
                            <p:childTnLst>
                              <p:par>
                                <p:cTn id="18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7" dur="5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4000"/>
                            </p:stCondLst>
                            <p:childTnLst>
                              <p:par>
                                <p:cTn id="18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1" dur="5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4500"/>
                            </p:stCondLst>
                            <p:childTnLst>
                              <p:par>
                                <p:cTn id="19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5" dur="5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5000"/>
                            </p:stCondLst>
                            <p:childTnLst>
                              <p:par>
                                <p:cTn id="197" presetID="23" presetClass="entr" presetSubtype="16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5500"/>
                            </p:stCondLst>
                            <p:childTnLst>
                              <p:par>
                                <p:cTn id="202" presetID="32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3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4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5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6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7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6250"/>
                            </p:stCondLst>
                            <p:childTnLst>
                              <p:par>
                                <p:cTn id="20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27250"/>
                            </p:stCondLst>
                            <p:childTnLst>
                              <p:par>
                                <p:cTn id="2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8" dur="500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500"/>
                            </p:stCondLst>
                            <p:childTnLst>
                              <p:par>
                                <p:cTn id="231" presetID="1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4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3000"/>
                            </p:stCondLst>
                            <p:childTnLst>
                              <p:par>
                                <p:cTn id="23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8" dur="15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9" dur="1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9" grpId="0" animBg="1"/>
      <p:bldP spid="628" grpId="0" animBg="1"/>
      <p:bldP spid="627" grpId="0" animBg="1"/>
      <p:bldP spid="564" grpId="0" animBg="1"/>
      <p:bldP spid="565" grpId="0" animBg="1"/>
      <p:bldP spid="697" grpId="0" animBg="1"/>
      <p:bldP spid="697" grpId="1" animBg="1"/>
      <p:bldP spid="698" grpId="0" animBg="1"/>
      <p:bldP spid="698" grpId="1" animBg="1"/>
      <p:bldP spid="699" grpId="0" animBg="1"/>
      <p:bldP spid="699" grpId="1" animBg="1"/>
      <p:bldP spid="700" grpId="0" animBg="1"/>
      <p:bldP spid="700" grpId="1" animBg="1"/>
      <p:bldP spid="701" grpId="0" animBg="1"/>
      <p:bldP spid="701" grpId="1" animBg="1"/>
      <p:bldP spid="702" grpId="0" animBg="1"/>
      <p:bldP spid="702" grpId="1" animBg="1"/>
      <p:bldP spid="703" grpId="0" animBg="1"/>
      <p:bldP spid="703" grpId="1" animBg="1"/>
      <p:bldP spid="704" grpId="0" animBg="1"/>
      <p:bldP spid="704" grpId="1" animBg="1"/>
      <p:bldP spid="634" grpId="0" animBg="1"/>
      <p:bldP spid="635" grpId="0" animBg="1"/>
      <p:bldP spid="636" grpId="0" animBg="1"/>
      <p:bldP spid="637" grpId="0" animBg="1"/>
      <p:bldP spid="705" grpId="0" animBg="1"/>
      <p:bldP spid="705" grpId="1" animBg="1"/>
      <p:bldP spid="706" grpId="0" animBg="1"/>
      <p:bldP spid="706" grpId="1" animBg="1"/>
      <p:bldP spid="707" grpId="0" animBg="1"/>
      <p:bldP spid="707" grpId="1" animBg="1"/>
      <p:bldP spid="641" grpId="0" animBg="1"/>
      <p:bldP spid="642" grpId="0" animBg="1"/>
      <p:bldP spid="643" grpId="0" animBg="1"/>
      <p:bldP spid="709" grpId="0" animBg="1"/>
      <p:bldP spid="709" grpId="1" animBg="1"/>
      <p:bldP spid="183" grpId="0" animBg="1"/>
      <p:bldP spid="184" grpId="0" animBg="1"/>
      <p:bldP spid="185" grpId="0" animBg="1"/>
      <p:bldP spid="2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1191"/>
          <p:cNvSpPr/>
          <p:nvPr/>
        </p:nvSpPr>
        <p:spPr>
          <a:xfrm>
            <a:off x="0" y="0"/>
            <a:ext cx="24384001" cy="1664611"/>
          </a:xfrm>
          <a:prstGeom prst="rect">
            <a:avLst/>
          </a:prstGeom>
          <a:gradFill>
            <a:gsLst>
              <a:gs pos="0">
                <a:srgbClr val="83D1D6">
                  <a:alpha val="50000"/>
                </a:srgbClr>
              </a:gs>
              <a:gs pos="100000">
                <a:srgbClr val="83D1D6">
                  <a:alpha val="6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grpSp>
        <p:nvGrpSpPr>
          <p:cNvPr id="19" name="Group 1244"/>
          <p:cNvGrpSpPr/>
          <p:nvPr/>
        </p:nvGrpSpPr>
        <p:grpSpPr>
          <a:xfrm>
            <a:off x="3313462" y="2105352"/>
            <a:ext cx="3178018" cy="871230"/>
            <a:chOff x="0" y="0"/>
            <a:chExt cx="3178016" cy="871229"/>
          </a:xfrm>
        </p:grpSpPr>
        <p:sp>
          <p:nvSpPr>
            <p:cNvPr id="20" name="Shape 1242"/>
            <p:cNvSpPr/>
            <p:nvPr/>
          </p:nvSpPr>
          <p:spPr>
            <a:xfrm>
              <a:off x="0" y="0"/>
              <a:ext cx="3178017" cy="8712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25400" cap="flat">
              <a:solidFill>
                <a:srgbClr val="135580"/>
              </a:solidFill>
              <a:prstDash val="solid"/>
              <a:miter lim="400000"/>
              <a:headEnd type="arrow" w="med" len="med"/>
              <a:tail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latin typeface="+mn-lt"/>
                  <a:ea typeface="+mn-ea"/>
                  <a:cs typeface="+mn-cs"/>
                  <a:sym typeface="DIN Alternate"/>
                </a:defRPr>
              </a:pPr>
              <a:endParaRPr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Shape 1243"/>
            <p:cNvSpPr/>
            <p:nvPr/>
          </p:nvSpPr>
          <p:spPr>
            <a:xfrm>
              <a:off x="11670" y="286898"/>
              <a:ext cx="3036169" cy="568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378" y="2516"/>
                    <a:pt x="820" y="4733"/>
                    <a:pt x="1314" y="6586"/>
                  </a:cubicBezTo>
                  <a:cubicBezTo>
                    <a:pt x="2506" y="11056"/>
                    <a:pt x="3945" y="13256"/>
                    <a:pt x="5400" y="12831"/>
                  </a:cubicBezTo>
                  <a:lnTo>
                    <a:pt x="10800" y="12831"/>
                  </a:lnTo>
                  <a:lnTo>
                    <a:pt x="16200" y="12831"/>
                  </a:lnTo>
                  <a:cubicBezTo>
                    <a:pt x="17489" y="13136"/>
                    <a:pt x="18767" y="11424"/>
                    <a:pt x="19877" y="7904"/>
                  </a:cubicBezTo>
                  <a:cubicBezTo>
                    <a:pt x="20533" y="5824"/>
                    <a:pt x="21116" y="3149"/>
                    <a:pt x="21600" y="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2621"/>
                </a:gs>
                <a:gs pos="21745">
                  <a:srgbClr val="FFCC66"/>
                </a:gs>
                <a:gs pos="79486">
                  <a:srgbClr val="FFCC66"/>
                </a:gs>
                <a:gs pos="100000">
                  <a:srgbClr val="EF2621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1247"/>
          <p:cNvGrpSpPr/>
          <p:nvPr/>
        </p:nvGrpSpPr>
        <p:grpSpPr>
          <a:xfrm>
            <a:off x="3313462" y="5023684"/>
            <a:ext cx="3178018" cy="871231"/>
            <a:chOff x="0" y="0"/>
            <a:chExt cx="3178016" cy="871229"/>
          </a:xfrm>
        </p:grpSpPr>
        <p:sp>
          <p:nvSpPr>
            <p:cNvPr id="23" name="Shape 1245"/>
            <p:cNvSpPr/>
            <p:nvPr/>
          </p:nvSpPr>
          <p:spPr>
            <a:xfrm>
              <a:off x="0" y="0"/>
              <a:ext cx="3178017" cy="8712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25400" cap="flat">
              <a:solidFill>
                <a:srgbClr val="135580"/>
              </a:solidFill>
              <a:prstDash val="solid"/>
              <a:miter lim="400000"/>
              <a:headEnd type="arrow" w="med" len="med"/>
              <a:tail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latin typeface="+mn-lt"/>
                  <a:ea typeface="+mn-ea"/>
                  <a:cs typeface="+mn-cs"/>
                  <a:sym typeface="DIN Alternate"/>
                </a:defRPr>
              </a:pPr>
              <a:endParaRPr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Shape 1246"/>
            <p:cNvSpPr/>
            <p:nvPr/>
          </p:nvSpPr>
          <p:spPr>
            <a:xfrm>
              <a:off x="11670" y="267848"/>
              <a:ext cx="3036169" cy="5940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853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13853"/>
                  </a:lnTo>
                  <a:close/>
                </a:path>
              </a:pathLst>
            </a:custGeom>
            <a:gradFill flip="none" rotWithShape="1">
              <a:gsLst>
                <a:gs pos="49765">
                  <a:srgbClr val="FFCC66"/>
                </a:gs>
                <a:gs pos="100000">
                  <a:srgbClr val="EF2621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1250"/>
          <p:cNvGrpSpPr/>
          <p:nvPr/>
        </p:nvGrpSpPr>
        <p:grpSpPr>
          <a:xfrm>
            <a:off x="3313462" y="6482851"/>
            <a:ext cx="3178018" cy="871231"/>
            <a:chOff x="0" y="0"/>
            <a:chExt cx="3178016" cy="871229"/>
          </a:xfrm>
        </p:grpSpPr>
        <p:sp>
          <p:nvSpPr>
            <p:cNvPr id="26" name="Shape 1248"/>
            <p:cNvSpPr/>
            <p:nvPr/>
          </p:nvSpPr>
          <p:spPr>
            <a:xfrm>
              <a:off x="0" y="0"/>
              <a:ext cx="3178017" cy="8712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25400" cap="flat">
              <a:solidFill>
                <a:srgbClr val="135580"/>
              </a:solidFill>
              <a:prstDash val="solid"/>
              <a:miter lim="400000"/>
              <a:headEnd type="arrow" w="med" len="med"/>
              <a:tail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latin typeface="+mn-lt"/>
                  <a:ea typeface="+mn-ea"/>
                  <a:cs typeface="+mn-cs"/>
                  <a:sym typeface="DIN Alternate"/>
                </a:defRPr>
              </a:pPr>
              <a:endParaRPr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Shape 1249"/>
            <p:cNvSpPr/>
            <p:nvPr/>
          </p:nvSpPr>
          <p:spPr>
            <a:xfrm>
              <a:off x="11670" y="643808"/>
              <a:ext cx="3036169" cy="2181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46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1446" y="0"/>
                  </a:lnTo>
                  <a:close/>
                </a:path>
              </a:pathLst>
            </a:custGeom>
            <a:gradFill flip="none" rotWithShape="1">
              <a:gsLst>
                <a:gs pos="51123">
                  <a:srgbClr val="FFCC66"/>
                </a:gs>
                <a:gs pos="100000">
                  <a:srgbClr val="EF2621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1253"/>
          <p:cNvGrpSpPr/>
          <p:nvPr/>
        </p:nvGrpSpPr>
        <p:grpSpPr>
          <a:xfrm>
            <a:off x="3313462" y="9401184"/>
            <a:ext cx="3178018" cy="871231"/>
            <a:chOff x="0" y="0"/>
            <a:chExt cx="3178016" cy="871229"/>
          </a:xfrm>
        </p:grpSpPr>
        <p:sp>
          <p:nvSpPr>
            <p:cNvPr id="29" name="Shape 1251"/>
            <p:cNvSpPr/>
            <p:nvPr/>
          </p:nvSpPr>
          <p:spPr>
            <a:xfrm>
              <a:off x="0" y="0"/>
              <a:ext cx="3178017" cy="8712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25400" cap="flat">
              <a:solidFill>
                <a:srgbClr val="135580"/>
              </a:solidFill>
              <a:prstDash val="solid"/>
              <a:miter lim="400000"/>
              <a:headEnd type="arrow" w="med" len="med"/>
              <a:tail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latin typeface="+mn-lt"/>
                  <a:ea typeface="+mn-ea"/>
                  <a:cs typeface="+mn-cs"/>
                  <a:sym typeface="DIN Alternate"/>
                </a:defRPr>
              </a:pPr>
              <a:endParaRPr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Shape 1252"/>
            <p:cNvSpPr/>
            <p:nvPr/>
          </p:nvSpPr>
          <p:spPr>
            <a:xfrm>
              <a:off x="11670" y="293248"/>
              <a:ext cx="3036169" cy="568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586" y="3843"/>
                    <a:pt x="1311" y="7010"/>
                    <a:pt x="2133" y="9311"/>
                  </a:cubicBezTo>
                  <a:cubicBezTo>
                    <a:pt x="3137" y="12120"/>
                    <a:pt x="4249" y="13554"/>
                    <a:pt x="5379" y="13507"/>
                  </a:cubicBezTo>
                  <a:lnTo>
                    <a:pt x="21600" y="13507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2621"/>
                </a:gs>
                <a:gs pos="24326">
                  <a:srgbClr val="FFCC66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1256"/>
          <p:cNvGrpSpPr/>
          <p:nvPr/>
        </p:nvGrpSpPr>
        <p:grpSpPr>
          <a:xfrm>
            <a:off x="3313462" y="7942017"/>
            <a:ext cx="3178018" cy="871231"/>
            <a:chOff x="0" y="0"/>
            <a:chExt cx="3178016" cy="871229"/>
          </a:xfrm>
        </p:grpSpPr>
        <p:sp>
          <p:nvSpPr>
            <p:cNvPr id="32" name="Shape 1254"/>
            <p:cNvSpPr/>
            <p:nvPr/>
          </p:nvSpPr>
          <p:spPr>
            <a:xfrm>
              <a:off x="0" y="0"/>
              <a:ext cx="3178017" cy="8712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25400" cap="flat">
              <a:solidFill>
                <a:srgbClr val="135580"/>
              </a:solidFill>
              <a:prstDash val="solid"/>
              <a:miter lim="400000"/>
              <a:headEnd type="arrow" w="med" len="med"/>
              <a:tail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latin typeface="+mn-lt"/>
                  <a:ea typeface="+mn-ea"/>
                  <a:cs typeface="+mn-cs"/>
                  <a:sym typeface="DIN Alternate"/>
                </a:defRPr>
              </a:pPr>
              <a:endParaRPr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Shape 1255"/>
            <p:cNvSpPr/>
            <p:nvPr/>
          </p:nvSpPr>
          <p:spPr>
            <a:xfrm>
              <a:off x="11670" y="636148"/>
              <a:ext cx="3036169" cy="225774"/>
            </a:xfrm>
            <a:prstGeom prst="rect">
              <a:avLst/>
            </a:prstGeom>
            <a:gradFill flip="none" rotWithShape="1">
              <a:gsLst>
                <a:gs pos="51123">
                  <a:srgbClr val="FFCC66"/>
                </a:gs>
                <a:gs pos="100000">
                  <a:srgbClr val="EF2621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1259"/>
          <p:cNvGrpSpPr/>
          <p:nvPr/>
        </p:nvGrpSpPr>
        <p:grpSpPr>
          <a:xfrm>
            <a:off x="3313462" y="3564518"/>
            <a:ext cx="3178018" cy="871231"/>
            <a:chOff x="0" y="0"/>
            <a:chExt cx="3178016" cy="871229"/>
          </a:xfrm>
        </p:grpSpPr>
        <p:sp>
          <p:nvSpPr>
            <p:cNvPr id="35" name="Shape 1257"/>
            <p:cNvSpPr/>
            <p:nvPr/>
          </p:nvSpPr>
          <p:spPr>
            <a:xfrm>
              <a:off x="0" y="0"/>
              <a:ext cx="3178017" cy="8712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25400" cap="flat">
              <a:solidFill>
                <a:srgbClr val="135580"/>
              </a:solidFill>
              <a:prstDash val="solid"/>
              <a:miter lim="400000"/>
              <a:headEnd type="arrow" w="med" len="med"/>
              <a:tail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latin typeface="+mn-lt"/>
                  <a:ea typeface="+mn-ea"/>
                  <a:cs typeface="+mn-cs"/>
                  <a:sym typeface="DIN Alternate"/>
                </a:defRPr>
              </a:pPr>
              <a:endParaRPr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Shape 1258"/>
            <p:cNvSpPr/>
            <p:nvPr/>
          </p:nvSpPr>
          <p:spPr>
            <a:xfrm flipH="1">
              <a:off x="11335" y="289313"/>
              <a:ext cx="3036504" cy="5687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2827"/>
                  </a:lnTo>
                  <a:lnTo>
                    <a:pt x="5398" y="12827"/>
                  </a:lnTo>
                  <a:cubicBezTo>
                    <a:pt x="3943" y="13252"/>
                    <a:pt x="2504" y="11060"/>
                    <a:pt x="1313" y="6587"/>
                  </a:cubicBezTo>
                  <a:cubicBezTo>
                    <a:pt x="819" y="4734"/>
                    <a:pt x="377" y="2516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75152">
                  <a:srgbClr val="FFCC66"/>
                </a:gs>
                <a:gs pos="100000">
                  <a:srgbClr val="EF2621"/>
                </a:gs>
              </a:gsLst>
              <a:lin ang="10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40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Alternate"/>
                </a:defRPr>
              </a:pPr>
              <a:endParaRPr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7" name="Shape 1260"/>
          <p:cNvSpPr/>
          <p:nvPr/>
        </p:nvSpPr>
        <p:spPr>
          <a:xfrm>
            <a:off x="2440515" y="2421403"/>
            <a:ext cx="657231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chemeClr val="accent1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rPr dirty="0">
                <a:latin typeface="Arial" pitchFamily="34" charset="0"/>
                <a:cs typeface="Arial" pitchFamily="34" charset="0"/>
              </a:rPr>
              <a:t>4</a:t>
            </a:r>
            <a:r>
              <a:rPr dirty="0">
                <a:latin typeface="Arial" pitchFamily="34" charset="0"/>
                <a:ea typeface="Plumb-Regular"/>
                <a:cs typeface="Arial" pitchFamily="34" charset="0"/>
                <a:sym typeface="Plumb-Regular"/>
              </a:rPr>
              <a:t>%</a:t>
            </a:r>
          </a:p>
        </p:txBody>
      </p:sp>
      <p:sp>
        <p:nvSpPr>
          <p:cNvPr id="38" name="Shape 1261"/>
          <p:cNvSpPr/>
          <p:nvPr/>
        </p:nvSpPr>
        <p:spPr>
          <a:xfrm>
            <a:off x="2440515" y="3880570"/>
            <a:ext cx="657231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chemeClr val="accent1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rPr>
                <a:latin typeface="Arial" pitchFamily="34" charset="0"/>
                <a:cs typeface="Arial" pitchFamily="34" charset="0"/>
              </a:rPr>
              <a:t>2</a:t>
            </a:r>
            <a:r>
              <a:rPr>
                <a:latin typeface="Arial" pitchFamily="34" charset="0"/>
                <a:ea typeface="Plumb-Regular"/>
                <a:cs typeface="Arial" pitchFamily="34" charset="0"/>
                <a:sym typeface="Plumb-Regular"/>
              </a:rPr>
              <a:t>%</a:t>
            </a:r>
          </a:p>
        </p:txBody>
      </p:sp>
      <p:sp>
        <p:nvSpPr>
          <p:cNvPr id="39" name="Shape 1262"/>
          <p:cNvSpPr/>
          <p:nvPr/>
        </p:nvSpPr>
        <p:spPr>
          <a:xfrm>
            <a:off x="2440515" y="5339736"/>
            <a:ext cx="657231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chemeClr val="accent1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rPr>
                <a:latin typeface="Arial" pitchFamily="34" charset="0"/>
                <a:cs typeface="Arial" pitchFamily="34" charset="0"/>
              </a:rPr>
              <a:t>5</a:t>
            </a:r>
            <a:r>
              <a:rPr>
                <a:latin typeface="Arial" pitchFamily="34" charset="0"/>
                <a:ea typeface="Plumb-Regular"/>
                <a:cs typeface="Arial" pitchFamily="34" charset="0"/>
                <a:sym typeface="Plumb-Regular"/>
              </a:rPr>
              <a:t>%</a:t>
            </a:r>
          </a:p>
        </p:txBody>
      </p:sp>
      <p:sp>
        <p:nvSpPr>
          <p:cNvPr id="40" name="Shape 1263"/>
          <p:cNvSpPr/>
          <p:nvPr/>
        </p:nvSpPr>
        <p:spPr>
          <a:xfrm>
            <a:off x="2440515" y="6798903"/>
            <a:ext cx="657231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chemeClr val="accent1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rPr>
                <a:latin typeface="Arial" pitchFamily="34" charset="0"/>
                <a:cs typeface="Arial" pitchFamily="34" charset="0"/>
              </a:rPr>
              <a:t>7</a:t>
            </a:r>
            <a:r>
              <a:rPr>
                <a:latin typeface="Arial" pitchFamily="34" charset="0"/>
                <a:ea typeface="Plumb-Regular"/>
                <a:cs typeface="Arial" pitchFamily="34" charset="0"/>
                <a:sym typeface="Plumb-Regular"/>
              </a:rPr>
              <a:t>%</a:t>
            </a:r>
          </a:p>
        </p:txBody>
      </p:sp>
      <p:sp>
        <p:nvSpPr>
          <p:cNvPr id="41" name="Shape 1264"/>
          <p:cNvSpPr/>
          <p:nvPr/>
        </p:nvSpPr>
        <p:spPr>
          <a:xfrm>
            <a:off x="2233631" y="8258070"/>
            <a:ext cx="870431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chemeClr val="accent1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rPr>
                <a:latin typeface="Arial" pitchFamily="34" charset="0"/>
                <a:cs typeface="Arial" pitchFamily="34" charset="0"/>
              </a:rPr>
              <a:t>14</a:t>
            </a:r>
            <a:r>
              <a:rPr>
                <a:latin typeface="Arial" pitchFamily="34" charset="0"/>
                <a:ea typeface="Plumb-Regular"/>
                <a:cs typeface="Arial" pitchFamily="34" charset="0"/>
                <a:sym typeface="Plumb-Regular"/>
              </a:rPr>
              <a:t>%</a:t>
            </a:r>
          </a:p>
        </p:txBody>
      </p:sp>
      <p:sp>
        <p:nvSpPr>
          <p:cNvPr id="42" name="Shape 1265"/>
          <p:cNvSpPr/>
          <p:nvPr/>
        </p:nvSpPr>
        <p:spPr>
          <a:xfrm>
            <a:off x="2233631" y="9717236"/>
            <a:ext cx="870431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chemeClr val="accent1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r>
              <a:rPr>
                <a:latin typeface="Arial" pitchFamily="34" charset="0"/>
                <a:cs typeface="Arial" pitchFamily="34" charset="0"/>
              </a:rPr>
              <a:t>68</a:t>
            </a:r>
            <a:r>
              <a:rPr>
                <a:latin typeface="Arial" pitchFamily="34" charset="0"/>
                <a:ea typeface="Plumb-Regular"/>
                <a:cs typeface="Arial" pitchFamily="34" charset="0"/>
                <a:sym typeface="Plumb-Regular"/>
              </a:rPr>
              <a:t>%</a:t>
            </a:r>
          </a:p>
        </p:txBody>
      </p:sp>
      <p:sp>
        <p:nvSpPr>
          <p:cNvPr id="43" name="Shape 1217"/>
          <p:cNvSpPr/>
          <p:nvPr/>
        </p:nvSpPr>
        <p:spPr>
          <a:xfrm>
            <a:off x="0" y="522816"/>
            <a:ext cx="24326849" cy="964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7000" cap="all" spc="700">
                <a:solidFill>
                  <a:schemeClr val="accent1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pPr algn="ctr"/>
            <a:r>
              <a:rPr lang="ru-RU" dirty="0"/>
              <a:t>Статистика отказов оборудования</a:t>
            </a:r>
            <a:endParaRPr dirty="0"/>
          </a:p>
        </p:txBody>
      </p:sp>
      <p:grpSp>
        <p:nvGrpSpPr>
          <p:cNvPr id="45" name="Group 1161"/>
          <p:cNvGrpSpPr/>
          <p:nvPr/>
        </p:nvGrpSpPr>
        <p:grpSpPr>
          <a:xfrm>
            <a:off x="9181190" y="12763878"/>
            <a:ext cx="6021620" cy="799307"/>
            <a:chOff x="582969" y="347543"/>
            <a:chExt cx="6021618" cy="799306"/>
          </a:xfrm>
        </p:grpSpPr>
        <p:sp>
          <p:nvSpPr>
            <p:cNvPr id="46" name="Shape 1158"/>
            <p:cNvSpPr/>
            <p:nvPr/>
          </p:nvSpPr>
          <p:spPr>
            <a:xfrm>
              <a:off x="582969" y="347543"/>
              <a:ext cx="6021620" cy="79930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47" name="Shape 1159"/>
            <p:cNvSpPr/>
            <p:nvPr/>
          </p:nvSpPr>
          <p:spPr>
            <a:xfrm>
              <a:off x="721366" y="508546"/>
              <a:ext cx="5744826" cy="454572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B3F87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ctr" defTabSz="584200">
                <a:spcBef>
                  <a:spcPts val="0"/>
                </a:spcBef>
                <a:defRPr sz="1500" b="1" spc="1965">
                  <a:solidFill>
                    <a:srgbClr val="0B3F87"/>
                  </a:solidFill>
                  <a:latin typeface="Superclarendon"/>
                  <a:ea typeface="Superclarendon"/>
                  <a:cs typeface="Superclarendon"/>
                  <a:sym typeface="Superclarendon"/>
                </a:defRPr>
              </a:lvl1pPr>
            </a:lstStyle>
            <a:p>
              <a:r>
                <a:t>ГАЗТЕХЭКСПЕРТ</a:t>
              </a:r>
            </a:p>
          </p:txBody>
        </p:sp>
        <p:sp>
          <p:nvSpPr>
            <p:cNvPr id="48" name="Shape 1160"/>
            <p:cNvSpPr/>
            <p:nvPr/>
          </p:nvSpPr>
          <p:spPr>
            <a:xfrm>
              <a:off x="863489" y="826917"/>
              <a:ext cx="5460581" cy="247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584200">
                <a:spcBef>
                  <a:spcPts val="0"/>
                </a:spcBef>
                <a:defRPr sz="1100" cap="small" spc="879">
                  <a:solidFill>
                    <a:schemeClr val="accent1"/>
                  </a:solidFill>
                  <a:latin typeface="Brutal Type Bold"/>
                  <a:ea typeface="Brutal Type Bold"/>
                  <a:cs typeface="Brutal Type Bold"/>
                  <a:sym typeface="Brutal Type Bold"/>
                </a:defRPr>
              </a:lvl1pPr>
            </a:lstStyle>
            <a:p>
              <a:r>
                <a:t> везде, где нужна безопасность</a:t>
              </a:r>
            </a:p>
          </p:txBody>
        </p:sp>
      </p:grpSp>
      <p:grpSp>
        <p:nvGrpSpPr>
          <p:cNvPr id="49" name="Group 1182"/>
          <p:cNvGrpSpPr/>
          <p:nvPr/>
        </p:nvGrpSpPr>
        <p:grpSpPr>
          <a:xfrm>
            <a:off x="1037369" y="12761848"/>
            <a:ext cx="841540" cy="841540"/>
            <a:chOff x="0" y="0"/>
            <a:chExt cx="841539" cy="841539"/>
          </a:xfrm>
        </p:grpSpPr>
        <p:sp>
          <p:nvSpPr>
            <p:cNvPr id="50" name="Shape 1162"/>
            <p:cNvSpPr/>
            <p:nvPr/>
          </p:nvSpPr>
          <p:spPr>
            <a:xfrm>
              <a:off x="54152" y="52550"/>
              <a:ext cx="733235" cy="735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7" h="21588" extrusionOk="0">
                  <a:moveTo>
                    <a:pt x="10783" y="0"/>
                  </a:moveTo>
                  <a:cubicBezTo>
                    <a:pt x="10497" y="0"/>
                    <a:pt x="10214" y="65"/>
                    <a:pt x="9928" y="87"/>
                  </a:cubicBezTo>
                  <a:lnTo>
                    <a:pt x="9714" y="1698"/>
                  </a:lnTo>
                  <a:cubicBezTo>
                    <a:pt x="9230" y="1754"/>
                    <a:pt x="8757" y="1846"/>
                    <a:pt x="8285" y="1979"/>
                  </a:cubicBezTo>
                  <a:lnTo>
                    <a:pt x="7469" y="572"/>
                  </a:lnTo>
                  <a:cubicBezTo>
                    <a:pt x="6922" y="748"/>
                    <a:pt x="6394" y="967"/>
                    <a:pt x="5875" y="1232"/>
                  </a:cubicBezTo>
                  <a:lnTo>
                    <a:pt x="6293" y="2803"/>
                  </a:lnTo>
                  <a:cubicBezTo>
                    <a:pt x="5873" y="3038"/>
                    <a:pt x="5475" y="3313"/>
                    <a:pt x="5088" y="3618"/>
                  </a:cubicBezTo>
                  <a:lnTo>
                    <a:pt x="3795" y="2629"/>
                  </a:lnTo>
                  <a:cubicBezTo>
                    <a:pt x="3575" y="2816"/>
                    <a:pt x="3333" y="2964"/>
                    <a:pt x="3125" y="3172"/>
                  </a:cubicBezTo>
                  <a:cubicBezTo>
                    <a:pt x="2917" y="3380"/>
                    <a:pt x="2768" y="3622"/>
                    <a:pt x="2580" y="3841"/>
                  </a:cubicBezTo>
                  <a:lnTo>
                    <a:pt x="3562" y="5131"/>
                  </a:lnTo>
                  <a:cubicBezTo>
                    <a:pt x="3256" y="5518"/>
                    <a:pt x="2990" y="5924"/>
                    <a:pt x="2755" y="6344"/>
                  </a:cubicBezTo>
                  <a:lnTo>
                    <a:pt x="1181" y="5927"/>
                  </a:lnTo>
                  <a:cubicBezTo>
                    <a:pt x="917" y="6443"/>
                    <a:pt x="695" y="6965"/>
                    <a:pt x="520" y="7508"/>
                  </a:cubicBezTo>
                  <a:lnTo>
                    <a:pt x="1929" y="8323"/>
                  </a:lnTo>
                  <a:cubicBezTo>
                    <a:pt x="1796" y="8794"/>
                    <a:pt x="1704" y="9266"/>
                    <a:pt x="1647" y="9749"/>
                  </a:cubicBezTo>
                  <a:lnTo>
                    <a:pt x="34" y="9962"/>
                  </a:lnTo>
                  <a:cubicBezTo>
                    <a:pt x="-11" y="10536"/>
                    <a:pt x="-12" y="11106"/>
                    <a:pt x="34" y="11679"/>
                  </a:cubicBezTo>
                  <a:lnTo>
                    <a:pt x="1647" y="11893"/>
                  </a:lnTo>
                  <a:cubicBezTo>
                    <a:pt x="1704" y="12375"/>
                    <a:pt x="1797" y="12849"/>
                    <a:pt x="1929" y="13319"/>
                  </a:cubicBezTo>
                  <a:lnTo>
                    <a:pt x="520" y="14133"/>
                  </a:lnTo>
                  <a:cubicBezTo>
                    <a:pt x="695" y="14676"/>
                    <a:pt x="918" y="15200"/>
                    <a:pt x="1181" y="15715"/>
                  </a:cubicBezTo>
                  <a:lnTo>
                    <a:pt x="2755" y="15297"/>
                  </a:lnTo>
                  <a:cubicBezTo>
                    <a:pt x="2991" y="15718"/>
                    <a:pt x="3265" y="16114"/>
                    <a:pt x="3572" y="16500"/>
                  </a:cubicBezTo>
                  <a:lnTo>
                    <a:pt x="2580" y="17800"/>
                  </a:lnTo>
                  <a:cubicBezTo>
                    <a:pt x="2768" y="18020"/>
                    <a:pt x="2917" y="18262"/>
                    <a:pt x="3125" y="18470"/>
                  </a:cubicBezTo>
                  <a:cubicBezTo>
                    <a:pt x="3333" y="18677"/>
                    <a:pt x="3575" y="18826"/>
                    <a:pt x="3795" y="19013"/>
                  </a:cubicBezTo>
                  <a:lnTo>
                    <a:pt x="5098" y="18023"/>
                  </a:lnTo>
                  <a:cubicBezTo>
                    <a:pt x="5481" y="18325"/>
                    <a:pt x="5877" y="18596"/>
                    <a:pt x="6293" y="18828"/>
                  </a:cubicBezTo>
                  <a:lnTo>
                    <a:pt x="5875" y="20410"/>
                  </a:lnTo>
                  <a:cubicBezTo>
                    <a:pt x="6394" y="20674"/>
                    <a:pt x="6922" y="20893"/>
                    <a:pt x="7469" y="21069"/>
                  </a:cubicBezTo>
                  <a:lnTo>
                    <a:pt x="8295" y="19653"/>
                  </a:lnTo>
                  <a:cubicBezTo>
                    <a:pt x="8764" y="19784"/>
                    <a:pt x="9233" y="19878"/>
                    <a:pt x="9714" y="19934"/>
                  </a:cubicBezTo>
                  <a:lnTo>
                    <a:pt x="9928" y="21554"/>
                  </a:lnTo>
                  <a:cubicBezTo>
                    <a:pt x="10502" y="21600"/>
                    <a:pt x="11074" y="21600"/>
                    <a:pt x="11648" y="21554"/>
                  </a:cubicBezTo>
                  <a:lnTo>
                    <a:pt x="11862" y="19934"/>
                  </a:lnTo>
                  <a:cubicBezTo>
                    <a:pt x="12342" y="19878"/>
                    <a:pt x="12813" y="19784"/>
                    <a:pt x="13281" y="19653"/>
                  </a:cubicBezTo>
                  <a:lnTo>
                    <a:pt x="14107" y="21069"/>
                  </a:lnTo>
                  <a:cubicBezTo>
                    <a:pt x="14653" y="20894"/>
                    <a:pt x="15183" y="20674"/>
                    <a:pt x="15701" y="20410"/>
                  </a:cubicBezTo>
                  <a:lnTo>
                    <a:pt x="15283" y="18828"/>
                  </a:lnTo>
                  <a:cubicBezTo>
                    <a:pt x="15700" y="18595"/>
                    <a:pt x="16095" y="18326"/>
                    <a:pt x="16479" y="18023"/>
                  </a:cubicBezTo>
                  <a:lnTo>
                    <a:pt x="17781" y="19013"/>
                  </a:lnTo>
                  <a:cubicBezTo>
                    <a:pt x="18001" y="18826"/>
                    <a:pt x="18244" y="18677"/>
                    <a:pt x="18451" y="18470"/>
                  </a:cubicBezTo>
                  <a:cubicBezTo>
                    <a:pt x="18660" y="18261"/>
                    <a:pt x="18808" y="18020"/>
                    <a:pt x="18996" y="17800"/>
                  </a:cubicBezTo>
                  <a:lnTo>
                    <a:pt x="18004" y="16500"/>
                  </a:lnTo>
                  <a:cubicBezTo>
                    <a:pt x="18309" y="16115"/>
                    <a:pt x="18577" y="15716"/>
                    <a:pt x="18811" y="15297"/>
                  </a:cubicBezTo>
                  <a:lnTo>
                    <a:pt x="20386" y="15715"/>
                  </a:lnTo>
                  <a:cubicBezTo>
                    <a:pt x="20648" y="15200"/>
                    <a:pt x="20871" y="14675"/>
                    <a:pt x="21046" y="14133"/>
                  </a:cubicBezTo>
                  <a:lnTo>
                    <a:pt x="19637" y="13309"/>
                  </a:lnTo>
                  <a:cubicBezTo>
                    <a:pt x="19768" y="12842"/>
                    <a:pt x="19863" y="12371"/>
                    <a:pt x="19919" y="11893"/>
                  </a:cubicBezTo>
                  <a:lnTo>
                    <a:pt x="21542" y="11679"/>
                  </a:lnTo>
                  <a:cubicBezTo>
                    <a:pt x="21588" y="11106"/>
                    <a:pt x="21587" y="10536"/>
                    <a:pt x="21542" y="9962"/>
                  </a:cubicBezTo>
                  <a:lnTo>
                    <a:pt x="19919" y="9749"/>
                  </a:lnTo>
                  <a:cubicBezTo>
                    <a:pt x="19863" y="9269"/>
                    <a:pt x="19769" y="8801"/>
                    <a:pt x="19637" y="8333"/>
                  </a:cubicBezTo>
                  <a:lnTo>
                    <a:pt x="21046" y="7508"/>
                  </a:lnTo>
                  <a:cubicBezTo>
                    <a:pt x="20871" y="6965"/>
                    <a:pt x="20649" y="6442"/>
                    <a:pt x="20386" y="5927"/>
                  </a:cubicBezTo>
                  <a:lnTo>
                    <a:pt x="18811" y="6344"/>
                  </a:lnTo>
                  <a:cubicBezTo>
                    <a:pt x="18577" y="5926"/>
                    <a:pt x="18308" y="5526"/>
                    <a:pt x="18004" y="5141"/>
                  </a:cubicBezTo>
                  <a:lnTo>
                    <a:pt x="18996" y="3841"/>
                  </a:lnTo>
                  <a:cubicBezTo>
                    <a:pt x="18808" y="3621"/>
                    <a:pt x="18660" y="3380"/>
                    <a:pt x="18451" y="3172"/>
                  </a:cubicBezTo>
                  <a:cubicBezTo>
                    <a:pt x="18243" y="2964"/>
                    <a:pt x="18001" y="2816"/>
                    <a:pt x="17781" y="2629"/>
                  </a:cubicBezTo>
                  <a:lnTo>
                    <a:pt x="16479" y="3618"/>
                  </a:lnTo>
                  <a:cubicBezTo>
                    <a:pt x="16093" y="3314"/>
                    <a:pt x="15701" y="3037"/>
                    <a:pt x="15283" y="2803"/>
                  </a:cubicBezTo>
                  <a:lnTo>
                    <a:pt x="15701" y="1232"/>
                  </a:lnTo>
                  <a:cubicBezTo>
                    <a:pt x="15183" y="968"/>
                    <a:pt x="14653" y="748"/>
                    <a:pt x="14107" y="572"/>
                  </a:cubicBezTo>
                  <a:lnTo>
                    <a:pt x="13291" y="1979"/>
                  </a:lnTo>
                  <a:cubicBezTo>
                    <a:pt x="12820" y="1847"/>
                    <a:pt x="12345" y="1754"/>
                    <a:pt x="11862" y="1698"/>
                  </a:cubicBezTo>
                  <a:lnTo>
                    <a:pt x="11648" y="87"/>
                  </a:lnTo>
                  <a:cubicBezTo>
                    <a:pt x="11359" y="64"/>
                    <a:pt x="11073" y="0"/>
                    <a:pt x="10783" y="0"/>
                  </a:cubicBezTo>
                  <a:close/>
                  <a:moveTo>
                    <a:pt x="10783" y="3706"/>
                  </a:moveTo>
                  <a:cubicBezTo>
                    <a:pt x="12608" y="3706"/>
                    <a:pt x="14435" y="4402"/>
                    <a:pt x="15827" y="5791"/>
                  </a:cubicBezTo>
                  <a:cubicBezTo>
                    <a:pt x="18611" y="8570"/>
                    <a:pt x="18611" y="13072"/>
                    <a:pt x="15827" y="15850"/>
                  </a:cubicBezTo>
                  <a:cubicBezTo>
                    <a:pt x="13043" y="18629"/>
                    <a:pt x="8533" y="18629"/>
                    <a:pt x="5749" y="15850"/>
                  </a:cubicBezTo>
                  <a:cubicBezTo>
                    <a:pt x="2965" y="13072"/>
                    <a:pt x="2965" y="8570"/>
                    <a:pt x="5749" y="5791"/>
                  </a:cubicBezTo>
                  <a:cubicBezTo>
                    <a:pt x="7141" y="4402"/>
                    <a:pt x="8959" y="3706"/>
                    <a:pt x="10783" y="3706"/>
                  </a:cubicBezTo>
                  <a:close/>
                </a:path>
              </a:pathLst>
            </a:custGeom>
            <a:solidFill>
              <a:srgbClr val="C4DCF2"/>
            </a:solidFill>
            <a:ln w="3175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51" name="Shape 1163"/>
            <p:cNvSpPr/>
            <p:nvPr/>
          </p:nvSpPr>
          <p:spPr>
            <a:xfrm>
              <a:off x="144120" y="147035"/>
              <a:ext cx="553299" cy="553300"/>
            </a:xfrm>
            <a:prstGeom prst="ellipse">
              <a:avLst/>
            </a:prstGeom>
            <a:solidFill>
              <a:srgbClr val="FBFBFB"/>
            </a:solidFill>
            <a:ln w="12700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grpSp>
          <p:nvGrpSpPr>
            <p:cNvPr id="52" name="Group 1180"/>
            <p:cNvGrpSpPr/>
            <p:nvPr/>
          </p:nvGrpSpPr>
          <p:grpSpPr>
            <a:xfrm rot="21480000">
              <a:off x="13949" y="13949"/>
              <a:ext cx="813641" cy="813641"/>
              <a:chOff x="0" y="0"/>
              <a:chExt cx="813639" cy="813639"/>
            </a:xfrm>
          </p:grpSpPr>
          <p:sp>
            <p:nvSpPr>
              <p:cNvPr id="54" name="Shape 1164"/>
              <p:cNvSpPr/>
              <p:nvPr/>
            </p:nvSpPr>
            <p:spPr>
              <a:xfrm>
                <a:off x="619586" y="525022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5" name="Shape 1165"/>
              <p:cNvSpPr/>
              <p:nvPr/>
            </p:nvSpPr>
            <p:spPr>
              <a:xfrm rot="20250000">
                <a:off x="675420" y="409611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6" name="Shape 1166"/>
              <p:cNvSpPr/>
              <p:nvPr/>
            </p:nvSpPr>
            <p:spPr>
              <a:xfrm rot="18900000">
                <a:off x="683093" y="286231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7" name="Shape 1167"/>
              <p:cNvSpPr/>
              <p:nvPr/>
            </p:nvSpPr>
            <p:spPr>
              <a:xfrm rot="17550000">
                <a:off x="640965" y="165143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8" name="Shape 1168"/>
              <p:cNvSpPr/>
              <p:nvPr/>
            </p:nvSpPr>
            <p:spPr>
              <a:xfrm rot="10800000">
                <a:off x="105070" y="133474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9" name="Shape 1169"/>
              <p:cNvSpPr/>
              <p:nvPr/>
            </p:nvSpPr>
            <p:spPr>
              <a:xfrm rot="9450000">
                <a:off x="49236" y="247519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0" name="Shape 1170"/>
              <p:cNvSpPr/>
              <p:nvPr/>
            </p:nvSpPr>
            <p:spPr>
              <a:xfrm rot="8100000">
                <a:off x="41563" y="372265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1" name="Shape 1171"/>
              <p:cNvSpPr/>
              <p:nvPr/>
            </p:nvSpPr>
            <p:spPr>
              <a:xfrm rot="6750000">
                <a:off x="83691" y="493353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2" name="Shape 1172"/>
              <p:cNvSpPr/>
              <p:nvPr/>
            </p:nvSpPr>
            <p:spPr>
              <a:xfrm rot="16200000">
                <a:off x="560151" y="7235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3" name="Shape 1173"/>
              <p:cNvSpPr/>
              <p:nvPr/>
            </p:nvSpPr>
            <p:spPr>
              <a:xfrm rot="14850000">
                <a:off x="444739" y="16519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4" name="Shape 1174"/>
              <p:cNvSpPr/>
              <p:nvPr/>
            </p:nvSpPr>
            <p:spPr>
              <a:xfrm rot="13500000">
                <a:off x="321360" y="884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5" name="Shape 1175"/>
              <p:cNvSpPr/>
              <p:nvPr/>
            </p:nvSpPr>
            <p:spPr>
              <a:xfrm rot="12150000">
                <a:off x="200271" y="50974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6" name="Shape 1176"/>
              <p:cNvSpPr/>
              <p:nvPr/>
            </p:nvSpPr>
            <p:spPr>
              <a:xfrm rot="5400000">
                <a:off x="165436" y="586869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7" name="Shape 1177"/>
              <p:cNvSpPr/>
              <p:nvPr/>
            </p:nvSpPr>
            <p:spPr>
              <a:xfrm rot="4050000">
                <a:off x="279481" y="64270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8" name="Shape 1178"/>
              <p:cNvSpPr/>
              <p:nvPr/>
            </p:nvSpPr>
            <p:spPr>
              <a:xfrm rot="2700000">
                <a:off x="405594" y="65037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9" name="Shape 1179"/>
              <p:cNvSpPr/>
              <p:nvPr/>
            </p:nvSpPr>
            <p:spPr>
              <a:xfrm rot="1350000">
                <a:off x="525315" y="608248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pic>
          <p:nvPicPr>
            <p:cNvPr id="53" name="Лого fill-filtered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05395" y="272868"/>
              <a:ext cx="432459" cy="3136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1" name="Shape 1185"/>
          <p:cNvSpPr/>
          <p:nvPr/>
        </p:nvSpPr>
        <p:spPr>
          <a:xfrm>
            <a:off x="2287638" y="13151244"/>
            <a:ext cx="6652113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sp>
        <p:nvSpPr>
          <p:cNvPr id="72" name="Shape 1186"/>
          <p:cNvSpPr/>
          <p:nvPr/>
        </p:nvSpPr>
        <p:spPr>
          <a:xfrm>
            <a:off x="15438674" y="13182618"/>
            <a:ext cx="7443495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7396161" y="6807981"/>
            <a:ext cx="567363" cy="3622159"/>
          </a:xfrm>
          <a:prstGeom prst="rightBrace">
            <a:avLst>
              <a:gd name="adj1" fmla="val 8333"/>
              <a:gd name="adj2" fmla="val 12659"/>
            </a:avLst>
          </a:prstGeom>
          <a:noFill/>
          <a:ln w="25400" cap="flat">
            <a:solidFill>
              <a:srgbClr val="34A5DA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05537" y="6556864"/>
            <a:ext cx="15423481" cy="18261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59999" indent="-359999" defTabSz="1828800">
              <a:lnSpc>
                <a:spcPct val="140000"/>
              </a:lnSpc>
              <a:spcBef>
                <a:spcPts val="0"/>
              </a:spcBef>
              <a:buClr>
                <a:srgbClr val="EC1608"/>
              </a:buClr>
              <a:buSzPct val="100000"/>
              <a:buChar char="•"/>
              <a:defRPr sz="4000" cap="small" spc="200">
                <a:solidFill>
                  <a:srgbClr val="135580"/>
                </a:solidFill>
                <a:latin typeface="Arial" pitchFamily="34" charset="0"/>
                <a:ea typeface="Plumb-Bold"/>
                <a:cs typeface="Arial" pitchFamily="34" charset="0"/>
              </a:defRPr>
            </a:lvl1pPr>
          </a:lstStyle>
          <a:p>
            <a:r>
              <a:rPr lang="ru-RU" b="1" dirty="0">
                <a:sym typeface="Plumb-Bold"/>
              </a:rPr>
              <a:t>89</a:t>
            </a:r>
            <a:r>
              <a:rPr lang="ru-RU" b="1" dirty="0"/>
              <a:t>% </a:t>
            </a:r>
            <a:r>
              <a:rPr lang="ru-RU" dirty="0"/>
              <a:t>не имеют никакой взаимосвязи с возрастом оборудования.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8241987" y="2537528"/>
            <a:ext cx="15748981" cy="18261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59999" indent="-359999" defTabSz="1828800">
              <a:lnSpc>
                <a:spcPct val="140000"/>
              </a:lnSpc>
              <a:spcBef>
                <a:spcPts val="0"/>
              </a:spcBef>
              <a:buClr>
                <a:srgbClr val="EC1608"/>
              </a:buClr>
              <a:buSzPct val="100000"/>
              <a:buFontTx/>
              <a:buChar char="•"/>
              <a:defRPr sz="3600">
                <a:solidFill>
                  <a:schemeClr val="accent1"/>
                </a:solidFill>
                <a:latin typeface="Plumb-Regular"/>
                <a:ea typeface="Plumb-Regular"/>
                <a:cs typeface="Plumb-Regular"/>
                <a:sym typeface="Plumb-Regular"/>
              </a:defRPr>
            </a:pPr>
            <a:r>
              <a:rPr lang="ru-RU" sz="4000" cap="small" spc="200" dirty="0">
                <a:solidFill>
                  <a:srgbClr val="135580"/>
                </a:solidFill>
                <a:latin typeface="Arial" pitchFamily="34" charset="0"/>
                <a:ea typeface="Plumb-Bold"/>
                <a:cs typeface="Arial" pitchFamily="34" charset="0"/>
              </a:rPr>
              <a:t>Только </a:t>
            </a:r>
            <a:r>
              <a:rPr lang="ru-RU" sz="4000" b="1" cap="small" spc="200" dirty="0">
                <a:solidFill>
                  <a:srgbClr val="135580"/>
                </a:solidFill>
                <a:latin typeface="Arial" pitchFamily="34" charset="0"/>
                <a:ea typeface="Plumb-Bold"/>
                <a:cs typeface="Arial" pitchFamily="34" charset="0"/>
                <a:sym typeface="Plumb-Bold"/>
              </a:rPr>
              <a:t>6</a:t>
            </a:r>
            <a:r>
              <a:rPr lang="ru-RU" sz="4000" b="1" cap="small" spc="200" dirty="0">
                <a:solidFill>
                  <a:srgbClr val="135580"/>
                </a:solidFill>
                <a:latin typeface="Arial" pitchFamily="34" charset="0"/>
                <a:ea typeface="Plumb-Bold"/>
                <a:cs typeface="Arial" pitchFamily="34" charset="0"/>
              </a:rPr>
              <a:t>% </a:t>
            </a:r>
            <a:r>
              <a:rPr lang="ru-RU" sz="4000" cap="small" spc="200" dirty="0">
                <a:solidFill>
                  <a:srgbClr val="135580"/>
                </a:solidFill>
                <a:latin typeface="Arial" pitchFamily="34" charset="0"/>
                <a:ea typeface="Plumb-Bold"/>
                <a:cs typeface="Arial" pitchFamily="34" charset="0"/>
              </a:rPr>
              <a:t>имеют повышенный рост отказов с "возрастом" оборудования.</a:t>
            </a:r>
          </a:p>
        </p:txBody>
      </p:sp>
      <p:sp>
        <p:nvSpPr>
          <p:cNvPr id="75" name="Правая фигурная скобка 74"/>
          <p:cNvSpPr/>
          <p:nvPr/>
        </p:nvSpPr>
        <p:spPr>
          <a:xfrm>
            <a:off x="7496458" y="2474329"/>
            <a:ext cx="467066" cy="1948228"/>
          </a:xfrm>
          <a:prstGeom prst="rightBrace">
            <a:avLst/>
          </a:prstGeom>
          <a:noFill/>
          <a:ln w="25400" cap="flat">
            <a:solidFill>
              <a:srgbClr val="34A5DA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8205537" y="4188268"/>
            <a:ext cx="15072358" cy="18261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59999" indent="-359999" defTabSz="1828800">
              <a:lnSpc>
                <a:spcPct val="140000"/>
              </a:lnSpc>
              <a:spcBef>
                <a:spcPts val="0"/>
              </a:spcBef>
              <a:buClr>
                <a:srgbClr val="EC1608"/>
              </a:buClr>
              <a:buSzPct val="100000"/>
              <a:buChar char="•"/>
              <a:defRPr sz="4000" cap="small" spc="200">
                <a:solidFill>
                  <a:srgbClr val="135580"/>
                </a:solidFill>
                <a:latin typeface="Arial" pitchFamily="34" charset="0"/>
                <a:ea typeface="Plumb-Bold"/>
                <a:cs typeface="Arial" pitchFamily="34" charset="0"/>
              </a:defRPr>
            </a:lvl1pPr>
          </a:lstStyle>
          <a:p>
            <a:r>
              <a:rPr lang="ru-RU" dirty="0"/>
              <a:t>Только </a:t>
            </a:r>
            <a:r>
              <a:rPr lang="ru-RU" b="1" dirty="0">
                <a:sym typeface="Plumb-Bold"/>
              </a:rPr>
              <a:t>11</a:t>
            </a:r>
            <a:r>
              <a:rPr lang="ru-RU" b="1" dirty="0"/>
              <a:t>%</a:t>
            </a:r>
            <a:r>
              <a:rPr lang="ru-RU" dirty="0"/>
              <a:t> отказов связаны с "возрастом" оборудования.</a:t>
            </a:r>
          </a:p>
        </p:txBody>
      </p:sp>
      <p:sp>
        <p:nvSpPr>
          <p:cNvPr id="78" name="Правая фигурная скобка 77"/>
          <p:cNvSpPr/>
          <p:nvPr/>
        </p:nvSpPr>
        <p:spPr>
          <a:xfrm>
            <a:off x="6828798" y="2392250"/>
            <a:ext cx="567363" cy="3622159"/>
          </a:xfrm>
          <a:prstGeom prst="rightBrace">
            <a:avLst>
              <a:gd name="adj1" fmla="val 8333"/>
              <a:gd name="adj2" fmla="val 68933"/>
            </a:avLst>
          </a:prstGeom>
          <a:noFill/>
          <a:ln w="25400" cap="flat">
            <a:solidFill>
              <a:srgbClr val="34A5DA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Правая фигурная скобка 78"/>
          <p:cNvSpPr/>
          <p:nvPr/>
        </p:nvSpPr>
        <p:spPr>
          <a:xfrm>
            <a:off x="6700495" y="8267148"/>
            <a:ext cx="567363" cy="810442"/>
          </a:xfrm>
          <a:prstGeom prst="rightBrace">
            <a:avLst>
              <a:gd name="adj1" fmla="val 8333"/>
              <a:gd name="adj2" fmla="val 49474"/>
            </a:avLst>
          </a:prstGeom>
          <a:noFill/>
          <a:ln w="25400" cap="flat">
            <a:solidFill>
              <a:srgbClr val="34A5DA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8205537" y="8164519"/>
            <a:ext cx="16121312" cy="18261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59999" indent="-359999" defTabSz="1828800">
              <a:lnSpc>
                <a:spcPct val="140000"/>
              </a:lnSpc>
              <a:spcBef>
                <a:spcPts val="0"/>
              </a:spcBef>
              <a:buClr>
                <a:srgbClr val="EC1608"/>
              </a:buClr>
              <a:buSzPct val="100000"/>
              <a:buChar char="•"/>
              <a:defRPr sz="4000" cap="small" spc="200">
                <a:solidFill>
                  <a:srgbClr val="135580"/>
                </a:solidFill>
                <a:latin typeface="Arial" pitchFamily="34" charset="0"/>
                <a:ea typeface="Plumb-Bold"/>
                <a:cs typeface="Arial" pitchFamily="34" charset="0"/>
              </a:defRPr>
            </a:lvl1pPr>
          </a:lstStyle>
          <a:p>
            <a:r>
              <a:rPr lang="ru-RU" b="1" dirty="0"/>
              <a:t>14</a:t>
            </a:r>
            <a:r>
              <a:rPr lang="ru-RU" b="1" dirty="0">
                <a:sym typeface="Plumb-Regular"/>
              </a:rPr>
              <a:t>% </a:t>
            </a:r>
            <a:r>
              <a:rPr lang="ru-RU" dirty="0">
                <a:sym typeface="Plumb-Regular"/>
              </a:rPr>
              <a:t>- хаотичные виды отказов на всем периоде эксплуатации.</a:t>
            </a:r>
          </a:p>
        </p:txBody>
      </p:sp>
      <p:sp>
        <p:nvSpPr>
          <p:cNvPr id="81" name="Правая фигурная скобка 80"/>
          <p:cNvSpPr/>
          <p:nvPr/>
        </p:nvSpPr>
        <p:spPr>
          <a:xfrm>
            <a:off x="6700495" y="9724079"/>
            <a:ext cx="567363" cy="810442"/>
          </a:xfrm>
          <a:prstGeom prst="rightBrace">
            <a:avLst>
              <a:gd name="adj1" fmla="val 8333"/>
              <a:gd name="adj2" fmla="val 49474"/>
            </a:avLst>
          </a:prstGeom>
          <a:noFill/>
          <a:ln w="25400" cap="flat">
            <a:solidFill>
              <a:srgbClr val="34A5DA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8205537" y="9790231"/>
            <a:ext cx="16064161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59999" indent="-359999" defTabSz="1828800">
              <a:lnSpc>
                <a:spcPct val="140000"/>
              </a:lnSpc>
              <a:spcBef>
                <a:spcPts val="0"/>
              </a:spcBef>
              <a:buClr>
                <a:srgbClr val="EC1608"/>
              </a:buClr>
              <a:buSzPct val="100000"/>
              <a:buChar char="•"/>
              <a:defRPr sz="4000" cap="small" spc="200">
                <a:solidFill>
                  <a:srgbClr val="135580"/>
                </a:solidFill>
                <a:latin typeface="Arial" pitchFamily="34" charset="0"/>
                <a:ea typeface="Plumb-Bold"/>
                <a:cs typeface="Arial" pitchFamily="34" charset="0"/>
              </a:defRPr>
            </a:lvl1pPr>
          </a:lstStyle>
          <a:p>
            <a:r>
              <a:rPr lang="ru-RU" b="1" dirty="0"/>
              <a:t>68</a:t>
            </a:r>
            <a:r>
              <a:rPr lang="ru-RU" b="1" dirty="0">
                <a:sym typeface="Plumb-Regular"/>
              </a:rPr>
              <a:t>% </a:t>
            </a:r>
            <a:r>
              <a:rPr lang="ru-RU" dirty="0">
                <a:sym typeface="Plumb-Regular"/>
              </a:rPr>
              <a:t>всех отказов возникают на ранней стадии.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18944" y="10821880"/>
            <a:ext cx="4814888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itchFamily="34" charset="0"/>
                <a:cs typeface="Arial" pitchFamily="34" charset="0"/>
                <a:sym typeface="Avenir Next Medium"/>
              </a:rPr>
              <a:t>Время  эксплуатации </a:t>
            </a:r>
          </a:p>
        </p:txBody>
      </p:sp>
      <p:sp>
        <p:nvSpPr>
          <p:cNvPr id="83" name="TextBox 82"/>
          <p:cNvSpPr txBox="1"/>
          <p:nvPr/>
        </p:nvSpPr>
        <p:spPr>
          <a:xfrm rot="16200000">
            <a:off x="-1456067" y="5806375"/>
            <a:ext cx="5836667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Статистика  отказов о</a:t>
            </a:r>
            <a:r>
              <a:rPr kumimoji="0" lang="ru-RU" sz="2400" b="1" i="1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itchFamily="34" charset="0"/>
                <a:cs typeface="Arial" pitchFamily="34" charset="0"/>
                <a:sym typeface="Avenir Next Medium"/>
              </a:rPr>
              <a:t>борудование </a:t>
            </a:r>
          </a:p>
        </p:txBody>
      </p:sp>
      <p:sp>
        <p:nvSpPr>
          <p:cNvPr id="8" name="Стрелка вверх 7"/>
          <p:cNvSpPr/>
          <p:nvPr/>
        </p:nvSpPr>
        <p:spPr>
          <a:xfrm>
            <a:off x="1562038" y="4363670"/>
            <a:ext cx="486453" cy="2213758"/>
          </a:xfrm>
          <a:prstGeom prst="upArrow">
            <a:avLst>
              <a:gd name="adj1" fmla="val 50000"/>
              <a:gd name="adj2" fmla="val 244444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26000">
                <a:schemeClr val="accent1">
                  <a:lumMod val="7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12700" cap="flat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28000">
                  <a:schemeClr val="accent1">
                    <a:lumMod val="75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all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rial" pitchFamily="34" charset="0"/>
              <a:ea typeface="+mn-ea"/>
              <a:cs typeface="Arial" pitchFamily="34" charset="0"/>
              <a:sym typeface="DIN Alternate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3559152" y="11268613"/>
            <a:ext cx="3269646" cy="603602"/>
          </a:xfrm>
          <a:prstGeom prst="rightArrow">
            <a:avLst>
              <a:gd name="adj1" fmla="val 50000"/>
              <a:gd name="adj2" fmla="val 147589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26000">
                <a:schemeClr val="accent1">
                  <a:lumMod val="7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12700" cap="flat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28000">
                  <a:schemeClr val="accent1">
                    <a:lumMod val="75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</a:pPr>
            <a:endParaRPr lang="ru-RU" sz="4000" cap="all">
              <a:solidFill>
                <a:srgbClr val="FFFFFF"/>
              </a:solidFill>
              <a:latin typeface="Arial" pitchFamily="34" charset="0"/>
              <a:ea typeface="+mn-ea"/>
              <a:cs typeface="Arial" pitchFamily="34" charset="0"/>
              <a:sym typeface="DIN Alternate"/>
            </a:endParaRPr>
          </a:p>
        </p:txBody>
      </p:sp>
      <p:sp>
        <p:nvSpPr>
          <p:cNvPr id="77" name="Shape 283"/>
          <p:cNvSpPr>
            <a:spLocks noGrp="1"/>
          </p:cNvSpPr>
          <p:nvPr>
            <p:ph type="sldNum" sz="quarter" idx="2"/>
          </p:nvPr>
        </p:nvSpPr>
        <p:spPr>
          <a:xfrm>
            <a:off x="23314345" y="12922267"/>
            <a:ext cx="252223" cy="5207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anchor="ctr"/>
          <a:lstStyle>
            <a:lvl1pPr algn="l">
              <a:lnSpc>
                <a:spcPct val="100000"/>
              </a:lnSpc>
              <a:spcBef>
                <a:spcPts val="3400"/>
              </a:spcBef>
              <a:defRPr sz="3000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Regular"/>
                <a:ea typeface="PlumbCondensed-Regular"/>
                <a:cs typeface="PlumbCondensed-Regular"/>
                <a:sym typeface="PlumbCondensed-Regular"/>
              </a:defRPr>
            </a:lvl1pPr>
          </a:lstStyle>
          <a:p>
            <a:fld id="{86CB4B4D-7CA3-9044-876B-883B54F8677D}" type="slidenum">
              <a:t>6</a:t>
            </a:fld>
            <a:endParaRPr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горь\Documents\Газтехэксперт\2017\Глобальная презентация\Сборка ФА скв.4 Березово марину1.tif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8674" y="330025"/>
            <a:ext cx="11151652" cy="695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7" name="Shape 1157"/>
          <p:cNvSpPr/>
          <p:nvPr/>
        </p:nvSpPr>
        <p:spPr>
          <a:xfrm>
            <a:off x="0" y="0"/>
            <a:ext cx="24384001" cy="1664611"/>
          </a:xfrm>
          <a:prstGeom prst="rect">
            <a:avLst/>
          </a:prstGeom>
          <a:gradFill>
            <a:gsLst>
              <a:gs pos="0">
                <a:srgbClr val="83D1D6">
                  <a:alpha val="50000"/>
                </a:srgbClr>
              </a:gs>
              <a:gs pos="100000">
                <a:srgbClr val="83D1D6">
                  <a:alpha val="6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grpSp>
        <p:nvGrpSpPr>
          <p:cNvPr id="1161" name="Group 1161"/>
          <p:cNvGrpSpPr/>
          <p:nvPr/>
        </p:nvGrpSpPr>
        <p:grpSpPr>
          <a:xfrm>
            <a:off x="9181190" y="12763878"/>
            <a:ext cx="6021620" cy="799307"/>
            <a:chOff x="582969" y="347543"/>
            <a:chExt cx="6021618" cy="799306"/>
          </a:xfrm>
        </p:grpSpPr>
        <p:sp>
          <p:nvSpPr>
            <p:cNvPr id="1158" name="Shape 1158"/>
            <p:cNvSpPr/>
            <p:nvPr/>
          </p:nvSpPr>
          <p:spPr>
            <a:xfrm>
              <a:off x="582969" y="347543"/>
              <a:ext cx="6021620" cy="79930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159" name="Shape 1159"/>
            <p:cNvSpPr/>
            <p:nvPr/>
          </p:nvSpPr>
          <p:spPr>
            <a:xfrm>
              <a:off x="721366" y="508546"/>
              <a:ext cx="5744826" cy="454572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B3F87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ctr" defTabSz="584200">
                <a:spcBef>
                  <a:spcPts val="0"/>
                </a:spcBef>
                <a:defRPr sz="1500" b="1" spc="1965">
                  <a:solidFill>
                    <a:srgbClr val="0B3F87"/>
                  </a:solidFill>
                  <a:latin typeface="Superclarendon"/>
                  <a:ea typeface="Superclarendon"/>
                  <a:cs typeface="Superclarendon"/>
                  <a:sym typeface="Superclarendon"/>
                </a:defRPr>
              </a:lvl1pPr>
            </a:lstStyle>
            <a:p>
              <a:r>
                <a:t>ГАЗТЕХЭКСПЕРТ</a:t>
              </a:r>
            </a:p>
          </p:txBody>
        </p:sp>
        <p:sp>
          <p:nvSpPr>
            <p:cNvPr id="1160" name="Shape 1160"/>
            <p:cNvSpPr/>
            <p:nvPr/>
          </p:nvSpPr>
          <p:spPr>
            <a:xfrm>
              <a:off x="863489" y="826917"/>
              <a:ext cx="5460581" cy="247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584200">
                <a:spcBef>
                  <a:spcPts val="0"/>
                </a:spcBef>
                <a:defRPr sz="1100" cap="small" spc="879">
                  <a:solidFill>
                    <a:schemeClr val="accent1"/>
                  </a:solidFill>
                  <a:latin typeface="Brutal Type Bold"/>
                  <a:ea typeface="Brutal Type Bold"/>
                  <a:cs typeface="Brutal Type Bold"/>
                  <a:sym typeface="Brutal Type Bold"/>
                </a:defRPr>
              </a:lvl1pPr>
            </a:lstStyle>
            <a:p>
              <a:r>
                <a:t> везде, где нужна безопасность</a:t>
              </a:r>
            </a:p>
          </p:txBody>
        </p:sp>
      </p:grpSp>
      <p:grpSp>
        <p:nvGrpSpPr>
          <p:cNvPr id="1182" name="Group 1182"/>
          <p:cNvGrpSpPr/>
          <p:nvPr/>
        </p:nvGrpSpPr>
        <p:grpSpPr>
          <a:xfrm>
            <a:off x="1037369" y="12761848"/>
            <a:ext cx="841540" cy="841540"/>
            <a:chOff x="0" y="0"/>
            <a:chExt cx="841539" cy="841539"/>
          </a:xfrm>
        </p:grpSpPr>
        <p:sp>
          <p:nvSpPr>
            <p:cNvPr id="1162" name="Shape 1162"/>
            <p:cNvSpPr/>
            <p:nvPr/>
          </p:nvSpPr>
          <p:spPr>
            <a:xfrm>
              <a:off x="54152" y="52550"/>
              <a:ext cx="733235" cy="735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7" h="21588" extrusionOk="0">
                  <a:moveTo>
                    <a:pt x="10783" y="0"/>
                  </a:moveTo>
                  <a:cubicBezTo>
                    <a:pt x="10497" y="0"/>
                    <a:pt x="10214" y="65"/>
                    <a:pt x="9928" y="87"/>
                  </a:cubicBezTo>
                  <a:lnTo>
                    <a:pt x="9714" y="1698"/>
                  </a:lnTo>
                  <a:cubicBezTo>
                    <a:pt x="9230" y="1754"/>
                    <a:pt x="8757" y="1846"/>
                    <a:pt x="8285" y="1979"/>
                  </a:cubicBezTo>
                  <a:lnTo>
                    <a:pt x="7469" y="572"/>
                  </a:lnTo>
                  <a:cubicBezTo>
                    <a:pt x="6922" y="748"/>
                    <a:pt x="6394" y="967"/>
                    <a:pt x="5875" y="1232"/>
                  </a:cubicBezTo>
                  <a:lnTo>
                    <a:pt x="6293" y="2803"/>
                  </a:lnTo>
                  <a:cubicBezTo>
                    <a:pt x="5873" y="3038"/>
                    <a:pt x="5475" y="3313"/>
                    <a:pt x="5088" y="3618"/>
                  </a:cubicBezTo>
                  <a:lnTo>
                    <a:pt x="3795" y="2629"/>
                  </a:lnTo>
                  <a:cubicBezTo>
                    <a:pt x="3575" y="2816"/>
                    <a:pt x="3333" y="2964"/>
                    <a:pt x="3125" y="3172"/>
                  </a:cubicBezTo>
                  <a:cubicBezTo>
                    <a:pt x="2917" y="3380"/>
                    <a:pt x="2768" y="3622"/>
                    <a:pt x="2580" y="3841"/>
                  </a:cubicBezTo>
                  <a:lnTo>
                    <a:pt x="3562" y="5131"/>
                  </a:lnTo>
                  <a:cubicBezTo>
                    <a:pt x="3256" y="5518"/>
                    <a:pt x="2990" y="5924"/>
                    <a:pt x="2755" y="6344"/>
                  </a:cubicBezTo>
                  <a:lnTo>
                    <a:pt x="1181" y="5927"/>
                  </a:lnTo>
                  <a:cubicBezTo>
                    <a:pt x="917" y="6443"/>
                    <a:pt x="695" y="6965"/>
                    <a:pt x="520" y="7508"/>
                  </a:cubicBezTo>
                  <a:lnTo>
                    <a:pt x="1929" y="8323"/>
                  </a:lnTo>
                  <a:cubicBezTo>
                    <a:pt x="1796" y="8794"/>
                    <a:pt x="1704" y="9266"/>
                    <a:pt x="1647" y="9749"/>
                  </a:cubicBezTo>
                  <a:lnTo>
                    <a:pt x="34" y="9962"/>
                  </a:lnTo>
                  <a:cubicBezTo>
                    <a:pt x="-11" y="10536"/>
                    <a:pt x="-12" y="11106"/>
                    <a:pt x="34" y="11679"/>
                  </a:cubicBezTo>
                  <a:lnTo>
                    <a:pt x="1647" y="11893"/>
                  </a:lnTo>
                  <a:cubicBezTo>
                    <a:pt x="1704" y="12375"/>
                    <a:pt x="1797" y="12849"/>
                    <a:pt x="1929" y="13319"/>
                  </a:cubicBezTo>
                  <a:lnTo>
                    <a:pt x="520" y="14133"/>
                  </a:lnTo>
                  <a:cubicBezTo>
                    <a:pt x="695" y="14676"/>
                    <a:pt x="918" y="15200"/>
                    <a:pt x="1181" y="15715"/>
                  </a:cubicBezTo>
                  <a:lnTo>
                    <a:pt x="2755" y="15297"/>
                  </a:lnTo>
                  <a:cubicBezTo>
                    <a:pt x="2991" y="15718"/>
                    <a:pt x="3265" y="16114"/>
                    <a:pt x="3572" y="16500"/>
                  </a:cubicBezTo>
                  <a:lnTo>
                    <a:pt x="2580" y="17800"/>
                  </a:lnTo>
                  <a:cubicBezTo>
                    <a:pt x="2768" y="18020"/>
                    <a:pt x="2917" y="18262"/>
                    <a:pt x="3125" y="18470"/>
                  </a:cubicBezTo>
                  <a:cubicBezTo>
                    <a:pt x="3333" y="18677"/>
                    <a:pt x="3575" y="18826"/>
                    <a:pt x="3795" y="19013"/>
                  </a:cubicBezTo>
                  <a:lnTo>
                    <a:pt x="5098" y="18023"/>
                  </a:lnTo>
                  <a:cubicBezTo>
                    <a:pt x="5481" y="18325"/>
                    <a:pt x="5877" y="18596"/>
                    <a:pt x="6293" y="18828"/>
                  </a:cubicBezTo>
                  <a:lnTo>
                    <a:pt x="5875" y="20410"/>
                  </a:lnTo>
                  <a:cubicBezTo>
                    <a:pt x="6394" y="20674"/>
                    <a:pt x="6922" y="20893"/>
                    <a:pt x="7469" y="21069"/>
                  </a:cubicBezTo>
                  <a:lnTo>
                    <a:pt x="8295" y="19653"/>
                  </a:lnTo>
                  <a:cubicBezTo>
                    <a:pt x="8764" y="19784"/>
                    <a:pt x="9233" y="19878"/>
                    <a:pt x="9714" y="19934"/>
                  </a:cubicBezTo>
                  <a:lnTo>
                    <a:pt x="9928" y="21554"/>
                  </a:lnTo>
                  <a:cubicBezTo>
                    <a:pt x="10502" y="21600"/>
                    <a:pt x="11074" y="21600"/>
                    <a:pt x="11648" y="21554"/>
                  </a:cubicBezTo>
                  <a:lnTo>
                    <a:pt x="11862" y="19934"/>
                  </a:lnTo>
                  <a:cubicBezTo>
                    <a:pt x="12342" y="19878"/>
                    <a:pt x="12813" y="19784"/>
                    <a:pt x="13281" y="19653"/>
                  </a:cubicBezTo>
                  <a:lnTo>
                    <a:pt x="14107" y="21069"/>
                  </a:lnTo>
                  <a:cubicBezTo>
                    <a:pt x="14653" y="20894"/>
                    <a:pt x="15183" y="20674"/>
                    <a:pt x="15701" y="20410"/>
                  </a:cubicBezTo>
                  <a:lnTo>
                    <a:pt x="15283" y="18828"/>
                  </a:lnTo>
                  <a:cubicBezTo>
                    <a:pt x="15700" y="18595"/>
                    <a:pt x="16095" y="18326"/>
                    <a:pt x="16479" y="18023"/>
                  </a:cubicBezTo>
                  <a:lnTo>
                    <a:pt x="17781" y="19013"/>
                  </a:lnTo>
                  <a:cubicBezTo>
                    <a:pt x="18001" y="18826"/>
                    <a:pt x="18244" y="18677"/>
                    <a:pt x="18451" y="18470"/>
                  </a:cubicBezTo>
                  <a:cubicBezTo>
                    <a:pt x="18660" y="18261"/>
                    <a:pt x="18808" y="18020"/>
                    <a:pt x="18996" y="17800"/>
                  </a:cubicBezTo>
                  <a:lnTo>
                    <a:pt x="18004" y="16500"/>
                  </a:lnTo>
                  <a:cubicBezTo>
                    <a:pt x="18309" y="16115"/>
                    <a:pt x="18577" y="15716"/>
                    <a:pt x="18811" y="15297"/>
                  </a:cubicBezTo>
                  <a:lnTo>
                    <a:pt x="20386" y="15715"/>
                  </a:lnTo>
                  <a:cubicBezTo>
                    <a:pt x="20648" y="15200"/>
                    <a:pt x="20871" y="14675"/>
                    <a:pt x="21046" y="14133"/>
                  </a:cubicBezTo>
                  <a:lnTo>
                    <a:pt x="19637" y="13309"/>
                  </a:lnTo>
                  <a:cubicBezTo>
                    <a:pt x="19768" y="12842"/>
                    <a:pt x="19863" y="12371"/>
                    <a:pt x="19919" y="11893"/>
                  </a:cubicBezTo>
                  <a:lnTo>
                    <a:pt x="21542" y="11679"/>
                  </a:lnTo>
                  <a:cubicBezTo>
                    <a:pt x="21588" y="11106"/>
                    <a:pt x="21587" y="10536"/>
                    <a:pt x="21542" y="9962"/>
                  </a:cubicBezTo>
                  <a:lnTo>
                    <a:pt x="19919" y="9749"/>
                  </a:lnTo>
                  <a:cubicBezTo>
                    <a:pt x="19863" y="9269"/>
                    <a:pt x="19769" y="8801"/>
                    <a:pt x="19637" y="8333"/>
                  </a:cubicBezTo>
                  <a:lnTo>
                    <a:pt x="21046" y="7508"/>
                  </a:lnTo>
                  <a:cubicBezTo>
                    <a:pt x="20871" y="6965"/>
                    <a:pt x="20649" y="6442"/>
                    <a:pt x="20386" y="5927"/>
                  </a:cubicBezTo>
                  <a:lnTo>
                    <a:pt x="18811" y="6344"/>
                  </a:lnTo>
                  <a:cubicBezTo>
                    <a:pt x="18577" y="5926"/>
                    <a:pt x="18308" y="5526"/>
                    <a:pt x="18004" y="5141"/>
                  </a:cubicBezTo>
                  <a:lnTo>
                    <a:pt x="18996" y="3841"/>
                  </a:lnTo>
                  <a:cubicBezTo>
                    <a:pt x="18808" y="3621"/>
                    <a:pt x="18660" y="3380"/>
                    <a:pt x="18451" y="3172"/>
                  </a:cubicBezTo>
                  <a:cubicBezTo>
                    <a:pt x="18243" y="2964"/>
                    <a:pt x="18001" y="2816"/>
                    <a:pt x="17781" y="2629"/>
                  </a:cubicBezTo>
                  <a:lnTo>
                    <a:pt x="16479" y="3618"/>
                  </a:lnTo>
                  <a:cubicBezTo>
                    <a:pt x="16093" y="3314"/>
                    <a:pt x="15701" y="3037"/>
                    <a:pt x="15283" y="2803"/>
                  </a:cubicBezTo>
                  <a:lnTo>
                    <a:pt x="15701" y="1232"/>
                  </a:lnTo>
                  <a:cubicBezTo>
                    <a:pt x="15183" y="968"/>
                    <a:pt x="14653" y="748"/>
                    <a:pt x="14107" y="572"/>
                  </a:cubicBezTo>
                  <a:lnTo>
                    <a:pt x="13291" y="1979"/>
                  </a:lnTo>
                  <a:cubicBezTo>
                    <a:pt x="12820" y="1847"/>
                    <a:pt x="12345" y="1754"/>
                    <a:pt x="11862" y="1698"/>
                  </a:cubicBezTo>
                  <a:lnTo>
                    <a:pt x="11648" y="87"/>
                  </a:lnTo>
                  <a:cubicBezTo>
                    <a:pt x="11359" y="64"/>
                    <a:pt x="11073" y="0"/>
                    <a:pt x="10783" y="0"/>
                  </a:cubicBezTo>
                  <a:close/>
                  <a:moveTo>
                    <a:pt x="10783" y="3706"/>
                  </a:moveTo>
                  <a:cubicBezTo>
                    <a:pt x="12608" y="3706"/>
                    <a:pt x="14435" y="4402"/>
                    <a:pt x="15827" y="5791"/>
                  </a:cubicBezTo>
                  <a:cubicBezTo>
                    <a:pt x="18611" y="8570"/>
                    <a:pt x="18611" y="13072"/>
                    <a:pt x="15827" y="15850"/>
                  </a:cubicBezTo>
                  <a:cubicBezTo>
                    <a:pt x="13043" y="18629"/>
                    <a:pt x="8533" y="18629"/>
                    <a:pt x="5749" y="15850"/>
                  </a:cubicBezTo>
                  <a:cubicBezTo>
                    <a:pt x="2965" y="13072"/>
                    <a:pt x="2965" y="8570"/>
                    <a:pt x="5749" y="5791"/>
                  </a:cubicBezTo>
                  <a:cubicBezTo>
                    <a:pt x="7141" y="4402"/>
                    <a:pt x="8959" y="3706"/>
                    <a:pt x="10783" y="3706"/>
                  </a:cubicBezTo>
                  <a:close/>
                </a:path>
              </a:pathLst>
            </a:custGeom>
            <a:solidFill>
              <a:srgbClr val="C4DCF2"/>
            </a:solidFill>
            <a:ln w="3175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163" name="Shape 1163"/>
            <p:cNvSpPr/>
            <p:nvPr/>
          </p:nvSpPr>
          <p:spPr>
            <a:xfrm>
              <a:off x="144120" y="147035"/>
              <a:ext cx="553299" cy="553300"/>
            </a:xfrm>
            <a:prstGeom prst="ellipse">
              <a:avLst/>
            </a:prstGeom>
            <a:solidFill>
              <a:srgbClr val="FBFBFB"/>
            </a:solidFill>
            <a:ln w="12700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grpSp>
          <p:nvGrpSpPr>
            <p:cNvPr id="1180" name="Group 1180"/>
            <p:cNvGrpSpPr/>
            <p:nvPr/>
          </p:nvGrpSpPr>
          <p:grpSpPr>
            <a:xfrm rot="21480000">
              <a:off x="13949" y="13949"/>
              <a:ext cx="813641" cy="813641"/>
              <a:chOff x="0" y="0"/>
              <a:chExt cx="813639" cy="813639"/>
            </a:xfrm>
          </p:grpSpPr>
          <p:sp>
            <p:nvSpPr>
              <p:cNvPr id="1164" name="Shape 1164"/>
              <p:cNvSpPr/>
              <p:nvPr/>
            </p:nvSpPr>
            <p:spPr>
              <a:xfrm>
                <a:off x="619586" y="525022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65" name="Shape 1165"/>
              <p:cNvSpPr/>
              <p:nvPr/>
            </p:nvSpPr>
            <p:spPr>
              <a:xfrm rot="20250000">
                <a:off x="675420" y="409611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66" name="Shape 1166"/>
              <p:cNvSpPr/>
              <p:nvPr/>
            </p:nvSpPr>
            <p:spPr>
              <a:xfrm rot="18900000">
                <a:off x="683093" y="286231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67" name="Shape 1167"/>
              <p:cNvSpPr/>
              <p:nvPr/>
            </p:nvSpPr>
            <p:spPr>
              <a:xfrm rot="17550000">
                <a:off x="640965" y="165143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68" name="Shape 1168"/>
              <p:cNvSpPr/>
              <p:nvPr/>
            </p:nvSpPr>
            <p:spPr>
              <a:xfrm rot="10800000">
                <a:off x="105070" y="133474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69" name="Shape 1169"/>
              <p:cNvSpPr/>
              <p:nvPr/>
            </p:nvSpPr>
            <p:spPr>
              <a:xfrm rot="9450000">
                <a:off x="49236" y="247519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70" name="Shape 1170"/>
              <p:cNvSpPr/>
              <p:nvPr/>
            </p:nvSpPr>
            <p:spPr>
              <a:xfrm rot="8100000">
                <a:off x="41563" y="372265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71" name="Shape 1171"/>
              <p:cNvSpPr/>
              <p:nvPr/>
            </p:nvSpPr>
            <p:spPr>
              <a:xfrm rot="6750000">
                <a:off x="83691" y="493353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72" name="Shape 1172"/>
              <p:cNvSpPr/>
              <p:nvPr/>
            </p:nvSpPr>
            <p:spPr>
              <a:xfrm rot="16200000">
                <a:off x="560151" y="7235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73" name="Shape 1173"/>
              <p:cNvSpPr/>
              <p:nvPr/>
            </p:nvSpPr>
            <p:spPr>
              <a:xfrm rot="14850000">
                <a:off x="444739" y="16519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74" name="Shape 1174"/>
              <p:cNvSpPr/>
              <p:nvPr/>
            </p:nvSpPr>
            <p:spPr>
              <a:xfrm rot="13500000">
                <a:off x="321360" y="884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75" name="Shape 1175"/>
              <p:cNvSpPr/>
              <p:nvPr/>
            </p:nvSpPr>
            <p:spPr>
              <a:xfrm rot="12150000">
                <a:off x="200271" y="50974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76" name="Shape 1176"/>
              <p:cNvSpPr/>
              <p:nvPr/>
            </p:nvSpPr>
            <p:spPr>
              <a:xfrm rot="5400000">
                <a:off x="165436" y="586869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77" name="Shape 1177"/>
              <p:cNvSpPr/>
              <p:nvPr/>
            </p:nvSpPr>
            <p:spPr>
              <a:xfrm rot="4050000">
                <a:off x="279481" y="64270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78" name="Shape 1178"/>
              <p:cNvSpPr/>
              <p:nvPr/>
            </p:nvSpPr>
            <p:spPr>
              <a:xfrm rot="2700000">
                <a:off x="405594" y="65037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79" name="Shape 1179"/>
              <p:cNvSpPr/>
              <p:nvPr/>
            </p:nvSpPr>
            <p:spPr>
              <a:xfrm rot="1350000">
                <a:off x="525315" y="608248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pic>
          <p:nvPicPr>
            <p:cNvPr id="1181" name="Лого fill-filtered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05395" y="272868"/>
              <a:ext cx="432459" cy="3136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185" name="Shape 1185"/>
          <p:cNvSpPr/>
          <p:nvPr/>
        </p:nvSpPr>
        <p:spPr>
          <a:xfrm>
            <a:off x="2289551" y="13182618"/>
            <a:ext cx="6652113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sp>
        <p:nvSpPr>
          <p:cNvPr id="1186" name="Shape 1186"/>
          <p:cNvSpPr/>
          <p:nvPr/>
        </p:nvSpPr>
        <p:spPr>
          <a:xfrm>
            <a:off x="15438674" y="13182618"/>
            <a:ext cx="7443495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sp>
        <p:nvSpPr>
          <p:cNvPr id="35" name="Shape 214"/>
          <p:cNvSpPr/>
          <p:nvPr/>
        </p:nvSpPr>
        <p:spPr>
          <a:xfrm>
            <a:off x="1" y="522816"/>
            <a:ext cx="24384000" cy="964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7000" cap="all" spc="700">
                <a:solidFill>
                  <a:schemeClr val="accent1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pPr algn="ctr"/>
            <a:r>
              <a:rPr lang="ru-RU" dirty="0"/>
              <a:t>Технический Аудит</a:t>
            </a:r>
            <a:endParaRPr lang="ru-RU" dirty="0">
              <a:solidFill>
                <a:schemeClr val="accent1">
                  <a:hueOff val="262910"/>
                  <a:satOff val="3867"/>
                  <a:lumOff val="-18039"/>
                </a:schemeClr>
              </a:solidFill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0401860"/>
              </p:ext>
            </p:extLst>
          </p:nvPr>
        </p:nvGraphicFramePr>
        <p:xfrm>
          <a:off x="416412" y="3079915"/>
          <a:ext cx="5987103" cy="8403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Document" r:id="rId6" imgW="7041245" imgH="9881937" progId="Word.Document.8">
                  <p:embed/>
                </p:oleObj>
              </mc:Choice>
              <mc:Fallback>
                <p:oleObj name="Document" r:id="rId6" imgW="7041245" imgH="9881937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16412" y="3079915"/>
                        <a:ext cx="5987103" cy="8403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Shape 1187"/>
          <p:cNvSpPr txBox="1">
            <a:spLocks/>
          </p:cNvSpPr>
          <p:nvPr/>
        </p:nvSpPr>
        <p:spPr>
          <a:xfrm>
            <a:off x="6403515" y="2712295"/>
            <a:ext cx="12100224" cy="33305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0" rIns="50800" bIns="50800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720000" indent="-762000"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  <a:buSzPct val="100000"/>
              <a:buFont typeface="Wingdings" pitchFamily="2" charset="2"/>
              <a:buChar char="Ø"/>
              <a:defRPr sz="4000" cap="small" spc="200">
                <a:solidFill>
                  <a:srgbClr val="135580"/>
                </a:solidFill>
                <a:latin typeface="Plumb-Bold"/>
                <a:ea typeface="Plumb-Bold"/>
                <a:cs typeface="Plumb-Bold"/>
              </a:defRPr>
            </a:lvl1pPr>
          </a:lstStyle>
          <a:p>
            <a:pPr marL="0" indent="0">
              <a:lnSpc>
                <a:spcPct val="100000"/>
              </a:lnSpc>
              <a:buNone/>
            </a:pPr>
            <a:r>
              <a:rPr lang="ru-RU" b="1" dirty="0">
                <a:sym typeface="Plumb-Bold"/>
              </a:rPr>
              <a:t>Цель Аудита </a:t>
            </a:r>
          </a:p>
          <a:p>
            <a:pPr marL="571500" indent="-571500">
              <a:lnSpc>
                <a:spcPct val="100000"/>
              </a:lnSpc>
              <a:buFont typeface="Arial" pitchFamily="34" charset="0"/>
              <a:buChar char="•"/>
            </a:pPr>
            <a:r>
              <a:rPr lang="ru-RU" dirty="0">
                <a:sym typeface="Plumb-Bold"/>
              </a:rPr>
              <a:t>Достоверная идентификация технических устройств, применяемых на ОПО;</a:t>
            </a:r>
          </a:p>
          <a:p>
            <a:pPr marL="571500" indent="-571500">
              <a:lnSpc>
                <a:spcPct val="100000"/>
              </a:lnSpc>
              <a:buFont typeface="Arial" pitchFamily="34" charset="0"/>
              <a:buChar char="•"/>
            </a:pPr>
            <a:r>
              <a:rPr lang="ru-RU" dirty="0">
                <a:sym typeface="Plumb-Bold"/>
              </a:rPr>
              <a:t>Разработка мероприятий по повышению уровня ПБ ОПО. </a:t>
            </a:r>
          </a:p>
        </p:txBody>
      </p:sp>
      <p:sp>
        <p:nvSpPr>
          <p:cNvPr id="43" name="Shape 1188"/>
          <p:cNvSpPr/>
          <p:nvPr/>
        </p:nvSpPr>
        <p:spPr>
          <a:xfrm>
            <a:off x="8185981" y="9574193"/>
            <a:ext cx="3028140" cy="5604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lnSpc>
                <a:spcPct val="140000"/>
              </a:lnSpc>
              <a:spcBef>
                <a:spcPts val="0"/>
              </a:spcBef>
              <a:buClr>
                <a:schemeClr val="accent5">
                  <a:hueOff val="-234537"/>
                  <a:satOff val="-1108"/>
                  <a:lumOff val="-14796"/>
                </a:schemeClr>
              </a:buClr>
              <a:buSzPct val="100000"/>
              <a:defRPr sz="3400" cap="all" spc="68">
                <a:solidFill>
                  <a:schemeClr val="accent1"/>
                </a:solidFill>
                <a:latin typeface="Plumb-Bold"/>
                <a:ea typeface="Plumb-Bold"/>
                <a:cs typeface="Plumb-Bold"/>
                <a:sym typeface="Plumb-Bold"/>
              </a:defRPr>
            </a:pPr>
            <a:endParaRPr sz="2400" b="1" cap="all" spc="68" dirty="0">
              <a:solidFill>
                <a:schemeClr val="accent1"/>
              </a:solidFill>
              <a:latin typeface="Arial" pitchFamily="34" charset="0"/>
              <a:ea typeface="Plumb-Bold"/>
              <a:cs typeface="Arial" pitchFamily="34" charset="0"/>
            </a:endParaRPr>
          </a:p>
        </p:txBody>
      </p:sp>
      <p:sp>
        <p:nvSpPr>
          <p:cNvPr id="44" name="Shape 1187"/>
          <p:cNvSpPr txBox="1">
            <a:spLocks/>
          </p:cNvSpPr>
          <p:nvPr/>
        </p:nvSpPr>
        <p:spPr>
          <a:xfrm>
            <a:off x="6302247" y="6381900"/>
            <a:ext cx="16387034" cy="2550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0" rIns="50800" bIns="50800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  <a:buSzPct val="100000"/>
              <a:buFont typeface="Wingdings" pitchFamily="2" charset="2"/>
              <a:defRPr sz="4000" cap="small" spc="200">
                <a:solidFill>
                  <a:srgbClr val="135580"/>
                </a:solidFill>
                <a:latin typeface="Plumb-Bold"/>
                <a:ea typeface="Plumb-Bold"/>
                <a:cs typeface="Plumb-Bold"/>
              </a:defRPr>
            </a:lvl1pPr>
          </a:lstStyle>
          <a:p>
            <a:pPr>
              <a:lnSpc>
                <a:spcPct val="100000"/>
              </a:lnSpc>
            </a:pPr>
            <a:r>
              <a:rPr lang="ru-RU" b="1" dirty="0">
                <a:sym typeface="Plumb-Bold"/>
              </a:rPr>
              <a:t>Состав   аудита</a:t>
            </a:r>
          </a:p>
          <a:p>
            <a:pPr marL="571500" indent="-571500">
              <a:lnSpc>
                <a:spcPct val="100000"/>
              </a:lnSpc>
              <a:buFont typeface="Arial" pitchFamily="34" charset="0"/>
              <a:buChar char="•"/>
            </a:pPr>
            <a:r>
              <a:rPr lang="ru-RU" dirty="0">
                <a:sym typeface="Plumb-Bold"/>
              </a:rPr>
              <a:t>Ранжирование ТУ и </a:t>
            </a:r>
            <a:r>
              <a:rPr lang="ru-RU" dirty="0" err="1">
                <a:sym typeface="Plumb-Bold"/>
              </a:rPr>
              <a:t>ЗиС</a:t>
            </a:r>
            <a:r>
              <a:rPr lang="ru-RU" dirty="0">
                <a:sym typeface="Plumb-Bold"/>
              </a:rPr>
              <a:t> </a:t>
            </a:r>
            <a:r>
              <a:rPr lang="ru-RU" dirty="0" smtClean="0">
                <a:sym typeface="Plumb-Bold"/>
              </a:rPr>
              <a:t>по степени риска;</a:t>
            </a:r>
          </a:p>
          <a:p>
            <a:pPr marL="571500" indent="-571500">
              <a:lnSpc>
                <a:spcPct val="100000"/>
              </a:lnSpc>
              <a:buFont typeface="Arial" pitchFamily="34" charset="0"/>
              <a:buChar char="•"/>
            </a:pPr>
            <a:r>
              <a:rPr lang="ru-RU" dirty="0" smtClean="0">
                <a:sym typeface="Plumb-Bold"/>
              </a:rPr>
              <a:t>Формирование перечня ТУ и </a:t>
            </a:r>
            <a:r>
              <a:rPr lang="ru-RU" dirty="0" err="1" smtClean="0">
                <a:sym typeface="Plumb-Bold"/>
              </a:rPr>
              <a:t>ЗиС</a:t>
            </a:r>
            <a:r>
              <a:rPr lang="ru-RU" dirty="0" smtClean="0">
                <a:sym typeface="Plumb-Bold"/>
              </a:rPr>
              <a:t>, не требующих ЭПБ;</a:t>
            </a:r>
            <a:r>
              <a:rPr lang="ru-RU" dirty="0">
                <a:sym typeface="Plumb-Bold"/>
              </a:rPr>
              <a:t> Обоснованное формирование комплексов  ЭПБ</a:t>
            </a:r>
            <a:r>
              <a:rPr lang="ru-RU" dirty="0" smtClean="0">
                <a:sym typeface="Plumb-Bold"/>
              </a:rPr>
              <a:t>.</a:t>
            </a:r>
            <a:endParaRPr lang="ru-RU" dirty="0">
              <a:sym typeface="Plumb-Bold"/>
            </a:endParaRPr>
          </a:p>
        </p:txBody>
      </p:sp>
      <p:sp>
        <p:nvSpPr>
          <p:cNvPr id="45" name="Shape 1188"/>
          <p:cNvSpPr/>
          <p:nvPr/>
        </p:nvSpPr>
        <p:spPr>
          <a:xfrm>
            <a:off x="6318585" y="9209868"/>
            <a:ext cx="17491659" cy="3134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0" rIns="50800" bIns="50800">
            <a:noAutofit/>
          </a:bodyPr>
          <a:lstStyle/>
          <a:p>
            <a:pPr>
              <a:spcBef>
                <a:spcPts val="0"/>
              </a:spcBef>
              <a:buClr>
                <a:srgbClr val="C00000"/>
              </a:buClr>
              <a:buSzPct val="100000"/>
              <a:buFont typeface="Wingdings" pitchFamily="2" charset="2"/>
            </a:pPr>
            <a:r>
              <a:rPr lang="ru-RU" sz="4000" b="1" cap="small" spc="200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Результат</a:t>
            </a:r>
          </a:p>
          <a:p>
            <a:pPr marL="571500" indent="-571500">
              <a:spcBef>
                <a:spcPts val="0"/>
              </a:spcBef>
              <a:buClr>
                <a:srgbClr val="C00000"/>
              </a:buClr>
              <a:buSzPct val="100000"/>
              <a:buFont typeface="Arial" pitchFamily="34" charset="0"/>
              <a:buChar char="•"/>
            </a:pPr>
            <a:r>
              <a:rPr sz="4000" b="1" cap="small" spc="200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П</a:t>
            </a:r>
            <a:r>
              <a:rPr sz="4000" cap="small" spc="200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редложения</a:t>
            </a:r>
            <a:r>
              <a:rPr sz="4000" cap="small" spc="200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по </a:t>
            </a:r>
            <a:r>
              <a:rPr sz="4000" cap="small" spc="200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оптимизации</a:t>
            </a:r>
            <a:r>
              <a:rPr sz="4000" cap="small" spc="200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small" spc="200" dirty="0" err="1" smtClean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затрат</a:t>
            </a:r>
            <a:r>
              <a:rPr lang="ru-RU" sz="4000" cap="small" spc="200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;</a:t>
            </a:r>
            <a:endParaRPr sz="4000" cap="small" spc="200" dirty="0">
              <a:solidFill>
                <a:srgbClr val="135580"/>
              </a:solidFill>
              <a:latin typeface="Plumb-Bold"/>
              <a:ea typeface="Plumb-Bold"/>
              <a:cs typeface="Plumb-Bold"/>
            </a:endParaRPr>
          </a:p>
          <a:p>
            <a:pPr marL="571500" indent="-571500">
              <a:spcBef>
                <a:spcPts val="0"/>
              </a:spcBef>
              <a:buClr>
                <a:srgbClr val="C00000"/>
              </a:buClr>
              <a:buSzPct val="100000"/>
              <a:buFont typeface="Arial" pitchFamily="34" charset="0"/>
              <a:buChar char="•"/>
            </a:pPr>
            <a:r>
              <a:rPr sz="4000" cap="small" spc="200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Дорожная карта по </a:t>
            </a:r>
            <a:r>
              <a:rPr sz="4000" cap="small" spc="200" dirty="0" err="1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реализации</a:t>
            </a:r>
            <a:r>
              <a:rPr sz="4000" cap="small" spc="200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  <a:r>
              <a:rPr sz="4000" cap="small" spc="200" dirty="0" err="1" smtClean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мероприятий</a:t>
            </a:r>
            <a:r>
              <a:rPr lang="ru-RU" sz="4000" cap="small" spc="200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;</a:t>
            </a:r>
            <a:endParaRPr sz="4000" cap="small" spc="200" dirty="0">
              <a:solidFill>
                <a:srgbClr val="135580"/>
              </a:solidFill>
              <a:latin typeface="Plumb-Bold"/>
              <a:ea typeface="Plumb-Bold"/>
              <a:cs typeface="Plumb-Bold"/>
            </a:endParaRPr>
          </a:p>
          <a:p>
            <a:pPr marL="571500" indent="-571500">
              <a:spcBef>
                <a:spcPts val="0"/>
              </a:spcBef>
              <a:buClr>
                <a:srgbClr val="C00000"/>
              </a:buClr>
              <a:buSzPct val="100000"/>
              <a:buFont typeface="Arial" pitchFamily="34" charset="0"/>
              <a:buChar char="•"/>
            </a:pPr>
            <a:r>
              <a:rPr sz="4000" cap="small" spc="200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Предложения по внедрению системы риск-менеджмента на ОПО</a:t>
            </a:r>
            <a:r>
              <a:rPr lang="ru-RU" sz="4000" cap="small" spc="200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.</a:t>
            </a:r>
            <a:r>
              <a:rPr sz="4000" cap="small" spc="200" dirty="0">
                <a:solidFill>
                  <a:srgbClr val="135580"/>
                </a:solidFill>
                <a:latin typeface="Plumb-Bold"/>
                <a:ea typeface="Plumb-Bold"/>
                <a:cs typeface="Plumb-Bold"/>
              </a:rPr>
              <a:t> </a:t>
            </a:r>
          </a:p>
        </p:txBody>
      </p:sp>
      <p:sp>
        <p:nvSpPr>
          <p:cNvPr id="38" name="Shape 283"/>
          <p:cNvSpPr>
            <a:spLocks noGrp="1"/>
          </p:cNvSpPr>
          <p:nvPr>
            <p:ph type="sldNum" sz="quarter" idx="2"/>
          </p:nvPr>
        </p:nvSpPr>
        <p:spPr>
          <a:xfrm>
            <a:off x="23314345" y="12922267"/>
            <a:ext cx="252223" cy="5207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anchor="ctr"/>
          <a:lstStyle>
            <a:lvl1pPr algn="l">
              <a:lnSpc>
                <a:spcPct val="100000"/>
              </a:lnSpc>
              <a:spcBef>
                <a:spcPts val="3400"/>
              </a:spcBef>
              <a:defRPr sz="3000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Regular"/>
                <a:ea typeface="PlumbCondensed-Regular"/>
                <a:cs typeface="PlumbCondensed-Regular"/>
                <a:sym typeface="PlumbCondensed-Regular"/>
              </a:defRPr>
            </a:lvl1pPr>
          </a:lstStyle>
          <a:p>
            <a:fld id="{86CB4B4D-7CA3-9044-876B-883B54F8677D}" type="slidenum">
              <a:t>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710864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Shape 711"/>
          <p:cNvSpPr/>
          <p:nvPr/>
        </p:nvSpPr>
        <p:spPr>
          <a:xfrm>
            <a:off x="0" y="0"/>
            <a:ext cx="24384001" cy="1664611"/>
          </a:xfrm>
          <a:prstGeom prst="rect">
            <a:avLst/>
          </a:prstGeom>
          <a:gradFill>
            <a:gsLst>
              <a:gs pos="0">
                <a:srgbClr val="83D1D6">
                  <a:alpha val="50000"/>
                </a:srgbClr>
              </a:gs>
              <a:gs pos="100000">
                <a:srgbClr val="83D1D6">
                  <a:alpha val="6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grpSp>
        <p:nvGrpSpPr>
          <p:cNvPr id="715" name="Group 715"/>
          <p:cNvGrpSpPr/>
          <p:nvPr/>
        </p:nvGrpSpPr>
        <p:grpSpPr>
          <a:xfrm>
            <a:off x="9181190" y="12763878"/>
            <a:ext cx="6021620" cy="799307"/>
            <a:chOff x="582969" y="347543"/>
            <a:chExt cx="6021618" cy="799306"/>
          </a:xfrm>
        </p:grpSpPr>
        <p:sp>
          <p:nvSpPr>
            <p:cNvPr id="712" name="Shape 712"/>
            <p:cNvSpPr/>
            <p:nvPr/>
          </p:nvSpPr>
          <p:spPr>
            <a:xfrm>
              <a:off x="582969" y="347543"/>
              <a:ext cx="6021620" cy="79930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13" name="Shape 713"/>
            <p:cNvSpPr/>
            <p:nvPr/>
          </p:nvSpPr>
          <p:spPr>
            <a:xfrm>
              <a:off x="721366" y="508546"/>
              <a:ext cx="5744826" cy="454572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B3F87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ctr" defTabSz="584200">
                <a:spcBef>
                  <a:spcPts val="0"/>
                </a:spcBef>
                <a:defRPr sz="1500" b="1" spc="1965">
                  <a:solidFill>
                    <a:srgbClr val="0B3F87"/>
                  </a:solidFill>
                  <a:latin typeface="Superclarendon"/>
                  <a:ea typeface="Superclarendon"/>
                  <a:cs typeface="Superclarendon"/>
                  <a:sym typeface="Superclarendon"/>
                </a:defRPr>
              </a:lvl1pPr>
            </a:lstStyle>
            <a:p>
              <a:r>
                <a:t>ГАЗТЕХЭКСПЕРТ</a:t>
              </a:r>
            </a:p>
          </p:txBody>
        </p:sp>
        <p:sp>
          <p:nvSpPr>
            <p:cNvPr id="714" name="Shape 714"/>
            <p:cNvSpPr/>
            <p:nvPr/>
          </p:nvSpPr>
          <p:spPr>
            <a:xfrm>
              <a:off x="863489" y="826917"/>
              <a:ext cx="5460581" cy="247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584200">
                <a:spcBef>
                  <a:spcPts val="0"/>
                </a:spcBef>
                <a:defRPr sz="1100" cap="small" spc="879">
                  <a:solidFill>
                    <a:schemeClr val="accent1"/>
                  </a:solidFill>
                  <a:latin typeface="Brutal Type Bold"/>
                  <a:ea typeface="Brutal Type Bold"/>
                  <a:cs typeface="Brutal Type Bold"/>
                  <a:sym typeface="Brutal Type Bold"/>
                </a:defRPr>
              </a:lvl1pPr>
            </a:lstStyle>
            <a:p>
              <a:r>
                <a:t> везде, где нужна безопасность</a:t>
              </a:r>
            </a:p>
          </p:txBody>
        </p:sp>
      </p:grpSp>
      <p:grpSp>
        <p:nvGrpSpPr>
          <p:cNvPr id="736" name="Group 736"/>
          <p:cNvGrpSpPr/>
          <p:nvPr/>
        </p:nvGrpSpPr>
        <p:grpSpPr>
          <a:xfrm>
            <a:off x="1037369" y="12761848"/>
            <a:ext cx="841540" cy="841540"/>
            <a:chOff x="0" y="0"/>
            <a:chExt cx="841539" cy="841539"/>
          </a:xfrm>
        </p:grpSpPr>
        <p:sp>
          <p:nvSpPr>
            <p:cNvPr id="716" name="Shape 716"/>
            <p:cNvSpPr/>
            <p:nvPr/>
          </p:nvSpPr>
          <p:spPr>
            <a:xfrm>
              <a:off x="54152" y="52550"/>
              <a:ext cx="733235" cy="735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7" h="21588" extrusionOk="0">
                  <a:moveTo>
                    <a:pt x="10783" y="0"/>
                  </a:moveTo>
                  <a:cubicBezTo>
                    <a:pt x="10497" y="0"/>
                    <a:pt x="10214" y="65"/>
                    <a:pt x="9928" y="87"/>
                  </a:cubicBezTo>
                  <a:lnTo>
                    <a:pt x="9714" y="1698"/>
                  </a:lnTo>
                  <a:cubicBezTo>
                    <a:pt x="9230" y="1754"/>
                    <a:pt x="8757" y="1846"/>
                    <a:pt x="8285" y="1979"/>
                  </a:cubicBezTo>
                  <a:lnTo>
                    <a:pt x="7469" y="572"/>
                  </a:lnTo>
                  <a:cubicBezTo>
                    <a:pt x="6922" y="748"/>
                    <a:pt x="6394" y="967"/>
                    <a:pt x="5875" y="1232"/>
                  </a:cubicBezTo>
                  <a:lnTo>
                    <a:pt x="6293" y="2803"/>
                  </a:lnTo>
                  <a:cubicBezTo>
                    <a:pt x="5873" y="3038"/>
                    <a:pt x="5475" y="3313"/>
                    <a:pt x="5088" y="3618"/>
                  </a:cubicBezTo>
                  <a:lnTo>
                    <a:pt x="3795" y="2629"/>
                  </a:lnTo>
                  <a:cubicBezTo>
                    <a:pt x="3575" y="2816"/>
                    <a:pt x="3333" y="2964"/>
                    <a:pt x="3125" y="3172"/>
                  </a:cubicBezTo>
                  <a:cubicBezTo>
                    <a:pt x="2917" y="3380"/>
                    <a:pt x="2768" y="3622"/>
                    <a:pt x="2580" y="3841"/>
                  </a:cubicBezTo>
                  <a:lnTo>
                    <a:pt x="3562" y="5131"/>
                  </a:lnTo>
                  <a:cubicBezTo>
                    <a:pt x="3256" y="5518"/>
                    <a:pt x="2990" y="5924"/>
                    <a:pt x="2755" y="6344"/>
                  </a:cubicBezTo>
                  <a:lnTo>
                    <a:pt x="1181" y="5927"/>
                  </a:lnTo>
                  <a:cubicBezTo>
                    <a:pt x="917" y="6443"/>
                    <a:pt x="695" y="6965"/>
                    <a:pt x="520" y="7508"/>
                  </a:cubicBezTo>
                  <a:lnTo>
                    <a:pt x="1929" y="8323"/>
                  </a:lnTo>
                  <a:cubicBezTo>
                    <a:pt x="1796" y="8794"/>
                    <a:pt x="1704" y="9266"/>
                    <a:pt x="1647" y="9749"/>
                  </a:cubicBezTo>
                  <a:lnTo>
                    <a:pt x="34" y="9962"/>
                  </a:lnTo>
                  <a:cubicBezTo>
                    <a:pt x="-11" y="10536"/>
                    <a:pt x="-12" y="11106"/>
                    <a:pt x="34" y="11679"/>
                  </a:cubicBezTo>
                  <a:lnTo>
                    <a:pt x="1647" y="11893"/>
                  </a:lnTo>
                  <a:cubicBezTo>
                    <a:pt x="1704" y="12375"/>
                    <a:pt x="1797" y="12849"/>
                    <a:pt x="1929" y="13319"/>
                  </a:cubicBezTo>
                  <a:lnTo>
                    <a:pt x="520" y="14133"/>
                  </a:lnTo>
                  <a:cubicBezTo>
                    <a:pt x="695" y="14676"/>
                    <a:pt x="918" y="15200"/>
                    <a:pt x="1181" y="15715"/>
                  </a:cubicBezTo>
                  <a:lnTo>
                    <a:pt x="2755" y="15297"/>
                  </a:lnTo>
                  <a:cubicBezTo>
                    <a:pt x="2991" y="15718"/>
                    <a:pt x="3265" y="16114"/>
                    <a:pt x="3572" y="16500"/>
                  </a:cubicBezTo>
                  <a:lnTo>
                    <a:pt x="2580" y="17800"/>
                  </a:lnTo>
                  <a:cubicBezTo>
                    <a:pt x="2768" y="18020"/>
                    <a:pt x="2917" y="18262"/>
                    <a:pt x="3125" y="18470"/>
                  </a:cubicBezTo>
                  <a:cubicBezTo>
                    <a:pt x="3333" y="18677"/>
                    <a:pt x="3575" y="18826"/>
                    <a:pt x="3795" y="19013"/>
                  </a:cubicBezTo>
                  <a:lnTo>
                    <a:pt x="5098" y="18023"/>
                  </a:lnTo>
                  <a:cubicBezTo>
                    <a:pt x="5481" y="18325"/>
                    <a:pt x="5877" y="18596"/>
                    <a:pt x="6293" y="18828"/>
                  </a:cubicBezTo>
                  <a:lnTo>
                    <a:pt x="5875" y="20410"/>
                  </a:lnTo>
                  <a:cubicBezTo>
                    <a:pt x="6394" y="20674"/>
                    <a:pt x="6922" y="20893"/>
                    <a:pt x="7469" y="21069"/>
                  </a:cubicBezTo>
                  <a:lnTo>
                    <a:pt x="8295" y="19653"/>
                  </a:lnTo>
                  <a:cubicBezTo>
                    <a:pt x="8764" y="19784"/>
                    <a:pt x="9233" y="19878"/>
                    <a:pt x="9714" y="19934"/>
                  </a:cubicBezTo>
                  <a:lnTo>
                    <a:pt x="9928" y="21554"/>
                  </a:lnTo>
                  <a:cubicBezTo>
                    <a:pt x="10502" y="21600"/>
                    <a:pt x="11074" y="21600"/>
                    <a:pt x="11648" y="21554"/>
                  </a:cubicBezTo>
                  <a:lnTo>
                    <a:pt x="11862" y="19934"/>
                  </a:lnTo>
                  <a:cubicBezTo>
                    <a:pt x="12342" y="19878"/>
                    <a:pt x="12813" y="19784"/>
                    <a:pt x="13281" y="19653"/>
                  </a:cubicBezTo>
                  <a:lnTo>
                    <a:pt x="14107" y="21069"/>
                  </a:lnTo>
                  <a:cubicBezTo>
                    <a:pt x="14653" y="20894"/>
                    <a:pt x="15183" y="20674"/>
                    <a:pt x="15701" y="20410"/>
                  </a:cubicBezTo>
                  <a:lnTo>
                    <a:pt x="15283" y="18828"/>
                  </a:lnTo>
                  <a:cubicBezTo>
                    <a:pt x="15700" y="18595"/>
                    <a:pt x="16095" y="18326"/>
                    <a:pt x="16479" y="18023"/>
                  </a:cubicBezTo>
                  <a:lnTo>
                    <a:pt x="17781" y="19013"/>
                  </a:lnTo>
                  <a:cubicBezTo>
                    <a:pt x="18001" y="18826"/>
                    <a:pt x="18244" y="18677"/>
                    <a:pt x="18451" y="18470"/>
                  </a:cubicBezTo>
                  <a:cubicBezTo>
                    <a:pt x="18660" y="18261"/>
                    <a:pt x="18808" y="18020"/>
                    <a:pt x="18996" y="17800"/>
                  </a:cubicBezTo>
                  <a:lnTo>
                    <a:pt x="18004" y="16500"/>
                  </a:lnTo>
                  <a:cubicBezTo>
                    <a:pt x="18309" y="16115"/>
                    <a:pt x="18577" y="15716"/>
                    <a:pt x="18811" y="15297"/>
                  </a:cubicBezTo>
                  <a:lnTo>
                    <a:pt x="20386" y="15715"/>
                  </a:lnTo>
                  <a:cubicBezTo>
                    <a:pt x="20648" y="15200"/>
                    <a:pt x="20871" y="14675"/>
                    <a:pt x="21046" y="14133"/>
                  </a:cubicBezTo>
                  <a:lnTo>
                    <a:pt x="19637" y="13309"/>
                  </a:lnTo>
                  <a:cubicBezTo>
                    <a:pt x="19768" y="12842"/>
                    <a:pt x="19863" y="12371"/>
                    <a:pt x="19919" y="11893"/>
                  </a:cubicBezTo>
                  <a:lnTo>
                    <a:pt x="21542" y="11679"/>
                  </a:lnTo>
                  <a:cubicBezTo>
                    <a:pt x="21588" y="11106"/>
                    <a:pt x="21587" y="10536"/>
                    <a:pt x="21542" y="9962"/>
                  </a:cubicBezTo>
                  <a:lnTo>
                    <a:pt x="19919" y="9749"/>
                  </a:lnTo>
                  <a:cubicBezTo>
                    <a:pt x="19863" y="9269"/>
                    <a:pt x="19769" y="8801"/>
                    <a:pt x="19637" y="8333"/>
                  </a:cubicBezTo>
                  <a:lnTo>
                    <a:pt x="21046" y="7508"/>
                  </a:lnTo>
                  <a:cubicBezTo>
                    <a:pt x="20871" y="6965"/>
                    <a:pt x="20649" y="6442"/>
                    <a:pt x="20386" y="5927"/>
                  </a:cubicBezTo>
                  <a:lnTo>
                    <a:pt x="18811" y="6344"/>
                  </a:lnTo>
                  <a:cubicBezTo>
                    <a:pt x="18577" y="5926"/>
                    <a:pt x="18308" y="5526"/>
                    <a:pt x="18004" y="5141"/>
                  </a:cubicBezTo>
                  <a:lnTo>
                    <a:pt x="18996" y="3841"/>
                  </a:lnTo>
                  <a:cubicBezTo>
                    <a:pt x="18808" y="3621"/>
                    <a:pt x="18660" y="3380"/>
                    <a:pt x="18451" y="3172"/>
                  </a:cubicBezTo>
                  <a:cubicBezTo>
                    <a:pt x="18243" y="2964"/>
                    <a:pt x="18001" y="2816"/>
                    <a:pt x="17781" y="2629"/>
                  </a:cubicBezTo>
                  <a:lnTo>
                    <a:pt x="16479" y="3618"/>
                  </a:lnTo>
                  <a:cubicBezTo>
                    <a:pt x="16093" y="3314"/>
                    <a:pt x="15701" y="3037"/>
                    <a:pt x="15283" y="2803"/>
                  </a:cubicBezTo>
                  <a:lnTo>
                    <a:pt x="15701" y="1232"/>
                  </a:lnTo>
                  <a:cubicBezTo>
                    <a:pt x="15183" y="968"/>
                    <a:pt x="14653" y="748"/>
                    <a:pt x="14107" y="572"/>
                  </a:cubicBezTo>
                  <a:lnTo>
                    <a:pt x="13291" y="1979"/>
                  </a:lnTo>
                  <a:cubicBezTo>
                    <a:pt x="12820" y="1847"/>
                    <a:pt x="12345" y="1754"/>
                    <a:pt x="11862" y="1698"/>
                  </a:cubicBezTo>
                  <a:lnTo>
                    <a:pt x="11648" y="87"/>
                  </a:lnTo>
                  <a:cubicBezTo>
                    <a:pt x="11359" y="64"/>
                    <a:pt x="11073" y="0"/>
                    <a:pt x="10783" y="0"/>
                  </a:cubicBezTo>
                  <a:close/>
                  <a:moveTo>
                    <a:pt x="10783" y="3706"/>
                  </a:moveTo>
                  <a:cubicBezTo>
                    <a:pt x="12608" y="3706"/>
                    <a:pt x="14435" y="4402"/>
                    <a:pt x="15827" y="5791"/>
                  </a:cubicBezTo>
                  <a:cubicBezTo>
                    <a:pt x="18611" y="8570"/>
                    <a:pt x="18611" y="13072"/>
                    <a:pt x="15827" y="15850"/>
                  </a:cubicBezTo>
                  <a:cubicBezTo>
                    <a:pt x="13043" y="18629"/>
                    <a:pt x="8533" y="18629"/>
                    <a:pt x="5749" y="15850"/>
                  </a:cubicBezTo>
                  <a:cubicBezTo>
                    <a:pt x="2965" y="13072"/>
                    <a:pt x="2965" y="8570"/>
                    <a:pt x="5749" y="5791"/>
                  </a:cubicBezTo>
                  <a:cubicBezTo>
                    <a:pt x="7141" y="4402"/>
                    <a:pt x="8959" y="3706"/>
                    <a:pt x="10783" y="3706"/>
                  </a:cubicBezTo>
                  <a:close/>
                </a:path>
              </a:pathLst>
            </a:custGeom>
            <a:solidFill>
              <a:srgbClr val="C4DCF2"/>
            </a:solidFill>
            <a:ln w="3175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17" name="Shape 717"/>
            <p:cNvSpPr/>
            <p:nvPr/>
          </p:nvSpPr>
          <p:spPr>
            <a:xfrm>
              <a:off x="144120" y="147035"/>
              <a:ext cx="553299" cy="553300"/>
            </a:xfrm>
            <a:prstGeom prst="ellipse">
              <a:avLst/>
            </a:prstGeom>
            <a:solidFill>
              <a:srgbClr val="FBFBFB"/>
            </a:solidFill>
            <a:ln w="12700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grpSp>
          <p:nvGrpSpPr>
            <p:cNvPr id="734" name="Group 734"/>
            <p:cNvGrpSpPr/>
            <p:nvPr/>
          </p:nvGrpSpPr>
          <p:grpSpPr>
            <a:xfrm rot="21480000">
              <a:off x="13949" y="13949"/>
              <a:ext cx="813641" cy="813641"/>
              <a:chOff x="0" y="0"/>
              <a:chExt cx="813639" cy="813639"/>
            </a:xfrm>
          </p:grpSpPr>
          <p:sp>
            <p:nvSpPr>
              <p:cNvPr id="718" name="Shape 718"/>
              <p:cNvSpPr/>
              <p:nvPr/>
            </p:nvSpPr>
            <p:spPr>
              <a:xfrm>
                <a:off x="619586" y="525022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19" name="Shape 719"/>
              <p:cNvSpPr/>
              <p:nvPr/>
            </p:nvSpPr>
            <p:spPr>
              <a:xfrm rot="20250000">
                <a:off x="675420" y="409611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20" name="Shape 720"/>
              <p:cNvSpPr/>
              <p:nvPr/>
            </p:nvSpPr>
            <p:spPr>
              <a:xfrm rot="18900000">
                <a:off x="683093" y="286231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21" name="Shape 721"/>
              <p:cNvSpPr/>
              <p:nvPr/>
            </p:nvSpPr>
            <p:spPr>
              <a:xfrm rot="17550000">
                <a:off x="640965" y="165143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22" name="Shape 722"/>
              <p:cNvSpPr/>
              <p:nvPr/>
            </p:nvSpPr>
            <p:spPr>
              <a:xfrm rot="10800000">
                <a:off x="105070" y="133474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23" name="Shape 723"/>
              <p:cNvSpPr/>
              <p:nvPr/>
            </p:nvSpPr>
            <p:spPr>
              <a:xfrm rot="9450000">
                <a:off x="49236" y="247519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24" name="Shape 724"/>
              <p:cNvSpPr/>
              <p:nvPr/>
            </p:nvSpPr>
            <p:spPr>
              <a:xfrm rot="8100000">
                <a:off x="41563" y="372265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25" name="Shape 725"/>
              <p:cNvSpPr/>
              <p:nvPr/>
            </p:nvSpPr>
            <p:spPr>
              <a:xfrm rot="6750000">
                <a:off x="83691" y="493353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26" name="Shape 726"/>
              <p:cNvSpPr/>
              <p:nvPr/>
            </p:nvSpPr>
            <p:spPr>
              <a:xfrm rot="16200000">
                <a:off x="560151" y="7235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27" name="Shape 727"/>
              <p:cNvSpPr/>
              <p:nvPr/>
            </p:nvSpPr>
            <p:spPr>
              <a:xfrm rot="14850000">
                <a:off x="444739" y="16519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28" name="Shape 728"/>
              <p:cNvSpPr/>
              <p:nvPr/>
            </p:nvSpPr>
            <p:spPr>
              <a:xfrm rot="13500000">
                <a:off x="321360" y="884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29" name="Shape 729"/>
              <p:cNvSpPr/>
              <p:nvPr/>
            </p:nvSpPr>
            <p:spPr>
              <a:xfrm rot="12150000">
                <a:off x="200271" y="50974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30" name="Shape 730"/>
              <p:cNvSpPr/>
              <p:nvPr/>
            </p:nvSpPr>
            <p:spPr>
              <a:xfrm rot="5400000">
                <a:off x="165436" y="586869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31" name="Shape 731"/>
              <p:cNvSpPr/>
              <p:nvPr/>
            </p:nvSpPr>
            <p:spPr>
              <a:xfrm rot="4050000">
                <a:off x="279481" y="64270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32" name="Shape 732"/>
              <p:cNvSpPr/>
              <p:nvPr/>
            </p:nvSpPr>
            <p:spPr>
              <a:xfrm rot="2700000">
                <a:off x="405594" y="65037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33" name="Shape 733"/>
              <p:cNvSpPr/>
              <p:nvPr/>
            </p:nvSpPr>
            <p:spPr>
              <a:xfrm rot="1350000">
                <a:off x="525315" y="608248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pic>
          <p:nvPicPr>
            <p:cNvPr id="735" name="Лого fill-filtered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05395" y="272868"/>
              <a:ext cx="432459" cy="3136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37" name="Shape 737"/>
          <p:cNvSpPr/>
          <p:nvPr/>
        </p:nvSpPr>
        <p:spPr>
          <a:xfrm>
            <a:off x="0" y="491064"/>
            <a:ext cx="24383999" cy="964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7000" cap="all" spc="700">
                <a:solidFill>
                  <a:schemeClr val="accent1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pPr algn="ctr"/>
            <a:r>
              <a:rPr lang="ru-RU" spc="500" dirty="0"/>
              <a:t>Ранжирование ТУ и </a:t>
            </a:r>
            <a:r>
              <a:rPr lang="ru-RU" spc="500" dirty="0" err="1"/>
              <a:t>З</a:t>
            </a:r>
            <a:r>
              <a:rPr lang="ru-RU" cap="none" spc="500" dirty="0" err="1"/>
              <a:t>и</a:t>
            </a:r>
            <a:r>
              <a:rPr lang="ru-RU" spc="500" dirty="0" err="1"/>
              <a:t>С</a:t>
            </a:r>
            <a:r>
              <a:rPr lang="ru-RU" spc="500" dirty="0"/>
              <a:t> по степени риска</a:t>
            </a:r>
          </a:p>
        </p:txBody>
      </p:sp>
      <p:sp>
        <p:nvSpPr>
          <p:cNvPr id="740" name="Shape 740"/>
          <p:cNvSpPr/>
          <p:nvPr/>
        </p:nvSpPr>
        <p:spPr>
          <a:xfrm>
            <a:off x="2289551" y="13182618"/>
            <a:ext cx="6652113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sp>
        <p:nvSpPr>
          <p:cNvPr id="741" name="Shape 741"/>
          <p:cNvSpPr/>
          <p:nvPr/>
        </p:nvSpPr>
        <p:spPr>
          <a:xfrm>
            <a:off x="15438674" y="13182618"/>
            <a:ext cx="7443495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sp>
        <p:nvSpPr>
          <p:cNvPr id="34" name="Прямоугольник 33"/>
          <p:cNvSpPr/>
          <p:nvPr/>
        </p:nvSpPr>
        <p:spPr>
          <a:xfrm>
            <a:off x="621790" y="5736729"/>
            <a:ext cx="2643515" cy="2341928"/>
          </a:xfrm>
          <a:prstGeom prst="rect">
            <a:avLst/>
          </a:prstGeom>
          <a:solidFill>
            <a:srgbClr val="FFFFFF"/>
          </a:solidFill>
          <a:ln w="38100" cap="flat">
            <a:solidFill>
              <a:srgbClr val="13558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spc="300" normalizeH="0" dirty="0">
              <a:ln>
                <a:noFill/>
              </a:ln>
              <a:solidFill>
                <a:srgbClr val="00628F"/>
              </a:solidFill>
              <a:effectLst/>
              <a:uFillTx/>
              <a:latin typeface="Arial" pitchFamily="34" charset="0"/>
              <a:ea typeface="PlumbCondensed" charset="0"/>
              <a:cs typeface="Arial" pitchFamily="34" charset="0"/>
              <a:sym typeface="DIN Alternate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5416" y="5736729"/>
            <a:ext cx="2218511" cy="2341928"/>
          </a:xfrm>
          <a:prstGeom prst="rect">
            <a:avLst/>
          </a:prstGeom>
          <a:solidFill>
            <a:srgbClr val="FFFFFF"/>
          </a:solidFill>
          <a:ln w="38100" cap="flat">
            <a:solidFill>
              <a:srgbClr val="13558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spc="100" normalizeH="0" dirty="0">
                <a:ln>
                  <a:noFill/>
                </a:ln>
                <a:solidFill>
                  <a:srgbClr val="00628F"/>
                </a:solidFill>
                <a:effectLst/>
                <a:uFillTx/>
                <a:latin typeface="Arial" pitchFamily="34" charset="0"/>
                <a:ea typeface="PlumbCondensed" charset="0"/>
                <a:cs typeface="Arial" pitchFamily="34" charset="0"/>
                <a:sym typeface="DIN Alternate"/>
              </a:rPr>
              <a:t>Анализ критичности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757196" y="3985575"/>
            <a:ext cx="2168422" cy="1746892"/>
          </a:xfrm>
          <a:prstGeom prst="rect">
            <a:avLst/>
          </a:prstGeom>
          <a:solidFill>
            <a:srgbClr val="FFFFFF"/>
          </a:solidFill>
          <a:ln w="38100" cap="flat">
            <a:solidFill>
              <a:srgbClr val="13558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spc="100" normalizeH="0" dirty="0">
                <a:ln>
                  <a:noFill/>
                </a:ln>
                <a:solidFill>
                  <a:srgbClr val="00628F"/>
                </a:solidFill>
                <a:effectLst/>
                <a:uFillTx/>
                <a:latin typeface="Arial" pitchFamily="34" charset="0"/>
                <a:ea typeface="PlumbCondensed" charset="0"/>
                <a:cs typeface="Arial" pitchFamily="34" charset="0"/>
                <a:sym typeface="DIN Alternate"/>
              </a:rPr>
              <a:t>Определить общие системы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757196" y="6034246"/>
            <a:ext cx="2168422" cy="1746892"/>
          </a:xfrm>
          <a:prstGeom prst="rect">
            <a:avLst/>
          </a:prstGeom>
          <a:solidFill>
            <a:srgbClr val="FFFFFF"/>
          </a:solidFill>
          <a:ln w="38100" cap="flat">
            <a:solidFill>
              <a:srgbClr val="13558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spc="100" normalizeH="0" dirty="0">
                <a:ln>
                  <a:noFill/>
                </a:ln>
                <a:solidFill>
                  <a:srgbClr val="00628F"/>
                </a:solidFill>
                <a:effectLst/>
                <a:uFillTx/>
                <a:latin typeface="Arial" pitchFamily="34" charset="0"/>
                <a:ea typeface="PlumbCondensed" charset="0"/>
                <a:cs typeface="Arial" pitchFamily="34" charset="0"/>
                <a:sym typeface="DIN Alternate"/>
              </a:rPr>
              <a:t>Определить критичные системы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757196" y="8093426"/>
            <a:ext cx="2168422" cy="1746892"/>
          </a:xfrm>
          <a:prstGeom prst="rect">
            <a:avLst/>
          </a:prstGeom>
          <a:solidFill>
            <a:srgbClr val="FFFFFF"/>
          </a:solidFill>
          <a:ln w="38100" cap="flat">
            <a:solidFill>
              <a:srgbClr val="13558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spc="100" normalizeH="0" dirty="0">
                <a:ln>
                  <a:noFill/>
                </a:ln>
                <a:solidFill>
                  <a:srgbClr val="00628F"/>
                </a:solidFill>
                <a:effectLst/>
                <a:uFillTx/>
                <a:latin typeface="Arial" pitchFamily="34" charset="0"/>
                <a:ea typeface="PlumbCondensed" charset="0"/>
                <a:cs typeface="Arial" pitchFamily="34" charset="0"/>
                <a:sym typeface="DIN Alternate"/>
              </a:rPr>
              <a:t>Определить факторы выбора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6721269" y="6034246"/>
            <a:ext cx="2168422" cy="1746892"/>
          </a:xfrm>
          <a:prstGeom prst="rect">
            <a:avLst/>
          </a:prstGeom>
          <a:solidFill>
            <a:srgbClr val="FFFFFF"/>
          </a:solidFill>
          <a:ln w="38100" cap="flat">
            <a:solidFill>
              <a:srgbClr val="13558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spc="100" normalizeH="0" dirty="0">
                <a:ln>
                  <a:noFill/>
                </a:ln>
                <a:solidFill>
                  <a:srgbClr val="00628F"/>
                </a:solidFill>
                <a:effectLst/>
                <a:uFillTx/>
                <a:latin typeface="Arial" pitchFamily="34" charset="0"/>
                <a:ea typeface="PlumbCondensed" charset="0"/>
                <a:cs typeface="Arial" pitchFamily="34" charset="0"/>
                <a:sym typeface="DIN Alternate"/>
              </a:rPr>
              <a:t>Оценка</a:t>
            </a:r>
          </a:p>
          <a:p>
            <a:pPr marL="0" marR="0" indent="0" algn="ctr" defTabSz="8255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spc="100" normalizeH="0" dirty="0">
                <a:ln>
                  <a:noFill/>
                </a:ln>
                <a:solidFill>
                  <a:srgbClr val="00628F"/>
                </a:solidFill>
                <a:effectLst/>
                <a:uFillTx/>
                <a:latin typeface="Arial" pitchFamily="34" charset="0"/>
                <a:ea typeface="PlumbCondensed" charset="0"/>
                <a:cs typeface="Arial" pitchFamily="34" charset="0"/>
                <a:sym typeface="DIN Alternate"/>
              </a:rPr>
              <a:t>систем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9423531" y="6034246"/>
            <a:ext cx="2168422" cy="1746892"/>
          </a:xfrm>
          <a:prstGeom prst="rect">
            <a:avLst/>
          </a:prstGeom>
          <a:solidFill>
            <a:srgbClr val="FFFFFF"/>
          </a:solidFill>
          <a:ln w="38100" cap="flat">
            <a:solidFill>
              <a:srgbClr val="13558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spc="100" normalizeH="0">
                <a:ln>
                  <a:noFill/>
                </a:ln>
                <a:solidFill>
                  <a:srgbClr val="00628F"/>
                </a:solidFill>
                <a:effectLst/>
                <a:uFillTx/>
                <a:latin typeface="Arial" pitchFamily="34" charset="0"/>
                <a:ea typeface="PlumbCondensed" charset="0"/>
                <a:cs typeface="Arial" pitchFamily="34" charset="0"/>
                <a:sym typeface="DIN Alternate"/>
              </a:rPr>
              <a:t>Определить первые системы для анализа</a:t>
            </a:r>
            <a:endParaRPr kumimoji="0" lang="ru-RU" sz="2400" b="1" i="0" u="none" strike="noStrike" spc="100" normalizeH="0" dirty="0">
              <a:ln>
                <a:noFill/>
              </a:ln>
              <a:solidFill>
                <a:srgbClr val="00628F"/>
              </a:solidFill>
              <a:effectLst/>
              <a:uFillTx/>
              <a:latin typeface="Arial" pitchFamily="34" charset="0"/>
              <a:ea typeface="PlumbCondensed" charset="0"/>
              <a:cs typeface="Arial" pitchFamily="34" charset="0"/>
              <a:sym typeface="DIN Alternate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2169775" y="5885486"/>
            <a:ext cx="2484687" cy="2044411"/>
          </a:xfrm>
          <a:prstGeom prst="rect">
            <a:avLst/>
          </a:prstGeom>
          <a:solidFill>
            <a:srgbClr val="FFFFFF"/>
          </a:solidFill>
          <a:ln w="38100" cap="flat">
            <a:solidFill>
              <a:srgbClr val="13558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spc="100" normalizeH="0" dirty="0">
                <a:ln>
                  <a:noFill/>
                </a:ln>
                <a:solidFill>
                  <a:srgbClr val="00628F"/>
                </a:solidFill>
                <a:effectLst/>
                <a:uFillTx/>
                <a:latin typeface="Arial" pitchFamily="34" charset="0"/>
                <a:ea typeface="PlumbCondensed" charset="0"/>
                <a:cs typeface="Arial" pitchFamily="34" charset="0"/>
                <a:sym typeface="DIN Alternate"/>
              </a:rPr>
              <a:t>Разработать приоритетный список систем для анализа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15127768" y="6034246"/>
            <a:ext cx="2168422" cy="1746892"/>
          </a:xfrm>
          <a:prstGeom prst="rect">
            <a:avLst/>
          </a:prstGeom>
          <a:solidFill>
            <a:srgbClr val="FFFFFF"/>
          </a:solidFill>
          <a:ln w="38100" cap="flat">
            <a:solidFill>
              <a:srgbClr val="13558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spc="100" normalizeH="0">
                <a:ln>
                  <a:noFill/>
                </a:ln>
                <a:solidFill>
                  <a:srgbClr val="00628F"/>
                </a:solidFill>
                <a:effectLst/>
                <a:uFillTx/>
                <a:latin typeface="Arial" pitchFamily="34" charset="0"/>
                <a:ea typeface="PlumbCondensed" charset="0"/>
                <a:cs typeface="Arial" pitchFamily="34" charset="0"/>
                <a:sym typeface="DIN Alternate"/>
              </a:rPr>
              <a:t>Разработать план </a:t>
            </a:r>
            <a:r>
              <a:rPr kumimoji="0" lang="ru-RU" sz="2400" b="1" i="0" u="none" strike="noStrike" spc="100" normalizeH="0" dirty="0">
                <a:ln>
                  <a:noFill/>
                </a:ln>
                <a:solidFill>
                  <a:srgbClr val="00628F"/>
                </a:solidFill>
                <a:effectLst/>
                <a:uFillTx/>
                <a:latin typeface="Arial" pitchFamily="34" charset="0"/>
                <a:ea typeface="PlumbCondensed" charset="0"/>
                <a:cs typeface="Arial" pitchFamily="34" charset="0"/>
                <a:sym typeface="DIN Alternate"/>
              </a:rPr>
              <a:t>анализа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17830030" y="6034246"/>
            <a:ext cx="2168422" cy="1746892"/>
          </a:xfrm>
          <a:prstGeom prst="rect">
            <a:avLst/>
          </a:prstGeom>
          <a:solidFill>
            <a:srgbClr val="FFFFFF"/>
          </a:solidFill>
          <a:ln w="38100" cap="flat">
            <a:solidFill>
              <a:srgbClr val="13558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spc="100" normalizeH="0" dirty="0">
                <a:ln>
                  <a:noFill/>
                </a:ln>
                <a:solidFill>
                  <a:srgbClr val="00628F"/>
                </a:solidFill>
                <a:effectLst/>
                <a:uFillTx/>
                <a:latin typeface="Arial" pitchFamily="34" charset="0"/>
                <a:ea typeface="PlumbCondensed" charset="0"/>
                <a:cs typeface="Arial" pitchFamily="34" charset="0"/>
                <a:sym typeface="DIN Alternate"/>
              </a:rPr>
              <a:t>Определить ресурсы анализа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20664214" y="6013003"/>
            <a:ext cx="2816071" cy="1746892"/>
          </a:xfrm>
          <a:prstGeom prst="rect">
            <a:avLst/>
          </a:prstGeom>
          <a:solidFill>
            <a:srgbClr val="FFFFFF"/>
          </a:solidFill>
          <a:ln w="38100" cap="flat">
            <a:solidFill>
              <a:srgbClr val="13558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spc="100" normalizeH="0" dirty="0">
                <a:ln>
                  <a:noFill/>
                </a:ln>
                <a:solidFill>
                  <a:srgbClr val="00628F"/>
                </a:solidFill>
                <a:effectLst/>
                <a:uFillTx/>
                <a:latin typeface="Arial" pitchFamily="34" charset="0"/>
                <a:ea typeface="PlumbCondensed" charset="0"/>
                <a:cs typeface="Arial" pitchFamily="34" charset="0"/>
                <a:sym typeface="DIN Alternate"/>
              </a:rPr>
              <a:t>Определить показатели эффективности анализа</a:t>
            </a:r>
          </a:p>
        </p:txBody>
      </p:sp>
      <p:cxnSp>
        <p:nvCxnSpPr>
          <p:cNvPr id="5" name="Прямая со стрелкой 4"/>
          <p:cNvCxnSpPr>
            <a:stCxn id="39" idx="3"/>
          </p:cNvCxnSpPr>
          <p:nvPr/>
        </p:nvCxnSpPr>
        <p:spPr>
          <a:xfrm>
            <a:off x="8889691" y="6907692"/>
            <a:ext cx="533840" cy="0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" name="Прямая со стрелкой 6"/>
          <p:cNvCxnSpPr>
            <a:stCxn id="41" idx="3"/>
          </p:cNvCxnSpPr>
          <p:nvPr/>
        </p:nvCxnSpPr>
        <p:spPr>
          <a:xfrm>
            <a:off x="11591953" y="6907692"/>
            <a:ext cx="533840" cy="0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" name="Прямая со стрелкой 8"/>
          <p:cNvCxnSpPr>
            <a:cxnSpLocks/>
            <a:stCxn id="42" idx="3"/>
            <a:endCxn id="43" idx="1"/>
          </p:cNvCxnSpPr>
          <p:nvPr/>
        </p:nvCxnSpPr>
        <p:spPr>
          <a:xfrm>
            <a:off x="14654462" y="6907692"/>
            <a:ext cx="473306" cy="0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1" name="Прямая со стрелкой 10"/>
          <p:cNvCxnSpPr>
            <a:stCxn id="43" idx="3"/>
            <a:endCxn id="44" idx="1"/>
          </p:cNvCxnSpPr>
          <p:nvPr/>
        </p:nvCxnSpPr>
        <p:spPr>
          <a:xfrm>
            <a:off x="17296190" y="6907692"/>
            <a:ext cx="533840" cy="0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" name="Прямая со стрелкой 12"/>
          <p:cNvCxnSpPr>
            <a:cxnSpLocks/>
            <a:stCxn id="44" idx="3"/>
            <a:endCxn id="45" idx="1"/>
          </p:cNvCxnSpPr>
          <p:nvPr/>
        </p:nvCxnSpPr>
        <p:spPr>
          <a:xfrm flipV="1">
            <a:off x="19998452" y="6886449"/>
            <a:ext cx="665762" cy="21243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" name="Прямая со стрелкой 14"/>
          <p:cNvCxnSpPr>
            <a:endCxn id="37" idx="1"/>
          </p:cNvCxnSpPr>
          <p:nvPr/>
        </p:nvCxnSpPr>
        <p:spPr>
          <a:xfrm>
            <a:off x="3265305" y="6907692"/>
            <a:ext cx="491891" cy="0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6" name="Закрывающая фигурная скобка 15"/>
          <p:cNvSpPr/>
          <p:nvPr/>
        </p:nvSpPr>
        <p:spPr>
          <a:xfrm>
            <a:off x="5925618" y="4859021"/>
            <a:ext cx="474809" cy="4107851"/>
          </a:xfrm>
          <a:prstGeom prst="rightBrace">
            <a:avLst>
              <a:gd name="adj1" fmla="val 39142"/>
              <a:gd name="adj2" fmla="val 49983"/>
            </a:avLst>
          </a:prstGeom>
          <a:noFill/>
          <a:ln w="25400" cap="flat">
            <a:solidFill>
              <a:schemeClr val="accent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 стрелкой 17"/>
          <p:cNvCxnSpPr>
            <a:stCxn id="37" idx="3"/>
            <a:endCxn id="39" idx="1"/>
          </p:cNvCxnSpPr>
          <p:nvPr/>
        </p:nvCxnSpPr>
        <p:spPr>
          <a:xfrm>
            <a:off x="5925618" y="6907692"/>
            <a:ext cx="795651" cy="0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1" name="Shape 283"/>
          <p:cNvSpPr>
            <a:spLocks noGrp="1"/>
          </p:cNvSpPr>
          <p:nvPr>
            <p:ph type="sldNum" sz="quarter" idx="2"/>
          </p:nvPr>
        </p:nvSpPr>
        <p:spPr>
          <a:xfrm>
            <a:off x="23314345" y="12922267"/>
            <a:ext cx="252223" cy="5207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anchor="ctr"/>
          <a:lstStyle>
            <a:lvl1pPr algn="l">
              <a:lnSpc>
                <a:spcPct val="100000"/>
              </a:lnSpc>
              <a:spcBef>
                <a:spcPts val="3400"/>
              </a:spcBef>
              <a:defRPr sz="3000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Regular"/>
                <a:ea typeface="PlumbCondensed-Regular"/>
                <a:cs typeface="PlumbCondensed-Regular"/>
                <a:sym typeface="PlumbCondensed-Regular"/>
              </a:defRPr>
            </a:lvl1pPr>
          </a:lstStyle>
          <a:p>
            <a:fld id="{86CB4B4D-7CA3-9044-876B-883B54F8677D}" type="slidenum">
              <a:t>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896739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Shape 1259"/>
          <p:cNvSpPr/>
          <p:nvPr/>
        </p:nvSpPr>
        <p:spPr>
          <a:xfrm>
            <a:off x="0" y="0"/>
            <a:ext cx="24384001" cy="1664611"/>
          </a:xfrm>
          <a:prstGeom prst="rect">
            <a:avLst/>
          </a:prstGeom>
          <a:gradFill>
            <a:gsLst>
              <a:gs pos="0">
                <a:srgbClr val="83D1D6">
                  <a:alpha val="50000"/>
                </a:srgbClr>
              </a:gs>
              <a:gs pos="100000">
                <a:srgbClr val="83D1D6">
                  <a:alpha val="6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Alternate"/>
              </a:defRPr>
            </a:pPr>
            <a:endParaRPr/>
          </a:p>
        </p:txBody>
      </p:sp>
      <p:grpSp>
        <p:nvGrpSpPr>
          <p:cNvPr id="1263" name="Group 1263"/>
          <p:cNvGrpSpPr/>
          <p:nvPr/>
        </p:nvGrpSpPr>
        <p:grpSpPr>
          <a:xfrm>
            <a:off x="9181190" y="12763878"/>
            <a:ext cx="6021620" cy="799307"/>
            <a:chOff x="582969" y="347543"/>
            <a:chExt cx="6021618" cy="799306"/>
          </a:xfrm>
        </p:grpSpPr>
        <p:sp>
          <p:nvSpPr>
            <p:cNvPr id="1260" name="Shape 1260"/>
            <p:cNvSpPr/>
            <p:nvPr/>
          </p:nvSpPr>
          <p:spPr>
            <a:xfrm>
              <a:off x="582969" y="347543"/>
              <a:ext cx="6021620" cy="79930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261" name="Shape 1261"/>
            <p:cNvSpPr/>
            <p:nvPr/>
          </p:nvSpPr>
          <p:spPr>
            <a:xfrm>
              <a:off x="721366" y="508546"/>
              <a:ext cx="5744826" cy="454572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B3F87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ctr" defTabSz="584200">
                <a:spcBef>
                  <a:spcPts val="0"/>
                </a:spcBef>
                <a:defRPr sz="1500" b="1" spc="1965">
                  <a:solidFill>
                    <a:srgbClr val="0B3F87"/>
                  </a:solidFill>
                  <a:latin typeface="Superclarendon"/>
                  <a:ea typeface="Superclarendon"/>
                  <a:cs typeface="Superclarendon"/>
                  <a:sym typeface="Superclarendon"/>
                </a:defRPr>
              </a:lvl1pPr>
            </a:lstStyle>
            <a:p>
              <a:r>
                <a:t>ГАЗТЕХЭКСПЕРТ</a:t>
              </a:r>
            </a:p>
          </p:txBody>
        </p:sp>
        <p:sp>
          <p:nvSpPr>
            <p:cNvPr id="1262" name="Shape 1262"/>
            <p:cNvSpPr/>
            <p:nvPr/>
          </p:nvSpPr>
          <p:spPr>
            <a:xfrm>
              <a:off x="863489" y="826917"/>
              <a:ext cx="5460581" cy="247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584200">
                <a:spcBef>
                  <a:spcPts val="0"/>
                </a:spcBef>
                <a:defRPr sz="1100" cap="small" spc="879">
                  <a:solidFill>
                    <a:schemeClr val="accent1"/>
                  </a:solidFill>
                  <a:latin typeface="Brutal Type Bold"/>
                  <a:ea typeface="Brutal Type Bold"/>
                  <a:cs typeface="Brutal Type Bold"/>
                  <a:sym typeface="Brutal Type Bold"/>
                </a:defRPr>
              </a:lvl1pPr>
            </a:lstStyle>
            <a:p>
              <a:r>
                <a:t> везде, где нужна безопасность</a:t>
              </a:r>
            </a:p>
          </p:txBody>
        </p:sp>
      </p:grpSp>
      <p:grpSp>
        <p:nvGrpSpPr>
          <p:cNvPr id="1284" name="Group 1284"/>
          <p:cNvGrpSpPr/>
          <p:nvPr/>
        </p:nvGrpSpPr>
        <p:grpSpPr>
          <a:xfrm>
            <a:off x="1037369" y="12761848"/>
            <a:ext cx="841540" cy="841540"/>
            <a:chOff x="0" y="0"/>
            <a:chExt cx="841539" cy="841539"/>
          </a:xfrm>
        </p:grpSpPr>
        <p:sp>
          <p:nvSpPr>
            <p:cNvPr id="1264" name="Shape 1264"/>
            <p:cNvSpPr/>
            <p:nvPr/>
          </p:nvSpPr>
          <p:spPr>
            <a:xfrm>
              <a:off x="54152" y="52550"/>
              <a:ext cx="733235" cy="735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7" h="21588" extrusionOk="0">
                  <a:moveTo>
                    <a:pt x="10783" y="0"/>
                  </a:moveTo>
                  <a:cubicBezTo>
                    <a:pt x="10497" y="0"/>
                    <a:pt x="10214" y="65"/>
                    <a:pt x="9928" y="87"/>
                  </a:cubicBezTo>
                  <a:lnTo>
                    <a:pt x="9714" y="1698"/>
                  </a:lnTo>
                  <a:cubicBezTo>
                    <a:pt x="9230" y="1754"/>
                    <a:pt x="8757" y="1846"/>
                    <a:pt x="8285" y="1979"/>
                  </a:cubicBezTo>
                  <a:lnTo>
                    <a:pt x="7469" y="572"/>
                  </a:lnTo>
                  <a:cubicBezTo>
                    <a:pt x="6922" y="748"/>
                    <a:pt x="6394" y="967"/>
                    <a:pt x="5875" y="1232"/>
                  </a:cubicBezTo>
                  <a:lnTo>
                    <a:pt x="6293" y="2803"/>
                  </a:lnTo>
                  <a:cubicBezTo>
                    <a:pt x="5873" y="3038"/>
                    <a:pt x="5475" y="3313"/>
                    <a:pt x="5088" y="3618"/>
                  </a:cubicBezTo>
                  <a:lnTo>
                    <a:pt x="3795" y="2629"/>
                  </a:lnTo>
                  <a:cubicBezTo>
                    <a:pt x="3575" y="2816"/>
                    <a:pt x="3333" y="2964"/>
                    <a:pt x="3125" y="3172"/>
                  </a:cubicBezTo>
                  <a:cubicBezTo>
                    <a:pt x="2917" y="3380"/>
                    <a:pt x="2768" y="3622"/>
                    <a:pt x="2580" y="3841"/>
                  </a:cubicBezTo>
                  <a:lnTo>
                    <a:pt x="3562" y="5131"/>
                  </a:lnTo>
                  <a:cubicBezTo>
                    <a:pt x="3256" y="5518"/>
                    <a:pt x="2990" y="5924"/>
                    <a:pt x="2755" y="6344"/>
                  </a:cubicBezTo>
                  <a:lnTo>
                    <a:pt x="1181" y="5927"/>
                  </a:lnTo>
                  <a:cubicBezTo>
                    <a:pt x="917" y="6443"/>
                    <a:pt x="695" y="6965"/>
                    <a:pt x="520" y="7508"/>
                  </a:cubicBezTo>
                  <a:lnTo>
                    <a:pt x="1929" y="8323"/>
                  </a:lnTo>
                  <a:cubicBezTo>
                    <a:pt x="1796" y="8794"/>
                    <a:pt x="1704" y="9266"/>
                    <a:pt x="1647" y="9749"/>
                  </a:cubicBezTo>
                  <a:lnTo>
                    <a:pt x="34" y="9962"/>
                  </a:lnTo>
                  <a:cubicBezTo>
                    <a:pt x="-11" y="10536"/>
                    <a:pt x="-12" y="11106"/>
                    <a:pt x="34" y="11679"/>
                  </a:cubicBezTo>
                  <a:lnTo>
                    <a:pt x="1647" y="11893"/>
                  </a:lnTo>
                  <a:cubicBezTo>
                    <a:pt x="1704" y="12375"/>
                    <a:pt x="1797" y="12849"/>
                    <a:pt x="1929" y="13319"/>
                  </a:cubicBezTo>
                  <a:lnTo>
                    <a:pt x="520" y="14133"/>
                  </a:lnTo>
                  <a:cubicBezTo>
                    <a:pt x="695" y="14676"/>
                    <a:pt x="918" y="15200"/>
                    <a:pt x="1181" y="15715"/>
                  </a:cubicBezTo>
                  <a:lnTo>
                    <a:pt x="2755" y="15297"/>
                  </a:lnTo>
                  <a:cubicBezTo>
                    <a:pt x="2991" y="15718"/>
                    <a:pt x="3265" y="16114"/>
                    <a:pt x="3572" y="16500"/>
                  </a:cubicBezTo>
                  <a:lnTo>
                    <a:pt x="2580" y="17800"/>
                  </a:lnTo>
                  <a:cubicBezTo>
                    <a:pt x="2768" y="18020"/>
                    <a:pt x="2917" y="18262"/>
                    <a:pt x="3125" y="18470"/>
                  </a:cubicBezTo>
                  <a:cubicBezTo>
                    <a:pt x="3333" y="18677"/>
                    <a:pt x="3575" y="18826"/>
                    <a:pt x="3795" y="19013"/>
                  </a:cubicBezTo>
                  <a:lnTo>
                    <a:pt x="5098" y="18023"/>
                  </a:lnTo>
                  <a:cubicBezTo>
                    <a:pt x="5481" y="18325"/>
                    <a:pt x="5877" y="18596"/>
                    <a:pt x="6293" y="18828"/>
                  </a:cubicBezTo>
                  <a:lnTo>
                    <a:pt x="5875" y="20410"/>
                  </a:lnTo>
                  <a:cubicBezTo>
                    <a:pt x="6394" y="20674"/>
                    <a:pt x="6922" y="20893"/>
                    <a:pt x="7469" y="21069"/>
                  </a:cubicBezTo>
                  <a:lnTo>
                    <a:pt x="8295" y="19653"/>
                  </a:lnTo>
                  <a:cubicBezTo>
                    <a:pt x="8764" y="19784"/>
                    <a:pt x="9233" y="19878"/>
                    <a:pt x="9714" y="19934"/>
                  </a:cubicBezTo>
                  <a:lnTo>
                    <a:pt x="9928" y="21554"/>
                  </a:lnTo>
                  <a:cubicBezTo>
                    <a:pt x="10502" y="21600"/>
                    <a:pt x="11074" y="21600"/>
                    <a:pt x="11648" y="21554"/>
                  </a:cubicBezTo>
                  <a:lnTo>
                    <a:pt x="11862" y="19934"/>
                  </a:lnTo>
                  <a:cubicBezTo>
                    <a:pt x="12342" y="19878"/>
                    <a:pt x="12813" y="19784"/>
                    <a:pt x="13281" y="19653"/>
                  </a:cubicBezTo>
                  <a:lnTo>
                    <a:pt x="14107" y="21069"/>
                  </a:lnTo>
                  <a:cubicBezTo>
                    <a:pt x="14653" y="20894"/>
                    <a:pt x="15183" y="20674"/>
                    <a:pt x="15701" y="20410"/>
                  </a:cubicBezTo>
                  <a:lnTo>
                    <a:pt x="15283" y="18828"/>
                  </a:lnTo>
                  <a:cubicBezTo>
                    <a:pt x="15700" y="18595"/>
                    <a:pt x="16095" y="18326"/>
                    <a:pt x="16479" y="18023"/>
                  </a:cubicBezTo>
                  <a:lnTo>
                    <a:pt x="17781" y="19013"/>
                  </a:lnTo>
                  <a:cubicBezTo>
                    <a:pt x="18001" y="18826"/>
                    <a:pt x="18244" y="18677"/>
                    <a:pt x="18451" y="18470"/>
                  </a:cubicBezTo>
                  <a:cubicBezTo>
                    <a:pt x="18660" y="18261"/>
                    <a:pt x="18808" y="18020"/>
                    <a:pt x="18996" y="17800"/>
                  </a:cubicBezTo>
                  <a:lnTo>
                    <a:pt x="18004" y="16500"/>
                  </a:lnTo>
                  <a:cubicBezTo>
                    <a:pt x="18309" y="16115"/>
                    <a:pt x="18577" y="15716"/>
                    <a:pt x="18811" y="15297"/>
                  </a:cubicBezTo>
                  <a:lnTo>
                    <a:pt x="20386" y="15715"/>
                  </a:lnTo>
                  <a:cubicBezTo>
                    <a:pt x="20648" y="15200"/>
                    <a:pt x="20871" y="14675"/>
                    <a:pt x="21046" y="14133"/>
                  </a:cubicBezTo>
                  <a:lnTo>
                    <a:pt x="19637" y="13309"/>
                  </a:lnTo>
                  <a:cubicBezTo>
                    <a:pt x="19768" y="12842"/>
                    <a:pt x="19863" y="12371"/>
                    <a:pt x="19919" y="11893"/>
                  </a:cubicBezTo>
                  <a:lnTo>
                    <a:pt x="21542" y="11679"/>
                  </a:lnTo>
                  <a:cubicBezTo>
                    <a:pt x="21588" y="11106"/>
                    <a:pt x="21587" y="10536"/>
                    <a:pt x="21542" y="9962"/>
                  </a:cubicBezTo>
                  <a:lnTo>
                    <a:pt x="19919" y="9749"/>
                  </a:lnTo>
                  <a:cubicBezTo>
                    <a:pt x="19863" y="9269"/>
                    <a:pt x="19769" y="8801"/>
                    <a:pt x="19637" y="8333"/>
                  </a:cubicBezTo>
                  <a:lnTo>
                    <a:pt x="21046" y="7508"/>
                  </a:lnTo>
                  <a:cubicBezTo>
                    <a:pt x="20871" y="6965"/>
                    <a:pt x="20649" y="6442"/>
                    <a:pt x="20386" y="5927"/>
                  </a:cubicBezTo>
                  <a:lnTo>
                    <a:pt x="18811" y="6344"/>
                  </a:lnTo>
                  <a:cubicBezTo>
                    <a:pt x="18577" y="5926"/>
                    <a:pt x="18308" y="5526"/>
                    <a:pt x="18004" y="5141"/>
                  </a:cubicBezTo>
                  <a:lnTo>
                    <a:pt x="18996" y="3841"/>
                  </a:lnTo>
                  <a:cubicBezTo>
                    <a:pt x="18808" y="3621"/>
                    <a:pt x="18660" y="3380"/>
                    <a:pt x="18451" y="3172"/>
                  </a:cubicBezTo>
                  <a:cubicBezTo>
                    <a:pt x="18243" y="2964"/>
                    <a:pt x="18001" y="2816"/>
                    <a:pt x="17781" y="2629"/>
                  </a:cubicBezTo>
                  <a:lnTo>
                    <a:pt x="16479" y="3618"/>
                  </a:lnTo>
                  <a:cubicBezTo>
                    <a:pt x="16093" y="3314"/>
                    <a:pt x="15701" y="3037"/>
                    <a:pt x="15283" y="2803"/>
                  </a:cubicBezTo>
                  <a:lnTo>
                    <a:pt x="15701" y="1232"/>
                  </a:lnTo>
                  <a:cubicBezTo>
                    <a:pt x="15183" y="968"/>
                    <a:pt x="14653" y="748"/>
                    <a:pt x="14107" y="572"/>
                  </a:cubicBezTo>
                  <a:lnTo>
                    <a:pt x="13291" y="1979"/>
                  </a:lnTo>
                  <a:cubicBezTo>
                    <a:pt x="12820" y="1847"/>
                    <a:pt x="12345" y="1754"/>
                    <a:pt x="11862" y="1698"/>
                  </a:cubicBezTo>
                  <a:lnTo>
                    <a:pt x="11648" y="87"/>
                  </a:lnTo>
                  <a:cubicBezTo>
                    <a:pt x="11359" y="64"/>
                    <a:pt x="11073" y="0"/>
                    <a:pt x="10783" y="0"/>
                  </a:cubicBezTo>
                  <a:close/>
                  <a:moveTo>
                    <a:pt x="10783" y="3706"/>
                  </a:moveTo>
                  <a:cubicBezTo>
                    <a:pt x="12608" y="3706"/>
                    <a:pt x="14435" y="4402"/>
                    <a:pt x="15827" y="5791"/>
                  </a:cubicBezTo>
                  <a:cubicBezTo>
                    <a:pt x="18611" y="8570"/>
                    <a:pt x="18611" y="13072"/>
                    <a:pt x="15827" y="15850"/>
                  </a:cubicBezTo>
                  <a:cubicBezTo>
                    <a:pt x="13043" y="18629"/>
                    <a:pt x="8533" y="18629"/>
                    <a:pt x="5749" y="15850"/>
                  </a:cubicBezTo>
                  <a:cubicBezTo>
                    <a:pt x="2965" y="13072"/>
                    <a:pt x="2965" y="8570"/>
                    <a:pt x="5749" y="5791"/>
                  </a:cubicBezTo>
                  <a:cubicBezTo>
                    <a:pt x="7141" y="4402"/>
                    <a:pt x="8959" y="3706"/>
                    <a:pt x="10783" y="3706"/>
                  </a:cubicBezTo>
                  <a:close/>
                </a:path>
              </a:pathLst>
            </a:custGeom>
            <a:solidFill>
              <a:srgbClr val="C4DCF2"/>
            </a:solidFill>
            <a:ln w="3175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265" name="Shape 1265"/>
            <p:cNvSpPr/>
            <p:nvPr/>
          </p:nvSpPr>
          <p:spPr>
            <a:xfrm>
              <a:off x="144120" y="147035"/>
              <a:ext cx="553299" cy="553300"/>
            </a:xfrm>
            <a:prstGeom prst="ellipse">
              <a:avLst/>
            </a:prstGeom>
            <a:solidFill>
              <a:srgbClr val="FBFBFB"/>
            </a:solidFill>
            <a:ln w="12700" cap="flat">
              <a:solidFill>
                <a:srgbClr val="1772B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spcBef>
                  <a:spcPts val="0"/>
                </a:spcBef>
                <a:defRPr sz="24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grpSp>
          <p:nvGrpSpPr>
            <p:cNvPr id="1282" name="Group 1282"/>
            <p:cNvGrpSpPr/>
            <p:nvPr/>
          </p:nvGrpSpPr>
          <p:grpSpPr>
            <a:xfrm rot="21480000">
              <a:off x="13949" y="13949"/>
              <a:ext cx="813641" cy="813641"/>
              <a:chOff x="0" y="0"/>
              <a:chExt cx="813639" cy="813639"/>
            </a:xfrm>
          </p:grpSpPr>
          <p:sp>
            <p:nvSpPr>
              <p:cNvPr id="1266" name="Shape 1266"/>
              <p:cNvSpPr/>
              <p:nvPr/>
            </p:nvSpPr>
            <p:spPr>
              <a:xfrm>
                <a:off x="619586" y="525022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267" name="Shape 1267"/>
              <p:cNvSpPr/>
              <p:nvPr/>
            </p:nvSpPr>
            <p:spPr>
              <a:xfrm rot="20250000">
                <a:off x="675420" y="409611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268" name="Shape 1268"/>
              <p:cNvSpPr/>
              <p:nvPr/>
            </p:nvSpPr>
            <p:spPr>
              <a:xfrm rot="18900000">
                <a:off x="683093" y="286231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269" name="Shape 1269"/>
              <p:cNvSpPr/>
              <p:nvPr/>
            </p:nvSpPr>
            <p:spPr>
              <a:xfrm rot="17550000">
                <a:off x="640965" y="165143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270" name="Shape 1270"/>
              <p:cNvSpPr/>
              <p:nvPr/>
            </p:nvSpPr>
            <p:spPr>
              <a:xfrm rot="10800000">
                <a:off x="105070" y="133474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271" name="Shape 1271"/>
              <p:cNvSpPr/>
              <p:nvPr/>
            </p:nvSpPr>
            <p:spPr>
              <a:xfrm rot="9450000">
                <a:off x="49236" y="247519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272" name="Shape 1272"/>
              <p:cNvSpPr/>
              <p:nvPr/>
            </p:nvSpPr>
            <p:spPr>
              <a:xfrm rot="8100000">
                <a:off x="41563" y="372265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273" name="Shape 1273"/>
              <p:cNvSpPr/>
              <p:nvPr/>
            </p:nvSpPr>
            <p:spPr>
              <a:xfrm rot="6750000">
                <a:off x="83691" y="493353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274" name="Shape 1274"/>
              <p:cNvSpPr/>
              <p:nvPr/>
            </p:nvSpPr>
            <p:spPr>
              <a:xfrm rot="16200000">
                <a:off x="560151" y="7235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275" name="Shape 1275"/>
              <p:cNvSpPr/>
              <p:nvPr/>
            </p:nvSpPr>
            <p:spPr>
              <a:xfrm rot="14850000">
                <a:off x="444739" y="16519"/>
                <a:ext cx="88983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276" name="Shape 1276"/>
              <p:cNvSpPr/>
              <p:nvPr/>
            </p:nvSpPr>
            <p:spPr>
              <a:xfrm rot="13500000">
                <a:off x="321360" y="884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277" name="Shape 1277"/>
              <p:cNvSpPr/>
              <p:nvPr/>
            </p:nvSpPr>
            <p:spPr>
              <a:xfrm rot="12150000">
                <a:off x="200271" y="50974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278" name="Shape 1278"/>
              <p:cNvSpPr/>
              <p:nvPr/>
            </p:nvSpPr>
            <p:spPr>
              <a:xfrm rot="5400000">
                <a:off x="165436" y="586869"/>
                <a:ext cx="88984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1772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279" name="Shape 1279"/>
              <p:cNvSpPr/>
              <p:nvPr/>
            </p:nvSpPr>
            <p:spPr>
              <a:xfrm rot="4050000">
                <a:off x="279481" y="642703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280" name="Shape 1280"/>
              <p:cNvSpPr/>
              <p:nvPr/>
            </p:nvSpPr>
            <p:spPr>
              <a:xfrm rot="2700000">
                <a:off x="405594" y="650376"/>
                <a:ext cx="88983" cy="15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DE6A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281" name="Shape 1281"/>
              <p:cNvSpPr/>
              <p:nvPr/>
            </p:nvSpPr>
            <p:spPr>
              <a:xfrm rot="1350000">
                <a:off x="525315" y="608248"/>
                <a:ext cx="88984" cy="1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316" y="0"/>
                    </a:moveTo>
                    <a:cubicBezTo>
                      <a:pt x="12733" y="4782"/>
                      <a:pt x="7613" y="9269"/>
                      <a:pt x="833" y="13176"/>
                    </a:cubicBezTo>
                    <a:cubicBezTo>
                      <a:pt x="565" y="13330"/>
                      <a:pt x="271" y="13458"/>
                      <a:pt x="0" y="13610"/>
                    </a:cubicBezTo>
                    <a:lnTo>
                      <a:pt x="0" y="21600"/>
                    </a:lnTo>
                    <a:cubicBezTo>
                      <a:pt x="2864" y="20335"/>
                      <a:pt x="5640" y="18968"/>
                      <a:pt x="8262" y="17457"/>
                    </a:cubicBezTo>
                    <a:cubicBezTo>
                      <a:pt x="13611" y="14375"/>
                      <a:pt x="17993" y="10958"/>
                      <a:pt x="21600" y="7354"/>
                    </a:cubicBezTo>
                    <a:lnTo>
                      <a:pt x="16316" y="0"/>
                    </a:lnTo>
                    <a:close/>
                  </a:path>
                </a:pathLst>
              </a:custGeom>
              <a:solidFill>
                <a:srgbClr val="0B3F8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spcBef>
                    <a:spcPts val="0"/>
                  </a:spcBef>
                  <a:defRPr sz="24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pic>
          <p:nvPicPr>
            <p:cNvPr id="1283" name="Лого fill-filtered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05395" y="272868"/>
              <a:ext cx="432459" cy="3136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285" name="Shape 1285"/>
          <p:cNvSpPr/>
          <p:nvPr/>
        </p:nvSpPr>
        <p:spPr>
          <a:xfrm>
            <a:off x="0" y="522816"/>
            <a:ext cx="24384000" cy="964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7000" cap="all" spc="700">
                <a:solidFill>
                  <a:schemeClr val="accent1"/>
                </a:solidFill>
                <a:latin typeface="Plumb-Bold"/>
                <a:ea typeface="Plumb-Bold"/>
                <a:cs typeface="Plumb-Bold"/>
                <a:sym typeface="Plumb-Bold"/>
              </a:defRPr>
            </a:lvl1pPr>
          </a:lstStyle>
          <a:p>
            <a:pPr algn="ctr"/>
            <a:r>
              <a:rPr dirty="0" err="1"/>
              <a:t>матрица</a:t>
            </a:r>
            <a:r>
              <a:rPr dirty="0"/>
              <a:t> </a:t>
            </a:r>
            <a:r>
              <a:rPr dirty="0" err="1"/>
              <a:t>рисков</a:t>
            </a:r>
            <a:endParaRPr dirty="0"/>
          </a:p>
        </p:txBody>
      </p:sp>
      <p:sp>
        <p:nvSpPr>
          <p:cNvPr id="1287" name="Shape 1287"/>
          <p:cNvSpPr/>
          <p:nvPr/>
        </p:nvSpPr>
        <p:spPr>
          <a:xfrm>
            <a:off x="2289551" y="13182618"/>
            <a:ext cx="6652113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sp>
        <p:nvSpPr>
          <p:cNvPr id="1288" name="Shape 1288"/>
          <p:cNvSpPr/>
          <p:nvPr/>
        </p:nvSpPr>
        <p:spPr>
          <a:xfrm>
            <a:off x="15438674" y="13182618"/>
            <a:ext cx="7443495" cy="1"/>
          </a:xfrm>
          <a:prstGeom prst="line">
            <a:avLst/>
          </a:prstGeom>
          <a:solidFill>
            <a:srgbClr val="FFFFFF"/>
          </a:solidFill>
          <a:ln w="12700">
            <a:solidFill>
              <a:srgbClr val="0B3F87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spcBef>
                <a:spcPts val="0"/>
              </a:spcBef>
              <a:defRPr sz="1500" b="1" spc="1965">
                <a:solidFill>
                  <a:srgbClr val="0B3F87"/>
                </a:solidFill>
                <a:latin typeface="Superclarendon"/>
                <a:ea typeface="Superclarendon"/>
                <a:cs typeface="Superclarendon"/>
                <a:sym typeface="Superclarendon"/>
              </a:defRPr>
            </a:pPr>
            <a:endParaRPr/>
          </a:p>
        </p:txBody>
      </p:sp>
      <p:graphicFrame>
        <p:nvGraphicFramePr>
          <p:cNvPr id="1289" name="Table 1289"/>
          <p:cNvGraphicFramePr/>
          <p:nvPr/>
        </p:nvGraphicFramePr>
        <p:xfrm>
          <a:off x="1253066" y="3028950"/>
          <a:ext cx="21629095" cy="7819437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1893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145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968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5968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59689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519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95386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95386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953863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1953863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628920">
                <a:tc rowSpan="2" gridSpan="6"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100">
                          <a:latin typeface="Plumb-Bold"/>
                          <a:ea typeface="Plumb-Bold"/>
                          <a:cs typeface="Plumb-Bold"/>
                          <a:sym typeface="Plumb-Bold"/>
                        </a:rPr>
                        <a:t>Последствия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Частота возникновения </a:t>
                      </a:r>
                      <a:r>
                        <a:rPr>
                          <a:solidFill>
                            <a:srgbClr val="FF2602"/>
                          </a:solidFill>
                        </a:rPr>
                        <a:t>***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3258">
                <a:tc gridSpan="6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2100" spc="-188">
                          <a:solidFill>
                            <a:srgbClr val="000000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Маловероятный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2100" spc="-188">
                          <a:solidFill>
                            <a:srgbClr val="000000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Незначительный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Возможный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Вероятный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1355">
                <a:tc rowSpan="2"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Уровень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Люди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rPr u="sng"/>
                        <a:t>Активы</a:t>
                      </a:r>
                      <a:r>
                        <a:t> Операционные потери </a:t>
                      </a:r>
                      <a:r>
                        <a:rPr>
                          <a:solidFill>
                            <a:srgbClr val="FF2602"/>
                          </a:solidFill>
                        </a:rPr>
                        <a:t>*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Окружающая среда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2100" u="sng">
                          <a:solidFill>
                            <a:srgbClr val="000000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Репутация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rPr dirty="0" err="1"/>
                        <a:t>Ущерб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активам</a:t>
                      </a:r>
                      <a:r>
                        <a:rPr dirty="0"/>
                        <a:t> </a:t>
                      </a:r>
                      <a:r>
                        <a:rPr dirty="0">
                          <a:solidFill>
                            <a:srgbClr val="FF2602"/>
                          </a:solidFill>
                        </a:rPr>
                        <a:t>**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более 10 лет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2 года -10 лет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б месяцев - 2 года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1 месяц - 6 месяцев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637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2100">
                          <a:solidFill>
                            <a:srgbClr val="FF2602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0,09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2100">
                          <a:solidFill>
                            <a:srgbClr val="FF2602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0,2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2100">
                          <a:solidFill>
                            <a:srgbClr val="FF2602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1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defRPr sz="2100">
                          <a:solidFill>
                            <a:srgbClr val="FF2602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5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54873"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FF2602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1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Без последствий для здоровья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Без ущерба, до 100 тыс. руб.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Незначительное воздействие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100" u="sng">
                          <a:latin typeface="Plumb-Regular"/>
                          <a:ea typeface="Plumb-Regular"/>
                          <a:cs typeface="Plumb-Regular"/>
                          <a:sym typeface="Plumb-Regular"/>
                        </a:rPr>
                        <a:t>Незначительное воздействие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Ущерб активам до 100 тыс. руб.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0,09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92D15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0,2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92D15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1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92D15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5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92D15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54873"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FF2602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10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Незначительная травма/ ущерб здоровью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Незначительный ущерб, 100 тыс. руб. • 1 млн. руб.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Небольшое воздействие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 u="sng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Небольшое воздействие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Ущерб активам, 100 тыс. руб. -1 млн. руб.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0,9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92D15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2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92D15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10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B05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50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B0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54873"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FF2602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100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Лёгкая травма/ущерб здоровью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Небольшой ущерб, 1млн. руб. - 50 млн. руб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Локальное воздействие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100" u="sng">
                          <a:latin typeface="Plumb-Regular"/>
                          <a:ea typeface="Plumb-Regular"/>
                          <a:cs typeface="Plumb-Regular"/>
                          <a:sym typeface="Plumb-Regular"/>
                        </a:rPr>
                        <a:t>Региональное влияние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Ущерб активам, 1 млн. руб. - 50 млн. руб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9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92D15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20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B05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100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DD5B5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500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DD5B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954873"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FF2602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500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Серьёзная травма/НППТ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Локальный ущерб, 50 млн. руб. - 500 млн. руб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Серьёзное воздействие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100" u="sng">
                          <a:latin typeface="Plumb-Regular"/>
                          <a:ea typeface="Plumb-Regular"/>
                          <a:cs typeface="Plumb-Regular"/>
                          <a:sym typeface="Plumb-Regular"/>
                        </a:rPr>
                        <a:t>Национальное влияние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Ущерб активам, 50 млн. руб. - 500млн. руб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45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B05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100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DD5B5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500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DD5B5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2500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26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994826"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FF2602"/>
                          </a:solidFill>
                          <a:latin typeface="Plumb-Bold"/>
                          <a:ea typeface="Plumb-Bold"/>
                          <a:cs typeface="Plumb-Bold"/>
                          <a:sym typeface="Plumb-Bold"/>
                        </a:defRPr>
                      </a:pPr>
                      <a:r>
                        <a:t>1000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Множественный НППТ или смертельный случай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Крупный ущерб, 500 млн. руб. и выше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Масштабное (катастрофическое) воздействие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 u="sng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Международное влияние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Ущерб активам свыше 500 млн. руб.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90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DD5B5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200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2600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t>1000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2600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defRPr sz="2100">
                          <a:solidFill>
                            <a:srgbClr val="000000"/>
                          </a:solidFill>
                          <a:latin typeface="Plumb-Regular"/>
                          <a:ea typeface="Plumb-Regular"/>
                          <a:cs typeface="Plumb-Regular"/>
                          <a:sym typeface="Plumb-Regular"/>
                        </a:defRPr>
                      </a:pPr>
                      <a:r>
                        <a:rPr dirty="0"/>
                        <a:t>5000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26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65438C4-0141-46B9-9512-995C57FF5703}"/>
              </a:ext>
            </a:extLst>
          </p:cNvPr>
          <p:cNvSpPr txBox="1"/>
          <p:nvPr/>
        </p:nvSpPr>
        <p:spPr>
          <a:xfrm>
            <a:off x="1225867" y="10917123"/>
            <a:ext cx="21526999" cy="16414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venir Next Medium"/>
              </a:rPr>
              <a:t>* </a:t>
            </a: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venir Next Medium"/>
              </a:rPr>
              <a:t>Производственные потери (упущенная выгода от простоя) + расходы на ремонт (восстановимое повреждение) + затраты на запуск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venir Next Medium"/>
              </a:rPr>
              <a:t>   Невосстановимое повреждение оборудования и прочего имущества, которое может оказаться в зоне поражения в случае инцидента. 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*** 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Частота того, что за период (год) эксплуатации актива (оборудования ) в принципе могут произойти перечисленные последствия. Каждое последствие оценивается по этой частоте. Частота включает в себя уже и вероятность последствия, как например отказ и вероятность самого последствия. Частота оценивается по накопленной статистике и/или </a:t>
            </a:r>
            <a:r>
              <a:rPr lang="ru-RU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экспертно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ru-RU" sz="16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Avenir Next Medium"/>
            </a:endParaRPr>
          </a:p>
        </p:txBody>
      </p:sp>
      <p:sp>
        <p:nvSpPr>
          <p:cNvPr id="34" name="Shape 283"/>
          <p:cNvSpPr>
            <a:spLocks noGrp="1"/>
          </p:cNvSpPr>
          <p:nvPr>
            <p:ph type="sldNum" sz="quarter" idx="2"/>
          </p:nvPr>
        </p:nvSpPr>
        <p:spPr>
          <a:xfrm>
            <a:off x="23314345" y="12922267"/>
            <a:ext cx="252223" cy="5207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anchor="ctr"/>
          <a:lstStyle>
            <a:lvl1pPr algn="l">
              <a:lnSpc>
                <a:spcPct val="100000"/>
              </a:lnSpc>
              <a:spcBef>
                <a:spcPts val="3400"/>
              </a:spcBef>
              <a:defRPr sz="3000">
                <a:solidFill>
                  <a:schemeClr val="accent1">
                    <a:hueOff val="262910"/>
                    <a:satOff val="3867"/>
                    <a:lumOff val="-18039"/>
                  </a:schemeClr>
                </a:solidFill>
                <a:latin typeface="PlumbCondensed-Regular"/>
                <a:ea typeface="PlumbCondensed-Regular"/>
                <a:cs typeface="PlumbCondensed-Regular"/>
                <a:sym typeface="PlumbCondensed-Regular"/>
              </a:defRPr>
            </a:lvl1pPr>
          </a:lstStyle>
          <a:p>
            <a:fld id="{86CB4B4D-7CA3-9044-876B-883B54F8677D}" type="slidenum">
              <a:t>9</a:t>
            </a:fld>
            <a:endParaRPr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_Template7">
  <a:themeElements>
    <a:clrScheme name="New_Template7">
      <a:dk1>
        <a:srgbClr val="222222"/>
      </a:dk1>
      <a:lt1>
        <a:srgbClr val="838787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New_Template7">
      <a:majorFont>
        <a:latin typeface="DIN Alternate"/>
        <a:ea typeface="DIN Alternate"/>
        <a:cs typeface="DIN Alternate"/>
      </a:majorFont>
      <a:minorFont>
        <a:latin typeface="DIN Alternate"/>
        <a:ea typeface="DIN Alternate"/>
        <a:cs typeface="DIN Alternate"/>
      </a:minorFont>
    </a:fontScheme>
    <a:fmtScheme name="New_Templat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all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DIN Alternat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340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838787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7">
  <a:themeElements>
    <a:clrScheme name="New_Template7">
      <a:dk1>
        <a:srgbClr val="000000"/>
      </a:dk1>
      <a:lt1>
        <a:srgbClr val="FFFFFF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New_Template7">
      <a:majorFont>
        <a:latin typeface="DIN Alternate"/>
        <a:ea typeface="DIN Alternate"/>
        <a:cs typeface="DIN Alternate"/>
      </a:majorFont>
      <a:minorFont>
        <a:latin typeface="DIN Alternate"/>
        <a:ea typeface="DIN Alternate"/>
        <a:cs typeface="DIN Alternate"/>
      </a:minorFont>
    </a:fontScheme>
    <a:fmtScheme name="New_Templat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all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DIN Alternat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340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838787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1605</TotalTime>
  <Words>898</Words>
  <Application>Microsoft Office PowerPoint</Application>
  <PresentationFormat>Произвольный</PresentationFormat>
  <Paragraphs>250</Paragraphs>
  <Slides>14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New_Template7</vt:lpstr>
      <vt:lpstr>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91</cp:revision>
  <cp:lastPrinted>2017-09-29T14:46:38Z</cp:lastPrinted>
  <dcterms:modified xsi:type="dcterms:W3CDTF">2017-09-30T13:28:05Z</dcterms:modified>
</cp:coreProperties>
</file>