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5" r:id="rId3"/>
    <p:sldId id="334" r:id="rId4"/>
    <p:sldId id="324" r:id="rId5"/>
    <p:sldId id="326" r:id="rId6"/>
    <p:sldId id="327" r:id="rId7"/>
    <p:sldId id="328" r:id="rId8"/>
    <p:sldId id="329" r:id="rId9"/>
    <p:sldId id="332" r:id="rId10"/>
    <p:sldId id="305" r:id="rId11"/>
    <p:sldId id="306" r:id="rId12"/>
    <p:sldId id="335" r:id="rId13"/>
  </p:sldIdLst>
  <p:sldSz cx="9144000" cy="5143500" type="screen16x9"/>
  <p:notesSz cx="6797675" cy="9926638"/>
  <p:defaultTextStyle>
    <a:defPPr>
      <a:defRPr lang="en-US"/>
    </a:defPPr>
    <a:lvl1pPr marL="0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249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486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736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8982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230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475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5724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7968" algn="l" defTabSz="6844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оргунов Евгений Владимирович" initials="МЕ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5259"/>
    <a:srgbClr val="0000FF"/>
    <a:srgbClr val="E2615A"/>
    <a:srgbClr val="E0534C"/>
    <a:srgbClr val="A8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5429" autoAdjust="0"/>
  </p:normalViewPr>
  <p:slideViewPr>
    <p:cSldViewPr snapToGrid="0" snapToObjects="1">
      <p:cViewPr>
        <p:scale>
          <a:sx n="100" d="100"/>
          <a:sy n="100" d="100"/>
        </p:scale>
        <p:origin x="-366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A8EA-7770-4EAF-AE78-F9EA0FFDDFF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D525-3515-41A5-AA17-52C6534D7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80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7C28-F9AF-4A27-A91C-0051280FEFA5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89BE-0CCD-46E6-896A-3D7E0EFEF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44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29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54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82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11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39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68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94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25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62" y="245943"/>
            <a:ext cx="7029588" cy="3966604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62" y="4382814"/>
            <a:ext cx="7029588" cy="4792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200" cap="all" baseline="0">
                <a:solidFill>
                  <a:schemeClr val="bg1"/>
                </a:solidFill>
              </a:defRPr>
            </a:lvl1pPr>
            <a:lvl2pPr marL="342249" indent="0" algn="ctr">
              <a:buNone/>
              <a:defRPr sz="1500"/>
            </a:lvl2pPr>
            <a:lvl3pPr marL="684486" indent="0" algn="ctr">
              <a:buNone/>
              <a:defRPr sz="1400"/>
            </a:lvl3pPr>
            <a:lvl4pPr marL="1026736" indent="0" algn="ctr">
              <a:buNone/>
              <a:defRPr sz="1200"/>
            </a:lvl4pPr>
            <a:lvl5pPr marL="1368982" indent="0" algn="ctr">
              <a:buNone/>
              <a:defRPr sz="1200"/>
            </a:lvl5pPr>
            <a:lvl6pPr marL="1711230" indent="0" algn="ctr">
              <a:buNone/>
              <a:defRPr sz="1200"/>
            </a:lvl6pPr>
            <a:lvl7pPr marL="2053475" indent="0" algn="ctr">
              <a:buNone/>
              <a:defRPr sz="1200"/>
            </a:lvl7pPr>
            <a:lvl8pPr marL="2395724" indent="0" algn="ctr">
              <a:buNone/>
              <a:defRPr sz="1200"/>
            </a:lvl8pPr>
            <a:lvl9pPr marL="273796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2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035894" cy="1109892"/>
          </a:xfrm>
        </p:spPr>
        <p:txBody>
          <a:bodyPr anchor="t" anchorCtr="0"/>
          <a:lstStyle>
            <a:lvl1pPr>
              <a:defRPr sz="29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85528" y="1790964"/>
            <a:ext cx="4130243" cy="268644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249" indent="0">
              <a:buNone/>
              <a:defRPr sz="2100"/>
            </a:lvl2pPr>
            <a:lvl3pPr marL="684486" indent="0">
              <a:buNone/>
              <a:defRPr sz="1800"/>
            </a:lvl3pPr>
            <a:lvl4pPr marL="1026736" indent="0">
              <a:buNone/>
              <a:defRPr sz="1500"/>
            </a:lvl4pPr>
            <a:lvl5pPr marL="1368982" indent="0">
              <a:buNone/>
              <a:defRPr sz="1500"/>
            </a:lvl5pPr>
            <a:lvl6pPr marL="1711230" indent="0">
              <a:buNone/>
              <a:defRPr sz="1500"/>
            </a:lvl6pPr>
            <a:lvl7pPr marL="2053475" indent="0">
              <a:buNone/>
              <a:defRPr sz="1500"/>
            </a:lvl7pPr>
            <a:lvl8pPr marL="2395724" indent="0">
              <a:buNone/>
              <a:defRPr sz="1500"/>
            </a:lvl8pPr>
            <a:lvl9pPr marL="2737968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62" y="1790964"/>
            <a:ext cx="4128732" cy="2686444"/>
          </a:xfrm>
        </p:spPr>
        <p:txBody>
          <a:bodyPr/>
          <a:lstStyle>
            <a:lvl1pPr marL="0" indent="0">
              <a:buNone/>
              <a:defRPr sz="1200"/>
            </a:lvl1pPr>
            <a:lvl2pPr marL="342249" indent="0">
              <a:buNone/>
              <a:defRPr sz="1000"/>
            </a:lvl2pPr>
            <a:lvl3pPr marL="684486" indent="0">
              <a:buNone/>
              <a:defRPr sz="900"/>
            </a:lvl3pPr>
            <a:lvl4pPr marL="1026736" indent="0">
              <a:buNone/>
              <a:defRPr sz="800"/>
            </a:lvl4pPr>
            <a:lvl5pPr marL="1368982" indent="0">
              <a:buNone/>
              <a:defRPr sz="800"/>
            </a:lvl5pPr>
            <a:lvl6pPr marL="1711230" indent="0">
              <a:buNone/>
              <a:defRPr sz="800"/>
            </a:lvl6pPr>
            <a:lvl7pPr marL="2053475" indent="0">
              <a:buNone/>
              <a:defRPr sz="800"/>
            </a:lvl7pPr>
            <a:lvl8pPr marL="2395724" indent="0">
              <a:buNone/>
              <a:defRPr sz="800"/>
            </a:lvl8pPr>
            <a:lvl9pPr marL="2737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1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4" y="271167"/>
            <a:ext cx="7032077" cy="11052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67" y="1797269"/>
            <a:ext cx="2700703" cy="2680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063" y="1797269"/>
            <a:ext cx="5579160" cy="2680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6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144000" cy="5139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62" y="245943"/>
            <a:ext cx="7029588" cy="3966604"/>
          </a:xfrm>
        </p:spPr>
        <p:txBody>
          <a:bodyPr anchor="t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061" y="2200866"/>
            <a:ext cx="8598078" cy="318504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23000" cap="all" baseline="0">
                <a:solidFill>
                  <a:schemeClr val="bg1"/>
                </a:solidFill>
              </a:defRPr>
            </a:lvl1pPr>
            <a:lvl2pPr marL="342249" indent="0" algn="ctr">
              <a:buNone/>
              <a:defRPr sz="1500"/>
            </a:lvl2pPr>
            <a:lvl3pPr marL="684486" indent="0" algn="ctr">
              <a:buNone/>
              <a:defRPr sz="1400"/>
            </a:lvl3pPr>
            <a:lvl4pPr marL="1026736" indent="0" algn="ctr">
              <a:buNone/>
              <a:defRPr sz="1200"/>
            </a:lvl4pPr>
            <a:lvl5pPr marL="1368982" indent="0" algn="ctr">
              <a:buNone/>
              <a:defRPr sz="1200"/>
            </a:lvl5pPr>
            <a:lvl6pPr marL="1711230" indent="0" algn="ctr">
              <a:buNone/>
              <a:defRPr sz="1200"/>
            </a:lvl6pPr>
            <a:lvl7pPr marL="2053475" indent="0" algn="ctr">
              <a:buNone/>
              <a:defRPr sz="1200"/>
            </a:lvl7pPr>
            <a:lvl8pPr marL="2395724" indent="0" algn="ctr">
              <a:buNone/>
              <a:defRPr sz="1200"/>
            </a:lvl8pPr>
            <a:lvl9pPr marL="2737968" indent="0" algn="ctr">
              <a:buNone/>
              <a:defRPr sz="1200"/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01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9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2" y="1803576"/>
            <a:ext cx="8479692" cy="122971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62" y="3241392"/>
            <a:ext cx="8479692" cy="122971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4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9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8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4" y="271167"/>
            <a:ext cx="7032077" cy="11052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62" y="1797269"/>
            <a:ext cx="4128732" cy="2680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206" y="1797269"/>
            <a:ext cx="4136548" cy="2680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75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3" y="273844"/>
            <a:ext cx="7029588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62" y="1796900"/>
            <a:ext cx="412873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49" indent="0">
              <a:buNone/>
              <a:defRPr sz="1500" b="1"/>
            </a:lvl2pPr>
            <a:lvl3pPr marL="684486" indent="0">
              <a:buNone/>
              <a:defRPr sz="1400" b="1"/>
            </a:lvl3pPr>
            <a:lvl4pPr marL="1026736" indent="0">
              <a:buNone/>
              <a:defRPr sz="1200" b="1"/>
            </a:lvl4pPr>
            <a:lvl5pPr marL="1368982" indent="0">
              <a:buNone/>
              <a:defRPr sz="1200" b="1"/>
            </a:lvl5pPr>
            <a:lvl6pPr marL="1711230" indent="0">
              <a:buNone/>
              <a:defRPr sz="1200" b="1"/>
            </a:lvl6pPr>
            <a:lvl7pPr marL="2053475" indent="0">
              <a:buNone/>
              <a:defRPr sz="1200" b="1"/>
            </a:lvl7pPr>
            <a:lvl8pPr marL="2395724" indent="0">
              <a:buNone/>
              <a:defRPr sz="1200" b="1"/>
            </a:lvl8pPr>
            <a:lvl9pPr marL="273796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2" y="2414850"/>
            <a:ext cx="4128732" cy="20688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206" y="1796900"/>
            <a:ext cx="413654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49" indent="0">
              <a:buNone/>
              <a:defRPr sz="1500" b="1"/>
            </a:lvl2pPr>
            <a:lvl3pPr marL="684486" indent="0">
              <a:buNone/>
              <a:defRPr sz="1400" b="1"/>
            </a:lvl3pPr>
            <a:lvl4pPr marL="1026736" indent="0">
              <a:buNone/>
              <a:defRPr sz="1200" b="1"/>
            </a:lvl4pPr>
            <a:lvl5pPr marL="1368982" indent="0">
              <a:buNone/>
              <a:defRPr sz="1200" b="1"/>
            </a:lvl5pPr>
            <a:lvl6pPr marL="1711230" indent="0">
              <a:buNone/>
              <a:defRPr sz="1200" b="1"/>
            </a:lvl6pPr>
            <a:lvl7pPr marL="2053475" indent="0">
              <a:buNone/>
              <a:defRPr sz="1200" b="1"/>
            </a:lvl7pPr>
            <a:lvl8pPr marL="2395724" indent="0">
              <a:buNone/>
              <a:defRPr sz="1200" b="1"/>
            </a:lvl8pPr>
            <a:lvl9pPr marL="273796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206" y="2414850"/>
            <a:ext cx="4136548" cy="20688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07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4" y="271167"/>
            <a:ext cx="7032077" cy="11052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7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1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029588" cy="1109893"/>
          </a:xfrm>
        </p:spPr>
        <p:txBody>
          <a:bodyPr anchor="t" anchorCtr="0"/>
          <a:lstStyle>
            <a:lvl1pPr>
              <a:defRPr sz="29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528" y="1797269"/>
            <a:ext cx="4130243" cy="26801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74" y="1797269"/>
            <a:ext cx="4135039" cy="2680138"/>
          </a:xfrm>
        </p:spPr>
        <p:txBody>
          <a:bodyPr/>
          <a:lstStyle>
            <a:lvl1pPr marL="0" indent="0">
              <a:buNone/>
              <a:defRPr sz="1200"/>
            </a:lvl1pPr>
            <a:lvl2pPr marL="342249" indent="0">
              <a:buNone/>
              <a:defRPr sz="1000"/>
            </a:lvl2pPr>
            <a:lvl3pPr marL="684486" indent="0">
              <a:buNone/>
              <a:defRPr sz="900"/>
            </a:lvl3pPr>
            <a:lvl4pPr marL="1026736" indent="0">
              <a:buNone/>
              <a:defRPr sz="800"/>
            </a:lvl4pPr>
            <a:lvl5pPr marL="1368982" indent="0">
              <a:buNone/>
              <a:defRPr sz="800"/>
            </a:lvl5pPr>
            <a:lvl6pPr marL="1711230" indent="0">
              <a:buNone/>
              <a:defRPr sz="800"/>
            </a:lvl6pPr>
            <a:lvl7pPr marL="2053475" indent="0">
              <a:buNone/>
              <a:defRPr sz="800"/>
            </a:lvl7pPr>
            <a:lvl8pPr marL="2395724" indent="0">
              <a:buNone/>
              <a:defRPr sz="800"/>
            </a:lvl8pPr>
            <a:lvl9pPr marL="2737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adasdfsdzfvzx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96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64" y="258557"/>
            <a:ext cx="7032077" cy="1117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62" y="1799925"/>
            <a:ext cx="8479692" cy="26806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065" y="4711900"/>
            <a:ext cx="2349988" cy="1973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rgbClr val="E2615A"/>
                </a:solidFill>
                <a:latin typeface="Arial" charset="0"/>
              </a:defRPr>
            </a:lvl1pPr>
          </a:lstStyle>
          <a:p>
            <a:r>
              <a:rPr lang="en-US" smtClean="0"/>
              <a:t>5/17/2016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11900"/>
            <a:ext cx="3086100" cy="1973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solidFill>
                  <a:srgbClr val="E2615A"/>
                </a:solidFill>
                <a:latin typeface="Arial" charset="0"/>
              </a:defRPr>
            </a:lvl1pPr>
          </a:lstStyle>
          <a:p>
            <a:r>
              <a:rPr lang="en-US" smtClean="0"/>
              <a:t>adasdfsdzfvzx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1900"/>
            <a:ext cx="2357804" cy="1973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rgbClr val="E2615A"/>
                </a:solidFill>
                <a:latin typeface="Arial" charset="0"/>
              </a:defRPr>
            </a:lvl1pPr>
          </a:lstStyle>
          <a:p>
            <a:fld id="{BF0A26E0-3BD2-964B-892E-B55DF2BC3C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684486" rtl="0" eaLnBrk="1" latinLnBrk="0" hangingPunct="1">
        <a:lnSpc>
          <a:spcPct val="90000"/>
        </a:lnSpc>
        <a:spcBef>
          <a:spcPct val="0"/>
        </a:spcBef>
        <a:buNone/>
        <a:defRPr sz="2900" kern="1200" cap="all" baseline="0">
          <a:solidFill>
            <a:srgbClr val="E2615A"/>
          </a:solidFill>
          <a:latin typeface="Arial" charset="0"/>
          <a:ea typeface="+mj-ea"/>
          <a:cs typeface="+mj-cs"/>
        </a:defRPr>
      </a:lvl1pPr>
    </p:titleStyle>
    <p:bodyStyle>
      <a:lvl1pPr marL="171122" indent="-171122" algn="l" defTabSz="6844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rgbClr val="455259"/>
          </a:solidFill>
          <a:latin typeface="Arial" charset="0"/>
          <a:ea typeface="+mn-ea"/>
          <a:cs typeface="+mn-cs"/>
        </a:defRPr>
      </a:lvl1pPr>
      <a:lvl2pPr marL="513372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455259"/>
          </a:solidFill>
          <a:latin typeface="Arial" charset="0"/>
          <a:ea typeface="+mn-ea"/>
          <a:cs typeface="+mn-cs"/>
        </a:defRPr>
      </a:lvl2pPr>
      <a:lvl3pPr marL="855615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455259"/>
          </a:solidFill>
          <a:latin typeface="Arial" charset="0"/>
          <a:ea typeface="+mn-ea"/>
          <a:cs typeface="+mn-cs"/>
        </a:defRPr>
      </a:lvl3pPr>
      <a:lvl4pPr marL="1197864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rgbClr val="455259"/>
          </a:solidFill>
          <a:latin typeface="Arial" charset="0"/>
          <a:ea typeface="+mn-ea"/>
          <a:cs typeface="+mn-cs"/>
        </a:defRPr>
      </a:lvl4pPr>
      <a:lvl5pPr marL="1540104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rgbClr val="455259"/>
          </a:solidFill>
          <a:latin typeface="Arial" charset="0"/>
          <a:ea typeface="+mn-ea"/>
          <a:cs typeface="+mn-cs"/>
        </a:defRPr>
      </a:lvl5pPr>
      <a:lvl6pPr marL="1882352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600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843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090" indent="-171122" algn="l" defTabSz="6844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49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86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36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982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230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475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724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968" algn="l" defTabSz="6844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-unitech.ru/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hyperlink" Target="http://ngd-vrn.su/index.php/ru/" TargetMode="External"/><Relationship Id="rId2" Type="http://schemas.openxmlformats.org/officeDocument/2006/relationships/hyperlink" Target="http://www.vmzvrn.ru/" TargetMode="Externa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jpeg"/><Relationship Id="rId15" Type="http://schemas.openxmlformats.org/officeDocument/2006/relationships/image" Target="../media/image30.jpeg"/><Relationship Id="rId10" Type="http://schemas.openxmlformats.org/officeDocument/2006/relationships/hyperlink" Target="http://www.korvet-jsc.ru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062" y="245943"/>
            <a:ext cx="7675174" cy="2736093"/>
          </a:xfrm>
        </p:spPr>
        <p:txBody>
          <a:bodyPr/>
          <a:lstStyle/>
          <a:p>
            <a:r>
              <a:rPr lang="ru-RU" dirty="0"/>
              <a:t>Инновационные разработки Группы ЧТПЗ для </a:t>
            </a:r>
            <a:r>
              <a:rPr lang="ru-RU" dirty="0" smtClean="0"/>
              <a:t>обустройства ПХГ и</a:t>
            </a:r>
            <a:r>
              <a:rPr lang="ru-RU" dirty="0"/>
              <a:t> </a:t>
            </a:r>
            <a:r>
              <a:rPr lang="ru-RU" dirty="0" smtClean="0"/>
              <a:t>скважин месторождений нефти и газа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061" y="4369474"/>
            <a:ext cx="7265741" cy="479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ДЕРЯБИН МАКСИМ ГЕННАДЬЕВИЧ</a:t>
            </a:r>
          </a:p>
          <a:p>
            <a:r>
              <a:rPr lang="ru-RU" dirty="0" smtClean="0"/>
              <a:t>Начальник отдела труб нефтегазовой отрасли</a:t>
            </a:r>
          </a:p>
          <a:p>
            <a:r>
              <a:rPr lang="ru-RU" dirty="0" smtClean="0"/>
              <a:t>Департамент технического продвижения И поддержки продаж ПАО «ЧТПЗ»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6621" y="3258617"/>
            <a:ext cx="3777946" cy="1169373"/>
          </a:xfrm>
          <a:prstGeom prst="rect">
            <a:avLst/>
          </a:prstGeom>
          <a:noFill/>
        </p:spPr>
        <p:txBody>
          <a:bodyPr wrap="square" lIns="91261" tIns="45632" rIns="91261" bIns="4563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40-е ЗАСЕДАНИЕ КОМИССИИ ГАЗОВОЙ ПРОМЫШЛЕННОСТИ ПО РАЗРАБОТКЕ МЕСТОРОЖДЕНИЙ И ИСПОЛЬЗОВАНИЮ НЕДР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Калининград, 2017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DAF11-973D-4A23-B9B3-34320F7132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7632" y="267964"/>
            <a:ext cx="7957697" cy="4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kern="1200" cap="all" baseline="0">
                <a:solidFill>
                  <a:srgbClr val="E2615A"/>
                </a:solidFill>
                <a:latin typeface="Arial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СЕРВИС ПО СОПРОВОЖДЕНИЮ ПОСТАВОК</a:t>
            </a: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9158" y="1386530"/>
            <a:ext cx="2593371" cy="205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462" tIns="40730" rIns="81462" bIns="40730" anchor="ctr">
            <a:spAutoFit/>
          </a:bodyPr>
          <a:lstStyle/>
          <a:p>
            <a:pPr indent="159726" algn="just" defTabSz="780277" fontAlgn="base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5F6A7A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7351" y="1139996"/>
            <a:ext cx="7848900" cy="1323310"/>
          </a:xfrm>
          <a:prstGeom prst="rect">
            <a:avLst/>
          </a:prstGeom>
        </p:spPr>
        <p:txBody>
          <a:bodyPr wrap="square" lIns="91308" tIns="45656" rIns="91308" bIns="45656">
            <a:spAutoFit/>
          </a:bodyPr>
          <a:lstStyle/>
          <a:p>
            <a:pPr defTabSz="6848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подразделение</a:t>
            </a:r>
            <a:r>
              <a:rPr lang="ru-RU" sz="1000" b="1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сопровождению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поставок 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спуску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колонн НКТ и обсадных труб с резьбовыми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соединениями </a:t>
            </a:r>
            <a:r>
              <a:rPr lang="en-US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в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коррозионностойком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исполнении.</a:t>
            </a:r>
          </a:p>
          <a:p>
            <a:pPr defTabSz="6848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</a:t>
            </a:r>
            <a:r>
              <a:rPr lang="ru-RU" sz="1000" b="1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услуги:</a:t>
            </a:r>
            <a:endParaRPr lang="ru-RU" sz="1000" b="1" dirty="0">
              <a:solidFill>
                <a:srgbClr val="4D54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10" indent="-171210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подбор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 стали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планируемыми условиями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эксплуатации;</a:t>
            </a:r>
          </a:p>
          <a:p>
            <a:pPr marL="171210" indent="-171210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модернизация резьбового соединения под условия заказчика;</a:t>
            </a:r>
            <a:endParaRPr lang="ru-RU" sz="1000" dirty="0">
              <a:solidFill>
                <a:srgbClr val="4D54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10" indent="-171210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полевое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(инспекция и спуск);</a:t>
            </a:r>
          </a:p>
          <a:p>
            <a:pPr marL="171210" indent="-171210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лицензирование предприятий 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право нарезки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выпускаемом оборудовании резьбового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оединения </a:t>
            </a:r>
            <a:r>
              <a:rPr lang="en-US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ru-RU" sz="1000" dirty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конструкции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«ПНТЗ</a:t>
            </a:r>
            <a:r>
              <a:rPr lang="ru-RU" sz="1000" dirty="0" smtClean="0">
                <a:solidFill>
                  <a:srgbClr val="4D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solidFill>
                <a:srgbClr val="4D54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148" y="3009703"/>
            <a:ext cx="4588077" cy="1369499"/>
          </a:xfrm>
          <a:prstGeom prst="rect">
            <a:avLst/>
          </a:prstGeom>
          <a:noFill/>
        </p:spPr>
        <p:txBody>
          <a:bodyPr wrap="square" lIns="91332" tIns="45667" rIns="91332" bIns="45667" rtlCol="0">
            <a:spAutoFit/>
          </a:bodyPr>
          <a:lstStyle/>
          <a:p>
            <a:pPr marL="171210" indent="-171210" defTabSz="684834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Сопровождение спуска НКТ 73х5,5 </a:t>
            </a:r>
            <a:r>
              <a:rPr lang="en-US" sz="1000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ChT</a:t>
            </a:r>
            <a:r>
              <a:rPr lang="en-US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-VT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и ОТ 139,7х10,54 </a:t>
            </a:r>
            <a:r>
              <a:rPr lang="en-US" sz="1000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ChT</a:t>
            </a:r>
            <a:r>
              <a:rPr lang="en-US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-VC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месторожденияъ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ООО «Газпром добыча Надым» </a:t>
            </a:r>
          </a:p>
          <a:p>
            <a:pPr marL="171210" indent="-171210" defTabSz="684834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опровождение спуска </a:t>
            </a:r>
            <a:r>
              <a:rPr lang="ru-RU" sz="10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НКТ </a:t>
            </a:r>
            <a:r>
              <a:rPr lang="en-US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L80SS 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139,7 </a:t>
            </a:r>
            <a:r>
              <a:rPr lang="ru-RU" sz="10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х 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7,72   ChT-VC на МЛСП «</a:t>
            </a:r>
            <a:r>
              <a:rPr lang="ru-RU" sz="1000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Приразломная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0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ГН-Шельф»</a:t>
            </a:r>
          </a:p>
          <a:p>
            <a:pPr marL="171210" indent="-171210" defTabSz="684834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Сопровождение спуска НКТ и обсадных труб ООО «ГН-Оренбург», ОАО «Сургутнефтегаз», ПАО «НК Роснефть»</a:t>
            </a:r>
          </a:p>
          <a:p>
            <a:pPr marL="171210" indent="-171210" defTabSz="684834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endParaRPr lang="ru-RU" sz="1000" u="sng" dirty="0">
              <a:solidFill>
                <a:srgbClr val="4D54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933" y="893290"/>
            <a:ext cx="601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2615A"/>
                </a:solidFill>
                <a:latin typeface="Arial" pitchFamily="34" charset="0"/>
                <a:cs typeface="Arial" pitchFamily="34" charset="0"/>
              </a:rPr>
              <a:t>РАЗВИТИЕ ПРЕДПРОДАЖНОГО И ПОСЛЕПРОДАЖНОГО СЕРВИСА</a:t>
            </a:r>
            <a:endParaRPr lang="ru-RU" dirty="0">
              <a:solidFill>
                <a:srgbClr val="E261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neftegaz.ru/images/IxiWZhSURwOpoixs2YhZ7g=s60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631158"/>
            <a:ext cx="2453054" cy="19881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06" y="2672857"/>
            <a:ext cx="1329148" cy="19464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69872" y="2671426"/>
            <a:ext cx="4226127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 работы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http://www.vmzvrn.ru/bitrix/templates/vmz/images/logotyp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874" y="3890146"/>
            <a:ext cx="1411877" cy="3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578" y="3883300"/>
            <a:ext cx="943902" cy="36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http://topneftegaz.ru/images/catalogue/companies/d6cfeea6f3ac0790331a788946303f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926" y="3742985"/>
            <a:ext cx="981529" cy="6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DAF11-973D-4A23-B9B3-34320F7132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7632" y="267965"/>
            <a:ext cx="7957697" cy="1109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kern="1200" cap="all" baseline="0">
                <a:solidFill>
                  <a:srgbClr val="E2615A"/>
                </a:solidFill>
                <a:latin typeface="Arial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СЕРВИС ПО СОПРОВОЖДЕНИЮ ПОСТАВОК</a:t>
            </a: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9158" y="1386530"/>
            <a:ext cx="2593371" cy="205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462" tIns="40730" rIns="81462" bIns="40730" anchor="ctr">
            <a:spAutoFit/>
          </a:bodyPr>
          <a:lstStyle/>
          <a:p>
            <a:pPr indent="159726" algn="just" defTabSz="780277" fontAlgn="base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5F6A7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135" y="879843"/>
            <a:ext cx="779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2615A"/>
                </a:solidFill>
                <a:latin typeface="Arial" pitchFamily="34" charset="0"/>
                <a:cs typeface="Arial" pitchFamily="34" charset="0"/>
              </a:rPr>
              <a:t>КОМПЛЕКСНЫЕ ПОСТАВКИ ТРУБНОЙ ПРОДУКЦИИ ДЛЯ СТРОИТЕЛЬСТВА СКВАЖИН</a:t>
            </a:r>
          </a:p>
          <a:p>
            <a:endParaRPr lang="ru-RU" dirty="0">
              <a:solidFill>
                <a:srgbClr val="E261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135" y="1160841"/>
            <a:ext cx="6602129" cy="1015533"/>
          </a:xfrm>
          <a:prstGeom prst="rect">
            <a:avLst/>
          </a:prstGeom>
        </p:spPr>
        <p:txBody>
          <a:bodyPr wrap="square" lIns="91308" tIns="45656" rIns="91308" bIns="45656">
            <a:spAutoFit/>
          </a:bodyPr>
          <a:lstStyle/>
          <a:p>
            <a:pPr marL="171210" indent="-171210" algn="just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комплектация </a:t>
            </a:r>
            <a:r>
              <a:rPr lang="ru-RU" sz="1200" b="1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патрубками и </a:t>
            </a:r>
            <a:r>
              <a:rPr lang="ru-RU" sz="1200" b="1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переводниками 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резьбовых </a:t>
            </a:r>
            <a:r>
              <a:rPr lang="ru-RU" sz="12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соединений АО 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«ПНТЗ» на </a:t>
            </a:r>
            <a:r>
              <a:rPr lang="ru-RU" sz="1200" b="1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резьбовые соединения практически всех известных мировых производителей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210" indent="-171210" algn="just" defTabSz="684834" fontAlgn="base">
              <a:spcBef>
                <a:spcPct val="0"/>
              </a:spcBef>
              <a:spcAft>
                <a:spcPct val="0"/>
              </a:spcAft>
              <a:buClr>
                <a:srgbClr val="E2615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изготовление и комплектация хвостовиками, клапанами и </a:t>
            </a:r>
            <a:r>
              <a:rPr lang="ru-RU" sz="12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прочим оборудованием, 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необходимыми для свинчивания/</a:t>
            </a:r>
            <a:r>
              <a:rPr lang="ru-RU" sz="1200" dirty="0" err="1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развинчивания</a:t>
            </a:r>
            <a:r>
              <a:rPr lang="ru-RU" sz="12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спуска труб OCTG (колонн</a:t>
            </a:r>
            <a:r>
              <a:rPr lang="ru-RU" sz="12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u="sng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224" y="2243797"/>
            <a:ext cx="4978040" cy="1384887"/>
          </a:xfrm>
          <a:prstGeom prst="rect">
            <a:avLst/>
          </a:prstGeom>
          <a:noFill/>
        </p:spPr>
        <p:txBody>
          <a:bodyPr wrap="square" lIns="91332" tIns="45667" rIns="91332" bIns="45667" rtlCol="0">
            <a:spAutoFit/>
          </a:bodyPr>
          <a:lstStyle/>
          <a:p>
            <a:pPr marL="171450" indent="-171450">
              <a:buClr>
                <a:srgbClr val="E2615A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Заключены 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лицензионные 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договоры </a:t>
            </a:r>
            <a:endParaRPr lang="ru-RU" sz="1200" b="1" dirty="0" smtClean="0">
              <a:solidFill>
                <a:srgbClr val="455259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2615A"/>
              </a:buClr>
            </a:pP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2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машиностроительными и нефтесервисными компаниями на право нарезки резьбовых соединений </a:t>
            </a:r>
            <a:r>
              <a:rPr lang="ru-RU" sz="1200" dirty="0" err="1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конструкции </a:t>
            </a:r>
            <a:r>
              <a:rPr lang="ru-RU" sz="12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ОАО «ПНТЗ» </a:t>
            </a:r>
            <a:r>
              <a:rPr lang="ru-RU" sz="12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выпускаемых </a:t>
            </a:r>
            <a:r>
              <a:rPr lang="ru-RU" sz="12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изделиях</a:t>
            </a:r>
            <a:r>
              <a:rPr lang="ru-RU" sz="12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Корвет», 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ЮниТек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200" b="1" dirty="0" err="1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Везерфорд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200" b="1" dirty="0" err="1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Римера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 Сервис», «</a:t>
            </a:r>
            <a:r>
              <a:rPr lang="ru-RU" sz="1200" b="1" dirty="0" err="1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Нефтегаздеталь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200" b="1" dirty="0" err="1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Дельта-Энерджи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»;</a:t>
            </a:r>
            <a:endParaRPr lang="ru-RU" sz="1200" b="1" dirty="0">
              <a:solidFill>
                <a:srgbClr val="455259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2615A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В стадии заключения договоры </a:t>
            </a:r>
            <a:r>
              <a:rPr lang="ru-RU" sz="1200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Измерон</a:t>
            </a:r>
            <a:r>
              <a:rPr lang="ru-RU" sz="1200" b="1" dirty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», ВМЗ, </a:t>
            </a:r>
            <a:r>
              <a:rPr lang="ru-RU" sz="1200" b="1" dirty="0" smtClean="0">
                <a:solidFill>
                  <a:srgbClr val="455259"/>
                </a:solidFill>
                <a:latin typeface="Arial" pitchFamily="34" charset="0"/>
                <a:cs typeface="Arial" pitchFamily="34" charset="0"/>
              </a:rPr>
              <a:t>НКМЗ.</a:t>
            </a:r>
            <a:endParaRPr lang="ru-RU" sz="1200" b="1" dirty="0">
              <a:solidFill>
                <a:srgbClr val="4552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weatherford.com/cs/Satellite?blobcol=urldata&amp;blobkey=id&amp;blobtable=MungoBlobs&amp;blobwhere=1413872831427&amp;ssbinary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50" y="2996363"/>
            <a:ext cx="1402460" cy="46200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имера - группа компа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50" y="3538534"/>
            <a:ext cx="1402460" cy="31296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th-unitech.ru/bitrix/templates/evolution/img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346" y="2332825"/>
            <a:ext cx="544264" cy="600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ОАО АК &quot;Корвет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50" y="2332827"/>
            <a:ext cx="701230" cy="59407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ngd-vrn.su/images/neftegd-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76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50" y="3921986"/>
            <a:ext cx="1402460" cy="32482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  <a:extLst/>
        </p:spPr>
      </p:pic>
      <p:pic>
        <p:nvPicPr>
          <p:cNvPr id="23" name="Picture 6" descr="10032012(003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536" y="1674997"/>
            <a:ext cx="1691836" cy="118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Users\Dmitriy.Guryanov\Pictures\per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889" y="3036164"/>
            <a:ext cx="1682958" cy="15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062" y="322663"/>
            <a:ext cx="7683988" cy="4526083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3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246" y="793092"/>
            <a:ext cx="5985860" cy="37818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607788" cy="401932"/>
          </a:xfrm>
        </p:spPr>
        <p:txBody>
          <a:bodyPr/>
          <a:lstStyle/>
          <a:p>
            <a:r>
              <a:rPr lang="ru-RU" dirty="0">
                <a:solidFill>
                  <a:srgbClr val="E0534C"/>
                </a:solidFill>
              </a:rPr>
              <a:t>Комплексные</a:t>
            </a:r>
            <a:r>
              <a:rPr lang="ru-RU" dirty="0"/>
              <a:t> </a:t>
            </a:r>
            <a:r>
              <a:rPr lang="ru-RU" dirty="0" smtClean="0"/>
              <a:t>услуги</a:t>
            </a:r>
            <a:r>
              <a:rPr lang="en-US" dirty="0"/>
              <a:t> </a:t>
            </a:r>
            <a:r>
              <a:rPr lang="ru-RU" dirty="0" smtClean="0"/>
              <a:t>группы </a:t>
            </a:r>
            <a:r>
              <a:rPr lang="ru-RU" dirty="0" err="1" smtClean="0"/>
              <a:t>чтпз</a:t>
            </a:r>
            <a:r>
              <a:rPr lang="ru-RU" dirty="0" smtClean="0"/>
              <a:t> </a:t>
            </a:r>
            <a:r>
              <a:rPr lang="ru-RU" dirty="0"/>
              <a:t>для заказчиков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grpSp>
        <p:nvGrpSpPr>
          <p:cNvPr id="10" name="Группа 23"/>
          <p:cNvGrpSpPr>
            <a:grpSpLocks/>
          </p:cNvGrpSpPr>
          <p:nvPr/>
        </p:nvGrpSpPr>
        <p:grpSpPr bwMode="auto">
          <a:xfrm>
            <a:off x="2309445" y="3032327"/>
            <a:ext cx="753216" cy="779986"/>
            <a:chOff x="849993" y="3995144"/>
            <a:chExt cx="1260000" cy="1152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396"/>
            <a:stretch>
              <a:fillRect/>
            </a:stretch>
          </p:blipFill>
          <p:spPr bwMode="auto">
            <a:xfrm>
              <a:off x="940244" y="4285394"/>
              <a:ext cx="111942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Блок-схема: узел 11"/>
            <p:cNvSpPr/>
            <p:nvPr/>
          </p:nvSpPr>
          <p:spPr>
            <a:xfrm>
              <a:off x="849993" y="3995144"/>
              <a:ext cx="1260000" cy="1152000"/>
            </a:xfrm>
            <a:prstGeom prst="flowChartConnector">
              <a:avLst/>
            </a:prstGeom>
            <a:noFill/>
            <a:ln w="28575" cap="flat" cmpd="tri" algn="ctr">
              <a:solidFill>
                <a:srgbClr val="C0504D"/>
              </a:solidFill>
              <a:prstDash val="sys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76081">
                <a:defRPr/>
              </a:pPr>
              <a:endParaRPr lang="ru-RU" sz="19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 Box 393"/>
          <p:cNvSpPr txBox="1">
            <a:spLocks noChangeArrowheads="1"/>
          </p:cNvSpPr>
          <p:nvPr/>
        </p:nvSpPr>
        <p:spPr bwMode="auto">
          <a:xfrm>
            <a:off x="1880649" y="2508249"/>
            <a:ext cx="1757901" cy="4581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7436" tIns="44475" rIns="86887" bIns="43451">
            <a:spAutoFit/>
          </a:bodyPr>
          <a:lstStyle/>
          <a:p>
            <a:pPr algn="ctr" defTabSz="867845">
              <a:spcBef>
                <a:spcPts val="0"/>
              </a:spcBef>
              <a:defRPr/>
            </a:pPr>
            <a:r>
              <a:rPr lang="ru-RU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rPr>
              <a:t>ЭСПК </a:t>
            </a:r>
          </a:p>
          <a:p>
            <a:pPr algn="ctr" defTabSz="867845">
              <a:spcBef>
                <a:spcPts val="0"/>
              </a:spcBef>
              <a:defRPr/>
            </a:pPr>
            <a:r>
              <a:rPr lang="ru-RU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rPr>
              <a:t>Железный Озон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48231" y="4119039"/>
            <a:ext cx="4261032" cy="407704"/>
            <a:chOff x="248231" y="4119039"/>
            <a:chExt cx="4261032" cy="407704"/>
          </a:xfrm>
        </p:grpSpPr>
        <p:sp>
          <p:nvSpPr>
            <p:cNvPr id="14" name="Прямоугольник 25"/>
            <p:cNvSpPr>
              <a:spLocks noChangeArrowheads="1"/>
            </p:cNvSpPr>
            <p:nvPr/>
          </p:nvSpPr>
          <p:spPr bwMode="auto">
            <a:xfrm>
              <a:off x="248231" y="4150614"/>
              <a:ext cx="1146147" cy="3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18" tIns="47619" rIns="95218" bIns="476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476081" eaLnBrk="1" hangingPunct="1">
                <a:spcAft>
                  <a:spcPts val="1254"/>
                </a:spcAft>
              </a:pPr>
              <a:r>
                <a:rPr lang="ru-RU" altLang="ru-RU" dirty="0">
                  <a:solidFill>
                    <a:srgbClr val="E0534C"/>
                  </a:solidFill>
                  <a:latin typeface="Arial" charset="0"/>
                </a:rPr>
                <a:t>Разработка</a:t>
              </a:r>
            </a:p>
          </p:txBody>
        </p:sp>
        <p:sp>
          <p:nvSpPr>
            <p:cNvPr id="15" name="Прямоугольник 26"/>
            <p:cNvSpPr>
              <a:spLocks noChangeArrowheads="1"/>
            </p:cNvSpPr>
            <p:nvPr/>
          </p:nvSpPr>
          <p:spPr bwMode="auto">
            <a:xfrm>
              <a:off x="1915221" y="4150614"/>
              <a:ext cx="1362552" cy="3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18" tIns="47619" rIns="95218" bIns="476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476081" eaLnBrk="1" hangingPunct="1">
                <a:spcAft>
                  <a:spcPts val="1254"/>
                </a:spcAft>
              </a:pPr>
              <a:r>
                <a:rPr lang="ru-RU" altLang="ru-RU" dirty="0">
                  <a:solidFill>
                    <a:srgbClr val="E0534C"/>
                  </a:solidFill>
                  <a:latin typeface="Arial" charset="0"/>
                </a:rPr>
                <a:t>Производство</a:t>
              </a:r>
            </a:p>
          </p:txBody>
        </p:sp>
        <p:sp>
          <p:nvSpPr>
            <p:cNvPr id="16" name="Прямоугольник 27"/>
            <p:cNvSpPr>
              <a:spLocks noChangeArrowheads="1"/>
            </p:cNvSpPr>
            <p:nvPr/>
          </p:nvSpPr>
          <p:spPr bwMode="auto">
            <a:xfrm>
              <a:off x="3701414" y="4150614"/>
              <a:ext cx="807849" cy="3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18" tIns="47619" rIns="95218" bIns="476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476081" eaLnBrk="1" hangingPunct="1">
                <a:spcAft>
                  <a:spcPts val="1254"/>
                </a:spcAft>
              </a:pPr>
              <a:r>
                <a:rPr lang="ru-RU" altLang="ru-RU" dirty="0">
                  <a:solidFill>
                    <a:srgbClr val="E0534C"/>
                  </a:solidFill>
                  <a:latin typeface="Arial" charset="0"/>
                </a:rPr>
                <a:t>Сервис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331177" y="4119039"/>
              <a:ext cx="339913" cy="407704"/>
            </a:xfrm>
            <a:prstGeom prst="rightArrow">
              <a:avLst/>
            </a:prstGeom>
            <a:solidFill>
              <a:srgbClr val="E0534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txBody>
            <a:bodyPr lIns="95218" tIns="47619" rIns="95218" bIns="47619" anchor="ctr"/>
            <a:lstStyle/>
            <a:p>
              <a:pPr algn="ctr" defTabSz="476081">
                <a:defRPr/>
              </a:pPr>
              <a:endParaRPr lang="ru-RU" sz="1900" u="sng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1518158" y="4119039"/>
              <a:ext cx="339913" cy="407704"/>
            </a:xfrm>
            <a:prstGeom prst="rightArrow">
              <a:avLst/>
            </a:prstGeom>
            <a:solidFill>
              <a:srgbClr val="E0534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txBody>
            <a:bodyPr lIns="95218" tIns="47619" rIns="95218" bIns="47619" anchor="ctr"/>
            <a:lstStyle/>
            <a:p>
              <a:pPr algn="ctr" defTabSz="476081">
                <a:defRPr/>
              </a:pPr>
              <a:endParaRPr lang="ru-RU" sz="1900" u="sng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0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8246" y="141665"/>
            <a:ext cx="7772795" cy="874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kern="1200" cap="all" baseline="0">
                <a:solidFill>
                  <a:srgbClr val="E2615A"/>
                </a:solidFill>
                <a:latin typeface="Arial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E2615A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ЛИНЕЙКА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РЕЗЬБОВЫХ СОЕДИНЕНИЙ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4" descr="Конструкция скважины-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4" y="1453042"/>
            <a:ext cx="1943996" cy="289562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41555" y="1016393"/>
            <a:ext cx="256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2615A"/>
                </a:solidFill>
                <a:latin typeface="Arial" pitchFamily="34" charset="0"/>
                <a:cs typeface="Arial" pitchFamily="34" charset="0"/>
              </a:rPr>
              <a:t>КОМПЛЕКСНАЯ ПОСТАВКА</a:t>
            </a:r>
            <a:endParaRPr lang="ru-RU" dirty="0">
              <a:solidFill>
                <a:srgbClr val="E261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609" y="1423299"/>
            <a:ext cx="1708907" cy="29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377130" y="3771509"/>
            <a:ext cx="1110782" cy="771174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ctr" defTabSz="779163">
              <a:defRPr/>
            </a:pPr>
            <a:r>
              <a:rPr lang="ru-RU" sz="900" b="1" kern="0" dirty="0" smtClean="0">
                <a:solidFill>
                  <a:srgbClr val="008000"/>
                </a:solidFill>
                <a:cs typeface="Arial" pitchFamily="34" charset="0"/>
              </a:rPr>
              <a:t>освоено</a:t>
            </a:r>
          </a:p>
          <a:p>
            <a:pPr algn="ctr" defTabSz="779163">
              <a:defRPr/>
            </a:pPr>
            <a:endParaRPr lang="ru-RU" sz="9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defTabSz="779163">
              <a:defRPr/>
            </a:pPr>
            <a:r>
              <a:rPr lang="ru-RU" sz="900" b="1" kern="0" dirty="0" smtClean="0">
                <a:solidFill>
                  <a:srgbClr val="002060"/>
                </a:solidFill>
                <a:cs typeface="Arial" pitchFamily="34" charset="0"/>
              </a:rPr>
              <a:t>в освоении</a:t>
            </a:r>
            <a:endParaRPr lang="ru-RU" sz="900" b="1" kern="0" dirty="0" smtClean="0">
              <a:solidFill>
                <a:srgbClr val="445159"/>
              </a:solidFill>
              <a:cs typeface="Arial" pitchFamily="34" charset="0"/>
            </a:endParaRPr>
          </a:p>
          <a:p>
            <a:pPr algn="ctr" defTabSz="779163">
              <a:defRPr/>
            </a:pPr>
            <a:endParaRPr lang="ru-RU" sz="900" b="1" kern="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 defTabSz="779163">
              <a:defRPr/>
            </a:pPr>
            <a:r>
              <a:rPr lang="ru-RU" sz="900" b="1" kern="0" dirty="0" smtClean="0">
                <a:solidFill>
                  <a:srgbClr val="FF0000"/>
                </a:solidFill>
                <a:cs typeface="Arial" pitchFamily="34" charset="0"/>
              </a:rPr>
              <a:t>в разработке</a:t>
            </a:r>
            <a:endParaRPr lang="ru-RU" sz="900" b="1" kern="0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8162770" y="1076398"/>
            <a:ext cx="219509" cy="217279"/>
          </a:xfrm>
          <a:prstGeom prst="rect">
            <a:avLst/>
          </a:prstGeom>
          <a:noFill/>
        </p:spPr>
        <p:txBody>
          <a:bodyPr wrap="square" lIns="78017" tIns="39009" rIns="78017" bIns="39009" rtlCol="0">
            <a:spAutoFit/>
          </a:bodyPr>
          <a:lstStyle/>
          <a:p>
            <a:pPr defTabSz="780277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5F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8727" y="1076398"/>
            <a:ext cx="1388101" cy="217176"/>
          </a:xfrm>
          <a:prstGeom prst="rect">
            <a:avLst/>
          </a:prstGeom>
          <a:solidFill>
            <a:srgbClr val="E2615A"/>
          </a:solidFill>
        </p:spPr>
        <p:txBody>
          <a:bodyPr wrap="square" lIns="77916" tIns="38958" rIns="77916" bIns="38958" rtlCol="0">
            <a:spAutoFit/>
          </a:bodyPr>
          <a:lstStyle/>
          <a:p>
            <a:pPr algn="ctr" defTabSz="779163"/>
            <a:r>
              <a:rPr lang="ru-RU" sz="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СУША</a:t>
            </a:r>
            <a:endParaRPr lang="ru-RU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2137" y="1076398"/>
            <a:ext cx="1462316" cy="217176"/>
          </a:xfrm>
          <a:prstGeom prst="rect">
            <a:avLst/>
          </a:prstGeom>
          <a:solidFill>
            <a:srgbClr val="E2615A"/>
          </a:solidFill>
        </p:spPr>
        <p:txBody>
          <a:bodyPr wrap="square" lIns="77916" tIns="38958" rIns="77916" bIns="38958" rtlCol="0">
            <a:spAutoFit/>
          </a:bodyPr>
          <a:lstStyle/>
          <a:p>
            <a:pPr algn="ctr" defTabSz="779163"/>
            <a:r>
              <a:rPr lang="ru-RU" sz="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ШЕЛЬФ</a:t>
            </a:r>
            <a:endParaRPr lang="ru-RU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Номер слайда 6"/>
          <p:cNvSpPr txBox="1">
            <a:spLocks/>
          </p:cNvSpPr>
          <p:nvPr/>
        </p:nvSpPr>
        <p:spPr>
          <a:xfrm>
            <a:off x="6457950" y="4711900"/>
            <a:ext cx="2357804" cy="1973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684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DAF11-973D-4A23-B9B3-34320F7132D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E261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4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2615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4674" y="3684223"/>
            <a:ext cx="1365067" cy="82503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163">
              <a:spcBef>
                <a:spcPts val="511"/>
              </a:spcBef>
            </a:pPr>
            <a:endParaRPr lang="en-US" sz="900" dirty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spcBef>
                <a:spcPts val="511"/>
              </a:spcBef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60 – 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 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мм:</a:t>
            </a:r>
          </a:p>
          <a:p>
            <a:pPr defTabSz="779163">
              <a:spcBef>
                <a:spcPts val="511"/>
              </a:spcBef>
            </a:pPr>
            <a:r>
              <a:rPr lang="en-US" sz="9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-VT</a:t>
            </a:r>
            <a:r>
              <a:rPr lang="ru-RU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ChT-VTm1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900" dirty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spcBef>
                <a:spcPts val="511"/>
              </a:spcBef>
            </a:pPr>
            <a:r>
              <a:rPr lang="en-US" sz="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ChT-2T</a:t>
            </a:r>
            <a:r>
              <a:rPr lang="ru-RU" sz="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ChT-2C</a:t>
            </a:r>
            <a:endParaRPr lang="ru-RU" sz="9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16558" y="2420628"/>
            <a:ext cx="1511934" cy="4941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Промежуточная колонна  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-340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мм: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 smtClean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defRPr/>
            </a:pPr>
            <a:r>
              <a:rPr lang="en-US" sz="9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</a:t>
            </a:r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ChT-2C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54947" y="2720108"/>
            <a:ext cx="527478" cy="1768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00796" y="3400407"/>
            <a:ext cx="1595254" cy="6326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колонна 1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-178 мм: </a:t>
            </a:r>
            <a:endParaRPr lang="ru-RU" sz="900" dirty="0" smtClean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defRPr/>
            </a:pPr>
            <a:r>
              <a:rPr lang="ru-RU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-HT</a:t>
            </a: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ChT-2C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tiTTan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913395" y="2964857"/>
            <a:ext cx="1595254" cy="4941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колонна 245-273 мм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163">
              <a:defRPr/>
            </a:pP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</a:t>
            </a:r>
            <a:endParaRPr lang="ru-RU" sz="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94499" y="3284457"/>
            <a:ext cx="592115" cy="135000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78705" y="3860839"/>
            <a:ext cx="501553" cy="14226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26793" y="4179511"/>
            <a:ext cx="1723773" cy="35567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Хвостовик 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114-178 мм</a:t>
            </a:r>
            <a:endParaRPr lang="en-US" sz="900" dirty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defRPr/>
            </a:pPr>
            <a:r>
              <a: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безмуфтовые соединения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35938" y="4377403"/>
            <a:ext cx="1666534" cy="16208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51438" y="4074736"/>
            <a:ext cx="1242909" cy="227970"/>
          </a:xfrm>
          <a:prstGeom prst="rect">
            <a:avLst/>
          </a:prstGeom>
          <a:noFill/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18725" y="1377294"/>
            <a:ext cx="1462316" cy="4941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/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503-530мм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163"/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Battress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04604" y="2260365"/>
            <a:ext cx="1595254" cy="4941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Промежуточная колонна  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-340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163">
              <a:defRPr/>
            </a:pP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ГОСТ, </a:t>
            </a:r>
            <a:r>
              <a:rPr lang="en-US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</a:t>
            </a:r>
            <a:endParaRPr lang="ru-RU" sz="9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955241" y="2731078"/>
            <a:ext cx="518549" cy="165847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675667" y="2574061"/>
            <a:ext cx="1121874" cy="166363"/>
          </a:xfrm>
          <a:prstGeom prst="rect">
            <a:avLst/>
          </a:prstGeom>
          <a:noFill/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89834" y="3526737"/>
            <a:ext cx="1076501" cy="165566"/>
          </a:xfrm>
          <a:prstGeom prst="rect">
            <a:avLst/>
          </a:prstGeom>
          <a:noFill/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77417" y="3699698"/>
            <a:ext cx="1098503" cy="139996"/>
          </a:xfrm>
          <a:prstGeom prst="rect">
            <a:avLst/>
          </a:prstGeom>
          <a:noFill/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10751" y="3694579"/>
            <a:ext cx="497629" cy="1515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686274" y="1705241"/>
            <a:ext cx="582958" cy="18144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59"/>
          <p:cNvGrpSpPr/>
          <p:nvPr/>
        </p:nvGrpSpPr>
        <p:grpSpPr>
          <a:xfrm>
            <a:off x="4905113" y="1368843"/>
            <a:ext cx="1462316" cy="632675"/>
            <a:chOff x="4905113" y="1368843"/>
            <a:chExt cx="1462316" cy="632675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905113" y="1368843"/>
              <a:ext cx="1462316" cy="632675"/>
            </a:xfrm>
            <a:prstGeom prst="rect">
              <a:avLst/>
            </a:prstGeom>
          </p:spPr>
          <p:txBody>
            <a:bodyPr wrap="square" lIns="77916" tIns="38958" rIns="77916" bIns="38958">
              <a:spAutoFit/>
            </a:bodyPr>
            <a:lstStyle/>
            <a:p>
              <a:pPr defTabSz="779163"/>
              <a:r>
                <a:rPr lang="ru-RU" sz="900" dirty="0" err="1">
                  <a:solidFill>
                    <a:srgbClr val="445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Водоотделяющая</a:t>
              </a:r>
              <a:r>
                <a:rPr lang="ru-RU" sz="900" dirty="0">
                  <a:solidFill>
                    <a:srgbClr val="445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колонна </a:t>
              </a:r>
              <a:r>
                <a:rPr lang="en-US" sz="900" dirty="0">
                  <a:solidFill>
                    <a:srgbClr val="445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762</a:t>
              </a:r>
              <a:r>
                <a:rPr lang="ru-RU" sz="900" dirty="0">
                  <a:solidFill>
                    <a:srgbClr val="445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-508мм: </a:t>
              </a:r>
              <a:r>
                <a:rPr lang="ru-RU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ru-RU" sz="9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Коннекторные</a:t>
              </a:r>
              <a:r>
                <a:rPr lang="ru-RU" sz="9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соединения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960822" y="1690791"/>
              <a:ext cx="922824" cy="278685"/>
            </a:xfrm>
            <a:prstGeom prst="rect">
              <a:avLst/>
            </a:prstGeom>
            <a:noFill/>
            <a:ln w="12700" cap="flat" cmpd="sng" algn="ctr">
              <a:solidFill>
                <a:srgbClr val="0000CC"/>
              </a:solidFill>
              <a:prstDash val="solid"/>
              <a:miter lim="800000"/>
            </a:ln>
            <a:effectLst/>
          </p:spPr>
          <p:txBody>
            <a:bodyPr lIns="77916" tIns="38958" rIns="77916" bIns="38958" rtlCol="0" anchor="ctr"/>
            <a:lstStyle/>
            <a:p>
              <a:pPr algn="ctr" defTabSz="779163">
                <a:defRPr/>
              </a:pPr>
              <a:endParaRPr lang="ru-RU" sz="9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4905113" y="1997659"/>
            <a:ext cx="1159231" cy="355676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defTabSz="779163"/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Кондуктор 426мм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163"/>
            <a:r>
              <a:rPr lang="ru-RU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Battress</a:t>
            </a:r>
            <a:endParaRPr lang="ru-RU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966576" y="2189477"/>
            <a:ext cx="587836" cy="162018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615010" y="1906531"/>
            <a:ext cx="1511892" cy="355676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defTabSz="779163"/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Кондуктор 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 – 426 мм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163"/>
            <a:r>
              <a:rPr lang="ru-RU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ГОСТ, </a:t>
            </a:r>
            <a:r>
              <a:rPr lang="en-US" sz="9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9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69946" y="2087038"/>
            <a:ext cx="604972" cy="147059"/>
          </a:xfrm>
          <a:prstGeom prst="rect">
            <a:avLst/>
          </a:prstGeom>
          <a:noFill/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28378" y="3207019"/>
            <a:ext cx="1433751" cy="6326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колонна 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-178 мм: </a:t>
            </a:r>
            <a:r>
              <a:rPr lang="en-US" sz="9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-VC, </a:t>
            </a:r>
            <a:r>
              <a:rPr lang="en-US" sz="9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-HT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900" dirty="0" smtClean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defRPr/>
            </a:pPr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ChT-2C  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tiTTan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948811" y="2964856"/>
            <a:ext cx="1328163" cy="1099049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04676" y="2790282"/>
            <a:ext cx="1511934" cy="4941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779163">
              <a:defRPr/>
            </a:pP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колонна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900" dirty="0" smtClean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273мм</a:t>
            </a:r>
            <a:r>
              <a:rPr lang="ru-RU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900" dirty="0">
                <a:solidFill>
                  <a:srgbClr val="445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 smtClean="0">
              <a:solidFill>
                <a:srgbClr val="445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163">
              <a:defRPr/>
            </a:pPr>
            <a:r>
              <a:rPr lang="en-US" sz="9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9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</a:t>
            </a:r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ChT-2C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0902" y="3098115"/>
            <a:ext cx="527478" cy="1768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6274" y="3098115"/>
            <a:ext cx="518549" cy="165847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683541" y="3693051"/>
            <a:ext cx="587836" cy="162018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979728" y="3845544"/>
            <a:ext cx="587836" cy="162018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302720" y="4310819"/>
            <a:ext cx="435162" cy="197027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647428" y="4312231"/>
            <a:ext cx="518549" cy="165847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647428" y="4497128"/>
            <a:ext cx="1666534" cy="16208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77916" tIns="38958" rIns="77916" bIns="38958" rtlCol="0" anchor="ctr"/>
          <a:lstStyle/>
          <a:p>
            <a:pPr algn="ctr" defTabSz="779163">
              <a:defRPr/>
            </a:pPr>
            <a:endParaRPr lang="ru-RU" sz="9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593746" y="4478078"/>
            <a:ext cx="15937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безмуфтовые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соединения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2290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035894" cy="801982"/>
          </a:xfrm>
        </p:spPr>
        <p:txBody>
          <a:bodyPr/>
          <a:lstStyle/>
          <a:p>
            <a:r>
              <a:rPr lang="ru-RU" dirty="0" smtClean="0"/>
              <a:t>Особенности эксплуатации </a:t>
            </a:r>
            <a:r>
              <a:rPr lang="ru-RU" dirty="0" err="1" smtClean="0"/>
              <a:t>Нкт</a:t>
            </a:r>
            <a:r>
              <a:rPr lang="ru-RU" dirty="0" smtClean="0"/>
              <a:t> и обсадных труб на пхг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01314" y="1629266"/>
            <a:ext cx="4128732" cy="2568083"/>
          </a:xfrm>
        </p:spPr>
        <p:txBody>
          <a:bodyPr>
            <a:noAutofit/>
          </a:bodyPr>
          <a:lstStyle/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Цикличность работы скважин,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которая выражается в смене процесса закачки и отбора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газа;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Интенсивные колебания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колонны насосно-компрессорных труб за счет неустановившихся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газодинамических процессов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которые существуют как при отборе, так и при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закачке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газа;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Повышенные требования к надежности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долговечности обсадных труб 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связи с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длительными сроками эксплуатации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ПХГ;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Тенденция на строительство горизонтальных скважин и применение резьб класса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Премиум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Повышенные требования к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газогерметичности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резьбовых соединений, в частности к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герметичности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хранения газа с повышенным содержанием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гелия.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0534C"/>
              </a:buClr>
              <a:buFont typeface="Wingdings" pitchFamily="2" charset="2"/>
              <a:buChar char="§"/>
            </a:pPr>
            <a:endParaRPr lang="ru-RU" sz="1000" dirty="0" smtClean="0"/>
          </a:p>
          <a:p>
            <a:pPr marL="171450" indent="-171450" algn="just">
              <a:buClr>
                <a:srgbClr val="E0534C"/>
              </a:buClr>
            </a:pPr>
            <a:endParaRPr lang="ru-RU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33" name="Picture 9" descr="C:\Users\E.Morgunov\Desktop\542a34a2ec502bc22ac7de5ed3905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65" y="1419224"/>
            <a:ext cx="4182585" cy="298198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6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683988" cy="1109892"/>
          </a:xfrm>
        </p:spPr>
        <p:txBody>
          <a:bodyPr/>
          <a:lstStyle/>
          <a:p>
            <a:r>
              <a:rPr lang="ru-RU" dirty="0"/>
              <a:t>Премиальное </a:t>
            </a:r>
            <a:r>
              <a:rPr lang="ru-RU" dirty="0" err="1"/>
              <a:t>газогерметичное</a:t>
            </a:r>
            <a:r>
              <a:rPr lang="ru-RU" dirty="0"/>
              <a:t> резьбовое соединение обсадных труб </a:t>
            </a:r>
            <a:r>
              <a:rPr lang="ru-RU" dirty="0" smtClean="0"/>
              <a:t>C</a:t>
            </a:r>
            <a:r>
              <a:rPr lang="ru-RU" cap="none" dirty="0" smtClean="0"/>
              <a:t>h</a:t>
            </a:r>
            <a:r>
              <a:rPr lang="ru-RU" dirty="0" smtClean="0"/>
              <a:t>T-VC (С100)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1150" y="1499274"/>
            <a:ext cx="3336291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7567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Сортамент</a:t>
            </a:r>
          </a:p>
        </p:txBody>
      </p:sp>
      <p:sp>
        <p:nvSpPr>
          <p:cNvPr id="9" name="TextBox 101"/>
          <p:cNvSpPr txBox="1">
            <a:spLocks noChangeArrowheads="1"/>
          </p:cNvSpPr>
          <p:nvPr/>
        </p:nvSpPr>
        <p:spPr bwMode="auto">
          <a:xfrm>
            <a:off x="1623737" y="4194691"/>
            <a:ext cx="6682063" cy="3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43" tIns="34121" rIns="68243" bIns="34121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ОАО «НК Роснефть», ООО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Газпромнефть-Хантос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», ОАО «Сургутнефтегаз»,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ООО «ГН-Оренбург», ООО «Газпром добыча Надым», ООО «ГН-Шельф» (МЛСП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Приразломная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207045"/>
              </p:ext>
            </p:extLst>
          </p:nvPr>
        </p:nvGraphicFramePr>
        <p:xfrm>
          <a:off x="5420686" y="1849319"/>
          <a:ext cx="3306755" cy="1838990"/>
        </p:xfrm>
        <a:graphic>
          <a:graphicData uri="http://schemas.openxmlformats.org/drawingml/2006/table">
            <a:tbl>
              <a:tblPr/>
              <a:tblGrid>
                <a:gridCol w="1102059"/>
                <a:gridCol w="972325"/>
                <a:gridCol w="1232371"/>
              </a:tblGrid>
              <a:tr h="467390"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Условный диаметр трубы, мм</a:t>
                      </a:r>
                    </a:p>
                  </a:txBody>
                  <a:tcPr marL="95259" marR="9525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стенки, мм</a:t>
                      </a:r>
                    </a:p>
                  </a:txBody>
                  <a:tcPr marL="95259" marR="9525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  прочности</a:t>
                      </a:r>
                    </a:p>
                  </a:txBody>
                  <a:tcPr marL="95259" marR="9525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88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6,35-8,56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ГОСТ 632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Д, К, Е, Л, М, Р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API 5CT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L80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R95 (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С95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Р110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9" marR="9525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88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7,0-12,09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88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7,7-10,70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241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168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7,32-13,34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525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87932" marR="879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159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178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9,19-17,02</a:t>
                      </a:r>
                    </a:p>
                  </a:txBody>
                  <a:tcPr marL="99060" marR="99060" marT="24000" marB="2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05473" y="1504195"/>
            <a:ext cx="3466602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характеристики</a:t>
            </a:r>
          </a:p>
        </p:txBody>
      </p:sp>
      <p:pic>
        <p:nvPicPr>
          <p:cNvPr id="13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37" y="1499274"/>
            <a:ext cx="1271801" cy="26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97363" y="1777999"/>
            <a:ext cx="3679487" cy="2108615"/>
          </a:xfrm>
          <a:prstGeom prst="rect">
            <a:avLst/>
          </a:prstGeom>
        </p:spPr>
        <p:txBody>
          <a:bodyPr wrap="square" lIns="107021" tIns="53511" rIns="107021" bIns="53511">
            <a:spAutoFit/>
          </a:bodyPr>
          <a:lstStyle/>
          <a:p>
            <a:pPr algn="just" defTabSz="1118522"/>
            <a:r>
              <a:rPr lang="ru-RU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Обсадные трубы с </a:t>
            </a:r>
            <a:r>
              <a:rPr lang="ru-RU" alt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высокогерметичным</a:t>
            </a:r>
            <a:r>
              <a:rPr lang="ru-RU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резьбовым соединением </a:t>
            </a:r>
            <a:r>
              <a:rPr lang="ru-RU" alt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ru-RU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-VС предназначены для обустройства вертикальных и наклонных скважин (с интенсивностью набора зенитного угла до 3,3</a:t>
            </a:r>
            <a:r>
              <a:rPr lang="en-US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 м) и могут быть изготовлены в соответствии с требованиями </a:t>
            </a:r>
            <a:r>
              <a:rPr lang="en-US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5CT</a:t>
            </a:r>
            <a:r>
              <a:rPr lang="ru-RU" alt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ГОСТ 632 и спецификацией потребителя различных групп прочности и в специальном коррозионно-хладостойком исполнении для эксплуатации в средах с повышенным содержанием сероводорода и/или углекислоты.</a:t>
            </a:r>
          </a:p>
          <a:p>
            <a:pPr defTabSz="834865">
              <a:defRPr/>
            </a:pPr>
            <a:r>
              <a:rPr lang="ru-RU" sz="1000" b="1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</a:t>
            </a:r>
            <a:r>
              <a:rPr lang="ru-RU" sz="1000" b="1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модификации:</a:t>
            </a:r>
          </a:p>
          <a:p>
            <a:pPr defTabSz="83486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взаимозаменяемые с 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3486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обсадных труб в </a:t>
            </a:r>
            <a:r>
              <a:rPr 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сероводородостойком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исполнении.</a:t>
            </a:r>
            <a:endParaRPr lang="ru-RU" alt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99938" y="3904039"/>
            <a:ext cx="3466602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эксплуатации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354" y="1390585"/>
            <a:ext cx="1493617" cy="23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98" y="271168"/>
            <a:ext cx="8013889" cy="1109892"/>
          </a:xfrm>
        </p:spPr>
        <p:txBody>
          <a:bodyPr/>
          <a:lstStyle/>
          <a:p>
            <a:r>
              <a:rPr lang="ru-RU" sz="2700" dirty="0"/>
              <a:t>Премиальное </a:t>
            </a:r>
            <a:r>
              <a:rPr lang="ru-RU" sz="2700" dirty="0" err="1"/>
              <a:t>газогерметичное</a:t>
            </a:r>
            <a:r>
              <a:rPr lang="ru-RU" sz="2700" dirty="0"/>
              <a:t> резьбовое соединение НКТ </a:t>
            </a:r>
            <a:r>
              <a:rPr lang="ru-RU" sz="2700" dirty="0" smtClean="0"/>
              <a:t>C</a:t>
            </a:r>
            <a:r>
              <a:rPr lang="ru-RU" sz="2700" cap="none" dirty="0" smtClean="0"/>
              <a:t>h</a:t>
            </a:r>
            <a:r>
              <a:rPr lang="ru-RU" sz="2700" dirty="0" smtClean="0"/>
              <a:t>T-VT (Т100)</a:t>
            </a:r>
            <a:endParaRPr lang="ru-RU" sz="27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98" y="1078897"/>
            <a:ext cx="1114789" cy="30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54151" y="3031372"/>
            <a:ext cx="3508374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7567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Сортамент</a:t>
            </a:r>
          </a:p>
        </p:txBody>
      </p:sp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5011828" y="4283475"/>
            <a:ext cx="4036921" cy="3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43" tIns="34121" rIns="68243" bIns="34121">
            <a:spAutoFit/>
          </a:bodyPr>
          <a:lstStyle/>
          <a:p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«Газпром добыча Надым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ОАО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«Лукойл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 </a:t>
            </a:r>
            <a:endParaRPr lang="ru-RU" sz="1000" dirty="0" smtClean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Оренбург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«</a:t>
            </a:r>
            <a:r>
              <a:rPr 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Волгадеминойл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6945650"/>
              </p:ext>
            </p:extLst>
          </p:nvPr>
        </p:nvGraphicFramePr>
        <p:xfrm>
          <a:off x="1454150" y="3343859"/>
          <a:ext cx="3508375" cy="1261752"/>
        </p:xfrm>
        <a:graphic>
          <a:graphicData uri="http://schemas.openxmlformats.org/drawingml/2006/table">
            <a:tbl>
              <a:tblPr/>
              <a:tblGrid>
                <a:gridCol w="1195566"/>
                <a:gridCol w="1131709"/>
                <a:gridCol w="1181100"/>
              </a:tblGrid>
              <a:tr h="425556"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Условный диаметр трубы НКТ, мм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</a:t>
                      </a:r>
                    </a:p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стенки, мм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  прочности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95"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5,5-7,0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Д, К, Е, Л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</a:t>
                      </a:r>
                    </a:p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525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55,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55,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L80-1, P110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525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88"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5,49-6,50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88"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6,88-8,60</a:t>
                      </a:r>
                    </a:p>
                  </a:txBody>
                  <a:tcPr marL="95259" marR="95259" marT="43419" marB="434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54149" y="1077862"/>
            <a:ext cx="3508375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характеристики</a:t>
            </a:r>
          </a:p>
        </p:txBody>
      </p:sp>
      <p:sp>
        <p:nvSpPr>
          <p:cNvPr id="13" name="Прямоугольник 98"/>
          <p:cNvSpPr>
            <a:spLocks noChangeArrowheads="1"/>
          </p:cNvSpPr>
          <p:nvPr/>
        </p:nvSpPr>
        <p:spPr bwMode="auto">
          <a:xfrm>
            <a:off x="1444625" y="1381060"/>
            <a:ext cx="3625648" cy="160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43" tIns="34121" rIns="68243" bIns="34121">
            <a:spAutoFit/>
          </a:bodyPr>
          <a:lstStyle/>
          <a:p>
            <a:pPr defTabSz="713225"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Уплотнение : металл – </a:t>
            </a:r>
            <a:r>
              <a:rPr lang="ru-RU" sz="1000" dirty="0" err="1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3225"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Предельные нагрузки:</a:t>
            </a:r>
          </a:p>
          <a:p>
            <a:pPr indent="179365"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наружное давление   - 100% тела трубы</a:t>
            </a:r>
            <a:r>
              <a:rPr lang="en-US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65"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давление  -100% тела трубы;</a:t>
            </a:r>
          </a:p>
          <a:p>
            <a:pPr indent="179365"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растяжение -100% от тела трубы;</a:t>
            </a:r>
          </a:p>
          <a:p>
            <a:pPr indent="179365"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осевое сжатие – 60% от тела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трубы;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65"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изгиб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°/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испытаний.</a:t>
            </a:r>
            <a:endParaRPr lang="en-US" sz="1000" dirty="0" smtClean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3225">
              <a:defRPr/>
            </a:pPr>
            <a:r>
              <a:rPr lang="ru-RU" sz="1000" b="1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модификации:</a:t>
            </a:r>
          </a:p>
          <a:p>
            <a:pPr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взаимозаменяемые с 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VAGT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VAM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(Т100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3225">
              <a:buClr>
                <a:srgbClr val="E0534C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НКТ в </a:t>
            </a:r>
            <a:r>
              <a:rPr 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сероводородостойком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исполнении.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547" y="1338213"/>
            <a:ext cx="2240737" cy="178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79798" y="3952093"/>
            <a:ext cx="2096290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эксплуатации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4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1" y="271168"/>
            <a:ext cx="7689143" cy="770232"/>
          </a:xfrm>
        </p:spPr>
        <p:txBody>
          <a:bodyPr/>
          <a:lstStyle/>
          <a:p>
            <a:r>
              <a:rPr lang="ru-RU" sz="2700" dirty="0" smtClean="0"/>
              <a:t>Испытания резьб </a:t>
            </a:r>
            <a:r>
              <a:rPr lang="en-US" sz="2700" dirty="0" err="1" smtClean="0"/>
              <a:t>c</a:t>
            </a:r>
            <a:r>
              <a:rPr lang="en-US" sz="2700" cap="none" dirty="0" err="1" smtClean="0"/>
              <a:t>h</a:t>
            </a:r>
            <a:r>
              <a:rPr lang="en-US" sz="2700" dirty="0" err="1" smtClean="0"/>
              <a:t>t-vc</a:t>
            </a:r>
            <a:r>
              <a:rPr lang="en-US" sz="2700" dirty="0" smtClean="0"/>
              <a:t> </a:t>
            </a:r>
            <a:r>
              <a:rPr lang="ru-RU" sz="2700" dirty="0" smtClean="0"/>
              <a:t>(С100) и </a:t>
            </a:r>
            <a:br>
              <a:rPr lang="ru-RU" sz="2700" dirty="0" smtClean="0"/>
            </a:br>
            <a:r>
              <a:rPr lang="en-US" sz="2700" dirty="0" err="1" smtClean="0"/>
              <a:t>c</a:t>
            </a:r>
            <a:r>
              <a:rPr lang="en-US" sz="2700" cap="none" dirty="0" err="1" smtClean="0"/>
              <a:t>h</a:t>
            </a:r>
            <a:r>
              <a:rPr lang="en-US" sz="2700" dirty="0" err="1" smtClean="0"/>
              <a:t>t-vt</a:t>
            </a:r>
            <a:r>
              <a:rPr lang="ru-RU" sz="2700" dirty="0" smtClean="0"/>
              <a:t> (Т100)</a:t>
            </a:r>
            <a:r>
              <a:rPr lang="en-US" sz="2700" dirty="0" smtClean="0"/>
              <a:t> </a:t>
            </a:r>
            <a:r>
              <a:rPr lang="ru-RU" sz="2700" dirty="0" smtClean="0"/>
              <a:t>на </a:t>
            </a:r>
            <a:r>
              <a:rPr lang="ru-RU" sz="2700" dirty="0"/>
              <a:t>герметичность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 </a:t>
            </a:r>
            <a:r>
              <a:rPr lang="ru-RU" sz="2700" dirty="0"/>
              <a:t>гелию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940" y="1713584"/>
            <a:ext cx="3993392" cy="2101682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Резьбовые соединения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-VC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-VT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прошли полный комплекс стендовых испытаний в соответствии с методикой ООО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«Газпром ВНИИГАЗ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», которая включала в себя в том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оценку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газогерметичности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резьбовых соединений 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средах, содержащих гелий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по всем пунктам испытаний положительные и зафиксированы в Протоколах 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Отчетах ООО «Газпром ВНИИГАЗ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2018 г.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запланировано проведение испытаний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гелегерметичность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резьбовых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соединений обсадных труб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 НКТ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поколения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 ChT-2C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(С230),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ChT-2T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(Т230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Clr>
                <a:srgbClr val="E0534C"/>
              </a:buClr>
              <a:buFont typeface="Wingdings" pitchFamily="2" charset="2"/>
              <a:buChar char="§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728" y="1725210"/>
            <a:ext cx="1913107" cy="263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727385"/>
            <a:ext cx="1900237" cy="263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3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8045938" cy="1109892"/>
          </a:xfrm>
        </p:spPr>
        <p:txBody>
          <a:bodyPr/>
          <a:lstStyle/>
          <a:p>
            <a:r>
              <a:rPr lang="ru-RU" dirty="0" smtClean="0"/>
              <a:t>ОБСАДНЫЕ </a:t>
            </a:r>
            <a:r>
              <a:rPr lang="ru-RU" dirty="0"/>
              <a:t>ТРУБЫ С  РЕЗЬБОВЫМИ СОЕДИНЕНИЯМИ КЛАССА PREMIUM 2-го </a:t>
            </a:r>
            <a:r>
              <a:rPr lang="ru-RU" dirty="0" smtClean="0"/>
              <a:t>ПОКОЛЕНИя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651" y="1502003"/>
            <a:ext cx="8248650" cy="527050"/>
          </a:xfrm>
        </p:spPr>
        <p:txBody>
          <a:bodyPr>
            <a:normAutofit/>
          </a:bodyPr>
          <a:lstStyle/>
          <a:p>
            <a:pPr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Газогерметичные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резьбовые соединения обсадных труб  ChT-2С предназначены для эксплуатации в вертикальных, горизонтальных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сильноискривленных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17°/10 м)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нефтяных, газовых и газоконденсатных скважинах (в том числе в условиях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ПХГ).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68" y="1899969"/>
            <a:ext cx="1241908" cy="22926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734" y="3186476"/>
            <a:ext cx="2094716" cy="145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8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163766"/>
              </p:ext>
            </p:extLst>
          </p:nvPr>
        </p:nvGraphicFramePr>
        <p:xfrm>
          <a:off x="4441577" y="2314741"/>
          <a:ext cx="2636282" cy="1991977"/>
        </p:xfrm>
        <a:graphic>
          <a:graphicData uri="http://schemas.openxmlformats.org/drawingml/2006/table">
            <a:tbl>
              <a:tblPr/>
              <a:tblGrid>
                <a:gridCol w="833358"/>
                <a:gridCol w="896830"/>
                <a:gridCol w="906094"/>
              </a:tblGrid>
              <a:tr h="573812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мм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Толщина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525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стенки, мм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Группа прочности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33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-12,70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ГОСТ 632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Д, К, Е, Л, М, Р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API 5CT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55,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55,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80, С95, </a:t>
                      </a:r>
                    </a:p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 110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33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6,20-12,09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7,0-10,70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7,32-13,34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4330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525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8,05-16,29</a:t>
                      </a:r>
                    </a:p>
                  </a:txBody>
                  <a:tcPr marL="99092" marR="99092" marT="48000" marB="4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32051" y="1895703"/>
            <a:ext cx="2645807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7567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Сортамент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5275" y="2203331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наружное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тела трубы</a:t>
            </a:r>
            <a:r>
              <a:rPr lang="en-US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давление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тела трубы;</a:t>
            </a:r>
          </a:p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растяжение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тела трубы;</a:t>
            </a:r>
          </a:p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осевое сжатие –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тела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трубы;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згиб 17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˚/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10;</a:t>
            </a:r>
            <a:endParaRPr lang="ru-RU" sz="1000" dirty="0" smtClean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725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Предельный момент – до 300% от </a:t>
            </a:r>
            <a:r>
              <a:rPr lang="ru-RU" sz="1000" dirty="0" err="1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Мном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48608" y="1899969"/>
            <a:ext cx="2673350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характеристики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/>
          <a:srcRect r="36874"/>
          <a:stretch/>
        </p:blipFill>
        <p:spPr bwMode="auto">
          <a:xfrm>
            <a:off x="7187005" y="1874544"/>
            <a:ext cx="1704949" cy="2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3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2" y="271168"/>
            <a:ext cx="7290288" cy="1109892"/>
          </a:xfrm>
        </p:spPr>
        <p:txBody>
          <a:bodyPr/>
          <a:lstStyle/>
          <a:p>
            <a:r>
              <a:rPr lang="ru-RU" dirty="0"/>
              <a:t>ТРУБЫ С </a:t>
            </a:r>
            <a:r>
              <a:rPr lang="ru-RU" dirty="0" smtClean="0"/>
              <a:t>РЕЗЬБОВЫМ СОЕДИНЕНИЕМ ПРЕМИУМ  </a:t>
            </a:r>
            <a:r>
              <a:rPr lang="ru-RU" dirty="0" err="1"/>
              <a:t>tiTTan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26E0-3BD2-964B-892E-B55DF2BC3C7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597399"/>
            <a:ext cx="2642160" cy="20479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62" y="1597399"/>
            <a:ext cx="1179870" cy="26937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72000" y="1897082"/>
            <a:ext cx="43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растяжение - 100% от предела текучести тела трубы;</a:t>
            </a:r>
          </a:p>
          <a:p>
            <a:pPr indent="179388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осевое сжатие - 100% от предела текучести тела трубы;</a:t>
            </a:r>
          </a:p>
          <a:p>
            <a:pPr indent="179388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изгиб скважины не менее 14°/10 м;</a:t>
            </a:r>
          </a:p>
          <a:p>
            <a:pPr indent="179388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равный VAM 21 и выше остальных премиальных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резьбовых </a:t>
            </a:r>
            <a:r>
              <a:rPr lang="ru-RU" sz="1000" dirty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соединений в 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мире;</a:t>
            </a:r>
          </a:p>
          <a:p>
            <a:pPr indent="179388" defTabSz="834247">
              <a:buClr>
                <a:srgbClr val="E0534C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единственное в мире резьбовое соединение аттестованное на уровень 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 IV API </a:t>
            </a:r>
            <a:r>
              <a:rPr lang="en-US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5C5:2017</a:t>
            </a:r>
            <a:r>
              <a:rPr lang="ru-RU" sz="1000" dirty="0" smtClean="0">
                <a:solidFill>
                  <a:srgbClr val="455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4552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36036" y="1615955"/>
            <a:ext cx="4073144" cy="281127"/>
          </a:xfrm>
          <a:prstGeom prst="rect">
            <a:avLst/>
          </a:prstGeom>
          <a:solidFill>
            <a:srgbClr val="E2615A"/>
          </a:solidFill>
          <a:ln w="9525">
            <a:noFill/>
            <a:miter lim="800000"/>
            <a:headEnd/>
            <a:tailEnd/>
          </a:ln>
        </p:spPr>
        <p:txBody>
          <a:bodyPr wrap="square" lIns="95528" tIns="47764" rIns="95528" bIns="47764">
            <a:spAutoFit/>
          </a:bodyPr>
          <a:lstStyle/>
          <a:p>
            <a:pPr defTabSz="996823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характеристики</a:t>
            </a:r>
          </a:p>
        </p:txBody>
      </p:sp>
      <p:sp>
        <p:nvSpPr>
          <p:cNvPr id="15" name="Дата 4"/>
          <p:cNvSpPr>
            <a:spLocks noGrp="1"/>
          </p:cNvSpPr>
          <p:nvPr>
            <p:ph type="dt" sz="quarter" idx="10"/>
          </p:nvPr>
        </p:nvSpPr>
        <p:spPr>
          <a:xfrm>
            <a:off x="336065" y="4711900"/>
            <a:ext cx="2349988" cy="197318"/>
          </a:xfrm>
        </p:spPr>
        <p:txBody>
          <a:bodyPr/>
          <a:lstStyle/>
          <a:p>
            <a:pPr>
              <a:defRPr/>
            </a:pPr>
            <a:fld id="{C75E4EAE-CE84-42E9-AB4A-24390F498A02}" type="datetime1">
              <a:rPr lang="ru-RU" smtClean="0"/>
              <a:pPr>
                <a:defRPr/>
              </a:pPr>
              <a:t>15.10.2017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69925" y="4014140"/>
            <a:ext cx="6439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2615A"/>
                </a:solidFill>
                <a:latin typeface="Arial" pitchFamily="34" charset="0"/>
                <a:cs typeface="Arial" pitchFamily="34" charset="0"/>
              </a:rPr>
              <a:t>НАЧАЛО ПРОМЫШЛЕННЫХ ПОСТАВОК ЗАПЛАНИРОВАНО НА </a:t>
            </a:r>
            <a:r>
              <a:rPr lang="ru-RU" dirty="0">
                <a:solidFill>
                  <a:srgbClr val="E2615A"/>
                </a:solidFill>
                <a:latin typeface="Arial" pitchFamily="34" charset="0"/>
                <a:cs typeface="Arial" pitchFamily="34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6095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КОЙЛ 2017">
  <a:themeElements>
    <a:clrScheme name="CHTPZ">
      <a:dk1>
        <a:srgbClr val="4D545E"/>
      </a:dk1>
      <a:lt1>
        <a:srgbClr val="FFFFFF"/>
      </a:lt1>
      <a:dk2>
        <a:srgbClr val="EA645A"/>
      </a:dk2>
      <a:lt2>
        <a:srgbClr val="E7E6E6"/>
      </a:lt2>
      <a:accent1>
        <a:srgbClr val="EA645A"/>
      </a:accent1>
      <a:accent2>
        <a:srgbClr val="4D545E"/>
      </a:accent2>
      <a:accent3>
        <a:srgbClr val="6EC6F1"/>
      </a:accent3>
      <a:accent4>
        <a:srgbClr val="00B1AE"/>
      </a:accent4>
      <a:accent5>
        <a:srgbClr val="9681B6"/>
      </a:accent5>
      <a:accent6>
        <a:srgbClr val="A2D28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TPZ_pres_2016_05_17" id="{BEC6C151-0FAF-48C7-A9CF-58A58D5FCD26}" vid="{33BC7234-6275-4D8F-9267-339006C9FBC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ЛУКОЙЛ 2017</Template>
  <TotalTime>5590</TotalTime>
  <Words>1163</Words>
  <Application>Microsoft Office PowerPoint</Application>
  <PresentationFormat>Экран (16:9)</PresentationFormat>
  <Paragraphs>195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ЛУКОЙЛ 2017</vt:lpstr>
      <vt:lpstr>Инновационные разработки Группы ЧТПЗ для обустройства ПХГ и скважин месторождений нефти и газа</vt:lpstr>
      <vt:lpstr>Комплексные услуги группы чтпз для заказчиков</vt:lpstr>
      <vt:lpstr>Слайд 3</vt:lpstr>
      <vt:lpstr>Особенности эксплуатации Нкт и обсадных труб на пхг</vt:lpstr>
      <vt:lpstr>Премиальное газогерметичное резьбовое соединение обсадных труб ChT-VC (С100)</vt:lpstr>
      <vt:lpstr>Премиальное газогерметичное резьбовое соединение НКТ ChT-VT (Т100)</vt:lpstr>
      <vt:lpstr>Испытания резьб cht-vc (С100) и  cht-vt (Т100) на герметичность  по гелию </vt:lpstr>
      <vt:lpstr>ОБСАДНЫЕ ТРУБЫ С  РЕЗЬБОВЫМИ СОЕДИНЕНИЯМИ КЛАССА PREMIUM 2-го ПОКОЛЕНИя</vt:lpstr>
      <vt:lpstr>ТРУБЫ С РЕЗЬБОВЫМ СОЕДИНЕНИЕМ ПРЕМИУМ  tiTTan </vt:lpstr>
      <vt:lpstr>Слайд 10</vt:lpstr>
      <vt:lpstr>Слайд 11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Продукция ПАО «чтпз» для строительства скважин</dc:title>
  <dc:creator>Войдер Александр Леонгардович</dc:creator>
  <cp:lastModifiedBy>E_Galnykina</cp:lastModifiedBy>
  <cp:revision>364</cp:revision>
  <cp:lastPrinted>2017-04-24T06:03:33Z</cp:lastPrinted>
  <dcterms:created xsi:type="dcterms:W3CDTF">2017-03-31T11:58:53Z</dcterms:created>
  <dcterms:modified xsi:type="dcterms:W3CDTF">2017-10-15T07:54:13Z</dcterms:modified>
</cp:coreProperties>
</file>