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363" r:id="rId3"/>
    <p:sldId id="364" r:id="rId4"/>
    <p:sldId id="372" r:id="rId5"/>
    <p:sldId id="294" r:id="rId6"/>
    <p:sldId id="304" r:id="rId7"/>
    <p:sldId id="324" r:id="rId8"/>
    <p:sldId id="369" r:id="rId9"/>
    <p:sldId id="351" r:id="rId10"/>
    <p:sldId id="352" r:id="rId11"/>
    <p:sldId id="342" r:id="rId12"/>
    <p:sldId id="343" r:id="rId13"/>
    <p:sldId id="344" r:id="rId14"/>
    <p:sldId id="350" r:id="rId15"/>
    <p:sldId id="359" r:id="rId16"/>
    <p:sldId id="360" r:id="rId17"/>
    <p:sldId id="361" r:id="rId18"/>
    <p:sldId id="341" r:id="rId19"/>
    <p:sldId id="357" r:id="rId20"/>
    <p:sldId id="362" r:id="rId21"/>
    <p:sldId id="365" r:id="rId22"/>
    <p:sldId id="366" r:id="rId23"/>
    <p:sldId id="367" r:id="rId24"/>
    <p:sldId id="368" r:id="rId25"/>
    <p:sldId id="307" r:id="rId26"/>
    <p:sldId id="338" r:id="rId27"/>
    <p:sldId id="356" r:id="rId28"/>
    <p:sldId id="345" r:id="rId29"/>
    <p:sldId id="347" r:id="rId30"/>
    <p:sldId id="353" r:id="rId31"/>
    <p:sldId id="354" r:id="rId32"/>
    <p:sldId id="371" r:id="rId33"/>
    <p:sldId id="370" r:id="rId34"/>
    <p:sldId id="355" r:id="rId35"/>
  </p:sldIdLst>
  <p:sldSz cx="9144000" cy="6858000" type="screen4x3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30" autoAdjust="0"/>
    <p:restoredTop sz="89919" autoAdjust="0"/>
  </p:normalViewPr>
  <p:slideViewPr>
    <p:cSldViewPr>
      <p:cViewPr>
        <p:scale>
          <a:sx n="100" d="100"/>
          <a:sy n="100" d="100"/>
        </p:scale>
        <p:origin x="-193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CC16-636E-4D16-B0FE-9A8768F1C61F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1EFD-D557-457A-A371-E90BAF1551E9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9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784D-C3D4-4735-B498-8F8ECDAD946D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BD830-453F-4050-A993-668894015C46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4B3D-8346-4528-8C2A-DA5778591FB9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7193-EB25-42D5-9361-0D038DEE9A3F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4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654A-02E7-45B3-99E4-6F9E2FDD7043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94BE-995C-4473-8BD7-F96E3905C2E7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7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4263-4E39-4B09-929B-B7FD16D1E56D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7DDF-F9C8-4C01-9859-344520C3F0BE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2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5B9-E97D-4FA8-9333-8FE8DA1D6589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09D7-6682-4EAB-B18A-FFDEE1C77F43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4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8591-DF21-49C6-96E4-39D8BD2A8CC3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73D9-EE81-454C-A42A-06B637EC2829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3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8FDC-7312-4299-A577-86060DFD076E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FCD9-204B-43F2-9828-645254AD7CA2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7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9D04-B07C-47B1-A832-6655981CF00F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E897-7655-4496-97DD-924E5172E522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EDE9F-8F2A-491F-AD2B-36584487F2FD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7C20D-EFBE-464A-A9FE-1A4F9AEC6CD1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3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D9C5-AC82-4A57-9BAC-DD6B6A2A1C94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6BC1-E637-413C-AF10-3DC421D5A634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6ECFE3-2E50-4CEC-87FB-9F012BC8C03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073A0E-B107-47EB-BAFD-DB41E71D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6B6E1-70B9-4DB1-96CC-519A82CE323F}" type="datetimeFigureOut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29.11.2018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1072E-0F4B-47F3-B145-F458D50BE607}" type="slidenum">
              <a:rPr lang="ru-RU">
                <a:solidFill>
                  <a:srgbClr val="629DD1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29DD1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8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611188" y="6092825"/>
            <a:ext cx="8064500" cy="0"/>
          </a:xfrm>
          <a:prstGeom prst="line">
            <a:avLst/>
          </a:prstGeom>
          <a:ln w="63500" cmpd="dbl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0286" y="6286533"/>
            <a:ext cx="575682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n>
                  <a:solidFill>
                    <a:sysClr val="windowText" lastClr="000000"/>
                  </a:solidFill>
                </a:ln>
                <a:solidFill>
                  <a:srgbClr val="17375E"/>
                </a:solidFill>
              </a:rPr>
              <a:t>www.komz.ru                                     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17375E"/>
                </a:solidFill>
              </a:rPr>
              <a:t>	      </a:t>
            </a:r>
            <a:r>
              <a:rPr lang="en-US" sz="1600" dirty="0" smtClean="0">
                <a:ln>
                  <a:solidFill>
                    <a:sysClr val="windowText" lastClr="000000"/>
                  </a:solidFill>
                </a:ln>
                <a:solidFill>
                  <a:srgbClr val="17375E"/>
                </a:solidFill>
              </a:rPr>
              <a:t>komzk@mail.ru</a:t>
            </a:r>
            <a:endParaRPr lang="ru-RU" sz="1600" dirty="0">
              <a:ln>
                <a:solidFill>
                  <a:sysClr val="windowText" lastClr="000000"/>
                </a:solidFill>
              </a:ln>
              <a:solidFill>
                <a:srgbClr val="17375E"/>
              </a:solidFill>
            </a:endParaRPr>
          </a:p>
        </p:txBody>
      </p:sp>
      <p:pic>
        <p:nvPicPr>
          <p:cNvPr id="56322" name="Picture 2" descr="C:\Users\Elena\Desktop\logo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76" y="105273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04" y="4149080"/>
            <a:ext cx="6469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8638" y="332656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37538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7504" y="2348880"/>
            <a:ext cx="8928992" cy="18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sz="3400" dirty="0"/>
          </a:p>
        </p:txBody>
      </p:sp>
      <p:pic>
        <p:nvPicPr>
          <p:cNvPr id="1028" name="Picture 4" descr="C:\Users\Константин\Desktop\DSC08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572000" cy="568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C:\Users\Константин\Desktop\20140827_1341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476726" cy="5688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35696" y="54868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Было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548680"/>
            <a:ext cx="810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Стало</a:t>
            </a:r>
            <a:endParaRPr lang="ru-RU" sz="2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3912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7504" y="2348880"/>
            <a:ext cx="8928992" cy="18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sz="3400" dirty="0"/>
          </a:p>
        </p:txBody>
      </p:sp>
      <p:pic>
        <p:nvPicPr>
          <p:cNvPr id="2050" name="Picture 2" descr="C:\Users\Константин\Desktop\DSC088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355976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033129"/>
            <a:ext cx="4716015" cy="2755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Константин\Desktop\DSC088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355976" cy="2996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63688" y="54868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Было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54868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Стало</a:t>
            </a:r>
            <a:endParaRPr lang="ru-RU" sz="2000" dirty="0"/>
          </a:p>
        </p:txBody>
      </p:sp>
      <p:pic>
        <p:nvPicPr>
          <p:cNvPr id="8193" name="Picture 1" descr="C:\Users\Константин\Desktop\20140811_133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7"/>
            <a:ext cx="4716016" cy="2977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2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7504" y="2348880"/>
            <a:ext cx="8928992" cy="18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sz="3400" dirty="0"/>
          </a:p>
        </p:txBody>
      </p:sp>
      <p:pic>
        <p:nvPicPr>
          <p:cNvPr id="1027" name="Picture 3" descr="C:\Users\Константин\Desktop\20140821_0857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644008" cy="5805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Константин\Desktop\DSC08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427984" cy="5805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07704" y="54868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Было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548680"/>
            <a:ext cx="810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Стало</a:t>
            </a:r>
            <a:endParaRPr lang="ru-RU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3912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7504" y="2348880"/>
            <a:ext cx="8928992" cy="18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54868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Было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548680"/>
            <a:ext cx="810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Стало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65423"/>
            <a:ext cx="4716015" cy="5432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422"/>
            <a:ext cx="4355976" cy="5432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7013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47667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Конструкция двери с замком  «Анти паника»</a:t>
            </a:r>
            <a:endParaRPr lang="ru-RU" sz="2000" b="1" i="1" dirty="0"/>
          </a:p>
        </p:txBody>
      </p:sp>
      <p:pic>
        <p:nvPicPr>
          <p:cNvPr id="1027" name="Picture 3" descr="C:\Users\Константин\Desktop\Панели Турбоблока\двери и панели турбоблока\дверь вертушка - копия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274338" y="-13054013"/>
            <a:ext cx="9000000" cy="5327604"/>
          </a:xfrm>
          <a:prstGeom prst="rect">
            <a:avLst/>
          </a:prstGeom>
          <a:noFill/>
        </p:spPr>
      </p:pic>
      <p:pic>
        <p:nvPicPr>
          <p:cNvPr id="9" name="Picture 2" descr="C:\Users\jt\Desktop\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919754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онстантин\Desktop\Панели Турбоблока\двери и панели турбоблока\дверь антипаника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249" y="1052736"/>
            <a:ext cx="4199963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35094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85688" y="2348880"/>
            <a:ext cx="8686800" cy="18002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30298" y="469549"/>
            <a:ext cx="6397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Элементы сэндвич- панелей (иллюминаторы и жалюзи )</a:t>
            </a:r>
            <a:endParaRPr lang="ru-RU" sz="2000" b="1" i="1" dirty="0"/>
          </a:p>
        </p:txBody>
      </p:sp>
      <p:pic>
        <p:nvPicPr>
          <p:cNvPr id="1026" name="Picture 2" descr="C:\Users\jt\Desktop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2" y="1029355"/>
            <a:ext cx="3440197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t\Desktop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3861048"/>
            <a:ext cx="344019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t\Desktop\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29355"/>
            <a:ext cx="4032449" cy="5640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35094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6067" y="3623345"/>
            <a:ext cx="9017933" cy="1245815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buClr>
                <a:srgbClr val="629DD1"/>
              </a:buClr>
              <a:buSzPct val="70000"/>
            </a:pPr>
            <a:endParaRPr lang="ru-RU" sz="1600" i="1" dirty="0">
              <a:solidFill>
                <a:srgbClr val="24285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48680"/>
            <a:ext cx="515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Экономический эффект при ремонте укрытий ГПА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26446" y="1062028"/>
            <a:ext cx="4499992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/>
            <a:r>
              <a:rPr lang="ru-RU" sz="1200" b="1" dirty="0" smtClean="0"/>
              <a:t>      Экономический  эффект за счет  применения сэндвич- панелей  ПАО «КоМЗ»:</a:t>
            </a:r>
          </a:p>
          <a:p>
            <a:pPr marL="228600" indent="-228600" algn="just"/>
            <a:r>
              <a:rPr lang="ru-RU" sz="1200" dirty="0" smtClean="0"/>
              <a:t>	- снижение теплопотерь через укрытие ГПА в два раза, за счет однородной монолитной структуры сэндвич-панели увеличенной толщины (60 мм) и устранения мостиков холода на стойках каркаса укрытий. </a:t>
            </a:r>
            <a:r>
              <a:rPr lang="en-US" sz="1200" dirty="0" smtClean="0"/>
              <a:t>(</a:t>
            </a:r>
            <a:r>
              <a:rPr lang="ru-RU" sz="1200" dirty="0" err="1" smtClean="0"/>
              <a:t>Ктп=</a:t>
            </a:r>
            <a:r>
              <a:rPr lang="ru-RU" sz="1200" dirty="0" smtClean="0"/>
              <a:t> 0,4 Вт/м2К на новых панелях, Ктп=0,8 Вт/м2К на существующих).</a:t>
            </a:r>
          </a:p>
          <a:p>
            <a:pPr marL="228600" indent="-228600" algn="just"/>
            <a:r>
              <a:rPr lang="ru-RU" sz="1200" dirty="0" smtClean="0"/>
              <a:t>	- сокращение времени ремонта укрытия с 45 дней до 30 за счет максимальной заводской готовности комплекта сэндвич- панелей и 35% снижения их массы (отсутствие металлического каркаса в теле панели и уменьшение толщины листа наружной обшивки). Ремонт укрытия выполняется «под ключ», что так же снижает время нахождения ГПА в ремонте.</a:t>
            </a:r>
          </a:p>
          <a:p>
            <a:pPr marL="228600" indent="-228600" algn="just"/>
            <a:r>
              <a:rPr lang="ru-RU" sz="1200" dirty="0" smtClean="0"/>
              <a:t>	- сокращение затрат на использование грузоподъемной техники при ремонте укрытия.  Грузоподъемная техника применяется в течение  3-х дней только для монтажа крыши укрытия.  В случае применения при ремонте укрытий каркасных панелей старой конструкции грузоподъемная техника используется в течение 20 дней. </a:t>
            </a:r>
          </a:p>
          <a:p>
            <a:pPr marL="228600" indent="-228600" algn="just"/>
            <a:r>
              <a:rPr lang="ru-RU" sz="1200" dirty="0" smtClean="0"/>
              <a:t>	- за счет применения в конструкции сэндвич- панелей материалов не требующих покраски (гарантия 15 лет) отпадает необходимость  их перекраски каждые 3-4 года.</a:t>
            </a:r>
          </a:p>
          <a:p>
            <a:pPr marL="228600" indent="-228600" algn="just"/>
            <a:r>
              <a:rPr lang="ru-RU" sz="1200" dirty="0" smtClean="0"/>
              <a:t>	- сендвич- панели снижают шум на 5 </a:t>
            </a:r>
            <a:r>
              <a:rPr lang="ru-RU" sz="1200" dirty="0" err="1" smtClean="0"/>
              <a:t>Дб</a:t>
            </a:r>
            <a:r>
              <a:rPr lang="ru-RU" sz="1200" dirty="0" smtClean="0"/>
              <a:t> по сравнению с существующими панелями, требующими ремонта.</a:t>
            </a:r>
          </a:p>
          <a:p>
            <a:pPr marL="228600" indent="-228600" algn="just"/>
            <a:r>
              <a:rPr lang="ru-RU" sz="1200" dirty="0" smtClean="0"/>
              <a:t>	- изначально изготавливаваются в соответствии с корпоративным стилем ПАО «Газпром»</a:t>
            </a:r>
          </a:p>
        </p:txBody>
      </p:sp>
      <p:pic>
        <p:nvPicPr>
          <p:cNvPr id="3076" name="Picture 4" descr="C:\Users\Константин\Desktop\ТКП\ГПУ-16\ГПУ-16 (1) пай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410729" cy="495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19693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25611"/>
            <a:ext cx="8686800" cy="5318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Сертификация сендвич-панелей</a:t>
            </a:r>
            <a:endParaRPr lang="ru-RU" sz="2000" dirty="0"/>
          </a:p>
        </p:txBody>
      </p:sp>
      <p:pic>
        <p:nvPicPr>
          <p:cNvPr id="2051" name="Picture 3" descr="\\192.168.1.252\shara\5 РЕКЛАМА\Презентации 2014-2015-2016\Последние\Ухта\СРО\Сертификат промбезопас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248472" cy="543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" name="Picture 1" descr="\\192.168.1.252\shara\5 РЕКЛАМА\Презентации 2018\Ухта\Сертификаты, ОТТС\Page_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436" y="1124744"/>
            <a:ext cx="4427910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4704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25611"/>
            <a:ext cx="8686800" cy="5318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Заключения и отзывы </a:t>
            </a:r>
            <a:endParaRPr lang="ru-RU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85789"/>
              </p:ext>
            </p:extLst>
          </p:nvPr>
        </p:nvGraphicFramePr>
        <p:xfrm>
          <a:off x="323528" y="836712"/>
          <a:ext cx="4208488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3" imgW="5667119" imgH="8010360" progId="Acrobat.Document.11">
                  <p:embed/>
                </p:oleObj>
              </mc:Choice>
              <mc:Fallback>
                <p:oleObj name="Acrobat Document" r:id="rId3" imgW="5667119" imgH="8010360" progId="Acrobat.Document.11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6712"/>
                        <a:ext cx="4208488" cy="590465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540863"/>
              </p:ext>
            </p:extLst>
          </p:nvPr>
        </p:nvGraphicFramePr>
        <p:xfrm>
          <a:off x="4644008" y="836712"/>
          <a:ext cx="4104158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5" imgW="5676844" imgH="8010360" progId="Acrobat.Document.11">
                  <p:embed/>
                </p:oleObj>
              </mc:Choice>
              <mc:Fallback>
                <p:oleObj name="Acrobat Document" r:id="rId5" imgW="5676844" imgH="8010360" progId="Acrobat.Document.1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836712"/>
                        <a:ext cx="4104158" cy="590465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4704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25611"/>
            <a:ext cx="8686800" cy="5318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Технические условия</a:t>
            </a:r>
            <a:endParaRPr lang="ru-RU" sz="2000" dirty="0"/>
          </a:p>
        </p:txBody>
      </p:sp>
      <p:pic>
        <p:nvPicPr>
          <p:cNvPr id="33797" name="Picture 5" descr="C:\Users\Константин\Desktop\Работа\308\ТУ панели, лестницы\Ту титул пайнт С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248472" cy="5760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3798" name="Picture 6" descr="C:\Users\Константин\Desktop\Работа\308\ТУ панели, лестницы\ТУ титулы1 пайнт лестн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176464" cy="5760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4704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377" y="479376"/>
            <a:ext cx="8686800" cy="253329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Номенклатура выпускаемой продукции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74" y="991542"/>
            <a:ext cx="1870203" cy="1392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367" y="993581"/>
            <a:ext cx="1870248" cy="138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531" y="993582"/>
            <a:ext cx="1863966" cy="1410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980728"/>
            <a:ext cx="1999644" cy="1396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97565" y="2385492"/>
            <a:ext cx="170986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1300" b="1" dirty="0"/>
              <a:t>Системы выхлопа и </a:t>
            </a:r>
            <a:endParaRPr lang="ru-RU" sz="1300" b="1" dirty="0" smtClean="0"/>
          </a:p>
          <a:p>
            <a:pPr lvl="0" algn="ctr">
              <a:buClr>
                <a:schemeClr val="accent1"/>
              </a:buClr>
              <a:buSzPct val="70000"/>
            </a:pPr>
            <a:r>
              <a:rPr lang="ru-RU" sz="1300" b="1" dirty="0" smtClean="0"/>
              <a:t>утилизации </a:t>
            </a:r>
            <a:r>
              <a:rPr lang="ru-RU" sz="1300" b="1" dirty="0"/>
              <a:t>тепла </a:t>
            </a:r>
            <a:r>
              <a:rPr lang="ru-RU" sz="1300" b="1" dirty="0" smtClean="0"/>
              <a:t>ГПА</a:t>
            </a:r>
            <a:endParaRPr lang="ru-RU" sz="13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60531" y="2358165"/>
            <a:ext cx="18639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1300" b="1" dirty="0" smtClean="0"/>
              <a:t>Выхлопные устройства </a:t>
            </a:r>
          </a:p>
          <a:p>
            <a:pPr lvl="0" algn="ctr">
              <a:buClr>
                <a:schemeClr val="accent1"/>
              </a:buClr>
              <a:buSzPct val="70000"/>
            </a:pPr>
            <a:r>
              <a:rPr lang="ru-RU" sz="1300" b="1" dirty="0" smtClean="0"/>
              <a:t>(улитки)</a:t>
            </a:r>
            <a:endParaRPr lang="ru-RU" sz="13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54019" y="2383761"/>
            <a:ext cx="169805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1300" b="1" dirty="0" smtClean="0"/>
              <a:t>КВОУ </a:t>
            </a:r>
            <a:r>
              <a:rPr lang="ru-RU" sz="1300" b="1" dirty="0"/>
              <a:t>для ГПА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68016" y="2418308"/>
            <a:ext cx="299195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Clr>
                <a:schemeClr val="accent1"/>
              </a:buClr>
              <a:buSzPct val="70000"/>
            </a:pPr>
            <a:r>
              <a:rPr lang="ru-RU" sz="1300" b="1" dirty="0" smtClean="0"/>
              <a:t>Укрытие ГПА легкосборного </a:t>
            </a:r>
            <a:r>
              <a:rPr lang="ru-RU" sz="1300" b="1" dirty="0"/>
              <a:t>типа </a:t>
            </a:r>
            <a:endParaRPr lang="ru-RU" sz="1300" b="1" dirty="0" smtClean="0"/>
          </a:p>
          <a:p>
            <a:pPr algn="ctr">
              <a:buClr>
                <a:schemeClr val="accent1"/>
              </a:buClr>
              <a:buSzPct val="70000"/>
            </a:pPr>
            <a:r>
              <a:rPr lang="ru-RU" sz="1300" b="1" dirty="0" smtClean="0"/>
              <a:t>с </a:t>
            </a:r>
            <a:r>
              <a:rPr lang="ru-RU" sz="1300" b="1" dirty="0"/>
              <a:t>системами жизнеобеспечения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8596" y="4424650"/>
            <a:ext cx="200058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300" b="1" dirty="0" smtClean="0"/>
              <a:t>Лестницы и площадки обслуживания ГПА</a:t>
            </a:r>
            <a:endParaRPr lang="ru-RU" sz="13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75" y="4874871"/>
            <a:ext cx="2487567" cy="1578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297921" y="6503664"/>
            <a:ext cx="2041831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300" b="1" dirty="0" smtClean="0"/>
              <a:t>Спецтехника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56435" y="6478978"/>
            <a:ext cx="245779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300" b="1" dirty="0"/>
              <a:t>Мобильные </a:t>
            </a:r>
            <a:r>
              <a:rPr lang="ru-RU" sz="1300" b="1" dirty="0" smtClean="0"/>
              <a:t>жилые вагон-дома</a:t>
            </a:r>
            <a:endParaRPr lang="ru-RU" sz="13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280" y="4874873"/>
            <a:ext cx="2521253" cy="1578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142464" y="4437112"/>
            <a:ext cx="300153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Clr>
                <a:schemeClr val="accent1"/>
              </a:buClr>
              <a:buSzPct val="70000"/>
            </a:pPr>
            <a:r>
              <a:rPr lang="ru-RU" sz="1300" b="1" dirty="0" smtClean="0"/>
              <a:t>Сэндвич-панели </a:t>
            </a:r>
          </a:p>
          <a:p>
            <a:pPr algn="ctr">
              <a:buClr>
                <a:schemeClr val="accent1"/>
              </a:buClr>
              <a:buSzPct val="70000"/>
            </a:pPr>
            <a:r>
              <a:rPr lang="ru-RU" sz="1300" b="1" dirty="0" smtClean="0"/>
              <a:t>для обшивки турбоблока ГПА</a:t>
            </a:r>
            <a:endParaRPr lang="ru-RU" sz="13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39" y="2924944"/>
            <a:ext cx="2025745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74" y="2852923"/>
            <a:ext cx="1870203" cy="1562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Прямоугольник 31"/>
          <p:cNvSpPr/>
          <p:nvPr/>
        </p:nvSpPr>
        <p:spPr>
          <a:xfrm>
            <a:off x="4471656" y="4459147"/>
            <a:ext cx="19366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300" b="1" dirty="0" smtClean="0"/>
              <a:t>Резервуары (емкости)</a:t>
            </a:r>
            <a:endParaRPr lang="ru-RU" sz="13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530" y="2874215"/>
            <a:ext cx="1863967" cy="151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Прямоугольник 33"/>
          <p:cNvSpPr/>
          <p:nvPr/>
        </p:nvSpPr>
        <p:spPr>
          <a:xfrm>
            <a:off x="2470832" y="4425263"/>
            <a:ext cx="16048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300" b="1" dirty="0" smtClean="0"/>
              <a:t>Блок-контейнеры</a:t>
            </a:r>
            <a:endParaRPr lang="ru-RU" sz="13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00192" y="6453336"/>
            <a:ext cx="245779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300" b="1" dirty="0" smtClean="0"/>
              <a:t>Спецтранспорт</a:t>
            </a:r>
            <a:endParaRPr lang="ru-RU" sz="13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367" y="2889542"/>
            <a:ext cx="1957721" cy="151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3" descr="D:\01. Орпс\01. Проекты\37. Новые изделия\10. ПЗУС на шасси Ford, КАМАЗ\ПЗУС на шасси Ford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74872"/>
            <a:ext cx="2431692" cy="1578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1836" y="3123086"/>
            <a:ext cx="2952328" cy="1492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indent="361950" algn="just"/>
            <a:r>
              <a:rPr lang="ru-RU" sz="1300" dirty="0" smtClean="0"/>
              <a:t>Конструкция лестниц и площадок соответствует требованиям ПБ 08-624-2003.</a:t>
            </a:r>
          </a:p>
          <a:p>
            <a:pPr indent="180975" algn="just"/>
            <a:r>
              <a:rPr lang="ru-RU" sz="1300" dirty="0" smtClean="0"/>
              <a:t>Особенностью </a:t>
            </a:r>
            <a:r>
              <a:rPr lang="ru-RU" sz="1300" dirty="0"/>
              <a:t>конструкции </a:t>
            </a:r>
            <a:r>
              <a:rPr lang="ru-RU" sz="1300" dirty="0" smtClean="0"/>
              <a:t>площа-док </a:t>
            </a:r>
            <a:r>
              <a:rPr lang="ru-RU" sz="1300" dirty="0"/>
              <a:t>обслуживания является </a:t>
            </a:r>
            <a:r>
              <a:rPr lang="ru-RU" sz="1300" dirty="0" smtClean="0"/>
              <a:t>исполь</a:t>
            </a:r>
            <a:r>
              <a:rPr lang="ru-RU" sz="1300" dirty="0"/>
              <a:t>-</a:t>
            </a:r>
            <a:r>
              <a:rPr lang="ru-RU" sz="1300" dirty="0" smtClean="0"/>
              <a:t>зование </a:t>
            </a:r>
            <a:r>
              <a:rPr lang="ru-RU" sz="1300" dirty="0"/>
              <a:t>сварного решетчатого настила</a:t>
            </a:r>
            <a:r>
              <a:rPr lang="ru-RU" sz="1300" dirty="0" smtClean="0"/>
              <a:t>. </a:t>
            </a:r>
            <a:endParaRPr lang="ru-RU" sz="13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48224" y="444429"/>
            <a:ext cx="6452167" cy="450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800" b="1" i="1" dirty="0" smtClean="0">
                <a:solidFill>
                  <a:srgbClr val="17375E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Лестницы и площадки обслуживания  ГПА</a:t>
            </a:r>
            <a:endParaRPr lang="ru-RU" sz="1800" b="1" i="1" dirty="0">
              <a:solidFill>
                <a:srgbClr val="17375E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69528"/>
            <a:ext cx="5760640" cy="5599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4736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85688" y="2348880"/>
            <a:ext cx="8686800" cy="194421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4000" dirty="0"/>
          </a:p>
        </p:txBody>
      </p:sp>
      <p:pic>
        <p:nvPicPr>
          <p:cNvPr id="3075" name="Picture 3" descr="C:\Users\Константин\Desktop\Площадка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0" y="1052736"/>
            <a:ext cx="378003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514806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5544108" y="4833156"/>
            <a:ext cx="904400" cy="49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72533" y="48119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Ступень из сварного настила </a:t>
            </a:r>
            <a:r>
              <a:rPr lang="en-US" sz="1200" b="1" dirty="0" smtClean="0"/>
              <a:t>SP 34</a:t>
            </a:r>
            <a:r>
              <a:rPr lang="ru-RU" sz="1200" b="1" dirty="0" smtClean="0"/>
              <a:t>,3х38,1/30х2</a:t>
            </a:r>
            <a:endParaRPr lang="ru-RU" sz="12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4204280" y="532774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796136" y="1772816"/>
            <a:ext cx="504056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96136" y="177281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96136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Настил сварной решетчатый </a:t>
            </a:r>
          </a:p>
          <a:p>
            <a:r>
              <a:rPr lang="en-US" sz="1200" b="1" dirty="0" smtClean="0"/>
              <a:t>SP </a:t>
            </a:r>
            <a:r>
              <a:rPr lang="ru-RU" sz="1200" b="1" dirty="0" smtClean="0"/>
              <a:t>34,3х38,1/30х2</a:t>
            </a:r>
            <a:endParaRPr lang="ru-RU" sz="12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7308304" y="4365104"/>
            <a:ext cx="14401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308304" y="530120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24328" y="5013176"/>
            <a:ext cx="856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Площадка</a:t>
            </a:r>
            <a:endParaRPr lang="ru-RU" sz="12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5026707" y="4154596"/>
            <a:ext cx="648072" cy="13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103948" y="429309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39952" y="400506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Лестница</a:t>
            </a:r>
            <a:endParaRPr lang="ru-RU" sz="1200" b="1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7380312" y="2204864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452320" y="220486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52320" y="1916832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Ограждение</a:t>
            </a:r>
            <a:endParaRPr lang="ru-RU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483768" y="548680"/>
            <a:ext cx="396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Конструкция площадок обслуживания</a:t>
            </a:r>
            <a:endParaRPr lang="ru-RU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733256"/>
            <a:ext cx="83377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i="1" dirty="0" smtClean="0"/>
              <a:t>Каркас лестниц и площадок обслуживания выполнен из стали 09Г2С и защищен </a:t>
            </a:r>
          </a:p>
          <a:p>
            <a:r>
              <a:rPr lang="ru-RU" i="1" dirty="0" smtClean="0"/>
              <a:t>от коррозии методом горячего оцинкования в соответствии с ГОСТ 9.307-89</a:t>
            </a:r>
            <a:endParaRPr lang="ru-RU" i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9299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онстантин\Desktop\Настил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508750" cy="3238500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85688" y="2348880"/>
            <a:ext cx="8686800" cy="194421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4000" dirty="0"/>
          </a:p>
        </p:txBody>
      </p:sp>
      <p:pic>
        <p:nvPicPr>
          <p:cNvPr id="1030" name="Picture 6" descr="C:\Users\Константин\Desktop\Настил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2627784" cy="2086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Константин\Desktop\Настил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9" y="1268760"/>
            <a:ext cx="2987824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Константин\Desktop\Настил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6156176" cy="40050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59832" y="404664"/>
            <a:ext cx="336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Настил сварной решетчатый </a:t>
            </a:r>
            <a:r>
              <a:rPr lang="en-US" b="1" i="1" dirty="0" smtClean="0"/>
              <a:t>SP</a:t>
            </a:r>
            <a:endParaRPr lang="ru-RU" b="1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9299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85688" y="2348880"/>
            <a:ext cx="8686800" cy="194421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4000" dirty="0"/>
          </a:p>
        </p:txBody>
      </p:sp>
      <p:pic>
        <p:nvPicPr>
          <p:cNvPr id="1030" name="Picture 6" descr="C:\Users\jt\Desktop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4" y="3957572"/>
            <a:ext cx="3900822" cy="2832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t\Desktop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5" y="959160"/>
            <a:ext cx="3900823" cy="2838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t\Desktop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011" y="959160"/>
            <a:ext cx="5076056" cy="5803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0985" y="453862"/>
            <a:ext cx="3448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Ступени из сварного настила</a:t>
            </a:r>
            <a:endParaRPr lang="ru-RU" sz="2000" b="1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9299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7504" y="2348880"/>
            <a:ext cx="8928992" cy="18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3400" dirty="0" smtClean="0"/>
              <a:t>Продукция </a:t>
            </a:r>
            <a:endParaRPr lang="ru-RU" sz="3400" dirty="0"/>
          </a:p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3400" dirty="0" smtClean="0"/>
              <a:t>ПАО </a:t>
            </a:r>
            <a:r>
              <a:rPr lang="ru-RU" sz="3400" dirty="0"/>
              <a:t>«Козельский механический завод</a:t>
            </a:r>
            <a:r>
              <a:rPr lang="ru-RU" sz="3400" dirty="0" smtClean="0"/>
              <a:t>»</a:t>
            </a:r>
          </a:p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ru-RU" sz="3400" dirty="0" smtClean="0"/>
              <a:t>В эксплуатации </a:t>
            </a:r>
            <a:endParaRPr lang="ru-RU" sz="3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3912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25406"/>
              </p:ext>
            </p:extLst>
          </p:nvPr>
        </p:nvGraphicFramePr>
        <p:xfrm>
          <a:off x="107506" y="908719"/>
          <a:ext cx="8928991" cy="547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137">
                  <a:extLst>
                    <a:ext uri="{9D8B030D-6E8A-4147-A177-3AD203B41FA5}">
                      <a16:colId xmlns:a16="http://schemas.microsoft.com/office/drawing/2014/main" xmlns="" val="3225797388"/>
                    </a:ext>
                  </a:extLst>
                </a:gridCol>
                <a:gridCol w="2371886">
                  <a:extLst>
                    <a:ext uri="{9D8B030D-6E8A-4147-A177-3AD203B41FA5}">
                      <a16:colId xmlns:a16="http://schemas.microsoft.com/office/drawing/2014/main" xmlns="" val="2838335091"/>
                    </a:ext>
                  </a:extLst>
                </a:gridCol>
                <a:gridCol w="958626">
                  <a:extLst>
                    <a:ext uri="{9D8B030D-6E8A-4147-A177-3AD203B41FA5}">
                      <a16:colId xmlns:a16="http://schemas.microsoft.com/office/drawing/2014/main" xmlns="" val="1168692598"/>
                    </a:ext>
                  </a:extLst>
                </a:gridCol>
                <a:gridCol w="3146927">
                  <a:extLst>
                    <a:ext uri="{9D8B030D-6E8A-4147-A177-3AD203B41FA5}">
                      <a16:colId xmlns:a16="http://schemas.microsoft.com/office/drawing/2014/main" xmlns="" val="2330405897"/>
                    </a:ext>
                  </a:extLst>
                </a:gridCol>
                <a:gridCol w="1961415">
                  <a:extLst>
                    <a:ext uri="{9D8B030D-6E8A-4147-A177-3AD203B41FA5}">
                      <a16:colId xmlns:a16="http://schemas.microsoft.com/office/drawing/2014/main" xmlns="" val="4169820280"/>
                    </a:ext>
                  </a:extLst>
                </a:gridCol>
              </a:tblGrid>
              <a:tr h="37883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Референции по программе ремонта укрытий ГПА объектов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ПАО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«Газпром»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385339"/>
                  </a:ext>
                </a:extLst>
              </a:tr>
              <a:tr h="551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Наименование продукции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Кол-во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Заказчик и тип ГПА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Год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изготовления/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Мах наработка в часах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92767415"/>
                  </a:ext>
                </a:extLst>
              </a:tr>
              <a:tr h="624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Сендвич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-панели блок- бокса (турбоблока</a:t>
                      </a:r>
                      <a:r>
                        <a:rPr lang="ru-RU" sz="1200" smtClean="0">
                          <a:effectLst/>
                          <a:latin typeface="+mn-lt"/>
                        </a:rPr>
                        <a:t>) ГПА-Ц-6,3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ООО «Газпром ПХГ»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Кущевское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УПХГ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2013-2015/15212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85225171"/>
                  </a:ext>
                </a:extLst>
              </a:tr>
              <a:tr h="662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Лестницы и площадки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обслу-живания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ГПА-Ц-6,3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ООО «Газпром ПХГ»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Кущевское УПХГ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2013-2015/15212</a:t>
                      </a:r>
                      <a:endParaRPr lang="ru-RU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7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Сендвич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-панели блок- бокса (турбоблока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) ГПА-Ц-8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ООО «Газпром ПХГ»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Касимовское УПХГ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2015/6544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31764"/>
                  </a:ext>
                </a:extLst>
              </a:tr>
              <a:tr h="52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Сендвич- панели КШТ ГПА-16Р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ООО «Газпром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трансгаз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Уфа»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КС «Поляна»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2015/5682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83342026"/>
                  </a:ext>
                </a:extLst>
              </a:tr>
              <a:tr h="653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Ремонт укрытия ГПА-Ц-6,3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11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ООО «Газпром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трансгаз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Краснодар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»               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КС «Октябрьская», КС «Кущевская»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2016-2017/4256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8316297"/>
                  </a:ext>
                </a:extLst>
              </a:tr>
              <a:tr h="76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Ремонт укрытия ГПА-Ц-16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ООО «Газпром трансгаз Самара»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КС «Сызрань»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2017/1678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Ремонт укрытия ГПА-Ц-16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ООО «Газпром трансгаз Югорск»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КС «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Новопелымская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2017-2018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8452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6237311"/>
            <a:ext cx="8568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smtClean="0"/>
              <a:t>Кущевское УПХГ</a:t>
            </a:r>
          </a:p>
          <a:p>
            <a:pPr algn="ctr"/>
            <a:r>
              <a:rPr lang="ru-RU" sz="1600" i="1" dirty="0" smtClean="0"/>
              <a:t>(Панели турбоблока ГПА-Ц-8 №1)</a:t>
            </a:r>
          </a:p>
        </p:txBody>
      </p:sp>
      <p:pic>
        <p:nvPicPr>
          <p:cNvPr id="4098" name="Picture 2" descr="C:\Users\jt\Desktop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32367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6237311"/>
            <a:ext cx="8568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Кущевское УПХГ</a:t>
            </a:r>
          </a:p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(Панели турбоблока ГПА-Ц-8 №3)</a:t>
            </a:r>
          </a:p>
        </p:txBody>
      </p:sp>
      <p:pic>
        <p:nvPicPr>
          <p:cNvPr id="1026" name="Picture 2" descr="C:\Users\jt\Desktop\Презентации\20150813_1119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457"/>
            <a:ext cx="9144000" cy="5568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709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6237311"/>
            <a:ext cx="8568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prstClr val="black"/>
                </a:solidFill>
              </a:rPr>
              <a:t>Касимовское</a:t>
            </a:r>
            <a:r>
              <a:rPr lang="ru-RU" sz="1600" b="1" i="1" dirty="0" smtClean="0">
                <a:solidFill>
                  <a:prstClr val="black"/>
                </a:solidFill>
              </a:rPr>
              <a:t> УПХГ</a:t>
            </a:r>
          </a:p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(Панели турбоблока ГПА-Ц-8)</a:t>
            </a:r>
          </a:p>
        </p:txBody>
      </p:sp>
      <p:pic>
        <p:nvPicPr>
          <p:cNvPr id="2" name="Picture 2" descr="C:\Users\Константин\Desktop\20151228_135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16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709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6237311"/>
            <a:ext cx="8568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КС Октябрьская ГТГ «Краснодар»</a:t>
            </a:r>
          </a:p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(Ремонт укрытия ГПА-Ц-6,3)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1414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07504" y="1268760"/>
            <a:ext cx="2016224" cy="2448272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0"/>
            <a:ext cx="778335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ПАО «Козельский механический завод»</a:t>
            </a:r>
            <a:endParaRPr lang="ru-RU" sz="26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184" y="587448"/>
            <a:ext cx="9017933" cy="450776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b="1" dirty="0" smtClean="0"/>
              <a:t>Блок- схема Комплексного ремонта  ГПА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b="1" dirty="0" smtClean="0"/>
              <a:t>в заводских условиях с применением подменного фонда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-37716" y="1700807"/>
            <a:ext cx="3377531" cy="4171127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 algn="just">
              <a:buNone/>
            </a:pPr>
            <a:endParaRPr lang="ru-RU" sz="1300" i="1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4096" cy="6480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792088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17375E"/>
            </a:solidFill>
            <a:miter lim="800000"/>
            <a:headEnd/>
            <a:tailEnd/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792088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17375E"/>
            </a:solidFill>
            <a:miter lim="800000"/>
            <a:headEnd/>
            <a:tailEnd/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7488"/>
          <a:stretch/>
        </p:blipFill>
        <p:spPr>
          <a:xfrm>
            <a:off x="251520" y="2060848"/>
            <a:ext cx="864096" cy="648072"/>
          </a:xfrm>
          <a:prstGeom prst="rect">
            <a:avLst/>
          </a:prstGeom>
        </p:spPr>
      </p:pic>
      <p:pic>
        <p:nvPicPr>
          <p:cNvPr id="13" name="Picture 3" descr="C:\Users\Константин\Desktop\Площадка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780928"/>
            <a:ext cx="792088" cy="504056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864096" cy="5040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7488"/>
          <a:stretch/>
        </p:blipFill>
        <p:spPr>
          <a:xfrm>
            <a:off x="3275856" y="1268760"/>
            <a:ext cx="1008112" cy="86409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9" name="Стрелка вправо 18"/>
          <p:cNvSpPr/>
          <p:nvPr/>
        </p:nvSpPr>
        <p:spPr>
          <a:xfrm>
            <a:off x="2339752" y="1412776"/>
            <a:ext cx="72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358549">
            <a:off x="4373561" y="1651756"/>
            <a:ext cx="72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7504" y="32129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Подменный фонд </a:t>
            </a:r>
          </a:p>
          <a:p>
            <a:pPr algn="ctr"/>
            <a:r>
              <a:rPr lang="ru-RU" sz="1200" b="1" dirty="0" smtClean="0"/>
              <a:t>на складе КоМЗ</a:t>
            </a:r>
            <a:endParaRPr lang="ru-RU" sz="1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124744"/>
            <a:ext cx="1703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Ремонт в условиях ГКС</a:t>
            </a:r>
            <a:endParaRPr lang="ru-RU" sz="1200" b="1" dirty="0"/>
          </a:p>
        </p:txBody>
      </p:sp>
      <p:pic>
        <p:nvPicPr>
          <p:cNvPr id="54274" name="Picture 2" descr="C:\Users\Константин\Desktop\Фото производства\28-04-2016_16-00-41\Участок сварки 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4221088"/>
            <a:ext cx="3600400" cy="2437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67544" y="3861048"/>
            <a:ext cx="2863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Ремонт в заводских условиях ПАО КоМЗ</a:t>
            </a:r>
            <a:endParaRPr lang="ru-RU" sz="12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08920"/>
            <a:ext cx="1008112" cy="7920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7" name="Стрелка вправо 26"/>
          <p:cNvSpPr/>
          <p:nvPr/>
        </p:nvSpPr>
        <p:spPr>
          <a:xfrm>
            <a:off x="2339752" y="2708920"/>
            <a:ext cx="72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355976" y="2708920"/>
            <a:ext cx="72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43808" y="2132856"/>
            <a:ext cx="19078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Подменное оборудование</a:t>
            </a:r>
          </a:p>
          <a:p>
            <a:pPr algn="ctr"/>
            <a:r>
              <a:rPr lang="ru-RU" sz="1000" b="1" dirty="0" smtClean="0"/>
              <a:t>на время ремонта в заводских</a:t>
            </a:r>
          </a:p>
          <a:p>
            <a:pPr algn="ctr"/>
            <a:r>
              <a:rPr lang="ru-RU" sz="1000" b="1" dirty="0" smtClean="0"/>
              <a:t>условиях</a:t>
            </a:r>
            <a:endParaRPr lang="ru-RU" sz="1000" b="1" dirty="0"/>
          </a:p>
        </p:txBody>
      </p:sp>
      <p:sp>
        <p:nvSpPr>
          <p:cNvPr id="30" name="Стрелка вправо 29"/>
          <p:cNvSpPr/>
          <p:nvPr/>
        </p:nvSpPr>
        <p:spPr>
          <a:xfrm rot="7977791">
            <a:off x="5735054" y="4182523"/>
            <a:ext cx="72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3851920" y="4437112"/>
            <a:ext cx="720417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7977791">
            <a:off x="7823286" y="4182521"/>
            <a:ext cx="72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3851920" y="5805264"/>
            <a:ext cx="720417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5652120" y="5805264"/>
            <a:ext cx="720417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275152" y="5085184"/>
            <a:ext cx="2212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 оборудование принимаемое от ГКС</a:t>
            </a:r>
          </a:p>
          <a:p>
            <a:pPr algn="ctr"/>
            <a:r>
              <a:rPr lang="ru-RU" sz="1000" b="1" dirty="0" smtClean="0"/>
              <a:t>для ремонта в заводских</a:t>
            </a:r>
          </a:p>
          <a:p>
            <a:pPr algn="ctr"/>
            <a:r>
              <a:rPr lang="ru-RU" sz="1000" b="1" dirty="0" smtClean="0"/>
              <a:t>условиях</a:t>
            </a:r>
            <a:endParaRPr lang="ru-RU" sz="1000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797152"/>
            <a:ext cx="1152128" cy="1008112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254000" dist="254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01743"/>
            <a:ext cx="37444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5" name="Picture 3" descr="C:\Users\Константин\Desktop\P101000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4077072"/>
            <a:ext cx="1152128" cy="936104"/>
          </a:xfrm>
          <a:prstGeom prst="rect">
            <a:avLst/>
          </a:prstGeom>
          <a:noFill/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6237311"/>
            <a:ext cx="8568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КС Поляна ГТГ «Уфа»</a:t>
            </a:r>
          </a:p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(Ремонт укрытия ГПА-16Р)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79"/>
            <a:ext cx="9144000" cy="568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9528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6237311"/>
            <a:ext cx="8568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КС </a:t>
            </a:r>
            <a:r>
              <a:rPr lang="ru-RU" sz="1600" b="1" i="1" dirty="0" err="1" smtClean="0">
                <a:solidFill>
                  <a:prstClr val="black"/>
                </a:solidFill>
              </a:rPr>
              <a:t>Новопелымская</a:t>
            </a:r>
            <a:r>
              <a:rPr lang="ru-RU" sz="1600" b="1" i="1" dirty="0" smtClean="0">
                <a:solidFill>
                  <a:prstClr val="black"/>
                </a:solidFill>
              </a:rPr>
              <a:t> ГТГ «Югорск»</a:t>
            </a:r>
          </a:p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(Панели турбоблока ГПА-Ц-16)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  <p:pic>
        <p:nvPicPr>
          <p:cNvPr id="43010" name="Picture 2" descr="C:\Users\Константин\Desktop\Фото панели\Югорск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9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6237311"/>
            <a:ext cx="8568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КС «Сызрань» ООО «ГТГ Самара»</a:t>
            </a:r>
          </a:p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(Панели турбоблока, лестницы и площадки  ГПА-Ц-16)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  <p:pic>
        <p:nvPicPr>
          <p:cNvPr id="7" name="Picture 2" descr="C:\Users\Константин\Desktop\Карашура\ФОТО\ГПА-Ц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377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9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6237311"/>
            <a:ext cx="8568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prstClr val="black"/>
                </a:solidFill>
              </a:rPr>
              <a:t>Касимовское</a:t>
            </a:r>
            <a:r>
              <a:rPr lang="ru-RU" sz="1600" b="1" i="1" dirty="0" smtClean="0">
                <a:solidFill>
                  <a:prstClr val="black"/>
                </a:solidFill>
              </a:rPr>
              <a:t> УПХГ</a:t>
            </a:r>
          </a:p>
          <a:p>
            <a:pPr algn="ctr"/>
            <a:r>
              <a:rPr lang="ru-RU" sz="1600" i="1" dirty="0" smtClean="0">
                <a:solidFill>
                  <a:prstClr val="black"/>
                </a:solidFill>
              </a:rPr>
              <a:t>(Ремонт панелей на укрытиях ГПА-Ц-8 с использованием автомастерской)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688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35473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0063" y="366200"/>
            <a:ext cx="9017933" cy="450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800" b="1" i="1" dirty="0" smtClean="0">
                <a:solidFill>
                  <a:srgbClr val="17375E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Сэндвич-панели для обшивки турбоблока </a:t>
            </a:r>
            <a:endParaRPr lang="ru-RU" sz="18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  <p:pic>
        <p:nvPicPr>
          <p:cNvPr id="15361" name="Picture 1" descr="C:\Users\Константин\Desktop\ТКП\ГПА-Ц-16\На отправку\ГПА-Ц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19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85688" y="2348880"/>
            <a:ext cx="8686800" cy="18002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688" y="450555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Вид и цветовое решение сэндвич- панелей </a:t>
            </a:r>
            <a:endParaRPr lang="ru-RU" b="1" i="1" dirty="0"/>
          </a:p>
        </p:txBody>
      </p:sp>
      <p:pic>
        <p:nvPicPr>
          <p:cNvPr id="1027" name="Picture 3" descr="D:\ГПА- Ц- 16 панели\Новая папка (4)\КС Тольятти 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90" y="908720"/>
            <a:ext cx="8686799" cy="5778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35094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85688" y="2348880"/>
            <a:ext cx="8686800" cy="18002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57606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Структура Сэндвич- панели</a:t>
            </a:r>
            <a:endParaRPr lang="ru-RU" sz="2000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Picture 2" descr="C:\Users\Константин\Desktop\Панели Турбоблока\панель разрез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88" y="1052736"/>
            <a:ext cx="8606792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35094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80728"/>
            <a:ext cx="8180356" cy="54630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i="1" dirty="0" smtClean="0"/>
              <a:t>Сендвич- панели производства ПАО «Козельский механический завод» отличают :</a:t>
            </a:r>
            <a:endParaRPr lang="ru-RU" sz="1600" i="1" dirty="0"/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Комплектное изготовление в заводских условиях на собственном оборудовании методом вакуумной формовки.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Применение специального алюминиевого профиля с уплотнителем наряду с герметиком – </a:t>
            </a:r>
            <a:r>
              <a:rPr lang="ru-RU" sz="1600" i="1" dirty="0"/>
              <a:t>позволяет </a:t>
            </a:r>
            <a:r>
              <a:rPr lang="ru-RU" sz="1600" i="1" dirty="0" smtClean="0"/>
              <a:t> обеспечить  полную герметизацию  панелей при их монтаже на турбоблок. </a:t>
            </a:r>
            <a:endParaRPr lang="ru-RU" sz="1600" i="1" dirty="0"/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Использование материалов для наружной и внутренней обшивки панелей, не требующих подкраски во время эксплуатации.  Гарантия на ЛКМ 15 лет.</a:t>
            </a:r>
            <a:endParaRPr lang="ru-RU" sz="1600" i="1" dirty="0"/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Присоединительные </a:t>
            </a:r>
            <a:r>
              <a:rPr lang="ru-RU" sz="1600" i="1" dirty="0"/>
              <a:t>размеры </a:t>
            </a:r>
            <a:r>
              <a:rPr lang="ru-RU" sz="1600" i="1" dirty="0" smtClean="0"/>
              <a:t>панелей соответствуют размерам проемов в каркасе турбоблока, что позволяет выполнять  монтаж,  исключающий  дополнительную подгонку панелей.</a:t>
            </a:r>
            <a:endParaRPr lang="ru-RU" sz="1600" i="1" dirty="0"/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Конструкция панелей </a:t>
            </a:r>
            <a:r>
              <a:rPr lang="ru-RU" sz="1600" i="1" dirty="0"/>
              <a:t>обеспечивает высокое снижение шума за счет применения современных звукопоглощающих материалов</a:t>
            </a:r>
            <a:r>
              <a:rPr lang="ru-RU" sz="1600" i="1" dirty="0" smtClean="0"/>
              <a:t>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Использование в конструкции дверей замков типа «Антипаника».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Крепление сэндвич- панелей позволяет обеспечить их быструю замену, а так же выполнить требование по  легкосбрасываемости ограждающих конструкций при взрыве.</a:t>
            </a:r>
            <a:endParaRPr lang="ru-RU" sz="1600" i="1" dirty="0"/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Наличие сертификатов и патентов. </a:t>
            </a:r>
            <a:endParaRPr lang="ru-RU" sz="1600" i="1" dirty="0"/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i="1" dirty="0" smtClean="0"/>
              <a:t>Завод-изготовитель  выполняет монтаж сэндвич- панелей.</a:t>
            </a:r>
            <a:endParaRPr lang="ru-RU" sz="1600" i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41947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85688" y="2348880"/>
            <a:ext cx="8686800" cy="18002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7866" y="381037"/>
            <a:ext cx="8686800" cy="6428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/>
              <a:t>крепление Сэндвич- панели</a:t>
            </a:r>
            <a:br>
              <a:rPr lang="ru-RU" sz="2000" b="1" i="1" dirty="0" smtClean="0"/>
            </a:br>
            <a:r>
              <a:rPr lang="ru-RU" sz="2000" b="1" i="1" dirty="0" smtClean="0"/>
              <a:t>(</a:t>
            </a:r>
            <a:r>
              <a:rPr lang="ru-RU" sz="1400" b="1" i="1" dirty="0" smtClean="0"/>
              <a:t>однорядная установка)</a:t>
            </a:r>
            <a:endParaRPr lang="ru-RU" sz="1400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Константин\Desktop\СП_6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2554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Константин\Desktop\сбор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864096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12806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85688" y="2348880"/>
            <a:ext cx="8686800" cy="18002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7866" y="381037"/>
            <a:ext cx="8686800" cy="6428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/>
              <a:t>крепление Сэндвич- панели</a:t>
            </a:r>
            <a:br>
              <a:rPr lang="ru-RU" sz="2000" b="1" i="1" dirty="0" smtClean="0"/>
            </a:br>
            <a:r>
              <a:rPr lang="ru-RU" sz="2000" b="1" i="1" dirty="0" smtClean="0"/>
              <a:t>(</a:t>
            </a:r>
            <a:r>
              <a:rPr lang="ru-RU" sz="1600" b="1" i="1" dirty="0" smtClean="0"/>
              <a:t>двухряд</a:t>
            </a:r>
            <a:r>
              <a:rPr lang="ru-RU" sz="1400" b="1" i="1" dirty="0" smtClean="0"/>
              <a:t>ная установка)</a:t>
            </a:r>
            <a:endParaRPr lang="ru-RU" sz="1400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22"/>
            <a:ext cx="9144000" cy="5834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3556" y="0"/>
            <a:ext cx="8229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2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АО </a:t>
            </a:r>
            <a:r>
              <a:rPr lang="ru-RU" sz="26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«Козельский механический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21794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5227</TotalTime>
  <Words>814</Words>
  <Application>Microsoft Office PowerPoint</Application>
  <PresentationFormat>Экран (4:3)</PresentationFormat>
  <Paragraphs>182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Трек</vt:lpstr>
      <vt:lpstr>1_Трек</vt:lpstr>
      <vt:lpstr>Acrobat Document</vt:lpstr>
      <vt:lpstr>Презентация PowerPoint</vt:lpstr>
      <vt:lpstr>Номенклатура выпускаемой продукции</vt:lpstr>
      <vt:lpstr>Презентация PowerPoint</vt:lpstr>
      <vt:lpstr>Презентация PowerPoint</vt:lpstr>
      <vt:lpstr>Презентация PowerPoint</vt:lpstr>
      <vt:lpstr>Структура Сэндвич- панели</vt:lpstr>
      <vt:lpstr>Презентация PowerPoint</vt:lpstr>
      <vt:lpstr>крепление Сэндвич- панели (однорядная установка)</vt:lpstr>
      <vt:lpstr>крепление Сэндвич- панели (двухрядная установка)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Сертификация сендвич-панелей</vt:lpstr>
      <vt:lpstr>Заключения и отзывы </vt:lpstr>
      <vt:lpstr>Технические условия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Elena</cp:lastModifiedBy>
  <cp:revision>447</cp:revision>
  <cp:lastPrinted>2014-03-04T13:05:54Z</cp:lastPrinted>
  <dcterms:created xsi:type="dcterms:W3CDTF">2012-01-23T05:28:33Z</dcterms:created>
  <dcterms:modified xsi:type="dcterms:W3CDTF">2018-11-29T08:06:31Z</dcterms:modified>
</cp:coreProperties>
</file>