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  <p:sldMasterId id="2147483658" r:id="rId2"/>
    <p:sldMasterId id="2147483659" r:id="rId3"/>
    <p:sldMasterId id="2147483660" r:id="rId4"/>
    <p:sldMasterId id="2147483661" r:id="rId5"/>
    <p:sldMasterId id="2147483662" r:id="rId6"/>
    <p:sldMasterId id="2147483663" r:id="rId7"/>
    <p:sldMasterId id="2147483743" r:id="rId8"/>
  </p:sldMasterIdLst>
  <p:notesMasterIdLst>
    <p:notesMasterId r:id="rId34"/>
  </p:notesMasterIdLst>
  <p:handoutMasterIdLst>
    <p:handoutMasterId r:id="rId35"/>
  </p:handoutMasterIdLst>
  <p:sldIdLst>
    <p:sldId id="257" r:id="rId9"/>
    <p:sldId id="280" r:id="rId10"/>
    <p:sldId id="264" r:id="rId11"/>
    <p:sldId id="363" r:id="rId12"/>
    <p:sldId id="364" r:id="rId13"/>
    <p:sldId id="365" r:id="rId14"/>
    <p:sldId id="367" r:id="rId15"/>
    <p:sldId id="366" r:id="rId16"/>
    <p:sldId id="368" r:id="rId17"/>
    <p:sldId id="369" r:id="rId18"/>
    <p:sldId id="370" r:id="rId19"/>
    <p:sldId id="371" r:id="rId20"/>
    <p:sldId id="372" r:id="rId21"/>
    <p:sldId id="374" r:id="rId22"/>
    <p:sldId id="373" r:id="rId23"/>
    <p:sldId id="375" r:id="rId24"/>
    <p:sldId id="377" r:id="rId25"/>
    <p:sldId id="376" r:id="rId26"/>
    <p:sldId id="378" r:id="rId27"/>
    <p:sldId id="384" r:id="rId28"/>
    <p:sldId id="380" r:id="rId29"/>
    <p:sldId id="382" r:id="rId30"/>
    <p:sldId id="381" r:id="rId31"/>
    <p:sldId id="383" r:id="rId32"/>
    <p:sldId id="346" r:id="rId33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bg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80">
          <p15:clr>
            <a:srgbClr val="A4A3A4"/>
          </p15:clr>
        </p15:guide>
        <p15:guide id="2" orient="horz" pos="2812">
          <p15:clr>
            <a:srgbClr val="A4A3A4"/>
          </p15:clr>
        </p15:guide>
        <p15:guide id="3" orient="horz" pos="3875">
          <p15:clr>
            <a:srgbClr val="A4A3A4"/>
          </p15:clr>
        </p15:guide>
        <p15:guide id="4" orient="horz" pos="825">
          <p15:clr>
            <a:srgbClr val="A4A3A4"/>
          </p15:clr>
        </p15:guide>
        <p15:guide id="5" orient="horz" pos="3268">
          <p15:clr>
            <a:srgbClr val="A4A3A4"/>
          </p15:clr>
        </p15:guide>
        <p15:guide id="6" orient="horz" pos="589">
          <p15:clr>
            <a:srgbClr val="A4A3A4"/>
          </p15:clr>
        </p15:guide>
        <p15:guide id="7" orient="horz" pos="1247">
          <p15:clr>
            <a:srgbClr val="A4A3A4"/>
          </p15:clr>
        </p15:guide>
        <p15:guide id="8" pos="141">
          <p15:clr>
            <a:srgbClr val="A4A3A4"/>
          </p15:clr>
        </p15:guide>
        <p15:guide id="9" pos="1089">
          <p15:clr>
            <a:srgbClr val="A4A3A4"/>
          </p15:clr>
        </p15:guide>
        <p15:guide id="10" pos="1558">
          <p15:clr>
            <a:srgbClr val="A4A3A4"/>
          </p15:clr>
        </p15:guide>
        <p15:guide id="11" pos="5423">
          <p15:clr>
            <a:srgbClr val="A4A3A4"/>
          </p15:clr>
        </p15:guide>
        <p15:guide id="12" pos="3763">
          <p15:clr>
            <a:srgbClr val="A4A3A4"/>
          </p15:clr>
        </p15:guide>
        <p15:guide id="13" pos="5626">
          <p15:clr>
            <a:srgbClr val="A4A3A4"/>
          </p15:clr>
        </p15:guide>
        <p15:guide id="14" pos="1363">
          <p15:clr>
            <a:srgbClr val="A4A3A4"/>
          </p15:clr>
        </p15:guide>
        <p15:guide id="15" pos="28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усева Мария Викторовна" initials="ГМВ" lastIdx="0" clrIdx="0">
    <p:extLst>
      <p:ext uri="{19B8F6BF-5375-455C-9EA6-DF929625EA0E}">
        <p15:presenceInfo xmlns:p15="http://schemas.microsoft.com/office/powerpoint/2012/main" userId="S-1-5-21-2151564822-1079822526-3944118828-178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3366"/>
    <a:srgbClr val="3399FF"/>
    <a:srgbClr val="0099FF"/>
    <a:srgbClr val="CCECFF"/>
    <a:srgbClr val="DAF4F7"/>
    <a:srgbClr val="0066CC"/>
    <a:srgbClr val="3366FF"/>
    <a:srgbClr val="0066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4651" autoAdjust="0"/>
  </p:normalViewPr>
  <p:slideViewPr>
    <p:cSldViewPr snapToGrid="0">
      <p:cViewPr varScale="1">
        <p:scale>
          <a:sx n="86" d="100"/>
          <a:sy n="86" d="100"/>
        </p:scale>
        <p:origin x="1339" y="48"/>
      </p:cViewPr>
      <p:guideLst>
        <p:guide orient="horz" pos="1780"/>
        <p:guide orient="horz" pos="2812"/>
        <p:guide orient="horz" pos="3875"/>
        <p:guide orient="horz" pos="825"/>
        <p:guide orient="horz" pos="3268"/>
        <p:guide orient="horz" pos="589"/>
        <p:guide orient="horz" pos="1247"/>
        <p:guide pos="141"/>
        <p:guide pos="1089"/>
        <p:guide pos="1558"/>
        <p:guide pos="5423"/>
        <p:guide pos="3763"/>
        <p:guide pos="5626"/>
        <p:guide pos="1363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-3114" y="-102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84" tIns="45293" rIns="90584" bIns="45293" numCol="1" anchor="t" anchorCtr="0" compatLnSpc="1">
            <a:prstTxWarp prst="textNoShape">
              <a:avLst/>
            </a:prstTxWarp>
          </a:bodyPr>
          <a:lstStyle>
            <a:lvl1pPr defTabSz="903656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4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84" tIns="45293" rIns="90584" bIns="45293" numCol="1" anchor="t" anchorCtr="0" compatLnSpc="1">
            <a:prstTxWarp prst="textNoShape">
              <a:avLst/>
            </a:prstTxWarp>
          </a:bodyPr>
          <a:lstStyle>
            <a:lvl1pPr algn="r" defTabSz="903656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84" tIns="45293" rIns="90584" bIns="45293" numCol="1" anchor="b" anchorCtr="0" compatLnSpc="1">
            <a:prstTxWarp prst="textNoShape">
              <a:avLst/>
            </a:prstTxWarp>
          </a:bodyPr>
          <a:lstStyle>
            <a:lvl1pPr defTabSz="903656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4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84" tIns="45293" rIns="90584" bIns="45293" numCol="1" anchor="b" anchorCtr="0" compatLnSpc="1">
            <a:prstTxWarp prst="textNoShape">
              <a:avLst/>
            </a:prstTxWarp>
          </a:bodyPr>
          <a:lstStyle>
            <a:lvl1pPr algn="r" defTabSz="903656" eaLnBrk="1" hangingPunct="1">
              <a:defRPr sz="120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206BBC3-173A-4C74-843F-34879CBC71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9" tIns="47770" rIns="95539" bIns="47770" numCol="1" anchor="t" anchorCtr="0" compatLnSpc="1">
            <a:prstTxWarp prst="textNoShape">
              <a:avLst/>
            </a:prstTxWarp>
          </a:bodyPr>
          <a:lstStyle>
            <a:lvl1pPr defTabSz="955731" eaLnBrk="1" hangingPunct="1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94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9" tIns="47770" rIns="95539" bIns="47770" numCol="1" anchor="t" anchorCtr="0" compatLnSpc="1">
            <a:prstTxWarp prst="textNoShape">
              <a:avLst/>
            </a:prstTxWarp>
          </a:bodyPr>
          <a:lstStyle>
            <a:lvl1pPr algn="r" defTabSz="955731" eaLnBrk="1" hangingPunct="1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984" y="4716193"/>
            <a:ext cx="5435708" cy="446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9" tIns="47770" rIns="95539" bIns="477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9" tIns="47770" rIns="95539" bIns="47770" numCol="1" anchor="b" anchorCtr="0" compatLnSpc="1">
            <a:prstTxWarp prst="textNoShape">
              <a:avLst/>
            </a:prstTxWarp>
          </a:bodyPr>
          <a:lstStyle>
            <a:lvl1pPr defTabSz="955731" eaLnBrk="1" hangingPunct="1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94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9" tIns="47770" rIns="95539" bIns="47770" numCol="1" anchor="b" anchorCtr="0" compatLnSpc="1">
            <a:prstTxWarp prst="textNoShape">
              <a:avLst/>
            </a:prstTxWarp>
          </a:bodyPr>
          <a:lstStyle>
            <a:lvl1pPr algn="r" defTabSz="955731" eaLnBrk="1" hangingPunct="1">
              <a:defRPr sz="130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66E7746-5D48-4921-9E05-E174363981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40624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495597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145043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8A68B-9341-456C-A584-7E987770AEC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369192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E941F-9B0A-473F-92C2-3B7805B25B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139951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4F0AF-E817-4D8A-9057-8493AE211C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1661736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B144E-30CC-43C7-BC0B-20FBB28B71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1690896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033A6-89FB-4D8F-B037-D86D4604D1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814109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8EDF1-37D8-4826-8281-B1CC6105B1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4236300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719A5-D398-4702-A06B-702A2A2A4B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1744772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10AA8-4AB4-4263-9852-215FA28AB2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61188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10765560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87303-7445-4D0B-B26B-80924279A0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5317447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DEC6B-1FC6-4EF9-BC3F-B67DF367A20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78582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63621-372D-40A5-A70B-75E531BA8C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1620704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180C1-8BCF-4EED-9E51-98BE596D41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260774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BF23A-C491-49C1-8341-BE98DA9E4B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2245834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054C5-D6F2-462B-A86E-271115663E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23140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68B2B-F35B-48CF-9E9D-B130481AFC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532498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18B7C-7179-4C6F-A81B-A90B1596D3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5772608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76708-69C9-4791-A9E5-56F79BD79C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6496660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578BA-828B-42B7-873B-09B5FCCA34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8308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4589158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A7781-655C-46A8-A195-BC484A03BD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5990656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ECED9-593C-4E6A-BF98-9A793259B9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7990898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2904C-3D52-49DD-BA75-6DD7661B82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6101751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FC877-BFC9-4E89-BCB7-0D2219B316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40876092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45502-C207-45D1-85FE-DAC77D2174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8419830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FBEA1-94FE-44FE-8783-3B655B9ADE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6508571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3FCB9-F1CA-4243-BBF7-146B0F9717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0948582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BC0A3-2AEC-4ABD-95CE-075873B3CE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169240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44182-D9A3-491E-B059-E472F5F811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4474010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C86E2-7CBF-4BEE-9B09-25E936919B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1533963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6244628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4E0EA-83EA-4F17-89C7-FBE0A5452C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14270543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46244-58AC-487F-9A1B-EF0ACDE24F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3572079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DABA9-AD0C-4754-9A59-7A9861B98F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0847446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61833-E45D-48E5-B826-48B88B73A9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6813807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159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159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4CD1E-88DB-4F2F-B60E-B5D1B9CB50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8974337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D778C-9473-4AE3-93D9-EB7F1CCED3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8379399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933C0-312B-4F28-8350-D9A5302E1C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6114174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47B5D-871C-47B3-B04B-A50467E24F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2579544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82675"/>
            <a:ext cx="892175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44575" y="1082675"/>
            <a:ext cx="892175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2B3A2-42DF-4FF0-BB4D-9573319091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8316941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9F730-464F-4F24-ADCB-3E6560F843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1761091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901933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205BD-64DA-4053-9ECC-D8B3755123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3602143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87A2-C375-496C-A7EF-9CF8D4A3BD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6571874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928E8-E3E2-45FE-B208-2E78353B5E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1023238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69E3B-AB72-4BF9-BCB5-BA1979DD56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9931488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3AF54-E77C-4E39-BC27-79B0AE5DA9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7842341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3087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3087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1B4F7-DE79-4EE1-A6F5-58B31FF7FD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9268892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F3D4D-43A7-43C8-9C7E-6F0064932F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5846986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5D3FD4-A330-446C-94DB-9E6D5AE37F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18394582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58717-C0B9-4DA6-940F-3E8FEC636B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6252526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100138"/>
            <a:ext cx="1452563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604963" y="1100138"/>
            <a:ext cx="1454150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92AEA-E6CC-414D-9523-A522CE6D22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409920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7807046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6A375-C496-4CDA-AFFE-9923C9A8FC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42765789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51EC2-7E06-4AEE-A173-FA9EE78C7C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3294407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5E4C1-B0D6-4A6A-930B-1E55885DBC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18817576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4DB8A-B795-4399-975E-7D6B819988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417065975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DD201-F3CF-4E2B-9604-59A529802F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6469828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FBFD3-11E6-4EF1-B7C5-0E937DB1E7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7880505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3261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3261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637CE-D6C3-429A-BDA5-10A7BF56A5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18885789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18582043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9975918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04816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4177957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3812229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33786343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0178076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117577176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4363435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8811691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21319064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0"/>
            <a:ext cx="2171700" cy="61261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3681479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1" y="213043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71" indent="0" algn="ctr">
              <a:buNone/>
              <a:defRPr/>
            </a:lvl2pPr>
            <a:lvl3pPr marL="914342" indent="0" algn="ctr">
              <a:buNone/>
              <a:defRPr/>
            </a:lvl3pPr>
            <a:lvl4pPr marL="1371512" indent="0" algn="ctr">
              <a:buNone/>
              <a:defRPr/>
            </a:lvl4pPr>
            <a:lvl5pPr marL="1828682" indent="0" algn="ctr">
              <a:buNone/>
              <a:defRPr/>
            </a:lvl5pPr>
            <a:lvl6pPr marL="2285854" indent="0" algn="ctr">
              <a:buNone/>
              <a:defRPr/>
            </a:lvl6pPr>
            <a:lvl7pPr marL="2743025" indent="0" algn="ctr">
              <a:buNone/>
              <a:defRPr/>
            </a:lvl7pPr>
            <a:lvl8pPr marL="3200195" indent="0" algn="ctr">
              <a:buNone/>
              <a:defRPr/>
            </a:lvl8pPr>
            <a:lvl9pPr marL="3657366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796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453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13316844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10"/>
            <a:ext cx="77724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1" indent="0">
              <a:buNone/>
              <a:defRPr sz="1799"/>
            </a:lvl2pPr>
            <a:lvl3pPr marL="914342" indent="0">
              <a:buNone/>
              <a:defRPr sz="1600"/>
            </a:lvl3pPr>
            <a:lvl4pPr marL="1371512" indent="0">
              <a:buNone/>
              <a:defRPr sz="1400"/>
            </a:lvl4pPr>
            <a:lvl5pPr marL="1828682" indent="0">
              <a:buNone/>
              <a:defRPr sz="1400"/>
            </a:lvl5pPr>
            <a:lvl6pPr marL="2285854" indent="0">
              <a:buNone/>
              <a:defRPr sz="1400"/>
            </a:lvl6pPr>
            <a:lvl7pPr marL="2743025" indent="0">
              <a:buNone/>
              <a:defRPr sz="1400"/>
            </a:lvl7pPr>
            <a:lvl8pPr marL="3200195" indent="0">
              <a:buNone/>
              <a:defRPr sz="1400"/>
            </a:lvl8pPr>
            <a:lvl9pPr marL="3657366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9744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" y="1079508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079508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6848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1" indent="0">
              <a:buNone/>
              <a:defRPr sz="2000" b="1"/>
            </a:lvl2pPr>
            <a:lvl3pPr marL="914342" indent="0">
              <a:buNone/>
              <a:defRPr sz="1799" b="1"/>
            </a:lvl3pPr>
            <a:lvl4pPr marL="1371512" indent="0">
              <a:buNone/>
              <a:defRPr sz="1600" b="1"/>
            </a:lvl4pPr>
            <a:lvl5pPr marL="1828682" indent="0">
              <a:buNone/>
              <a:defRPr sz="1600" b="1"/>
            </a:lvl5pPr>
            <a:lvl6pPr marL="2285854" indent="0">
              <a:buNone/>
              <a:defRPr sz="1600" b="1"/>
            </a:lvl6pPr>
            <a:lvl7pPr marL="2743025" indent="0">
              <a:buNone/>
              <a:defRPr sz="1600" b="1"/>
            </a:lvl7pPr>
            <a:lvl8pPr marL="3200195" indent="0">
              <a:buNone/>
              <a:defRPr sz="1600" b="1"/>
            </a:lvl8pPr>
            <a:lvl9pPr marL="365736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1" indent="0">
              <a:buNone/>
              <a:defRPr sz="2000" b="1"/>
            </a:lvl2pPr>
            <a:lvl3pPr marL="914342" indent="0">
              <a:buNone/>
              <a:defRPr sz="1799" b="1"/>
            </a:lvl3pPr>
            <a:lvl4pPr marL="1371512" indent="0">
              <a:buNone/>
              <a:defRPr sz="1600" b="1"/>
            </a:lvl4pPr>
            <a:lvl5pPr marL="1828682" indent="0">
              <a:buNone/>
              <a:defRPr sz="1600" b="1"/>
            </a:lvl5pPr>
            <a:lvl6pPr marL="2285854" indent="0">
              <a:buNone/>
              <a:defRPr sz="1600" b="1"/>
            </a:lvl6pPr>
            <a:lvl7pPr marL="2743025" indent="0">
              <a:buNone/>
              <a:defRPr sz="1600" b="1"/>
            </a:lvl7pPr>
            <a:lvl8pPr marL="3200195" indent="0">
              <a:buNone/>
              <a:defRPr sz="1600" b="1"/>
            </a:lvl8pPr>
            <a:lvl9pPr marL="365736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84087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3107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478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1" indent="0">
              <a:buNone/>
              <a:defRPr sz="1200"/>
            </a:lvl2pPr>
            <a:lvl3pPr marL="914342" indent="0">
              <a:buNone/>
              <a:defRPr sz="1000"/>
            </a:lvl3pPr>
            <a:lvl4pPr marL="1371512" indent="0">
              <a:buNone/>
              <a:defRPr sz="900"/>
            </a:lvl4pPr>
            <a:lvl5pPr marL="1828682" indent="0">
              <a:buNone/>
              <a:defRPr sz="900"/>
            </a:lvl5pPr>
            <a:lvl6pPr marL="2285854" indent="0">
              <a:buNone/>
              <a:defRPr sz="900"/>
            </a:lvl6pPr>
            <a:lvl7pPr marL="2743025" indent="0">
              <a:buNone/>
              <a:defRPr sz="900"/>
            </a:lvl7pPr>
            <a:lvl8pPr marL="3200195" indent="0">
              <a:buNone/>
              <a:defRPr sz="900"/>
            </a:lvl8pPr>
            <a:lvl9pPr marL="365736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7088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1" indent="0">
              <a:buNone/>
              <a:defRPr sz="2800"/>
            </a:lvl2pPr>
            <a:lvl3pPr marL="914342" indent="0">
              <a:buNone/>
              <a:defRPr sz="2400"/>
            </a:lvl3pPr>
            <a:lvl4pPr marL="1371512" indent="0">
              <a:buNone/>
              <a:defRPr sz="2000"/>
            </a:lvl4pPr>
            <a:lvl5pPr marL="1828682" indent="0">
              <a:buNone/>
              <a:defRPr sz="2000"/>
            </a:lvl5pPr>
            <a:lvl6pPr marL="2285854" indent="0">
              <a:buNone/>
              <a:defRPr sz="2000"/>
            </a:lvl6pPr>
            <a:lvl7pPr marL="2743025" indent="0">
              <a:buNone/>
              <a:defRPr sz="2000"/>
            </a:lvl7pPr>
            <a:lvl8pPr marL="3200195" indent="0">
              <a:buNone/>
              <a:defRPr sz="2000"/>
            </a:lvl8pPr>
            <a:lvl9pPr marL="3657366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1" indent="0">
              <a:buNone/>
              <a:defRPr sz="1200"/>
            </a:lvl2pPr>
            <a:lvl3pPr marL="914342" indent="0">
              <a:buNone/>
              <a:defRPr sz="1000"/>
            </a:lvl3pPr>
            <a:lvl4pPr marL="1371512" indent="0">
              <a:buNone/>
              <a:defRPr sz="900"/>
            </a:lvl4pPr>
            <a:lvl5pPr marL="1828682" indent="0">
              <a:buNone/>
              <a:defRPr sz="900"/>
            </a:lvl5pPr>
            <a:lvl6pPr marL="2285854" indent="0">
              <a:buNone/>
              <a:defRPr sz="900"/>
            </a:lvl6pPr>
            <a:lvl7pPr marL="2743025" indent="0">
              <a:buNone/>
              <a:defRPr sz="900"/>
            </a:lvl7pPr>
            <a:lvl8pPr marL="3200195" indent="0">
              <a:buNone/>
              <a:defRPr sz="900"/>
            </a:lvl8pPr>
            <a:lvl9pPr marL="365736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876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15858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1" y="10"/>
            <a:ext cx="2286000" cy="26082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" y="10"/>
            <a:ext cx="6705600" cy="26082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85391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7">
            <a:extLst>
              <a:ext uri="{FF2B5EF4-FFF2-40B4-BE49-F238E27FC236}">
                <a16:creationId xmlns:a16="http://schemas.microsoft.com/office/drawing/2014/main" id="{BC5EAD44-8808-4AAF-BD97-D523BB7A2233}"/>
              </a:ext>
            </a:extLst>
          </p:cNvPr>
          <p:cNvSpPr txBox="1">
            <a:spLocks/>
          </p:cNvSpPr>
          <p:nvPr userDrawn="1"/>
        </p:nvSpPr>
        <p:spPr>
          <a:xfrm>
            <a:off x="8661677" y="6251527"/>
            <a:ext cx="235387" cy="221703"/>
          </a:xfrm>
          <a:prstGeom prst="rect">
            <a:avLst/>
          </a:prstGeom>
        </p:spPr>
        <p:txBody>
          <a:bodyPr lIns="0" tIns="6064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lang="ru-RU" sz="4000" b="0" i="0" kern="0" spc="-300" smtClean="0">
                <a:solidFill>
                  <a:schemeClr val="tx1"/>
                </a:solidFill>
                <a:latin typeface="HeliosCondC" panose="00000500000000000000" pitchFamily="50" charset="0"/>
                <a:ea typeface="+mj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75" fontAlgn="auto">
              <a:spcBef>
                <a:spcPts val="47"/>
              </a:spcBef>
              <a:spcAft>
                <a:spcPts val="0"/>
              </a:spcAft>
              <a:tabLst>
                <a:tab pos="438804" algn="l"/>
              </a:tabLst>
              <a:defRPr/>
            </a:pPr>
            <a:fld id="{9F5760BC-0E98-4B13-A041-40282BF79D7D}" type="slidenum">
              <a:rPr sz="1411"/>
              <a:pPr marL="5775" fontAlgn="auto">
                <a:spcBef>
                  <a:spcPts val="47"/>
                </a:spcBef>
                <a:spcAft>
                  <a:spcPts val="0"/>
                </a:spcAft>
                <a:tabLst>
                  <a:tab pos="438804" algn="l"/>
                </a:tabLst>
                <a:defRPr/>
              </a:pPr>
              <a:t>‹#›</a:t>
            </a:fld>
            <a:endParaRPr sz="1411" dirty="0"/>
          </a:p>
        </p:txBody>
      </p:sp>
      <p:sp>
        <p:nvSpPr>
          <p:cNvPr id="5" name="object 5"/>
          <p:cNvSpPr>
            <a:spLocks/>
          </p:cNvSpPr>
          <p:nvPr userDrawn="1"/>
        </p:nvSpPr>
        <p:spPr bwMode="auto">
          <a:xfrm>
            <a:off x="548756" y="618029"/>
            <a:ext cx="0" cy="459190"/>
          </a:xfrm>
          <a:custGeom>
            <a:avLst/>
            <a:gdLst>
              <a:gd name="T0" fmla="*/ 0 h 756919"/>
              <a:gd name="T1" fmla="*/ 763567 h 756919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756919">
                <a:moveTo>
                  <a:pt x="0" y="0"/>
                </a:moveTo>
                <a:lnTo>
                  <a:pt x="0" y="756521"/>
                </a:lnTo>
              </a:path>
            </a:pathLst>
          </a:custGeom>
          <a:noFill/>
          <a:ln w="50800">
            <a:solidFill>
              <a:srgbClr val="15A7E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773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2192" y="333081"/>
            <a:ext cx="830354" cy="601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8601" y="657177"/>
            <a:ext cx="6913327" cy="381213"/>
          </a:xfrm>
        </p:spPr>
        <p:txBody>
          <a:bodyPr lIns="0" tIns="0" rIns="0" bIns="0"/>
          <a:lstStyle>
            <a:lvl1pPr>
              <a:defRPr sz="1819" b="1" i="0">
                <a:solidFill>
                  <a:schemeClr val="tx1"/>
                </a:solidFill>
                <a:latin typeface="HeliosCondC" panose="00000500000000000000" pitchFamily="50" charset="0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Holder 3"/>
          <p:cNvSpPr>
            <a:spLocks noGrp="1"/>
          </p:cNvSpPr>
          <p:nvPr>
            <p:ph type="body" idx="1"/>
          </p:nvPr>
        </p:nvSpPr>
        <p:spPr>
          <a:xfrm>
            <a:off x="457204" y="1577340"/>
            <a:ext cx="8169815" cy="4901372"/>
          </a:xfr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267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</p:spTree>
    <p:extLst>
      <p:ext uri="{BB962C8B-B14F-4D97-AF65-F5344CB8AC3E}">
        <p14:creationId xmlns:p14="http://schemas.microsoft.com/office/powerpoint/2010/main" val="396542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</p:txBody>
      </p:sp>
      <p:grpSp>
        <p:nvGrpSpPr>
          <p:cNvPr id="1027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3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9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0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3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 b="1"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  <p:sp>
        <p:nvSpPr>
          <p:cNvPr id="1034" name="Line 14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35" name="Line 15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036" name="Рисунок 16" descr="Stroitek Salavat Logo.wm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96838"/>
            <a:ext cx="15462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</p:txBody>
      </p:sp>
      <p:sp>
        <p:nvSpPr>
          <p:cNvPr id="2051" name="Rectangle 20"/>
          <p:cNvSpPr>
            <a:spLocks noChangeArrowheads="1"/>
          </p:cNvSpPr>
          <p:nvPr userDrawn="1"/>
        </p:nvSpPr>
        <p:spPr bwMode="auto">
          <a:xfrm>
            <a:off x="1939925" y="2606675"/>
            <a:ext cx="7204075" cy="3713163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052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062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63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64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2053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4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5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5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693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 b="1" smtClean="0"/>
            </a:lvl1pPr>
          </a:lstStyle>
          <a:p>
            <a:pPr>
              <a:defRPr/>
            </a:pPr>
            <a:fld id="{4C8B30DF-7E0D-4D70-9F58-CFE5659158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693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  <p:sp>
        <p:nvSpPr>
          <p:cNvPr id="2059" name="Line 21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60" name="Line 22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2061" name="Рисунок 16" descr="Stroitek Salavat Logo.wm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96838"/>
            <a:ext cx="15462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</p:txBody>
      </p:sp>
      <p:sp>
        <p:nvSpPr>
          <p:cNvPr id="3075" name="Rectangle 19"/>
          <p:cNvSpPr>
            <a:spLocks noChangeArrowheads="1"/>
          </p:cNvSpPr>
          <p:nvPr userDrawn="1"/>
        </p:nvSpPr>
        <p:spPr bwMode="auto">
          <a:xfrm>
            <a:off x="0" y="2605088"/>
            <a:ext cx="9144000" cy="3713162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3076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08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08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08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3077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78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79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080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7034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 b="1" smtClean="0"/>
            </a:lvl1pPr>
          </a:lstStyle>
          <a:p>
            <a:pPr>
              <a:defRPr/>
            </a:pPr>
            <a:fld id="{30568CC6-3018-416B-B1BA-961AAF1931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703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  <p:sp>
        <p:nvSpPr>
          <p:cNvPr id="3083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84" name="Line 20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085" name="Line 21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3086" name="Рисунок 17" descr="Stroitek Salavat Logo.wm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96838"/>
            <a:ext cx="15462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</p:txBody>
      </p:sp>
      <p:sp>
        <p:nvSpPr>
          <p:cNvPr id="4099" name="Rectangle 23"/>
          <p:cNvSpPr>
            <a:spLocks noChangeArrowheads="1"/>
          </p:cNvSpPr>
          <p:nvPr userDrawn="1"/>
        </p:nvSpPr>
        <p:spPr bwMode="auto">
          <a:xfrm>
            <a:off x="0" y="2159000"/>
            <a:ext cx="9144000" cy="4160838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4100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4111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112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113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4101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02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03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4104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7137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 b="1" smtClean="0"/>
            </a:lvl1pPr>
          </a:lstStyle>
          <a:p>
            <a:pPr>
              <a:defRPr/>
            </a:pPr>
            <a:fld id="{872D9EC5-C464-418A-8C20-641EA3D6E7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7137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  <p:sp>
        <p:nvSpPr>
          <p:cNvPr id="4107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08" name="Line 24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4109" name="Line 25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4110" name="Рисунок 17" descr="Stroitek Salavat Logo.wm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96838"/>
            <a:ext cx="15462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 userDrawn="1"/>
        </p:nvSpPr>
        <p:spPr bwMode="auto">
          <a:xfrm>
            <a:off x="1935163" y="1077913"/>
            <a:ext cx="7208837" cy="5262562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5123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5135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5136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5137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5124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25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26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12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512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82675"/>
            <a:ext cx="1936750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</a:t>
            </a:r>
          </a:p>
          <a:p>
            <a:pPr lvl="0"/>
            <a:r>
              <a:rPr lang="ru-RU" altLang="ru-RU"/>
              <a:t>текста</a:t>
            </a:r>
          </a:p>
        </p:txBody>
      </p:sp>
      <p:sp>
        <p:nvSpPr>
          <p:cNvPr id="2723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 b="1" smtClean="0"/>
            </a:lvl1pPr>
          </a:lstStyle>
          <a:p>
            <a:pPr>
              <a:defRPr/>
            </a:pPr>
            <a:fld id="{F366F6D2-96FC-40D3-AD4C-3DBFF7BA67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7239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  <p:sp>
        <p:nvSpPr>
          <p:cNvPr id="5131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32" name="Line 17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133" name="Line 18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5134" name="Рисунок 17" descr="Stroitek Salavat Logo.wm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96838"/>
            <a:ext cx="15462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 userDrawn="1"/>
        </p:nvSpPr>
        <p:spPr bwMode="auto">
          <a:xfrm>
            <a:off x="3057525" y="1087438"/>
            <a:ext cx="6086475" cy="525145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6147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6159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160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161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6148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49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0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615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6152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100138"/>
            <a:ext cx="3059113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</a:t>
            </a:r>
          </a:p>
          <a:p>
            <a:pPr lvl="0"/>
            <a:r>
              <a:rPr lang="ru-RU" altLang="ru-RU"/>
              <a:t>текста</a:t>
            </a:r>
          </a:p>
        </p:txBody>
      </p:sp>
      <p:sp>
        <p:nvSpPr>
          <p:cNvPr id="275468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 b="1" smtClean="0"/>
            </a:lvl1pPr>
          </a:lstStyle>
          <a:p>
            <a:pPr>
              <a:defRPr/>
            </a:pPr>
            <a:fld id="{807F2A36-AD6A-49F1-8011-8BEEE4087A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7546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  <p:sp>
        <p:nvSpPr>
          <p:cNvPr id="6155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6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6157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6158" name="Рисунок 17" descr="Stroitek Salavat Logo.wm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96838"/>
            <a:ext cx="15462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7171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7181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7182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7183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7172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73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74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717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/>
            </a:lvl1pPr>
          </a:lstStyle>
          <a:p>
            <a:pPr>
              <a:defRPr/>
            </a:pPr>
            <a:r>
              <a:rPr lang="ru-RU"/>
              <a:t>Инновационные технологии и продукция для применения на объектах ПАО "Газпром"</a:t>
            </a:r>
          </a:p>
        </p:txBody>
      </p:sp>
      <p:sp>
        <p:nvSpPr>
          <p:cNvPr id="7177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78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7179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7180" name="Рисунок 15" descr="Stroitek Salavat Logo.wm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96838"/>
            <a:ext cx="15462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8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</p:txBody>
      </p:sp>
      <p:grpSp>
        <p:nvGrpSpPr>
          <p:cNvPr id="1027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1700"/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1700"/>
            </a:p>
          </p:txBody>
        </p:sp>
        <p:sp>
          <p:nvSpPr>
            <p:cNvPr id="103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 sz="1700"/>
            </a:p>
          </p:txBody>
        </p:sp>
      </p:grpSp>
      <p:sp>
        <p:nvSpPr>
          <p:cNvPr id="1028" name="Rectangle 7"/>
          <p:cNvSpPr>
            <a:spLocks noChangeArrowheads="1"/>
          </p:cNvSpPr>
          <p:nvPr userDrawn="1"/>
        </p:nvSpPr>
        <p:spPr bwMode="auto">
          <a:xfrm>
            <a:off x="3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1700"/>
          </a:p>
        </p:txBody>
      </p:sp>
      <p:sp>
        <p:nvSpPr>
          <p:cNvPr id="1029" name="Rectangle 8"/>
          <p:cNvSpPr>
            <a:spLocks noChangeArrowheads="1"/>
          </p:cNvSpPr>
          <p:nvPr userDrawn="1"/>
        </p:nvSpPr>
        <p:spPr bwMode="auto">
          <a:xfrm>
            <a:off x="1943102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1700"/>
          </a:p>
        </p:txBody>
      </p:sp>
      <p:sp>
        <p:nvSpPr>
          <p:cNvPr id="1030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700"/>
          </a:p>
        </p:txBody>
      </p:sp>
      <p:sp>
        <p:nvSpPr>
          <p:cNvPr id="103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1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91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 b="1"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" name="Line 14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700"/>
          </a:p>
        </p:txBody>
      </p:sp>
      <p:sp>
        <p:nvSpPr>
          <p:cNvPr id="1035" name="Line 15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700"/>
          </a:p>
        </p:txBody>
      </p:sp>
      <p:pic>
        <p:nvPicPr>
          <p:cNvPr id="1036" name="Рисунок 16" descr="Stroitek Salavat Logo.wmf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8" y="96838"/>
            <a:ext cx="15462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9457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6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171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342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512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682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34" indent="-285732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4996" indent="-22858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2958" indent="-22858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269" indent="-228585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440" indent="-22858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608" indent="-22858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780" indent="-22858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5951" indent="-22858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34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2" algn="l" defTabSz="91434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2" algn="l" defTabSz="91434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4" algn="l" defTabSz="91434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5" algn="l" defTabSz="91434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5" algn="l" defTabSz="91434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366" algn="l" defTabSz="91434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6.xml"/><Relationship Id="rId7" Type="http://schemas.openxmlformats.org/officeDocument/2006/relationships/image" Target="../media/image10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9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tags" Target="../tags/tag10.xml"/><Relationship Id="rId7" Type="http://schemas.microsoft.com/office/2007/relationships/hdphoto" Target="../media/hdphoto1.wdp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microsoft.com/office/2007/relationships/hdphoto" Target="../media/hdphoto2.wdp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23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0711E412-3E03-4BDF-9D15-D5A51503C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1198" y="2646486"/>
            <a:ext cx="5951972" cy="148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062" rIns="0" bIns="0">
            <a:spAutoFit/>
          </a:bodyPr>
          <a:lstStyle>
            <a:lvl1pPr marL="111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ru-RU" sz="3200" b="1" cap="all" dirty="0">
                <a:solidFill>
                  <a:prstClr val="white"/>
                </a:solidFill>
                <a:latin typeface="+mj-lt"/>
              </a:rPr>
              <a:t>Разработки в области обеспечения безопасности трубопроводов</a:t>
            </a:r>
          </a:p>
        </p:txBody>
      </p:sp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3833395" y="5252651"/>
            <a:ext cx="5310605" cy="92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799" kern="0" dirty="0">
                <a:solidFill>
                  <a:srgbClr val="FFFFFF"/>
                </a:solidFill>
              </a:rPr>
              <a:t>Докладчик: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799" kern="0" dirty="0">
                <a:solidFill>
                  <a:srgbClr val="FFFFFF"/>
                </a:solidFill>
              </a:rPr>
              <a:t>Главный специалист АО «Газпром СтройТЭК Салават»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799" kern="0" dirty="0">
                <a:solidFill>
                  <a:srgbClr val="FFFFFF"/>
                </a:solidFill>
              </a:rPr>
              <a:t>Иванов И.В.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17B944-ACD0-4118-8E31-9DFB7198D7F7}" type="slidenum"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altLang="ru-RU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3315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CD125F-50C4-4F57-8D12-E19980EF1BE6}"/>
              </a:ext>
            </a:extLst>
          </p:cNvPr>
          <p:cNvSpPr txBox="1"/>
          <p:nvPr/>
        </p:nvSpPr>
        <p:spPr>
          <a:xfrm>
            <a:off x="2246195" y="2799093"/>
            <a:ext cx="622494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ru-RU" sz="3200" b="1" kern="0" cap="all" dirty="0">
                <a:solidFill>
                  <a:srgbClr val="0070C0"/>
                </a:solidFill>
                <a:latin typeface="Arial Narrow"/>
              </a:rPr>
              <a:t>Порошковое полиэтиленовое покрытие Коутмет afm методом газопламенного нанесения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49" y="1355962"/>
            <a:ext cx="1238233" cy="792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D:\Users\guseva.m\Desktop\Коутмет, газопламенное нанесение\Ибикс нанесение\IMG_086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7449" y="2212028"/>
            <a:ext cx="1244888" cy="892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7449" y="3153296"/>
            <a:ext cx="1244888" cy="9336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104" y="4136195"/>
            <a:ext cx="1238233" cy="9367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B4D5E4-893A-44ED-8DE7-36F2D8B02C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449" y="5122194"/>
            <a:ext cx="1247257" cy="96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02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3256465" y="3507390"/>
            <a:ext cx="2650074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406131" y="3507391"/>
            <a:ext cx="2725242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>
                <a:solidFill>
                  <a:srgbClr val="FFFFFF"/>
                </a:solidFill>
              </a:rPr>
              <a:t>11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707366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Инновационный продукт коутмет </a:t>
            </a:r>
            <a:r>
              <a:rPr lang="en-US" altLang="ru-RU" sz="2800" cap="all" dirty="0"/>
              <a:t>afm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2144713" y="1441265"/>
            <a:ext cx="6632087" cy="1764732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lvl="0" indent="-285750" algn="just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Порошковая полиэтиленовая композиция КОУТМЕТ AFM 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материал на основе </a:t>
            </a:r>
            <a:r>
              <a:rPr lang="ru-RU" sz="1000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функционализированного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полиэтилена и комплекса модифицирующих добавок, улучшающих технологические и эксплуатационные характеристики конечного покрытия</a:t>
            </a:r>
          </a:p>
          <a:p>
            <a:pPr marL="285750" lvl="0" indent="-285750" algn="just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Размер частиц: 200 ± 100 мкм</a:t>
            </a:r>
          </a:p>
          <a:p>
            <a:pPr marL="285750" lvl="0" indent="-285750" algn="just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Нанесение покрытий толщиной до 8 мм на изделие</a:t>
            </a:r>
          </a:p>
          <a:p>
            <a:pPr marL="285750" lvl="0" indent="-285750" algn="just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Цветовое исполнение: белый, черный, красный, желтый, синий, зеленый (возможны иные цвета - в соответствии с требованиями Заказчика)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868E60A-84C8-47C5-9440-38BA1A64F42E}"/>
              </a:ext>
            </a:extLst>
          </p:cNvPr>
          <p:cNvSpPr/>
          <p:nvPr/>
        </p:nvSpPr>
        <p:spPr bwMode="auto">
          <a:xfrm>
            <a:off x="410916" y="1441265"/>
            <a:ext cx="1718042" cy="1764732"/>
          </a:xfrm>
          <a:prstGeom prst="rect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>
                <a:solidFill>
                  <a:srgbClr val="FFFFFF"/>
                </a:solidFill>
                <a:latin typeface="HeliosCond"/>
              </a:rPr>
              <a:t>Описание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iosCond"/>
              <a:ea typeface="+mn-ea"/>
              <a:cs typeface="+mn-cs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6032022" y="3507390"/>
            <a:ext cx="2744778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pic>
        <p:nvPicPr>
          <p:cNvPr id="1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223" y="3652271"/>
            <a:ext cx="2462143" cy="1939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81948" y="3652270"/>
            <a:ext cx="2399499" cy="19394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406" y="3652270"/>
            <a:ext cx="2480012" cy="193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660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3270551" y="3507390"/>
            <a:ext cx="2650074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406131" y="3507391"/>
            <a:ext cx="2749436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>
                <a:solidFill>
                  <a:srgbClr val="FFFFFF"/>
                </a:solidFill>
              </a:rPr>
              <a:t>12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707366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Область применения коутмет </a:t>
            </a:r>
            <a:r>
              <a:rPr lang="en-US" altLang="ru-RU" sz="2800" cap="all" dirty="0"/>
              <a:t>afm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2144713" y="1441265"/>
            <a:ext cx="6632087" cy="1764732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lvl="0" indent="-285750" algn="just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Защита от агрессивных сред металлических, стеклопластиковых и бетонных конструкций</a:t>
            </a:r>
          </a:p>
          <a:p>
            <a:pPr marL="285750" lvl="0" indent="-285750" algn="just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Применяется для нанесения защитного покрытия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на стальные трубы, сварные швы, соединительные детали и монтажные узлы трубопроводов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, используемые при строительстве газо- и нефтепроводов,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на поверхностях сложной конфигурации</a:t>
            </a:r>
          </a:p>
          <a:p>
            <a:pPr marL="285750" lvl="0" indent="-285750" algn="just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Композиция КОУТМЕТ AFМ разработана в соответствии с требованиями ISO 21809-3, а также отвечает требованиям ISO 21809-1 для покрытий классов А и В.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868E60A-84C8-47C5-9440-38BA1A64F42E}"/>
              </a:ext>
            </a:extLst>
          </p:cNvPr>
          <p:cNvSpPr/>
          <p:nvPr/>
        </p:nvSpPr>
        <p:spPr bwMode="auto">
          <a:xfrm>
            <a:off x="410916" y="1441265"/>
            <a:ext cx="1718042" cy="1764732"/>
          </a:xfrm>
          <a:prstGeom prst="rect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>
                <a:solidFill>
                  <a:srgbClr val="FFFFFF"/>
                </a:solidFill>
                <a:latin typeface="HeliosCond"/>
              </a:rPr>
              <a:t>Описание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iosCond"/>
              <a:ea typeface="+mn-ea"/>
              <a:cs typeface="+mn-cs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6020474" y="3507390"/>
            <a:ext cx="2756325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pic>
        <p:nvPicPr>
          <p:cNvPr id="13" name="Рисунок 7">
            <a:extLst>
              <a:ext uri="{FF2B5EF4-FFF2-40B4-BE49-F238E27FC236}">
                <a16:creationId xmlns:a16="http://schemas.microsoft.com/office/drawing/2014/main" id="{FFBD97FE-4797-4644-AEB6-37A408A710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67887" y="3647236"/>
            <a:ext cx="2475163" cy="190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4">
            <a:extLst>
              <a:ext uri="{FF2B5EF4-FFF2-40B4-BE49-F238E27FC236}">
                <a16:creationId xmlns:a16="http://schemas.microsoft.com/office/drawing/2014/main" id="{FD45401D-BF33-4B77-AEC4-607C2D8349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18035" y="3647236"/>
            <a:ext cx="2355106" cy="190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6B4D5E4-893A-44ED-8DE7-36F2D8B02C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115" y="3647236"/>
            <a:ext cx="2514488" cy="19012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3388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3270551" y="3507390"/>
            <a:ext cx="2650074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406131" y="3507391"/>
            <a:ext cx="2749436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>
                <a:solidFill>
                  <a:srgbClr val="FFFFFF"/>
                </a:solidFill>
              </a:rPr>
              <a:t>13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0" y="229519"/>
            <a:ext cx="6985000" cy="707366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Описание технологии </a:t>
            </a:r>
            <a:br>
              <a:rPr lang="ru-RU" altLang="ru-RU" sz="2800" cap="all" dirty="0"/>
            </a:br>
            <a:r>
              <a:rPr lang="ru-RU" altLang="ru-RU" sz="2800" cap="all" dirty="0"/>
              <a:t>газопламенного нанесения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2144713" y="1915063"/>
            <a:ext cx="6632087" cy="1290934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lvl="0" indent="-285750" algn="just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Метод газопламенного нанесения 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заключается в распылении нескольких слоёв термопластичного порошка на предварительно подготовленную и нагретую поверхность</a:t>
            </a:r>
          </a:p>
          <a:p>
            <a:pPr marL="285750" lvl="0" indent="-285750" algn="just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Позволяет достичь однородного покрытия, высокой адгезии и улучшенных технологических и эксплуатационных характеристик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868E60A-84C8-47C5-9440-38BA1A64F42E}"/>
              </a:ext>
            </a:extLst>
          </p:cNvPr>
          <p:cNvSpPr/>
          <p:nvPr/>
        </p:nvSpPr>
        <p:spPr bwMode="auto">
          <a:xfrm>
            <a:off x="410916" y="1915063"/>
            <a:ext cx="1718042" cy="1290933"/>
          </a:xfrm>
          <a:prstGeom prst="rect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>
                <a:solidFill>
                  <a:srgbClr val="FFFFFF"/>
                </a:solidFill>
                <a:latin typeface="HeliosCond"/>
              </a:rPr>
              <a:t>Описание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iosCond"/>
              <a:ea typeface="+mn-ea"/>
              <a:cs typeface="+mn-cs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6020474" y="3507390"/>
            <a:ext cx="2756325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sp>
        <p:nvSpPr>
          <p:cNvPr id="14" name="Заголовок 8"/>
          <p:cNvSpPr txBox="1">
            <a:spLocks/>
          </p:cNvSpPr>
          <p:nvPr/>
        </p:nvSpPr>
        <p:spPr bwMode="auto">
          <a:xfrm>
            <a:off x="465501" y="1234352"/>
            <a:ext cx="8311298" cy="64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defPPr>
              <a:defRPr lang="ru-RU"/>
            </a:defPPr>
            <a:lvl1pPr defTabSz="1793875">
              <a:buFontTx/>
              <a:buNone/>
              <a:defRPr sz="1200" b="1">
                <a:solidFill>
                  <a:srgbClr val="1F497D"/>
                </a:solidFill>
                <a:latin typeface="HeliosCondC"/>
                <a:cs typeface="Arial" panose="020B060402020202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dirty="0"/>
              <a:t>Преимущественно, при использовании КОУТМЕТ AFM применяется метод газопламенного нанесения по технологии IBIX, а также метод пневмораспыления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575" y="3675873"/>
            <a:ext cx="2494548" cy="1870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4474" y="3675873"/>
            <a:ext cx="2546137" cy="1870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7685" y="3645448"/>
            <a:ext cx="2020670" cy="1931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8877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4666889" y="2787962"/>
            <a:ext cx="4084347" cy="266099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410915" y="2787962"/>
            <a:ext cx="4048941" cy="266099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>
                <a:solidFill>
                  <a:srgbClr val="FFFFFF"/>
                </a:solidFill>
              </a:rPr>
              <a:t>14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0" y="181154"/>
            <a:ext cx="6985000" cy="561474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Способы газопламенного нанесения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1695348" y="1900401"/>
            <a:ext cx="2764507" cy="693242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85725" lvl="0" indent="-85725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1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С применением полуавтоматической системы для газопламенного распыления производства IBIX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868E60A-84C8-47C5-9440-38BA1A64F42E}"/>
              </a:ext>
            </a:extLst>
          </p:cNvPr>
          <p:cNvSpPr/>
          <p:nvPr/>
        </p:nvSpPr>
        <p:spPr bwMode="auto">
          <a:xfrm>
            <a:off x="410917" y="1915063"/>
            <a:ext cx="1281358" cy="664235"/>
          </a:xfrm>
          <a:prstGeom prst="rect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lvl="0" algn="ctr" defTabSz="9128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kern="0" dirty="0">
                <a:solidFill>
                  <a:srgbClr val="FFFFFF"/>
                </a:solidFill>
                <a:latin typeface="HeliosCond"/>
              </a:rPr>
              <a:t>Ручной способ нанесения</a:t>
            </a:r>
          </a:p>
        </p:txBody>
      </p:sp>
      <p:sp>
        <p:nvSpPr>
          <p:cNvPr id="4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sp>
        <p:nvSpPr>
          <p:cNvPr id="14" name="Заголовок 8"/>
          <p:cNvSpPr txBox="1">
            <a:spLocks/>
          </p:cNvSpPr>
          <p:nvPr/>
        </p:nvSpPr>
        <p:spPr bwMode="auto">
          <a:xfrm>
            <a:off x="439939" y="1277060"/>
            <a:ext cx="8311298" cy="37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defPPr>
              <a:defRPr lang="ru-RU"/>
            </a:defPPr>
            <a:lvl1pPr defTabSz="1793875">
              <a:buFontTx/>
              <a:buNone/>
              <a:defRPr sz="1200" b="1">
                <a:solidFill>
                  <a:srgbClr val="1F497D"/>
                </a:solidFill>
                <a:latin typeface="HeliosCondC"/>
                <a:cs typeface="Arial" panose="020B060402020202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dirty="0"/>
              <a:t>Способы нанесения порошкового покрытия Коутмет AFM: ручной и автоматический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6081622" y="1900401"/>
            <a:ext cx="2669613" cy="693242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85725" lvl="0" indent="-85725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1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С применением автоматической системы для газопламенного распыления производства IBIX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868E60A-84C8-47C5-9440-38BA1A64F42E}"/>
              </a:ext>
            </a:extLst>
          </p:cNvPr>
          <p:cNvSpPr/>
          <p:nvPr/>
        </p:nvSpPr>
        <p:spPr bwMode="auto">
          <a:xfrm>
            <a:off x="4666890" y="1915063"/>
            <a:ext cx="1414733" cy="664235"/>
          </a:xfrm>
          <a:prstGeom prst="rect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lvl="0" algn="ctr" defTabSz="9128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kern="0" dirty="0">
                <a:solidFill>
                  <a:srgbClr val="FFFFFF"/>
                </a:solidFill>
                <a:latin typeface="HeliosCond"/>
              </a:rPr>
              <a:t>Автоматический способ нанесения</a:t>
            </a:r>
          </a:p>
        </p:txBody>
      </p:sp>
      <p:pic>
        <p:nvPicPr>
          <p:cNvPr id="21" name="Рисунок 20" descr="D:\Users\guseva.m\Desktop\Коутмет, газопламенное нанесение\Ибикс нанесение\IMG_086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6673" y="2940718"/>
            <a:ext cx="3726610" cy="2355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03" y="2940718"/>
            <a:ext cx="3724163" cy="235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847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3166590" y="2929386"/>
            <a:ext cx="2650074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423384" y="2929386"/>
            <a:ext cx="2621741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>
                <a:solidFill>
                  <a:srgbClr val="FFFFFF"/>
                </a:solidFill>
              </a:rPr>
              <a:t>15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855" y="41252"/>
            <a:ext cx="6985000" cy="707366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этапы нанесения покрытия коутмет afm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423384" y="2313066"/>
            <a:ext cx="2552729" cy="447388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lvl="0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Очистка поверхности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868E60A-84C8-47C5-9440-38BA1A64F42E}"/>
              </a:ext>
            </a:extLst>
          </p:cNvPr>
          <p:cNvSpPr/>
          <p:nvPr/>
        </p:nvSpPr>
        <p:spPr bwMode="auto">
          <a:xfrm>
            <a:off x="423385" y="1809034"/>
            <a:ext cx="2552728" cy="468341"/>
          </a:xfrm>
          <a:prstGeom prst="rect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lvl="0" algn="ctr" defTabSz="9128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kern="0" dirty="0">
                <a:solidFill>
                  <a:srgbClr val="FFFFFF"/>
                </a:solidFill>
                <a:latin typeface="HeliosCond"/>
              </a:rPr>
              <a:t>Подготовка поверхности к нанесению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6003029" y="2929387"/>
            <a:ext cx="2724361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868E60A-84C8-47C5-9440-38BA1A64F42E}"/>
              </a:ext>
            </a:extLst>
          </p:cNvPr>
          <p:cNvSpPr/>
          <p:nvPr/>
        </p:nvSpPr>
        <p:spPr bwMode="auto">
          <a:xfrm>
            <a:off x="3168790" y="1803065"/>
            <a:ext cx="2641565" cy="468341"/>
          </a:xfrm>
          <a:prstGeom prst="rect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lvl="0" algn="ctr" defTabSz="9128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kern="0" dirty="0">
                <a:solidFill>
                  <a:srgbClr val="FFFFFF"/>
                </a:solidFill>
                <a:latin typeface="HeliosCond"/>
              </a:rPr>
              <a:t>Нагрев трубы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868E60A-84C8-47C5-9440-38BA1A64F42E}"/>
              </a:ext>
            </a:extLst>
          </p:cNvPr>
          <p:cNvSpPr/>
          <p:nvPr/>
        </p:nvSpPr>
        <p:spPr bwMode="auto">
          <a:xfrm>
            <a:off x="6003034" y="1803065"/>
            <a:ext cx="2692394" cy="468341"/>
          </a:xfrm>
          <a:prstGeom prst="rect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lvl="0" algn="ctr" defTabSz="9128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kern="0" dirty="0">
                <a:solidFill>
                  <a:srgbClr val="FFFFFF"/>
                </a:solidFill>
                <a:latin typeface="HeliosCond"/>
              </a:rPr>
              <a:t>Нанесение праймера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3168789" y="2313066"/>
            <a:ext cx="2641565" cy="447390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lvl="0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Нагрев  трубы в печи до 180-220˚ С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6003029" y="2313066"/>
            <a:ext cx="2692399" cy="447390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lvl="0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Нанесение праймера при температуре 180-220˚ С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5292" y="3087624"/>
            <a:ext cx="2398940" cy="186708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2748" y="3087624"/>
            <a:ext cx="2464921" cy="1867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616" y="3087624"/>
            <a:ext cx="2385275" cy="186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56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3166589" y="3041529"/>
            <a:ext cx="2716625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381405" y="3046560"/>
            <a:ext cx="2621741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>
                <a:solidFill>
                  <a:srgbClr val="FFFFFF"/>
                </a:solidFill>
              </a:rPr>
              <a:t>16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855" y="41252"/>
            <a:ext cx="6985000" cy="707366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этапы нанесения покрытия коутмет afm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381405" y="2269464"/>
            <a:ext cx="2621741" cy="551374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lvl="0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Одновременное нанесение при температуре не менее 180˚ С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868E60A-84C8-47C5-9440-38BA1A64F42E}"/>
              </a:ext>
            </a:extLst>
          </p:cNvPr>
          <p:cNvSpPr/>
          <p:nvPr/>
        </p:nvSpPr>
        <p:spPr bwMode="auto">
          <a:xfrm>
            <a:off x="381405" y="1803065"/>
            <a:ext cx="2621740" cy="468341"/>
          </a:xfrm>
          <a:prstGeom prst="rect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lvl="0" algn="ctr" defTabSz="9128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kern="0" dirty="0">
                <a:solidFill>
                  <a:srgbClr val="FFFFFF"/>
                </a:solidFill>
                <a:latin typeface="HeliosCond"/>
              </a:rPr>
              <a:t>Нанесение праймера и порошкового </a:t>
            </a:r>
            <a:r>
              <a:rPr lang="ru-RU" sz="1200" b="1" kern="0" dirty="0" err="1">
                <a:solidFill>
                  <a:srgbClr val="FFFFFF"/>
                </a:solidFill>
                <a:latin typeface="HeliosCond"/>
              </a:rPr>
              <a:t>адгезива</a:t>
            </a:r>
            <a:endParaRPr lang="ru-RU" sz="1200" b="1" kern="0" dirty="0">
              <a:solidFill>
                <a:srgbClr val="FFFFFF"/>
              </a:solidFill>
              <a:latin typeface="HeliosCond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6046657" y="3041530"/>
            <a:ext cx="2724361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868E60A-84C8-47C5-9440-38BA1A64F42E}"/>
              </a:ext>
            </a:extLst>
          </p:cNvPr>
          <p:cNvSpPr/>
          <p:nvPr/>
        </p:nvSpPr>
        <p:spPr bwMode="auto">
          <a:xfrm>
            <a:off x="3168790" y="1803065"/>
            <a:ext cx="2714425" cy="468341"/>
          </a:xfrm>
          <a:prstGeom prst="rect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lvl="0" algn="ctr" defTabSz="9128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kern="0" dirty="0">
                <a:solidFill>
                  <a:srgbClr val="FFFFFF"/>
                </a:solidFill>
                <a:latin typeface="HeliosCond"/>
              </a:rPr>
              <a:t>Нанесение слоя Коутмет </a:t>
            </a:r>
            <a:r>
              <a:rPr lang="en-US" sz="1200" b="1" kern="0" dirty="0">
                <a:solidFill>
                  <a:srgbClr val="FFFFFF"/>
                </a:solidFill>
                <a:latin typeface="HeliosCond"/>
              </a:rPr>
              <a:t>AFM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868E60A-84C8-47C5-9440-38BA1A64F42E}"/>
              </a:ext>
            </a:extLst>
          </p:cNvPr>
          <p:cNvSpPr/>
          <p:nvPr/>
        </p:nvSpPr>
        <p:spPr bwMode="auto">
          <a:xfrm>
            <a:off x="6046662" y="1803065"/>
            <a:ext cx="2692394" cy="468341"/>
          </a:xfrm>
          <a:prstGeom prst="rect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lvl="0" algn="ctr" defTabSz="9128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kern="0" dirty="0">
                <a:solidFill>
                  <a:srgbClr val="FFFFFF"/>
                </a:solidFill>
                <a:latin typeface="HeliosCond"/>
              </a:rPr>
              <a:t>Охлаждение поверхности водой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3166589" y="2291263"/>
            <a:ext cx="2714426" cy="529575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lvl="0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Нанесение третьего наружного слоя при температуре не менее 130˚ С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6046657" y="2287186"/>
            <a:ext cx="2692399" cy="533652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lvl="0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Температура поверхности должна быть не ниже 145-160° C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84" y="3170956"/>
            <a:ext cx="2496434" cy="19445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283" y="3170956"/>
            <a:ext cx="2504638" cy="194450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452" y="3170956"/>
            <a:ext cx="2417645" cy="194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659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>
                <a:solidFill>
                  <a:srgbClr val="FFFFFF"/>
                </a:solidFill>
              </a:rPr>
              <a:t>17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4713" y="117263"/>
            <a:ext cx="6985000" cy="613346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преимущества покрытия коутмет </a:t>
            </a:r>
            <a:r>
              <a:rPr lang="en-US" altLang="ru-RU" sz="2800" cap="all" dirty="0"/>
              <a:t>afm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4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93FC119-1018-4007-8B18-ACE63D828C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8162" y="2839130"/>
            <a:ext cx="2541389" cy="1652252"/>
          </a:xfrm>
          <a:prstGeom prst="rect">
            <a:avLst/>
          </a:prstGeom>
          <a:ln w="60325">
            <a:solidFill>
              <a:schemeClr val="accent1">
                <a:lumMod val="60000"/>
                <a:lumOff val="40000"/>
              </a:schemeClr>
            </a:solidFill>
            <a:round/>
          </a:ln>
        </p:spPr>
      </p:pic>
      <p:sp>
        <p:nvSpPr>
          <p:cNvPr id="25" name="Left Arrow 8">
            <a:extLst>
              <a:ext uri="{FF2B5EF4-FFF2-40B4-BE49-F238E27FC236}">
                <a16:creationId xmlns:a16="http://schemas.microsoft.com/office/drawing/2014/main" id="{530A0422-DD64-4B77-B045-466CCF20CA15}"/>
              </a:ext>
            </a:extLst>
          </p:cNvPr>
          <p:cNvSpPr/>
          <p:nvPr/>
        </p:nvSpPr>
        <p:spPr>
          <a:xfrm rot="10800000">
            <a:off x="6029205" y="3994272"/>
            <a:ext cx="374020" cy="339312"/>
          </a:xfrm>
          <a:prstGeom prst="leftArrow">
            <a:avLst>
              <a:gd name="adj1" fmla="val 52580"/>
              <a:gd name="adj2" fmla="val 50000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1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773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Left Arrow 8">
            <a:extLst>
              <a:ext uri="{FF2B5EF4-FFF2-40B4-BE49-F238E27FC236}">
                <a16:creationId xmlns:a16="http://schemas.microsoft.com/office/drawing/2014/main" id="{530A0422-DD64-4B77-B045-466CCF20CA15}"/>
              </a:ext>
            </a:extLst>
          </p:cNvPr>
          <p:cNvSpPr/>
          <p:nvPr/>
        </p:nvSpPr>
        <p:spPr>
          <a:xfrm>
            <a:off x="2667611" y="4012706"/>
            <a:ext cx="374020" cy="335007"/>
          </a:xfrm>
          <a:prstGeom prst="leftArrow">
            <a:avLst>
              <a:gd name="adj1" fmla="val 52580"/>
              <a:gd name="adj2" fmla="val 50000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1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773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Left Arrow 8">
            <a:extLst>
              <a:ext uri="{FF2B5EF4-FFF2-40B4-BE49-F238E27FC236}">
                <a16:creationId xmlns:a16="http://schemas.microsoft.com/office/drawing/2014/main" id="{530A0422-DD64-4B77-B045-466CCF20CA15}"/>
              </a:ext>
            </a:extLst>
          </p:cNvPr>
          <p:cNvSpPr/>
          <p:nvPr/>
        </p:nvSpPr>
        <p:spPr>
          <a:xfrm rot="10800000">
            <a:off x="6029565" y="3001992"/>
            <a:ext cx="373299" cy="314542"/>
          </a:xfrm>
          <a:prstGeom prst="leftArrow">
            <a:avLst>
              <a:gd name="adj1" fmla="val 52580"/>
              <a:gd name="adj2" fmla="val 50000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1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773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Left Arrow 8">
            <a:extLst>
              <a:ext uri="{FF2B5EF4-FFF2-40B4-BE49-F238E27FC236}">
                <a16:creationId xmlns:a16="http://schemas.microsoft.com/office/drawing/2014/main" id="{530A0422-DD64-4B77-B045-466CCF20CA15}"/>
              </a:ext>
            </a:extLst>
          </p:cNvPr>
          <p:cNvSpPr/>
          <p:nvPr/>
        </p:nvSpPr>
        <p:spPr>
          <a:xfrm>
            <a:off x="2667611" y="3086733"/>
            <a:ext cx="374020" cy="303448"/>
          </a:xfrm>
          <a:prstGeom prst="leftArrow">
            <a:avLst>
              <a:gd name="adj1" fmla="val 52580"/>
              <a:gd name="adj2" fmla="val 50000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1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773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2001328" y="1469345"/>
            <a:ext cx="2321567" cy="753095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Обладает ударной прочностью 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4655371" y="1474838"/>
            <a:ext cx="2451916" cy="727511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Обладает </a:t>
            </a:r>
            <a:r>
              <a:rPr lang="ru-RU" sz="1100" b="1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термопластичностью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и гибкостью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6592517" y="2849620"/>
            <a:ext cx="2168947" cy="721324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Обладает пониженным коэффициентом трения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6592516" y="3801133"/>
            <a:ext cx="2168947" cy="737932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Обладает устойчивостью и химической защитой 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2001328" y="5164088"/>
            <a:ext cx="2404602" cy="785587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Является качественной заменой ПУ покрытия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4532775" y="5165524"/>
            <a:ext cx="2697108" cy="788475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Переходное электрическое сопротивление более </a:t>
            </a:r>
            <a:b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</a:b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10</a:t>
            </a:r>
            <a:r>
              <a:rPr lang="ru-RU" sz="1100" b="1" kern="0" baseline="3000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10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Ом*м</a:t>
            </a:r>
            <a:r>
              <a:rPr lang="ru-RU" sz="1100" b="1" kern="0" baseline="3000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2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360624" y="2781551"/>
            <a:ext cx="2207552" cy="761759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Идеально подходит для сложных деталей, изгибов и поворотов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360625" y="3783410"/>
            <a:ext cx="2207552" cy="761037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Обладает высокой адгезионной прочностью</a:t>
            </a:r>
          </a:p>
        </p:txBody>
      </p:sp>
      <p:sp>
        <p:nvSpPr>
          <p:cNvPr id="52" name="Left Arrow 8">
            <a:extLst>
              <a:ext uri="{FF2B5EF4-FFF2-40B4-BE49-F238E27FC236}">
                <a16:creationId xmlns:a16="http://schemas.microsoft.com/office/drawing/2014/main" id="{530A0422-DD64-4B77-B045-466CCF20CA15}"/>
              </a:ext>
            </a:extLst>
          </p:cNvPr>
          <p:cNvSpPr/>
          <p:nvPr/>
        </p:nvSpPr>
        <p:spPr>
          <a:xfrm rot="5400000">
            <a:off x="5038805" y="2351597"/>
            <a:ext cx="374020" cy="303448"/>
          </a:xfrm>
          <a:prstGeom prst="leftArrow">
            <a:avLst>
              <a:gd name="adj1" fmla="val 52580"/>
              <a:gd name="adj2" fmla="val 50000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1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773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3" name="Left Arrow 8">
            <a:extLst>
              <a:ext uri="{FF2B5EF4-FFF2-40B4-BE49-F238E27FC236}">
                <a16:creationId xmlns:a16="http://schemas.microsoft.com/office/drawing/2014/main" id="{530A0422-DD64-4B77-B045-466CCF20CA15}"/>
              </a:ext>
            </a:extLst>
          </p:cNvPr>
          <p:cNvSpPr/>
          <p:nvPr/>
        </p:nvSpPr>
        <p:spPr>
          <a:xfrm rot="5400000">
            <a:off x="3730602" y="2337626"/>
            <a:ext cx="374020" cy="303448"/>
          </a:xfrm>
          <a:prstGeom prst="leftArrow">
            <a:avLst>
              <a:gd name="adj1" fmla="val 52580"/>
              <a:gd name="adj2" fmla="val 50000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1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773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4" name="Left Arrow 8">
            <a:extLst>
              <a:ext uri="{FF2B5EF4-FFF2-40B4-BE49-F238E27FC236}">
                <a16:creationId xmlns:a16="http://schemas.microsoft.com/office/drawing/2014/main" id="{530A0422-DD64-4B77-B045-466CCF20CA15}"/>
              </a:ext>
            </a:extLst>
          </p:cNvPr>
          <p:cNvSpPr/>
          <p:nvPr/>
        </p:nvSpPr>
        <p:spPr>
          <a:xfrm rot="16200000">
            <a:off x="3726747" y="4727948"/>
            <a:ext cx="374020" cy="303448"/>
          </a:xfrm>
          <a:prstGeom prst="leftArrow">
            <a:avLst>
              <a:gd name="adj1" fmla="val 52580"/>
              <a:gd name="adj2" fmla="val 50000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1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773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5" name="Left Arrow 8">
            <a:extLst>
              <a:ext uri="{FF2B5EF4-FFF2-40B4-BE49-F238E27FC236}">
                <a16:creationId xmlns:a16="http://schemas.microsoft.com/office/drawing/2014/main" id="{530A0422-DD64-4B77-B045-466CCF20CA15}"/>
              </a:ext>
            </a:extLst>
          </p:cNvPr>
          <p:cNvSpPr/>
          <p:nvPr/>
        </p:nvSpPr>
        <p:spPr>
          <a:xfrm rot="16200000">
            <a:off x="5038805" y="4727948"/>
            <a:ext cx="374020" cy="303448"/>
          </a:xfrm>
          <a:prstGeom prst="leftArrow">
            <a:avLst>
              <a:gd name="adj1" fmla="val 52580"/>
              <a:gd name="adj2" fmla="val 50000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1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773" kern="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022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3" grpId="0" animBg="1"/>
      <p:bldP spid="39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4276860" y="4202988"/>
            <a:ext cx="2957766" cy="197172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>
                <a:solidFill>
                  <a:srgbClr val="FFFFFF"/>
                </a:solidFill>
              </a:rPr>
              <a:t>18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4713" y="288516"/>
            <a:ext cx="6985000" cy="707366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Преимущества газопламенного нанесения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439760" y="1356000"/>
            <a:ext cx="8376897" cy="398260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lvl="0" indent="-180975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Получение качественного покрытия на поверхностях сложной конфигурации 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6092296" y="3295418"/>
            <a:ext cx="2724361" cy="182854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sp>
        <p:nvSpPr>
          <p:cNvPr id="22" name="Заголовок 8"/>
          <p:cNvSpPr txBox="1">
            <a:spLocks/>
          </p:cNvSpPr>
          <p:nvPr/>
        </p:nvSpPr>
        <p:spPr bwMode="auto">
          <a:xfrm>
            <a:off x="948531" y="1880078"/>
            <a:ext cx="7845214" cy="3321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defPPr>
              <a:defRPr lang="ru-RU"/>
            </a:defPPr>
            <a:lvl1pPr defTabSz="1793875">
              <a:buFontTx/>
              <a:buNone/>
              <a:defRPr sz="1200" b="1">
                <a:solidFill>
                  <a:srgbClr val="1F497D"/>
                </a:solidFill>
                <a:latin typeface="HeliosCondC"/>
                <a:cs typeface="Arial" panose="020B060402020202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1100" dirty="0"/>
              <a:t>Новое поколение оборудования - простое в использовании, надежное и долговечное, минимальные требования к техническому обслуживанию, компактное, легкое и безопасное</a:t>
            </a:r>
          </a:p>
          <a:p>
            <a:pPr algn="just"/>
            <a:endParaRPr lang="ru-RU" altLang="ru-RU" sz="1100" dirty="0"/>
          </a:p>
          <a:p>
            <a:pPr algn="just"/>
            <a:r>
              <a:rPr lang="ru-RU" altLang="ru-RU" sz="1100" dirty="0"/>
              <a:t>Нанесение большого количества порошка в непрерывном цикле за короткий промежуток времени</a:t>
            </a:r>
          </a:p>
          <a:p>
            <a:pPr algn="just"/>
            <a:endParaRPr lang="ru-RU" altLang="ru-RU" sz="1100" dirty="0"/>
          </a:p>
          <a:p>
            <a:pPr algn="just"/>
            <a:r>
              <a:rPr lang="ru-RU" altLang="ru-RU" sz="1100" dirty="0"/>
              <a:t>Отличное расплавление порошкового покрытия при высокой скорости подачи порошка</a:t>
            </a:r>
          </a:p>
          <a:p>
            <a:pPr algn="just"/>
            <a:endParaRPr lang="ru-RU" altLang="ru-RU" sz="1100" dirty="0"/>
          </a:p>
          <a:p>
            <a:pPr algn="just"/>
            <a:r>
              <a:rPr lang="ru-RU" altLang="ru-RU" sz="1100" dirty="0"/>
              <a:t>Достижение однородности и эластичности покрытия</a:t>
            </a:r>
          </a:p>
          <a:p>
            <a:pPr algn="just"/>
            <a:endParaRPr lang="ru-RU" altLang="ru-RU" sz="1100" dirty="0"/>
          </a:p>
          <a:p>
            <a:pPr algn="just"/>
            <a:r>
              <a:rPr lang="ru-RU" altLang="ru-RU" sz="1100" dirty="0"/>
              <a:t>Достижение высокой адгезии и прочности покрытия</a:t>
            </a:r>
          </a:p>
          <a:p>
            <a:pPr algn="just"/>
            <a:endParaRPr lang="ru-RU" altLang="ru-RU" sz="1100" dirty="0"/>
          </a:p>
          <a:p>
            <a:pPr algn="just"/>
            <a:r>
              <a:rPr lang="ru-RU" altLang="ru-RU" sz="1100" dirty="0"/>
              <a:t>Отсутствие наслоения порошка на сложных участках</a:t>
            </a:r>
          </a:p>
          <a:p>
            <a:pPr algn="just"/>
            <a:endParaRPr lang="ru-RU" altLang="ru-RU" sz="1100" dirty="0"/>
          </a:p>
          <a:p>
            <a:pPr algn="just"/>
            <a:r>
              <a:rPr lang="ru-RU" altLang="ru-RU" sz="1100" dirty="0"/>
              <a:t>Стабильное пламя, постоянный поток газа</a:t>
            </a:r>
          </a:p>
          <a:p>
            <a:pPr algn="just"/>
            <a:endParaRPr lang="ru-RU" altLang="ru-RU" sz="1100" dirty="0"/>
          </a:p>
          <a:p>
            <a:pPr algn="just"/>
            <a:r>
              <a:rPr lang="ru-RU" altLang="ru-RU" sz="1100" dirty="0"/>
              <a:t>Широкая форма распыления</a:t>
            </a:r>
          </a:p>
          <a:p>
            <a:pPr algn="just"/>
            <a:endParaRPr lang="ru-RU" altLang="ru-RU" sz="1100" dirty="0"/>
          </a:p>
          <a:p>
            <a:pPr algn="just"/>
            <a:r>
              <a:rPr lang="ru-RU" altLang="ru-RU" sz="1100" dirty="0"/>
              <a:t>Управляемость процессом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0845" y="4328806"/>
            <a:ext cx="2691442" cy="170570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1295" y="3413947"/>
            <a:ext cx="2526361" cy="157808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51" y="2003115"/>
            <a:ext cx="241271" cy="24127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51" y="2456571"/>
            <a:ext cx="241271" cy="24127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51" y="2804450"/>
            <a:ext cx="241271" cy="24127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290" y="3159831"/>
            <a:ext cx="241271" cy="24127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51" y="3488600"/>
            <a:ext cx="241271" cy="24127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290" y="3817369"/>
            <a:ext cx="241271" cy="24127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290" y="4125550"/>
            <a:ext cx="241271" cy="24127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51" y="4473793"/>
            <a:ext cx="241271" cy="24127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289" y="4833418"/>
            <a:ext cx="241271" cy="241272"/>
          </a:xfrm>
          <a:prstGeom prst="rect">
            <a:avLst/>
          </a:prstGeom>
        </p:spPr>
      </p:pic>
      <p:pic>
        <p:nvPicPr>
          <p:cNvPr id="41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8251" y="5099963"/>
            <a:ext cx="1296075" cy="116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745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3839609" y="4273749"/>
            <a:ext cx="2594667" cy="1834794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>
                <a:solidFill>
                  <a:srgbClr val="FFFFFF"/>
                </a:solidFill>
              </a:rPr>
              <a:t>19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4713" y="117263"/>
            <a:ext cx="4962574" cy="613346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Заделка сварного стыка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4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sp>
        <p:nvSpPr>
          <p:cNvPr id="22" name="Заголовок 8"/>
          <p:cNvSpPr txBox="1">
            <a:spLocks/>
          </p:cNvSpPr>
          <p:nvPr/>
        </p:nvSpPr>
        <p:spPr bwMode="auto">
          <a:xfrm>
            <a:off x="641959" y="1361964"/>
            <a:ext cx="7845214" cy="759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defPPr>
              <a:defRPr lang="ru-RU"/>
            </a:defPPr>
            <a:lvl1pPr defTabSz="1793875">
              <a:buFontTx/>
              <a:buNone/>
              <a:defRPr sz="1200" b="1">
                <a:solidFill>
                  <a:srgbClr val="1F497D"/>
                </a:solidFill>
                <a:latin typeface="HeliosCondC"/>
                <a:cs typeface="Arial" panose="020B060402020202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1100" dirty="0"/>
              <a:t>Для заделки сварного стыка в трассовых условиях можно использовать как ручной способ нанесения, так и автоматический </a:t>
            </a:r>
          </a:p>
          <a:p>
            <a:pPr algn="just"/>
            <a:endParaRPr lang="ru-RU" altLang="ru-RU" sz="1100" dirty="0"/>
          </a:p>
          <a:p>
            <a:pPr algn="just"/>
            <a:r>
              <a:rPr lang="ru-RU" altLang="ru-RU" sz="1100" u="sng" dirty="0"/>
              <a:t>Необходимо пройти следующие этапы нанесения:</a:t>
            </a:r>
          </a:p>
          <a:p>
            <a:pPr algn="just"/>
            <a:endParaRPr lang="ru-RU" altLang="ru-RU" sz="1100" dirty="0"/>
          </a:p>
        </p:txBody>
      </p:sp>
      <p:sp>
        <p:nvSpPr>
          <p:cNvPr id="27" name="Заголовок 3"/>
          <p:cNvSpPr txBox="1">
            <a:spLocks/>
          </p:cNvSpPr>
          <p:nvPr/>
        </p:nvSpPr>
        <p:spPr bwMode="auto">
          <a:xfrm>
            <a:off x="1357110" y="2192275"/>
            <a:ext cx="2047003" cy="25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1793875">
              <a:spcBef>
                <a:spcPct val="20000"/>
              </a:spcBef>
              <a:buFont typeface="Arial" panose="020B0604020202020204" pitchFamily="34" charset="0"/>
              <a:buChar char="•"/>
              <a:defRPr sz="6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092" b="1" dirty="0">
                <a:solidFill>
                  <a:srgbClr val="002060"/>
                </a:solidFill>
                <a:latin typeface="HeliosCondC"/>
                <a:cs typeface="Arial" panose="020B0604020202020204" pitchFamily="34" charset="0"/>
              </a:rPr>
              <a:t>Очистка поверхности трубы</a:t>
            </a:r>
          </a:p>
        </p:txBody>
      </p:sp>
      <p:sp>
        <p:nvSpPr>
          <p:cNvPr id="28" name="Заголовок 3"/>
          <p:cNvSpPr txBox="1">
            <a:spLocks/>
          </p:cNvSpPr>
          <p:nvPr/>
        </p:nvSpPr>
        <p:spPr bwMode="auto">
          <a:xfrm>
            <a:off x="1357110" y="2500853"/>
            <a:ext cx="2047725" cy="25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1793875">
              <a:spcBef>
                <a:spcPct val="20000"/>
              </a:spcBef>
              <a:buFont typeface="Arial" panose="020B0604020202020204" pitchFamily="34" charset="0"/>
              <a:buChar char="•"/>
              <a:defRPr sz="6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092" b="1" dirty="0">
                <a:solidFill>
                  <a:srgbClr val="002060"/>
                </a:solidFill>
                <a:latin typeface="HeliosCondC"/>
                <a:cs typeface="Arial" panose="020B0604020202020204" pitchFamily="34" charset="0"/>
              </a:rPr>
              <a:t>Нагрев поверхности</a:t>
            </a:r>
          </a:p>
        </p:txBody>
      </p:sp>
      <p:sp>
        <p:nvSpPr>
          <p:cNvPr id="29" name="Заголовок 3"/>
          <p:cNvSpPr txBox="1">
            <a:spLocks/>
          </p:cNvSpPr>
          <p:nvPr/>
        </p:nvSpPr>
        <p:spPr bwMode="auto">
          <a:xfrm>
            <a:off x="1357110" y="2809409"/>
            <a:ext cx="2047003" cy="25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1793875">
              <a:spcBef>
                <a:spcPct val="20000"/>
              </a:spcBef>
              <a:buFont typeface="Arial" panose="020B0604020202020204" pitchFamily="34" charset="0"/>
              <a:buChar char="•"/>
              <a:defRPr sz="6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092" b="1" dirty="0">
                <a:solidFill>
                  <a:srgbClr val="002060"/>
                </a:solidFill>
                <a:latin typeface="HeliosCondC"/>
                <a:cs typeface="Arial" panose="020B0604020202020204" pitchFamily="34" charset="0"/>
              </a:rPr>
              <a:t>Нанесение праймера</a:t>
            </a:r>
          </a:p>
        </p:txBody>
      </p:sp>
      <p:sp>
        <p:nvSpPr>
          <p:cNvPr id="30" name="Заголовок 3"/>
          <p:cNvSpPr txBox="1">
            <a:spLocks/>
          </p:cNvSpPr>
          <p:nvPr/>
        </p:nvSpPr>
        <p:spPr bwMode="auto">
          <a:xfrm>
            <a:off x="4821791" y="2167540"/>
            <a:ext cx="2556767" cy="25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1793875">
              <a:spcBef>
                <a:spcPct val="20000"/>
              </a:spcBef>
              <a:buFont typeface="Arial" panose="020B0604020202020204" pitchFamily="34" charset="0"/>
              <a:buChar char="•"/>
              <a:defRPr sz="6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092" b="1" dirty="0">
                <a:solidFill>
                  <a:srgbClr val="002060"/>
                </a:solidFill>
                <a:latin typeface="HeliosCondC"/>
                <a:cs typeface="Arial" panose="020B0604020202020204" pitchFamily="34" charset="0"/>
              </a:rPr>
              <a:t>Нанесение праймера </a:t>
            </a:r>
            <a:r>
              <a:rPr lang="ru-RU" altLang="ru-RU" sz="1092" b="1" dirty="0">
                <a:solidFill>
                  <a:srgbClr val="002060"/>
                </a:solidFill>
                <a:cs typeface="Arial" panose="020B0604020202020204" pitchFamily="34" charset="0"/>
              </a:rPr>
              <a:t>и </a:t>
            </a:r>
            <a:r>
              <a:rPr lang="ru-RU" sz="1092" b="1" dirty="0">
                <a:solidFill>
                  <a:srgbClr val="002060"/>
                </a:solidFill>
                <a:cs typeface="Arial" panose="020B0604020202020204" pitchFamily="34" charset="0"/>
              </a:rPr>
              <a:t>порошкового </a:t>
            </a:r>
            <a:r>
              <a:rPr lang="ru-RU" sz="1092" b="1" dirty="0" err="1">
                <a:solidFill>
                  <a:srgbClr val="002060"/>
                </a:solidFill>
                <a:cs typeface="Arial" panose="020B0604020202020204" pitchFamily="34" charset="0"/>
              </a:rPr>
              <a:t>адгезива</a:t>
            </a:r>
            <a:endParaRPr lang="ru-RU" altLang="ru-RU" sz="1092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1" name="Заголовок 3"/>
          <p:cNvSpPr txBox="1">
            <a:spLocks/>
          </p:cNvSpPr>
          <p:nvPr/>
        </p:nvSpPr>
        <p:spPr bwMode="auto">
          <a:xfrm>
            <a:off x="4821791" y="2518735"/>
            <a:ext cx="2407145" cy="25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1793875">
              <a:spcBef>
                <a:spcPct val="20000"/>
              </a:spcBef>
              <a:buFont typeface="Arial" panose="020B0604020202020204" pitchFamily="34" charset="0"/>
              <a:buChar char="•"/>
              <a:defRPr sz="6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092" b="1" dirty="0">
                <a:solidFill>
                  <a:srgbClr val="002060"/>
                </a:solidFill>
                <a:latin typeface="HeliosCondC"/>
                <a:cs typeface="Arial" panose="020B0604020202020204" pitchFamily="34" charset="0"/>
              </a:rPr>
              <a:t>Нанесение слоя Коутмет </a:t>
            </a:r>
            <a:r>
              <a:rPr lang="en-US" altLang="ru-RU" sz="1092" b="1" dirty="0">
                <a:solidFill>
                  <a:srgbClr val="002060"/>
                </a:solidFill>
                <a:latin typeface="HeliosCondC"/>
                <a:cs typeface="Arial" panose="020B0604020202020204" pitchFamily="34" charset="0"/>
              </a:rPr>
              <a:t>AFM</a:t>
            </a:r>
          </a:p>
        </p:txBody>
      </p:sp>
      <p:sp>
        <p:nvSpPr>
          <p:cNvPr id="32" name="Прямоугольник 2"/>
          <p:cNvSpPr>
            <a:spLocks noChangeArrowheads="1"/>
          </p:cNvSpPr>
          <p:nvPr/>
        </p:nvSpPr>
        <p:spPr bwMode="auto">
          <a:xfrm>
            <a:off x="4821791" y="2847322"/>
            <a:ext cx="2973389" cy="209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17938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17938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defTabSz="17938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defTabSz="17938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defTabSz="17938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284413" indent="1588" defTabSz="1793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741613" indent="1588" defTabSz="1793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198813" indent="1588" defTabSz="1793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656013" indent="1588" defTabSz="1793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092" b="1" dirty="0">
                <a:solidFill>
                  <a:srgbClr val="002060"/>
                </a:solidFill>
                <a:latin typeface="HeliosCondC"/>
                <a:cs typeface="Arial" panose="020B0604020202020204" pitchFamily="34" charset="0"/>
              </a:rPr>
              <a:t>Охлаждение поверхности участка заделки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952" y="2192451"/>
            <a:ext cx="241271" cy="24127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952" y="2488561"/>
            <a:ext cx="241271" cy="24127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952" y="2774279"/>
            <a:ext cx="241271" cy="24127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1464" y="2173857"/>
            <a:ext cx="241271" cy="24127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1464" y="2504071"/>
            <a:ext cx="241271" cy="24127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1464" y="2806225"/>
            <a:ext cx="241271" cy="241272"/>
          </a:xfrm>
          <a:prstGeom prst="rect">
            <a:avLst/>
          </a:prstGeom>
        </p:spPr>
      </p:pic>
      <p:sp>
        <p:nvSpPr>
          <p:cNvPr id="41" name="Заголовок 3"/>
          <p:cNvSpPr txBox="1">
            <a:spLocks/>
          </p:cNvSpPr>
          <p:nvPr/>
        </p:nvSpPr>
        <p:spPr bwMode="auto">
          <a:xfrm>
            <a:off x="629434" y="3332314"/>
            <a:ext cx="8060208" cy="25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1793875">
              <a:spcBef>
                <a:spcPct val="20000"/>
              </a:spcBef>
              <a:buFont typeface="Arial" panose="020B0604020202020204" pitchFamily="34" charset="0"/>
              <a:buChar char="•"/>
              <a:defRPr sz="6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547"/>
              </a:spcAft>
              <a:buNone/>
              <a:defRPr/>
            </a:pPr>
            <a:r>
              <a:rPr lang="ru-RU" altLang="ru-RU" sz="1092" b="1" u="sng" dirty="0">
                <a:solidFill>
                  <a:srgbClr val="002060"/>
                </a:solidFill>
                <a:latin typeface="HeliosCondC"/>
                <a:cs typeface="Arial" panose="020B0604020202020204" pitchFamily="34" charset="0"/>
              </a:rPr>
              <a:t>Преимущества использования автоматической системы</a:t>
            </a:r>
            <a:r>
              <a:rPr lang="ru-RU" altLang="ru-RU" sz="1092" b="1" dirty="0">
                <a:solidFill>
                  <a:srgbClr val="002060"/>
                </a:solidFill>
                <a:latin typeface="HeliosCondC"/>
                <a:cs typeface="Arial" panose="020B0604020202020204" pitchFamily="34" charset="0"/>
              </a:rPr>
              <a:t> для нанесения покрытия на сварные стыки: </a:t>
            </a:r>
          </a:p>
        </p:txBody>
      </p:sp>
      <p:sp>
        <p:nvSpPr>
          <p:cNvPr id="51" name="Заголовок 3"/>
          <p:cNvSpPr txBox="1">
            <a:spLocks/>
          </p:cNvSpPr>
          <p:nvPr/>
        </p:nvSpPr>
        <p:spPr bwMode="auto">
          <a:xfrm>
            <a:off x="1051640" y="4205210"/>
            <a:ext cx="2600812" cy="25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1793875">
              <a:spcBef>
                <a:spcPct val="20000"/>
              </a:spcBef>
              <a:buFont typeface="Arial" panose="020B0604020202020204" pitchFamily="34" charset="0"/>
              <a:buChar char="•"/>
              <a:defRPr sz="6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092" b="1" dirty="0">
                <a:solidFill>
                  <a:srgbClr val="002060"/>
                </a:solidFill>
                <a:latin typeface="HeliosCondC"/>
                <a:cs typeface="Arial" panose="020B0604020202020204" pitchFamily="34" charset="0"/>
              </a:rPr>
              <a:t>Исключение человеческого фактора</a:t>
            </a:r>
          </a:p>
        </p:txBody>
      </p:sp>
      <p:sp>
        <p:nvSpPr>
          <p:cNvPr id="56" name="Заголовок 3"/>
          <p:cNvSpPr txBox="1">
            <a:spLocks/>
          </p:cNvSpPr>
          <p:nvPr/>
        </p:nvSpPr>
        <p:spPr bwMode="auto">
          <a:xfrm>
            <a:off x="1062030" y="3805334"/>
            <a:ext cx="4737023" cy="25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1793875">
              <a:spcBef>
                <a:spcPct val="20000"/>
              </a:spcBef>
              <a:buFont typeface="Arial" panose="020B0604020202020204" pitchFamily="34" charset="0"/>
              <a:buChar char="•"/>
              <a:defRPr sz="6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092" b="1" dirty="0">
                <a:solidFill>
                  <a:srgbClr val="002060"/>
                </a:solidFill>
                <a:latin typeface="HeliosCondC"/>
                <a:cs typeface="Arial" panose="020B0604020202020204" pitchFamily="34" charset="0"/>
              </a:rPr>
              <a:t>Контроль качества в процессе (параметры заданы в программе)</a:t>
            </a:r>
          </a:p>
        </p:txBody>
      </p:sp>
      <p:sp>
        <p:nvSpPr>
          <p:cNvPr id="57" name="Заголовок 3"/>
          <p:cNvSpPr txBox="1">
            <a:spLocks/>
          </p:cNvSpPr>
          <p:nvPr/>
        </p:nvSpPr>
        <p:spPr bwMode="auto">
          <a:xfrm>
            <a:off x="1062030" y="4643330"/>
            <a:ext cx="2601535" cy="25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1793875">
              <a:spcBef>
                <a:spcPct val="20000"/>
              </a:spcBef>
              <a:buFont typeface="Arial" panose="020B0604020202020204" pitchFamily="34" charset="0"/>
              <a:buChar char="•"/>
              <a:defRPr sz="6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092" b="1" dirty="0">
                <a:solidFill>
                  <a:srgbClr val="002060"/>
                </a:solidFill>
                <a:latin typeface="HeliosCondC"/>
                <a:cs typeface="Arial" panose="020B0604020202020204" pitchFamily="34" charset="0"/>
              </a:rPr>
              <a:t>Скорость нанесения, надежность</a:t>
            </a:r>
          </a:p>
        </p:txBody>
      </p:sp>
      <p:sp>
        <p:nvSpPr>
          <p:cNvPr id="58" name="Заголовок 3"/>
          <p:cNvSpPr txBox="1">
            <a:spLocks/>
          </p:cNvSpPr>
          <p:nvPr/>
        </p:nvSpPr>
        <p:spPr bwMode="auto">
          <a:xfrm>
            <a:off x="1039587" y="5025828"/>
            <a:ext cx="2903351" cy="25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1793875">
              <a:spcBef>
                <a:spcPct val="20000"/>
              </a:spcBef>
              <a:buFont typeface="Arial" panose="020B0604020202020204" pitchFamily="34" charset="0"/>
              <a:buChar char="•"/>
              <a:defRPr sz="6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092" b="1" dirty="0">
                <a:solidFill>
                  <a:srgbClr val="002060"/>
                </a:solidFill>
                <a:latin typeface="HeliosCondC"/>
                <a:cs typeface="Arial" panose="020B0604020202020204" pitchFamily="34" charset="0"/>
              </a:rPr>
              <a:t>Подходит для труб разных диаметров</a:t>
            </a: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959" y="3822024"/>
            <a:ext cx="241271" cy="241272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959" y="4212015"/>
            <a:ext cx="241271" cy="241272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959" y="4610661"/>
            <a:ext cx="241271" cy="241272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434" y="4994831"/>
            <a:ext cx="241271" cy="241272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781" y="4381957"/>
            <a:ext cx="2367870" cy="1618378"/>
          </a:xfrm>
          <a:prstGeom prst="rect">
            <a:avLst/>
          </a:prstGeom>
        </p:spPr>
      </p:pic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6255699" y="3788764"/>
            <a:ext cx="2594667" cy="1834794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4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 bwMode="auto">
          <a:xfrm>
            <a:off x="6368517" y="3922554"/>
            <a:ext cx="2369030" cy="158869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3293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17B944-ACD0-4118-8E31-9DFB7198D7F7}" type="slidenum">
              <a:rPr kumimoji="0" lang="ru-RU" altLang="ru-RU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altLang="ru-RU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3315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ru-RU" altLang="ru-RU" sz="1600" b="0" dirty="0">
                <a:solidFill>
                  <a:srgbClr val="FFFFFF"/>
                </a:solidFill>
              </a:rPr>
              <a:t>Разработки в области обеспечения безопасности трубопроводов ПАО «Газпром»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CD125F-50C4-4F57-8D12-E19980EF1BE6}"/>
              </a:ext>
            </a:extLst>
          </p:cNvPr>
          <p:cNvSpPr txBox="1"/>
          <p:nvPr/>
        </p:nvSpPr>
        <p:spPr>
          <a:xfrm>
            <a:off x="2254822" y="3170767"/>
            <a:ext cx="62249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ru-RU" sz="3200" b="1" kern="0" cap="all" dirty="0">
                <a:solidFill>
                  <a:srgbClr val="0070C0"/>
                </a:solidFill>
                <a:latin typeface="+mj-lt"/>
              </a:rPr>
              <a:t>Защитное стеклопластиковое Покрытие для труб «Кольчуга»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25" y="1404889"/>
            <a:ext cx="1292464" cy="460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636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cap="all" dirty="0">
                <a:latin typeface="HeliosCondC"/>
                <a:cs typeface="Arial" panose="020B0604020202020204" pitchFamily="34" charset="0"/>
              </a:rPr>
              <a:t>Нанесение </a:t>
            </a:r>
            <a:r>
              <a:rPr lang="ru-RU" altLang="ru-RU" sz="2800" cap="all" dirty="0" err="1">
                <a:latin typeface="HeliosCondC"/>
                <a:cs typeface="Arial" panose="020B0604020202020204" pitchFamily="34" charset="0"/>
              </a:rPr>
              <a:t>Коутмет</a:t>
            </a:r>
            <a:r>
              <a:rPr lang="ru-RU" altLang="ru-RU" sz="2800" cap="all" dirty="0">
                <a:latin typeface="HeliosCondC"/>
                <a:cs typeface="Arial" panose="020B0604020202020204" pitchFamily="34" charset="0"/>
              </a:rPr>
              <a:t> </a:t>
            </a:r>
            <a:r>
              <a:rPr lang="en-US" altLang="ru-RU" sz="2800" cap="all" dirty="0" err="1">
                <a:latin typeface="HeliosCondC"/>
                <a:cs typeface="Arial" panose="020B0604020202020204" pitchFamily="34" charset="0"/>
              </a:rPr>
              <a:t>afm</a:t>
            </a:r>
            <a:r>
              <a:rPr lang="en-US" altLang="ru-RU" sz="2800" cap="all" dirty="0">
                <a:latin typeface="HeliosCondC"/>
                <a:cs typeface="Arial" panose="020B0604020202020204" pitchFamily="34" charset="0"/>
              </a:rPr>
              <a:t> </a:t>
            </a:r>
            <a:r>
              <a:rPr lang="ru-RU" altLang="ru-RU" sz="2800" cap="all" dirty="0">
                <a:latin typeface="HeliosCondC"/>
                <a:cs typeface="Arial" panose="020B0604020202020204" pitchFamily="34" charset="0"/>
              </a:rPr>
              <a:t>на </a:t>
            </a:r>
            <a:br>
              <a:rPr lang="ru-RU" altLang="ru-RU" sz="2800" cap="all" dirty="0">
                <a:latin typeface="HeliosCondC"/>
                <a:cs typeface="Arial" panose="020B0604020202020204" pitchFamily="34" charset="0"/>
              </a:rPr>
            </a:br>
            <a:r>
              <a:rPr lang="ru-RU" altLang="ru-RU" sz="2800" cap="all" dirty="0">
                <a:latin typeface="HeliosCondC"/>
                <a:cs typeface="Arial" panose="020B0604020202020204" pitchFamily="34" charset="0"/>
              </a:rPr>
              <a:t>ООО «</a:t>
            </a:r>
            <a:r>
              <a:rPr lang="ru-RU" altLang="ru-RU" sz="2800" cap="all" dirty="0" err="1">
                <a:latin typeface="HeliosCondC"/>
                <a:cs typeface="Arial" panose="020B0604020202020204" pitchFamily="34" charset="0"/>
              </a:rPr>
              <a:t>Этерно</a:t>
            </a:r>
            <a:r>
              <a:rPr lang="ru-RU" altLang="ru-RU" sz="2800" cap="all" dirty="0">
                <a:latin typeface="HeliosCondC"/>
                <a:cs typeface="Arial" panose="020B0604020202020204" pitchFamily="34" charset="0"/>
              </a:rPr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20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ru-RU" altLang="ru-RU" sz="1600" dirty="0">
                <a:solidFill>
                  <a:srgbClr val="FFFFFF"/>
                </a:solidFill>
              </a:rPr>
              <a:t>Разработки в области обеспечения безопасности трубопроводов ПАО «Газпром»</a:t>
            </a:r>
          </a:p>
        </p:txBody>
      </p:sp>
      <p:sp>
        <p:nvSpPr>
          <p:cNvPr id="14" name="Заголовок 8"/>
          <p:cNvSpPr txBox="1">
            <a:spLocks/>
          </p:cNvSpPr>
          <p:nvPr/>
        </p:nvSpPr>
        <p:spPr bwMode="auto">
          <a:xfrm>
            <a:off x="204787" y="2637886"/>
            <a:ext cx="5622747" cy="262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defPPr>
              <a:defRPr lang="ru-RU"/>
            </a:defPPr>
            <a:lvl1pPr defTabSz="1793875">
              <a:buFontTx/>
              <a:buNone/>
              <a:defRPr sz="1200" b="1">
                <a:solidFill>
                  <a:srgbClr val="1F497D"/>
                </a:solidFill>
                <a:latin typeface="HeliosCondC"/>
                <a:cs typeface="Arial" panose="020B060402020202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dirty="0"/>
              <a:t>Место проведения работ:</a:t>
            </a:r>
            <a:r>
              <a:rPr lang="ru-RU" b="0" dirty="0"/>
              <a:t> г. Челябинск (ООО «ЭТЕРНО») Россия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dirty="0"/>
              <a:t>Заказчик:</a:t>
            </a:r>
            <a:r>
              <a:rPr lang="ru-RU" b="0" dirty="0"/>
              <a:t> </a:t>
            </a:r>
            <a:r>
              <a:rPr lang="ru-RU" b="0" dirty="0" err="1"/>
              <a:t>Мotor</a:t>
            </a:r>
            <a:r>
              <a:rPr lang="ru-RU" b="0" dirty="0"/>
              <a:t> </a:t>
            </a:r>
            <a:r>
              <a:rPr lang="ru-RU" b="0" dirty="0" err="1"/>
              <a:t>Oil</a:t>
            </a:r>
            <a:r>
              <a:rPr lang="ru-RU" b="0" dirty="0"/>
              <a:t> </a:t>
            </a:r>
            <a:r>
              <a:rPr lang="ru-RU" b="0" dirty="0" err="1"/>
              <a:t>Нellas</a:t>
            </a:r>
            <a:r>
              <a:rPr lang="ru-RU" b="0" dirty="0"/>
              <a:t> (Греция)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dirty="0"/>
              <a:t>Покупатель:</a:t>
            </a:r>
            <a:r>
              <a:rPr lang="ru-RU" b="0" dirty="0"/>
              <a:t> </a:t>
            </a:r>
            <a:r>
              <a:rPr lang="ru-RU" b="0" dirty="0" err="1"/>
              <a:t>Grupo</a:t>
            </a:r>
            <a:r>
              <a:rPr lang="ru-RU" b="0" dirty="0"/>
              <a:t> </a:t>
            </a:r>
            <a:r>
              <a:rPr lang="ru-RU" b="0" dirty="0" err="1"/>
              <a:t>Cunado</a:t>
            </a:r>
            <a:r>
              <a:rPr lang="ru-RU" b="0" dirty="0"/>
              <a:t> (Мексика – Испания)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dirty="0"/>
              <a:t>Технический инспектор: </a:t>
            </a:r>
            <a:r>
              <a:rPr lang="ru-RU" b="0" dirty="0" err="1"/>
              <a:t>Thalis</a:t>
            </a:r>
            <a:r>
              <a:rPr lang="ru-RU" b="0" dirty="0"/>
              <a:t> I.K.E (Греция)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dirty="0"/>
              <a:t>Производитель поворотных отводов: </a:t>
            </a:r>
            <a:r>
              <a:rPr lang="ru-RU" b="0" dirty="0"/>
              <a:t>ООО «ЭТЕРНО» (Россия)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dirty="0"/>
              <a:t>Производитель материалов для проведения работ: </a:t>
            </a:r>
            <a:r>
              <a:rPr lang="ru-RU" b="0" dirty="0"/>
              <a:t>порошковый </a:t>
            </a:r>
            <a:r>
              <a:rPr lang="ru-RU" b="0" dirty="0" err="1"/>
              <a:t>праймер</a:t>
            </a:r>
            <a:r>
              <a:rPr lang="ru-RU" b="0" dirty="0"/>
              <a:t> - JOTUN (Чехия);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b="0" dirty="0" err="1"/>
              <a:t>адгезив</a:t>
            </a:r>
            <a:r>
              <a:rPr lang="ru-RU" b="0" dirty="0"/>
              <a:t> - порошковый полиэтилен КОУТМЕТ, наружный слой – порошковый полиэтилен КОУТМЕТ AFM (</a:t>
            </a:r>
            <a:r>
              <a:rPr lang="ru-RU" b="0" dirty="0" err="1"/>
              <a:t>Метален</a:t>
            </a:r>
            <a:r>
              <a:rPr lang="ru-RU" b="0" dirty="0"/>
              <a:t> ПЭ1) – </a:t>
            </a:r>
            <a:br>
              <a:rPr lang="ru-RU" b="0" dirty="0"/>
            </a:br>
            <a:r>
              <a:rPr lang="ru-RU" b="0" dirty="0"/>
              <a:t>АО «МЕТАКЛЭЙ» (Россия)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dirty="0"/>
              <a:t>Производитель работ: </a:t>
            </a:r>
            <a:r>
              <a:rPr lang="lt-LT" b="0" dirty="0"/>
              <a:t>UAB "Dažų gama" </a:t>
            </a:r>
            <a:r>
              <a:rPr lang="ru-RU" b="0" dirty="0"/>
              <a:t>(Литва)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b="0" dirty="0"/>
              <a:t>Специалисты лаборатории «ЧТПЗ» совместно с инспекторами – представителями компании </a:t>
            </a:r>
            <a:r>
              <a:rPr lang="ru-RU" b="0" dirty="0" err="1"/>
              <a:t>Thalis</a:t>
            </a:r>
            <a:r>
              <a:rPr lang="ru-RU" b="0" dirty="0"/>
              <a:t> I.K.E. </a:t>
            </a:r>
            <a:r>
              <a:rPr lang="ru-RU" dirty="0"/>
              <a:t>провели испытания нанесенного покрытия и зафиксировали следующие результаты: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b="0" dirty="0"/>
              <a:t>- Тест на адгезию (DIN 30670, ISO 21809-1 ) - 355N/см (25° C); 144N/см (50° C)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b="0" dirty="0"/>
              <a:t>- Тест на катодную защиту – 1.8 мм (65° C = 48h);  2.7 мм (50° C = 28d)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b="0" dirty="0"/>
              <a:t>- Тест на удар – 12.5J (25° C)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b="0" dirty="0"/>
              <a:t>- Тест на удлинение – 356% (25° C)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ru-RU" dirty="0"/>
              <a:t>Проведенные тесты и полученные результаты удовлетворяют требованиям теста МPQT и техническому заданию Заказчика.</a:t>
            </a:r>
            <a:endParaRPr lang="ru-RU" altLang="ru-RU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0" y="1079501"/>
            <a:ext cx="9144000" cy="456002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lvl="0" indent="-180975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ru-RU" sz="1100" dirty="0">
                <a:solidFill>
                  <a:schemeClr val="tx2"/>
                </a:solidFill>
                <a:latin typeface="HeliosCondC"/>
                <a:cs typeface="Arial" panose="020B0604020202020204" pitchFamily="34" charset="0"/>
              </a:rPr>
              <a:t>Нанесение внешнего 3-слойного полиэтиленового покрытия на поворотных отводах</a:t>
            </a:r>
            <a:endParaRPr lang="ru-RU" sz="1100" b="1" kern="0" dirty="0">
              <a:solidFill>
                <a:srgbClr val="4F81BD">
                  <a:lumMod val="50000"/>
                </a:srgbClr>
              </a:solidFill>
              <a:latin typeface="HeliosCond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5908587" y="1737881"/>
            <a:ext cx="2902038" cy="197658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Рисунок 17" descr="C:\Users\Lenovo\Desktop\фото ЧТПЗ ДЕК 2017\20171212_101310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3837" y="1770302"/>
            <a:ext cx="2733674" cy="1839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5908587" y="3998044"/>
            <a:ext cx="2902038" cy="197658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Рисунок 16" descr="C:\Users\Lenovo\Desktop\фото ЧТПЗ ДЕК 2017\20171212_101322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3837" y="4061919"/>
            <a:ext cx="2733674" cy="1843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2059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>
                <a:solidFill>
                  <a:srgbClr val="FFFFFF"/>
                </a:solidFill>
              </a:rPr>
              <a:t>21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0" y="212975"/>
            <a:ext cx="6985000" cy="523841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ремонт наружного покрытия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59CE3AE-AB25-4334-8572-4FA2CFFA16AD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144649" y="1381999"/>
            <a:ext cx="6638404" cy="100066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lvl="0" algn="just" defTabSz="91281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Для производства работ необходимо использовать следующие ремонтные материалы:</a:t>
            </a:r>
          </a:p>
          <a:p>
            <a:pPr marL="266700" lvl="0" indent="-180975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жидкий эпоксидный праймер </a:t>
            </a:r>
            <a:r>
              <a:rPr lang="ru-RU" sz="1000" b="1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Scotchkote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L4098 (3M)</a:t>
            </a:r>
          </a:p>
          <a:p>
            <a:pPr marL="266700" lvl="0" indent="-180975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Коутмет AFM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9934FC-9A1F-40AD-ACCD-301ECA7839A0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395832" y="1381999"/>
            <a:ext cx="1619816" cy="1000666"/>
          </a:xfrm>
          <a:prstGeom prst="rect">
            <a:avLst/>
          </a:prstGeom>
          <a:solidFill>
            <a:srgbClr val="004A7A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1200" b="1" dirty="0">
                <a:solidFill>
                  <a:srgbClr val="FFFFFF"/>
                </a:solidFill>
                <a:latin typeface="HeliosCond"/>
              </a:rPr>
              <a:t>Материалы для ремонта покрытия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AD346EA-61B9-4920-A635-19565321ED20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395832" y="2553416"/>
            <a:ext cx="1609057" cy="1509624"/>
          </a:xfrm>
          <a:prstGeom prst="rect">
            <a:avLst/>
          </a:prstGeom>
          <a:solidFill>
            <a:srgbClr val="004A7A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1200" b="1" dirty="0">
                <a:solidFill>
                  <a:srgbClr val="FFFFFF"/>
                </a:solidFill>
                <a:latin typeface="HeliosCond"/>
              </a:rPr>
              <a:t>Рекомендуемое оборудование </a:t>
            </a:r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2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59CE3AE-AB25-4334-8572-4FA2CFFA16AD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2144649" y="2553416"/>
            <a:ext cx="6638404" cy="1509624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85725" lvl="0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HeliosCond"/>
                <a:ea typeface="+mn-ea"/>
                <a:cs typeface="+mn-cs"/>
              </a:rPr>
              <a:t>   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Нагревательное оборудование, такое как: индукционный нагреватель и газовая горелка (для предварительного нагрева отвода)</a:t>
            </a:r>
          </a:p>
          <a:p>
            <a:pPr marL="85725" lvl="0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  Оборудование контроля температуры, например, инфракрасный или стандартный контактный термометр</a:t>
            </a:r>
          </a:p>
          <a:p>
            <a:pPr marL="85725" lvl="0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  Оборудование для  подготовки поверхности (проволочная щетка, абразивная наждачная бумага или шлифовальная машинка с соответствующим абразивным диском)</a:t>
            </a:r>
          </a:p>
          <a:p>
            <a:pPr marL="85725" lvl="0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  Оборудование для газопламенного нанесения</a:t>
            </a:r>
          </a:p>
        </p:txBody>
      </p:sp>
      <p:sp>
        <p:nvSpPr>
          <p:cNvPr id="19" name="Шестиугольник 14"/>
          <p:cNvSpPr>
            <a:spLocks noChangeArrowheads="1"/>
          </p:cNvSpPr>
          <p:nvPr/>
        </p:nvSpPr>
        <p:spPr bwMode="auto">
          <a:xfrm>
            <a:off x="438358" y="4419494"/>
            <a:ext cx="1423876" cy="1181268"/>
          </a:xfrm>
          <a:prstGeom prst="hexagon">
            <a:avLst>
              <a:gd name="adj" fmla="val 24995"/>
              <a:gd name="vf" fmla="val 115470"/>
            </a:avLst>
          </a:prstGeom>
          <a:solidFill>
            <a:srgbClr val="8DAFD6"/>
          </a:solidFill>
          <a:ln w="12700" algn="ctr">
            <a:solidFill>
              <a:srgbClr val="00206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 sz="773"/>
          </a:p>
        </p:txBody>
      </p:sp>
      <p:sp>
        <p:nvSpPr>
          <p:cNvPr id="20" name="Прямоугольник 2"/>
          <p:cNvSpPr>
            <a:spLocks noChangeArrowheads="1"/>
          </p:cNvSpPr>
          <p:nvPr/>
        </p:nvSpPr>
        <p:spPr bwMode="auto">
          <a:xfrm>
            <a:off x="580606" y="4401400"/>
            <a:ext cx="11596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900" b="1" dirty="0"/>
              <a:t>Удалить поврежденное покрытия, зачистить и сделать шероховатым исходный эпоксидный слой или сталь</a:t>
            </a:r>
          </a:p>
        </p:txBody>
      </p:sp>
      <p:sp>
        <p:nvSpPr>
          <p:cNvPr id="22" name="Шестиугольник 19"/>
          <p:cNvSpPr>
            <a:spLocks noChangeArrowheads="1"/>
          </p:cNvSpPr>
          <p:nvPr/>
        </p:nvSpPr>
        <p:spPr bwMode="auto">
          <a:xfrm>
            <a:off x="1797973" y="4721314"/>
            <a:ext cx="1372611" cy="1193543"/>
          </a:xfrm>
          <a:prstGeom prst="hexagon">
            <a:avLst>
              <a:gd name="adj" fmla="val 24987"/>
              <a:gd name="vf" fmla="val 115470"/>
            </a:avLst>
          </a:prstGeom>
          <a:solidFill>
            <a:srgbClr val="8DAFD6"/>
          </a:solidFill>
          <a:ln w="12700" algn="ctr">
            <a:solidFill>
              <a:srgbClr val="00206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 sz="773"/>
          </a:p>
        </p:txBody>
      </p:sp>
      <p:sp>
        <p:nvSpPr>
          <p:cNvPr id="23" name="Шестиугольник 21"/>
          <p:cNvSpPr>
            <a:spLocks noChangeArrowheads="1"/>
          </p:cNvSpPr>
          <p:nvPr/>
        </p:nvSpPr>
        <p:spPr bwMode="auto">
          <a:xfrm>
            <a:off x="3127262" y="4419498"/>
            <a:ext cx="1423876" cy="1213039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8DAFD6"/>
          </a:solidFill>
          <a:ln w="12700" algn="ctr">
            <a:solidFill>
              <a:srgbClr val="00206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 sz="773"/>
          </a:p>
        </p:txBody>
      </p:sp>
      <p:sp>
        <p:nvSpPr>
          <p:cNvPr id="24" name="Прямоугольник 3"/>
          <p:cNvSpPr>
            <a:spLocks noChangeArrowheads="1"/>
          </p:cNvSpPr>
          <p:nvPr/>
        </p:nvSpPr>
        <p:spPr bwMode="auto">
          <a:xfrm>
            <a:off x="1912056" y="4820825"/>
            <a:ext cx="1165383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900" b="1" dirty="0"/>
              <a:t>Очистить участок ремонта и прилегающее покрытие отвода ацетоном или растворителем краски</a:t>
            </a:r>
          </a:p>
        </p:txBody>
      </p:sp>
      <p:sp>
        <p:nvSpPr>
          <p:cNvPr id="25" name="Шестиугольник 22"/>
          <p:cNvSpPr>
            <a:spLocks noChangeArrowheads="1"/>
          </p:cNvSpPr>
          <p:nvPr/>
        </p:nvSpPr>
        <p:spPr bwMode="auto">
          <a:xfrm>
            <a:off x="4520812" y="4682325"/>
            <a:ext cx="1423876" cy="1213039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8DAFD6"/>
          </a:solidFill>
          <a:ln w="12700" algn="ctr">
            <a:solidFill>
              <a:srgbClr val="00206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 sz="773"/>
          </a:p>
        </p:txBody>
      </p:sp>
      <p:sp>
        <p:nvSpPr>
          <p:cNvPr id="26" name="Прямоугольник 4"/>
          <p:cNvSpPr>
            <a:spLocks noChangeArrowheads="1"/>
          </p:cNvSpPr>
          <p:nvPr/>
        </p:nvSpPr>
        <p:spPr bwMode="auto">
          <a:xfrm>
            <a:off x="3254344" y="4682325"/>
            <a:ext cx="11812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000" b="1" dirty="0"/>
              <a:t>Нанести жидкий праймер, избегая попадания на края ПЭ покрытия</a:t>
            </a:r>
          </a:p>
        </p:txBody>
      </p:sp>
      <p:sp>
        <p:nvSpPr>
          <p:cNvPr id="27" name="Шестиугольник 25"/>
          <p:cNvSpPr>
            <a:spLocks noChangeArrowheads="1"/>
          </p:cNvSpPr>
          <p:nvPr/>
        </p:nvSpPr>
        <p:spPr bwMode="auto">
          <a:xfrm>
            <a:off x="5944689" y="4403614"/>
            <a:ext cx="1423876" cy="1213039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8DAFD6"/>
          </a:solidFill>
          <a:ln w="12700" algn="ctr">
            <a:solidFill>
              <a:srgbClr val="00206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 sz="773"/>
          </a:p>
        </p:txBody>
      </p:sp>
      <p:sp>
        <p:nvSpPr>
          <p:cNvPr id="28" name="Прямоугольник 5"/>
          <p:cNvSpPr>
            <a:spLocks noChangeArrowheads="1"/>
          </p:cNvSpPr>
          <p:nvPr/>
        </p:nvSpPr>
        <p:spPr bwMode="auto">
          <a:xfrm>
            <a:off x="4677136" y="4682325"/>
            <a:ext cx="112061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900" b="1" dirty="0"/>
              <a:t>Нагреть отвод изнутри газовой горелкой до 175-185°</a:t>
            </a:r>
            <a:r>
              <a:rPr lang="en-US" altLang="ru-RU" sz="900" b="1" dirty="0"/>
              <a:t>C</a:t>
            </a:r>
            <a:r>
              <a:rPr lang="ru-RU" altLang="ru-RU" sz="900" b="1" dirty="0"/>
              <a:t>, при необходимости нанести дополнительный слой праймера</a:t>
            </a:r>
          </a:p>
        </p:txBody>
      </p:sp>
      <p:sp>
        <p:nvSpPr>
          <p:cNvPr id="29" name="Шестиугольник 26"/>
          <p:cNvSpPr>
            <a:spLocks noChangeArrowheads="1"/>
          </p:cNvSpPr>
          <p:nvPr/>
        </p:nvSpPr>
        <p:spPr bwMode="auto">
          <a:xfrm>
            <a:off x="7359177" y="4650554"/>
            <a:ext cx="1423876" cy="1213039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8DAFD6"/>
          </a:solidFill>
          <a:ln w="12700" algn="ctr">
            <a:solidFill>
              <a:srgbClr val="00206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 sz="773"/>
          </a:p>
        </p:txBody>
      </p:sp>
      <p:sp>
        <p:nvSpPr>
          <p:cNvPr id="30" name="Прямоугольник 6"/>
          <p:cNvSpPr>
            <a:spLocks noChangeArrowheads="1"/>
          </p:cNvSpPr>
          <p:nvPr/>
        </p:nvSpPr>
        <p:spPr bwMode="auto">
          <a:xfrm>
            <a:off x="7420731" y="4976928"/>
            <a:ext cx="130076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1000" b="1" dirty="0"/>
              <a:t>Охладить отремонтированный участок водой </a:t>
            </a:r>
          </a:p>
        </p:txBody>
      </p:sp>
      <p:sp>
        <p:nvSpPr>
          <p:cNvPr id="31" name="Прямоугольник 7"/>
          <p:cNvSpPr>
            <a:spLocks noChangeArrowheads="1"/>
          </p:cNvSpPr>
          <p:nvPr/>
        </p:nvSpPr>
        <p:spPr bwMode="auto">
          <a:xfrm>
            <a:off x="6151190" y="4445831"/>
            <a:ext cx="105707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900" b="1" dirty="0"/>
              <a:t>Отремонтировать участок покрытия с нанесением Коутмет </a:t>
            </a:r>
            <a:r>
              <a:rPr lang="en-US" altLang="ru-RU" sz="900" b="1" dirty="0"/>
              <a:t>AFM </a:t>
            </a:r>
            <a:r>
              <a:rPr lang="ru-RU" altLang="ru-RU" sz="900" b="1" dirty="0"/>
              <a:t>при помощи пистолетов газопламенного нанесения </a:t>
            </a:r>
          </a:p>
        </p:txBody>
      </p:sp>
      <p:cxnSp>
        <p:nvCxnSpPr>
          <p:cNvPr id="32" name="Скругленная соединительная линия 31"/>
          <p:cNvCxnSpPr/>
          <p:nvPr/>
        </p:nvCxnSpPr>
        <p:spPr>
          <a:xfrm>
            <a:off x="1634070" y="4419495"/>
            <a:ext cx="412288" cy="301816"/>
          </a:xfrm>
          <a:prstGeom prst="curvedConnector2">
            <a:avLst/>
          </a:prstGeom>
          <a:ln w="25400">
            <a:solidFill>
              <a:schemeClr val="accent6">
                <a:lumMod val="7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Скругленная соединительная линия 32"/>
          <p:cNvCxnSpPr/>
          <p:nvPr/>
        </p:nvCxnSpPr>
        <p:spPr>
          <a:xfrm>
            <a:off x="4314306" y="4428160"/>
            <a:ext cx="412288" cy="301816"/>
          </a:xfrm>
          <a:prstGeom prst="curvedConnector2">
            <a:avLst/>
          </a:prstGeom>
          <a:ln w="25400">
            <a:solidFill>
              <a:schemeClr val="accent6">
                <a:lumMod val="7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кругленная соединительная линия 34"/>
          <p:cNvCxnSpPr/>
          <p:nvPr/>
        </p:nvCxnSpPr>
        <p:spPr>
          <a:xfrm>
            <a:off x="7152675" y="4403610"/>
            <a:ext cx="413011" cy="301816"/>
          </a:xfrm>
          <a:prstGeom prst="curvedConnector2">
            <a:avLst/>
          </a:prstGeom>
          <a:ln w="25400">
            <a:solidFill>
              <a:schemeClr val="accent6">
                <a:lumMod val="7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кругленная соединительная линия 35"/>
          <p:cNvCxnSpPr/>
          <p:nvPr/>
        </p:nvCxnSpPr>
        <p:spPr>
          <a:xfrm rot="5400000" flipH="1" flipV="1">
            <a:off x="3008122" y="4348013"/>
            <a:ext cx="279432" cy="467164"/>
          </a:xfrm>
          <a:prstGeom prst="curvedConnector2">
            <a:avLst/>
          </a:prstGeom>
          <a:ln w="25400">
            <a:solidFill>
              <a:schemeClr val="accent6">
                <a:lumMod val="7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кругленная соединительная линия 36"/>
          <p:cNvCxnSpPr/>
          <p:nvPr/>
        </p:nvCxnSpPr>
        <p:spPr>
          <a:xfrm rot="5400000" flipH="1" flipV="1">
            <a:off x="5795586" y="4314438"/>
            <a:ext cx="278711" cy="467164"/>
          </a:xfrm>
          <a:prstGeom prst="curvedConnector2">
            <a:avLst/>
          </a:prstGeom>
          <a:ln w="25400">
            <a:solidFill>
              <a:schemeClr val="accent6">
                <a:lumMod val="7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303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22</a:t>
            </a:r>
          </a:p>
        </p:txBody>
      </p:sp>
      <p:sp>
        <p:nvSpPr>
          <p:cNvPr id="13315" name="Нижний колонтитул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CD125F-50C4-4F57-8D12-E19980EF1BE6}"/>
              </a:ext>
            </a:extLst>
          </p:cNvPr>
          <p:cNvSpPr txBox="1"/>
          <p:nvPr/>
        </p:nvSpPr>
        <p:spPr>
          <a:xfrm>
            <a:off x="2349712" y="3081520"/>
            <a:ext cx="62249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ru-RU" sz="3200" b="1" kern="0" cap="all" dirty="0">
                <a:solidFill>
                  <a:srgbClr val="0070C0"/>
                </a:solidFill>
                <a:latin typeface="Arial Narrow"/>
              </a:rPr>
              <a:t>Электроизолирующий ложемент «</a:t>
            </a:r>
            <a:r>
              <a:rPr lang="ru-RU" sz="3200" b="1" kern="0" cap="all" dirty="0" err="1">
                <a:solidFill>
                  <a:srgbClr val="0070C0"/>
                </a:solidFill>
                <a:latin typeface="Arial Narrow"/>
              </a:rPr>
              <a:t>литОмет</a:t>
            </a:r>
            <a:r>
              <a:rPr lang="ru-RU" sz="3200" b="1" kern="0" cap="all" dirty="0">
                <a:solidFill>
                  <a:srgbClr val="0070C0"/>
                </a:solidFill>
                <a:latin typeface="Arial Narrow"/>
              </a:rPr>
              <a:t>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779A45A-78B2-4627-B446-7C4CFE58CA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-4321"/>
          <a:stretch/>
        </p:blipFill>
        <p:spPr>
          <a:xfrm>
            <a:off x="762925" y="4663194"/>
            <a:ext cx="1195271" cy="14164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2" descr="https://energotehprom-102.ru/images/products/singl/lojement-i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4" t="11293" r="4242" b="28562"/>
          <a:stretch/>
        </p:blipFill>
        <p:spPr bwMode="auto">
          <a:xfrm>
            <a:off x="764529" y="2766710"/>
            <a:ext cx="1114418" cy="9206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3" b="9421"/>
          <a:stretch/>
        </p:blipFill>
        <p:spPr>
          <a:xfrm>
            <a:off x="762925" y="1390042"/>
            <a:ext cx="1116022" cy="133943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5" y="3750401"/>
            <a:ext cx="1133003" cy="84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636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473464" y="3783840"/>
            <a:ext cx="8397858" cy="222401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>
                <a:solidFill>
                  <a:srgbClr val="FFFFFF"/>
                </a:solidFill>
              </a:rPr>
              <a:t>23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0" y="250473"/>
            <a:ext cx="6985000" cy="523841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область применения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2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01" y="3987549"/>
            <a:ext cx="2649567" cy="181659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586952" y="1342961"/>
            <a:ext cx="7221940" cy="1264707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>
            <a:defPPr>
              <a:defRPr lang="ru-RU"/>
            </a:defPPr>
            <a:lvl1pPr lvl="0" algn="just" defTabSz="912813" eaLnBrk="1" fontAlgn="auto" hangingPunct="1">
              <a:spcBef>
                <a:spcPts val="0"/>
              </a:spcBef>
              <a:spcAft>
                <a:spcPts val="600"/>
              </a:spcAft>
              <a:defRPr sz="1000" b="1" kern="0">
                <a:solidFill>
                  <a:srgbClr val="4F81BD">
                    <a:lumMod val="50000"/>
                  </a:srgbClr>
                </a:solidFill>
                <a:latin typeface="HeliosCond"/>
              </a:defRPr>
            </a:lvl1pPr>
          </a:lstStyle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altLang="ru-RU" sz="1200" dirty="0"/>
              <a:t>ЭЛЕКТРОИЗОЛИРУЮЩИЙ ЛОЖЕМЕНТ «ЛИТОМЕТ» </a:t>
            </a:r>
            <a:r>
              <a:rPr lang="ru-RU" altLang="ru-RU" sz="1200" b="0" dirty="0"/>
              <a:t>предназначен для исключения любого электрического контакта между стальными надземными трубопроводами и металлическими опорами и конструкциями.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altLang="ru-RU" sz="1200" b="0" dirty="0"/>
              <a:t>Для защиты изоляционного покрытия трубопроводов от механических повреждений.</a:t>
            </a:r>
          </a:p>
        </p:txBody>
      </p:sp>
      <p:pic>
        <p:nvPicPr>
          <p:cNvPr id="39" name="Рисунок 7">
            <a:extLst>
              <a:ext uri="{FF2B5EF4-FFF2-40B4-BE49-F238E27FC236}">
                <a16:creationId xmlns:a16="http://schemas.microsoft.com/office/drawing/2014/main" id="{5C356173-EDAC-4433-A34F-E08D3D49FC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8"/>
          <a:stretch>
            <a:fillRect/>
          </a:stretch>
        </p:blipFill>
        <p:spPr bwMode="auto">
          <a:xfrm>
            <a:off x="575699" y="1556275"/>
            <a:ext cx="747811" cy="72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1586952" y="2684018"/>
            <a:ext cx="7221940" cy="623239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>
            <a:defPPr>
              <a:defRPr lang="ru-RU"/>
            </a:defPPr>
            <a:lvl1pPr marL="171450" lvl="0" indent="-171450" algn="just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 sz="1200" b="1" kern="0">
                <a:solidFill>
                  <a:srgbClr val="4F81BD">
                    <a:lumMod val="50000"/>
                  </a:srgbClr>
                </a:solidFill>
                <a:latin typeface="HeliosCond"/>
              </a:defRPr>
            </a:lvl1pPr>
          </a:lstStyle>
          <a:p>
            <a:r>
              <a:rPr lang="ru-RU" altLang="ru-RU" b="0" dirty="0"/>
              <a:t>Монтируется на опорах трубопроводов различных типов во всех климатических зонах по </a:t>
            </a:r>
            <a:br>
              <a:rPr lang="ru-RU" altLang="ru-RU" b="0" dirty="0"/>
            </a:br>
            <a:r>
              <a:rPr lang="ru-RU" altLang="ru-RU" b="0" dirty="0"/>
              <a:t>ГОСТ 15150-69 при температуре окружающей среды от минус 60˚С до плюс 60˚С.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99" t="26807" r="36418" b="60408"/>
          <a:stretch/>
        </p:blipFill>
        <p:spPr>
          <a:xfrm>
            <a:off x="372641" y="2521475"/>
            <a:ext cx="1153926" cy="7277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354" y="3987549"/>
            <a:ext cx="2724889" cy="1816593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B779A45A-78B2-4627-B446-7C4CFE58CAE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r="-4321"/>
          <a:stretch/>
        </p:blipFill>
        <p:spPr>
          <a:xfrm>
            <a:off x="3790652" y="3836870"/>
            <a:ext cx="1738610" cy="211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8373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>
                <a:solidFill>
                  <a:srgbClr val="FFFFFF"/>
                </a:solidFill>
              </a:rPr>
              <a:t>24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8011" y="416230"/>
            <a:ext cx="6985000" cy="523841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Преимущества и применение на объектах ПАО «ГАЗПРОМ»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2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Разработки в области обеспечения безопасности трубопроводов ПАО «Газпром»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59CE3AE-AB25-4334-8572-4FA2CFFA16AD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076096" y="1512033"/>
            <a:ext cx="6638404" cy="100066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lvl="0" algn="just" defTabSz="91281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Увеличение срока службы надземных трубопроводов за счет прочной конструкции, не подверженной деформации во времени (ползучести).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D9934FC-9A1F-40AD-ACCD-301ECA7839A0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395894" y="1512033"/>
            <a:ext cx="1619816" cy="1000666"/>
          </a:xfrm>
          <a:prstGeom prst="rect">
            <a:avLst/>
          </a:prstGeom>
          <a:solidFill>
            <a:srgbClr val="004A7A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1200" b="1" dirty="0">
                <a:solidFill>
                  <a:srgbClr val="FFFFFF"/>
                </a:solidFill>
                <a:latin typeface="HeliosCond"/>
              </a:rPr>
              <a:t>Преимущества</a:t>
            </a:r>
          </a:p>
        </p:txBody>
      </p:sp>
      <p:sp>
        <p:nvSpPr>
          <p:cNvPr id="13" name="Left Arrow 8">
            <a:extLst>
              <a:ext uri="{FF2B5EF4-FFF2-40B4-BE49-F238E27FC236}">
                <a16:creationId xmlns:a16="http://schemas.microsoft.com/office/drawing/2014/main" id="{530A0422-DD64-4B77-B045-466CCF20CA15}"/>
              </a:ext>
            </a:extLst>
          </p:cNvPr>
          <p:cNvSpPr/>
          <p:nvPr/>
        </p:nvSpPr>
        <p:spPr>
          <a:xfrm>
            <a:off x="2953361" y="4131235"/>
            <a:ext cx="374020" cy="335007"/>
          </a:xfrm>
          <a:prstGeom prst="leftArrow">
            <a:avLst>
              <a:gd name="adj1" fmla="val 52580"/>
              <a:gd name="adj2" fmla="val 50000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1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773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Left Arrow 8">
            <a:extLst>
              <a:ext uri="{FF2B5EF4-FFF2-40B4-BE49-F238E27FC236}">
                <a16:creationId xmlns:a16="http://schemas.microsoft.com/office/drawing/2014/main" id="{530A0422-DD64-4B77-B045-466CCF20CA15}"/>
              </a:ext>
            </a:extLst>
          </p:cNvPr>
          <p:cNvSpPr/>
          <p:nvPr/>
        </p:nvSpPr>
        <p:spPr>
          <a:xfrm rot="10800000">
            <a:off x="5993788" y="4131235"/>
            <a:ext cx="373299" cy="314542"/>
          </a:xfrm>
          <a:prstGeom prst="leftArrow">
            <a:avLst>
              <a:gd name="adj1" fmla="val 52580"/>
              <a:gd name="adj2" fmla="val 50000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1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773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3199227" y="5279108"/>
            <a:ext cx="2913964" cy="935987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indent="-180975" algn="just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Газпром </a:t>
            </a:r>
            <a:r>
              <a:rPr lang="ru-RU" sz="1100" b="1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трансгаз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Чайковский</a:t>
            </a:r>
          </a:p>
          <a:p>
            <a:pPr marL="180975" indent="-180975" algn="just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Газпром </a:t>
            </a:r>
            <a:r>
              <a:rPr lang="ru-RU" sz="1100" b="1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трансгаз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Беларусь</a:t>
            </a:r>
          </a:p>
          <a:p>
            <a:pPr marL="180975" indent="-180975" algn="just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Газпром газораспределение Томск   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395894" y="3244971"/>
            <a:ext cx="2454598" cy="2146829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u="sng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Газпром </a:t>
            </a:r>
            <a:r>
              <a:rPr lang="ru-RU" sz="1100" b="1" u="sng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инвест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:</a:t>
            </a:r>
          </a:p>
          <a:p>
            <a:pPr marL="180975" indent="-180975" defTabSz="912813" eaLnBrk="1" fontAlgn="auto" hangingPunct="1">
              <a:spcBef>
                <a:spcPts val="0"/>
              </a:spcBef>
              <a:spcAft>
                <a:spcPts val="1200"/>
              </a:spcAft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 </a:t>
            </a:r>
            <a:r>
              <a:rPr lang="ru-RU" sz="1100" b="1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Нефтеконденсатопровод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  «Уренгой - </a:t>
            </a:r>
            <a:r>
              <a:rPr lang="ru-RU" sz="1100" b="1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Пур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-Пэ»</a:t>
            </a:r>
          </a:p>
          <a:p>
            <a:pPr marL="180975" indent="-180975" defTabSz="912813" eaLnBrk="1" fontAlgn="auto" hangingPunct="1">
              <a:spcBef>
                <a:spcPts val="0"/>
              </a:spcBef>
              <a:spcAft>
                <a:spcPts val="1200"/>
              </a:spcAft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 МГ «Ухта – Торжок», 2 нитка. </a:t>
            </a:r>
            <a:b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</a:b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КС «</a:t>
            </a:r>
            <a:r>
              <a:rPr lang="ru-RU" sz="1100" b="1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Новоюбилейная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»</a:t>
            </a:r>
          </a:p>
          <a:p>
            <a:pPr marL="180975" indent="-180975" defTabSz="912813" eaLnBrk="1" fontAlgn="auto" hangingPunct="1">
              <a:spcBef>
                <a:spcPts val="0"/>
              </a:spcBef>
              <a:spcAft>
                <a:spcPts val="1200"/>
              </a:spcAft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- Грязовец - КС «Славянская». </a:t>
            </a:r>
            <a:b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</a:b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Участок км 788 - км 859,2</a:t>
            </a:r>
          </a:p>
        </p:txBody>
      </p:sp>
      <p:sp>
        <p:nvSpPr>
          <p:cNvPr id="23" name="Left Arrow 8">
            <a:extLst>
              <a:ext uri="{FF2B5EF4-FFF2-40B4-BE49-F238E27FC236}">
                <a16:creationId xmlns:a16="http://schemas.microsoft.com/office/drawing/2014/main" id="{530A0422-DD64-4B77-B045-466CCF20CA15}"/>
              </a:ext>
            </a:extLst>
          </p:cNvPr>
          <p:cNvSpPr/>
          <p:nvPr/>
        </p:nvSpPr>
        <p:spPr>
          <a:xfrm rot="5400000">
            <a:off x="4453923" y="3528061"/>
            <a:ext cx="374020" cy="303448"/>
          </a:xfrm>
          <a:prstGeom prst="leftArrow">
            <a:avLst>
              <a:gd name="adj1" fmla="val 52580"/>
              <a:gd name="adj2" fmla="val 50000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1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773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Left Arrow 8">
            <a:extLst>
              <a:ext uri="{FF2B5EF4-FFF2-40B4-BE49-F238E27FC236}">
                <a16:creationId xmlns:a16="http://schemas.microsoft.com/office/drawing/2014/main" id="{530A0422-DD64-4B77-B045-466CCF20CA15}"/>
              </a:ext>
            </a:extLst>
          </p:cNvPr>
          <p:cNvSpPr/>
          <p:nvPr/>
        </p:nvSpPr>
        <p:spPr>
          <a:xfrm rot="16200000">
            <a:off x="4453923" y="4841564"/>
            <a:ext cx="374020" cy="303448"/>
          </a:xfrm>
          <a:prstGeom prst="leftArrow">
            <a:avLst>
              <a:gd name="adj1" fmla="val 52580"/>
              <a:gd name="adj2" fmla="val 50000"/>
            </a:avLst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41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773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3430251" y="3892378"/>
            <a:ext cx="2451916" cy="766295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912813" eaLnBrk="1" fontAlgn="auto" hangingPunct="1">
              <a:spcBef>
                <a:spcPts val="0"/>
              </a:spcBef>
              <a:spcAft>
                <a:spcPts val="1200"/>
              </a:spcAft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Поставки Электроизолирующих ложементов «</a:t>
            </a:r>
            <a:r>
              <a:rPr lang="ru-RU" sz="1100" b="1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Литомет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» в 2018    </a:t>
            </a:r>
            <a:r>
              <a:rPr lang="ru-RU" sz="1400" b="1" kern="0" dirty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30 объектов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3430251" y="2653361"/>
            <a:ext cx="2451916" cy="788475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u="sng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Газпром </a:t>
            </a:r>
            <a:r>
              <a:rPr lang="ru-RU" sz="1100" b="1" u="sng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центрремонт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:</a:t>
            </a:r>
          </a:p>
          <a:p>
            <a:pPr algn="ctr" defTabSz="912813" eaLnBrk="1" fontAlgn="auto" hangingPunct="1">
              <a:spcBef>
                <a:spcPts val="0"/>
              </a:spcBef>
              <a:spcAft>
                <a:spcPts val="1200"/>
              </a:spcAft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- 275 Волгоградское ПХГ в отложениях каменной соли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6506948" y="3791769"/>
            <a:ext cx="2207552" cy="1289189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180975" indent="-180975" algn="ctr" defTabSz="912813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100" b="1" u="sng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Газпром переработка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:</a:t>
            </a:r>
          </a:p>
          <a:p>
            <a:pPr algn="just" defTabSz="912813" eaLnBrk="1" fontAlgn="auto" hangingPunct="1">
              <a:spcBef>
                <a:spcPts val="0"/>
              </a:spcBef>
              <a:spcAft>
                <a:spcPts val="1200"/>
              </a:spcAft>
            </a:pP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 Установка стабилизации конденсата </a:t>
            </a:r>
            <a:r>
              <a:rPr lang="ru-RU" sz="1100" b="1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Ачимовских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залежей </a:t>
            </a:r>
            <a:r>
              <a:rPr lang="ru-RU" sz="1100" b="1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Надым˗Пур-Тазовского</a:t>
            </a:r>
            <a:r>
              <a:rPr lang="ru-RU" sz="11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региона</a:t>
            </a:r>
          </a:p>
        </p:txBody>
      </p:sp>
    </p:spTree>
    <p:extLst>
      <p:ext uri="{BB962C8B-B14F-4D97-AF65-F5344CB8AC3E}">
        <p14:creationId xmlns:p14="http://schemas.microsoft.com/office/powerpoint/2010/main" val="108431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23" grpId="0" animBg="1"/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0711E412-3E03-4BDF-9D15-D5A51503C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956" y="3448743"/>
            <a:ext cx="6547709" cy="50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062" rIns="0" bIns="0">
            <a:spAutoFit/>
          </a:bodyPr>
          <a:lstStyle>
            <a:lvl1pPr marL="111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1113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404614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3277941" y="3554080"/>
            <a:ext cx="2139448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313310" y="3562703"/>
            <a:ext cx="2749436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 dirty="0"/>
              <a:t>ПРОБЛЕМЫ </a:t>
            </a:r>
            <a:r>
              <a:rPr lang="ru-RU" altLang="ru-RU" sz="2800" cap="all" dirty="0"/>
              <a:t>повреждения </a:t>
            </a:r>
            <a:br>
              <a:rPr lang="ru-RU" altLang="ru-RU" sz="2800" cap="all" dirty="0"/>
            </a:br>
            <a:r>
              <a:rPr lang="ru-RU" altLang="ru-RU" sz="2800" cap="all" dirty="0"/>
              <a:t>изоляционного покрытия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1" name="Заголовок 3"/>
          <p:cNvSpPr txBox="1">
            <a:spLocks/>
          </p:cNvSpPr>
          <p:nvPr/>
        </p:nvSpPr>
        <p:spPr bwMode="auto">
          <a:xfrm>
            <a:off x="345056" y="1212897"/>
            <a:ext cx="856875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1793875">
              <a:spcBef>
                <a:spcPct val="20000"/>
              </a:spcBef>
              <a:buFont typeface="Arial" panose="020B0604020202020204" pitchFamily="34" charset="0"/>
              <a:buChar char="•"/>
              <a:defRPr sz="6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 b="1" dirty="0">
                <a:solidFill>
                  <a:srgbClr val="1F497D"/>
                </a:solidFill>
                <a:latin typeface="HeliosCondC"/>
                <a:cs typeface="Arial" panose="020B0604020202020204" pitchFamily="34" charset="0"/>
              </a:rPr>
              <a:t>Повреждение наружного изоляционного покрытия – одна из ключевых проблем нефтегазовой отрасли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DC50159-50D9-4E05-B32F-072EDAF48AAC}"/>
              </a:ext>
            </a:extLst>
          </p:cNvPr>
          <p:cNvSpPr/>
          <p:nvPr/>
        </p:nvSpPr>
        <p:spPr bwMode="auto">
          <a:xfrm>
            <a:off x="2033772" y="1763983"/>
            <a:ext cx="6880042" cy="1403565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marR="0" lvl="0" indent="-285750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HeliosCond"/>
                <a:ea typeface="+mn-ea"/>
                <a:cs typeface="+mn-cs"/>
              </a:rPr>
              <a:t>Механические повреждения при прокладке трубопроводов траншейным способом в скальных и многолетнемерзлых грунтах</a:t>
            </a:r>
          </a:p>
          <a:p>
            <a:pPr marL="285750" marR="0" lvl="0" indent="-285750" defTabSz="912813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HeliosCond"/>
                <a:ea typeface="+mn-ea"/>
                <a:cs typeface="+mn-cs"/>
              </a:rPr>
              <a:t>Механические повреждения изоляционного покрытия трубопроводов при прокладке бестраншейными, траншейными способами и надземной прокладке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868E60A-84C8-47C5-9440-38BA1A64F42E}"/>
              </a:ext>
            </a:extLst>
          </p:cNvPr>
          <p:cNvSpPr/>
          <p:nvPr/>
        </p:nvSpPr>
        <p:spPr bwMode="auto">
          <a:xfrm>
            <a:off x="313310" y="1763983"/>
            <a:ext cx="1718042" cy="1393216"/>
          </a:xfrm>
          <a:prstGeom prst="rect">
            <a:avLst/>
          </a:prstGeom>
          <a:solidFill>
            <a:srgbClr val="4F81B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>
                <a:latin typeface="HeliosCond"/>
              </a:rPr>
              <a:t>Проблема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5632584" y="3554080"/>
            <a:ext cx="3237632" cy="21824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2555" y="3656601"/>
            <a:ext cx="2997690" cy="199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557" y="3640272"/>
            <a:ext cx="1854216" cy="2027341"/>
          </a:xfrm>
          <a:prstGeom prst="rect">
            <a:avLst/>
          </a:prstGeom>
        </p:spPr>
      </p:pic>
      <p:pic>
        <p:nvPicPr>
          <p:cNvPr id="37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249" y="3656601"/>
            <a:ext cx="2530052" cy="201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ru-RU" altLang="ru-RU" sz="1600" b="0" dirty="0">
                <a:solidFill>
                  <a:srgbClr val="FFFFFF"/>
                </a:solidFill>
              </a:rPr>
              <a:t>Разработки в области обеспечения безопасности трубопроводов ПАО «Газпром»</a:t>
            </a:r>
          </a:p>
        </p:txBody>
      </p:sp>
    </p:spTree>
    <p:extLst>
      <p:ext uri="{BB962C8B-B14F-4D97-AF65-F5344CB8AC3E}">
        <p14:creationId xmlns:p14="http://schemas.microsoft.com/office/powerpoint/2010/main" val="4025484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0" y="223888"/>
            <a:ext cx="6985000" cy="523841"/>
          </a:xfrm>
        </p:spPr>
        <p:txBody>
          <a:bodyPr/>
          <a:lstStyle/>
          <a:p>
            <a:pPr eaLnBrk="1" hangingPunct="1"/>
            <a:r>
              <a:rPr lang="ru-RU" altLang="ru-RU" sz="2800" dirty="0"/>
              <a:t>ОПИСАНИЕ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3597215" y="2702413"/>
            <a:ext cx="5217670" cy="285093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Заголовок 8"/>
          <p:cNvSpPr txBox="1">
            <a:spLocks/>
          </p:cNvSpPr>
          <p:nvPr/>
        </p:nvSpPr>
        <p:spPr bwMode="auto">
          <a:xfrm>
            <a:off x="503587" y="1245542"/>
            <a:ext cx="8311298" cy="64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defPPr>
              <a:defRPr lang="ru-RU"/>
            </a:defPPr>
            <a:lvl1pPr defTabSz="1793875">
              <a:buFontTx/>
              <a:buNone/>
              <a:defRPr sz="1200" b="1">
                <a:solidFill>
                  <a:srgbClr val="1F497D"/>
                </a:solidFill>
                <a:latin typeface="HeliosCondC"/>
                <a:cs typeface="Arial" panose="020B0604020202020204" pitchFamily="34" charset="0"/>
              </a:defRPr>
            </a:lvl1pPr>
            <a:lvl2pPr marL="1457325" indent="-560388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5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241550" indent="-447675" defTabSz="1793875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140075" indent="-447675" defTabSz="1793875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037013" indent="-447675" defTabSz="1793875">
              <a:spcBef>
                <a:spcPct val="20000"/>
              </a:spcBef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4942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9514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54086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865813" indent="-447675" defTabSz="1793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dirty="0"/>
              <a:t>Защитное стеклопластиковое покрытие «Кольчуга» (ЗСП) – предназначено для защиты изоляционного покрытия трубопроводов от механических повреждений при строительстве, реконструкции, ремонте и в процессе эксплуатации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59CE3AE-AB25-4334-8572-4FA2CFFA16AD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467787" y="2702412"/>
            <a:ext cx="3006256" cy="2850933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indent="-285750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ЗСП наносят на  стальную трубу с изоляционным покрытием диаметром от 219 до 1420 мм </a:t>
            </a:r>
          </a:p>
          <a:p>
            <a:pPr marL="285750" indent="-285750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Покрытие состоит из нескольких слоев стеклоровинга, связанных между собой полимерным термопластичным связующим </a:t>
            </a:r>
          </a:p>
          <a:p>
            <a:pPr marL="285750" indent="-285750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Стеклоровинг наматывается на трубу под определенными углами к оси трубы методом спиральной намотки</a:t>
            </a:r>
          </a:p>
          <a:p>
            <a:pPr marL="285750" indent="-285750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Выполняется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в двух исполнениях: </a:t>
            </a:r>
          </a:p>
          <a:p>
            <a:pPr marL="285750" indent="-285750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   обычное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«О» 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или усиленное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«У»</a:t>
            </a:r>
          </a:p>
          <a:p>
            <a:pPr marL="285750" indent="-285750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Трубы с нанесенным ЗСП поставляются с комплектом для защиты сварного стыка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9934FC-9A1F-40AD-ACCD-301ECA7839A0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463230" y="2150316"/>
            <a:ext cx="3021841" cy="426742"/>
          </a:xfrm>
          <a:prstGeom prst="rect">
            <a:avLst/>
          </a:prstGeom>
          <a:solidFill>
            <a:srgbClr val="004A7A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HeliosCond"/>
              </a:rPr>
              <a:t>Описание</a:t>
            </a:r>
            <a:r>
              <a:rPr lang="ru-RU" sz="1092" b="1" dirty="0">
                <a:solidFill>
                  <a:schemeClr val="bg1"/>
                </a:solidFill>
                <a:latin typeface="HeliosCond"/>
              </a:rPr>
              <a:t>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AD346EA-61B9-4920-A635-19565321ED20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3597215" y="2150316"/>
            <a:ext cx="5217670" cy="426742"/>
          </a:xfrm>
          <a:prstGeom prst="rect">
            <a:avLst/>
          </a:prstGeom>
          <a:solidFill>
            <a:srgbClr val="004A7A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HeliosCond"/>
              </a:rPr>
              <a:t>Внешний</a:t>
            </a:r>
            <a:r>
              <a:rPr lang="ru-RU" sz="1273" b="1" dirty="0">
                <a:solidFill>
                  <a:schemeClr val="bg1"/>
                </a:solidFill>
                <a:latin typeface="+mj-lt"/>
              </a:rPr>
              <a:t> вид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38" t="-409" r="9406" b="409"/>
          <a:stretch/>
        </p:blipFill>
        <p:spPr>
          <a:xfrm>
            <a:off x="3689264" y="3106167"/>
            <a:ext cx="2359053" cy="21112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0366" y="3106167"/>
            <a:ext cx="2530052" cy="2111205"/>
          </a:xfrm>
          <a:prstGeom prst="rect">
            <a:avLst/>
          </a:prstGeom>
        </p:spPr>
      </p:pic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ru-RU" altLang="ru-RU" sz="1600" b="0" dirty="0">
                <a:solidFill>
                  <a:srgbClr val="FFFFFF"/>
                </a:solidFill>
              </a:rPr>
              <a:t>Разработки в области обеспечения безопасности трубопроводов ПАО «Газпром»</a:t>
            </a:r>
          </a:p>
        </p:txBody>
      </p:sp>
    </p:spTree>
    <p:extLst>
      <p:ext uri="{BB962C8B-B14F-4D97-AF65-F5344CB8AC3E}">
        <p14:creationId xmlns:p14="http://schemas.microsoft.com/office/powerpoint/2010/main" val="2813516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259353" y="3951172"/>
            <a:ext cx="3201513" cy="213652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0" y="223888"/>
            <a:ext cx="6985000" cy="523841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Область применения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3636549" y="4373285"/>
            <a:ext cx="5277263" cy="17144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59CE3AE-AB25-4334-8572-4FA2CFFA16AD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50178" y="1834674"/>
            <a:ext cx="3243521" cy="1990302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85725" indent="-85725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ЗСП исполнения «О» 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для защиты изоляционного покрытия трубопроводов от механических повреждений при их прокладке траншейным способом в скальных и многолетнемерзлых грунтах, в том числе, когда грунт обратной засыпки содержит включения дресвы, гальки, гравия, щебня и более крупных твердых включений</a:t>
            </a:r>
          </a:p>
          <a:p>
            <a:pPr marL="85725" indent="-85725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  Толщина ЗСП 3-5 мм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9934FC-9A1F-40AD-ACCD-301ECA7839A0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245623" y="1281737"/>
            <a:ext cx="3248076" cy="426742"/>
          </a:xfrm>
          <a:prstGeom prst="rect">
            <a:avLst/>
          </a:prstGeom>
          <a:solidFill>
            <a:srgbClr val="004A7A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HeliosCond"/>
              </a:rPr>
              <a:t>Исполнение «О» - обычное </a:t>
            </a:r>
            <a:r>
              <a:rPr lang="ru-RU" sz="1092" b="1" dirty="0">
                <a:solidFill>
                  <a:schemeClr val="bg1"/>
                </a:solidFill>
                <a:latin typeface="HeliosCond"/>
              </a:rPr>
              <a:t>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AD346EA-61B9-4920-A635-19565321ED20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3630823" y="1281737"/>
            <a:ext cx="5294565" cy="426742"/>
          </a:xfrm>
          <a:prstGeom prst="rect">
            <a:avLst/>
          </a:prstGeom>
          <a:solidFill>
            <a:srgbClr val="004A7A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HeliosCond"/>
              </a:rPr>
              <a:t>Исполнение «У» - усиленное </a:t>
            </a:r>
            <a:endParaRPr lang="ru-RU" sz="1273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2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ru-RU" altLang="ru-RU" sz="1600" b="0" dirty="0">
                <a:solidFill>
                  <a:srgbClr val="FFFFFF"/>
                </a:solidFill>
              </a:rPr>
              <a:t>Разработки в области обеспечения безопасности трубопроводов ПАО «Газпром»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476" y="4178220"/>
            <a:ext cx="2927265" cy="1682431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59CE3AE-AB25-4334-8572-4FA2CFFA16AD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3630823" y="1820104"/>
            <a:ext cx="5282990" cy="246327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 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ЗСП исполнения «У» 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для защиты изоляционного покрытия трубопроводов при прокладке бестраншейными, траншейными способами и надземной прокладки на следующих участках:</a:t>
            </a:r>
          </a:p>
          <a:p>
            <a:pPr algn="just" defTabSz="91281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горная местность и сложные грунтовые условия;</a:t>
            </a:r>
          </a:p>
          <a:p>
            <a:pPr algn="just" defTabSz="91281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подводные переходы методом ГНБ;</a:t>
            </a:r>
          </a:p>
          <a:p>
            <a:pPr algn="just" defTabSz="91281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многолетнемерзлые грунты;</a:t>
            </a:r>
          </a:p>
          <a:p>
            <a:pPr algn="just" defTabSz="91281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участки трубопроводов, оснащенные средствами балластировки и закрепления трубопроводов без применения средств футеровки;</a:t>
            </a:r>
          </a:p>
          <a:p>
            <a:pPr algn="just" defTabSz="91281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переходы под железными и автомобильными дорогами;</a:t>
            </a:r>
          </a:p>
          <a:p>
            <a:pPr algn="just" defTabSz="91281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другие участки, требующие дополнительной защиты от повреждений поверхности трубопроводов и изоляционного покрытия труб</a:t>
            </a:r>
          </a:p>
          <a:p>
            <a:pPr marL="285750" indent="-285750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Толщина ЗСП 6 мм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7675" y="4483817"/>
            <a:ext cx="2380807" cy="152601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9608" y="4483817"/>
            <a:ext cx="2472812" cy="152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03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0" y="437714"/>
            <a:ext cx="6985000" cy="523841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Температурный режим и физико-механические характеристики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5561426" y="1412887"/>
            <a:ext cx="3341148" cy="4629081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59CE3AE-AB25-4334-8572-4FA2CFFA16AD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50176" y="1797497"/>
            <a:ext cx="5158585" cy="1609937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85725" indent="-85725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 ЗСП должно выдерживать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воздействие окружающей среды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без нарушения целостности и отслаивания покрытия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при следующих условиях:</a:t>
            </a:r>
          </a:p>
          <a:p>
            <a:pPr algn="just" defTabSz="91281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при эксплуатации 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– в диапазоне температур от минус 20 °С до плюс 80 °С;</a:t>
            </a:r>
          </a:p>
          <a:p>
            <a:pPr algn="just" defTabSz="91281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при хранении 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в диапазоне температур от минус 60 °С до плюс 60 °С;</a:t>
            </a:r>
          </a:p>
          <a:p>
            <a:pPr algn="just" defTabSz="91281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-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при транспортировании и выполнении монтажно-сварочных работ 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– в диапазоне температур от минус 45 °С до плюс 60 °С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9934FC-9A1F-40AD-ACCD-301ECA7839A0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245623" y="1281737"/>
            <a:ext cx="5163138" cy="426742"/>
          </a:xfrm>
          <a:prstGeom prst="rect">
            <a:avLst/>
          </a:prstGeom>
          <a:solidFill>
            <a:srgbClr val="004A7A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HeliosCond"/>
              </a:rPr>
              <a:t>Температурный режим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AD346EA-61B9-4920-A635-19565321ED20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245623" y="3655325"/>
            <a:ext cx="5163138" cy="426742"/>
          </a:xfrm>
          <a:prstGeom prst="rect">
            <a:avLst/>
          </a:prstGeom>
          <a:solidFill>
            <a:srgbClr val="004A7A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HeliosCond"/>
              </a:rPr>
              <a:t>Физико-механические характеристики ЗСП</a:t>
            </a:r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2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ru-RU" altLang="ru-RU" sz="1600" b="0" dirty="0">
                <a:solidFill>
                  <a:srgbClr val="FFFFFF"/>
                </a:solidFill>
              </a:rPr>
              <a:t>Разработки в области обеспечения безопасности трубопроводов ПАО «Газпром»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590057"/>
              </p:ext>
            </p:extLst>
          </p:nvPr>
        </p:nvGraphicFramePr>
        <p:xfrm>
          <a:off x="245623" y="4158003"/>
          <a:ext cx="5163138" cy="1883523"/>
        </p:xfrm>
        <a:graphic>
          <a:graphicData uri="http://schemas.openxmlformats.org/drawingml/2006/table">
            <a:tbl>
              <a:tblPr/>
              <a:tblGrid>
                <a:gridCol w="3135932">
                  <a:extLst>
                    <a:ext uri="{9D8B030D-6E8A-4147-A177-3AD203B41FA5}">
                      <a16:colId xmlns:a16="http://schemas.microsoft.com/office/drawing/2014/main" val="1276221794"/>
                    </a:ext>
                  </a:extLst>
                </a:gridCol>
                <a:gridCol w="2027206">
                  <a:extLst>
                    <a:ext uri="{9D8B030D-6E8A-4147-A177-3AD203B41FA5}">
                      <a16:colId xmlns:a16="http://schemas.microsoft.com/office/drawing/2014/main" val="2933557482"/>
                    </a:ext>
                  </a:extLst>
                </a:gridCol>
              </a:tblGrid>
              <a:tr h="2895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1794392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latin typeface="HeliosCond"/>
                          <a:ea typeface="+mn-ea"/>
                          <a:cs typeface="+mn-cs"/>
                        </a:rPr>
                        <a:t>Наименование показателя</a:t>
                      </a:r>
                    </a:p>
                  </a:txBody>
                  <a:tcPr marL="68575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1794392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latin typeface="HeliosCond"/>
                          <a:ea typeface="+mn-ea"/>
                          <a:cs typeface="+mn-cs"/>
                        </a:rPr>
                        <a:t>Характеристика</a:t>
                      </a:r>
                    </a:p>
                  </a:txBody>
                  <a:tcPr marL="68575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525504"/>
                  </a:ext>
                </a:extLst>
              </a:tr>
              <a:tr h="26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Тип связующего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HeliosCond"/>
                        <a:ea typeface="Times New Roman" panose="02020603050405020304" pitchFamily="18" charset="0"/>
                      </a:endParaRPr>
                    </a:p>
                  </a:txBody>
                  <a:tcPr marL="179988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Термопластичный полимер 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HeliosCond"/>
                        <a:ea typeface="Times New Roman" panose="02020603050405020304" pitchFamily="18" charset="0"/>
                      </a:endParaRPr>
                    </a:p>
                  </a:txBody>
                  <a:tcPr marL="68575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88411"/>
                  </a:ext>
                </a:extLst>
              </a:tr>
              <a:tr h="2428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Тип наполнителя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HeliosCond"/>
                        <a:ea typeface="Times New Roman" panose="02020603050405020304" pitchFamily="18" charset="0"/>
                      </a:endParaRPr>
                    </a:p>
                  </a:txBody>
                  <a:tcPr marL="179988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Стеклоровинг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HeliosCond"/>
                        <a:ea typeface="Times New Roman" panose="02020603050405020304" pitchFamily="18" charset="0"/>
                      </a:endParaRPr>
                    </a:p>
                  </a:txBody>
                  <a:tcPr marL="68575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765891"/>
                  </a:ext>
                </a:extLst>
              </a:tr>
              <a:tr h="1683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Плотность, кг/м</a:t>
                      </a:r>
                      <a:r>
                        <a:rPr lang="ru-RU" sz="1100" baseline="300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HeliosCond"/>
                        <a:ea typeface="Times New Roman" panose="02020603050405020304" pitchFamily="18" charset="0"/>
                      </a:endParaRPr>
                    </a:p>
                  </a:txBody>
                  <a:tcPr marL="179988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1450-1650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HeliosCond"/>
                        <a:ea typeface="Times New Roman" panose="02020603050405020304" pitchFamily="18" charset="0"/>
                      </a:endParaRPr>
                    </a:p>
                  </a:txBody>
                  <a:tcPr marL="68575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13613"/>
                  </a:ext>
                </a:extLst>
              </a:tr>
              <a:tr h="3366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Коэффициент линейного расширения (осевой), °С</a:t>
                      </a:r>
                      <a:r>
                        <a:rPr lang="ru-RU" sz="1100" baseline="300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-1</a:t>
                      </a:r>
                      <a:endParaRPr lang="ru-RU" sz="1100" baseline="30000" dirty="0">
                        <a:solidFill>
                          <a:srgbClr val="002060"/>
                        </a:solidFill>
                        <a:effectLst/>
                        <a:latin typeface="HeliosCond"/>
                        <a:ea typeface="Times New Roman" panose="02020603050405020304" pitchFamily="18" charset="0"/>
                      </a:endParaRPr>
                    </a:p>
                  </a:txBody>
                  <a:tcPr marL="179988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1,5-2,4·10</a:t>
                      </a:r>
                      <a:r>
                        <a:rPr lang="ru-RU" sz="1100" baseline="300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-5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HeliosCond"/>
                        <a:ea typeface="Times New Roman" panose="02020603050405020304" pitchFamily="18" charset="0"/>
                      </a:endParaRPr>
                    </a:p>
                  </a:txBody>
                  <a:tcPr marL="68575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365416"/>
                  </a:ext>
                </a:extLst>
              </a:tr>
              <a:tr h="2397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Коэффициент теплопроводности, Вт/(м·°К)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HeliosCond"/>
                        <a:ea typeface="Times New Roman" panose="02020603050405020304" pitchFamily="18" charset="0"/>
                      </a:endParaRPr>
                    </a:p>
                  </a:txBody>
                  <a:tcPr marL="179988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0,3-0,4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HeliosCond"/>
                        <a:ea typeface="Times New Roman" panose="02020603050405020304" pitchFamily="18" charset="0"/>
                      </a:endParaRPr>
                    </a:p>
                  </a:txBody>
                  <a:tcPr marL="68575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347495"/>
                  </a:ext>
                </a:extLst>
              </a:tr>
              <a:tr h="321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Удельная теплоемкость, Дж/(кг·°К)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HeliosCond"/>
                        <a:ea typeface="Times New Roman" panose="02020603050405020304" pitchFamily="18" charset="0"/>
                      </a:endParaRPr>
                    </a:p>
                  </a:txBody>
                  <a:tcPr marL="179988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HeliosCond"/>
                        </a:rPr>
                        <a:t>900-1300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HeliosCond"/>
                        <a:ea typeface="Times New Roman" panose="02020603050405020304" pitchFamily="18" charset="0"/>
                      </a:endParaRPr>
                    </a:p>
                  </a:txBody>
                  <a:tcPr marL="68575" marR="68575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34482"/>
                  </a:ext>
                </a:extLst>
              </a:tr>
            </a:tbl>
          </a:graphicData>
        </a:graphic>
      </p:graphicFrame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4476" y="2537377"/>
            <a:ext cx="1539855" cy="106865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30889" b="15638"/>
          <a:stretch/>
        </p:blipFill>
        <p:spPr>
          <a:xfrm>
            <a:off x="5692145" y="3868696"/>
            <a:ext cx="3102186" cy="193458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2145" y="2494489"/>
            <a:ext cx="1476080" cy="111736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0907" y="1566375"/>
            <a:ext cx="3102186" cy="77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42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0" y="465307"/>
            <a:ext cx="6985000" cy="523841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Предварительные Испытания </a:t>
            </a:r>
            <a:br>
              <a:rPr lang="ru-RU" altLang="ru-RU" sz="2800" cap="all" dirty="0"/>
            </a:br>
            <a:r>
              <a:rPr lang="ru-RU" altLang="ru-RU" sz="2800" cap="all" dirty="0"/>
              <a:t>в г. Волжском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245622" y="3935343"/>
            <a:ext cx="8630351" cy="2137654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59CE3AE-AB25-4334-8572-4FA2CFFA16AD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45622" y="1297574"/>
            <a:ext cx="8630351" cy="1213115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Цель проведения испытаний: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подтверждение соответствия характеристик ЗСП требованиям ТУ 22.21.42-056-63341682-2018 по показателям стойкость удара, продольное врезание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Место и дата проведения испытаний: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ООО «Трубопроводные покрытия и технологии», г. Волжский, 30.10.2018</a:t>
            </a:r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Присутствовали представители: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ПАО «Газпром», ООО «Газпром ВНИИГАЗ», ООО «Газпром газораспределение Волгоград»,  АО «</a:t>
            </a:r>
            <a:r>
              <a:rPr lang="ru-RU" sz="1000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Гипрониигаз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», </a:t>
            </a:r>
            <a:b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</a:b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ООО «Газпром </a:t>
            </a:r>
            <a:r>
              <a:rPr lang="ru-RU" sz="1000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межрегионгаз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», АО «ВТЗ», ООО «</a:t>
            </a:r>
            <a:r>
              <a:rPr lang="ru-RU" sz="1000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Подзембурстрой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», АО «ТМК», ООО «СП ВИС-МОС», АО «Газпром </a:t>
            </a:r>
            <a:r>
              <a:rPr lang="ru-RU" sz="1000" kern="0" dirty="0" err="1">
                <a:solidFill>
                  <a:srgbClr val="4F81BD">
                    <a:lumMod val="50000"/>
                  </a:srgbClr>
                </a:solidFill>
                <a:latin typeface="HeliosCond"/>
              </a:rPr>
              <a:t>СтройТЭК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Салават», ООО «ТПТ»</a:t>
            </a:r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2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ru-RU" altLang="ru-RU" sz="1600" b="0" dirty="0">
                <a:solidFill>
                  <a:srgbClr val="FFFFFF"/>
                </a:solidFill>
              </a:rPr>
              <a:t>Разработки в области обеспечения безопасности трубопроводов ПАО «Газпром»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853736"/>
              </p:ext>
            </p:extLst>
          </p:nvPr>
        </p:nvGraphicFramePr>
        <p:xfrm>
          <a:off x="245622" y="2676289"/>
          <a:ext cx="8630351" cy="1093453"/>
        </p:xfrm>
        <a:graphic>
          <a:graphicData uri="http://schemas.openxmlformats.org/drawingml/2006/table">
            <a:tbl>
              <a:tblPr/>
              <a:tblGrid>
                <a:gridCol w="2039299">
                  <a:extLst>
                    <a:ext uri="{9D8B030D-6E8A-4147-A177-3AD203B41FA5}">
                      <a16:colId xmlns:a16="http://schemas.microsoft.com/office/drawing/2014/main" val="199922040"/>
                    </a:ext>
                  </a:extLst>
                </a:gridCol>
                <a:gridCol w="2502991">
                  <a:extLst>
                    <a:ext uri="{9D8B030D-6E8A-4147-A177-3AD203B41FA5}">
                      <a16:colId xmlns:a16="http://schemas.microsoft.com/office/drawing/2014/main" val="1368539658"/>
                    </a:ext>
                  </a:extLst>
                </a:gridCol>
                <a:gridCol w="2095131">
                  <a:extLst>
                    <a:ext uri="{9D8B030D-6E8A-4147-A177-3AD203B41FA5}">
                      <a16:colId xmlns:a16="http://schemas.microsoft.com/office/drawing/2014/main" val="1862289278"/>
                    </a:ext>
                  </a:extLst>
                </a:gridCol>
                <a:gridCol w="1992930">
                  <a:extLst>
                    <a:ext uri="{9D8B030D-6E8A-4147-A177-3AD203B41FA5}">
                      <a16:colId xmlns:a16="http://schemas.microsoft.com/office/drawing/2014/main" val="1386599270"/>
                    </a:ext>
                  </a:extLst>
                </a:gridCol>
              </a:tblGrid>
              <a:tr h="374182">
                <a:tc>
                  <a:txBody>
                    <a:bodyPr/>
                    <a:lstStyle>
                      <a:lvl1pPr marL="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5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896938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793875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2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2690813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358775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40449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45021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49593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54165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793875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iosCond"/>
                        </a:rPr>
                        <a:t>Наименование показателя</a:t>
                      </a: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5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896938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793875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2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2690813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358775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40449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45021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49593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54165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793875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iosCond"/>
                        </a:rPr>
                        <a:t>Нормативное значение показателя, содержание требования</a:t>
                      </a: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5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896938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793875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2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2690813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358775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40449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45021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49593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54165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793875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iosCond"/>
                        </a:rPr>
                        <a:t>Результаты испытаний</a:t>
                      </a: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5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896938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793875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2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2690813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358775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40449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45021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49593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54165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793875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iosCond"/>
                        </a:rPr>
                        <a:t>Примечание</a:t>
                      </a: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980098"/>
                  </a:ext>
                </a:extLst>
              </a:tr>
              <a:tr h="345089">
                <a:tc>
                  <a:txBody>
                    <a:bodyPr/>
                    <a:lstStyle>
                      <a:lvl1pPr marL="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5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896938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793875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2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2690813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358775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40449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45021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49593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54165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793875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254061"/>
                          </a:solidFill>
                          <a:effectLst/>
                          <a:latin typeface="HeliosCond"/>
                        </a:rPr>
                        <a:t>Стойкость к удару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254061"/>
                        </a:solidFill>
                        <a:effectLst/>
                        <a:latin typeface="HeliosCond"/>
                        <a:cs typeface="Times New Roman" panose="02020603050405020304" pitchFamily="18" charset="0"/>
                      </a:endParaRPr>
                    </a:p>
                  </a:txBody>
                  <a:tcPr marL="179988" marR="68575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marL="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5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896938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793875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2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2690813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358775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40449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45021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49593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54165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793875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54061"/>
                          </a:solidFill>
                          <a:effectLst/>
                          <a:latin typeface="HeliosCond"/>
                        </a:rPr>
                        <a:t>Не менее 5,5 кДж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254061"/>
                        </a:solidFill>
                        <a:effectLst/>
                        <a:latin typeface="HeliosCond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marL="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5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896938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793875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2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2690813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358775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40449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45021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49593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54165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793875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254061"/>
                          </a:solidFill>
                          <a:effectLst/>
                          <a:latin typeface="HeliosCond"/>
                          <a:cs typeface="Times New Roman" panose="02020603050405020304" pitchFamily="18" charset="0"/>
                        </a:rPr>
                        <a:t>Пробой антикоррозионного покрытия отсутствует</a:t>
                      </a: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marL="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5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896938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793875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2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2690813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358775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40449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45021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49593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54165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793875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254061"/>
                          </a:solidFill>
                          <a:effectLst/>
                          <a:latin typeface="HeliosCond"/>
                          <a:cs typeface="Times New Roman" panose="02020603050405020304" pitchFamily="18" charset="0"/>
                        </a:rPr>
                        <a:t>Напряжение на щупе искрового дефектоскопа 35 кВ</a:t>
                      </a: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351208"/>
                  </a:ext>
                </a:extLst>
              </a:tr>
              <a:tr h="374182">
                <a:tc>
                  <a:txBody>
                    <a:bodyPr/>
                    <a:lstStyle>
                      <a:lvl1pPr marL="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5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896938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793875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2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2690813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358775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40449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45021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49593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54165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793875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254061"/>
                          </a:solidFill>
                          <a:effectLst/>
                          <a:latin typeface="HeliosCond"/>
                        </a:rPr>
                        <a:t>Стойкость к продольному врезанию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254061"/>
                        </a:solidFill>
                        <a:effectLst/>
                        <a:latin typeface="HeliosCond"/>
                        <a:cs typeface="Times New Roman" panose="02020603050405020304" pitchFamily="18" charset="0"/>
                      </a:endParaRPr>
                    </a:p>
                  </a:txBody>
                  <a:tcPr marL="179988" marR="68575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marL="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5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896938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793875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2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2690813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358775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40449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45021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49593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54165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793875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54061"/>
                          </a:solidFill>
                          <a:effectLst/>
                          <a:latin typeface="HeliosCond"/>
                        </a:rPr>
                        <a:t>Не менее 300 кг на </a:t>
                      </a:r>
                      <a:r>
                        <a:rPr kumimoji="0" lang="ru-RU" alt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54061"/>
                          </a:solidFill>
                          <a:effectLst/>
                          <a:latin typeface="HeliosCond"/>
                        </a:rPr>
                        <a:t>индентор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254061"/>
                        </a:solidFill>
                        <a:effectLst/>
                        <a:latin typeface="HeliosCond"/>
                      </a:endParaRP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marL="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5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896938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793875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2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2690813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358775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40449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45021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49593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54165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793875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254061"/>
                          </a:solidFill>
                          <a:effectLst/>
                          <a:latin typeface="HeliosCond"/>
                          <a:cs typeface="Times New Roman" panose="02020603050405020304" pitchFamily="18" charset="0"/>
                        </a:rPr>
                        <a:t>Пробой антикоррозионного покрытия отсутствует</a:t>
                      </a: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marL="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5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896938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793875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42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2690813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3587750" algn="l" defTabSz="1793875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40449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45021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49593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5416550" indent="1588" algn="l" defTabSz="179387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3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793875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54061"/>
                          </a:solidFill>
                          <a:effectLst/>
                          <a:latin typeface="HeliosCond"/>
                          <a:cs typeface="Times New Roman" panose="02020603050405020304" pitchFamily="18" charset="0"/>
                        </a:rPr>
                        <a:t>Напряжение на щупе искрового дефектоскопа 35 </a:t>
                      </a:r>
                      <a:r>
                        <a:rPr kumimoji="0" lang="ru-RU" alt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54061"/>
                          </a:solidFill>
                          <a:effectLst/>
                          <a:latin typeface="HeliosCond"/>
                          <a:cs typeface="Times New Roman" panose="02020603050405020304" pitchFamily="18" charset="0"/>
                        </a:rPr>
                        <a:t>кВ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254061"/>
                        </a:solidFill>
                        <a:effectLst/>
                        <a:latin typeface="HeliosCond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069187"/>
                  </a:ext>
                </a:extLst>
              </a:tr>
            </a:tbl>
          </a:graphicData>
        </a:graphic>
      </p:graphicFrame>
      <p:pic>
        <p:nvPicPr>
          <p:cNvPr id="13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063" y="4077535"/>
            <a:ext cx="1247697" cy="187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0008" y="4084033"/>
            <a:ext cx="1663596" cy="1865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8"/>
          <a:stretch>
            <a:fillRect/>
          </a:stretch>
        </p:blipFill>
        <p:spPr bwMode="auto">
          <a:xfrm>
            <a:off x="3573875" y="4094473"/>
            <a:ext cx="1788511" cy="1872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6709" y="4098083"/>
            <a:ext cx="1665763" cy="1869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2055" y="4077535"/>
            <a:ext cx="1350480" cy="1871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6267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0" y="212975"/>
            <a:ext cx="6985000" cy="523841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Стендовые Испытания в г. </a:t>
            </a:r>
            <a:r>
              <a:rPr lang="ru-RU" altLang="ru-RU" sz="2800" cap="all" dirty="0" err="1"/>
              <a:t>ВолЖский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2002651" y="1355488"/>
            <a:ext cx="6899922" cy="271053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59CE3AE-AB25-4334-8572-4FA2CFFA16AD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002651" y="4279904"/>
            <a:ext cx="6899922" cy="168442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85725" indent="-85725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</a:t>
            </a: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Цель проведения испытаний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: подтверждение соответствия характеристик ЗСП требованиям Временных технических требований к защитным бетонным покрытиям по показателю продольное врезание</a:t>
            </a:r>
          </a:p>
          <a:p>
            <a:pPr marL="85725" indent="-85725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Место и дата проведения испытаний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: ООО «Трубопроводные покрытия и технологии», г. Волжский, 08.04.2019 г.</a:t>
            </a:r>
          </a:p>
          <a:p>
            <a:pPr marL="85725" indent="-85725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Результат испытаний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: трехкратное превышение нормативного значения. Целостность антикоррозионного покрытия не нарушена</a:t>
            </a:r>
          </a:p>
          <a:p>
            <a:pPr marL="85725" indent="-85725" algn="just" defTabSz="912813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000" b="1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 Присутствовали представители</a:t>
            </a:r>
            <a:r>
              <a:rPr lang="ru-RU" sz="1000" kern="0" dirty="0">
                <a:solidFill>
                  <a:srgbClr val="4F81BD">
                    <a:lumMod val="50000"/>
                  </a:srgbClr>
                </a:solidFill>
                <a:latin typeface="HeliosCond"/>
              </a:rPr>
              <a:t>: АО «ВТЗ», АО «Газпром СтройТЭК Салават», ООО «ТПТ»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9934FC-9A1F-40AD-ACCD-301ECA7839A0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234864" y="1355488"/>
            <a:ext cx="1619816" cy="2710538"/>
          </a:xfrm>
          <a:prstGeom prst="rect">
            <a:avLst/>
          </a:prstGeom>
          <a:solidFill>
            <a:srgbClr val="004A7A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HeliosCond"/>
              </a:rPr>
              <a:t>Испытания на </a:t>
            </a:r>
            <a:r>
              <a:rPr lang="ru-RU" sz="1200" b="1" dirty="0" err="1">
                <a:solidFill>
                  <a:schemeClr val="bg1"/>
                </a:solidFill>
                <a:latin typeface="HeliosCond"/>
              </a:rPr>
              <a:t>продир</a:t>
            </a:r>
            <a:r>
              <a:rPr lang="ru-RU" sz="1200" b="1" dirty="0">
                <a:solidFill>
                  <a:schemeClr val="bg1"/>
                </a:solidFill>
                <a:latin typeface="HeliosCond"/>
              </a:rPr>
              <a:t> (продольное врезание)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AD346EA-61B9-4920-A635-19565321ED20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245623" y="4279904"/>
            <a:ext cx="1609057" cy="1684426"/>
          </a:xfrm>
          <a:prstGeom prst="rect">
            <a:avLst/>
          </a:prstGeom>
          <a:solidFill>
            <a:srgbClr val="004A7A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HeliosCond"/>
              </a:rPr>
              <a:t>Физико-механические характеристики ЗСП</a:t>
            </a:r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2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ru-RU" altLang="ru-RU" sz="1600" b="0" dirty="0">
                <a:solidFill>
                  <a:srgbClr val="FFFFFF"/>
                </a:solidFill>
              </a:rPr>
              <a:t>Разработки в области обеспечения безопасности трубопроводов ПАО «Газпром»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09"/>
          <a:stretch/>
        </p:blipFill>
        <p:spPr>
          <a:xfrm>
            <a:off x="2144712" y="1623232"/>
            <a:ext cx="2701841" cy="217504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8614" y="1623232"/>
            <a:ext cx="2123738" cy="217504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/>
          <a:srcRect l="2479"/>
          <a:stretch/>
        </p:blipFill>
        <p:spPr>
          <a:xfrm>
            <a:off x="7254413" y="1623232"/>
            <a:ext cx="1498467" cy="21750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3770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5169349" y="1906438"/>
            <a:ext cx="3744463" cy="365266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6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8E95FE7-93AA-4965-91FC-D4ECF73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0" y="223768"/>
            <a:ext cx="6985000" cy="523841"/>
          </a:xfrm>
        </p:spPr>
        <p:txBody>
          <a:bodyPr/>
          <a:lstStyle/>
          <a:p>
            <a:pPr eaLnBrk="1" hangingPunct="1"/>
            <a:r>
              <a:rPr lang="ru-RU" altLang="ru-RU" sz="2800" cap="all" dirty="0"/>
              <a:t>защита сварного стыка</a:t>
            </a:r>
            <a:endParaRPr lang="ru-RU" altLang="ru-RU" sz="2800" cap="all" dirty="0"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A0A4F13-384D-47F9-A3E2-FC78B45D31FA}"/>
              </a:ext>
            </a:extLst>
          </p:cNvPr>
          <p:cNvSpPr/>
          <p:nvPr/>
        </p:nvSpPr>
        <p:spPr bwMode="auto">
          <a:xfrm>
            <a:off x="283462" y="1906439"/>
            <a:ext cx="4810560" cy="365266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2" y="6362700"/>
            <a:ext cx="67691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="1">
                <a:solidFill>
                  <a:srgbClr val="003366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ru-RU" altLang="ru-RU" sz="1600" b="0" dirty="0">
                <a:solidFill>
                  <a:srgbClr val="FFFFFF"/>
                </a:solidFill>
              </a:rPr>
              <a:t>Разработки в области обеспечения безопасности трубопроводов ПАО «Газпром»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062" y="2406353"/>
            <a:ext cx="4635359" cy="242327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4112" y="2406353"/>
            <a:ext cx="3420179" cy="249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71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wbUIpZzEiBsvlMMLedP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9._9TxvtEC2TdIj0Z4we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wbUIpZzEiBsvlMMLedP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wbUIpZzEiBsvlMMLedP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LBVnZJZEmYu_pvZvjfD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9._9TxvtEC2TdIj0Z4we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wbUIpZzEiBsvlMMLedP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LBVnZJZEmYu_pvZvjfD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9._9TxvtEC2TdIj0Z4we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wbUIpZzEiBsvlMMLedP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wbUIpZzEiBsvlMMLedP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LBVnZJZEmYu_pvZvjfD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LBVnZJZEmYu_pvZvjfD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9._9TxvtEC2TdIj0Z4we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wbUIpZzEiBsvlMMLedP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LBVnZJZEmYu_pvZvjfD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9._9TxvtEC2TdIj0Z4we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wbUIpZzEiBsvlMMLedP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wbUIpZzEiBsvlMMLedP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LBVnZJZEmYu_pvZvjfDg"/>
</p:tagLst>
</file>

<file path=ppt/theme/theme1.xml><?xml version="1.0" encoding="utf-8"?>
<a:theme xmlns:a="http://schemas.openxmlformats.org/drawingml/2006/main" name="3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Специальное оформление">
  <a:themeElements>
    <a:clrScheme name="5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5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Специальное оформление">
  <a:themeElements>
    <a:clrScheme name="6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6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8_Специальное оформление">
  <a:themeElements>
    <a:clrScheme name="8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8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9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1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13536</TotalTime>
  <Words>1808</Words>
  <Application>Microsoft Office PowerPoint</Application>
  <PresentationFormat>On-screen Show (4:3)</PresentationFormat>
  <Paragraphs>257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Arial</vt:lpstr>
      <vt:lpstr>Arial Narrow</vt:lpstr>
      <vt:lpstr>Calibri</vt:lpstr>
      <vt:lpstr>HeliosCond</vt:lpstr>
      <vt:lpstr>HeliosCondC</vt:lpstr>
      <vt:lpstr>Times New Roman</vt:lpstr>
      <vt:lpstr>Wingdings</vt:lpstr>
      <vt:lpstr>3_Специальное оформление</vt:lpstr>
      <vt:lpstr>4_Специальное оформление</vt:lpstr>
      <vt:lpstr>5_Специальное оформление</vt:lpstr>
      <vt:lpstr>6_Специальное оформление</vt:lpstr>
      <vt:lpstr>7_Специальное оформление</vt:lpstr>
      <vt:lpstr>8_Специальное оформление</vt:lpstr>
      <vt:lpstr>9_Специальное оформление</vt:lpstr>
      <vt:lpstr>11_Специальное оформление</vt:lpstr>
      <vt:lpstr>PowerPoint Presentation</vt:lpstr>
      <vt:lpstr>PowerPoint Presentation</vt:lpstr>
      <vt:lpstr>ПРОБЛЕМЫ повреждения  изоляционного покрытия</vt:lpstr>
      <vt:lpstr>ОПИСАНИЕ</vt:lpstr>
      <vt:lpstr>Область применения</vt:lpstr>
      <vt:lpstr>Температурный режим и физико-механические характеристики</vt:lpstr>
      <vt:lpstr>Предварительные Испытания  в г. Волжском</vt:lpstr>
      <vt:lpstr>Стендовые Испытания в г. ВолЖский</vt:lpstr>
      <vt:lpstr>защита сварного стыка</vt:lpstr>
      <vt:lpstr>PowerPoint Presentation</vt:lpstr>
      <vt:lpstr>Инновационный продукт коутмет afm</vt:lpstr>
      <vt:lpstr>Область применения коутмет afm</vt:lpstr>
      <vt:lpstr>Описание технологии  газопламенного нанесения</vt:lpstr>
      <vt:lpstr>Способы газопламенного нанесения</vt:lpstr>
      <vt:lpstr>этапы нанесения покрытия коутмет afm</vt:lpstr>
      <vt:lpstr>этапы нанесения покрытия коутмет afm</vt:lpstr>
      <vt:lpstr>преимущества покрытия коутмет afm</vt:lpstr>
      <vt:lpstr>Преимущества газопламенного нанесения</vt:lpstr>
      <vt:lpstr>Заделка сварного стыка</vt:lpstr>
      <vt:lpstr>Нанесение Коутмет afm на  ООО «Этерно»</vt:lpstr>
      <vt:lpstr>ремонт наружного покрытия</vt:lpstr>
      <vt:lpstr>PowerPoint Presentation</vt:lpstr>
      <vt:lpstr>область применения</vt:lpstr>
      <vt:lpstr>Преимущества и применение на объектах ПАО «ГАЗПРОМ»</vt:lpstr>
      <vt:lpstr>PowerPoint Presentation</vt:lpstr>
    </vt:vector>
  </TitlesOfParts>
  <Company>Typo Graphic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Pirit</dc:creator>
  <cp:lastModifiedBy>Pinashina, Elena</cp:lastModifiedBy>
  <cp:revision>606</cp:revision>
  <cp:lastPrinted>2019-05-21T14:56:53Z</cp:lastPrinted>
  <dcterms:created xsi:type="dcterms:W3CDTF">2009-07-15T11:37:47Z</dcterms:created>
  <dcterms:modified xsi:type="dcterms:W3CDTF">2019-05-27T22:15:07Z</dcterms:modified>
</cp:coreProperties>
</file>