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slideMasters/slideMaster6.xml" ContentType="application/vnd.openxmlformats-officedocument.presentationml.slideMaster+xml"/>
  <Override PartName="/ppt/theme/theme8.xml" ContentType="application/vnd.openxmlformats-officedocument.theme+xml"/>
  <Default Extension="xlsx" ContentType="application/vnd.openxmlformats-officedocument.spreadsheetml.sheet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charts/chart5.xml" ContentType="application/vnd.openxmlformats-officedocument.drawingml.chart+xml"/>
  <Override PartName="/ppt/notesSlides/notesSlide10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theme/themeOverride4.xml" ContentType="application/vnd.openxmlformats-officedocument.themeOverrid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6.xml" ContentType="application/vnd.openxmlformats-officedocument.drawingml.chart+xml"/>
  <Override PartName="/ppt/slideMasters/slideMaster7.xml" ContentType="application/vnd.openxmlformats-officedocument.presentationml.slideMaster+xml"/>
  <Override PartName="/ppt/theme/theme9.xml" ContentType="application/vnd.openxmlformats-officedocument.them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theme/theme7.xml" ContentType="application/vnd.openxmlformats-officedocument.them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5" r:id="rId1"/>
    <p:sldMasterId id="2147483658" r:id="rId2"/>
    <p:sldMasterId id="2147483659" r:id="rId3"/>
    <p:sldMasterId id="2147483660" r:id="rId4"/>
    <p:sldMasterId id="2147483661" r:id="rId5"/>
    <p:sldMasterId id="2147483663" r:id="rId6"/>
    <p:sldMasterId id="2147483655" r:id="rId7"/>
  </p:sldMasterIdLst>
  <p:notesMasterIdLst>
    <p:notesMasterId r:id="rId20"/>
  </p:notesMasterIdLst>
  <p:handoutMasterIdLst>
    <p:handoutMasterId r:id="rId21"/>
  </p:handoutMasterIdLst>
  <p:sldIdLst>
    <p:sldId id="329" r:id="rId8"/>
    <p:sldId id="330" r:id="rId9"/>
    <p:sldId id="331" r:id="rId10"/>
    <p:sldId id="354" r:id="rId11"/>
    <p:sldId id="346" r:id="rId12"/>
    <p:sldId id="357" r:id="rId13"/>
    <p:sldId id="345" r:id="rId14"/>
    <p:sldId id="353" r:id="rId15"/>
    <p:sldId id="356" r:id="rId16"/>
    <p:sldId id="342" r:id="rId17"/>
    <p:sldId id="352" r:id="rId18"/>
    <p:sldId id="341" r:id="rId19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700" kern="1200">
        <a:solidFill>
          <a:schemeClr val="bg1"/>
        </a:solidFill>
        <a:latin typeface="Arial Narrow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700" kern="1200">
        <a:solidFill>
          <a:schemeClr val="bg1"/>
        </a:solidFill>
        <a:latin typeface="Arial Narrow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700" kern="1200">
        <a:solidFill>
          <a:schemeClr val="bg1"/>
        </a:solidFill>
        <a:latin typeface="Arial Narrow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700" kern="1200">
        <a:solidFill>
          <a:schemeClr val="bg1"/>
        </a:solidFill>
        <a:latin typeface="Arial Narrow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700" kern="1200">
        <a:solidFill>
          <a:schemeClr val="bg1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sz="1700" kern="1200">
        <a:solidFill>
          <a:schemeClr val="bg1"/>
        </a:solidFill>
        <a:latin typeface="Arial Narrow" pitchFamily="34" charset="0"/>
        <a:ea typeface="+mn-ea"/>
        <a:cs typeface="+mn-cs"/>
      </a:defRPr>
    </a:lvl6pPr>
    <a:lvl7pPr marL="2743200" algn="l" defTabSz="914400" rtl="0" eaLnBrk="1" latinLnBrk="0" hangingPunct="1">
      <a:defRPr sz="1700" kern="1200">
        <a:solidFill>
          <a:schemeClr val="bg1"/>
        </a:solidFill>
        <a:latin typeface="Arial Narrow" pitchFamily="34" charset="0"/>
        <a:ea typeface="+mn-ea"/>
        <a:cs typeface="+mn-cs"/>
      </a:defRPr>
    </a:lvl7pPr>
    <a:lvl8pPr marL="3200400" algn="l" defTabSz="914400" rtl="0" eaLnBrk="1" latinLnBrk="0" hangingPunct="1">
      <a:defRPr sz="1700" kern="1200">
        <a:solidFill>
          <a:schemeClr val="bg1"/>
        </a:solidFill>
        <a:latin typeface="Arial Narrow" pitchFamily="34" charset="0"/>
        <a:ea typeface="+mn-ea"/>
        <a:cs typeface="+mn-cs"/>
      </a:defRPr>
    </a:lvl8pPr>
    <a:lvl9pPr marL="3657600" algn="l" defTabSz="914400" rtl="0" eaLnBrk="1" latinLnBrk="0" hangingPunct="1">
      <a:defRPr sz="1700" kern="1200">
        <a:solidFill>
          <a:schemeClr val="bg1"/>
        </a:solidFill>
        <a:latin typeface="Arial Narrow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33CC"/>
    <a:srgbClr val="003366"/>
    <a:srgbClr val="3399FF"/>
    <a:srgbClr val="0066CC"/>
    <a:srgbClr val="FFFFFF"/>
    <a:srgbClr val="00CCFF"/>
    <a:srgbClr val="99CCFF"/>
    <a:srgbClr val="66CCFF"/>
    <a:srgbClr val="0066FF"/>
    <a:srgbClr val="0099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8590" autoAdjust="0"/>
    <p:restoredTop sz="84667" autoAdjust="0"/>
  </p:normalViewPr>
  <p:slideViewPr>
    <p:cSldViewPr snapToGrid="0">
      <p:cViewPr>
        <p:scale>
          <a:sx n="66" d="100"/>
          <a:sy n="66" d="100"/>
        </p:scale>
        <p:origin x="-1014" y="-678"/>
      </p:cViewPr>
      <p:guideLst>
        <p:guide orient="horz" pos="1780"/>
        <p:guide orient="horz" pos="2812"/>
        <p:guide orient="horz" pos="3875"/>
        <p:guide orient="horz" pos="825"/>
        <p:guide orient="horz" pos="3268"/>
        <p:guide orient="horz" pos="589"/>
        <p:guide orient="horz" pos="1247"/>
        <p:guide pos="141"/>
        <p:guide pos="1089"/>
        <p:guide pos="1558"/>
        <p:guide pos="5423"/>
        <p:guide pos="3763"/>
        <p:guide pos="5626"/>
        <p:guide pos="1363"/>
        <p:guide pos="289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80" d="100"/>
          <a:sy n="80" d="100"/>
        </p:scale>
        <p:origin x="-3918" y="-90"/>
      </p:cViewPr>
      <p:guideLst>
        <p:guide orient="horz" pos="3127"/>
        <p:guide pos="2141"/>
      </p:guideLst>
    </p:cSldViewPr>
  </p:notes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\\ITC\VOL1\Y\ALLUSERS\21\DOCS\16_&#1044;&#1086;&#1082;&#1083;&#1072;&#1076;&#1099;\&#1050;&#1088;&#1102;&#1082;&#1086;&#1074;\&#1042;&#1058;&#1044;%20&#1087;&#1086;%20&#1075;&#1086;&#1076;&#1072;&#1084;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3.xlsx"/><Relationship Id="rId1" Type="http://schemas.openxmlformats.org/officeDocument/2006/relationships/themeOverride" Target="../theme/themeOverride2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\\ITC\VOL1\Y\ALLUSERS\21\DOCS\16_&#1044;&#1086;&#1082;&#1083;&#1072;&#1076;&#1099;\&#1050;&#1088;&#1102;&#1082;&#1086;&#1074;\&#1042;&#1058;&#1044;%20&#1087;&#1086;%20&#1075;&#1086;&#1076;&#1072;&#1084;.xlsx" TargetMode="External"/><Relationship Id="rId1" Type="http://schemas.openxmlformats.org/officeDocument/2006/relationships/themeOverride" Target="../theme/themeOverride3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4.xlsx"/><Relationship Id="rId1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title>
      <c:layout/>
      <c:overlay val="1"/>
      <c:txPr>
        <a:bodyPr/>
        <a:lstStyle/>
        <a:p>
          <a:pPr>
            <a:defRPr sz="2000">
              <a:latin typeface="Arial Narrow Bold"/>
            </a:defRPr>
          </a:pPr>
          <a:endParaRPr lang="ru-RU"/>
        </a:p>
      </c:txPr>
    </c:title>
    <c:plotArea>
      <c:layout>
        <c:manualLayout>
          <c:layoutTarget val="inner"/>
          <c:xMode val="edge"/>
          <c:yMode val="edge"/>
          <c:x val="9.6034988799317364E-2"/>
          <c:y val="0.15717424786854073"/>
          <c:w val="0.88693387787446121"/>
          <c:h val="0.6882840601278658"/>
        </c:manualLayout>
      </c:layout>
      <c:barChart>
        <c:barDir val="col"/>
        <c:grouping val="clustered"/>
        <c:ser>
          <c:idx val="0"/>
          <c:order val="0"/>
          <c:tx>
            <c:strRef>
              <c:f>Лист1!$B$3</c:f>
              <c:strCache>
                <c:ptCount val="1"/>
                <c:pt idx="0">
                  <c:v>Протяженность обследованных газопроводов, км</c:v>
                </c:pt>
              </c:strCache>
            </c:strRef>
          </c:tx>
          <c:spPr>
            <a:solidFill>
              <a:srgbClr val="3399FF"/>
            </a:solidFill>
          </c:spPr>
          <c:dLbls>
            <c:txPr>
              <a:bodyPr/>
              <a:lstStyle/>
              <a:p>
                <a:pPr>
                  <a:defRPr sz="1800">
                    <a:solidFill>
                      <a:schemeClr val="bg1"/>
                    </a:solidFill>
                    <a:latin typeface="Arial Narrow Bold"/>
                  </a:defRPr>
                </a:pPr>
                <a:endParaRPr lang="ru-RU"/>
              </a:p>
            </c:txPr>
            <c:dLblPos val="outEnd"/>
            <c:showVal val="1"/>
          </c:dLbls>
          <c:cat>
            <c:strRef>
              <c:f>Лист1!$A$4:$A$10</c:f>
              <c:strCache>
                <c:ptCount val="7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 План</c:v>
                </c:pt>
              </c:strCache>
            </c:strRef>
          </c:cat>
          <c:val>
            <c:numRef>
              <c:f>Лист1!$B$4:$B$10</c:f>
              <c:numCache>
                <c:formatCode>0</c:formatCode>
                <c:ptCount val="7"/>
                <c:pt idx="0">
                  <c:v>2253.04</c:v>
                </c:pt>
                <c:pt idx="1">
                  <c:v>2725.8500000000013</c:v>
                </c:pt>
                <c:pt idx="2">
                  <c:v>3466</c:v>
                </c:pt>
                <c:pt idx="3">
                  <c:v>3106</c:v>
                </c:pt>
                <c:pt idx="4">
                  <c:v>1855</c:v>
                </c:pt>
                <c:pt idx="5">
                  <c:v>3670</c:v>
                </c:pt>
                <c:pt idx="6">
                  <c:v>3508.7</c:v>
                </c:pt>
              </c:numCache>
            </c:numRef>
          </c:val>
        </c:ser>
        <c:dLbls>
          <c:showVal val="1"/>
        </c:dLbls>
        <c:gapWidth val="75"/>
        <c:axId val="67649536"/>
        <c:axId val="67651072"/>
      </c:barChart>
      <c:catAx>
        <c:axId val="67649536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sz="1800">
                <a:latin typeface="Arial Narrow Bold"/>
              </a:defRPr>
            </a:pPr>
            <a:endParaRPr lang="ru-RU"/>
          </a:p>
        </c:txPr>
        <c:crossAx val="67651072"/>
        <c:crosses val="autoZero"/>
        <c:auto val="1"/>
        <c:lblAlgn val="ctr"/>
        <c:lblOffset val="100"/>
      </c:catAx>
      <c:valAx>
        <c:axId val="67651072"/>
        <c:scaling>
          <c:orientation val="minMax"/>
        </c:scaling>
        <c:axPos val="l"/>
        <c:numFmt formatCode="0" sourceLinked="1"/>
        <c:majorTickMark val="none"/>
        <c:tickLblPos val="nextTo"/>
        <c:txPr>
          <a:bodyPr/>
          <a:lstStyle/>
          <a:p>
            <a:pPr>
              <a:defRPr sz="1800">
                <a:latin typeface="Arial Narrow Bold"/>
              </a:defRPr>
            </a:pPr>
            <a:endParaRPr lang="ru-RU"/>
          </a:p>
        </c:txPr>
        <c:crossAx val="67649536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100">
          <a:solidFill>
            <a:schemeClr val="bg1"/>
          </a:solidFill>
          <a:latin typeface="Times New Roman" pitchFamily="18" charset="0"/>
          <a:cs typeface="Times New Roman" pitchFamily="18" charset="0"/>
        </a:defRPr>
      </a:pPr>
      <a:endParaRPr lang="ru-RU"/>
    </a:p>
  </c:txPr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Газопроводы, км</c:v>
                </c:pt>
              </c:strCache>
            </c:strRef>
          </c:tx>
          <c:spPr>
            <a:solidFill>
              <a:srgbClr val="3399FF"/>
            </a:solidFill>
          </c:spPr>
          <c:cat>
            <c:strRef>
              <c:f>Лист1!$A$2:$A$7</c:f>
              <c:strCach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 План</c:v>
                </c:pt>
              </c:strCache>
            </c:strRef>
          </c:cat>
          <c:val>
            <c:numRef>
              <c:f>Лист1!$B$2:$B$7</c:f>
              <c:numCache>
                <c:formatCode>0</c:formatCode>
                <c:ptCount val="6"/>
                <c:pt idx="0">
                  <c:v>2558.9299999999998</c:v>
                </c:pt>
                <c:pt idx="1">
                  <c:v>845.6</c:v>
                </c:pt>
                <c:pt idx="2">
                  <c:v>958.8499999999998</c:v>
                </c:pt>
                <c:pt idx="3">
                  <c:v>1119.3799999999999</c:v>
                </c:pt>
                <c:pt idx="4">
                  <c:v>818.3</c:v>
                </c:pt>
                <c:pt idx="5">
                  <c:v>1409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ТПА, шт</c:v>
                </c:pt>
              </c:strCache>
            </c:strRef>
          </c:tx>
          <c:spPr>
            <a:solidFill>
              <a:schemeClr val="bg1"/>
            </a:solidFill>
          </c:spPr>
          <c:cat>
            <c:strRef>
              <c:f>Лист1!$A$2:$A$7</c:f>
              <c:strCach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 План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1040</c:v>
                </c:pt>
                <c:pt idx="1">
                  <c:v>924</c:v>
                </c:pt>
                <c:pt idx="2">
                  <c:v>106</c:v>
                </c:pt>
                <c:pt idx="3">
                  <c:v>258</c:v>
                </c:pt>
                <c:pt idx="4">
                  <c:v>308</c:v>
                </c:pt>
                <c:pt idx="5">
                  <c:v>154</c:v>
                </c:pt>
              </c:numCache>
            </c:numRef>
          </c:val>
        </c:ser>
        <c:dLbls>
          <c:showVal val="1"/>
        </c:dLbls>
        <c:gapWidth val="75"/>
        <c:axId val="37687296"/>
        <c:axId val="37688832"/>
      </c:barChart>
      <c:catAx>
        <c:axId val="37687296"/>
        <c:scaling>
          <c:orientation val="minMax"/>
        </c:scaling>
        <c:axPos val="b"/>
        <c:numFmt formatCode="General" sourceLinked="1"/>
        <c:majorTickMark val="none"/>
        <c:tickLblPos val="nextTo"/>
        <c:crossAx val="37688832"/>
        <c:crosses val="autoZero"/>
        <c:auto val="1"/>
        <c:lblAlgn val="ctr"/>
        <c:lblOffset val="100"/>
      </c:catAx>
      <c:valAx>
        <c:axId val="37688832"/>
        <c:scaling>
          <c:orientation val="minMax"/>
        </c:scaling>
        <c:axPos val="l"/>
        <c:numFmt formatCode="0" sourceLinked="1"/>
        <c:majorTickMark val="none"/>
        <c:tickLblPos val="nextTo"/>
        <c:crossAx val="37687296"/>
        <c:crosses val="autoZero"/>
        <c:crossBetween val="between"/>
      </c:valAx>
    </c:plotArea>
    <c:legend>
      <c:legendPos val="b"/>
      <c:layout/>
    </c:legend>
    <c:plotVisOnly val="1"/>
    <c:dispBlanksAs val="gap"/>
  </c:chart>
  <c:txPr>
    <a:bodyPr/>
    <a:lstStyle/>
    <a:p>
      <a:pPr>
        <a:defRPr sz="1800">
          <a:solidFill>
            <a:schemeClr val="bg1"/>
          </a:solidFill>
          <a:latin typeface="Arial Narrow Bold"/>
        </a:defRPr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Количество обследованных подводных переходов с разбивкой по годам</a:t>
            </a:r>
            <a:r>
              <a:rPr lang="en-US" dirty="0" smtClean="0"/>
              <a:t>,</a:t>
            </a:r>
            <a:r>
              <a:rPr lang="en-US" baseline="0" dirty="0" smtClean="0"/>
              <a:t> </a:t>
            </a:r>
            <a:r>
              <a:rPr lang="ru-RU" baseline="0" dirty="0" smtClean="0"/>
              <a:t>ниток</a:t>
            </a:r>
            <a:endParaRPr lang="ru-RU" dirty="0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ВТД протаскиванием</c:v>
                </c:pt>
              </c:strCache>
            </c:strRef>
          </c:tx>
          <c:spPr>
            <a:solidFill>
              <a:srgbClr val="92D050"/>
            </a:solidFill>
          </c:spPr>
          <c:dLbls>
            <c:showVal val="1"/>
          </c:dLbls>
          <c:cat>
            <c:strRef>
              <c:f>Лист1!$A$2:$A$8</c:f>
              <c:strCache>
                <c:ptCount val="7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 План</c:v>
                </c:pt>
              </c:strCache>
            </c:strRef>
          </c:cat>
          <c:val>
            <c:numRef>
              <c:f>Лист1!$B$2:$B$8</c:f>
              <c:numCache>
                <c:formatCode>0</c:formatCode>
                <c:ptCount val="7"/>
                <c:pt idx="0">
                  <c:v>11</c:v>
                </c:pt>
                <c:pt idx="1">
                  <c:v>3</c:v>
                </c:pt>
                <c:pt idx="2">
                  <c:v>5</c:v>
                </c:pt>
                <c:pt idx="3">
                  <c:v>4</c:v>
                </c:pt>
                <c:pt idx="4">
                  <c:v>6</c:v>
                </c:pt>
                <c:pt idx="5">
                  <c:v>8</c:v>
                </c:pt>
                <c:pt idx="6">
                  <c:v>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ПВО</c:v>
                </c:pt>
              </c:strCache>
            </c:strRef>
          </c:tx>
          <c:dLbls>
            <c:showVal val="1"/>
          </c:dLbls>
          <c:cat>
            <c:strRef>
              <c:f>Лист1!$A$2:$A$8</c:f>
              <c:strCache>
                <c:ptCount val="7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 План</c:v>
                </c:pt>
              </c:strCache>
            </c:strRef>
          </c:cat>
          <c:val>
            <c:numRef>
              <c:f>Лист1!$C$2:$C$8</c:f>
              <c:numCache>
                <c:formatCode>General</c:formatCode>
                <c:ptCount val="7"/>
                <c:pt idx="0">
                  <c:v>105</c:v>
                </c:pt>
                <c:pt idx="1">
                  <c:v>82</c:v>
                </c:pt>
                <c:pt idx="2">
                  <c:v>97</c:v>
                </c:pt>
                <c:pt idx="3">
                  <c:v>186</c:v>
                </c:pt>
                <c:pt idx="4">
                  <c:v>7</c:v>
                </c:pt>
                <c:pt idx="5">
                  <c:v>164</c:v>
                </c:pt>
                <c:pt idx="6">
                  <c:v>78</c:v>
                </c:pt>
              </c:numCache>
            </c:numRef>
          </c:val>
        </c:ser>
        <c:axId val="81730560"/>
        <c:axId val="81732352"/>
      </c:barChart>
      <c:catAx>
        <c:axId val="81730560"/>
        <c:scaling>
          <c:orientation val="minMax"/>
        </c:scaling>
        <c:axPos val="b"/>
        <c:numFmt formatCode="General" sourceLinked="1"/>
        <c:majorTickMark val="none"/>
        <c:tickLblPos val="nextTo"/>
        <c:crossAx val="81732352"/>
        <c:crosses val="autoZero"/>
        <c:auto val="1"/>
        <c:lblAlgn val="ctr"/>
        <c:lblOffset val="100"/>
      </c:catAx>
      <c:valAx>
        <c:axId val="81732352"/>
        <c:scaling>
          <c:orientation val="minMax"/>
          <c:max val="200"/>
        </c:scaling>
        <c:axPos val="l"/>
        <c:majorGridlines/>
        <c:numFmt formatCode="0" sourceLinked="1"/>
        <c:majorTickMark val="none"/>
        <c:tickLblPos val="nextTo"/>
        <c:crossAx val="81730560"/>
        <c:crosses val="autoZero"/>
        <c:crossBetween val="between"/>
      </c:valAx>
    </c:plotArea>
    <c:legend>
      <c:legendPos val="b"/>
      <c:layout/>
    </c:legend>
    <c:plotVisOnly val="1"/>
    <c:dispBlanksAs val="gap"/>
  </c:chart>
  <c:txPr>
    <a:bodyPr/>
    <a:lstStyle/>
    <a:p>
      <a:pPr>
        <a:defRPr sz="1800">
          <a:solidFill>
            <a:schemeClr val="bg1"/>
          </a:solidFill>
          <a:latin typeface="Arial Narrow Bold"/>
        </a:defRPr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8074028871519693E-2"/>
          <c:y val="0.11335314826261057"/>
          <c:w val="0.42427919754393151"/>
          <c:h val="0.80059745774099067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км</c:v>
                </c:pt>
              </c:strCache>
            </c:strRef>
          </c:tx>
          <c:explosion val="25"/>
          <c:dPt>
            <c:idx val="0"/>
            <c:spPr>
              <a:solidFill>
                <a:srgbClr val="3399FF"/>
              </a:solidFill>
            </c:spPr>
          </c:dPt>
          <c:dPt>
            <c:idx val="1"/>
            <c:explosion val="26"/>
            <c:spPr>
              <a:solidFill>
                <a:srgbClr val="003366"/>
              </a:solidFill>
            </c:spPr>
          </c:dPt>
          <c:dPt>
            <c:idx val="2"/>
            <c:spPr>
              <a:solidFill>
                <a:srgbClr val="FFFFFF"/>
              </a:solidFill>
            </c:spPr>
          </c:dPt>
          <c:dPt>
            <c:idx val="3"/>
            <c:spPr>
              <a:solidFill>
                <a:srgbClr val="00CCFF"/>
              </a:solidFill>
            </c:spPr>
          </c:dPt>
          <c:dLbls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  <a:latin typeface="Arial Narrow Bold"/>
                  </a:defRPr>
                </a:pPr>
                <a:endParaRPr lang="ru-RU"/>
              </a:p>
            </c:txPr>
            <c:showPercent val="1"/>
            <c:showLeaderLines val="1"/>
          </c:dLbls>
          <c:cat>
            <c:strRef>
              <c:f>Лист1!$A$2:$A$5</c:f>
              <c:strCache>
                <c:ptCount val="4"/>
                <c:pt idx="0">
                  <c:v>МГ, в т.ч. Лупинги, 
1790 км (43 шт)</c:v>
                </c:pt>
                <c:pt idx="1">
                  <c:v>Газопроводы-отводы, 
1159 км (169 шт)</c:v>
                </c:pt>
                <c:pt idx="2">
                  <c:v>Технологические перемычки, 
61 км (412 шт)</c:v>
                </c:pt>
                <c:pt idx="3">
                  <c:v>Подводные переходы, 
123 км (121 шт)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1789.9</c:v>
                </c:pt>
                <c:pt idx="1">
                  <c:v>1158.5999999999999</c:v>
                </c:pt>
                <c:pt idx="2">
                  <c:v>61.3</c:v>
                </c:pt>
                <c:pt idx="3">
                  <c:v>123.4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tr"/>
      <c:layout>
        <c:manualLayout>
          <c:xMode val="edge"/>
          <c:yMode val="edge"/>
          <c:x val="0.47872268670885165"/>
          <c:y val="3.003412969283277E-2"/>
          <c:w val="0.51983034205260736"/>
          <c:h val="0.63418752519416299"/>
        </c:manualLayout>
      </c:layout>
      <c:txPr>
        <a:bodyPr/>
        <a:lstStyle/>
        <a:p>
          <a:pPr algn="l">
            <a:lnSpc>
              <a:spcPct val="100000"/>
            </a:lnSpc>
            <a:spcBef>
              <a:spcPts val="0"/>
            </a:spcBef>
            <a:defRPr sz="1800">
              <a:solidFill>
                <a:schemeClr val="bg1"/>
              </a:solidFill>
              <a:latin typeface="Arial Narrow Bold"/>
            </a:defRPr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800">
                <a:latin typeface="Arial Narrow Bold"/>
              </a:defRPr>
            </a:pPr>
            <a:r>
              <a:rPr lang="ru-RU" sz="1800" dirty="0" smtClean="0">
                <a:latin typeface="Arial Narrow Bold"/>
              </a:rPr>
              <a:t>Объем обследования газопроводов с применением временных камер, </a:t>
            </a:r>
            <a:r>
              <a:rPr lang="ru-RU" sz="1800" dirty="0">
                <a:latin typeface="Arial Narrow Bold"/>
              </a:rPr>
              <a:t>км</a:t>
            </a:r>
          </a:p>
        </c:rich>
      </c:tx>
      <c:layout/>
      <c:overlay val="1"/>
    </c:title>
    <c:plotArea>
      <c:layout>
        <c:manualLayout>
          <c:layoutTarget val="inner"/>
          <c:xMode val="edge"/>
          <c:yMode val="edge"/>
          <c:x val="9.6034988799317336E-2"/>
          <c:y val="0.14139754657801901"/>
          <c:w val="0.88693387787446087"/>
          <c:h val="0.73298471378434404"/>
        </c:manualLayout>
      </c:layout>
      <c:barChart>
        <c:barDir val="col"/>
        <c:grouping val="clustered"/>
        <c:ser>
          <c:idx val="0"/>
          <c:order val="0"/>
          <c:tx>
            <c:strRef>
              <c:f>Лист1!$B$3</c:f>
              <c:strCache>
                <c:ptCount val="1"/>
                <c:pt idx="0">
                  <c:v>Протяженность обследованных газопроводов, км</c:v>
                </c:pt>
              </c:strCache>
            </c:strRef>
          </c:tx>
          <c:spPr>
            <a:solidFill>
              <a:srgbClr val="3399FF"/>
            </a:solidFill>
          </c:spPr>
          <c:dLbls>
            <c:txPr>
              <a:bodyPr/>
              <a:lstStyle/>
              <a:p>
                <a:pPr>
                  <a:defRPr sz="1800" b="0">
                    <a:solidFill>
                      <a:schemeClr val="bg1"/>
                    </a:solidFill>
                    <a:latin typeface="Arial Narrow Bold"/>
                  </a:defRPr>
                </a:pPr>
                <a:endParaRPr lang="ru-RU"/>
              </a:p>
            </c:txPr>
            <c:showVal val="1"/>
          </c:dLbls>
          <c:cat>
            <c:strRef>
              <c:f>Лист1!$A$4:$A$7</c:f>
              <c:strCache>
                <c:ptCount val="4"/>
                <c:pt idx="0">
                  <c:v>2016</c:v>
                </c:pt>
                <c:pt idx="1">
                  <c:v>2017 План</c:v>
                </c:pt>
                <c:pt idx="2">
                  <c:v>2018 План</c:v>
                </c:pt>
                <c:pt idx="3">
                  <c:v>2019 План</c:v>
                </c:pt>
              </c:strCache>
            </c:strRef>
          </c:cat>
          <c:val>
            <c:numRef>
              <c:f>Лист1!$B$4:$B$7</c:f>
              <c:numCache>
                <c:formatCode>0</c:formatCode>
                <c:ptCount val="4"/>
                <c:pt idx="0">
                  <c:v>165</c:v>
                </c:pt>
                <c:pt idx="1">
                  <c:v>76</c:v>
                </c:pt>
                <c:pt idx="2">
                  <c:v>111</c:v>
                </c:pt>
                <c:pt idx="3">
                  <c:v>95</c:v>
                </c:pt>
              </c:numCache>
            </c:numRef>
          </c:val>
        </c:ser>
        <c:dLbls>
          <c:showVal val="1"/>
        </c:dLbls>
        <c:gapWidth val="75"/>
        <c:axId val="77084160"/>
        <c:axId val="77085696"/>
      </c:barChart>
      <c:catAx>
        <c:axId val="77084160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sz="1800">
                <a:latin typeface="Arial Narrow Bold"/>
              </a:defRPr>
            </a:pPr>
            <a:endParaRPr lang="ru-RU"/>
          </a:p>
        </c:txPr>
        <c:crossAx val="77085696"/>
        <c:crosses val="autoZero"/>
        <c:auto val="1"/>
        <c:lblAlgn val="ctr"/>
        <c:lblOffset val="100"/>
      </c:catAx>
      <c:valAx>
        <c:axId val="77085696"/>
        <c:scaling>
          <c:orientation val="minMax"/>
        </c:scaling>
        <c:axPos val="l"/>
        <c:numFmt formatCode="0" sourceLinked="1"/>
        <c:majorTickMark val="none"/>
        <c:tickLblPos val="nextTo"/>
        <c:txPr>
          <a:bodyPr/>
          <a:lstStyle/>
          <a:p>
            <a:pPr>
              <a:defRPr sz="1800">
                <a:latin typeface="Arial Narrow Bold"/>
              </a:defRPr>
            </a:pPr>
            <a:endParaRPr lang="ru-RU"/>
          </a:p>
        </c:txPr>
        <c:crossAx val="77084160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100">
          <a:solidFill>
            <a:schemeClr val="bg1"/>
          </a:solidFill>
          <a:latin typeface="Times New Roman" pitchFamily="18" charset="0"/>
          <a:cs typeface="Times New Roman" pitchFamily="18" charset="0"/>
        </a:defRPr>
      </a:pPr>
      <a:endParaRPr lang="ru-RU"/>
    </a:p>
  </c:txPr>
  <c:externalData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800"/>
            </a:pPr>
            <a:r>
              <a:rPr lang="ru-RU" sz="1800" dirty="0" smtClean="0"/>
              <a:t>Количество обследованных участков по годам</a:t>
            </a:r>
            <a:endParaRPr lang="ru-RU" sz="1800" dirty="0"/>
          </a:p>
        </c:rich>
      </c:tx>
      <c:layout/>
    </c:title>
    <c:plotArea>
      <c:layout>
        <c:manualLayout>
          <c:layoutTarget val="inner"/>
          <c:xMode val="edge"/>
          <c:yMode val="edge"/>
          <c:x val="7.8490756067511713E-2"/>
          <c:y val="0.13514880094031093"/>
          <c:w val="0.90265727629003156"/>
          <c:h val="0.5614280972307627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Обследовано участков, шт.</c:v>
                </c:pt>
              </c:strCache>
            </c:strRef>
          </c:tx>
          <c:spPr>
            <a:solidFill>
              <a:srgbClr val="3399FF"/>
            </a:solidFill>
          </c:spPr>
          <c:dLbls>
            <c:showVal val="1"/>
          </c:dLbls>
          <c:cat>
            <c:strRef>
              <c:f>Лист1!$A$2:$A$6</c:f>
              <c:strCach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 План</c:v>
                </c:pt>
              </c:strCache>
            </c:strRef>
          </c:cat>
          <c:val>
            <c:numRef>
              <c:f>Лист1!$B$2:$B$6</c:f>
              <c:numCache>
                <c:formatCode>0</c:formatCode>
                <c:ptCount val="5"/>
                <c:pt idx="0">
                  <c:v>11</c:v>
                </c:pt>
                <c:pt idx="1">
                  <c:v>4</c:v>
                </c:pt>
                <c:pt idx="2">
                  <c:v>30</c:v>
                </c:pt>
                <c:pt idx="3">
                  <c:v>31</c:v>
                </c:pt>
                <c:pt idx="4">
                  <c:v>52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Участков с дефектами требующих ремонта, шт.</c:v>
                </c:pt>
              </c:strCache>
            </c:strRef>
          </c:tx>
          <c:spPr>
            <a:solidFill>
              <a:srgbClr val="003366"/>
            </a:solidFill>
          </c:spPr>
          <c:dLbls>
            <c:showVal val="1"/>
          </c:dLbls>
          <c:cat>
            <c:strRef>
              <c:f>Лист1!$A$2:$A$6</c:f>
              <c:strCach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 План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4</c:v>
                </c:pt>
                <c:pt idx="1">
                  <c:v>2</c:v>
                </c:pt>
                <c:pt idx="2">
                  <c:v>12</c:v>
                </c:pt>
                <c:pt idx="3">
                  <c:v>22</c:v>
                </c:pt>
                <c:pt idx="4">
                  <c:v>26</c:v>
                </c:pt>
              </c:numCache>
            </c:numRef>
          </c:val>
        </c:ser>
        <c:axId val="90268800"/>
        <c:axId val="91688960"/>
      </c:barChart>
      <c:catAx>
        <c:axId val="90268800"/>
        <c:scaling>
          <c:orientation val="minMax"/>
        </c:scaling>
        <c:axPos val="b"/>
        <c:numFmt formatCode="General" sourceLinked="1"/>
        <c:majorTickMark val="none"/>
        <c:tickLblPos val="nextTo"/>
        <c:crossAx val="91688960"/>
        <c:crosses val="autoZero"/>
        <c:auto val="1"/>
        <c:lblAlgn val="ctr"/>
        <c:lblOffset val="100"/>
      </c:catAx>
      <c:valAx>
        <c:axId val="91688960"/>
        <c:scaling>
          <c:orientation val="minMax"/>
        </c:scaling>
        <c:axPos val="l"/>
        <c:majorGridlines/>
        <c:numFmt formatCode="0" sourceLinked="1"/>
        <c:tickLblPos val="nextTo"/>
        <c:crossAx val="9026880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2.2730139339244008E-2"/>
          <c:y val="0.81792293585969345"/>
          <c:w val="0.92327448640620391"/>
          <c:h val="0.16259238500508791"/>
        </c:manualLayout>
      </c:layout>
    </c:legend>
    <c:plotVisOnly val="1"/>
    <c:dispBlanksAs val="gap"/>
  </c:chart>
  <c:txPr>
    <a:bodyPr/>
    <a:lstStyle/>
    <a:p>
      <a:pPr>
        <a:defRPr sz="1800">
          <a:solidFill>
            <a:schemeClr val="bg1"/>
          </a:solidFill>
          <a:latin typeface="Arial Narrow Bold"/>
        </a:defRPr>
      </a:pPr>
      <a:endParaRPr lang="ru-RU"/>
    </a:p>
  </c:txPr>
  <c:externalData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2A1B8E-1C37-47FD-B2AC-02F19C12F832}" type="doc">
      <dgm:prSet loTypeId="urn:microsoft.com/office/officeart/2008/layout/NameandTitleOrganizational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F46E442-D852-4047-BE8B-D9580F3AAD07}">
      <dgm:prSet phldrT="[Текст]" custT="1"/>
      <dgm:spPr>
        <a:solidFill>
          <a:srgbClr val="3399FF"/>
        </a:solidFill>
        <a:ln>
          <a:solidFill>
            <a:srgbClr val="3399FF"/>
          </a:solidFill>
        </a:ln>
      </dgm:spPr>
      <dgm:t>
        <a:bodyPr anchor="ctr"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2400" dirty="0" smtClean="0">
              <a:latin typeface="Arial Narrow Bold"/>
            </a:rPr>
            <a:t>Протяженность газопроводов не подготовленных к ВТД</a:t>
          </a:r>
          <a:endParaRPr lang="ru-RU" sz="2400" dirty="0">
            <a:latin typeface="Arial Narrow Bold"/>
          </a:endParaRPr>
        </a:p>
      </dgm:t>
    </dgm:pt>
    <dgm:pt modelId="{99E40DDB-9FB6-4B23-AA8C-98ABDA714FAB}" type="parTrans" cxnId="{DDF20E49-40DB-4A06-ADB2-E848ACFE555D}">
      <dgm:prSet/>
      <dgm:spPr/>
      <dgm:t>
        <a:bodyPr/>
        <a:lstStyle/>
        <a:p>
          <a:endParaRPr lang="ru-RU" sz="2400">
            <a:latin typeface="Arial Narrow Bold"/>
          </a:endParaRPr>
        </a:p>
      </dgm:t>
    </dgm:pt>
    <dgm:pt modelId="{E4C61E98-8EF3-4133-B3C8-59E8D1D63C79}" type="sibTrans" cxnId="{DDF20E49-40DB-4A06-ADB2-E848ACFE555D}">
      <dgm:prSet custT="1"/>
      <dgm:spPr>
        <a:solidFill>
          <a:srgbClr val="FFFFFF">
            <a:alpha val="90000"/>
          </a:srgbClr>
        </a:solidFill>
        <a:ln>
          <a:noFill/>
        </a:ln>
      </dgm:spPr>
      <dgm:t>
        <a:bodyPr/>
        <a:lstStyle/>
        <a:p>
          <a:pPr algn="ctr"/>
          <a:r>
            <a:rPr lang="ru-RU" sz="2400" b="1" dirty="0" smtClean="0">
              <a:solidFill>
                <a:srgbClr val="0033CC"/>
              </a:solidFill>
              <a:latin typeface="Arial Narrow Bold"/>
            </a:rPr>
            <a:t>3133 км</a:t>
          </a:r>
          <a:endParaRPr lang="ru-RU" sz="2400" b="1" dirty="0">
            <a:solidFill>
              <a:srgbClr val="0033CC"/>
            </a:solidFill>
            <a:latin typeface="Arial Narrow Bold"/>
          </a:endParaRPr>
        </a:p>
      </dgm:t>
    </dgm:pt>
    <dgm:pt modelId="{96EA7E27-932C-49F9-9EC1-3AE1E5081E77}">
      <dgm:prSet phldrT="[Текст]" custT="1"/>
      <dgm:spPr>
        <a:solidFill>
          <a:srgbClr val="3399FF"/>
        </a:solidFill>
        <a:ln>
          <a:solidFill>
            <a:srgbClr val="3399FF"/>
          </a:solidFill>
        </a:ln>
      </dgm:spPr>
      <dgm:t>
        <a:bodyPr/>
        <a:lstStyle/>
        <a:p>
          <a:r>
            <a:rPr lang="ru-RU" sz="2400" dirty="0" smtClean="0">
              <a:latin typeface="Arial Narrow Bold"/>
            </a:rPr>
            <a:t>Возможно проведение ВТД со временными камерами</a:t>
          </a:r>
          <a:endParaRPr lang="ru-RU" sz="2400" dirty="0">
            <a:latin typeface="Arial Narrow Bold"/>
          </a:endParaRPr>
        </a:p>
      </dgm:t>
    </dgm:pt>
    <dgm:pt modelId="{D945B1E4-28B3-44D9-A727-96B4066F87E1}" type="parTrans" cxnId="{5D544979-EDA8-447C-AFE7-D9F958680E4E}">
      <dgm:prSet/>
      <dgm:spPr>
        <a:ln>
          <a:solidFill>
            <a:srgbClr val="FFFFFF"/>
          </a:solidFill>
        </a:ln>
      </dgm:spPr>
      <dgm:t>
        <a:bodyPr/>
        <a:lstStyle/>
        <a:p>
          <a:endParaRPr lang="ru-RU" sz="2400">
            <a:latin typeface="Arial Narrow Bold"/>
          </a:endParaRPr>
        </a:p>
      </dgm:t>
    </dgm:pt>
    <dgm:pt modelId="{DBF200BB-87B5-474A-8B3A-014B6E5E5A48}" type="sibTrans" cxnId="{5D544979-EDA8-447C-AFE7-D9F958680E4E}">
      <dgm:prSet custT="1"/>
      <dgm:spPr>
        <a:solidFill>
          <a:srgbClr val="FFFFFF">
            <a:alpha val="90000"/>
          </a:srgbClr>
        </a:solidFill>
        <a:ln>
          <a:noFill/>
        </a:ln>
      </dgm:spPr>
      <dgm:t>
        <a:bodyPr/>
        <a:lstStyle/>
        <a:p>
          <a:pPr algn="ctr"/>
          <a:r>
            <a:rPr lang="ru-RU" sz="2400" b="1" dirty="0" smtClean="0">
              <a:solidFill>
                <a:srgbClr val="0033CC"/>
              </a:solidFill>
              <a:latin typeface="Arial Narrow Bold"/>
            </a:rPr>
            <a:t>1752 км</a:t>
          </a:r>
          <a:endParaRPr lang="ru-RU" sz="2400" b="1" dirty="0">
            <a:solidFill>
              <a:srgbClr val="0033CC"/>
            </a:solidFill>
            <a:latin typeface="Arial Narrow Bold"/>
          </a:endParaRPr>
        </a:p>
      </dgm:t>
    </dgm:pt>
    <dgm:pt modelId="{D09401B8-604B-4BB1-8EF9-764AED4CEF0A}">
      <dgm:prSet phldrT="[Текст]" custT="1"/>
      <dgm:spPr>
        <a:solidFill>
          <a:srgbClr val="3399FF"/>
        </a:solidFill>
        <a:ln>
          <a:solidFill>
            <a:srgbClr val="3399FF"/>
          </a:solidFill>
        </a:ln>
      </dgm:spPr>
      <dgm:t>
        <a:bodyPr/>
        <a:lstStyle/>
        <a:p>
          <a:r>
            <a:rPr lang="ru-RU" sz="2400" dirty="0" smtClean="0">
              <a:latin typeface="Arial Narrow Bold"/>
            </a:rPr>
            <a:t>Прочие методы обследования</a:t>
          </a:r>
          <a:endParaRPr lang="ru-RU" sz="2400" dirty="0">
            <a:latin typeface="Arial Narrow Bold"/>
          </a:endParaRPr>
        </a:p>
      </dgm:t>
    </dgm:pt>
    <dgm:pt modelId="{FD991DF1-F3FD-4D48-8380-3BCA458EFEA3}" type="parTrans" cxnId="{C601C501-1E15-4540-B739-E2DA819D4ECD}">
      <dgm:prSet/>
      <dgm:spPr>
        <a:ln>
          <a:solidFill>
            <a:srgbClr val="FFFFFF"/>
          </a:solidFill>
        </a:ln>
      </dgm:spPr>
      <dgm:t>
        <a:bodyPr/>
        <a:lstStyle/>
        <a:p>
          <a:endParaRPr lang="ru-RU" sz="2400">
            <a:latin typeface="Arial Narrow Bold"/>
          </a:endParaRPr>
        </a:p>
      </dgm:t>
    </dgm:pt>
    <dgm:pt modelId="{ECCE6619-6933-4774-8DA4-CA4EA3839F8A}" type="sibTrans" cxnId="{C601C501-1E15-4540-B739-E2DA819D4ECD}">
      <dgm:prSet custT="1"/>
      <dgm:spPr>
        <a:solidFill>
          <a:srgbClr val="FFFFFF">
            <a:alpha val="90000"/>
          </a:srgbClr>
        </a:solidFill>
        <a:ln>
          <a:noFill/>
        </a:ln>
      </dgm:spPr>
      <dgm:t>
        <a:bodyPr/>
        <a:lstStyle/>
        <a:p>
          <a:pPr algn="ctr"/>
          <a:r>
            <a:rPr lang="ru-RU" sz="2400" b="1" dirty="0" smtClean="0">
              <a:solidFill>
                <a:srgbClr val="0033CC"/>
              </a:solidFill>
              <a:latin typeface="Arial Narrow Bold"/>
            </a:rPr>
            <a:t>1381 км</a:t>
          </a:r>
          <a:endParaRPr lang="ru-RU" sz="2400" b="1" dirty="0">
            <a:solidFill>
              <a:srgbClr val="0033CC"/>
            </a:solidFill>
            <a:latin typeface="Arial Narrow Bold"/>
          </a:endParaRPr>
        </a:p>
      </dgm:t>
    </dgm:pt>
    <dgm:pt modelId="{8BFCCF17-5FCD-4D2C-8D81-02F884727FD3}" type="pres">
      <dgm:prSet presAssocID="{BD2A1B8E-1C37-47FD-B2AC-02F19C12F83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3536073-D466-4DF5-A5CF-A22E35AB5DD1}" type="pres">
      <dgm:prSet presAssocID="{6F46E442-D852-4047-BE8B-D9580F3AAD07}" presName="hierRoot1" presStyleCnt="0">
        <dgm:presLayoutVars>
          <dgm:hierBranch val="init"/>
        </dgm:presLayoutVars>
      </dgm:prSet>
      <dgm:spPr/>
    </dgm:pt>
    <dgm:pt modelId="{961CBA4B-7018-402F-94E2-C3B9986261BE}" type="pres">
      <dgm:prSet presAssocID="{6F46E442-D852-4047-BE8B-D9580F3AAD07}" presName="rootComposite1" presStyleCnt="0"/>
      <dgm:spPr/>
    </dgm:pt>
    <dgm:pt modelId="{173C1D42-C4F6-4F2C-8AA1-B88C234A7145}" type="pres">
      <dgm:prSet presAssocID="{6F46E442-D852-4047-BE8B-D9580F3AAD07}" presName="rootText1" presStyleLbl="node0" presStyleIdx="0" presStyleCnt="1" custScaleX="169111" custScaleY="52372">
        <dgm:presLayoutVars>
          <dgm:chMax/>
          <dgm:chPref val="3"/>
        </dgm:presLayoutVars>
      </dgm:prSet>
      <dgm:spPr/>
      <dgm:t>
        <a:bodyPr/>
        <a:lstStyle/>
        <a:p>
          <a:endParaRPr lang="ru-RU"/>
        </a:p>
      </dgm:t>
    </dgm:pt>
    <dgm:pt modelId="{68FB75D7-3E32-4EE1-8CA3-15F5994A3EA0}" type="pres">
      <dgm:prSet presAssocID="{6F46E442-D852-4047-BE8B-D9580F3AAD07}" presName="titleText1" presStyleLbl="fgAcc0" presStyleIdx="0" presStyleCnt="1" custLinFactNeighborX="-15648" custLinFactNeighborY="-1227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3CF0552C-47C1-4187-93A4-A7F86E3D38F0}" type="pres">
      <dgm:prSet presAssocID="{6F46E442-D852-4047-BE8B-D9580F3AAD07}" presName="rootConnector1" presStyleLbl="node1" presStyleIdx="0" presStyleCnt="2"/>
      <dgm:spPr/>
      <dgm:t>
        <a:bodyPr/>
        <a:lstStyle/>
        <a:p>
          <a:endParaRPr lang="ru-RU"/>
        </a:p>
      </dgm:t>
    </dgm:pt>
    <dgm:pt modelId="{E12B60A3-4995-46FA-BA53-A85D04B2E4AC}" type="pres">
      <dgm:prSet presAssocID="{6F46E442-D852-4047-BE8B-D9580F3AAD07}" presName="hierChild2" presStyleCnt="0"/>
      <dgm:spPr/>
    </dgm:pt>
    <dgm:pt modelId="{FDCE9869-D69A-4EBE-B5B6-8D653E844F02}" type="pres">
      <dgm:prSet presAssocID="{D945B1E4-28B3-44D9-A727-96B4066F87E1}" presName="Name37" presStyleLbl="parChTrans1D2" presStyleIdx="0" presStyleCnt="2"/>
      <dgm:spPr/>
      <dgm:t>
        <a:bodyPr/>
        <a:lstStyle/>
        <a:p>
          <a:endParaRPr lang="ru-RU"/>
        </a:p>
      </dgm:t>
    </dgm:pt>
    <dgm:pt modelId="{3E517B5B-0C60-4798-AFEB-7ACC1C8FD31F}" type="pres">
      <dgm:prSet presAssocID="{96EA7E27-932C-49F9-9EC1-3AE1E5081E77}" presName="hierRoot2" presStyleCnt="0">
        <dgm:presLayoutVars>
          <dgm:hierBranch val="init"/>
        </dgm:presLayoutVars>
      </dgm:prSet>
      <dgm:spPr/>
    </dgm:pt>
    <dgm:pt modelId="{471E04A6-68AF-4BA8-BABA-742C520AF7E3}" type="pres">
      <dgm:prSet presAssocID="{96EA7E27-932C-49F9-9EC1-3AE1E5081E77}" presName="rootComposite" presStyleCnt="0"/>
      <dgm:spPr/>
    </dgm:pt>
    <dgm:pt modelId="{8EFC1A75-2921-4904-A98C-C521EA6818BF}" type="pres">
      <dgm:prSet presAssocID="{96EA7E27-932C-49F9-9EC1-3AE1E5081E77}" presName="rootText" presStyleLbl="node1" presStyleIdx="0" presStyleCnt="2" custScaleY="70748">
        <dgm:presLayoutVars>
          <dgm:chMax/>
          <dgm:chPref val="3"/>
        </dgm:presLayoutVars>
      </dgm:prSet>
      <dgm:spPr/>
      <dgm:t>
        <a:bodyPr/>
        <a:lstStyle/>
        <a:p>
          <a:endParaRPr lang="ru-RU"/>
        </a:p>
      </dgm:t>
    </dgm:pt>
    <dgm:pt modelId="{8AE13FF9-21BD-486F-920E-8098854AFC22}" type="pres">
      <dgm:prSet presAssocID="{96EA7E27-932C-49F9-9EC1-3AE1E5081E77}" presName="titleText2" presStyleLbl="fgAcc1" presStyleIdx="0" presStyleCnt="2" custLinFactNeighborX="-16072" custLinFactNeighborY="25403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DFE03115-7D7D-46F9-BBD4-948A068F394C}" type="pres">
      <dgm:prSet presAssocID="{96EA7E27-932C-49F9-9EC1-3AE1E5081E77}" presName="rootConnector" presStyleLbl="node2" presStyleIdx="0" presStyleCnt="0"/>
      <dgm:spPr/>
      <dgm:t>
        <a:bodyPr/>
        <a:lstStyle/>
        <a:p>
          <a:endParaRPr lang="ru-RU"/>
        </a:p>
      </dgm:t>
    </dgm:pt>
    <dgm:pt modelId="{82889BDA-5FFD-4989-87B2-E21F2959DA1E}" type="pres">
      <dgm:prSet presAssocID="{96EA7E27-932C-49F9-9EC1-3AE1E5081E77}" presName="hierChild4" presStyleCnt="0"/>
      <dgm:spPr/>
    </dgm:pt>
    <dgm:pt modelId="{831452D2-D209-43BB-89D5-25AED638D29A}" type="pres">
      <dgm:prSet presAssocID="{96EA7E27-932C-49F9-9EC1-3AE1E5081E77}" presName="hierChild5" presStyleCnt="0"/>
      <dgm:spPr/>
    </dgm:pt>
    <dgm:pt modelId="{529E2894-289C-4D52-B327-4CDCDA1FA3CA}" type="pres">
      <dgm:prSet presAssocID="{FD991DF1-F3FD-4D48-8380-3BCA458EFEA3}" presName="Name37" presStyleLbl="parChTrans1D2" presStyleIdx="1" presStyleCnt="2"/>
      <dgm:spPr/>
      <dgm:t>
        <a:bodyPr/>
        <a:lstStyle/>
        <a:p>
          <a:endParaRPr lang="ru-RU"/>
        </a:p>
      </dgm:t>
    </dgm:pt>
    <dgm:pt modelId="{C2E74FDB-7EF7-44E4-8D64-1EE60C259CF9}" type="pres">
      <dgm:prSet presAssocID="{D09401B8-604B-4BB1-8EF9-764AED4CEF0A}" presName="hierRoot2" presStyleCnt="0">
        <dgm:presLayoutVars>
          <dgm:hierBranch val="init"/>
        </dgm:presLayoutVars>
      </dgm:prSet>
      <dgm:spPr/>
    </dgm:pt>
    <dgm:pt modelId="{9D11008B-061A-43EF-810F-12939C3ED783}" type="pres">
      <dgm:prSet presAssocID="{D09401B8-604B-4BB1-8EF9-764AED4CEF0A}" presName="rootComposite" presStyleCnt="0"/>
      <dgm:spPr/>
    </dgm:pt>
    <dgm:pt modelId="{D16F8209-1E83-47BC-B79B-9855655D8D28}" type="pres">
      <dgm:prSet presAssocID="{D09401B8-604B-4BB1-8EF9-764AED4CEF0A}" presName="rootText" presStyleLbl="node1" presStyleIdx="1" presStyleCnt="2" custScaleY="70748">
        <dgm:presLayoutVars>
          <dgm:chMax/>
          <dgm:chPref val="3"/>
        </dgm:presLayoutVars>
      </dgm:prSet>
      <dgm:spPr/>
      <dgm:t>
        <a:bodyPr/>
        <a:lstStyle/>
        <a:p>
          <a:endParaRPr lang="ru-RU"/>
        </a:p>
      </dgm:t>
    </dgm:pt>
    <dgm:pt modelId="{B73EF797-E712-4C27-9030-0D251563AF1F}" type="pres">
      <dgm:prSet presAssocID="{D09401B8-604B-4BB1-8EF9-764AED4CEF0A}" presName="titleText2" presStyleLbl="fgAcc1" presStyleIdx="1" presStyleCnt="2" custLinFactNeighborX="-17355" custLinFactNeighborY="25403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9C4AD2AB-4129-4F7C-8A4B-3D9F7A53D439}" type="pres">
      <dgm:prSet presAssocID="{D09401B8-604B-4BB1-8EF9-764AED4CEF0A}" presName="rootConnector" presStyleLbl="node2" presStyleIdx="0" presStyleCnt="0"/>
      <dgm:spPr/>
      <dgm:t>
        <a:bodyPr/>
        <a:lstStyle/>
        <a:p>
          <a:endParaRPr lang="ru-RU"/>
        </a:p>
      </dgm:t>
    </dgm:pt>
    <dgm:pt modelId="{251E9B58-F873-40A9-A471-E1FCD5545F82}" type="pres">
      <dgm:prSet presAssocID="{D09401B8-604B-4BB1-8EF9-764AED4CEF0A}" presName="hierChild4" presStyleCnt="0"/>
      <dgm:spPr/>
    </dgm:pt>
    <dgm:pt modelId="{8D2B11FE-2FC6-4018-B597-6772B72288F7}" type="pres">
      <dgm:prSet presAssocID="{D09401B8-604B-4BB1-8EF9-764AED4CEF0A}" presName="hierChild5" presStyleCnt="0"/>
      <dgm:spPr/>
    </dgm:pt>
    <dgm:pt modelId="{D3ED7006-8B41-42C7-87CC-F1796ABAE8B5}" type="pres">
      <dgm:prSet presAssocID="{6F46E442-D852-4047-BE8B-D9580F3AAD07}" presName="hierChild3" presStyleCnt="0"/>
      <dgm:spPr/>
    </dgm:pt>
  </dgm:ptLst>
  <dgm:cxnLst>
    <dgm:cxn modelId="{0806E8C4-8DEE-4F5B-AEFE-F9975F57A0E8}" type="presOf" srcId="{D09401B8-604B-4BB1-8EF9-764AED4CEF0A}" destId="{9C4AD2AB-4129-4F7C-8A4B-3D9F7A53D439}" srcOrd="1" destOrd="0" presId="urn:microsoft.com/office/officeart/2008/layout/NameandTitleOrganizationalChart"/>
    <dgm:cxn modelId="{74B7AD8A-0688-4E25-8A44-3BD91A0AE03C}" type="presOf" srcId="{6F46E442-D852-4047-BE8B-D9580F3AAD07}" destId="{3CF0552C-47C1-4187-93A4-A7F86E3D38F0}" srcOrd="1" destOrd="0" presId="urn:microsoft.com/office/officeart/2008/layout/NameandTitleOrganizationalChart"/>
    <dgm:cxn modelId="{99238DC7-3A86-41FC-81FE-654898C0FBF0}" type="presOf" srcId="{FD991DF1-F3FD-4D48-8380-3BCA458EFEA3}" destId="{529E2894-289C-4D52-B327-4CDCDA1FA3CA}" srcOrd="0" destOrd="0" presId="urn:microsoft.com/office/officeart/2008/layout/NameandTitleOrganizationalChart"/>
    <dgm:cxn modelId="{651A0189-4425-47C4-9DA6-A42E879433A8}" type="presOf" srcId="{96EA7E27-932C-49F9-9EC1-3AE1E5081E77}" destId="{8EFC1A75-2921-4904-A98C-C521EA6818BF}" srcOrd="0" destOrd="0" presId="urn:microsoft.com/office/officeart/2008/layout/NameandTitleOrganizationalChart"/>
    <dgm:cxn modelId="{38742F89-D6EE-4540-8172-6ED18190F542}" type="presOf" srcId="{D09401B8-604B-4BB1-8EF9-764AED4CEF0A}" destId="{D16F8209-1E83-47BC-B79B-9855655D8D28}" srcOrd="0" destOrd="0" presId="urn:microsoft.com/office/officeart/2008/layout/NameandTitleOrganizationalChart"/>
    <dgm:cxn modelId="{1C454D6A-A496-4014-9479-9BA95E0E560E}" type="presOf" srcId="{E4C61E98-8EF3-4133-B3C8-59E8D1D63C79}" destId="{68FB75D7-3E32-4EE1-8CA3-15F5994A3EA0}" srcOrd="0" destOrd="0" presId="urn:microsoft.com/office/officeart/2008/layout/NameandTitleOrganizationalChart"/>
    <dgm:cxn modelId="{DDF20E49-40DB-4A06-ADB2-E848ACFE555D}" srcId="{BD2A1B8E-1C37-47FD-B2AC-02F19C12F832}" destId="{6F46E442-D852-4047-BE8B-D9580F3AAD07}" srcOrd="0" destOrd="0" parTransId="{99E40DDB-9FB6-4B23-AA8C-98ABDA714FAB}" sibTransId="{E4C61E98-8EF3-4133-B3C8-59E8D1D63C79}"/>
    <dgm:cxn modelId="{D51DDA44-DADB-4BD6-95E4-2688F5CF70F1}" type="presOf" srcId="{6F46E442-D852-4047-BE8B-D9580F3AAD07}" destId="{173C1D42-C4F6-4F2C-8AA1-B88C234A7145}" srcOrd="0" destOrd="0" presId="urn:microsoft.com/office/officeart/2008/layout/NameandTitleOrganizationalChart"/>
    <dgm:cxn modelId="{A52D6F8F-CD6F-487F-A5DA-3FAF098AA879}" type="presOf" srcId="{BD2A1B8E-1C37-47FD-B2AC-02F19C12F832}" destId="{8BFCCF17-5FCD-4D2C-8D81-02F884727FD3}" srcOrd="0" destOrd="0" presId="urn:microsoft.com/office/officeart/2008/layout/NameandTitleOrganizationalChart"/>
    <dgm:cxn modelId="{91477D65-B7D3-4AA5-A922-A2F317B9A22D}" type="presOf" srcId="{DBF200BB-87B5-474A-8B3A-014B6E5E5A48}" destId="{8AE13FF9-21BD-486F-920E-8098854AFC22}" srcOrd="0" destOrd="0" presId="urn:microsoft.com/office/officeart/2008/layout/NameandTitleOrganizationalChart"/>
    <dgm:cxn modelId="{C601C501-1E15-4540-B739-E2DA819D4ECD}" srcId="{6F46E442-D852-4047-BE8B-D9580F3AAD07}" destId="{D09401B8-604B-4BB1-8EF9-764AED4CEF0A}" srcOrd="1" destOrd="0" parTransId="{FD991DF1-F3FD-4D48-8380-3BCA458EFEA3}" sibTransId="{ECCE6619-6933-4774-8DA4-CA4EA3839F8A}"/>
    <dgm:cxn modelId="{1C17C51D-D617-492F-B54E-F87F6856EB68}" type="presOf" srcId="{96EA7E27-932C-49F9-9EC1-3AE1E5081E77}" destId="{DFE03115-7D7D-46F9-BBD4-948A068F394C}" srcOrd="1" destOrd="0" presId="urn:microsoft.com/office/officeart/2008/layout/NameandTitleOrganizationalChart"/>
    <dgm:cxn modelId="{E1CC21E0-48BB-4239-9B62-B6214DA35D08}" type="presOf" srcId="{ECCE6619-6933-4774-8DA4-CA4EA3839F8A}" destId="{B73EF797-E712-4C27-9030-0D251563AF1F}" srcOrd="0" destOrd="0" presId="urn:microsoft.com/office/officeart/2008/layout/NameandTitleOrganizationalChart"/>
    <dgm:cxn modelId="{40299E11-CF90-45E5-B3F0-E18602726C38}" type="presOf" srcId="{D945B1E4-28B3-44D9-A727-96B4066F87E1}" destId="{FDCE9869-D69A-4EBE-B5B6-8D653E844F02}" srcOrd="0" destOrd="0" presId="urn:microsoft.com/office/officeart/2008/layout/NameandTitleOrganizationalChart"/>
    <dgm:cxn modelId="{5D544979-EDA8-447C-AFE7-D9F958680E4E}" srcId="{6F46E442-D852-4047-BE8B-D9580F3AAD07}" destId="{96EA7E27-932C-49F9-9EC1-3AE1E5081E77}" srcOrd="0" destOrd="0" parTransId="{D945B1E4-28B3-44D9-A727-96B4066F87E1}" sibTransId="{DBF200BB-87B5-474A-8B3A-014B6E5E5A48}"/>
    <dgm:cxn modelId="{0CE56212-28F7-4FA0-BF92-D923DA9CDA73}" type="presParOf" srcId="{8BFCCF17-5FCD-4D2C-8D81-02F884727FD3}" destId="{63536073-D466-4DF5-A5CF-A22E35AB5DD1}" srcOrd="0" destOrd="0" presId="urn:microsoft.com/office/officeart/2008/layout/NameandTitleOrganizationalChart"/>
    <dgm:cxn modelId="{8CA242EF-7697-4B8C-B11F-EE8E1E44CE1C}" type="presParOf" srcId="{63536073-D466-4DF5-A5CF-A22E35AB5DD1}" destId="{961CBA4B-7018-402F-94E2-C3B9986261BE}" srcOrd="0" destOrd="0" presId="urn:microsoft.com/office/officeart/2008/layout/NameandTitleOrganizationalChart"/>
    <dgm:cxn modelId="{F210FD5D-B408-4414-8BCD-A1A3A1E665D5}" type="presParOf" srcId="{961CBA4B-7018-402F-94E2-C3B9986261BE}" destId="{173C1D42-C4F6-4F2C-8AA1-B88C234A7145}" srcOrd="0" destOrd="0" presId="urn:microsoft.com/office/officeart/2008/layout/NameandTitleOrganizationalChart"/>
    <dgm:cxn modelId="{A16F86C5-FB8E-467E-A89F-1FCDEB9485E8}" type="presParOf" srcId="{961CBA4B-7018-402F-94E2-C3B9986261BE}" destId="{68FB75D7-3E32-4EE1-8CA3-15F5994A3EA0}" srcOrd="1" destOrd="0" presId="urn:microsoft.com/office/officeart/2008/layout/NameandTitleOrganizationalChart"/>
    <dgm:cxn modelId="{721E6B3C-2175-4E87-8C88-42F5A3D5B07A}" type="presParOf" srcId="{961CBA4B-7018-402F-94E2-C3B9986261BE}" destId="{3CF0552C-47C1-4187-93A4-A7F86E3D38F0}" srcOrd="2" destOrd="0" presId="urn:microsoft.com/office/officeart/2008/layout/NameandTitleOrganizationalChart"/>
    <dgm:cxn modelId="{900E9EF2-EA72-4627-BE54-1308A422A03D}" type="presParOf" srcId="{63536073-D466-4DF5-A5CF-A22E35AB5DD1}" destId="{E12B60A3-4995-46FA-BA53-A85D04B2E4AC}" srcOrd="1" destOrd="0" presId="urn:microsoft.com/office/officeart/2008/layout/NameandTitleOrganizationalChart"/>
    <dgm:cxn modelId="{5B3081D2-0A33-4B3E-92E1-53D52D89EECA}" type="presParOf" srcId="{E12B60A3-4995-46FA-BA53-A85D04B2E4AC}" destId="{FDCE9869-D69A-4EBE-B5B6-8D653E844F02}" srcOrd="0" destOrd="0" presId="urn:microsoft.com/office/officeart/2008/layout/NameandTitleOrganizationalChart"/>
    <dgm:cxn modelId="{6402E66F-906B-4302-9A18-68FFCE094ED0}" type="presParOf" srcId="{E12B60A3-4995-46FA-BA53-A85D04B2E4AC}" destId="{3E517B5B-0C60-4798-AFEB-7ACC1C8FD31F}" srcOrd="1" destOrd="0" presId="urn:microsoft.com/office/officeart/2008/layout/NameandTitleOrganizationalChart"/>
    <dgm:cxn modelId="{E1417A11-73F2-46C4-BCF4-9268D8B2866C}" type="presParOf" srcId="{3E517B5B-0C60-4798-AFEB-7ACC1C8FD31F}" destId="{471E04A6-68AF-4BA8-BABA-742C520AF7E3}" srcOrd="0" destOrd="0" presId="urn:microsoft.com/office/officeart/2008/layout/NameandTitleOrganizationalChart"/>
    <dgm:cxn modelId="{14C38D48-0DA6-4F76-9A15-A4B29B59FA5F}" type="presParOf" srcId="{471E04A6-68AF-4BA8-BABA-742C520AF7E3}" destId="{8EFC1A75-2921-4904-A98C-C521EA6818BF}" srcOrd="0" destOrd="0" presId="urn:microsoft.com/office/officeart/2008/layout/NameandTitleOrganizationalChart"/>
    <dgm:cxn modelId="{184213BE-4969-4856-83D4-F2AD6B71DF5D}" type="presParOf" srcId="{471E04A6-68AF-4BA8-BABA-742C520AF7E3}" destId="{8AE13FF9-21BD-486F-920E-8098854AFC22}" srcOrd="1" destOrd="0" presId="urn:microsoft.com/office/officeart/2008/layout/NameandTitleOrganizationalChart"/>
    <dgm:cxn modelId="{ED374BBA-0F2E-4B19-88E7-25A1B41A744A}" type="presParOf" srcId="{471E04A6-68AF-4BA8-BABA-742C520AF7E3}" destId="{DFE03115-7D7D-46F9-BBD4-948A068F394C}" srcOrd="2" destOrd="0" presId="urn:microsoft.com/office/officeart/2008/layout/NameandTitleOrganizationalChart"/>
    <dgm:cxn modelId="{51D69AA0-44B7-4968-A727-E1A485E16A82}" type="presParOf" srcId="{3E517B5B-0C60-4798-AFEB-7ACC1C8FD31F}" destId="{82889BDA-5FFD-4989-87B2-E21F2959DA1E}" srcOrd="1" destOrd="0" presId="urn:microsoft.com/office/officeart/2008/layout/NameandTitleOrganizationalChart"/>
    <dgm:cxn modelId="{5C6639AC-F762-454C-BF25-A5C2BC429EE7}" type="presParOf" srcId="{3E517B5B-0C60-4798-AFEB-7ACC1C8FD31F}" destId="{831452D2-D209-43BB-89D5-25AED638D29A}" srcOrd="2" destOrd="0" presId="urn:microsoft.com/office/officeart/2008/layout/NameandTitleOrganizationalChart"/>
    <dgm:cxn modelId="{D607F0AB-E389-4141-AE93-7410CE998315}" type="presParOf" srcId="{E12B60A3-4995-46FA-BA53-A85D04B2E4AC}" destId="{529E2894-289C-4D52-B327-4CDCDA1FA3CA}" srcOrd="2" destOrd="0" presId="urn:microsoft.com/office/officeart/2008/layout/NameandTitleOrganizationalChart"/>
    <dgm:cxn modelId="{6903B4BA-96D6-4415-9D1C-BCB0F4E3B7FC}" type="presParOf" srcId="{E12B60A3-4995-46FA-BA53-A85D04B2E4AC}" destId="{C2E74FDB-7EF7-44E4-8D64-1EE60C259CF9}" srcOrd="3" destOrd="0" presId="urn:microsoft.com/office/officeart/2008/layout/NameandTitleOrganizationalChart"/>
    <dgm:cxn modelId="{AB713689-2CC5-4DB2-A239-F04D59C99E87}" type="presParOf" srcId="{C2E74FDB-7EF7-44E4-8D64-1EE60C259CF9}" destId="{9D11008B-061A-43EF-810F-12939C3ED783}" srcOrd="0" destOrd="0" presId="urn:microsoft.com/office/officeart/2008/layout/NameandTitleOrganizationalChart"/>
    <dgm:cxn modelId="{66A0023F-BB7C-4AC7-9ED8-5FA3F17C77BC}" type="presParOf" srcId="{9D11008B-061A-43EF-810F-12939C3ED783}" destId="{D16F8209-1E83-47BC-B79B-9855655D8D28}" srcOrd="0" destOrd="0" presId="urn:microsoft.com/office/officeart/2008/layout/NameandTitleOrganizationalChart"/>
    <dgm:cxn modelId="{B0853F0A-A6A8-4892-8729-FAD094822ED4}" type="presParOf" srcId="{9D11008B-061A-43EF-810F-12939C3ED783}" destId="{B73EF797-E712-4C27-9030-0D251563AF1F}" srcOrd="1" destOrd="0" presId="urn:microsoft.com/office/officeart/2008/layout/NameandTitleOrganizationalChart"/>
    <dgm:cxn modelId="{F4F5E4CC-45F8-4AEE-9A9F-CE160C1825EA}" type="presParOf" srcId="{9D11008B-061A-43EF-810F-12939C3ED783}" destId="{9C4AD2AB-4129-4F7C-8A4B-3D9F7A53D439}" srcOrd="2" destOrd="0" presId="urn:microsoft.com/office/officeart/2008/layout/NameandTitleOrganizationalChart"/>
    <dgm:cxn modelId="{E8CE893B-FF5E-4D52-B03E-E32DA309D264}" type="presParOf" srcId="{C2E74FDB-7EF7-44E4-8D64-1EE60C259CF9}" destId="{251E9B58-F873-40A9-A471-E1FCD5545F82}" srcOrd="1" destOrd="0" presId="urn:microsoft.com/office/officeart/2008/layout/NameandTitleOrganizationalChart"/>
    <dgm:cxn modelId="{3662709B-6947-4164-90E5-804B2AC242A7}" type="presParOf" srcId="{C2E74FDB-7EF7-44E4-8D64-1EE60C259CF9}" destId="{8D2B11FE-2FC6-4018-B597-6772B72288F7}" srcOrd="2" destOrd="0" presId="urn:microsoft.com/office/officeart/2008/layout/NameandTitleOrganizationalChart"/>
    <dgm:cxn modelId="{E74CB13C-6C09-410C-B99D-AD72091C4301}" type="presParOf" srcId="{63536073-D466-4DF5-A5CF-A22E35AB5DD1}" destId="{D3ED7006-8B41-42C7-87CC-F1796ABAE8B5}" srcOrd="2" destOrd="0" presId="urn:microsoft.com/office/officeart/2008/layout/NameandTitleOrganizationalChart"/>
  </dgm:cxnLst>
  <dgm:bg/>
  <dgm:whole/>
  <dgm:extLst>
    <a:ext uri="{C62137D5-CB1D-491B-B009-E17868A290BF}">
      <dgm14:recolorImg xmlns:dgm14="http://schemas.microsoft.com/office/drawing/2010/diagram" xmlns="" val="1"/>
    </a:ex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29E2894-289C-4D52-B327-4CDCDA1FA3CA}">
      <dsp:nvSpPr>
        <dsp:cNvPr id="0" name=""/>
        <dsp:cNvSpPr/>
      </dsp:nvSpPr>
      <dsp:spPr>
        <a:xfrm>
          <a:off x="4543398" y="1246989"/>
          <a:ext cx="2262344" cy="15394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9218"/>
              </a:lnTo>
              <a:lnTo>
                <a:pt x="2262344" y="1099218"/>
              </a:lnTo>
              <a:lnTo>
                <a:pt x="2262344" y="1539471"/>
              </a:lnTo>
            </a:path>
          </a:pathLst>
        </a:custGeom>
        <a:noFill/>
        <a:ln w="25400" cap="flat" cmpd="sng" algn="ctr">
          <a:solidFill>
            <a:srgbClr val="FFFFFF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CE9869-D69A-4EBE-B5B6-8D653E844F02}">
      <dsp:nvSpPr>
        <dsp:cNvPr id="0" name=""/>
        <dsp:cNvSpPr/>
      </dsp:nvSpPr>
      <dsp:spPr>
        <a:xfrm>
          <a:off x="1916635" y="1246989"/>
          <a:ext cx="2626763" cy="1539471"/>
        </a:xfrm>
        <a:custGeom>
          <a:avLst/>
          <a:gdLst/>
          <a:ahLst/>
          <a:cxnLst/>
          <a:rect l="0" t="0" r="0" b="0"/>
          <a:pathLst>
            <a:path>
              <a:moveTo>
                <a:pt x="2626763" y="0"/>
              </a:moveTo>
              <a:lnTo>
                <a:pt x="2626763" y="1099218"/>
              </a:lnTo>
              <a:lnTo>
                <a:pt x="0" y="1099218"/>
              </a:lnTo>
              <a:lnTo>
                <a:pt x="0" y="1539471"/>
              </a:lnTo>
            </a:path>
          </a:pathLst>
        </a:custGeom>
        <a:noFill/>
        <a:ln w="25400" cap="flat" cmpd="sng" algn="ctr">
          <a:solidFill>
            <a:srgbClr val="FFFFFF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3C1D42-C4F6-4F2C-8AA1-B88C234A7145}">
      <dsp:nvSpPr>
        <dsp:cNvPr id="0" name=""/>
        <dsp:cNvSpPr/>
      </dsp:nvSpPr>
      <dsp:spPr>
        <a:xfrm>
          <a:off x="1462040" y="258836"/>
          <a:ext cx="6162716" cy="988153"/>
        </a:xfrm>
        <a:prstGeom prst="rect">
          <a:avLst/>
        </a:prstGeom>
        <a:solidFill>
          <a:srgbClr val="3399FF"/>
        </a:solidFill>
        <a:ln w="25400" cap="flat" cmpd="sng" algn="ctr">
          <a:solidFill>
            <a:srgbClr val="3399F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266248" numCol="1" spcCol="1270" anchor="ctr" anchorCtr="0">
          <a:noAutofit/>
        </a:bodyPr>
        <a:lstStyle/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400" kern="1200" dirty="0" smtClean="0">
              <a:latin typeface="Arial Narrow Bold"/>
            </a:rPr>
            <a:t>Протяженность газопроводов не подготовленных к ВТД</a:t>
          </a:r>
          <a:endParaRPr lang="ru-RU" sz="2400" kern="1200" dirty="0">
            <a:latin typeface="Arial Narrow Bold"/>
          </a:endParaRPr>
        </a:p>
      </dsp:txBody>
      <dsp:txXfrm>
        <a:off x="1462040" y="258836"/>
        <a:ext cx="6162716" cy="988153"/>
      </dsp:txXfrm>
    </dsp:sp>
    <dsp:sp modelId="{68FB75D7-3E32-4EE1-8CA3-15F5994A3EA0}">
      <dsp:nvSpPr>
        <dsp:cNvPr id="0" name=""/>
        <dsp:cNvSpPr/>
      </dsp:nvSpPr>
      <dsp:spPr>
        <a:xfrm>
          <a:off x="2936925" y="1269306"/>
          <a:ext cx="3279765" cy="628932"/>
        </a:xfrm>
        <a:prstGeom prst="rect">
          <a:avLst/>
        </a:prstGeom>
        <a:solidFill>
          <a:srgbClr val="FFFFFF">
            <a:alpha val="90000"/>
          </a:srgb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15240" rIns="6096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33CC"/>
              </a:solidFill>
              <a:latin typeface="Arial Narrow Bold"/>
            </a:rPr>
            <a:t>3133 км</a:t>
          </a:r>
          <a:endParaRPr lang="ru-RU" sz="2400" b="1" kern="1200" dirty="0">
            <a:solidFill>
              <a:srgbClr val="0033CC"/>
            </a:solidFill>
            <a:latin typeface="Arial Narrow Bold"/>
          </a:endParaRPr>
        </a:p>
      </dsp:txBody>
      <dsp:txXfrm>
        <a:off x="2936925" y="1269306"/>
        <a:ext cx="3279765" cy="628932"/>
      </dsp:txXfrm>
    </dsp:sp>
    <dsp:sp modelId="{8EFC1A75-2921-4904-A98C-C521EA6818BF}">
      <dsp:nvSpPr>
        <dsp:cNvPr id="0" name=""/>
        <dsp:cNvSpPr/>
      </dsp:nvSpPr>
      <dsp:spPr>
        <a:xfrm>
          <a:off x="94543" y="2786460"/>
          <a:ext cx="3644184" cy="1334871"/>
        </a:xfrm>
        <a:prstGeom prst="rect">
          <a:avLst/>
        </a:prstGeom>
        <a:solidFill>
          <a:srgbClr val="3399FF"/>
        </a:solidFill>
        <a:ln w="25400" cap="flat" cmpd="sng" algn="ctr">
          <a:solidFill>
            <a:srgbClr val="3399F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26624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Arial Narrow Bold"/>
            </a:rPr>
            <a:t>Возможно проведение ВТД со временными камерами</a:t>
          </a:r>
          <a:endParaRPr lang="ru-RU" sz="2400" kern="1200" dirty="0">
            <a:latin typeface="Arial Narrow Bold"/>
          </a:endParaRPr>
        </a:p>
      </dsp:txBody>
      <dsp:txXfrm>
        <a:off x="94543" y="2786460"/>
        <a:ext cx="3644184" cy="1334871"/>
      </dsp:txXfrm>
    </dsp:sp>
    <dsp:sp modelId="{8AE13FF9-21BD-486F-920E-8098854AFC22}">
      <dsp:nvSpPr>
        <dsp:cNvPr id="0" name=""/>
        <dsp:cNvSpPr/>
      </dsp:nvSpPr>
      <dsp:spPr>
        <a:xfrm>
          <a:off x="296256" y="4137774"/>
          <a:ext cx="3279765" cy="628932"/>
        </a:xfrm>
        <a:prstGeom prst="rect">
          <a:avLst/>
        </a:prstGeom>
        <a:solidFill>
          <a:srgbClr val="FFFFFF">
            <a:alpha val="90000"/>
          </a:srgb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15240" rIns="6096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33CC"/>
              </a:solidFill>
              <a:latin typeface="Arial Narrow Bold"/>
            </a:rPr>
            <a:t>1752 км</a:t>
          </a:r>
          <a:endParaRPr lang="ru-RU" sz="2400" b="1" kern="1200" dirty="0">
            <a:solidFill>
              <a:srgbClr val="0033CC"/>
            </a:solidFill>
            <a:latin typeface="Arial Narrow Bold"/>
          </a:endParaRPr>
        </a:p>
      </dsp:txBody>
      <dsp:txXfrm>
        <a:off x="296256" y="4137774"/>
        <a:ext cx="3279765" cy="628932"/>
      </dsp:txXfrm>
    </dsp:sp>
    <dsp:sp modelId="{D16F8209-1E83-47BC-B79B-9855655D8D28}">
      <dsp:nvSpPr>
        <dsp:cNvPr id="0" name=""/>
        <dsp:cNvSpPr/>
      </dsp:nvSpPr>
      <dsp:spPr>
        <a:xfrm>
          <a:off x="4983651" y="2786460"/>
          <a:ext cx="3644184" cy="1334871"/>
        </a:xfrm>
        <a:prstGeom prst="rect">
          <a:avLst/>
        </a:prstGeom>
        <a:solidFill>
          <a:srgbClr val="3399FF"/>
        </a:solidFill>
        <a:ln w="25400" cap="flat" cmpd="sng" algn="ctr">
          <a:solidFill>
            <a:srgbClr val="3399F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26624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Arial Narrow Bold"/>
            </a:rPr>
            <a:t>Прочие методы обследования</a:t>
          </a:r>
          <a:endParaRPr lang="ru-RU" sz="2400" kern="1200" dirty="0">
            <a:latin typeface="Arial Narrow Bold"/>
          </a:endParaRPr>
        </a:p>
      </dsp:txBody>
      <dsp:txXfrm>
        <a:off x="4983651" y="2786460"/>
        <a:ext cx="3644184" cy="1334871"/>
      </dsp:txXfrm>
    </dsp:sp>
    <dsp:sp modelId="{B73EF797-E712-4C27-9030-0D251563AF1F}">
      <dsp:nvSpPr>
        <dsp:cNvPr id="0" name=""/>
        <dsp:cNvSpPr/>
      </dsp:nvSpPr>
      <dsp:spPr>
        <a:xfrm>
          <a:off x="5143284" y="4137774"/>
          <a:ext cx="3279765" cy="628932"/>
        </a:xfrm>
        <a:prstGeom prst="rect">
          <a:avLst/>
        </a:prstGeom>
        <a:solidFill>
          <a:srgbClr val="FFFFFF">
            <a:alpha val="90000"/>
          </a:srgb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15240" rIns="6096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33CC"/>
              </a:solidFill>
              <a:latin typeface="Arial Narrow Bold"/>
            </a:rPr>
            <a:t>1381 км</a:t>
          </a:r>
          <a:endParaRPr lang="ru-RU" sz="2400" b="1" kern="1200" dirty="0">
            <a:solidFill>
              <a:srgbClr val="0033CC"/>
            </a:solidFill>
            <a:latin typeface="Arial Narrow Bold"/>
          </a:endParaRPr>
        </a:p>
      </dsp:txBody>
      <dsp:txXfrm>
        <a:off x="5143284" y="4137774"/>
        <a:ext cx="3279765" cy="6289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5862" cy="4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84" tIns="45293" rIns="90584" bIns="45293" numCol="1" anchor="t" anchorCtr="0" compatLnSpc="1">
            <a:prstTxWarp prst="textNoShape">
              <a:avLst/>
            </a:prstTxWarp>
          </a:bodyPr>
          <a:lstStyle>
            <a:lvl1pPr defTabSz="903656">
              <a:defRPr sz="12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02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294" y="1"/>
            <a:ext cx="2945862" cy="4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84" tIns="45293" rIns="90584" bIns="45293" numCol="1" anchor="t" anchorCtr="0" compatLnSpc="1">
            <a:prstTxWarp prst="textNoShape">
              <a:avLst/>
            </a:prstTxWarp>
          </a:bodyPr>
          <a:lstStyle>
            <a:lvl1pPr algn="r" defTabSz="903656">
              <a:defRPr sz="12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02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7766"/>
            <a:ext cx="2945862" cy="497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84" tIns="45293" rIns="90584" bIns="45293" numCol="1" anchor="b" anchorCtr="0" compatLnSpc="1">
            <a:prstTxWarp prst="textNoShape">
              <a:avLst/>
            </a:prstTxWarp>
          </a:bodyPr>
          <a:lstStyle>
            <a:lvl1pPr defTabSz="903656">
              <a:defRPr sz="12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02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294" y="9427766"/>
            <a:ext cx="2945862" cy="497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84" tIns="45293" rIns="90584" bIns="45293" numCol="1" anchor="b" anchorCtr="0" compatLnSpc="1">
            <a:prstTxWarp prst="textNoShape">
              <a:avLst/>
            </a:prstTxWarp>
          </a:bodyPr>
          <a:lstStyle>
            <a:lvl1pPr algn="r" defTabSz="903656">
              <a:defRPr sz="12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6A5E0400-020D-4E0A-94BD-A472C501E3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379986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5862" cy="4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39" tIns="47770" rIns="95539" bIns="47770" numCol="1" anchor="t" anchorCtr="0" compatLnSpc="1">
            <a:prstTxWarp prst="textNoShape">
              <a:avLst/>
            </a:prstTxWarp>
          </a:bodyPr>
          <a:lstStyle>
            <a:lvl1pPr defTabSz="955731">
              <a:defRPr sz="13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294" y="1"/>
            <a:ext cx="2945862" cy="49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39" tIns="47770" rIns="95539" bIns="47770" numCol="1" anchor="t" anchorCtr="0" compatLnSpc="1">
            <a:prstTxWarp prst="textNoShape">
              <a:avLst/>
            </a:prstTxWarp>
          </a:bodyPr>
          <a:lstStyle>
            <a:lvl1pPr algn="r" defTabSz="955731">
              <a:defRPr sz="13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1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2950"/>
            <a:ext cx="4965700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984" y="4716193"/>
            <a:ext cx="5435708" cy="4466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39" tIns="47770" rIns="95539" bIns="4777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7766"/>
            <a:ext cx="2945862" cy="497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39" tIns="47770" rIns="95539" bIns="47770" numCol="1" anchor="b" anchorCtr="0" compatLnSpc="1">
            <a:prstTxWarp prst="textNoShape">
              <a:avLst/>
            </a:prstTxWarp>
          </a:bodyPr>
          <a:lstStyle>
            <a:lvl1pPr defTabSz="955731">
              <a:defRPr sz="13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294" y="9427766"/>
            <a:ext cx="2945862" cy="497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39" tIns="47770" rIns="95539" bIns="47770" numCol="1" anchor="b" anchorCtr="0" compatLnSpc="1">
            <a:prstTxWarp prst="textNoShape">
              <a:avLst/>
            </a:prstTxWarp>
          </a:bodyPr>
          <a:lstStyle>
            <a:lvl1pPr algn="r" defTabSz="955731">
              <a:defRPr sz="13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17671429-995E-4120-9F51-82111C9687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4033941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5988" y="742950"/>
            <a:ext cx="4965700" cy="37242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ПАСПОРТ 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2678417-ECF3-4C46-8017-A4D003465D58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417817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5988" y="742950"/>
            <a:ext cx="4965700" cy="37242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Для проведения диагностики </a:t>
            </a:r>
            <a:r>
              <a:rPr lang="ru-RU" dirty="0"/>
              <a:t>и поддержания работоспособного состояния</a:t>
            </a:r>
            <a:r>
              <a:rPr lang="ru-RU" dirty="0" smtClean="0"/>
              <a:t> остальных участков,</a:t>
            </a:r>
            <a:r>
              <a:rPr lang="ru-RU" baseline="0" dirty="0" smtClean="0"/>
              <a:t> не подготовленных к </a:t>
            </a:r>
            <a:r>
              <a:rPr lang="ru-RU" baseline="0" dirty="0" smtClean="0"/>
              <a:t>ВТД в</a:t>
            </a:r>
            <a:r>
              <a:rPr lang="ru-RU" dirty="0" smtClean="0"/>
              <a:t> </a:t>
            </a:r>
            <a:r>
              <a:rPr lang="ru-RU" dirty="0" smtClean="0"/>
              <a:t>нашем обществе,</a:t>
            </a:r>
            <a:r>
              <a:rPr lang="ru-RU" baseline="0" dirty="0" smtClean="0"/>
              <a:t> на основании НД,</a:t>
            </a:r>
            <a:r>
              <a:rPr lang="ru-RU" dirty="0" smtClean="0"/>
              <a:t> в 2013 году разработана</a:t>
            </a:r>
            <a:r>
              <a:rPr lang="ru-RU" baseline="0" dirty="0" smtClean="0"/>
              <a:t> «Типовая программа по диагностике участков не подготовленных к ВТД».</a:t>
            </a:r>
          </a:p>
          <a:p>
            <a:r>
              <a:rPr lang="ru-RU" dirty="0" smtClean="0"/>
              <a:t>Данное обследование проводиться силами инженеров</a:t>
            </a:r>
            <a:r>
              <a:rPr lang="ru-RU" baseline="0" dirty="0" smtClean="0"/>
              <a:t> диагностов ЛПУМГ с привлечением специалистов ИТЦ. Первые работы по обследованию были проведены в 2013 году и </a:t>
            </a:r>
            <a:r>
              <a:rPr lang="ru-RU" dirty="0">
                <a:latin typeface="Arial" charset="0"/>
                <a:cs typeface="Arial" charset="0"/>
              </a:rPr>
              <a:t>обследовано 5 технологических перемычек в </a:t>
            </a:r>
            <a:r>
              <a:rPr lang="ru-RU" dirty="0" err="1">
                <a:latin typeface="Arial" charset="0"/>
                <a:cs typeface="Arial" charset="0"/>
              </a:rPr>
              <a:t>Урдомском</a:t>
            </a:r>
            <a:r>
              <a:rPr lang="ru-RU" dirty="0">
                <a:latin typeface="Arial" charset="0"/>
                <a:cs typeface="Arial" charset="0"/>
              </a:rPr>
              <a:t>, </a:t>
            </a:r>
            <a:r>
              <a:rPr lang="ru-RU" dirty="0" err="1">
                <a:latin typeface="Arial" charset="0"/>
                <a:cs typeface="Arial" charset="0"/>
              </a:rPr>
              <a:t>Нюксенском</a:t>
            </a:r>
            <a:r>
              <a:rPr lang="ru-RU" dirty="0">
                <a:latin typeface="Arial" charset="0"/>
                <a:cs typeface="Arial" charset="0"/>
              </a:rPr>
              <a:t> и Юбилейном ЛПУМГ и 6 газопроводов-отводов в </a:t>
            </a:r>
            <a:r>
              <a:rPr lang="ru-RU" dirty="0" err="1">
                <a:latin typeface="Arial" charset="0"/>
                <a:cs typeface="Arial" charset="0"/>
              </a:rPr>
              <a:t>Нюксенском</a:t>
            </a:r>
            <a:r>
              <a:rPr lang="ru-RU" dirty="0">
                <a:latin typeface="Arial" charset="0"/>
                <a:cs typeface="Arial" charset="0"/>
              </a:rPr>
              <a:t> и Юбилейном ЛПУМГ. По результатам обследования были выявлены и устранены опасные дефекты кольцевых сварных соединений, КРН и механические повреждения.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ПАСПОРТ 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2678417-ECF3-4C46-8017-A4D003465D58}" type="slidenum">
              <a:rPr lang="ru-RU" smtClean="0"/>
              <a:pPr>
                <a:defRPr/>
              </a:pPr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177523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5988" y="742950"/>
            <a:ext cx="4965700" cy="37242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26">
              <a:defRPr/>
            </a:pPr>
            <a:r>
              <a:rPr lang="ru-RU" u="none" dirty="0" smtClean="0">
                <a:latin typeface="Times New Roman" pitchFamily="18" charset="0"/>
                <a:cs typeface="Times New Roman" pitchFamily="18" charset="0"/>
              </a:rPr>
              <a:t>Для проведения работ по</a:t>
            </a:r>
            <a:r>
              <a:rPr lang="ru-RU" u="none" baseline="0" dirty="0" smtClean="0">
                <a:latin typeface="Times New Roman" pitchFamily="18" charset="0"/>
                <a:cs typeface="Times New Roman" pitchFamily="18" charset="0"/>
              </a:rPr>
              <a:t> обследованию сформирован план по диагностике на 2016-2020 годы участков ЛЧ МГ не подготовленных к ВТД. При планировании работ учитывается потребность выполнения предписаний контролирующих органов и возможность вывода участка в ремонт при выявлении критических дефектов.</a:t>
            </a:r>
            <a:endParaRPr lang="ru-RU" u="none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ПАСПОРТ 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2678417-ECF3-4C46-8017-A4D003465D58}" type="slidenum">
              <a:rPr lang="ru-RU" smtClean="0"/>
              <a:pPr>
                <a:defRPr/>
              </a:pPr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177523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5988" y="742950"/>
            <a:ext cx="4965700" cy="37242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ПАСПОРТ 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2678417-ECF3-4C46-8017-A4D003465D58}" type="slidenum">
              <a:rPr lang="ru-RU" smtClean="0"/>
              <a:pPr>
                <a:defRPr/>
              </a:pPr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227135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5988" y="742950"/>
            <a:ext cx="4965700" cy="37242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Общая протяженность эксплуатируемых газопроводов ООО «Газпром </a:t>
            </a:r>
            <a:r>
              <a:rPr lang="ru-RU" b="0" dirty="0" err="1" smtClean="0">
                <a:latin typeface="Times New Roman" pitchFamily="18" charset="0"/>
                <a:cs typeface="Times New Roman" pitchFamily="18" charset="0"/>
              </a:rPr>
              <a:t>трансгаз</a:t>
            </a:r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 Ухта» составляет </a:t>
            </a:r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15438 </a:t>
            </a:r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км</a:t>
            </a:r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b="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Из них 12305 км подготовлено к проведению ВТД, оборудовано</a:t>
            </a:r>
            <a:r>
              <a:rPr lang="ru-RU" b="0" baseline="0" dirty="0" smtClean="0">
                <a:latin typeface="Times New Roman" pitchFamily="18" charset="0"/>
                <a:cs typeface="Times New Roman" pitchFamily="18" charset="0"/>
              </a:rPr>
              <a:t> стационарными камерами запуска и приема ВТУ.</a:t>
            </a:r>
          </a:p>
          <a:p>
            <a:r>
              <a:rPr lang="ru-RU" b="0" baseline="0" dirty="0" smtClean="0">
                <a:latin typeface="Times New Roman" pitchFamily="18" charset="0"/>
                <a:cs typeface="Times New Roman" pitchFamily="18" charset="0"/>
              </a:rPr>
              <a:t>3133 км газопроводов не подготовлено к ВТД.</a:t>
            </a:r>
            <a:endParaRPr lang="ru-RU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ПАСПОРТ 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2678417-ECF3-4C46-8017-A4D003465D58}" type="slidenum">
              <a:rPr lang="ru-RU" smtClean="0"/>
              <a:pPr>
                <a:defRPr/>
              </a:pPr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177523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5988" y="742950"/>
            <a:ext cx="4965700" cy="37242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</a:pPr>
            <a:r>
              <a:rPr lang="ru-RU" dirty="0" smtClean="0">
                <a:latin typeface="Arial Narrow Bold"/>
              </a:rPr>
              <a:t>В ООО «Газпром </a:t>
            </a:r>
            <a:r>
              <a:rPr lang="ru-RU" dirty="0" err="1" smtClean="0">
                <a:latin typeface="Arial Narrow Bold"/>
              </a:rPr>
              <a:t>трансгаз</a:t>
            </a:r>
            <a:r>
              <a:rPr lang="ru-RU" dirty="0" smtClean="0">
                <a:latin typeface="Arial Narrow Bold"/>
              </a:rPr>
              <a:t> Ухта» применяются следующие виды диагностики:</a:t>
            </a:r>
          </a:p>
          <a:p>
            <a:pPr marL="285750" lvl="0" indent="-285750">
              <a:spcBef>
                <a:spcPts val="600"/>
              </a:spcBef>
              <a:spcAft>
                <a:spcPts val="300"/>
              </a:spcAft>
              <a:buFontTx/>
              <a:buChar char="-"/>
            </a:pPr>
            <a:r>
              <a:rPr lang="ru-RU" sz="1200" dirty="0" smtClean="0">
                <a:latin typeface="Arial Narrow Bold"/>
              </a:rPr>
              <a:t>ВТД участков оборудованных стационарными камерами запуска и приема внутритрубных устройств;</a:t>
            </a:r>
          </a:p>
          <a:p>
            <a:pPr marL="285750" indent="-285750">
              <a:spcBef>
                <a:spcPts val="0"/>
              </a:spcBef>
              <a:spcAft>
                <a:spcPts val="300"/>
              </a:spcAft>
              <a:buFontTx/>
              <a:buChar char="-"/>
            </a:pPr>
            <a:r>
              <a:rPr lang="ru-RU" sz="1200" dirty="0" smtClean="0">
                <a:latin typeface="Arial Narrow Bold"/>
              </a:rPr>
              <a:t>Экспертиза промышленной безопасности;</a:t>
            </a:r>
          </a:p>
          <a:p>
            <a:pPr marL="285750" indent="-285750">
              <a:spcBef>
                <a:spcPts val="0"/>
              </a:spcBef>
              <a:spcAft>
                <a:spcPts val="300"/>
              </a:spcAft>
              <a:buFontTx/>
              <a:buChar char="-"/>
            </a:pPr>
            <a:r>
              <a:rPr lang="ru-RU" sz="1200" dirty="0" smtClean="0">
                <a:latin typeface="Arial Narrow Bold"/>
              </a:rPr>
              <a:t>Приборно-водолазное обследование подводных переходов;</a:t>
            </a:r>
          </a:p>
          <a:p>
            <a:pPr marL="285750" indent="-285750">
              <a:spcBef>
                <a:spcPts val="0"/>
              </a:spcBef>
              <a:spcAft>
                <a:spcPts val="300"/>
              </a:spcAft>
              <a:buFontTx/>
              <a:buChar char="-"/>
            </a:pPr>
            <a:r>
              <a:rPr lang="ru-RU" sz="1200" dirty="0" smtClean="0">
                <a:latin typeface="Arial Narrow Bold"/>
              </a:rPr>
              <a:t>ВТД методом протаскивания подводных переходов;</a:t>
            </a:r>
          </a:p>
          <a:p>
            <a:pPr marL="285750" indent="-285750">
              <a:spcBef>
                <a:spcPts val="600"/>
              </a:spcBef>
              <a:spcAft>
                <a:spcPts val="300"/>
              </a:spcAft>
              <a:buFontTx/>
              <a:buChar char="-"/>
            </a:pPr>
            <a:r>
              <a:rPr lang="ru-RU" sz="1200" dirty="0" smtClean="0">
                <a:latin typeface="Arial Narrow Bold"/>
              </a:rPr>
              <a:t>Комплексное электротехническое обследование;</a:t>
            </a:r>
          </a:p>
          <a:p>
            <a:pPr marL="285750" indent="-285750">
              <a:spcBef>
                <a:spcPts val="600"/>
              </a:spcBef>
              <a:spcAft>
                <a:spcPts val="300"/>
              </a:spcAft>
              <a:buFontTx/>
              <a:buChar char="-"/>
            </a:pPr>
            <a:r>
              <a:rPr lang="ru-RU" sz="1200" dirty="0" smtClean="0">
                <a:latin typeface="Arial Narrow Bold"/>
              </a:rPr>
              <a:t>Воздушное патрулирование;</a:t>
            </a:r>
          </a:p>
          <a:p>
            <a:pPr marL="285750" indent="-285750">
              <a:spcBef>
                <a:spcPts val="600"/>
              </a:spcBef>
              <a:spcAft>
                <a:spcPts val="300"/>
              </a:spcAft>
              <a:buFontTx/>
              <a:buChar char="-"/>
            </a:pPr>
            <a:r>
              <a:rPr lang="ru-RU" sz="1200" dirty="0" smtClean="0">
                <a:latin typeface="Arial Narrow Bold"/>
              </a:rPr>
              <a:t>Обследование собственными силами в шурфах.</a:t>
            </a:r>
            <a:endParaRPr lang="ru-RU" sz="1200" dirty="0">
              <a:latin typeface="Arial Narrow Bold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ПАСПОРТ 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2678417-ECF3-4C46-8017-A4D003465D58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177523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5988" y="742950"/>
            <a:ext cx="4965700" cy="37242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26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Увеличение объемов ВТД</a:t>
            </a:r>
            <a:r>
              <a:rPr lang="ru-RU" baseline="0" dirty="0" smtClean="0">
                <a:latin typeface="Times New Roman" pitchFamily="18" charset="0"/>
                <a:cs typeface="Times New Roman" pitchFamily="18" charset="0"/>
              </a:rPr>
              <a:t> связано с </a:t>
            </a:r>
            <a:r>
              <a:rPr lang="ru-RU" baseline="0" dirty="0" smtClean="0">
                <a:latin typeface="Times New Roman" pitchFamily="18" charset="0"/>
                <a:cs typeface="Times New Roman" pitchFamily="18" charset="0"/>
              </a:rPr>
              <a:t>проведением </a:t>
            </a:r>
            <a:r>
              <a:rPr lang="ru-RU" baseline="0" dirty="0" smtClean="0">
                <a:latin typeface="Times New Roman" pitchFamily="18" charset="0"/>
                <a:cs typeface="Times New Roman" pitchFamily="18" charset="0"/>
              </a:rPr>
              <a:t>диагностики вводных объектов и </a:t>
            </a:r>
            <a:r>
              <a:rPr lang="ru-RU" baseline="0" dirty="0" smtClean="0">
                <a:latin typeface="Times New Roman" pitchFamily="18" charset="0"/>
                <a:cs typeface="Times New Roman" pitchFamily="18" charset="0"/>
              </a:rPr>
              <a:t>проведением </a:t>
            </a:r>
            <a:r>
              <a:rPr lang="ru-RU" baseline="0" dirty="0" smtClean="0">
                <a:latin typeface="Times New Roman" pitchFamily="18" charset="0"/>
                <a:cs typeface="Times New Roman" pitchFamily="18" charset="0"/>
              </a:rPr>
              <a:t>первичной диагностики участков после реконструкции и с </a:t>
            </a:r>
            <a:r>
              <a:rPr lang="ru-RU" baseline="0" dirty="0" smtClean="0">
                <a:latin typeface="Times New Roman" pitchFamily="18" charset="0"/>
                <a:cs typeface="Times New Roman" pitchFamily="18" charset="0"/>
              </a:rPr>
              <a:t>использованием </a:t>
            </a:r>
            <a:r>
              <a:rPr lang="ru-RU" baseline="0" dirty="0" smtClean="0">
                <a:latin typeface="Times New Roman" pitchFamily="18" charset="0"/>
                <a:cs typeface="Times New Roman" pitchFamily="18" charset="0"/>
              </a:rPr>
              <a:t>временах камер запуска-приема ВТУ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ПАСПОРТ 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2678417-ECF3-4C46-8017-A4D003465D58}" type="slidenum">
              <a:rPr lang="ru-RU" smtClean="0"/>
              <a:pPr>
                <a:defRPr/>
              </a:pPr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177523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5988" y="742950"/>
            <a:ext cx="4965700" cy="37242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В соответствии с требованиями «Порядка продления срока безопасной эксплуатации технических устройств, оборудования и сооружений на опасных производственных объектах» в 2011 году началась работа по установлению сроков безопасной эксплуатации (БЭ) газопроводов Общества. В 2011 году было проведено совещание, результатом которого стал протокол № 622 от 23.11.2011года об установлении срока БЭ. Принятое совещанием решение соответствовало требованиям действующей в тот период нормативной документации, что подтверждено письмом федеральной службы по экологическому, технологическому и атомному надзору от 17.08.2015 года №14-00-07/1813.</a:t>
            </a:r>
          </a:p>
          <a:p>
            <a:r>
              <a:rPr lang="ru-RU" dirty="0"/>
              <a:t>По результатам проведенного в 2011 году анализа установленных сроков БЭ ЛЧ МГ было выявлено, что у 994 км газопроводов отсутствует назначенный срок БЭ. В связи с этим появилась потребность в проведении дополнительных объемов экспертизы промышленной безопасности (ЭПБ) для данных газопроводов в 2012 году, с чем связно увеличение объема работ в 2012 году.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ПАСПОРТ 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2678417-ECF3-4C46-8017-A4D003465D58}" type="slidenum">
              <a:rPr lang="ru-RU" smtClean="0"/>
              <a:pPr>
                <a:defRPr/>
              </a:pPr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177523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5988" y="742950"/>
            <a:ext cx="4965700" cy="37242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26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ООО «Газпром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трансгаз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Ухта» проводятся работы по проведению ВТД методом протаскивания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неравнопроходных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подводных переходах. На основании полученных данных</a:t>
            </a:r>
            <a:r>
              <a:rPr lang="ru-RU" baseline="0" dirty="0" smtClean="0">
                <a:latin typeface="Times New Roman" pitchFamily="18" charset="0"/>
                <a:cs typeface="Times New Roman" pitchFamily="18" charset="0"/>
              </a:rPr>
              <a:t> ВТД и приборно-водолазного обследования специалистами ИТЦ определяется техническое состояние подводного перехода с указанием сроков проведения последующих диагностических </a:t>
            </a:r>
            <a:r>
              <a:rPr lang="ru-RU" u="none" baseline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работ. И формируется предложения для включения в программу капитального и текущего ремонта.</a:t>
            </a:r>
          </a:p>
          <a:p>
            <a:pPr defTabSz="914326">
              <a:defRPr/>
            </a:pPr>
            <a:r>
              <a:rPr lang="ru-RU" u="none" baseline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Наличие резервных ниток на ПП позволяет вывести участок из работы на долгий период не влияя на режим транспорта газа и провести работы по ВТД подводного переходя методом протаскивания ВТУ.</a:t>
            </a:r>
          </a:p>
          <a:p>
            <a:pPr defTabSz="914326">
              <a:defRPr/>
            </a:pPr>
            <a:r>
              <a:rPr lang="ru-RU" u="none" baseline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Так же проводятся работы по приборно-водолазному обследованию подводных переходов. Снижение работ по ПВО в 2015 году связанно с уменьшением лимита на диагностику.</a:t>
            </a:r>
            <a:endParaRPr lang="ru-RU" u="none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ПАСПОРТ 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2678417-ECF3-4C46-8017-A4D003465D58}" type="slidenum">
              <a:rPr lang="ru-RU" smtClean="0"/>
              <a:pPr>
                <a:defRPr/>
              </a:pPr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177523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5988" y="742950"/>
            <a:ext cx="4965700" cy="37242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26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Большую протяженность участков не подготовленных к ВТД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занимают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магистральные</a:t>
            </a:r>
            <a:r>
              <a:rPr lang="ru-RU" baseline="0" dirty="0" smtClean="0">
                <a:latin typeface="Times New Roman" pitchFamily="18" charset="0"/>
                <a:cs typeface="Times New Roman" pitchFamily="18" charset="0"/>
              </a:rPr>
              <a:t> газопроводы 1790 км.</a:t>
            </a:r>
          </a:p>
          <a:p>
            <a:pPr defTabSz="914326">
              <a:defRPr/>
            </a:pPr>
            <a:r>
              <a:rPr lang="ru-RU" baseline="0" dirty="0" smtClean="0">
                <a:latin typeface="Times New Roman" pitchFamily="18" charset="0"/>
                <a:cs typeface="Times New Roman" pitchFamily="18" charset="0"/>
              </a:rPr>
              <a:t>Но самое большое количество это технологические перемычки 412 шт.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ПАСПОРТ 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2678417-ECF3-4C46-8017-A4D003465D58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177523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5988" y="742950"/>
            <a:ext cx="4965700" cy="37242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26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Протяженность газопроводов не подготовленных к проведению ВТД можно разделить на участки где</a:t>
            </a:r>
            <a:r>
              <a:rPr lang="ru-RU" baseline="0" dirty="0" smtClean="0">
                <a:latin typeface="Times New Roman" pitchFamily="18" charset="0"/>
                <a:cs typeface="Times New Roman" pitchFamily="18" charset="0"/>
              </a:rPr>
              <a:t> можно провести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ВТД</a:t>
            </a:r>
            <a:r>
              <a:rPr lang="ru-RU" baseline="0" dirty="0" smtClean="0">
                <a:latin typeface="Times New Roman" pitchFamily="18" charset="0"/>
                <a:cs typeface="Times New Roman" pitchFamily="18" charset="0"/>
              </a:rPr>
              <a:t> с применением временных камер и участки для обследования с применением других методов диагностирования.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ПАСПОРТ 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2678417-ECF3-4C46-8017-A4D003465D58}" type="slidenum">
              <a:rPr lang="ru-RU" smtClean="0"/>
              <a:pPr>
                <a:defRPr/>
              </a:pPr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177523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5988" y="742950"/>
            <a:ext cx="4965700" cy="37242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26">
              <a:defRPr/>
            </a:pPr>
            <a:r>
              <a:rPr lang="ru-RU" baseline="0" dirty="0" smtClean="0">
                <a:latin typeface="Times New Roman" pitchFamily="18" charset="0"/>
                <a:cs typeface="Times New Roman" pitchFamily="18" charset="0"/>
              </a:rPr>
              <a:t>На данный момент в ООО «Газпром </a:t>
            </a:r>
            <a:r>
              <a:rPr lang="ru-RU" baseline="0" dirty="0" err="1" smtClean="0">
                <a:latin typeface="Times New Roman" pitchFamily="18" charset="0"/>
                <a:cs typeface="Times New Roman" pitchFamily="18" charset="0"/>
              </a:rPr>
              <a:t>трансгаз</a:t>
            </a:r>
            <a:r>
              <a:rPr lang="ru-RU" baseline="0" dirty="0" smtClean="0">
                <a:latin typeface="Times New Roman" pitchFamily="18" charset="0"/>
                <a:cs typeface="Times New Roman" pitchFamily="18" charset="0"/>
              </a:rPr>
              <a:t> Ухта» проводятся работы по ВТД с применением временных камер. В 2016 году на участке </a:t>
            </a:r>
            <a:r>
              <a:rPr lang="ru-RU" baseline="0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baseline="0" dirty="0" smtClean="0">
                <a:latin typeface="Times New Roman" pitchFamily="18" charset="0"/>
                <a:cs typeface="Times New Roman" pitchFamily="18" charset="0"/>
              </a:rPr>
              <a:t>временными камерами выявлены дефекты КРН.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ПАСПОРТ 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2678417-ECF3-4C46-8017-A4D003465D58}" type="slidenum">
              <a:rPr lang="ru-RU" smtClean="0"/>
              <a:pPr>
                <a:defRPr/>
              </a:pPr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177523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,под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14525" y="18288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&lt;#&gt;</a:t>
            </a: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xmlns="" val="1169138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E431AF-1BE1-4C97-AF9D-74FAB70EC5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xmlns="" val="1020249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079500"/>
            <a:ext cx="44958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079500"/>
            <a:ext cx="44958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6B5471-D63B-4154-A213-38AD5874CA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xmlns="" val="21444564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0F1985-6251-4A3B-9073-B2ED728046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xmlns="" val="28456507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D23617-216F-4D64-A607-1566599BE4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xmlns="" val="2072214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ChangeArrowheads="1"/>
          </p:cNvSpPr>
          <p:nvPr userDrawn="1"/>
        </p:nvSpPr>
        <p:spPr bwMode="auto">
          <a:xfrm>
            <a:off x="0" y="5759450"/>
            <a:ext cx="9144000" cy="549275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pPr algn="ctr"/>
            <a:endParaRPr lang="ru-RU" sz="18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3" name="Line 12"/>
          <p:cNvSpPr>
            <a:spLocks noChangeShapeType="1"/>
          </p:cNvSpPr>
          <p:nvPr userDrawn="1"/>
        </p:nvSpPr>
        <p:spPr bwMode="auto">
          <a:xfrm>
            <a:off x="1936750" y="2608263"/>
            <a:ext cx="0" cy="3141662"/>
          </a:xfrm>
          <a:prstGeom prst="line">
            <a:avLst/>
          </a:prstGeom>
          <a:noFill/>
          <a:ln w="15875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4" name="Line 13"/>
          <p:cNvSpPr>
            <a:spLocks noChangeShapeType="1"/>
          </p:cNvSpPr>
          <p:nvPr userDrawn="1"/>
        </p:nvSpPr>
        <p:spPr bwMode="auto">
          <a:xfrm>
            <a:off x="0" y="575945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5" name="Line 14"/>
          <p:cNvSpPr>
            <a:spLocks noChangeShapeType="1"/>
          </p:cNvSpPr>
          <p:nvPr userDrawn="1"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6" name="Text Box 16"/>
          <p:cNvSpPr txBox="1">
            <a:spLocks noChangeArrowheads="1"/>
          </p:cNvSpPr>
          <p:nvPr userDrawn="1"/>
        </p:nvSpPr>
        <p:spPr bwMode="auto">
          <a:xfrm>
            <a:off x="2124075" y="2781300"/>
            <a:ext cx="21590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1600" b="1"/>
              <a:t>%</a:t>
            </a:r>
            <a:endParaRPr lang="ru-RU" sz="1600" b="1" baseline="30000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871762-A310-481B-B5B3-2B228F5E3A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xmlns="" val="23208404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00" y="0"/>
            <a:ext cx="6985000" cy="10096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0" y="1079500"/>
            <a:ext cx="4495800" cy="15287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4648200" y="1079500"/>
            <a:ext cx="4495800" cy="15287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6A7AE2-DC2E-47D5-8A5E-F1E7483DDD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xmlns="" val="25124773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00" y="0"/>
            <a:ext cx="6985000" cy="10096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0" y="1079500"/>
            <a:ext cx="4495800" cy="15287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079500"/>
            <a:ext cx="4495800" cy="6873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1919288"/>
            <a:ext cx="4495800" cy="6889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40F0FC-2F6B-4A25-97C2-6318B66ADC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xmlns="" val="11445440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5"/>
          <p:cNvSpPr>
            <a:spLocks noGrp="1"/>
          </p:cNvSpPr>
          <p:nvPr>
            <p:ph type="title"/>
          </p:nvPr>
        </p:nvSpPr>
        <p:spPr>
          <a:xfrm>
            <a:off x="2159000" y="0"/>
            <a:ext cx="6985000" cy="1009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xmlns="" val="35406973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ПАСПОРТ ООО «Газпром ТРАНСГАЗ______»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61596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82E695-0ED7-402F-8505-242F2F92FE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xmlns="" val="276106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79500"/>
            <a:ext cx="9144000" cy="5226050"/>
          </a:xfrm>
        </p:spPr>
        <p:txBody>
          <a:bodyPr/>
          <a:lstStyle>
            <a:lvl1pPr>
              <a:defRPr sz="2800">
                <a:solidFill>
                  <a:srgbClr val="003366"/>
                </a:solidFill>
                <a:latin typeface="+mn-lt"/>
              </a:defRPr>
            </a:lvl1pPr>
            <a:lvl2pPr>
              <a:defRPr>
                <a:solidFill>
                  <a:srgbClr val="003366"/>
                </a:solidFill>
                <a:latin typeface="+mn-lt"/>
              </a:defRPr>
            </a:lvl2pPr>
            <a:lvl3pPr>
              <a:defRPr sz="2600">
                <a:solidFill>
                  <a:srgbClr val="003366"/>
                </a:solidFill>
                <a:latin typeface="+mn-lt"/>
              </a:defRPr>
            </a:lvl3pPr>
            <a:lvl4pPr>
              <a:defRPr sz="2400">
                <a:solidFill>
                  <a:srgbClr val="003366"/>
                </a:solidFill>
                <a:latin typeface="+mn-lt"/>
              </a:defRPr>
            </a:lvl4pPr>
            <a:lvl5pPr>
              <a:defRPr sz="2200">
                <a:solidFill>
                  <a:srgbClr val="003366"/>
                </a:solidFill>
                <a:latin typeface="+mn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&lt;#&gt;</a:t>
            </a: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xmlns="" val="6551313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8711FC-BC03-4A96-969D-9381408E13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xmlns="" val="37579367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30FEA1-D461-48AF-87AD-663D800BC7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xmlns="" val="20495776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97E983-AEED-4992-A61B-AFF160C181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xmlns="" val="2052797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/>
          <p:cNvSpPr>
            <a:spLocks noChangeArrowheads="1"/>
          </p:cNvSpPr>
          <p:nvPr userDrawn="1"/>
        </p:nvSpPr>
        <p:spPr bwMode="auto">
          <a:xfrm>
            <a:off x="3057525" y="5773738"/>
            <a:ext cx="6086475" cy="53975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pPr algn="ctr"/>
            <a:r>
              <a:rPr lang="ru-RU" sz="1800">
                <a:solidFill>
                  <a:schemeClr val="tx1"/>
                </a:solidFill>
                <a:latin typeface="Arial" charset="0"/>
              </a:rPr>
              <a:t> </a:t>
            </a:r>
          </a:p>
        </p:txBody>
      </p:sp>
      <p:sp>
        <p:nvSpPr>
          <p:cNvPr id="4" name="Line 11"/>
          <p:cNvSpPr>
            <a:spLocks noChangeShapeType="1"/>
          </p:cNvSpPr>
          <p:nvPr userDrawn="1"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5" name="Line 13"/>
          <p:cNvSpPr>
            <a:spLocks noChangeShapeType="1"/>
          </p:cNvSpPr>
          <p:nvPr userDrawn="1"/>
        </p:nvSpPr>
        <p:spPr bwMode="auto">
          <a:xfrm>
            <a:off x="3057525" y="2154238"/>
            <a:ext cx="0" cy="4162425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6" name="Text Box 14"/>
          <p:cNvSpPr txBox="1">
            <a:spLocks noChangeArrowheads="1"/>
          </p:cNvSpPr>
          <p:nvPr userDrawn="1"/>
        </p:nvSpPr>
        <p:spPr bwMode="auto">
          <a:xfrm>
            <a:off x="0" y="1979613"/>
            <a:ext cx="3059113" cy="423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16000" tIns="0" rIns="21600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lnSpc>
                <a:spcPct val="160000"/>
              </a:lnSpc>
            </a:pPr>
            <a:r>
              <a:rPr lang="ru-RU" sz="2200"/>
              <a:t>Текст</a:t>
            </a:r>
          </a:p>
        </p:txBody>
      </p:sp>
      <p:sp>
        <p:nvSpPr>
          <p:cNvPr id="7" name="Text Box 8"/>
          <p:cNvSpPr txBox="1">
            <a:spLocks noChangeArrowheads="1"/>
          </p:cNvSpPr>
          <p:nvPr userDrawn="1"/>
        </p:nvSpPr>
        <p:spPr bwMode="auto">
          <a:xfrm>
            <a:off x="4211638" y="5802313"/>
            <a:ext cx="2328862" cy="47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lnSpc>
                <a:spcPct val="85000"/>
              </a:lnSpc>
            </a:pPr>
            <a:r>
              <a:rPr lang="ru-RU" sz="1800"/>
              <a:t>Текст легенды </a:t>
            </a:r>
          </a:p>
          <a:p>
            <a:pPr eaLnBrk="1" hangingPunct="1">
              <a:lnSpc>
                <a:spcPct val="85000"/>
              </a:lnSpc>
            </a:pPr>
            <a:r>
              <a:rPr lang="en-US" sz="1800"/>
              <a:t>Arial Narrow,18pt</a:t>
            </a:r>
            <a:endParaRPr lang="ru-RU" sz="1800"/>
          </a:p>
        </p:txBody>
      </p:sp>
      <p:sp>
        <p:nvSpPr>
          <p:cNvPr id="8" name="Text Box 9"/>
          <p:cNvSpPr txBox="1">
            <a:spLocks noChangeArrowheads="1"/>
          </p:cNvSpPr>
          <p:nvPr userDrawn="1"/>
        </p:nvSpPr>
        <p:spPr bwMode="auto">
          <a:xfrm>
            <a:off x="7002463" y="5802313"/>
            <a:ext cx="177800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lnSpc>
                <a:spcPct val="85000"/>
              </a:lnSpc>
            </a:pPr>
            <a:r>
              <a:rPr lang="ru-RU" sz="1800"/>
              <a:t>Текст легенды </a:t>
            </a:r>
          </a:p>
          <a:p>
            <a:pPr eaLnBrk="1" hangingPunct="1">
              <a:lnSpc>
                <a:spcPct val="85000"/>
              </a:lnSpc>
            </a:pPr>
            <a:r>
              <a:rPr lang="en-US" sz="1800"/>
              <a:t>Arial Narrow,18pt</a:t>
            </a:r>
            <a:endParaRPr lang="ru-RU" sz="1800"/>
          </a:p>
        </p:txBody>
      </p:sp>
      <p:sp>
        <p:nvSpPr>
          <p:cNvPr id="9" name="Rectangle 10"/>
          <p:cNvSpPr>
            <a:spLocks noChangeArrowheads="1"/>
          </p:cNvSpPr>
          <p:nvPr userDrawn="1"/>
        </p:nvSpPr>
        <p:spPr bwMode="auto">
          <a:xfrm>
            <a:off x="3762375" y="5876925"/>
            <a:ext cx="352425" cy="352425"/>
          </a:xfrm>
          <a:prstGeom prst="rect">
            <a:avLst/>
          </a:prstGeom>
          <a:solidFill>
            <a:srgbClr val="99CC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pPr algn="ctr"/>
            <a:endParaRPr lang="ru-RU" sz="18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1" name="Rectangle 12"/>
          <p:cNvSpPr>
            <a:spLocks noChangeArrowheads="1"/>
          </p:cNvSpPr>
          <p:nvPr userDrawn="1"/>
        </p:nvSpPr>
        <p:spPr bwMode="auto">
          <a:xfrm>
            <a:off x="6543675" y="5876925"/>
            <a:ext cx="352425" cy="352425"/>
          </a:xfrm>
          <a:prstGeom prst="rect">
            <a:avLst/>
          </a:prstGeom>
          <a:solidFill>
            <a:srgbClr val="FF99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pPr algn="ctr"/>
            <a:endParaRPr lang="ru-RU" sz="18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0" name="Rectangle 3"/>
          <p:cNvSpPr>
            <a:spLocks noGrp="1" noChangeArrowheads="1"/>
          </p:cNvSpPr>
          <p:nvPr>
            <p:ph idx="1"/>
          </p:nvPr>
        </p:nvSpPr>
        <p:spPr>
          <a:xfrm>
            <a:off x="0" y="1079500"/>
            <a:ext cx="9144000" cy="10795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Rectangle 13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746909-6B2F-421C-91A7-32D4513FA0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xmlns="" val="7015199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8120" y="1120139"/>
            <a:ext cx="7080568" cy="360743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3CBE56-2998-47CE-AA1C-660F0EC9C2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xmlns="" val="295572219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62150" y="1082675"/>
            <a:ext cx="5572124" cy="522605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 sz="2600">
                <a:solidFill>
                  <a:schemeClr val="bg1"/>
                </a:solidFill>
                <a:latin typeface="+mn-lt"/>
              </a:defRPr>
            </a:lvl2pPr>
            <a:lvl3pPr>
              <a:defRPr>
                <a:solidFill>
                  <a:schemeClr val="bg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Rectangle 12"/>
          <p:cNvSpPr>
            <a:spLocks noGrp="1" noChangeArrowheads="1"/>
          </p:cNvSpPr>
          <p:nvPr>
            <p:ph idx="12"/>
          </p:nvPr>
        </p:nvSpPr>
        <p:spPr bwMode="auto">
          <a:xfrm>
            <a:off x="0" y="1082675"/>
            <a:ext cx="1936750" cy="522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>
              <a:defRPr b="1">
                <a:solidFill>
                  <a:srgbClr val="003366"/>
                </a:solidFill>
              </a:defRPr>
            </a:lvl1pPr>
          </a:lstStyle>
          <a:p>
            <a:pPr lvl="0"/>
            <a:r>
              <a:rPr lang="ru-RU" noProof="0" dirty="0" smtClean="0"/>
              <a:t>Тезис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CA3A7D-BB6F-445A-97EC-1891E8CF3E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xmlns="" val="14180739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6496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86496" y="5367338"/>
            <a:ext cx="5486400" cy="804862"/>
          </a:xfrm>
        </p:spPr>
        <p:txBody>
          <a:bodyPr/>
          <a:lstStyle>
            <a:lvl1pPr marL="0" indent="0">
              <a:buNone/>
              <a:defRPr sz="1600" b="1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EE05C2-E571-4E4D-A34F-87B31B5C87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xmlns="" val="11491395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 lang="ru-RU" sz="4400" b="1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828735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ложка:докладчик, наимено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3"/>
          <p:cNvSpPr txBox="1">
            <a:spLocks noChangeArrowheads="1"/>
          </p:cNvSpPr>
          <p:nvPr/>
        </p:nvSpPr>
        <p:spPr bwMode="auto">
          <a:xfrm>
            <a:off x="1924050" y="1087438"/>
            <a:ext cx="7219950" cy="521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ru-RU" sz="4000" b="1" dirty="0"/>
              <a:t>ДОЛЖНОСТЬ</a:t>
            </a:r>
          </a:p>
          <a:p>
            <a:pPr eaLnBrk="1" hangingPunct="1">
              <a:lnSpc>
                <a:spcPct val="150000"/>
              </a:lnSpc>
            </a:pPr>
            <a:r>
              <a:rPr lang="ru-RU" sz="4000" b="1" dirty="0"/>
              <a:t>ИМЯ ДОКЛАДЧИКА</a:t>
            </a:r>
          </a:p>
          <a:p>
            <a:pPr eaLnBrk="1" hangingPunct="1">
              <a:lnSpc>
                <a:spcPct val="150000"/>
              </a:lnSpc>
            </a:pPr>
            <a:endParaRPr lang="ru-RU" sz="4000" b="1" dirty="0"/>
          </a:p>
          <a:p>
            <a:pPr eaLnBrk="1" hangingPunct="1">
              <a:lnSpc>
                <a:spcPct val="150000"/>
              </a:lnSpc>
            </a:pPr>
            <a:r>
              <a:rPr lang="ru-RU" sz="4000" b="1" dirty="0"/>
              <a:t>НАЗВАНИЕ ДОКЛАДА</a:t>
            </a:r>
          </a:p>
        </p:txBody>
      </p:sp>
    </p:spTree>
    <p:extLst>
      <p:ext uri="{BB962C8B-B14F-4D97-AF65-F5344CB8AC3E}">
        <p14:creationId xmlns:p14="http://schemas.microsoft.com/office/powerpoint/2010/main" xmlns="" val="3439604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003366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&lt;#&gt;</a:t>
            </a: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xmlns="" val="145999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7" name="Содержимое 2"/>
          <p:cNvSpPr>
            <a:spLocks noGrp="1"/>
          </p:cNvSpPr>
          <p:nvPr>
            <p:ph idx="1"/>
          </p:nvPr>
        </p:nvSpPr>
        <p:spPr>
          <a:xfrm>
            <a:off x="0" y="1089025"/>
            <a:ext cx="4486275" cy="5226050"/>
          </a:xfrm>
        </p:spPr>
        <p:txBody>
          <a:bodyPr/>
          <a:lstStyle>
            <a:lvl1pPr>
              <a:defRPr sz="2800">
                <a:solidFill>
                  <a:srgbClr val="003366"/>
                </a:solidFill>
                <a:latin typeface="+mn-lt"/>
              </a:defRPr>
            </a:lvl1pPr>
            <a:lvl2pPr>
              <a:defRPr>
                <a:solidFill>
                  <a:srgbClr val="003366"/>
                </a:solidFill>
                <a:latin typeface="+mn-lt"/>
              </a:defRPr>
            </a:lvl2pPr>
            <a:lvl3pPr>
              <a:defRPr sz="2600">
                <a:solidFill>
                  <a:srgbClr val="003366"/>
                </a:solidFill>
                <a:latin typeface="+mn-lt"/>
              </a:defRPr>
            </a:lvl3pPr>
            <a:lvl4pPr>
              <a:defRPr sz="2400">
                <a:solidFill>
                  <a:srgbClr val="003366"/>
                </a:solidFill>
                <a:latin typeface="+mn-lt"/>
              </a:defRPr>
            </a:lvl4pPr>
            <a:lvl5pPr>
              <a:defRPr sz="2200">
                <a:solidFill>
                  <a:srgbClr val="003366"/>
                </a:solidFill>
                <a:latin typeface="+mn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Содержимое 2"/>
          <p:cNvSpPr>
            <a:spLocks noGrp="1"/>
          </p:cNvSpPr>
          <p:nvPr>
            <p:ph idx="12"/>
          </p:nvPr>
        </p:nvSpPr>
        <p:spPr>
          <a:xfrm>
            <a:off x="4533900" y="1089025"/>
            <a:ext cx="4486275" cy="5226050"/>
          </a:xfrm>
        </p:spPr>
        <p:txBody>
          <a:bodyPr/>
          <a:lstStyle>
            <a:lvl1pPr>
              <a:defRPr sz="2800">
                <a:solidFill>
                  <a:srgbClr val="003366"/>
                </a:solidFill>
                <a:latin typeface="+mn-lt"/>
              </a:defRPr>
            </a:lvl1pPr>
            <a:lvl2pPr>
              <a:defRPr>
                <a:solidFill>
                  <a:srgbClr val="003366"/>
                </a:solidFill>
                <a:latin typeface="+mn-lt"/>
              </a:defRPr>
            </a:lvl2pPr>
            <a:lvl3pPr>
              <a:defRPr sz="2600">
                <a:solidFill>
                  <a:srgbClr val="003366"/>
                </a:solidFill>
                <a:latin typeface="+mn-lt"/>
              </a:defRPr>
            </a:lvl3pPr>
            <a:lvl4pPr>
              <a:defRPr sz="2400">
                <a:solidFill>
                  <a:srgbClr val="003366"/>
                </a:solidFill>
                <a:latin typeface="+mn-lt"/>
              </a:defRPr>
            </a:lvl4pPr>
            <a:lvl5pPr>
              <a:defRPr sz="2200">
                <a:solidFill>
                  <a:srgbClr val="003366"/>
                </a:solidFill>
                <a:latin typeface="+mn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&lt;#&gt;</a:t>
            </a: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xmlns="" val="1475054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,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0" y="1079500"/>
            <a:ext cx="9144000" cy="522605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&lt;#&gt;</a:t>
            </a: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xmlns="" val="880792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Название раздела, блок тези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2"/>
          <p:cNvSpPr>
            <a:spLocks noGrp="1" noChangeArrowheads="1"/>
          </p:cNvSpPr>
          <p:nvPr>
            <p:ph idx="1"/>
          </p:nvPr>
        </p:nvSpPr>
        <p:spPr bwMode="auto">
          <a:xfrm>
            <a:off x="0" y="1079500"/>
            <a:ext cx="9144000" cy="152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>
              <a:defRPr lang="ru-RU" sz="2600" b="1" dirty="0" smtClean="0">
                <a:solidFill>
                  <a:srgbClr val="003366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ru-RU" noProof="0" dirty="0" smtClean="0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&lt;#&gt;</a:t>
            </a:r>
            <a:endParaRPr lang="ru-RU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xmlns="" val="2691317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5"/>
          <p:cNvSpPr>
            <a:spLocks noGrp="1"/>
          </p:cNvSpPr>
          <p:nvPr>
            <p:ph type="title"/>
          </p:nvPr>
        </p:nvSpPr>
        <p:spPr>
          <a:xfrm>
            <a:off x="2159000" y="0"/>
            <a:ext cx="6985000" cy="1009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xmlns="" val="38156016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>
                <a:solidFill>
                  <a:srgbClr val="003366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&lt;#&gt;</a:t>
            </a: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xmlns="" val="263416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5CB420-68E2-4122-B0F9-F21A4F3326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2" hasCustomPrompt="1"/>
          </p:nvPr>
        </p:nvSpPr>
        <p:spPr>
          <a:xfrm>
            <a:off x="1943100" y="1066800"/>
            <a:ext cx="7200900" cy="1543049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ru-RU" dirty="0" smtClean="0"/>
              <a:t>СПАСИБО ЗА ВНИАНИЕ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31837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wmf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image" Target="../media/image1.wmf"/><Relationship Id="rId5" Type="http://schemas.openxmlformats.org/officeDocument/2006/relationships/slideLayout" Target="../slideLayouts/slideLayout14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wmf"/><Relationship Id="rId3" Type="http://schemas.openxmlformats.org/officeDocument/2006/relationships/slideLayout" Target="../slideLayouts/slideLayout21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.wmf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0"/>
            <a:ext cx="9144000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Блок тезиса</a:t>
            </a:r>
          </a:p>
        </p:txBody>
      </p:sp>
      <p:grpSp>
        <p:nvGrpSpPr>
          <p:cNvPr id="1027" name="Group 3"/>
          <p:cNvGrpSpPr>
            <a:grpSpLocks/>
          </p:cNvGrpSpPr>
          <p:nvPr userDrawn="1"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1037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/>
            <a:p>
              <a:endParaRPr lang="ru-RU"/>
            </a:p>
          </p:txBody>
        </p:sp>
        <p:sp>
          <p:nvSpPr>
            <p:cNvPr id="1038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/>
            <a:p>
              <a:endParaRPr lang="ru-RU"/>
            </a:p>
          </p:txBody>
        </p:sp>
        <p:sp>
          <p:nvSpPr>
            <p:cNvPr id="1039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1028" name="Rectangle 7"/>
          <p:cNvSpPr>
            <a:spLocks noChangeArrowheads="1"/>
          </p:cNvSpPr>
          <p:nvPr userDrawn="1"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1029" name="Rectangle 8"/>
          <p:cNvSpPr>
            <a:spLocks noChangeArrowheads="1"/>
          </p:cNvSpPr>
          <p:nvPr userDrawn="1"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1030" name="Line 9"/>
          <p:cNvSpPr>
            <a:spLocks noChangeShapeType="1"/>
          </p:cNvSpPr>
          <p:nvPr userDrawn="1"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031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9937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/>
            </a:lvl1pPr>
          </a:lstStyle>
          <a:p>
            <a:pPr>
              <a:defRPr/>
            </a:pPr>
            <a:r>
              <a:rPr lang="en-US"/>
              <a:t>&lt;#&gt;</a:t>
            </a:r>
            <a:endParaRPr lang="ru-RU"/>
          </a:p>
        </p:txBody>
      </p:sp>
      <p:sp>
        <p:nvSpPr>
          <p:cNvPr id="39937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44713" y="6362700"/>
            <a:ext cx="67691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  <p:sp>
        <p:nvSpPr>
          <p:cNvPr id="1034" name="Line 14"/>
          <p:cNvSpPr>
            <a:spLocks noChangeShapeType="1"/>
          </p:cNvSpPr>
          <p:nvPr userDrawn="1"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035" name="Line 15"/>
          <p:cNvSpPr>
            <a:spLocks noChangeShapeType="1"/>
          </p:cNvSpPr>
          <p:nvPr userDrawn="1"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pic>
        <p:nvPicPr>
          <p:cNvPr id="1036" name="Picture 16" descr="M:\-_MAIN-VOL1_-\TSH\0-Musor\ZNAK\Знаки и эмблемы\инвертированный знак_0_113_185.wmf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920875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15" r:id="rId1"/>
    <p:sldLayoutId id="2147484116" r:id="rId2"/>
    <p:sldLayoutId id="2147484117" r:id="rId3"/>
    <p:sldLayoutId id="2147484118" r:id="rId4"/>
    <p:sldLayoutId id="2147484119" r:id="rId5"/>
    <p:sldLayoutId id="2147484120" r:id="rId6"/>
    <p:sldLayoutId id="2147484139" r:id="rId7"/>
    <p:sldLayoutId id="2147484121" r:id="rId8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827088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itchFamily="34" charset="0"/>
        </a:defRPr>
      </a:lvl2pPr>
      <a:lvl3pPr marL="1235075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</a:defRPr>
      </a:lvl3pPr>
      <a:lvl4pPr marL="164306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0"/>
            <a:ext cx="9144000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51" name="Rectangle 20"/>
          <p:cNvSpPr>
            <a:spLocks noChangeArrowheads="1"/>
          </p:cNvSpPr>
          <p:nvPr userDrawn="1"/>
        </p:nvSpPr>
        <p:spPr bwMode="auto">
          <a:xfrm>
            <a:off x="1939925" y="2606675"/>
            <a:ext cx="7204075" cy="3713163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endParaRPr lang="ru-RU"/>
          </a:p>
        </p:txBody>
      </p:sp>
      <p:grpSp>
        <p:nvGrpSpPr>
          <p:cNvPr id="2052" name="Group 3"/>
          <p:cNvGrpSpPr>
            <a:grpSpLocks/>
          </p:cNvGrpSpPr>
          <p:nvPr userDrawn="1"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2062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/>
            <a:p>
              <a:endParaRPr lang="ru-RU"/>
            </a:p>
          </p:txBody>
        </p:sp>
        <p:sp>
          <p:nvSpPr>
            <p:cNvPr id="2063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/>
            <a:p>
              <a:endParaRPr lang="ru-RU"/>
            </a:p>
          </p:txBody>
        </p:sp>
        <p:sp>
          <p:nvSpPr>
            <p:cNvPr id="2064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2053" name="Rectangle 7"/>
          <p:cNvSpPr>
            <a:spLocks noChangeArrowheads="1"/>
          </p:cNvSpPr>
          <p:nvPr userDrawn="1"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2054" name="Rectangle 8"/>
          <p:cNvSpPr>
            <a:spLocks noChangeArrowheads="1"/>
          </p:cNvSpPr>
          <p:nvPr userDrawn="1"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2055" name="Line 9"/>
          <p:cNvSpPr>
            <a:spLocks noChangeShapeType="1"/>
          </p:cNvSpPr>
          <p:nvPr userDrawn="1"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056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6932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/>
            </a:lvl1pPr>
          </a:lstStyle>
          <a:p>
            <a:pPr>
              <a:defRPr/>
            </a:pPr>
            <a:fld id="{FC66C741-90F2-4820-901A-E4B4E37E03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69326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44713" y="6362700"/>
            <a:ext cx="67691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  <p:sp>
        <p:nvSpPr>
          <p:cNvPr id="2059" name="Line 21"/>
          <p:cNvSpPr>
            <a:spLocks noChangeShapeType="1"/>
          </p:cNvSpPr>
          <p:nvPr userDrawn="1"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060" name="Line 22"/>
          <p:cNvSpPr>
            <a:spLocks noChangeShapeType="1"/>
          </p:cNvSpPr>
          <p:nvPr userDrawn="1"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pic>
        <p:nvPicPr>
          <p:cNvPr id="2061" name="Picture 16" descr="M:\-_MAIN-VOL1_-\TSH\0-Musor\ZNAK\Знаки и эмблемы\инвертированный знак_0_113_185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920875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24" r:id="rId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827088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itchFamily="34" charset="0"/>
        </a:defRPr>
      </a:lvl2pPr>
      <a:lvl3pPr marL="1235075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</a:defRPr>
      </a:lvl3pPr>
      <a:lvl4pPr marL="164306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0"/>
            <a:ext cx="9144000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Тезис</a:t>
            </a:r>
          </a:p>
        </p:txBody>
      </p:sp>
      <p:sp>
        <p:nvSpPr>
          <p:cNvPr id="3075" name="Rectangle 19"/>
          <p:cNvSpPr>
            <a:spLocks noChangeArrowheads="1"/>
          </p:cNvSpPr>
          <p:nvPr userDrawn="1"/>
        </p:nvSpPr>
        <p:spPr bwMode="auto">
          <a:xfrm>
            <a:off x="0" y="2605088"/>
            <a:ext cx="9144000" cy="3713162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endParaRPr lang="ru-RU"/>
          </a:p>
        </p:txBody>
      </p:sp>
      <p:grpSp>
        <p:nvGrpSpPr>
          <p:cNvPr id="3076" name="Group 3"/>
          <p:cNvGrpSpPr>
            <a:grpSpLocks/>
          </p:cNvGrpSpPr>
          <p:nvPr userDrawn="1"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3087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/>
            <a:p>
              <a:endParaRPr lang="ru-RU"/>
            </a:p>
          </p:txBody>
        </p:sp>
        <p:sp>
          <p:nvSpPr>
            <p:cNvPr id="3088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/>
            <a:p>
              <a:endParaRPr lang="ru-RU"/>
            </a:p>
          </p:txBody>
        </p:sp>
        <p:sp>
          <p:nvSpPr>
            <p:cNvPr id="3089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3077" name="Rectangle 7"/>
          <p:cNvSpPr>
            <a:spLocks noChangeArrowheads="1"/>
          </p:cNvSpPr>
          <p:nvPr userDrawn="1"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3078" name="Rectangle 8"/>
          <p:cNvSpPr>
            <a:spLocks noChangeArrowheads="1"/>
          </p:cNvSpPr>
          <p:nvPr userDrawn="1"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3079" name="Line 9"/>
          <p:cNvSpPr>
            <a:spLocks noChangeShapeType="1"/>
          </p:cNvSpPr>
          <p:nvPr userDrawn="1"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3080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7034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/>
            </a:lvl1pPr>
          </a:lstStyle>
          <a:p>
            <a:pPr>
              <a:defRPr/>
            </a:pPr>
            <a:fld id="{08CB0DA4-BBD9-48A9-9570-644E8A468A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70350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44713" y="6362700"/>
            <a:ext cx="67691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  <p:sp>
        <p:nvSpPr>
          <p:cNvPr id="3083" name="Rectangle 15"/>
          <p:cNvSpPr>
            <a:spLocks noChangeArrowheads="1"/>
          </p:cNvSpPr>
          <p:nvPr userDrawn="1"/>
        </p:nvSpPr>
        <p:spPr bwMode="auto">
          <a:xfrm>
            <a:off x="755650" y="7605713"/>
            <a:ext cx="410368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3084" name="Line 20"/>
          <p:cNvSpPr>
            <a:spLocks noChangeShapeType="1"/>
          </p:cNvSpPr>
          <p:nvPr userDrawn="1"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3085" name="Line 21"/>
          <p:cNvSpPr>
            <a:spLocks noChangeShapeType="1"/>
          </p:cNvSpPr>
          <p:nvPr userDrawn="1"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pic>
        <p:nvPicPr>
          <p:cNvPr id="3086" name="Picture 16" descr="M:\-_MAIN-VOL1_-\TSH\0-Musor\ZNAK\Знаки и эмблемы\инвертированный знак_0_113_185.wmf"/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920875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25" r:id="rId1"/>
    <p:sldLayoutId id="2147484126" r:id="rId2"/>
    <p:sldLayoutId id="2147484127" r:id="rId3"/>
    <p:sldLayoutId id="2147484128" r:id="rId4"/>
    <p:sldLayoutId id="2147484140" r:id="rId5"/>
    <p:sldLayoutId id="2147484129" r:id="rId6"/>
    <p:sldLayoutId id="2147484130" r:id="rId7"/>
    <p:sldLayoutId id="2147484141" r:id="rId8"/>
    <p:sldLayoutId id="2147484144" r:id="rId9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827088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itchFamily="34" charset="0"/>
        </a:defRPr>
      </a:lvl2pPr>
      <a:lvl3pPr marL="1235075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</a:defRPr>
      </a:lvl3pPr>
      <a:lvl4pPr marL="164306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0"/>
            <a:ext cx="91440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099" name="Rectangle 23"/>
          <p:cNvSpPr>
            <a:spLocks noChangeArrowheads="1"/>
          </p:cNvSpPr>
          <p:nvPr userDrawn="1"/>
        </p:nvSpPr>
        <p:spPr bwMode="auto">
          <a:xfrm>
            <a:off x="0" y="2159000"/>
            <a:ext cx="9144000" cy="4160838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endParaRPr lang="ru-RU"/>
          </a:p>
        </p:txBody>
      </p:sp>
      <p:grpSp>
        <p:nvGrpSpPr>
          <p:cNvPr id="4100" name="Group 3"/>
          <p:cNvGrpSpPr>
            <a:grpSpLocks/>
          </p:cNvGrpSpPr>
          <p:nvPr userDrawn="1"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4111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/>
            <a:p>
              <a:endParaRPr lang="ru-RU"/>
            </a:p>
          </p:txBody>
        </p:sp>
        <p:sp>
          <p:nvSpPr>
            <p:cNvPr id="4112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/>
            <a:p>
              <a:endParaRPr lang="ru-RU"/>
            </a:p>
          </p:txBody>
        </p:sp>
        <p:sp>
          <p:nvSpPr>
            <p:cNvPr id="4113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4101" name="Rectangle 7"/>
          <p:cNvSpPr>
            <a:spLocks noChangeArrowheads="1"/>
          </p:cNvSpPr>
          <p:nvPr userDrawn="1"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4102" name="Rectangle 8"/>
          <p:cNvSpPr>
            <a:spLocks noChangeArrowheads="1"/>
          </p:cNvSpPr>
          <p:nvPr userDrawn="1"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4103" name="Line 9"/>
          <p:cNvSpPr>
            <a:spLocks noChangeShapeType="1"/>
          </p:cNvSpPr>
          <p:nvPr userDrawn="1"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4104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7137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/>
            </a:lvl1pPr>
          </a:lstStyle>
          <a:p>
            <a:pPr>
              <a:defRPr/>
            </a:pPr>
            <a:fld id="{8832FC29-CF64-4ACD-A8D5-082D74AB6F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71374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44713" y="6362700"/>
            <a:ext cx="67691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  <p:sp>
        <p:nvSpPr>
          <p:cNvPr id="4107" name="Rectangle 15"/>
          <p:cNvSpPr>
            <a:spLocks noChangeArrowheads="1"/>
          </p:cNvSpPr>
          <p:nvPr userDrawn="1"/>
        </p:nvSpPr>
        <p:spPr bwMode="auto">
          <a:xfrm>
            <a:off x="755650" y="7605713"/>
            <a:ext cx="410368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4108" name="Line 24"/>
          <p:cNvSpPr>
            <a:spLocks noChangeShapeType="1"/>
          </p:cNvSpPr>
          <p:nvPr userDrawn="1"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4109" name="Line 25"/>
          <p:cNvSpPr>
            <a:spLocks noChangeShapeType="1"/>
          </p:cNvSpPr>
          <p:nvPr userDrawn="1"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pic>
        <p:nvPicPr>
          <p:cNvPr id="4110" name="Picture 16" descr="M:\-_MAIN-VOL1_-\TSH\0-Musor\ZNAK\Знаки и эмблемы\инвертированный знак_0_113_185.wmf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920875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31" r:id="rId1"/>
    <p:sldLayoutId id="2147484132" r:id="rId2"/>
    <p:sldLayoutId id="2147484133" r:id="rId3"/>
    <p:sldLayoutId id="2147484134" r:id="rId4"/>
    <p:sldLayoutId id="2147484142" r:id="rId5"/>
    <p:sldLayoutId id="2147484135" r:id="rId6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 userDrawn="1"/>
        </p:nvSpPr>
        <p:spPr bwMode="auto">
          <a:xfrm>
            <a:off x="1935163" y="1077913"/>
            <a:ext cx="7208837" cy="5262562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endParaRPr lang="ru-RU"/>
          </a:p>
        </p:txBody>
      </p:sp>
      <p:grpSp>
        <p:nvGrpSpPr>
          <p:cNvPr id="5123" name="Group 3"/>
          <p:cNvGrpSpPr>
            <a:grpSpLocks/>
          </p:cNvGrpSpPr>
          <p:nvPr userDrawn="1"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5135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/>
            <a:p>
              <a:endParaRPr lang="ru-RU"/>
            </a:p>
          </p:txBody>
        </p:sp>
        <p:sp>
          <p:nvSpPr>
            <p:cNvPr id="5136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/>
            <a:p>
              <a:endParaRPr lang="ru-RU"/>
            </a:p>
          </p:txBody>
        </p:sp>
        <p:sp>
          <p:nvSpPr>
            <p:cNvPr id="5137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5124" name="Rectangle 7"/>
          <p:cNvSpPr>
            <a:spLocks noChangeArrowheads="1"/>
          </p:cNvSpPr>
          <p:nvPr userDrawn="1"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5125" name="Rectangle 8"/>
          <p:cNvSpPr>
            <a:spLocks noChangeArrowheads="1"/>
          </p:cNvSpPr>
          <p:nvPr userDrawn="1"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5126" name="Line 9"/>
          <p:cNvSpPr>
            <a:spLocks noChangeShapeType="1"/>
          </p:cNvSpPr>
          <p:nvPr userDrawn="1"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5127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128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82675"/>
            <a:ext cx="1936750" cy="522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Тезис</a:t>
            </a:r>
          </a:p>
        </p:txBody>
      </p:sp>
      <p:sp>
        <p:nvSpPr>
          <p:cNvPr id="27239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/>
            </a:lvl1pPr>
          </a:lstStyle>
          <a:p>
            <a:pPr>
              <a:defRPr/>
            </a:pPr>
            <a:fld id="{154153D5-BF00-46A5-B222-754B0B06AA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72398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44713" y="6362700"/>
            <a:ext cx="67691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  <p:sp>
        <p:nvSpPr>
          <p:cNvPr id="5131" name="Rectangle 15"/>
          <p:cNvSpPr>
            <a:spLocks noChangeArrowheads="1"/>
          </p:cNvSpPr>
          <p:nvPr userDrawn="1"/>
        </p:nvSpPr>
        <p:spPr bwMode="auto">
          <a:xfrm>
            <a:off x="755650" y="7605713"/>
            <a:ext cx="410368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5132" name="Line 17"/>
          <p:cNvSpPr>
            <a:spLocks noChangeShapeType="1"/>
          </p:cNvSpPr>
          <p:nvPr userDrawn="1"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5133" name="Line 18"/>
          <p:cNvSpPr>
            <a:spLocks noChangeShapeType="1"/>
          </p:cNvSpPr>
          <p:nvPr userDrawn="1"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pic>
        <p:nvPicPr>
          <p:cNvPr id="5134" name="Picture 16" descr="M:\-_MAIN-VOL1_-\TSH\0-Musor\ZNAK\Знаки и эмблемы\инвертированный знак_0_113_185.wmf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920875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36" r:id="rId1"/>
    <p:sldLayoutId id="2147484137" r:id="rId2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827088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itchFamily="34" charset="0"/>
        </a:defRPr>
      </a:lvl2pPr>
      <a:lvl3pPr marL="1235075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</a:defRPr>
      </a:lvl3pPr>
      <a:lvl4pPr marL="164306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endParaRPr lang="ru-RU"/>
          </a:p>
        </p:txBody>
      </p:sp>
      <p:grpSp>
        <p:nvGrpSpPr>
          <p:cNvPr id="6147" name="Group 4"/>
          <p:cNvGrpSpPr>
            <a:grpSpLocks/>
          </p:cNvGrpSpPr>
          <p:nvPr userDrawn="1"/>
        </p:nvGrpSpPr>
        <p:grpSpPr bwMode="auto">
          <a:xfrm>
            <a:off x="0" y="6318250"/>
            <a:ext cx="5760" cy="539750"/>
            <a:chOff x="0" y="3974"/>
            <a:chExt cx="5760" cy="340"/>
          </a:xfrm>
        </p:grpSpPr>
        <p:sp>
          <p:nvSpPr>
            <p:cNvPr id="6161" name="Rectangle 5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/>
            <a:p>
              <a:endParaRPr lang="ru-RU"/>
            </a:p>
          </p:txBody>
        </p:sp>
        <p:sp>
          <p:nvSpPr>
            <p:cNvPr id="6162" name="Rectangle 6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/>
            <a:p>
              <a:endParaRPr lang="ru-RU"/>
            </a:p>
          </p:txBody>
        </p:sp>
        <p:sp>
          <p:nvSpPr>
            <p:cNvPr id="6163" name="Line 7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6148" name="Rectangle 8"/>
          <p:cNvSpPr>
            <a:spLocks noChangeArrowheads="1"/>
          </p:cNvSpPr>
          <p:nvPr userDrawn="1"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6149" name="Rectangle 9"/>
          <p:cNvSpPr>
            <a:spLocks noChangeArrowheads="1"/>
          </p:cNvSpPr>
          <p:nvPr userDrawn="1"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6150" name="Line 10"/>
          <p:cNvSpPr>
            <a:spLocks noChangeShapeType="1"/>
          </p:cNvSpPr>
          <p:nvPr userDrawn="1"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6151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67629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44713" y="6362700"/>
            <a:ext cx="67691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/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  <p:sp>
        <p:nvSpPr>
          <p:cNvPr id="6153" name="Rectangle 14"/>
          <p:cNvSpPr>
            <a:spLocks noChangeArrowheads="1"/>
          </p:cNvSpPr>
          <p:nvPr userDrawn="1"/>
        </p:nvSpPr>
        <p:spPr bwMode="auto">
          <a:xfrm>
            <a:off x="755650" y="7605713"/>
            <a:ext cx="410368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6154" name="Line 16"/>
          <p:cNvSpPr>
            <a:spLocks noChangeShapeType="1"/>
          </p:cNvSpPr>
          <p:nvPr userDrawn="1"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6155" name="Line 17"/>
          <p:cNvSpPr>
            <a:spLocks noChangeShapeType="1"/>
          </p:cNvSpPr>
          <p:nvPr userDrawn="1"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pic>
        <p:nvPicPr>
          <p:cNvPr id="6156" name="Picture 16" descr="M:\-_MAIN-VOL1_-\TSH\0-Musor\ZNAK\Знаки и эмблемы\инвертированный знак_0_113_185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920875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7" name="Line 11"/>
          <p:cNvSpPr>
            <a:spLocks noChangeShapeType="1"/>
          </p:cNvSpPr>
          <p:nvPr userDrawn="1"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6158" name="Line 13"/>
          <p:cNvSpPr>
            <a:spLocks noChangeShapeType="1"/>
          </p:cNvSpPr>
          <p:nvPr userDrawn="1"/>
        </p:nvSpPr>
        <p:spPr bwMode="auto">
          <a:xfrm>
            <a:off x="3057525" y="1089025"/>
            <a:ext cx="0" cy="5227638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6159" name="Rectangle 12"/>
          <p:cNvSpPr>
            <a:spLocks noGrp="1" noChangeArrowheads="1"/>
          </p:cNvSpPr>
          <p:nvPr/>
        </p:nvSpPr>
        <p:spPr bwMode="auto">
          <a:xfrm>
            <a:off x="0" y="1082675"/>
            <a:ext cx="3052763" cy="52260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16000" tIns="0" rIns="216000" bIns="0" anchor="ctr"/>
          <a:lstStyle/>
          <a:p>
            <a:pPr eaLnBrk="0" hangingPunct="0"/>
            <a:r>
              <a:rPr lang="ru-RU" sz="2600" b="1">
                <a:solidFill>
                  <a:srgbClr val="003366"/>
                </a:solidFill>
              </a:rPr>
              <a:t> ____</a:t>
            </a:r>
          </a:p>
        </p:txBody>
      </p:sp>
      <p:sp>
        <p:nvSpPr>
          <p:cNvPr id="6160" name="Rectangle 12"/>
          <p:cNvSpPr>
            <a:spLocks noGrp="1" noChangeArrowheads="1"/>
          </p:cNvSpPr>
          <p:nvPr/>
        </p:nvSpPr>
        <p:spPr bwMode="auto">
          <a:xfrm>
            <a:off x="0" y="1082675"/>
            <a:ext cx="3052763" cy="52260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16000" tIns="0" rIns="216000" bIns="0" anchor="ctr"/>
          <a:lstStyle/>
          <a:p>
            <a:pPr eaLnBrk="0" hangingPunct="0"/>
            <a:r>
              <a:rPr lang="ru-RU" sz="2600" b="1">
                <a:solidFill>
                  <a:srgbClr val="003366"/>
                </a:solidFill>
              </a:rPr>
              <a:t>Тезис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0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7172" name="Rectangle 13"/>
          <p:cNvSpPr>
            <a:spLocks noChangeArrowheads="1"/>
          </p:cNvSpPr>
          <p:nvPr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7174" name="Line 15"/>
          <p:cNvSpPr>
            <a:spLocks noChangeShapeType="1"/>
          </p:cNvSpPr>
          <p:nvPr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7175" name="Line 33"/>
          <p:cNvSpPr>
            <a:spLocks noChangeShapeType="1"/>
          </p:cNvSpPr>
          <p:nvPr userDrawn="1"/>
        </p:nvSpPr>
        <p:spPr bwMode="auto">
          <a:xfrm>
            <a:off x="0" y="108902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pic>
        <p:nvPicPr>
          <p:cNvPr id="7177" name="Picture 16" descr="M:\-_MAIN-VOL1_-\TSH\0-Musor\ZNAK\Знаки и эмблемы\инвертированный знак_0_113_185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920875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Group 3"/>
          <p:cNvGrpSpPr>
            <a:grpSpLocks/>
          </p:cNvGrpSpPr>
          <p:nvPr userDrawn="1"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11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/>
            <a:p>
              <a:endParaRPr lang="ru-RU"/>
            </a:p>
          </p:txBody>
        </p:sp>
        <p:sp>
          <p:nvSpPr>
            <p:cNvPr id="12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/>
            <a:p>
              <a:endParaRPr lang="ru-RU"/>
            </a:p>
          </p:txBody>
        </p:sp>
        <p:sp>
          <p:nvSpPr>
            <p:cNvPr id="13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/>
            </a:p>
          </p:txBody>
        </p:sp>
      </p:grpSp>
      <p:sp>
        <p:nvSpPr>
          <p:cNvPr id="14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/>
            </a:lvl1pPr>
          </a:lstStyle>
          <a:p>
            <a:pPr>
              <a:defRPr/>
            </a:pPr>
            <a:fld id="{154153D5-BF00-46A5-B222-754B0B06AA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44713" y="6362700"/>
            <a:ext cx="67691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/>
            </a:lvl1pPr>
          </a:lstStyle>
          <a:p>
            <a:pPr>
              <a:defRPr/>
            </a:pPr>
            <a:r>
              <a:rPr lang="ru-RU" dirty="0"/>
              <a:t>НАЗВАНИЕ ПРЕЗЕНТАЦИИ</a:t>
            </a:r>
          </a:p>
        </p:txBody>
      </p:sp>
      <p:sp>
        <p:nvSpPr>
          <p:cNvPr id="16" name="Line 17"/>
          <p:cNvSpPr>
            <a:spLocks noChangeShapeType="1"/>
          </p:cNvSpPr>
          <p:nvPr userDrawn="1"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0" name="Rectangle 9"/>
          <p:cNvSpPr>
            <a:spLocks noChangeArrowheads="1"/>
          </p:cNvSpPr>
          <p:nvPr userDrawn="1"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38" r:id="rId1"/>
    <p:sldLayoutId id="2147484143" r:id="rId2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3"/>
          <p:cNvSpPr txBox="1">
            <a:spLocks noChangeArrowheads="1"/>
          </p:cNvSpPr>
          <p:nvPr/>
        </p:nvSpPr>
        <p:spPr bwMode="auto">
          <a:xfrm>
            <a:off x="1924050" y="1087121"/>
            <a:ext cx="7219950" cy="522224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 anchor="t"/>
          <a:lstStyle/>
          <a:p>
            <a:pPr>
              <a:defRPr/>
            </a:pPr>
            <a:endParaRPr lang="ru-RU" sz="4000" b="1" dirty="0" smtClean="0"/>
          </a:p>
          <a:p>
            <a:pPr>
              <a:defRPr/>
            </a:pPr>
            <a:endParaRPr lang="en-US" sz="4000" b="1" dirty="0" smtClean="0"/>
          </a:p>
          <a:p>
            <a:pPr>
              <a:defRPr/>
            </a:pPr>
            <a:r>
              <a:rPr lang="ru-RU" sz="2800" b="1" dirty="0" smtClean="0">
                <a:latin typeface="Arial Narrow Bold"/>
              </a:rPr>
              <a:t>ОПЫТ ООО «ГАЗПРОМ ТРАНСГАЗ УХТА» ПО ДИАГНОСТИКЕ ЛЧ МГ</a:t>
            </a:r>
          </a:p>
          <a:p>
            <a:pPr>
              <a:defRPr/>
            </a:pPr>
            <a:endParaRPr lang="ru-RU" sz="2800" b="1" dirty="0" smtClean="0">
              <a:latin typeface="Arial Narrow Bold"/>
            </a:endParaRPr>
          </a:p>
          <a:p>
            <a:pPr>
              <a:defRPr/>
            </a:pPr>
            <a:endParaRPr lang="ru-RU" sz="2800" b="1" dirty="0">
              <a:latin typeface="Arial Narrow Bold"/>
            </a:endParaRPr>
          </a:p>
          <a:p>
            <a:pPr>
              <a:defRPr/>
            </a:pPr>
            <a:endParaRPr lang="ru-RU" sz="2800" b="1" dirty="0" smtClean="0">
              <a:latin typeface="Arial Narrow Bold"/>
            </a:endParaRPr>
          </a:p>
          <a:p>
            <a:pPr>
              <a:defRPr/>
            </a:pPr>
            <a:r>
              <a:rPr lang="ru-RU" sz="2400" dirty="0" smtClean="0">
                <a:latin typeface="Arial Narrow Bold"/>
              </a:rPr>
              <a:t>Игорь Леонидович Сарычев,</a:t>
            </a:r>
          </a:p>
          <a:p>
            <a:pPr>
              <a:defRPr/>
            </a:pPr>
            <a:r>
              <a:rPr lang="ru-RU" sz="2400" dirty="0" smtClean="0">
                <a:latin typeface="Arial Narrow Bold"/>
              </a:rPr>
              <a:t>Начальник производственного отдела по эксплуатации магистральных газопроводов </a:t>
            </a:r>
          </a:p>
          <a:p>
            <a:pPr>
              <a:defRPr/>
            </a:pPr>
            <a:r>
              <a:rPr lang="ru-RU" sz="2400" dirty="0" smtClean="0">
                <a:latin typeface="Arial Narrow Bold"/>
              </a:rPr>
              <a:t>Тел.:(787)72-221.</a:t>
            </a:r>
            <a:r>
              <a:rPr lang="en-US" sz="2400" dirty="0" smtClean="0">
                <a:latin typeface="Arial Narrow Bold"/>
              </a:rPr>
              <a:t>E-mail</a:t>
            </a:r>
            <a:r>
              <a:rPr lang="ru-RU" sz="2400" dirty="0" smtClean="0">
                <a:latin typeface="Arial Narrow Bold"/>
              </a:rPr>
              <a:t>:</a:t>
            </a:r>
            <a:r>
              <a:rPr lang="en-US" sz="2400" dirty="0" smtClean="0">
                <a:latin typeface="Arial Narrow Bold"/>
              </a:rPr>
              <a:t> isarychev@sgp.gazprom.ru</a:t>
            </a:r>
          </a:p>
          <a:p>
            <a:pPr>
              <a:defRPr/>
            </a:pPr>
            <a:endParaRPr lang="ru-RU" sz="2800" b="1" dirty="0"/>
          </a:p>
          <a:p>
            <a:pPr>
              <a:defRPr/>
            </a:pPr>
            <a:endParaRPr lang="ru-RU" sz="2800" b="1" dirty="0"/>
          </a:p>
        </p:txBody>
      </p:sp>
      <p:sp>
        <p:nvSpPr>
          <p:cNvPr id="6" name="Нижний колонтитул 3"/>
          <p:cNvSpPr txBox="1">
            <a:spLocks/>
          </p:cNvSpPr>
          <p:nvPr/>
        </p:nvSpPr>
        <p:spPr>
          <a:xfrm>
            <a:off x="2144713" y="6362700"/>
            <a:ext cx="6769100" cy="476250"/>
          </a:xfrm>
          <a:prstGeom prst="rect">
            <a:avLst/>
          </a:prstGeom>
        </p:spPr>
        <p:txBody>
          <a:bodyPr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1600" dirty="0" smtClean="0"/>
              <a:t>ДИАГНОСТИКА ОБЪЕКТОВ ПАО «ГАЗПРОМ» 2-5 ОКТЯБРЯ 2017 Г.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xmlns="" val="3492986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3"/>
          <p:cNvSpPr txBox="1">
            <a:spLocks/>
          </p:cNvSpPr>
          <p:nvPr/>
        </p:nvSpPr>
        <p:spPr bwMode="auto">
          <a:xfrm>
            <a:off x="147638" y="6362699"/>
            <a:ext cx="1487487" cy="476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9pPr>
          </a:lstStyle>
          <a:p>
            <a:pPr eaLnBrk="1" hangingPunct="1"/>
            <a:fld id="{69ADFFD2-8177-4841-8A1D-E76862C9929C}" type="slidenum">
              <a:rPr lang="ru-RU" sz="2000" smtClean="0">
                <a:latin typeface="Arial Narrow Bold"/>
              </a:rPr>
              <a:pPr eaLnBrk="1" hangingPunct="1"/>
              <a:t>10</a:t>
            </a:fld>
            <a:endParaRPr lang="ru-RU" sz="2000" dirty="0" smtClean="0">
              <a:latin typeface="Arial Narrow Bold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1338399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1800" b="1" dirty="0">
                <a:solidFill>
                  <a:srgbClr val="003366"/>
                </a:solidFill>
                <a:latin typeface="Arial Narrow Bold"/>
                <a:cs typeface="Times New Roman" pitchFamily="18" charset="0"/>
              </a:rPr>
              <a:t>В 2013 году разработана типовая программа по обследованию участков неподготовленных к проведению ВТД.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800" b="1" dirty="0">
                <a:solidFill>
                  <a:srgbClr val="003366"/>
                </a:solidFill>
                <a:latin typeface="Arial Narrow Bold"/>
                <a:cs typeface="Times New Roman" pitchFamily="18" charset="0"/>
              </a:rPr>
              <a:t>С 2013 года начаты работы по обследованию участков не подготовленных к ВТД.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2144713" y="1"/>
            <a:ext cx="6779879" cy="1062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>
              <a:defRPr/>
            </a:pPr>
            <a:r>
              <a:rPr lang="ru-RU" sz="2800" dirty="0" smtClean="0"/>
              <a:t>Обследование участков </a:t>
            </a:r>
            <a:r>
              <a:rPr lang="ru-RU" sz="2800" dirty="0"/>
              <a:t>газопроводов не </a:t>
            </a:r>
            <a:r>
              <a:rPr lang="ru-RU" sz="2800" dirty="0" smtClean="0"/>
              <a:t>подготовленных </a:t>
            </a:r>
            <a:r>
              <a:rPr lang="ru-RU" sz="2800" dirty="0"/>
              <a:t>к ВТД </a:t>
            </a:r>
          </a:p>
        </p:txBody>
      </p:sp>
      <p:sp>
        <p:nvSpPr>
          <p:cNvPr id="8" name="Нижний колонтитул 3"/>
          <p:cNvSpPr>
            <a:spLocks noGrp="1"/>
          </p:cNvSpPr>
          <p:nvPr>
            <p:ph type="ftr" sz="quarter" idx="10"/>
          </p:nvPr>
        </p:nvSpPr>
        <p:spPr>
          <a:xfrm>
            <a:off x="2144713" y="6362700"/>
            <a:ext cx="6769100" cy="476250"/>
          </a:xfrm>
        </p:spPr>
        <p:txBody>
          <a:bodyPr/>
          <a:lstStyle/>
          <a:p>
            <a:r>
              <a:rPr lang="ru-RU" sz="1400" b="0" dirty="0"/>
              <a:t>ОПЫТ ООО «ГАЗПРОМ ТРАНСГАЗ УХТА» ПО </a:t>
            </a:r>
            <a:r>
              <a:rPr lang="ru-RU" sz="1400" b="0" dirty="0" smtClean="0"/>
              <a:t>ДИАГНОСТИКЕ </a:t>
            </a:r>
            <a:r>
              <a:rPr lang="ru-RU" sz="1400" b="0" dirty="0"/>
              <a:t>ЛЧ МГ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2270" t="16440" r="24036" b="4422"/>
          <a:stretch/>
        </p:blipFill>
        <p:spPr bwMode="auto">
          <a:xfrm>
            <a:off x="1936745" y="2580301"/>
            <a:ext cx="3640091" cy="370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06383" y="2580301"/>
            <a:ext cx="2637617" cy="1959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76835" y="4434501"/>
            <a:ext cx="3168901" cy="185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21542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4294967295"/>
          </p:nvPr>
        </p:nvSpPr>
        <p:spPr>
          <a:xfrm>
            <a:off x="2144713" y="6362699"/>
            <a:ext cx="6769100" cy="476250"/>
          </a:xfrm>
        </p:spPr>
        <p:txBody>
          <a:bodyPr/>
          <a:lstStyle/>
          <a:p>
            <a:r>
              <a:rPr lang="ru-RU" sz="1400" dirty="0"/>
              <a:t>ОПЫТ ООО «ГАЗПРОМ ТРАНСГАЗ УХТА» ПО </a:t>
            </a:r>
            <a:r>
              <a:rPr lang="ru-RU" sz="1400" dirty="0" smtClean="0"/>
              <a:t>ДИАГНОСТИКЕ </a:t>
            </a:r>
            <a:r>
              <a:rPr lang="ru-RU" sz="1400" dirty="0"/>
              <a:t>ЛЧ МГ</a:t>
            </a:r>
          </a:p>
        </p:txBody>
      </p:sp>
      <p:sp>
        <p:nvSpPr>
          <p:cNvPr id="5" name="Номер слайда 3"/>
          <p:cNvSpPr txBox="1">
            <a:spLocks/>
          </p:cNvSpPr>
          <p:nvPr/>
        </p:nvSpPr>
        <p:spPr bwMode="auto">
          <a:xfrm>
            <a:off x="147638" y="6362699"/>
            <a:ext cx="1487487" cy="476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9pPr>
          </a:lstStyle>
          <a:p>
            <a:pPr eaLnBrk="1" hangingPunct="1"/>
            <a:fld id="{69ADFFD2-8177-4841-8A1D-E76862C9929C}" type="slidenum">
              <a:rPr lang="ru-RU" sz="2000" smtClean="0">
                <a:latin typeface="Arial Narrow Bold"/>
              </a:rPr>
              <a:pPr eaLnBrk="1" hangingPunct="1"/>
              <a:t>11</a:t>
            </a:fld>
            <a:endParaRPr lang="ru-RU" sz="2000" dirty="0" smtClean="0">
              <a:latin typeface="Arial Narrow Bold"/>
            </a:endParaRP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xmlns="" val="1365464498"/>
              </p:ext>
            </p:extLst>
          </p:nvPr>
        </p:nvGraphicFramePr>
        <p:xfrm>
          <a:off x="457200" y="1396999"/>
          <a:ext cx="8467392" cy="4594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2144713" y="1"/>
            <a:ext cx="6779879" cy="1062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>
              <a:defRPr/>
            </a:pPr>
            <a:r>
              <a:rPr lang="ru-RU" sz="2800" dirty="0"/>
              <a:t>Обследование участков газопроводов не подготовленных к ВТД </a:t>
            </a:r>
          </a:p>
        </p:txBody>
      </p:sp>
    </p:spTree>
    <p:extLst>
      <p:ext uri="{BB962C8B-B14F-4D97-AF65-F5344CB8AC3E}">
        <p14:creationId xmlns:p14="http://schemas.microsoft.com/office/powerpoint/2010/main" xmlns="" val="2989853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z="1400" dirty="0"/>
              <a:t>ОПЫТ ООО «ГАЗПРОМ ТРАНСГАЗ УХТА» ПО ДИАГНОСТИКЕ ЛЧ МГ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728788" y="1057275"/>
            <a:ext cx="7415212" cy="1543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16000" tIns="0" rIns="216000" bIns="0" anchor="ctr"/>
          <a:lstStyle/>
          <a:p>
            <a:pPr>
              <a:defRPr/>
            </a:pPr>
            <a:r>
              <a:rPr lang="ru-RU" sz="4000" b="1" kern="0" dirty="0" smtClean="0">
                <a:solidFill>
                  <a:srgbClr val="003366"/>
                </a:solidFill>
                <a:latin typeface="+mn-lt"/>
              </a:rPr>
              <a:t>СПАСИБО ЗА </a:t>
            </a:r>
            <a:r>
              <a:rPr lang="ru-RU" sz="4000" b="1" kern="0" dirty="0">
                <a:solidFill>
                  <a:srgbClr val="003366"/>
                </a:solidFill>
                <a:latin typeface="+mn-lt"/>
              </a:rPr>
              <a:t>ВНИМАНИЕ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2473325" y="3095624"/>
            <a:ext cx="6501606" cy="2835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t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 smtClean="0">
                <a:latin typeface="Arial Narrow Bold"/>
              </a:rPr>
              <a:t>Игорь </a:t>
            </a:r>
            <a:r>
              <a:rPr lang="ru-RU" sz="2400" dirty="0">
                <a:latin typeface="Arial Narrow Bold"/>
              </a:rPr>
              <a:t>Леонидович </a:t>
            </a:r>
            <a:r>
              <a:rPr lang="ru-RU" sz="2400" dirty="0" smtClean="0">
                <a:latin typeface="Arial Narrow Bold"/>
              </a:rPr>
              <a:t>Сарычев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400" dirty="0">
                <a:latin typeface="Arial Narrow Bold"/>
              </a:rPr>
              <a:t>Начальник производственного отдела по эксплуатации магистральных газопроводов </a:t>
            </a:r>
            <a:r>
              <a:rPr lang="ru-RU" sz="2400" dirty="0" smtClean="0">
                <a:latin typeface="Arial Narrow Bold"/>
              </a:rPr>
              <a:t>Тел.: (787) 72-221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400" dirty="0" smtClean="0">
                <a:latin typeface="Arial Narrow Bold"/>
              </a:rPr>
              <a:t>E-mail</a:t>
            </a:r>
            <a:r>
              <a:rPr lang="ru-RU" sz="2400" dirty="0" smtClean="0">
                <a:latin typeface="Arial Narrow Bold"/>
              </a:rPr>
              <a:t>: </a:t>
            </a:r>
            <a:r>
              <a:rPr lang="en-US" sz="2400" dirty="0">
                <a:latin typeface="Arial Narrow Bold"/>
              </a:rPr>
              <a:t>isarychev@sgp.gazprom.ru</a:t>
            </a:r>
            <a:endParaRPr lang="ru-RU" sz="2400" dirty="0" smtClean="0">
              <a:latin typeface="Arial Narrow Bold"/>
            </a:endParaRP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1181100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3"/>
          <p:cNvSpPr txBox="1">
            <a:spLocks/>
          </p:cNvSpPr>
          <p:nvPr/>
        </p:nvSpPr>
        <p:spPr bwMode="auto">
          <a:xfrm>
            <a:off x="147638" y="6362699"/>
            <a:ext cx="1487487" cy="476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9pPr>
          </a:lstStyle>
          <a:p>
            <a:pPr eaLnBrk="1" hangingPunct="1"/>
            <a:fld id="{69ADFFD2-8177-4841-8A1D-E76862C9929C}" type="slidenum">
              <a:rPr lang="ru-RU" sz="2000" smtClean="0">
                <a:latin typeface="Arial Narrow Bold"/>
              </a:rPr>
              <a:pPr eaLnBrk="1" hangingPunct="1"/>
              <a:t>2</a:t>
            </a:fld>
            <a:endParaRPr lang="ru-RU" sz="2000" dirty="0" smtClean="0">
              <a:latin typeface="Arial Narrow Bold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1081161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hangingPunct="0">
              <a:spcBef>
                <a:spcPts val="0"/>
              </a:spcBef>
              <a:defRPr/>
            </a:pPr>
            <a:r>
              <a:rPr lang="ru-RU" sz="2400" dirty="0" smtClean="0">
                <a:solidFill>
                  <a:srgbClr val="003366"/>
                </a:solidFill>
                <a:latin typeface="Arial Narrow Bold"/>
                <a:cs typeface="Times New Roman" pitchFamily="18" charset="0"/>
              </a:rPr>
              <a:t>Общая протяженность трубопроводов               </a:t>
            </a:r>
            <a:r>
              <a:rPr lang="en-US" sz="2400" dirty="0">
                <a:solidFill>
                  <a:srgbClr val="003366"/>
                </a:solidFill>
                <a:latin typeface="Arial Narrow Bold"/>
                <a:cs typeface="Times New Roman" pitchFamily="18" charset="0"/>
              </a:rPr>
              <a:t>1</a:t>
            </a:r>
            <a:r>
              <a:rPr lang="ru-RU" sz="2400" dirty="0">
                <a:solidFill>
                  <a:srgbClr val="003366"/>
                </a:solidFill>
                <a:latin typeface="Arial Narrow Bold"/>
                <a:cs typeface="Times New Roman" pitchFamily="18" charset="0"/>
              </a:rPr>
              <a:t>5 </a:t>
            </a:r>
            <a:r>
              <a:rPr lang="ru-RU" sz="2400" dirty="0" smtClean="0">
                <a:solidFill>
                  <a:srgbClr val="003366"/>
                </a:solidFill>
                <a:latin typeface="Arial Narrow Bold"/>
                <a:cs typeface="Times New Roman" pitchFamily="18" charset="0"/>
              </a:rPr>
              <a:t>438,8 </a:t>
            </a:r>
            <a:r>
              <a:rPr lang="ru-RU" sz="2400" dirty="0">
                <a:solidFill>
                  <a:srgbClr val="003366"/>
                </a:solidFill>
                <a:latin typeface="Arial Narrow Bold"/>
                <a:cs typeface="Times New Roman" pitchFamily="18" charset="0"/>
              </a:rPr>
              <a:t>км</a:t>
            </a:r>
          </a:p>
          <a:p>
            <a:pPr>
              <a:spcBef>
                <a:spcPts val="0"/>
              </a:spcBef>
              <a:defRPr/>
            </a:pPr>
            <a:r>
              <a:rPr lang="ru-RU" sz="2400" dirty="0">
                <a:solidFill>
                  <a:srgbClr val="003366"/>
                </a:solidFill>
                <a:latin typeface="Arial Narrow Bold"/>
                <a:cs typeface="Times New Roman" pitchFamily="18" charset="0"/>
              </a:rPr>
              <a:t>из  них:</a:t>
            </a:r>
          </a:p>
          <a:p>
            <a:pPr>
              <a:spcBef>
                <a:spcPts val="0"/>
              </a:spcBef>
              <a:defRPr/>
            </a:pPr>
            <a:r>
              <a:rPr lang="ru-RU" sz="2400" dirty="0">
                <a:solidFill>
                  <a:srgbClr val="003366"/>
                </a:solidFill>
                <a:latin typeface="Arial Narrow Bold"/>
                <a:cs typeface="Times New Roman" pitchFamily="18" charset="0"/>
              </a:rPr>
              <a:t>- Подготовлено к ВТД                                          </a:t>
            </a:r>
            <a:r>
              <a:rPr lang="ru-RU" sz="2400" dirty="0" smtClean="0">
                <a:solidFill>
                  <a:srgbClr val="003366"/>
                </a:solidFill>
                <a:latin typeface="Arial Narrow Bold"/>
                <a:cs typeface="Times New Roman" pitchFamily="18" charset="0"/>
              </a:rPr>
              <a:t>   12305,6 </a:t>
            </a:r>
            <a:r>
              <a:rPr lang="ru-RU" sz="2400" dirty="0">
                <a:solidFill>
                  <a:srgbClr val="003366"/>
                </a:solidFill>
                <a:latin typeface="Arial Narrow Bold"/>
                <a:cs typeface="Times New Roman" pitchFamily="18" charset="0"/>
              </a:rPr>
              <a:t>км</a:t>
            </a:r>
          </a:p>
          <a:p>
            <a:pPr>
              <a:spcBef>
                <a:spcPts val="0"/>
              </a:spcBef>
              <a:defRPr/>
            </a:pPr>
            <a:r>
              <a:rPr lang="ru-RU" sz="2400" dirty="0">
                <a:solidFill>
                  <a:srgbClr val="003366"/>
                </a:solidFill>
                <a:latin typeface="Arial Narrow Bold"/>
                <a:cs typeface="Times New Roman" pitchFamily="18" charset="0"/>
              </a:rPr>
              <a:t>- Не подготовлено к ВТД                        </a:t>
            </a:r>
            <a:r>
              <a:rPr lang="ru-RU" sz="2400" dirty="0" smtClean="0">
                <a:solidFill>
                  <a:srgbClr val="003366"/>
                </a:solidFill>
                <a:latin typeface="Arial Narrow Bold"/>
                <a:cs typeface="Times New Roman" pitchFamily="18" charset="0"/>
              </a:rPr>
              <a:t>                  3133,2 </a:t>
            </a:r>
            <a:r>
              <a:rPr lang="ru-RU" sz="2400" dirty="0">
                <a:solidFill>
                  <a:srgbClr val="003366"/>
                </a:solidFill>
                <a:latin typeface="Arial Narrow Bold"/>
                <a:cs typeface="Times New Roman" pitchFamily="18" charset="0"/>
              </a:rPr>
              <a:t>км</a:t>
            </a:r>
            <a:r>
              <a:rPr lang="ru-RU" sz="2400" dirty="0" smtClean="0">
                <a:solidFill>
                  <a:srgbClr val="003366"/>
                </a:solidFill>
                <a:latin typeface="Arial Narrow Bold"/>
                <a:cs typeface="Times New Roman" pitchFamily="18" charset="0"/>
              </a:rPr>
              <a:t>.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2146300" y="0"/>
            <a:ext cx="6779879" cy="1062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>
              <a:defRPr/>
            </a:pPr>
            <a:r>
              <a:rPr lang="ru-RU" sz="2800" dirty="0" smtClean="0">
                <a:latin typeface="Arial Narrow Bold"/>
              </a:rPr>
              <a:t>Эксплуатируемые газопроводы</a:t>
            </a:r>
          </a:p>
          <a:p>
            <a:pPr>
              <a:defRPr/>
            </a:pPr>
            <a:r>
              <a:rPr lang="ru-RU" sz="2800" dirty="0" smtClean="0">
                <a:latin typeface="Arial Narrow Bold"/>
              </a:rPr>
              <a:t>ООО «Газпром </a:t>
            </a:r>
            <a:r>
              <a:rPr lang="ru-RU" sz="2800" dirty="0" err="1" smtClean="0">
                <a:latin typeface="Arial Narrow Bold"/>
              </a:rPr>
              <a:t>трансгаз</a:t>
            </a:r>
            <a:r>
              <a:rPr lang="ru-RU" sz="2800" dirty="0" smtClean="0">
                <a:latin typeface="Arial Narrow Bold"/>
              </a:rPr>
              <a:t> Ухта»</a:t>
            </a:r>
            <a:endParaRPr lang="ru-RU" sz="2800" dirty="0">
              <a:latin typeface="Arial Narrow Bold"/>
            </a:endParaRPr>
          </a:p>
        </p:txBody>
      </p:sp>
      <p:sp>
        <p:nvSpPr>
          <p:cNvPr id="8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z="1400" b="0" dirty="0" smtClean="0"/>
              <a:t>ОПЫТ ООО «ГАЗПРОМ ТРАНСГАЗ УХТА» ПО ДИАГНОСТИКЕ ЛЧ МГ</a:t>
            </a:r>
            <a:endParaRPr lang="ru-RU" sz="1400" b="0" dirty="0"/>
          </a:p>
        </p:txBody>
      </p:sp>
      <p:pic>
        <p:nvPicPr>
          <p:cNvPr id="14" name="Picture 3" descr="D:\PF\avorobev\AppData\Local\Microsoft\Windows\Temporary Internet Files\Content.IE5\ICAWF16C\Схема ГП - вне нашей зоны ver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95475" y="2562131"/>
            <a:ext cx="7248525" cy="3747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49185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80000" indent="0"/>
            <a:r>
              <a:rPr lang="ru-RU" dirty="0" smtClean="0">
                <a:latin typeface="Arial Narrow Bold"/>
              </a:rPr>
              <a:t>В ООО «Газпром </a:t>
            </a:r>
            <a:r>
              <a:rPr lang="ru-RU" dirty="0" err="1" smtClean="0">
                <a:latin typeface="Arial Narrow Bold"/>
              </a:rPr>
              <a:t>трансгаз</a:t>
            </a:r>
            <a:r>
              <a:rPr lang="ru-RU" dirty="0" smtClean="0">
                <a:latin typeface="Arial Narrow Bold"/>
              </a:rPr>
              <a:t> Ухта» применяются следующие основные виды диагностики:</a:t>
            </a:r>
            <a:endParaRPr lang="ru-RU" dirty="0">
              <a:latin typeface="Arial Narrow Bold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z="1400" dirty="0"/>
              <a:t>ОПЫТ ООО «ГАЗПРОМ ТРАНСГАЗ УХТА» ПО </a:t>
            </a:r>
            <a:r>
              <a:rPr lang="ru-RU" sz="1400" dirty="0" smtClean="0"/>
              <a:t>ДИАГНОСТИКЕ </a:t>
            </a:r>
            <a:r>
              <a:rPr lang="ru-RU" sz="1400" dirty="0"/>
              <a:t>ЛЧ МГ</a:t>
            </a:r>
          </a:p>
        </p:txBody>
      </p:sp>
      <p:sp>
        <p:nvSpPr>
          <p:cNvPr id="5" name="Номер слайда 3"/>
          <p:cNvSpPr txBox="1">
            <a:spLocks/>
          </p:cNvSpPr>
          <p:nvPr/>
        </p:nvSpPr>
        <p:spPr bwMode="auto">
          <a:xfrm>
            <a:off x="147638" y="6362699"/>
            <a:ext cx="1487487" cy="476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9pPr>
          </a:lstStyle>
          <a:p>
            <a:pPr eaLnBrk="1" hangingPunct="1"/>
            <a:fld id="{69ADFFD2-8177-4841-8A1D-E76862C9929C}" type="slidenum">
              <a:rPr lang="ru-RU" sz="2000" smtClean="0">
                <a:latin typeface="Arial Narrow Bold"/>
              </a:rPr>
              <a:pPr eaLnBrk="1" hangingPunct="1"/>
              <a:t>3</a:t>
            </a:fld>
            <a:endParaRPr lang="ru-RU" sz="2000" dirty="0" smtClean="0">
              <a:latin typeface="Arial Narrow Bold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2144713" y="1"/>
            <a:ext cx="6779879" cy="1062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>
              <a:defRPr/>
            </a:pPr>
            <a:r>
              <a:rPr lang="ru-RU" sz="2800" dirty="0" smtClean="0">
                <a:latin typeface="Arial Narrow Bold"/>
              </a:rPr>
              <a:t>Основные виды диагностики объектов ЛЧ МГ</a:t>
            </a:r>
            <a:endParaRPr lang="ru-RU" sz="2800" dirty="0">
              <a:latin typeface="Arial Narrow Bold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2609850"/>
            <a:ext cx="9144001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spcBef>
                <a:spcPts val="600"/>
              </a:spcBef>
              <a:spcAft>
                <a:spcPts val="300"/>
              </a:spcAft>
              <a:buFontTx/>
              <a:buChar char="-"/>
            </a:pPr>
            <a:r>
              <a:rPr lang="ru-RU" sz="2400" dirty="0" smtClean="0">
                <a:latin typeface="Arial Narrow Bold"/>
              </a:rPr>
              <a:t>ВТД </a:t>
            </a:r>
            <a:r>
              <a:rPr lang="ru-RU" sz="2400" dirty="0">
                <a:latin typeface="Arial Narrow Bold"/>
              </a:rPr>
              <a:t>участков оборудованных стационарными камерами </a:t>
            </a:r>
            <a:r>
              <a:rPr lang="ru-RU" sz="2400" dirty="0" smtClean="0">
                <a:latin typeface="Arial Narrow Bold"/>
              </a:rPr>
              <a:t>запуска и приема внутритрубных устройств;</a:t>
            </a:r>
          </a:p>
          <a:p>
            <a:pPr marL="285750" indent="-285750">
              <a:spcBef>
                <a:spcPts val="0"/>
              </a:spcBef>
              <a:spcAft>
                <a:spcPts val="300"/>
              </a:spcAft>
              <a:buFontTx/>
              <a:buChar char="-"/>
            </a:pPr>
            <a:r>
              <a:rPr lang="ru-RU" sz="2400" dirty="0">
                <a:latin typeface="Arial Narrow Bold"/>
              </a:rPr>
              <a:t>Экспертиза промышленной безопасности</a:t>
            </a:r>
            <a:r>
              <a:rPr lang="ru-RU" sz="2400" dirty="0" smtClean="0">
                <a:latin typeface="Arial Narrow Bold"/>
              </a:rPr>
              <a:t>;</a:t>
            </a:r>
          </a:p>
          <a:p>
            <a:pPr marL="285750" indent="-285750">
              <a:spcBef>
                <a:spcPts val="0"/>
              </a:spcBef>
              <a:spcAft>
                <a:spcPts val="300"/>
              </a:spcAft>
              <a:buFontTx/>
              <a:buChar char="-"/>
            </a:pPr>
            <a:r>
              <a:rPr lang="ru-RU" sz="2400" dirty="0" smtClean="0">
                <a:latin typeface="Arial Narrow Bold"/>
              </a:rPr>
              <a:t>ПВО подводных переходов;</a:t>
            </a:r>
          </a:p>
          <a:p>
            <a:pPr marL="285750" indent="-285750">
              <a:spcBef>
                <a:spcPts val="0"/>
              </a:spcBef>
              <a:spcAft>
                <a:spcPts val="300"/>
              </a:spcAft>
              <a:buFontTx/>
              <a:buChar char="-"/>
            </a:pPr>
            <a:r>
              <a:rPr lang="ru-RU" sz="2400" dirty="0" smtClean="0">
                <a:latin typeface="Arial Narrow Bold"/>
              </a:rPr>
              <a:t>ВТД методом протаскивания </a:t>
            </a:r>
            <a:r>
              <a:rPr lang="ru-RU" sz="2400" dirty="0">
                <a:latin typeface="Arial Narrow Bold"/>
              </a:rPr>
              <a:t>подводных </a:t>
            </a:r>
            <a:r>
              <a:rPr lang="ru-RU" sz="2400" dirty="0" smtClean="0">
                <a:latin typeface="Arial Narrow Bold"/>
              </a:rPr>
              <a:t>переходов;</a:t>
            </a:r>
            <a:endParaRPr lang="ru-RU" sz="2400" dirty="0">
              <a:latin typeface="Arial Narrow Bold"/>
            </a:endParaRPr>
          </a:p>
          <a:p>
            <a:pPr marL="285750" indent="-285750">
              <a:spcBef>
                <a:spcPts val="600"/>
              </a:spcBef>
              <a:spcAft>
                <a:spcPts val="300"/>
              </a:spcAft>
              <a:buFontTx/>
              <a:buChar char="-"/>
            </a:pPr>
            <a:r>
              <a:rPr lang="ru-RU" sz="2400" dirty="0">
                <a:latin typeface="Arial Narrow Bold"/>
              </a:rPr>
              <a:t>Комплексное электротехническое обследование;</a:t>
            </a:r>
          </a:p>
          <a:p>
            <a:pPr marL="285750" indent="-285750">
              <a:spcBef>
                <a:spcPts val="600"/>
              </a:spcBef>
              <a:spcAft>
                <a:spcPts val="300"/>
              </a:spcAft>
              <a:buFontTx/>
              <a:buChar char="-"/>
            </a:pPr>
            <a:r>
              <a:rPr lang="ru-RU" sz="2400" dirty="0">
                <a:latin typeface="Arial Narrow Bold"/>
              </a:rPr>
              <a:t>Воздушное патрулирование;</a:t>
            </a:r>
          </a:p>
          <a:p>
            <a:pPr marL="285750" indent="-285750">
              <a:spcBef>
                <a:spcPts val="600"/>
              </a:spcBef>
              <a:spcAft>
                <a:spcPts val="300"/>
              </a:spcAft>
              <a:buFontTx/>
              <a:buChar char="-"/>
            </a:pPr>
            <a:r>
              <a:rPr lang="ru-RU" sz="2400" dirty="0">
                <a:latin typeface="Arial Narrow Bold"/>
              </a:rPr>
              <a:t>Обследование собственными силами в шурфах</a:t>
            </a:r>
            <a:r>
              <a:rPr lang="ru-RU" sz="2400" dirty="0" smtClean="0">
                <a:latin typeface="Arial Narrow Bold"/>
              </a:rPr>
              <a:t>.</a:t>
            </a:r>
            <a:endParaRPr lang="ru-RU" sz="2400" dirty="0">
              <a:latin typeface="Arial Narrow Bold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9904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4294967295"/>
          </p:nvPr>
        </p:nvSpPr>
        <p:spPr>
          <a:xfrm>
            <a:off x="2144713" y="6362699"/>
            <a:ext cx="6769100" cy="476250"/>
          </a:xfrm>
        </p:spPr>
        <p:txBody>
          <a:bodyPr/>
          <a:lstStyle/>
          <a:p>
            <a:r>
              <a:rPr lang="ru-RU" sz="1400" dirty="0"/>
              <a:t>ОПЫТ ООО «ГАЗПРОМ ТРАНСГАЗ УХТА» ПО </a:t>
            </a:r>
            <a:r>
              <a:rPr lang="ru-RU" sz="1400" dirty="0" smtClean="0"/>
              <a:t>ДИАГНОСТИКЕ </a:t>
            </a:r>
            <a:r>
              <a:rPr lang="ru-RU" sz="1400" dirty="0"/>
              <a:t>ЛЧ МГ</a:t>
            </a:r>
          </a:p>
        </p:txBody>
      </p:sp>
      <p:sp>
        <p:nvSpPr>
          <p:cNvPr id="5" name="Номер слайда 3"/>
          <p:cNvSpPr txBox="1">
            <a:spLocks/>
          </p:cNvSpPr>
          <p:nvPr/>
        </p:nvSpPr>
        <p:spPr bwMode="auto">
          <a:xfrm>
            <a:off x="147638" y="6362699"/>
            <a:ext cx="1487487" cy="476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9pPr>
          </a:lstStyle>
          <a:p>
            <a:pPr eaLnBrk="1" hangingPunct="1"/>
            <a:fld id="{69ADFFD2-8177-4841-8A1D-E76862C9929C}" type="slidenum">
              <a:rPr lang="ru-RU" sz="2000" smtClean="0">
                <a:latin typeface="Arial Narrow Bold"/>
              </a:rPr>
              <a:pPr eaLnBrk="1" hangingPunct="1"/>
              <a:t>4</a:t>
            </a:fld>
            <a:endParaRPr lang="ru-RU" sz="2000" dirty="0" smtClean="0">
              <a:latin typeface="Arial Narrow Bold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2144713" y="1"/>
            <a:ext cx="6779879" cy="1062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>
              <a:defRPr/>
            </a:pPr>
            <a:r>
              <a:rPr lang="ru-RU" sz="2800" dirty="0">
                <a:latin typeface="Arial Narrow Bold"/>
              </a:rPr>
              <a:t>Объемы проведения ВТД за период 2011-2017гг. </a:t>
            </a:r>
          </a:p>
        </p:txBody>
      </p:sp>
      <p:graphicFrame>
        <p:nvGraphicFramePr>
          <p:cNvPr id="7" name="Диаграмм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81142089"/>
              </p:ext>
            </p:extLst>
          </p:nvPr>
        </p:nvGraphicFramePr>
        <p:xfrm>
          <a:off x="504824" y="1266092"/>
          <a:ext cx="8202625" cy="48299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1061777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4294967295"/>
          </p:nvPr>
        </p:nvSpPr>
        <p:spPr>
          <a:xfrm>
            <a:off x="2144713" y="6362699"/>
            <a:ext cx="6769100" cy="476250"/>
          </a:xfrm>
        </p:spPr>
        <p:txBody>
          <a:bodyPr/>
          <a:lstStyle/>
          <a:p>
            <a:r>
              <a:rPr lang="ru-RU" sz="1400" dirty="0"/>
              <a:t>ОПЫТ ООО «ГАЗПРОМ ТРАНСГАЗ УХТА» ПО </a:t>
            </a:r>
            <a:r>
              <a:rPr lang="ru-RU" sz="1400" dirty="0" smtClean="0"/>
              <a:t>ДИАГНОСТИКЕ </a:t>
            </a:r>
            <a:r>
              <a:rPr lang="ru-RU" sz="1400" dirty="0"/>
              <a:t>ЛЧ МГ</a:t>
            </a:r>
          </a:p>
        </p:txBody>
      </p:sp>
      <p:sp>
        <p:nvSpPr>
          <p:cNvPr id="5" name="Номер слайда 3"/>
          <p:cNvSpPr txBox="1">
            <a:spLocks/>
          </p:cNvSpPr>
          <p:nvPr/>
        </p:nvSpPr>
        <p:spPr bwMode="auto">
          <a:xfrm>
            <a:off x="147638" y="6362699"/>
            <a:ext cx="1487487" cy="476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9pPr>
          </a:lstStyle>
          <a:p>
            <a:pPr eaLnBrk="1" hangingPunct="1"/>
            <a:fld id="{69ADFFD2-8177-4841-8A1D-E76862C9929C}" type="slidenum">
              <a:rPr lang="ru-RU" sz="2000" smtClean="0">
                <a:latin typeface="Arial Narrow Bold"/>
              </a:rPr>
              <a:pPr eaLnBrk="1" hangingPunct="1"/>
              <a:t>5</a:t>
            </a:fld>
            <a:endParaRPr lang="ru-RU" sz="2000" dirty="0" smtClean="0">
              <a:latin typeface="Arial Narrow Bold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2144713" y="1"/>
            <a:ext cx="6779879" cy="1062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>
              <a:defRPr/>
            </a:pPr>
            <a:r>
              <a:rPr lang="ru-RU" sz="2800" dirty="0" smtClean="0">
                <a:latin typeface="Arial Narrow Bold"/>
              </a:rPr>
              <a:t>Экспертиза объектов ЛЧ МГ</a:t>
            </a:r>
            <a:endParaRPr lang="ru-RU" sz="2800" dirty="0">
              <a:latin typeface="Arial Narrow Bold"/>
            </a:endParaRP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xmlns="" val="3797597282"/>
              </p:ext>
            </p:extLst>
          </p:nvPr>
        </p:nvGraphicFramePr>
        <p:xfrm>
          <a:off x="457200" y="1396999"/>
          <a:ext cx="8467392" cy="4594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2355952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4294967295"/>
          </p:nvPr>
        </p:nvSpPr>
        <p:spPr>
          <a:xfrm>
            <a:off x="2144713" y="6362699"/>
            <a:ext cx="6769100" cy="476250"/>
          </a:xfrm>
        </p:spPr>
        <p:txBody>
          <a:bodyPr/>
          <a:lstStyle/>
          <a:p>
            <a:r>
              <a:rPr lang="ru-RU" sz="1400" dirty="0"/>
              <a:t>ОПЫТ ООО «ГАЗПРОМ ТРАНСГАЗ УХТА» ПО </a:t>
            </a:r>
            <a:r>
              <a:rPr lang="ru-RU" sz="1400" dirty="0" smtClean="0"/>
              <a:t>ДИАГНОСТИКЕ </a:t>
            </a:r>
            <a:r>
              <a:rPr lang="ru-RU" sz="1400" dirty="0"/>
              <a:t>ЛЧ МГ</a:t>
            </a:r>
          </a:p>
        </p:txBody>
      </p:sp>
      <p:sp>
        <p:nvSpPr>
          <p:cNvPr id="5" name="Номер слайда 3"/>
          <p:cNvSpPr txBox="1">
            <a:spLocks/>
          </p:cNvSpPr>
          <p:nvPr/>
        </p:nvSpPr>
        <p:spPr bwMode="auto">
          <a:xfrm>
            <a:off x="147638" y="6362699"/>
            <a:ext cx="1487487" cy="476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9pPr>
          </a:lstStyle>
          <a:p>
            <a:pPr eaLnBrk="1" hangingPunct="1"/>
            <a:fld id="{69ADFFD2-8177-4841-8A1D-E76862C9929C}" type="slidenum">
              <a:rPr lang="ru-RU" sz="2000" smtClean="0">
                <a:latin typeface="Arial Narrow Bold"/>
              </a:rPr>
              <a:pPr eaLnBrk="1" hangingPunct="1"/>
              <a:t>6</a:t>
            </a:fld>
            <a:endParaRPr lang="ru-RU" sz="2000" dirty="0" smtClean="0">
              <a:latin typeface="Arial Narrow Bold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2144713" y="1"/>
            <a:ext cx="6779879" cy="1062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>
              <a:defRPr/>
            </a:pPr>
            <a:r>
              <a:rPr lang="ru-RU" sz="2800" dirty="0" smtClean="0">
                <a:latin typeface="Arial Narrow Bold"/>
              </a:rPr>
              <a:t>Обследование подводных переходов</a:t>
            </a:r>
            <a:endParaRPr lang="ru-RU" sz="2800" dirty="0">
              <a:latin typeface="Arial Narrow Bold"/>
            </a:endParaRP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xmlns="" val="1050995457"/>
              </p:ext>
            </p:extLst>
          </p:nvPr>
        </p:nvGraphicFramePr>
        <p:xfrm>
          <a:off x="0" y="1396999"/>
          <a:ext cx="9144000" cy="4594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2352417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4294967295"/>
          </p:nvPr>
        </p:nvSpPr>
        <p:spPr>
          <a:xfrm>
            <a:off x="2144713" y="6362699"/>
            <a:ext cx="6769100" cy="476250"/>
          </a:xfrm>
        </p:spPr>
        <p:txBody>
          <a:bodyPr/>
          <a:lstStyle/>
          <a:p>
            <a:r>
              <a:rPr lang="ru-RU" sz="1400" dirty="0"/>
              <a:t>ОПЫТ ООО «ГАЗПРОМ ТРАНСГАЗ УХТА» ПО </a:t>
            </a:r>
            <a:r>
              <a:rPr lang="ru-RU" sz="1400" dirty="0" smtClean="0"/>
              <a:t>ДИАГНОСТИКЕ </a:t>
            </a:r>
            <a:r>
              <a:rPr lang="ru-RU" sz="1400" dirty="0"/>
              <a:t>ЛЧ МГ</a:t>
            </a:r>
          </a:p>
        </p:txBody>
      </p:sp>
      <p:sp>
        <p:nvSpPr>
          <p:cNvPr id="5" name="Номер слайда 3"/>
          <p:cNvSpPr txBox="1">
            <a:spLocks/>
          </p:cNvSpPr>
          <p:nvPr/>
        </p:nvSpPr>
        <p:spPr bwMode="auto">
          <a:xfrm>
            <a:off x="147638" y="6362699"/>
            <a:ext cx="1487487" cy="476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9pPr>
          </a:lstStyle>
          <a:p>
            <a:pPr eaLnBrk="1" hangingPunct="1"/>
            <a:fld id="{69ADFFD2-8177-4841-8A1D-E76862C9929C}" type="slidenum">
              <a:rPr lang="ru-RU" sz="2000" smtClean="0">
                <a:latin typeface="Arial Narrow Bold"/>
              </a:rPr>
              <a:pPr eaLnBrk="1" hangingPunct="1"/>
              <a:t>7</a:t>
            </a:fld>
            <a:endParaRPr lang="ru-RU" sz="2000" dirty="0" smtClean="0">
              <a:latin typeface="Arial Narrow Bold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2144713" y="1"/>
            <a:ext cx="6779879" cy="1062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>
              <a:defRPr/>
            </a:pPr>
            <a:r>
              <a:rPr lang="ru-RU" sz="2800" dirty="0">
                <a:latin typeface="Arial Narrow Bold"/>
              </a:rPr>
              <a:t>Участки газопроводов не подготовленные к ВТД </a:t>
            </a: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xmlns="" val="2264079589"/>
              </p:ext>
            </p:extLst>
          </p:nvPr>
        </p:nvGraphicFramePr>
        <p:xfrm>
          <a:off x="147638" y="1396999"/>
          <a:ext cx="8776954" cy="4651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1342611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4294967295"/>
          </p:nvPr>
        </p:nvSpPr>
        <p:spPr>
          <a:xfrm>
            <a:off x="2374900" y="6362700"/>
            <a:ext cx="6769100" cy="476250"/>
          </a:xfrm>
        </p:spPr>
        <p:txBody>
          <a:bodyPr/>
          <a:lstStyle/>
          <a:p>
            <a:r>
              <a:rPr lang="ru-RU" sz="1400" dirty="0"/>
              <a:t>ОПЫТ ООО «ГАЗПРОМ ТРАНСГАЗ УХТА» ПО </a:t>
            </a:r>
            <a:r>
              <a:rPr lang="ru-RU" sz="1400" dirty="0" smtClean="0"/>
              <a:t>ДИАГНОСТИКЕ </a:t>
            </a:r>
            <a:r>
              <a:rPr lang="ru-RU" sz="1400" dirty="0"/>
              <a:t>ЛЧ МГ</a:t>
            </a:r>
          </a:p>
        </p:txBody>
      </p:sp>
      <p:sp>
        <p:nvSpPr>
          <p:cNvPr id="5" name="Номер слайда 3"/>
          <p:cNvSpPr txBox="1">
            <a:spLocks/>
          </p:cNvSpPr>
          <p:nvPr/>
        </p:nvSpPr>
        <p:spPr bwMode="auto">
          <a:xfrm>
            <a:off x="147638" y="6362699"/>
            <a:ext cx="1487487" cy="476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9pPr>
          </a:lstStyle>
          <a:p>
            <a:pPr eaLnBrk="1" hangingPunct="1"/>
            <a:fld id="{69ADFFD2-8177-4841-8A1D-E76862C9929C}" type="slidenum">
              <a:rPr lang="ru-RU" sz="2000" smtClean="0">
                <a:latin typeface="Arial Narrow Bold"/>
              </a:rPr>
              <a:pPr eaLnBrk="1" hangingPunct="1"/>
              <a:t>8</a:t>
            </a:fld>
            <a:endParaRPr lang="ru-RU" sz="2000" dirty="0" smtClean="0">
              <a:latin typeface="Arial Narrow Bold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2144713" y="1"/>
            <a:ext cx="6779879" cy="1062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>
              <a:defRPr/>
            </a:pPr>
            <a:r>
              <a:rPr lang="ru-RU" sz="2800" dirty="0">
                <a:latin typeface="Arial Narrow Bold"/>
              </a:rPr>
              <a:t>Обследование </a:t>
            </a:r>
            <a:r>
              <a:rPr lang="ru-RU" sz="2800" dirty="0" smtClean="0">
                <a:latin typeface="Arial Narrow Bold"/>
              </a:rPr>
              <a:t>участков </a:t>
            </a:r>
            <a:r>
              <a:rPr lang="ru-RU" sz="2800" dirty="0">
                <a:latin typeface="Arial Narrow Bold"/>
              </a:rPr>
              <a:t>газопроводов не подготовленные к ВТД </a:t>
            </a:r>
          </a:p>
        </p:txBody>
      </p:sp>
      <p:graphicFrame>
        <p:nvGraphicFramePr>
          <p:cNvPr id="18" name="Схема 17"/>
          <p:cNvGraphicFramePr/>
          <p:nvPr>
            <p:extLst>
              <p:ext uri="{D42A27DB-BD31-4B8C-83A1-F6EECF244321}">
                <p14:modId xmlns:p14="http://schemas.microsoft.com/office/powerpoint/2010/main" xmlns="" val="585070070"/>
              </p:ext>
            </p:extLst>
          </p:nvPr>
        </p:nvGraphicFramePr>
        <p:xfrm>
          <a:off x="147637" y="1424492"/>
          <a:ext cx="9086797" cy="4865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3012941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4294967295"/>
          </p:nvPr>
        </p:nvSpPr>
        <p:spPr>
          <a:xfrm>
            <a:off x="2144713" y="6362699"/>
            <a:ext cx="6769100" cy="476250"/>
          </a:xfrm>
        </p:spPr>
        <p:txBody>
          <a:bodyPr/>
          <a:lstStyle/>
          <a:p>
            <a:r>
              <a:rPr lang="ru-RU" sz="1400" dirty="0"/>
              <a:t>ОПЫТ ООО «ГАЗПРОМ ТРАНСГАЗ УХТА» ПО </a:t>
            </a:r>
            <a:r>
              <a:rPr lang="ru-RU" sz="1400" dirty="0" smtClean="0"/>
              <a:t>ДИАГНОСТИКЕ </a:t>
            </a:r>
            <a:r>
              <a:rPr lang="ru-RU" sz="1400" dirty="0"/>
              <a:t>ЛЧ МГ</a:t>
            </a:r>
          </a:p>
        </p:txBody>
      </p:sp>
      <p:sp>
        <p:nvSpPr>
          <p:cNvPr id="5" name="Номер слайда 3"/>
          <p:cNvSpPr txBox="1">
            <a:spLocks/>
          </p:cNvSpPr>
          <p:nvPr/>
        </p:nvSpPr>
        <p:spPr bwMode="auto">
          <a:xfrm>
            <a:off x="147638" y="6362699"/>
            <a:ext cx="1487487" cy="476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9pPr>
          </a:lstStyle>
          <a:p>
            <a:pPr eaLnBrk="1" hangingPunct="1"/>
            <a:fld id="{69ADFFD2-8177-4841-8A1D-E76862C9929C}" type="slidenum">
              <a:rPr lang="ru-RU" sz="2000" smtClean="0">
                <a:latin typeface="Arial Narrow Bold"/>
              </a:rPr>
              <a:pPr eaLnBrk="1" hangingPunct="1"/>
              <a:t>9</a:t>
            </a:fld>
            <a:endParaRPr lang="ru-RU" sz="2000" dirty="0" smtClean="0">
              <a:latin typeface="Arial Narrow Bold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2144713" y="1"/>
            <a:ext cx="6779879" cy="1062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>
              <a:defRPr/>
            </a:pPr>
            <a:r>
              <a:rPr lang="ru-RU" sz="2800" dirty="0" smtClean="0">
                <a:latin typeface="Arial Narrow Bold"/>
              </a:rPr>
              <a:t>ВТД с применением временных камер</a:t>
            </a:r>
            <a:endParaRPr lang="ru-RU" sz="2800" dirty="0">
              <a:latin typeface="Arial Narrow Bold"/>
            </a:endParaRPr>
          </a:p>
        </p:txBody>
      </p:sp>
      <p:graphicFrame>
        <p:nvGraphicFramePr>
          <p:cNvPr id="7" name="Диаграмм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368239318"/>
              </p:ext>
            </p:extLst>
          </p:nvPr>
        </p:nvGraphicFramePr>
        <p:xfrm>
          <a:off x="504824" y="1266092"/>
          <a:ext cx="8202625" cy="48299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3956585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Специальное оформление">
  <a:themeElements>
    <a:clrScheme name="3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3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4_Специальное оформление">
  <a:themeElements>
    <a:clrScheme name="4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4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4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5_Специальное оформление">
  <a:themeElements>
    <a:clrScheme name="5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5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5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6_Специальное оформление">
  <a:themeElements>
    <a:clrScheme name="6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6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6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7_Специальное оформление">
  <a:themeElements>
    <a:clrScheme name="7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7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7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9_Специальное оформление">
  <a:themeElements>
    <a:clrScheme name="9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9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9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2_Специальное оформление">
  <a:themeElements>
    <a:clrScheme name="2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Специальное оформление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2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2_Специальное оформление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2_Специальное оформление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2_Специальное оформление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2_Специальное оформление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2_Специальное оформление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2_Специальное оформление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2_Специальное оформление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2_Специальное оформление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5465</TotalTime>
  <Words>1014</Words>
  <Application>Microsoft Office PowerPoint</Application>
  <PresentationFormat>Экран (4:3)</PresentationFormat>
  <Paragraphs>118</Paragraphs>
  <Slides>12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7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3_Специальное оформление</vt:lpstr>
      <vt:lpstr>4_Специальное оформление</vt:lpstr>
      <vt:lpstr>5_Специальное оформление</vt:lpstr>
      <vt:lpstr>6_Специальное оформление</vt:lpstr>
      <vt:lpstr>7_Специальное оформление</vt:lpstr>
      <vt:lpstr>9_Специальное оформление</vt:lpstr>
      <vt:lpstr>2_Специальное оформление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Typo Graphic Design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Pirit</dc:creator>
  <cp:lastModifiedBy>Лыков</cp:lastModifiedBy>
  <cp:revision>421</cp:revision>
  <cp:lastPrinted>2017-09-13T10:25:49Z</cp:lastPrinted>
  <dcterms:created xsi:type="dcterms:W3CDTF">2009-07-15T11:37:47Z</dcterms:created>
  <dcterms:modified xsi:type="dcterms:W3CDTF">2017-09-15T13:00:06Z</dcterms:modified>
</cp:coreProperties>
</file>