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6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7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8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9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10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1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1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1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4.xml" ContentType="application/vnd.openxmlformats-officedocument.theme+xml"/>
  <Override PartName="/ppt/slideLayouts/slideLayout59.xml" ContentType="application/vnd.openxmlformats-officedocument.presentationml.slideLayout+xml"/>
  <Override PartName="/ppt/theme/theme1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8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9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20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1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22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3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24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25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2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27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28.xml" ContentType="application/vnd.openxmlformats-officedocument.theme+xml"/>
  <Override PartName="/ppt/theme/theme29.xml" ContentType="application/vnd.openxmlformats-officedocument.theme+xml"/>
  <Override PartName="/ppt/theme/theme3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5" r:id="rId1"/>
    <p:sldMasterId id="2147483769" r:id="rId2"/>
    <p:sldMasterId id="2147483658" r:id="rId3"/>
    <p:sldMasterId id="2147483759" r:id="rId4"/>
    <p:sldMasterId id="2147483762" r:id="rId5"/>
    <p:sldMasterId id="2147483661" r:id="rId6"/>
    <p:sldMasterId id="2147483662" r:id="rId7"/>
    <p:sldMasterId id="2147483743" r:id="rId8"/>
    <p:sldMasterId id="2147483779" r:id="rId9"/>
    <p:sldMasterId id="2147483786" r:id="rId10"/>
    <p:sldMasterId id="2147483792" r:id="rId11"/>
    <p:sldMasterId id="2147483798" r:id="rId12"/>
    <p:sldMasterId id="2147483804" r:id="rId13"/>
    <p:sldMasterId id="2147483810" r:id="rId14"/>
    <p:sldMasterId id="2147483820" r:id="rId15"/>
    <p:sldMasterId id="2147483822" r:id="rId16"/>
    <p:sldMasterId id="2147483829" r:id="rId17"/>
    <p:sldMasterId id="2147483836" r:id="rId18"/>
    <p:sldMasterId id="2147483840" r:id="rId19"/>
    <p:sldMasterId id="2147483854" r:id="rId20"/>
    <p:sldMasterId id="2147483862" r:id="rId21"/>
    <p:sldMasterId id="2147483865" r:id="rId22"/>
    <p:sldMasterId id="2147483868" r:id="rId23"/>
    <p:sldMasterId id="2147483871" r:id="rId24"/>
    <p:sldMasterId id="2147483874" r:id="rId25"/>
    <p:sldMasterId id="2147483877" r:id="rId26"/>
    <p:sldMasterId id="2147483880" r:id="rId27"/>
    <p:sldMasterId id="2147483883" r:id="rId28"/>
  </p:sldMasterIdLst>
  <p:notesMasterIdLst>
    <p:notesMasterId r:id="rId40"/>
  </p:notesMasterIdLst>
  <p:handoutMasterIdLst>
    <p:handoutMasterId r:id="rId41"/>
  </p:handoutMasterIdLst>
  <p:sldIdLst>
    <p:sldId id="316" r:id="rId29"/>
    <p:sldId id="326" r:id="rId30"/>
    <p:sldId id="427" r:id="rId31"/>
    <p:sldId id="423" r:id="rId32"/>
    <p:sldId id="424" r:id="rId33"/>
    <p:sldId id="422" r:id="rId34"/>
    <p:sldId id="421" r:id="rId35"/>
    <p:sldId id="425" r:id="rId36"/>
    <p:sldId id="426" r:id="rId37"/>
    <p:sldId id="409" r:id="rId38"/>
    <p:sldId id="428" r:id="rId39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bg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orient="horz" pos="825">
          <p15:clr>
            <a:srgbClr val="A4A3A4"/>
          </p15:clr>
        </p15:guide>
        <p15:guide id="4" orient="horz" pos="591">
          <p15:clr>
            <a:srgbClr val="A4A3A4"/>
          </p15:clr>
        </p15:guide>
        <p15:guide id="5" orient="horz" pos="1752">
          <p15:clr>
            <a:srgbClr val="A4A3A4"/>
          </p15:clr>
        </p15:guide>
        <p15:guide id="6" orient="horz" pos="2818">
          <p15:clr>
            <a:srgbClr val="A4A3A4"/>
          </p15:clr>
        </p15:guide>
        <p15:guide id="7" orient="horz" pos="2959">
          <p15:clr>
            <a:srgbClr val="A4A3A4"/>
          </p15:clr>
        </p15:guide>
        <p15:guide id="8" orient="horz" pos="1612">
          <p15:clr>
            <a:srgbClr val="A4A3A4"/>
          </p15:clr>
        </p15:guide>
        <p15:guide id="9" pos="141">
          <p15:clr>
            <a:srgbClr val="A4A3A4"/>
          </p15:clr>
        </p15:guide>
        <p15:guide id="10" pos="3747">
          <p15:clr>
            <a:srgbClr val="A4A3A4"/>
          </p15:clr>
        </p15:guide>
        <p15:guide id="11" pos="5620">
          <p15:clr>
            <a:srgbClr val="A4A3A4"/>
          </p15:clr>
        </p15:guide>
        <p15:guide id="12" pos="1873">
          <p15:clr>
            <a:srgbClr val="A4A3A4"/>
          </p15:clr>
        </p15:guide>
        <p15:guide id="13" pos="2014">
          <p15:clr>
            <a:srgbClr val="A4A3A4"/>
          </p15:clr>
        </p15:guide>
        <p15:guide id="14" pos="3885">
          <p15:clr>
            <a:srgbClr val="A4A3A4"/>
          </p15:clr>
        </p15:guide>
        <p15:guide id="15" pos="1429">
          <p15:clr>
            <a:srgbClr val="A4A3A4"/>
          </p15:clr>
        </p15:guide>
        <p15:guide id="16" pos="21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C2"/>
    <a:srgbClr val="0066CC"/>
    <a:srgbClr val="3399FF"/>
    <a:srgbClr val="003366"/>
    <a:srgbClr val="006699"/>
    <a:srgbClr val="41631B"/>
    <a:srgbClr val="CCECFF"/>
    <a:srgbClr val="0099FF"/>
    <a:srgbClr val="3366FF"/>
    <a:srgbClr val="5481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70" autoAdjust="0"/>
    <p:restoredTop sz="97468" autoAdjust="0"/>
  </p:normalViewPr>
  <p:slideViewPr>
    <p:cSldViewPr snapToGrid="0" showGuides="1">
      <p:cViewPr varScale="1">
        <p:scale>
          <a:sx n="88" d="100"/>
          <a:sy n="88" d="100"/>
        </p:scale>
        <p:origin x="1848" y="66"/>
      </p:cViewPr>
      <p:guideLst>
        <p:guide orient="horz" pos="1893"/>
        <p:guide orient="horz" pos="3884"/>
        <p:guide orient="horz" pos="825"/>
        <p:guide orient="horz" pos="591"/>
        <p:guide orient="horz" pos="1752"/>
        <p:guide orient="horz" pos="2818"/>
        <p:guide orient="horz" pos="2959"/>
        <p:guide orient="horz" pos="1612"/>
        <p:guide pos="141"/>
        <p:guide pos="3747"/>
        <p:guide pos="5620"/>
        <p:guide pos="1873"/>
        <p:guide pos="2014"/>
        <p:guide pos="3885"/>
        <p:guide pos="1429"/>
        <p:guide pos="21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-2724" y="-108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1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L2VOL1\VOL1\OU\018000000\018000300\&#1051;&#1072;&#1073;&#1086;&#1088;&#1072;&#1090;&#1086;&#1088;&#1080;&#1103;\&#1055;&#1059;&#1064;&#1050;&#1040;&#1056;&#1045;&#1042;\2018\&#1052;&#1077;&#1088;&#1079;&#1083;&#1072;&#1103;%20&#1047;&#1077;&#1084;&#1083;&#1103;%20+&#1075;&#1088;&#1072;&#109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L2VOL1\VOL1\OU\018000000\018000300\&#1051;&#1072;&#1073;&#1086;&#1088;&#1072;&#1090;&#1086;&#1088;&#1080;&#1103;\&#1055;&#1059;&#1064;&#1050;&#1040;&#1056;&#1045;&#1042;\2018\&#1052;&#1077;&#1088;&#1079;&#1083;&#1072;&#1103;%20&#1047;&#1077;&#1084;&#1083;&#1103;%20+&#1075;&#1088;&#1072;&#1092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CL2VOL1\VOL1\OU\018000000\018000300\&#1051;&#1072;&#1073;&#1086;&#1088;&#1072;&#1090;&#1086;&#1088;&#1080;&#1103;\&#1055;&#1059;&#1064;&#1050;&#1040;&#1056;&#1045;&#1042;\2018\&#1052;&#1077;&#1088;&#1079;&#1083;&#1072;&#1103;%20&#1047;&#1077;&#1084;&#1083;&#1103;\&#1052;&#1077;&#1088;&#1079;&#1083;&#1072;&#1103;%20&#1047;&#1077;&#1084;&#1083;&#1103;%20+&#1075;&#1088;&#1072;&#109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87632027187497"/>
          <c:y val="2.9221175791200777E-2"/>
          <c:w val="0.84452662173475856"/>
          <c:h val="0.81455584349428689"/>
        </c:manualLayout>
      </c:layout>
      <c:scatterChart>
        <c:scatterStyle val="smoothMarker"/>
        <c:varyColors val="0"/>
        <c:ser>
          <c:idx val="1"/>
          <c:order val="0"/>
          <c:spPr>
            <a:ln>
              <a:noFill/>
            </a:ln>
          </c:spPr>
          <c:marker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</c:spPr>
          </c:marker>
          <c:trendline>
            <c:trendlineType val="log"/>
            <c:dispRSqr val="0"/>
            <c:dispEq val="0"/>
          </c:trendline>
          <c:trendline>
            <c:trendlineType val="power"/>
            <c:dispRSqr val="0"/>
            <c:dispEq val="0"/>
          </c:trendline>
          <c:trendline>
            <c:trendlineType val="power"/>
            <c:dispRSqr val="0"/>
            <c:dispEq val="0"/>
          </c:trendline>
          <c:trendline>
            <c:trendlineType val="power"/>
            <c:dispRSqr val="0"/>
            <c:dispEq val="0"/>
          </c:trendline>
          <c:trendline>
            <c:trendlineType val="log"/>
            <c:dispRSqr val="0"/>
            <c:dispEq val="0"/>
          </c:trendline>
          <c:trendline>
            <c:trendlineType val="log"/>
            <c:dispRSqr val="0"/>
            <c:dispEq val="0"/>
          </c:trendline>
          <c:trendline>
            <c:trendlineType val="power"/>
            <c:dispRSqr val="0"/>
            <c:dispEq val="0"/>
          </c:trendline>
          <c:trendline>
            <c:trendlineType val="log"/>
            <c:dispRSqr val="0"/>
            <c:dispEq val="0"/>
          </c:trendline>
          <c:trendline>
            <c:spPr>
              <a:ln w="31750">
                <a:solidFill>
                  <a:srgbClr val="C00000"/>
                </a:solidFill>
              </a:ln>
            </c:spPr>
            <c:trendlineType val="poly"/>
            <c:order val="6"/>
            <c:forward val="10"/>
            <c:dispRSqr val="0"/>
            <c:dispEq val="0"/>
          </c:trendline>
          <c:xVal>
            <c:numRef>
              <c:f>Сопротивление!$F$24:$F$35</c:f>
              <c:numCache>
                <c:formatCode>General</c:formatCode>
                <c:ptCount val="12"/>
                <c:pt idx="0">
                  <c:v>-9</c:v>
                </c:pt>
                <c:pt idx="1">
                  <c:v>-7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7</c:v>
                </c:pt>
                <c:pt idx="10">
                  <c:v>9</c:v>
                </c:pt>
                <c:pt idx="11">
                  <c:v>11</c:v>
                </c:pt>
              </c:numCache>
            </c:numRef>
          </c:xVal>
          <c:yVal>
            <c:numRef>
              <c:f>Сопротивление!$E$24:$E$35</c:f>
              <c:numCache>
                <c:formatCode>0</c:formatCode>
                <c:ptCount val="12"/>
                <c:pt idx="0">
                  <c:v>21000</c:v>
                </c:pt>
                <c:pt idx="1">
                  <c:v>6290</c:v>
                </c:pt>
                <c:pt idx="2">
                  <c:v>2820</c:v>
                </c:pt>
                <c:pt idx="3">
                  <c:v>1520</c:v>
                </c:pt>
                <c:pt idx="4">
                  <c:v>916</c:v>
                </c:pt>
                <c:pt idx="5">
                  <c:v>708</c:v>
                </c:pt>
                <c:pt idx="6">
                  <c:v>742</c:v>
                </c:pt>
                <c:pt idx="7">
                  <c:v>718</c:v>
                </c:pt>
                <c:pt idx="8">
                  <c:v>658</c:v>
                </c:pt>
                <c:pt idx="9">
                  <c:v>577</c:v>
                </c:pt>
                <c:pt idx="10">
                  <c:v>537</c:v>
                </c:pt>
                <c:pt idx="11">
                  <c:v>512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4474440"/>
        <c:axId val="194560192"/>
      </c:scatterChart>
      <c:valAx>
        <c:axId val="84474440"/>
        <c:scaling>
          <c:orientation val="minMax"/>
          <c:max val="4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Температура модельного грунта, ⁰С</a:t>
                </a:r>
              </a:p>
            </c:rich>
          </c:tx>
          <c:layout>
            <c:manualLayout>
              <c:xMode val="edge"/>
              <c:yMode val="edge"/>
              <c:x val="0.65166895738580111"/>
              <c:y val="0.9323940683820445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194560192"/>
        <c:crossesAt val="-10"/>
        <c:crossBetween val="midCat"/>
        <c:majorUnit val="2"/>
      </c:valAx>
      <c:valAx>
        <c:axId val="194560192"/>
        <c:scaling>
          <c:orientation val="minMax"/>
          <c:max val="200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Удельное электрическое сопротивление грунта, Ом.м</a:t>
                </a:r>
              </a:p>
            </c:rich>
          </c:tx>
          <c:layout>
            <c:manualLayout>
              <c:xMode val="edge"/>
              <c:yMode val="edge"/>
              <c:x val="1.3888888888888892E-2"/>
              <c:y val="9.7976412934065171E-2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crossAx val="84474440"/>
        <c:crossesAt val="-10"/>
        <c:crossBetween val="midCat"/>
        <c:majorUnit val="50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400" b="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Скорость растепления модельного грунта 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5484196307165993"/>
          <c:y val="0.1208182688872738"/>
          <c:w val="0.79705390827162859"/>
          <c:h val="0.6850170895274863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7"/>
            <c:spPr>
              <a:solidFill>
                <a:schemeClr val="bg1"/>
              </a:solidFill>
              <a:ln w="31750">
                <a:solidFill>
                  <a:srgbClr val="3399FF"/>
                </a:solidFill>
              </a:ln>
            </c:spPr>
          </c:marker>
          <c:trendline>
            <c:spPr>
              <a:ln w="38100">
                <a:solidFill>
                  <a:srgbClr val="3399FF"/>
                </a:solidFill>
              </a:ln>
            </c:spPr>
            <c:trendlineType val="linear"/>
            <c:dispRSqr val="0"/>
            <c:dispEq val="0"/>
          </c:trendline>
          <c:xVal>
            <c:numRef>
              <c:f>Сопротивление!$A$3:$A$15</c:f>
              <c:numCache>
                <c:formatCode>0.00</c:formatCode>
                <c:ptCount val="13"/>
                <c:pt idx="0">
                  <c:v>0</c:v>
                </c:pt>
                <c:pt idx="1">
                  <c:v>0.33333333300000006</c:v>
                </c:pt>
                <c:pt idx="2">
                  <c:v>0.6666666630000001</c:v>
                </c:pt>
                <c:pt idx="3">
                  <c:v>0.99999999300000009</c:v>
                </c:pt>
                <c:pt idx="4">
                  <c:v>1.333333323</c:v>
                </c:pt>
                <c:pt idx="5">
                  <c:v>1.6666666529999998</c:v>
                </c:pt>
                <c:pt idx="6">
                  <c:v>1.9999999829999997</c:v>
                </c:pt>
                <c:pt idx="7">
                  <c:v>2.3333333130000002</c:v>
                </c:pt>
                <c:pt idx="8">
                  <c:v>2.6666666430000001</c:v>
                </c:pt>
                <c:pt idx="9">
                  <c:v>2.9999999729999995</c:v>
                </c:pt>
                <c:pt idx="10">
                  <c:v>3.3333333029999999</c:v>
                </c:pt>
                <c:pt idx="11">
                  <c:v>3.6666666329999993</c:v>
                </c:pt>
                <c:pt idx="12">
                  <c:v>3.9999999629999992</c:v>
                </c:pt>
              </c:numCache>
            </c:numRef>
          </c:xVal>
          <c:yVal>
            <c:numRef>
              <c:f>Сопротивление!$F$3:$F$15</c:f>
              <c:numCache>
                <c:formatCode>General</c:formatCode>
                <c:ptCount val="13"/>
                <c:pt idx="0">
                  <c:v>-9</c:v>
                </c:pt>
                <c:pt idx="1">
                  <c:v>-7</c:v>
                </c:pt>
                <c:pt idx="2">
                  <c:v>-4</c:v>
                </c:pt>
                <c:pt idx="3">
                  <c:v>-2</c:v>
                </c:pt>
                <c:pt idx="4">
                  <c:v>-1</c:v>
                </c:pt>
                <c:pt idx="5">
                  <c:v>-1</c:v>
                </c:pt>
                <c:pt idx="6">
                  <c:v>0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7</c:v>
                </c:pt>
                <c:pt idx="11">
                  <c:v>9</c:v>
                </c:pt>
                <c:pt idx="12">
                  <c:v>11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887776"/>
        <c:axId val="194565984"/>
      </c:scatterChart>
      <c:valAx>
        <c:axId val="194887776"/>
        <c:scaling>
          <c:orientation val="minMax"/>
          <c:max val="4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Время экспозиции, час</a:t>
                </a:r>
              </a:p>
            </c:rich>
          </c:tx>
          <c:layout>
            <c:manualLayout>
              <c:xMode val="edge"/>
              <c:yMode val="edge"/>
              <c:x val="0.68951089475654226"/>
              <c:y val="0.71629711720099021"/>
            </c:manualLayout>
          </c:layout>
          <c:overlay val="0"/>
        </c:title>
        <c:numFmt formatCode="0.0" sourceLinked="0"/>
        <c:majorTickMark val="none"/>
        <c:minorTickMark val="none"/>
        <c:tickLblPos val="nextTo"/>
        <c:crossAx val="194565984"/>
        <c:crossesAt val="-10"/>
        <c:crossBetween val="midCat"/>
        <c:majorUnit val="1"/>
      </c:valAx>
      <c:valAx>
        <c:axId val="1945659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Температура  модельного грунта, </a:t>
                </a:r>
                <a:r>
                  <a:rPr lang="en-US"/>
                  <a:t>⁰</a:t>
                </a:r>
                <a:r>
                  <a:rPr lang="ru-RU"/>
                  <a:t>С</a:t>
                </a:r>
              </a:p>
            </c:rich>
          </c:tx>
          <c:layout>
            <c:manualLayout>
              <c:xMode val="edge"/>
              <c:yMode val="edge"/>
              <c:x val="1.666666666666667E-2"/>
              <c:y val="0.1512921415716856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94887776"/>
        <c:crosses val="autoZero"/>
        <c:crossBetween val="midCat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200" b="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28323831345179"/>
          <c:y val="0.1139880197235885"/>
          <c:w val="0.8607183124771477"/>
          <c:h val="0.73945210640710934"/>
        </c:manualLayout>
      </c:layout>
      <c:scatterChart>
        <c:scatterStyle val="lineMarker"/>
        <c:varyColors val="0"/>
        <c:ser>
          <c:idx val="0"/>
          <c:order val="0"/>
          <c:tx>
            <c:v>1</c:v>
          </c:tx>
          <c:spPr>
            <a:ln w="28575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'Потенциал МСЭ'!$F$24:$F$33</c:f>
              <c:numCache>
                <c:formatCode>General</c:formatCode>
                <c:ptCount val="10"/>
                <c:pt idx="0">
                  <c:v>-7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7</c:v>
                </c:pt>
                <c:pt idx="9">
                  <c:v>9</c:v>
                </c:pt>
              </c:numCache>
            </c:numRef>
          </c:xVal>
          <c:yVal>
            <c:numRef>
              <c:f>'Потенциал МСЭ'!$B$24:$B$33</c:f>
              <c:numCache>
                <c:formatCode>0</c:formatCode>
                <c:ptCount val="10"/>
                <c:pt idx="0">
                  <c:v>559</c:v>
                </c:pt>
                <c:pt idx="1">
                  <c:v>564</c:v>
                </c:pt>
                <c:pt idx="2">
                  <c:v>578</c:v>
                </c:pt>
                <c:pt idx="3">
                  <c:v>563</c:v>
                </c:pt>
                <c:pt idx="4">
                  <c:v>560</c:v>
                </c:pt>
                <c:pt idx="5">
                  <c:v>568</c:v>
                </c:pt>
                <c:pt idx="6">
                  <c:v>573</c:v>
                </c:pt>
                <c:pt idx="7">
                  <c:v>588</c:v>
                </c:pt>
                <c:pt idx="8">
                  <c:v>591</c:v>
                </c:pt>
                <c:pt idx="9">
                  <c:v>598</c:v>
                </c:pt>
              </c:numCache>
            </c:numRef>
          </c:yVal>
          <c:smooth val="0"/>
        </c:ser>
        <c:ser>
          <c:idx val="1"/>
          <c:order val="1"/>
          <c:tx>
            <c:v>1 пол</c:v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circle"/>
            <c:size val="7"/>
            <c:spPr>
              <a:solidFill>
                <a:schemeClr val="bg1"/>
              </a:solidFill>
              <a:ln w="34925">
                <a:solidFill>
                  <a:srgbClr val="FF0000"/>
                </a:solidFill>
              </a:ln>
            </c:spPr>
          </c:marker>
          <c:xVal>
            <c:numRef>
              <c:f>'Потенциал МСЭ'!$F$24:$F$33</c:f>
              <c:numCache>
                <c:formatCode>General</c:formatCode>
                <c:ptCount val="10"/>
                <c:pt idx="0">
                  <c:v>-7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7</c:v>
                </c:pt>
                <c:pt idx="9">
                  <c:v>9</c:v>
                </c:pt>
              </c:numCache>
            </c:numRef>
          </c:xVal>
          <c:yVal>
            <c:numRef>
              <c:f>'Потенциал МСЭ'!$I$24:$I$33</c:f>
              <c:numCache>
                <c:formatCode>0</c:formatCode>
                <c:ptCount val="10"/>
                <c:pt idx="0">
                  <c:v>1080</c:v>
                </c:pt>
                <c:pt idx="1">
                  <c:v>1024</c:v>
                </c:pt>
                <c:pt idx="2">
                  <c:v>983</c:v>
                </c:pt>
                <c:pt idx="3">
                  <c:v>845</c:v>
                </c:pt>
                <c:pt idx="4">
                  <c:v>841</c:v>
                </c:pt>
                <c:pt idx="5">
                  <c:v>840</c:v>
                </c:pt>
                <c:pt idx="6">
                  <c:v>829</c:v>
                </c:pt>
                <c:pt idx="7">
                  <c:v>829</c:v>
                </c:pt>
                <c:pt idx="8">
                  <c:v>811</c:v>
                </c:pt>
                <c:pt idx="9">
                  <c:v>811</c:v>
                </c:pt>
              </c:numCache>
            </c:numRef>
          </c:yVal>
          <c:smooth val="0"/>
        </c:ser>
        <c:ser>
          <c:idx val="2"/>
          <c:order val="2"/>
          <c:tx>
            <c:v>2</c:v>
          </c:tx>
          <c:spPr>
            <a:ln w="28575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'Потенциал МСЭ'!$F$24:$F$33</c:f>
              <c:numCache>
                <c:formatCode>General</c:formatCode>
                <c:ptCount val="10"/>
                <c:pt idx="0">
                  <c:v>-7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7</c:v>
                </c:pt>
                <c:pt idx="9">
                  <c:v>9</c:v>
                </c:pt>
              </c:numCache>
            </c:numRef>
          </c:xVal>
          <c:yVal>
            <c:numRef>
              <c:f>'Потенциал МСЭ'!$C$24:$C$33</c:f>
              <c:numCache>
                <c:formatCode>0</c:formatCode>
                <c:ptCount val="10"/>
                <c:pt idx="0">
                  <c:v>558</c:v>
                </c:pt>
                <c:pt idx="1">
                  <c:v>555</c:v>
                </c:pt>
                <c:pt idx="2">
                  <c:v>567</c:v>
                </c:pt>
                <c:pt idx="3">
                  <c:v>564</c:v>
                </c:pt>
                <c:pt idx="4">
                  <c:v>571</c:v>
                </c:pt>
                <c:pt idx="5">
                  <c:v>578</c:v>
                </c:pt>
                <c:pt idx="6">
                  <c:v>588</c:v>
                </c:pt>
                <c:pt idx="7">
                  <c:v>594</c:v>
                </c:pt>
                <c:pt idx="8">
                  <c:v>594</c:v>
                </c:pt>
                <c:pt idx="9">
                  <c:v>600</c:v>
                </c:pt>
              </c:numCache>
            </c:numRef>
          </c:yVal>
          <c:smooth val="0"/>
        </c:ser>
        <c:ser>
          <c:idx val="3"/>
          <c:order val="3"/>
          <c:tx>
            <c:v>2 пол</c:v>
          </c:tx>
          <c:spPr>
            <a:ln w="44450">
              <a:solidFill>
                <a:srgbClr val="00B050"/>
              </a:solidFill>
              <a:prstDash val="sysDash"/>
            </a:ln>
          </c:spPr>
          <c:marker>
            <c:symbol val="triangle"/>
            <c:size val="7"/>
            <c:spPr>
              <a:solidFill>
                <a:schemeClr val="bg1"/>
              </a:solidFill>
              <a:ln w="31750">
                <a:solidFill>
                  <a:srgbClr val="00B050"/>
                </a:solidFill>
              </a:ln>
            </c:spPr>
          </c:marker>
          <c:xVal>
            <c:numRef>
              <c:f>'Потенциал МСЭ'!$F$24:$F$33</c:f>
              <c:numCache>
                <c:formatCode>General</c:formatCode>
                <c:ptCount val="10"/>
                <c:pt idx="0">
                  <c:v>-7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7</c:v>
                </c:pt>
                <c:pt idx="9">
                  <c:v>9</c:v>
                </c:pt>
              </c:numCache>
            </c:numRef>
          </c:xVal>
          <c:yVal>
            <c:numRef>
              <c:f>'Потенциал МСЭ'!$J$24:$J$33</c:f>
              <c:numCache>
                <c:formatCode>0</c:formatCode>
                <c:ptCount val="10"/>
                <c:pt idx="0">
                  <c:v>-165</c:v>
                </c:pt>
                <c:pt idx="1">
                  <c:v>-93</c:v>
                </c:pt>
                <c:pt idx="2">
                  <c:v>11</c:v>
                </c:pt>
                <c:pt idx="3">
                  <c:v>176</c:v>
                </c:pt>
                <c:pt idx="4">
                  <c:v>216</c:v>
                </c:pt>
                <c:pt idx="5">
                  <c:v>238</c:v>
                </c:pt>
                <c:pt idx="6">
                  <c:v>267</c:v>
                </c:pt>
                <c:pt idx="7">
                  <c:v>292</c:v>
                </c:pt>
                <c:pt idx="8">
                  <c:v>312</c:v>
                </c:pt>
                <c:pt idx="9">
                  <c:v>319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678640"/>
        <c:axId val="195679024"/>
      </c:scatterChart>
      <c:valAx>
        <c:axId val="1956786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Температура грунта, </a:t>
                </a:r>
                <a:r>
                  <a:rPr lang="en-US"/>
                  <a:t>º</a:t>
                </a:r>
                <a:r>
                  <a:rPr lang="ru-RU"/>
                  <a:t>С</a:t>
                </a:r>
              </a:p>
            </c:rich>
          </c:tx>
          <c:layout>
            <c:manualLayout>
              <c:xMode val="edge"/>
              <c:yMode val="edge"/>
              <c:x val="0.7260481206026318"/>
              <c:y val="0.92974847227784241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95679024"/>
        <c:crossesAt val="-200"/>
        <c:crossBetween val="midCat"/>
      </c:valAx>
      <c:valAx>
        <c:axId val="195679024"/>
        <c:scaling>
          <c:orientation val="minMax"/>
          <c:min val="-2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Потенциал стального электрода , минус  мВ (м.с.э)</a:t>
                </a:r>
              </a:p>
            </c:rich>
          </c:tx>
          <c:layout>
            <c:manualLayout>
              <c:xMode val="edge"/>
              <c:yMode val="edge"/>
              <c:x val="6.9478170250643675E-3"/>
              <c:y val="0.12369394596375327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crossAx val="195678640"/>
        <c:crossesAt val="-10"/>
        <c:crossBetween val="midCat"/>
      </c:valAx>
    </c:plotArea>
    <c:legend>
      <c:legendPos val="r"/>
      <c:layout>
        <c:manualLayout>
          <c:xMode val="edge"/>
          <c:yMode val="edge"/>
          <c:x val="0.67786058890355294"/>
          <c:y val="0.64593225003856081"/>
          <c:w val="0.25705982808779776"/>
          <c:h val="0.12415667384807078"/>
        </c:manualLayout>
      </c:layout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 b="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11079421346"/>
          <c:y val="4.4365268586577522E-2"/>
          <c:w val="0.86233343782336525"/>
          <c:h val="0.84445035366492138"/>
        </c:manualLayout>
      </c:layout>
      <c:scatterChart>
        <c:scatterStyle val="lineMarker"/>
        <c:varyColors val="0"/>
        <c:ser>
          <c:idx val="0"/>
          <c:order val="0"/>
          <c:tx>
            <c:v>Градиент при I=0</c:v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trendline>
            <c:spPr>
              <a:ln w="34925">
                <a:solidFill>
                  <a:srgbClr val="00B050"/>
                </a:solidFill>
              </a:ln>
            </c:spPr>
            <c:trendlineType val="linear"/>
            <c:dispRSqr val="0"/>
            <c:dispEq val="0"/>
          </c:trendline>
          <c:xVal>
            <c:numRef>
              <c:f>Градиент!$G$4:$G$14</c:f>
              <c:numCache>
                <c:formatCode>General</c:formatCode>
                <c:ptCount val="11"/>
                <c:pt idx="0">
                  <c:v>-7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7</c:v>
                </c:pt>
                <c:pt idx="10">
                  <c:v>9</c:v>
                </c:pt>
              </c:numCache>
            </c:numRef>
          </c:xVal>
          <c:yVal>
            <c:numRef>
              <c:f>Градиент!$C$4:$C$14</c:f>
              <c:numCache>
                <c:formatCode>0</c:formatCode>
                <c:ptCount val="11"/>
                <c:pt idx="0">
                  <c:v>2</c:v>
                </c:pt>
                <c:pt idx="1">
                  <c:v>10</c:v>
                </c:pt>
                <c:pt idx="2">
                  <c:v>10</c:v>
                </c:pt>
                <c:pt idx="3">
                  <c:v>-14</c:v>
                </c:pt>
                <c:pt idx="4">
                  <c:v>-5</c:v>
                </c:pt>
                <c:pt idx="5">
                  <c:v>-14</c:v>
                </c:pt>
                <c:pt idx="6">
                  <c:v>-12</c:v>
                </c:pt>
                <c:pt idx="7">
                  <c:v>-16</c:v>
                </c:pt>
                <c:pt idx="8">
                  <c:v>-9</c:v>
                </c:pt>
                <c:pt idx="9">
                  <c:v>-5</c:v>
                </c:pt>
                <c:pt idx="10">
                  <c:v>-2</c:v>
                </c:pt>
              </c:numCache>
            </c:numRef>
          </c:yVal>
          <c:smooth val="0"/>
        </c:ser>
        <c:ser>
          <c:idx val="1"/>
          <c:order val="1"/>
          <c:tx>
            <c:v>Градиент a-b  в поле тока I= 5,8-6,3 мА</c:v>
          </c:tx>
          <c:spPr>
            <a:ln w="28575">
              <a:noFill/>
            </a:ln>
          </c:spPr>
          <c:marker>
            <c:spPr>
              <a:solidFill>
                <a:schemeClr val="bg1"/>
              </a:solidFill>
              <a:ln w="28575">
                <a:solidFill>
                  <a:srgbClr val="0070C0"/>
                </a:solidFill>
              </a:ln>
            </c:spPr>
          </c:marker>
          <c:trendline>
            <c:spPr>
              <a:ln w="44450">
                <a:solidFill>
                  <a:srgbClr val="0070C0"/>
                </a:solidFill>
                <a:prstDash val="sysDash"/>
              </a:ln>
            </c:spPr>
            <c:trendlineType val="exp"/>
            <c:dispRSqr val="0"/>
            <c:dispEq val="0"/>
          </c:trendline>
          <c:xVal>
            <c:numRef>
              <c:f>Градиент!$G$4:$G$14</c:f>
              <c:numCache>
                <c:formatCode>General</c:formatCode>
                <c:ptCount val="11"/>
                <c:pt idx="0">
                  <c:v>-7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7</c:v>
                </c:pt>
                <c:pt idx="10">
                  <c:v>9</c:v>
                </c:pt>
              </c:numCache>
            </c:numRef>
          </c:xVal>
          <c:yVal>
            <c:numRef>
              <c:f>Градиент!$J$4:$J$14</c:f>
              <c:numCache>
                <c:formatCode>0</c:formatCode>
                <c:ptCount val="11"/>
                <c:pt idx="0">
                  <c:v>1293</c:v>
                </c:pt>
                <c:pt idx="1">
                  <c:v>1117</c:v>
                </c:pt>
                <c:pt idx="2">
                  <c:v>955</c:v>
                </c:pt>
                <c:pt idx="3">
                  <c:v>824</c:v>
                </c:pt>
                <c:pt idx="4">
                  <c:v>664</c:v>
                </c:pt>
                <c:pt idx="5">
                  <c:v>611</c:v>
                </c:pt>
                <c:pt idx="6">
                  <c:v>591</c:v>
                </c:pt>
                <c:pt idx="7">
                  <c:v>558</c:v>
                </c:pt>
                <c:pt idx="8">
                  <c:v>480</c:v>
                </c:pt>
                <c:pt idx="9">
                  <c:v>489</c:v>
                </c:pt>
                <c:pt idx="10">
                  <c:v>456</c:v>
                </c:pt>
              </c:numCache>
            </c:numRef>
          </c:yVal>
          <c:smooth val="0"/>
        </c:ser>
        <c:ser>
          <c:idx val="2"/>
          <c:order val="2"/>
          <c:tx>
            <c:v>Градиент c-d в поле тока I=5,6-6,3 мА (Т=18С)</c:v>
          </c:tx>
          <c:spPr>
            <a:ln w="28575">
              <a:noFill/>
            </a:ln>
          </c:spPr>
          <c:marker>
            <c:symbol val="triangle"/>
            <c:size val="9"/>
            <c:spPr>
              <a:solidFill>
                <a:schemeClr val="bg1"/>
              </a:solidFill>
              <a:ln w="28575">
                <a:solidFill>
                  <a:srgbClr val="FF0000"/>
                </a:solidFill>
              </a:ln>
            </c:spPr>
          </c:marker>
          <c:trendline>
            <c:spPr>
              <a:ln w="41275">
                <a:solidFill>
                  <a:srgbClr val="FF0000"/>
                </a:solidFill>
                <a:prstDash val="sysDash"/>
              </a:ln>
            </c:spPr>
            <c:trendlineType val="linear"/>
            <c:dispRSqr val="0"/>
            <c:dispEq val="0"/>
          </c:trendline>
          <c:xVal>
            <c:numRef>
              <c:f>Градиент!$G$4:$G$14</c:f>
              <c:numCache>
                <c:formatCode>General</c:formatCode>
                <c:ptCount val="11"/>
                <c:pt idx="0">
                  <c:v>-7</c:v>
                </c:pt>
                <c:pt idx="1">
                  <c:v>-4</c:v>
                </c:pt>
                <c:pt idx="2">
                  <c:v>-2</c:v>
                </c:pt>
                <c:pt idx="3">
                  <c:v>-1</c:v>
                </c:pt>
                <c:pt idx="4">
                  <c:v>-1</c:v>
                </c:pt>
                <c:pt idx="5">
                  <c:v>0</c:v>
                </c:pt>
                <c:pt idx="6">
                  <c:v>2</c:v>
                </c:pt>
                <c:pt idx="7">
                  <c:v>3</c:v>
                </c:pt>
                <c:pt idx="8">
                  <c:v>4</c:v>
                </c:pt>
                <c:pt idx="9">
                  <c:v>7</c:v>
                </c:pt>
                <c:pt idx="10">
                  <c:v>9</c:v>
                </c:pt>
              </c:numCache>
            </c:numRef>
          </c:xVal>
          <c:yVal>
            <c:numRef>
              <c:f>Градиент!$L$4:$L$14</c:f>
              <c:numCache>
                <c:formatCode>0</c:formatCode>
                <c:ptCount val="11"/>
                <c:pt idx="0">
                  <c:v>863</c:v>
                </c:pt>
                <c:pt idx="1">
                  <c:v>797</c:v>
                </c:pt>
                <c:pt idx="2">
                  <c:v>760</c:v>
                </c:pt>
                <c:pt idx="4">
                  <c:v>705</c:v>
                </c:pt>
                <c:pt idx="5">
                  <c:v>628</c:v>
                </c:pt>
                <c:pt idx="6">
                  <c:v>575</c:v>
                </c:pt>
                <c:pt idx="7">
                  <c:v>596</c:v>
                </c:pt>
                <c:pt idx="8">
                  <c:v>562</c:v>
                </c:pt>
                <c:pt idx="9">
                  <c:v>542</c:v>
                </c:pt>
                <c:pt idx="10">
                  <c:v>509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5793368"/>
        <c:axId val="194269224"/>
      </c:scatterChart>
      <c:valAx>
        <c:axId val="1957933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/>
                  <a:t>Температура модельного грунта, </a:t>
                </a:r>
                <a:r>
                  <a:rPr lang="en-US"/>
                  <a:t>º</a:t>
                </a:r>
                <a:r>
                  <a:rPr lang="ru-RU"/>
                  <a:t>С</a:t>
                </a:r>
              </a:p>
            </c:rich>
          </c:tx>
          <c:layout>
            <c:manualLayout>
              <c:xMode val="edge"/>
              <c:yMode val="edge"/>
              <c:x val="0.64199860784535778"/>
              <c:y val="0.9519794931069246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94269224"/>
        <c:crossesAt val="-200"/>
        <c:crossBetween val="midCat"/>
      </c:valAx>
      <c:valAx>
        <c:axId val="1942692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/>
                  <a:t>Разность потенциалов (градиент) между  </a:t>
                </a:r>
                <a:r>
                  <a:rPr lang="ru-RU" dirty="0" smtClean="0"/>
                  <a:t>электродами </a:t>
                </a:r>
                <a:r>
                  <a:rPr lang="ru-RU" dirty="0"/>
                  <a:t>, мВ</a:t>
                </a:r>
              </a:p>
            </c:rich>
          </c:tx>
          <c:layout>
            <c:manualLayout>
              <c:xMode val="edge"/>
              <c:yMode val="edge"/>
              <c:x val="1.5569959856774564E-2"/>
              <c:y val="6.2531760189380683E-2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crossAx val="195793368"/>
        <c:crossesAt val="-200"/>
        <c:crossBetween val="midCat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1454872101025379"/>
          <c:y val="0.52676322084926908"/>
          <c:w val="0.4159765183225767"/>
          <c:h val="0.20534846880531282"/>
        </c:manualLayout>
      </c:layout>
      <c:overlay val="0"/>
      <c:spPr>
        <a:solidFill>
          <a:schemeClr val="bg1"/>
        </a:solidFill>
      </c:spPr>
    </c:legend>
    <c:plotVisOnly val="1"/>
    <c:dispBlanksAs val="gap"/>
    <c:showDLblsOverMax val="0"/>
  </c:chart>
  <c:txPr>
    <a:bodyPr/>
    <a:lstStyle/>
    <a:p>
      <a:pPr>
        <a:defRPr sz="1400" b="0"/>
      </a:pPr>
      <a:endParaRPr lang="ru-RU"/>
    </a:p>
  </c:txPr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0.34864</cdr:x>
      <cdr:y>0.78297</cdr:y>
    </cdr:from>
    <cdr:to>
      <cdr:x>1</cdr:x>
      <cdr:y>0.85099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08657" y="4098023"/>
          <a:ext cx="5807898" cy="3560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solidFill>
                <a:srgbClr val="0066CC"/>
              </a:solidFill>
            </a:rPr>
            <a:t>пунктирная</a:t>
          </a:r>
          <a:r>
            <a:rPr lang="ru-RU" sz="1400" baseline="0" dirty="0">
              <a:solidFill>
                <a:srgbClr val="0066CC"/>
              </a:solidFill>
            </a:rPr>
            <a:t> линия - смещение потенциала в поле постоянного тока (5,5 ÷ 6,3 мА)  </a:t>
          </a:r>
          <a:endParaRPr lang="ru-RU" sz="1400" dirty="0">
            <a:solidFill>
              <a:srgbClr val="0066CC"/>
            </a:solidFill>
          </a:endParaRPr>
        </a:p>
      </cdr:txBody>
    </cdr:sp>
  </cdr:relSizeAnchor>
  <cdr:relSizeAnchor xmlns:cdr="http://schemas.openxmlformats.org/drawingml/2006/chartDrawing">
    <cdr:from>
      <cdr:x>0.75604</cdr:x>
      <cdr:y>0</cdr:y>
    </cdr:from>
    <cdr:to>
      <cdr:x>0.9697</cdr:x>
      <cdr:y>0.28215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/>
        <a:srcRect xmlns:a="http://schemas.openxmlformats.org/drawingml/2006/main" l="3525" t="19198"/>
        <a:stretch xmlns:a="http://schemas.openxmlformats.org/drawingml/2006/main"/>
      </cdr:blipFill>
      <cdr:spPr>
        <a:xfrm xmlns:a="http://schemas.openxmlformats.org/drawingml/2006/main">
          <a:off x="6741292" y="-1036235"/>
          <a:ext cx="1905086" cy="1476773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005" cy="49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5" tIns="45509" rIns="91015" bIns="45509" numCol="1" anchor="t" anchorCtr="0" compatLnSpc="1">
            <a:prstTxWarp prst="textNoShape">
              <a:avLst/>
            </a:prstTxWarp>
          </a:bodyPr>
          <a:lstStyle>
            <a:lvl1pPr defTabSz="9079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463" y="0"/>
            <a:ext cx="2972005" cy="49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5" tIns="45509" rIns="91015" bIns="45509" numCol="1" anchor="t" anchorCtr="0" compatLnSpc="1">
            <a:prstTxWarp prst="textNoShape">
              <a:avLst/>
            </a:prstTxWarp>
          </a:bodyPr>
          <a:lstStyle>
            <a:lvl1pPr algn="r" defTabSz="9079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365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5" tIns="45509" rIns="91015" bIns="45509" numCol="1" anchor="b" anchorCtr="0" compatLnSpc="1">
            <a:prstTxWarp prst="textNoShape">
              <a:avLst/>
            </a:prstTxWarp>
          </a:bodyPr>
          <a:lstStyle>
            <a:lvl1pPr defTabSz="9079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463" y="9447365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5" tIns="45509" rIns="91015" bIns="45509" numCol="1" anchor="b" anchorCtr="0" compatLnSpc="1">
            <a:prstTxWarp prst="textNoShape">
              <a:avLst/>
            </a:prstTxWarp>
          </a:bodyPr>
          <a:lstStyle>
            <a:lvl1pPr algn="r" defTabSz="907963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EF9B2FAC-2503-48F8-B071-04E7FA1ED43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79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005" cy="49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4" tIns="47998" rIns="95994" bIns="47998" numCol="1" anchor="t" anchorCtr="0" compatLnSpc="1">
            <a:prstTxWarp prst="textNoShape">
              <a:avLst/>
            </a:prstTxWarp>
          </a:bodyPr>
          <a:lstStyle>
            <a:lvl1pPr defTabSz="960286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463" y="0"/>
            <a:ext cx="2972005" cy="49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4" tIns="47998" rIns="95994" bIns="47998" numCol="1" anchor="t" anchorCtr="0" compatLnSpc="1">
            <a:prstTxWarp prst="textNoShape">
              <a:avLst/>
            </a:prstTxWarp>
          </a:bodyPr>
          <a:lstStyle>
            <a:lvl1pPr algn="r" defTabSz="960286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44538"/>
            <a:ext cx="4975225" cy="3732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7028" y="4725997"/>
            <a:ext cx="5483946" cy="447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4" tIns="47998" rIns="95994" bIns="479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365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4" tIns="47998" rIns="95994" bIns="47998" numCol="1" anchor="b" anchorCtr="0" compatLnSpc="1">
            <a:prstTxWarp prst="textNoShape">
              <a:avLst/>
            </a:prstTxWarp>
          </a:bodyPr>
          <a:lstStyle>
            <a:lvl1pPr defTabSz="960286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463" y="9447365"/>
            <a:ext cx="2972005" cy="49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94" tIns="47998" rIns="95994" bIns="47998" numCol="1" anchor="b" anchorCtr="0" compatLnSpc="1">
            <a:prstTxWarp prst="textNoShape">
              <a:avLst/>
            </a:prstTxWarp>
          </a:bodyPr>
          <a:lstStyle>
            <a:lvl1pPr algn="r" defTabSz="960286">
              <a:defRPr sz="13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7F4F542-0CF8-4D46-9C15-E25CCB08C5C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1246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18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18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18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18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4F542-0CF8-4D46-9C15-E25CCB08C5C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318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9" y="0"/>
            <a:ext cx="6653212" cy="100965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8697912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2746597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0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3751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5404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1800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57771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57508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1232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1324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1232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13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3"/>
            <a:ext cx="8697912" cy="13366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12543"/>
            <a:ext cx="8697912" cy="32533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2268539" y="2917514"/>
            <a:ext cx="6653212" cy="32483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9" y="0"/>
            <a:ext cx="6653212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134239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223838" y="2916044"/>
            <a:ext cx="8697912" cy="32498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9" y="0"/>
            <a:ext cx="6653212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941924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9" y="0"/>
            <a:ext cx="6653212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8697912" cy="941924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223838" y="2300400"/>
            <a:ext cx="8697912" cy="38654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572452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/>
          </p:nvPr>
        </p:nvSpPr>
        <p:spPr>
          <a:xfrm>
            <a:off x="3417887" y="1216660"/>
            <a:ext cx="5503863" cy="489204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2268538" y="1309688"/>
            <a:ext cx="6653211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4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МЕРОПРИЯТИЯ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2268538" y="1309688"/>
            <a:ext cx="6653211" cy="4856162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4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МЕРОПРИЯТИЯ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9" y="0"/>
            <a:ext cx="6653212" cy="100965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8697912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32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30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316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9312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5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66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5"/>
            <a:ext cx="8697912" cy="13366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22068"/>
            <a:ext cx="8697912" cy="324378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1564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00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9307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0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498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0660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30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760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8"/>
            <a:ext cx="2746597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5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6797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5"/>
            <a:ext cx="8697912" cy="13366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12548"/>
            <a:ext cx="8697912" cy="32533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512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9259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707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30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112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8"/>
            <a:ext cx="2746597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5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7649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5"/>
            <a:ext cx="8697912" cy="13366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12548"/>
            <a:ext cx="8697912" cy="32533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083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3"/>
            <a:ext cx="8697912" cy="13366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22068"/>
            <a:ext cx="8697912" cy="324378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4883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39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30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9969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8"/>
            <a:ext cx="2746597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5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0952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5"/>
            <a:ext cx="8697912" cy="13366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12548"/>
            <a:ext cx="8697912" cy="32533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670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184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7010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30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1872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8"/>
            <a:ext cx="2746597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5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462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5"/>
            <a:ext cx="8697912" cy="13366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12548"/>
            <a:ext cx="8697912" cy="32533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26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1123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201600"/>
            <a:ext cx="676275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51" y="1600201"/>
            <a:ext cx="8715375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143986" y="6342624"/>
            <a:ext cx="7067549" cy="307777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336818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201600"/>
            <a:ext cx="676275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51" y="1600201"/>
            <a:ext cx="8715375" cy="400110"/>
          </a:xfr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143986" y="6342624"/>
            <a:ext cx="7067549" cy="307777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75879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201600"/>
            <a:ext cx="6772274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143986" y="6342624"/>
            <a:ext cx="7067549" cy="307777"/>
          </a:xfrm>
        </p:spPr>
        <p:txBody>
          <a:bodyPr wrap="square" lIns="0" tIns="0" rIns="0" bIns="0">
            <a:spAutoFit/>
          </a:bodyPr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8064909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5585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2176" y="201600"/>
            <a:ext cx="6762750" cy="1143000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551" y="1600201"/>
            <a:ext cx="8715375" cy="40011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buNone/>
              <a:defRPr sz="2600" b="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2143986" y="6342624"/>
            <a:ext cx="706754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buNone/>
              <a:defRPr sz="2000" b="0">
                <a:solidFill>
                  <a:schemeClr val="bg1"/>
                </a:solidFill>
              </a:defRPr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9394329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0" y="1"/>
            <a:ext cx="6985000" cy="1009651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9501"/>
            <a:ext cx="9144000" cy="400110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144713" y="6362701"/>
            <a:ext cx="67691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29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799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9018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2327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1E9B3-91AF-47FA-A227-46C64CD88F8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IV Международная научно-техническая конференция «Газотранспортные системы: настоящее и будущее»</a:t>
            </a:r>
          </a:p>
        </p:txBody>
      </p:sp>
    </p:spTree>
    <p:extLst>
      <p:ext uri="{BB962C8B-B14F-4D97-AF65-F5344CB8AC3E}">
        <p14:creationId xmlns:p14="http://schemas.microsoft.com/office/powerpoint/2010/main" val="5843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CB5AA87-DF39-4A44-8E16-9EB3C67C3BC3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>
                <a:solidFill>
                  <a:srgbClr val="FFFFFF"/>
                </a:solidFill>
                <a:effectLst/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4143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30" y="1222378"/>
            <a:ext cx="572452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6618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8"/>
            <a:ext cx="2746597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5" y="1222378"/>
            <a:ext cx="274451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0580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5"/>
            <a:ext cx="8697912" cy="13366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12548"/>
            <a:ext cx="8697912" cy="32533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0409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2012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9" y="0"/>
            <a:ext cx="6653212" cy="100965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8697912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7693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572452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084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9307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0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912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3"/>
            <a:ext cx="8697912" cy="13366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22068"/>
            <a:ext cx="8697912" cy="324378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8135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83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91438" tIns="45719" rIns="91438" bIns="45719"/>
          <a:lstStyle>
            <a:lvl1pPr marL="342891" marR="0" indent="-342891" algn="l" defTabSz="914377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9541396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CB5AA87-DF39-4A44-8E16-9EB3C67C3BC3}" type="slidenum">
              <a:rPr lang="en-US"/>
              <a:pPr>
                <a:defRPr/>
              </a:pPr>
              <a:t>‹#›</a:t>
            </a:fld>
            <a:endParaRPr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>
                <a:solidFill>
                  <a:srgbClr val="FFFFFF"/>
                </a:solidFill>
                <a:effectLst/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056165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474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3165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BCDF2-FD40-422C-A1B8-9A0F3CB9DB2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8421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A7591-D8C4-41EE-BDAD-D24A700215B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9459420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8C8A0-5F74-423C-AD6F-BBB5AA03B03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8364781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9500"/>
            <a:ext cx="4495800" cy="152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E5A94-4A41-406B-9EDA-60474FC2593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70843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F3D42-6CED-449B-B6CF-7B53FEF8225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462350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C6B23-CA92-4896-904E-F7829A22409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40774175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19DB7-641B-46D1-8556-C8558304E06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18968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5405B-1DF5-4E20-971B-C5F84D0B75A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7255360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B2059-E846-4518-815E-DBF2F682633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5128130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A3277-5D0C-4D6F-B53A-266C5EE12F4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579736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2608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2608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0497F-E463-4F97-A8F9-99B8AA8CD31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 b="0">
                <a:effectLst/>
              </a:defRPr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9721839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3989"/>
            <a:ext cx="8368812" cy="4143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4174" y="908051"/>
            <a:ext cx="3727938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432789" y="908050"/>
            <a:ext cx="3727938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432789" y="3246439"/>
            <a:ext cx="3727938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211840"/>
      </p:ext>
    </p:extLst>
  </p:cSld>
  <p:clrMapOvr>
    <a:masterClrMapping/>
  </p:clrMapOvr>
  <p:transition>
    <p:split orient="vert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3989"/>
            <a:ext cx="8368812" cy="4143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564173" y="908051"/>
            <a:ext cx="7596554" cy="4525963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673485"/>
      </p:ext>
    </p:extLst>
  </p:cSld>
  <p:clrMapOvr>
    <a:masterClrMapping/>
  </p:clrMapOvr>
  <p:transition>
    <p:split orient="vert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9" y="0"/>
            <a:ext cx="6653212" cy="100965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8697912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73103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572452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50590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9307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3"/>
          </p:nvPr>
        </p:nvSpPr>
        <p:spPr>
          <a:xfrm>
            <a:off x="6169740" y="1222373"/>
            <a:ext cx="2744515" cy="49434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0749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22373"/>
            <a:ext cx="8697912" cy="133667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Содержимое 2"/>
          <p:cNvSpPr>
            <a:spLocks noGrp="1"/>
          </p:cNvSpPr>
          <p:nvPr>
            <p:ph idx="12"/>
          </p:nvPr>
        </p:nvSpPr>
        <p:spPr>
          <a:xfrm>
            <a:off x="223838" y="2922068"/>
            <a:ext cx="8697912" cy="324378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39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9" y="1222373"/>
            <a:ext cx="2749550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7" name="Содержимое 2"/>
          <p:cNvSpPr>
            <a:spLocks noGrp="1"/>
          </p:cNvSpPr>
          <p:nvPr>
            <p:ph idx="12"/>
          </p:nvPr>
        </p:nvSpPr>
        <p:spPr>
          <a:xfrm>
            <a:off x="3197225" y="1222373"/>
            <a:ext cx="5724525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9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9393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CB5AA87-DF39-4A44-8E16-9EB3C67C3BC3}" type="slidenum">
              <a:rPr lang="en-US"/>
              <a:pPr>
                <a:defRPr/>
              </a:pPr>
              <a:t>‹#›</a:t>
            </a:fld>
            <a:endParaRPr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2144713" y="6362700"/>
            <a:ext cx="6769100" cy="4762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b="0">
                <a:solidFill>
                  <a:srgbClr val="FFFFFF"/>
                </a:solidFill>
                <a:effectLst/>
              </a:defRPr>
            </a:lvl1pPr>
          </a:lstStyle>
          <a:p>
            <a:pPr>
              <a:defRPr/>
            </a:pPr>
            <a:r>
              <a:rPr lang="ru-RU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67989950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40" y="1222378"/>
            <a:ext cx="8697912" cy="494347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9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43" y="6477898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910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1788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933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6800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3502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70961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2"/>
          <p:cNvSpPr>
            <a:spLocks noGrp="1"/>
          </p:cNvSpPr>
          <p:nvPr>
            <p:ph idx="12" hasCustomPrompt="1"/>
          </p:nvPr>
        </p:nvSpPr>
        <p:spPr>
          <a:xfrm>
            <a:off x="2268538" y="1216660"/>
            <a:ext cx="6653211" cy="499903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Образец </a:t>
            </a:r>
            <a:br>
              <a:rPr lang="ru-RU" dirty="0" smtClean="0"/>
            </a:br>
            <a:r>
              <a:rPr lang="ru-RU" dirty="0" smtClean="0"/>
              <a:t>текста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22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538" y="0"/>
            <a:ext cx="6875461" cy="100965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838" y="1216660"/>
            <a:ext cx="1484312" cy="49990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2268538" y="6477893"/>
            <a:ext cx="66532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kern="1200" baseline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lang="ru-RU" sz="2000" kern="120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lang="ru-RU" sz="2000" kern="1200" dirty="0" smtClean="0">
                <a:solidFill>
                  <a:srgbClr val="00B050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НАЗВАНИЕ ПРЕЗЕНТАЦИИ</a:t>
            </a:r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08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10" Type="http://schemas.openxmlformats.org/officeDocument/2006/relationships/image" Target="../media/image2.wmf"/><Relationship Id="rId4" Type="http://schemas.openxmlformats.org/officeDocument/2006/relationships/slideLayout" Target="../slideLayouts/slideLayout54.xml"/><Relationship Id="rId9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59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theme" Target="../theme/theme16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7.xml"/><Relationship Id="rId7" Type="http://schemas.openxmlformats.org/officeDocument/2006/relationships/theme" Target="../theme/theme1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.emf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theme" Target="../theme/theme20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5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9.xml"/><Relationship Id="rId9" Type="http://schemas.openxmlformats.org/officeDocument/2006/relationships/image" Target="../media/image1.emf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theme" Target="../theme/theme21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4" Type="http://schemas.openxmlformats.org/officeDocument/2006/relationships/image" Target="../media/image1.emf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2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1.emf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theme" Target="../theme/theme23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1.emf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theme" Target="../theme/theme24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1.emf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theme" Target="../theme/theme25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1.emf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theme" Target="../theme/theme26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1.emf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theme" Target="../theme/theme27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1.emf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theme" Target="../theme/theme28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emf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emf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emf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99370" name="Rectangle 10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8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3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55" r:id="rId2"/>
    <p:sldLayoutId id="2147483756" r:id="rId3"/>
    <p:sldLayoutId id="2147483757" r:id="rId4"/>
    <p:sldLayoutId id="2147483667" r:id="rId5"/>
    <p:sldLayoutId id="2147483828" r:id="rId6"/>
    <p:sldLayoutId id="2147483886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3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8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99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24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333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6878" indent="-28567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4755" indent="-228541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2643" indent="-228541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687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396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04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124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520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3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3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8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2782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24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333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6878" indent="-28567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4755" indent="-228541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2643" indent="-228541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687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396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04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124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520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3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3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8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76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24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333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6878" indent="-28567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4755" indent="-228541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2643" indent="-228541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687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396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04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124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520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3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3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8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703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24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333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6878" indent="-28567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4755" indent="-228541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2643" indent="-228541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687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396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04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124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520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3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 userDrawn="1"/>
        </p:nvGrpSpPr>
        <p:grpSpPr bwMode="auto">
          <a:xfrm>
            <a:off x="0" y="6163735"/>
            <a:ext cx="9144000" cy="719668"/>
            <a:chOff x="0" y="3974"/>
            <a:chExt cx="5760" cy="340"/>
          </a:xfrm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defTabSz="914296" fontAlgn="auto">
                <a:spcBef>
                  <a:spcPts val="0"/>
                </a:spcBef>
                <a:spcAft>
                  <a:spcPts val="0"/>
                </a:spcAft>
              </a:pPr>
              <a:endParaRPr lang="ru-RU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defTabSz="914296" fontAlgn="auto">
                <a:spcBef>
                  <a:spcPts val="0"/>
                </a:spcBef>
                <a:spcAft>
                  <a:spcPts val="0"/>
                </a:spcAft>
              </a:pPr>
              <a:endParaRPr lang="ru-RU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Line 7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defTabSz="914296" fontAlgn="auto">
                <a:spcBef>
                  <a:spcPts val="0"/>
                </a:spcBef>
                <a:spcAft>
                  <a:spcPts val="0"/>
                </a:spcAft>
              </a:pPr>
              <a:endParaRPr lang="ru-RU" sz="18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6" name="Rectangle 9"/>
          <p:cNvSpPr>
            <a:spLocks noChangeArrowheads="1"/>
          </p:cNvSpPr>
          <p:nvPr userDrawn="1"/>
        </p:nvSpPr>
        <p:spPr bwMode="auto">
          <a:xfrm>
            <a:off x="1943100" y="4"/>
            <a:ext cx="7200900" cy="1439333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914296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 8"/>
          <p:cNvSpPr>
            <a:spLocks noChangeArrowheads="1"/>
          </p:cNvSpPr>
          <p:nvPr userDrawn="1"/>
        </p:nvSpPr>
        <p:spPr bwMode="auto">
          <a:xfrm>
            <a:off x="0" y="4"/>
            <a:ext cx="1936750" cy="1439333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defTabSz="914296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Line 10"/>
          <p:cNvSpPr>
            <a:spLocks noChangeShapeType="1"/>
          </p:cNvSpPr>
          <p:nvPr userDrawn="1"/>
        </p:nvSpPr>
        <p:spPr bwMode="auto">
          <a:xfrm>
            <a:off x="1936750" y="4"/>
            <a:ext cx="0" cy="143933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defTabSz="914296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Line 16"/>
          <p:cNvSpPr>
            <a:spLocks noChangeShapeType="1"/>
          </p:cNvSpPr>
          <p:nvPr userDrawn="1"/>
        </p:nvSpPr>
        <p:spPr bwMode="auto">
          <a:xfrm>
            <a:off x="0" y="6159499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defTabSz="914296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Line 17"/>
          <p:cNvSpPr>
            <a:spLocks noChangeShapeType="1"/>
          </p:cNvSpPr>
          <p:nvPr userDrawn="1"/>
        </p:nvSpPr>
        <p:spPr bwMode="auto">
          <a:xfrm>
            <a:off x="0" y="1439333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 defTabSz="914296" fontAlgn="auto">
              <a:spcBef>
                <a:spcPts val="0"/>
              </a:spcBef>
              <a:spcAft>
                <a:spcPts val="0"/>
              </a:spcAft>
            </a:pPr>
            <a:endParaRPr lang="ru-RU"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9550" y="1600201"/>
            <a:ext cx="8477250" cy="400110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  <p:sp>
        <p:nvSpPr>
          <p:cNvPr id="18" name="Номер слайда 3"/>
          <p:cNvSpPr txBox="1">
            <a:spLocks/>
          </p:cNvSpPr>
          <p:nvPr userDrawn="1"/>
        </p:nvSpPr>
        <p:spPr>
          <a:xfrm>
            <a:off x="209552" y="6223002"/>
            <a:ext cx="1482727" cy="635001"/>
          </a:xfrm>
          <a:prstGeom prst="rect">
            <a:avLst/>
          </a:prstGeom>
        </p:spPr>
        <p:txBody>
          <a:bodyPr vert="horz" lIns="0" tIns="0" rIns="0" bIns="0" rtlCol="0" anchor="ctr"/>
          <a:lstStyle/>
          <a:p>
            <a:pPr defTabSz="914296" fontAlgn="auto">
              <a:spcBef>
                <a:spcPts val="0"/>
              </a:spcBef>
              <a:spcAft>
                <a:spcPts val="0"/>
              </a:spcAft>
              <a:defRPr/>
            </a:pPr>
            <a:fld id="{E4274F02-7521-4F9B-A76E-13D583AC38B1}" type="slidenum">
              <a:rPr lang="ru-RU" sz="2000" b="1" smtClean="0">
                <a:solidFill>
                  <a:prstClr val="white"/>
                </a:solidFill>
              </a:rPr>
              <a:pPr defTabSz="914296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2000" b="1" dirty="0" smtClean="0">
              <a:solidFill>
                <a:prstClr val="white"/>
              </a:solidFill>
            </a:endParaRPr>
          </a:p>
        </p:txBody>
      </p:sp>
      <p:pic>
        <p:nvPicPr>
          <p:cNvPr id="23" name="Рисунок 22" descr="GP Ru.wmf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165841" y="238560"/>
            <a:ext cx="1578503" cy="10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4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8" r:id="rId7"/>
    <p:sldLayoutId id="2147483819" r:id="rId8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296" rtl="0" eaLnBrk="1" latinLnBrk="0" hangingPunct="1">
        <a:spcBef>
          <a:spcPct val="0"/>
        </a:spcBef>
        <a:buNone/>
        <a:defRPr kumimoji="0" lang="ru-RU" sz="26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0" algn="l" defTabSz="914296" rtl="0" eaLnBrk="1" latinLnBrk="0" hangingPunct="1">
        <a:spcBef>
          <a:spcPct val="20000"/>
        </a:spcBef>
        <a:buFont typeface="Arial" pitchFamily="34" charset="0"/>
        <a:buNone/>
        <a:defRPr sz="2600" b="0" kern="120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742865" indent="-285717" algn="l" defTabSz="914296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2pPr>
      <a:lvl3pPr marL="1142870" indent="-228574" algn="l" defTabSz="914296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3pPr>
      <a:lvl4pPr marL="1600018" indent="-228574" algn="l" defTabSz="914296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4pPr>
      <a:lvl5pPr marL="2057166" indent="-228574" algn="l" defTabSz="914296" rtl="0" eaLnBrk="1" latinLnBrk="0" hangingPunct="1">
        <a:spcBef>
          <a:spcPct val="20000"/>
        </a:spcBef>
        <a:buFont typeface="Arial" pitchFamily="34" charset="0"/>
        <a:buNone/>
        <a:defRPr sz="2600" kern="1200">
          <a:solidFill>
            <a:schemeClr val="bg1"/>
          </a:solidFill>
          <a:latin typeface="Arial Narrow" pitchFamily="34" charset="0"/>
          <a:ea typeface="+mn-ea"/>
          <a:cs typeface="+mn-cs"/>
        </a:defRPr>
      </a:lvl5pPr>
      <a:lvl6pPr marL="2514314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2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0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8" indent="-228574" algn="l" defTabSz="9142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8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text</a:t>
            </a:r>
          </a:p>
        </p:txBody>
      </p:sp>
      <p:grpSp>
        <p:nvGrpSpPr>
          <p:cNvPr id="1027" name="Group 3"/>
          <p:cNvGrpSpPr>
            <a:grpSpLocks/>
          </p:cNvGrpSpPr>
          <p:nvPr userDrawn="1"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1037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8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/>
            <a:lstStyle>
              <a:lvl1pPr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1pPr>
              <a:lvl2pPr marL="742950" indent="-28575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2pPr>
              <a:lvl3pPr marL="11430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3pPr>
              <a:lvl4pPr marL="16002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4pPr>
              <a:lvl5pPr marL="2057400" indent="-228600" eaLnBrk="0" hangingPunct="0"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bg1"/>
                  </a:solidFill>
                  <a:latin typeface="Arial Narrow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1039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1028" name="Rectangle 7"/>
          <p:cNvSpPr>
            <a:spLocks noChangeArrowheads="1"/>
          </p:cNvSpPr>
          <p:nvPr userDrawn="1"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Rectangle 8"/>
          <p:cNvSpPr>
            <a:spLocks noChangeArrowheads="1"/>
          </p:cNvSpPr>
          <p:nvPr userDrawn="1"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1pPr>
            <a:lvl2pPr marL="742950" indent="-28575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2pPr>
            <a:lvl3pPr marL="11430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3pPr>
            <a:lvl4pPr marL="16002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4pPr>
            <a:lvl5pPr marL="2057400" indent="-228600" eaLnBrk="0" hangingPunct="0">
              <a:defRPr sz="1700">
                <a:solidFill>
                  <a:schemeClr val="bg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eaLnBrk="1" hangingPunct="1">
              <a:defRPr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30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Sample header</a:t>
            </a:r>
          </a:p>
        </p:txBody>
      </p:sp>
      <p:sp>
        <p:nvSpPr>
          <p:cNvPr id="1032" name="Line 14"/>
          <p:cNvSpPr>
            <a:spLocks noChangeShapeType="1"/>
          </p:cNvSpPr>
          <p:nvPr userDrawn="1"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1033" name="Line 15"/>
          <p:cNvSpPr>
            <a:spLocks noChangeShapeType="1"/>
          </p:cNvSpPr>
          <p:nvPr userDrawn="1"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/>
          <a:lstStyle/>
          <a:p>
            <a:endParaRPr lang="ru-RU" smtClean="0">
              <a:solidFill>
                <a:srgbClr val="FFFFFF"/>
              </a:solidFill>
            </a:endParaRPr>
          </a:p>
        </p:txBody>
      </p:sp>
      <p:sp>
        <p:nvSpPr>
          <p:cNvPr id="399379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334D0E75-AD90-4538-A1DF-9879376AF28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99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rtl="0">
              <a:spcBef>
                <a:spcPct val="50000"/>
              </a:spcBef>
              <a:defRPr sz="1300"/>
            </a:lvl1pPr>
          </a:lstStyle>
          <a:p>
            <a:pPr>
              <a:defRPr/>
            </a:pPr>
            <a:r>
              <a:rPr lang="ru-RU">
                <a:solidFill>
                  <a:srgbClr val="FFFFFF"/>
                </a:solidFill>
              </a:rPr>
              <a:t>IV Международная научно-техническая конференция «Газотранспортные системы: настоящее и будущее»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36" name="Picture 37" descr="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65100"/>
            <a:ext cx="15621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815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3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8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03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24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333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6878" indent="-28567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4755" indent="-228541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2643" indent="-228541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687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396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04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124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520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3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99370" name="Rectangle 10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3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856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079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079500"/>
            <a:ext cx="91440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16000" tIns="0" rIns="21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0" y="6318250"/>
            <a:ext cx="9144000" cy="539750"/>
            <a:chOff x="0" y="3974"/>
            <a:chExt cx="5760" cy="340"/>
          </a:xfrm>
        </p:grpSpPr>
        <p:sp>
          <p:nvSpPr>
            <p:cNvPr id="399364" name="Rectangle 4"/>
            <p:cNvSpPr>
              <a:spLocks noChangeArrowheads="1"/>
            </p:cNvSpPr>
            <p:nvPr userDrawn="1"/>
          </p:nvSpPr>
          <p:spPr bwMode="auto">
            <a:xfrm>
              <a:off x="0" y="3974"/>
              <a:ext cx="1220" cy="340"/>
            </a:xfrm>
            <a:prstGeom prst="rect">
              <a:avLst/>
            </a:prstGeom>
            <a:solidFill>
              <a:srgbClr val="0066C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399365" name="Rectangle 5"/>
            <p:cNvSpPr>
              <a:spLocks noChangeArrowheads="1"/>
            </p:cNvSpPr>
            <p:nvPr userDrawn="1"/>
          </p:nvSpPr>
          <p:spPr bwMode="auto">
            <a:xfrm>
              <a:off x="1224" y="3974"/>
              <a:ext cx="4536" cy="340"/>
            </a:xfrm>
            <a:prstGeom prst="rect">
              <a:avLst/>
            </a:prstGeom>
            <a:solidFill>
              <a:srgbClr val="3399FF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/>
            <a:lstStyle/>
            <a:p>
              <a:pPr marL="90488">
                <a:defRPr/>
              </a:pPr>
              <a:r>
                <a:rPr lang="en-US" sz="1800" b="1" dirty="0" smtClean="0">
                  <a:solidFill>
                    <a:srgbClr val="FFFFFF"/>
                  </a:solidFill>
                </a:rPr>
                <a:t>Gazprom activities on methane emissions reduction</a:t>
              </a:r>
              <a:endParaRPr lang="ru-RU" dirty="0">
                <a:solidFill>
                  <a:srgbClr val="FFFFFF"/>
                </a:solidFill>
              </a:endParaRPr>
            </a:p>
          </p:txBody>
        </p:sp>
        <p:sp>
          <p:nvSpPr>
            <p:cNvPr id="399366" name="Line 6"/>
            <p:cNvSpPr>
              <a:spLocks noChangeShapeType="1"/>
            </p:cNvSpPr>
            <p:nvPr userDrawn="1"/>
          </p:nvSpPr>
          <p:spPr bwMode="auto">
            <a:xfrm>
              <a:off x="1220" y="3974"/>
              <a:ext cx="0" cy="34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399367" name="Rectangle 7"/>
          <p:cNvSpPr>
            <a:spLocks noChangeArrowheads="1"/>
          </p:cNvSpPr>
          <p:nvPr/>
        </p:nvSpPr>
        <p:spPr bwMode="auto">
          <a:xfrm>
            <a:off x="0" y="0"/>
            <a:ext cx="1936750" cy="1079500"/>
          </a:xfrm>
          <a:prstGeom prst="rect">
            <a:avLst/>
          </a:prstGeom>
          <a:solidFill>
            <a:srgbClr val="0066CC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99368" name="Rectangle 8"/>
          <p:cNvSpPr>
            <a:spLocks noChangeArrowheads="1"/>
          </p:cNvSpPr>
          <p:nvPr/>
        </p:nvSpPr>
        <p:spPr bwMode="auto">
          <a:xfrm>
            <a:off x="1943100" y="0"/>
            <a:ext cx="72009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>
            <a:off x="1936750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3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159000" y="0"/>
            <a:ext cx="69850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993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2000" b="1"/>
            </a:lvl1pPr>
          </a:lstStyle>
          <a:p>
            <a:pPr>
              <a:defRPr/>
            </a:pPr>
            <a:fld id="{AA1CBE99-D643-4670-AF6A-D51BA21885B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9937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44713" y="6362700"/>
            <a:ext cx="67691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defRPr sz="2000"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99374" name="Line 14"/>
          <p:cNvSpPr>
            <a:spLocks noChangeShapeType="1"/>
          </p:cNvSpPr>
          <p:nvPr/>
        </p:nvSpPr>
        <p:spPr bwMode="auto">
          <a:xfrm>
            <a:off x="0" y="631507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99375" name="Line 15"/>
          <p:cNvSpPr>
            <a:spLocks noChangeShapeType="1"/>
          </p:cNvSpPr>
          <p:nvPr/>
        </p:nvSpPr>
        <p:spPr bwMode="auto">
          <a:xfrm>
            <a:off x="0" y="1079500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1036" name="Picture 18"/>
          <p:cNvPicPr>
            <a:picLocks noChangeAspect="1" noChangeArrowheads="1"/>
          </p:cNvPicPr>
          <p:nvPr/>
        </p:nvPicPr>
        <p:blipFill>
          <a:blip r:embed="rId15" cstate="email">
            <a:clrChange>
              <a:clrFrom>
                <a:srgbClr val="007AC2"/>
              </a:clrFrom>
              <a:clrTo>
                <a:srgbClr val="007AC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825" y="58738"/>
            <a:ext cx="1616075" cy="833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7240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6" r:id="rId5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99370" name="Rectangle 10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3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2519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6911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798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72530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444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149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429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00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00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32" name="Rectangle 20"/>
          <p:cNvSpPr>
            <a:spLocks noChangeArrowheads="1"/>
          </p:cNvSpPr>
          <p:nvPr userDrawn="1"/>
        </p:nvSpPr>
        <p:spPr bwMode="auto">
          <a:xfrm>
            <a:off x="2038350" y="2781300"/>
            <a:ext cx="7105650" cy="40767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4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5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6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7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6932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8697912" cy="134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1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6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68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32" name="Rectangle 20"/>
          <p:cNvSpPr>
            <a:spLocks noChangeArrowheads="1"/>
          </p:cNvSpPr>
          <p:nvPr userDrawn="1"/>
        </p:nvSpPr>
        <p:spPr bwMode="auto">
          <a:xfrm>
            <a:off x="1" y="2781300"/>
            <a:ext cx="9144000" cy="40767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6932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8697912" cy="134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7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24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8697912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269332" name="Rectangle 20"/>
          <p:cNvSpPr>
            <a:spLocks noChangeArrowheads="1"/>
          </p:cNvSpPr>
          <p:nvPr userDrawn="1"/>
        </p:nvSpPr>
        <p:spPr bwMode="auto">
          <a:xfrm>
            <a:off x="1" y="2156460"/>
            <a:ext cx="9144000" cy="470154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8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0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2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3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5"/>
          <p:cNvSpPr>
            <a:spLocks noChangeArrowheads="1"/>
          </p:cNvSpPr>
          <p:nvPr userDrawn="1"/>
        </p:nvSpPr>
        <p:spPr bwMode="auto">
          <a:xfrm>
            <a:off x="2038350" y="1"/>
            <a:ext cx="710565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72399" name="Rectangle 15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4" name="Line 9"/>
          <p:cNvSpPr>
            <a:spLocks noChangeShapeType="1"/>
          </p:cNvSpPr>
          <p:nvPr userDrawn="1"/>
        </p:nvSpPr>
        <p:spPr bwMode="auto">
          <a:xfrm>
            <a:off x="1936750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7239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3838" y="1216660"/>
            <a:ext cx="1484312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</a:t>
            </a:r>
          </a:p>
          <a:p>
            <a:pPr lvl="0"/>
            <a:r>
              <a:rPr lang="ru-RU" dirty="0" smtClean="0"/>
              <a:t>текста</a:t>
            </a:r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2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5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1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68580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8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11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ChangeArrowheads="1"/>
          </p:cNvSpPr>
          <p:nvPr userDrawn="1"/>
        </p:nvSpPr>
        <p:spPr bwMode="auto">
          <a:xfrm>
            <a:off x="3197225" y="0"/>
            <a:ext cx="5946775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75467" name="Rectangle 11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223837" y="1216660"/>
            <a:ext cx="2749551" cy="4892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l" rt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Образец текста</a:t>
            </a:r>
          </a:p>
        </p:txBody>
      </p:sp>
      <p:sp>
        <p:nvSpPr>
          <p:cNvPr id="27547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8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9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950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3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4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8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31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8" y="6477893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66" r:id="rId2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lang="ru-RU" sz="2600" b="0" dirty="0" smtClean="0">
          <a:solidFill>
            <a:srgbClr val="003366"/>
          </a:solidFill>
          <a:latin typeface="+mn-lt"/>
          <a:ea typeface="+mn-ea"/>
          <a:cs typeface="+mn-cs"/>
        </a:defRPr>
      </a:lvl1pPr>
      <a:lvl2pPr marL="827088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5075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3063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367630" name="Rectangle 14"/>
          <p:cNvSpPr>
            <a:spLocks noChangeArrowheads="1"/>
          </p:cNvSpPr>
          <p:nvPr userDrawn="1"/>
        </p:nvSpPr>
        <p:spPr bwMode="auto">
          <a:xfrm>
            <a:off x="755650" y="7605713"/>
            <a:ext cx="4103688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4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5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27" name="Rectangle 4"/>
          <p:cNvSpPr>
            <a:spLocks noChangeArrowheads="1"/>
          </p:cNvSpPr>
          <p:nvPr userDrawn="1"/>
        </p:nvSpPr>
        <p:spPr bwMode="auto">
          <a:xfrm>
            <a:off x="0" y="6405563"/>
            <a:ext cx="91440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endParaRPr lang="ru-RU" sz="1700" kern="1200">
              <a:solidFill>
                <a:schemeClr val="bg1"/>
              </a:solidFill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3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9"/>
          <p:cNvSpPr>
            <a:spLocks noChangeShapeType="1"/>
          </p:cNvSpPr>
          <p:nvPr userDrawn="1"/>
        </p:nvSpPr>
        <p:spPr bwMode="auto">
          <a:xfrm>
            <a:off x="2041514" y="0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78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2600" b="1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8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6" name="Rectangle 5"/>
          <p:cNvSpPr>
            <a:spLocks noChangeArrowheads="1"/>
          </p:cNvSpPr>
          <p:nvPr userDrawn="1"/>
        </p:nvSpPr>
        <p:spPr bwMode="auto">
          <a:xfrm>
            <a:off x="0" y="6404400"/>
            <a:ext cx="9144000" cy="4536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99367" name="Rectangle 7"/>
          <p:cNvSpPr>
            <a:spLocks noChangeArrowheads="1"/>
          </p:cNvSpPr>
          <p:nvPr userDrawn="1"/>
        </p:nvSpPr>
        <p:spPr bwMode="auto">
          <a:xfrm>
            <a:off x="0" y="0"/>
            <a:ext cx="2043114" cy="1079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399370" name="Rectangle 10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268538" y="0"/>
            <a:ext cx="6653212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5" name="Rectangle 4"/>
          <p:cNvSpPr>
            <a:spLocks noChangeArrowheads="1"/>
          </p:cNvSpPr>
          <p:nvPr userDrawn="1"/>
        </p:nvSpPr>
        <p:spPr bwMode="auto">
          <a:xfrm>
            <a:off x="0" y="6405568"/>
            <a:ext cx="2044800" cy="452437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8" name="Line 6"/>
          <p:cNvSpPr>
            <a:spLocks noChangeShapeType="1"/>
          </p:cNvSpPr>
          <p:nvPr userDrawn="1"/>
        </p:nvSpPr>
        <p:spPr bwMode="auto">
          <a:xfrm>
            <a:off x="2041514" y="6398418"/>
            <a:ext cx="0" cy="4595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3" name="Line 15"/>
          <p:cNvSpPr>
            <a:spLocks noChangeShapeType="1"/>
          </p:cNvSpPr>
          <p:nvPr userDrawn="1"/>
        </p:nvSpPr>
        <p:spPr bwMode="auto">
          <a:xfrm>
            <a:off x="0" y="1070791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4" name="Line 14"/>
          <p:cNvSpPr>
            <a:spLocks noChangeShapeType="1"/>
          </p:cNvSpPr>
          <p:nvPr userDrawn="1"/>
        </p:nvSpPr>
        <p:spPr bwMode="auto">
          <a:xfrm>
            <a:off x="0" y="640475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204789" y="6477898"/>
            <a:ext cx="1487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ru-RU" sz="2000" b="1" kern="120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‹#›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2041514" y="3"/>
            <a:ext cx="0" cy="1071563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srgbClr val="FFFFF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800" y="136800"/>
            <a:ext cx="1623600" cy="80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084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5pPr>
      <a:lvl6pPr marL="457082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6pPr>
      <a:lvl7pPr marL="914165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7pPr>
      <a:lvl8pPr marL="1371249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8pPr>
      <a:lvl9pPr marL="1828333" algn="l" rtl="0" fontAlgn="base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Narrow" pitchFamily="34" charset="0"/>
        </a:defRPr>
      </a:lvl9pPr>
    </p:titleStyle>
    <p:bodyStyle>
      <a:lvl1pPr algn="l" rtl="0" fontAlgn="base">
        <a:spcBef>
          <a:spcPct val="0"/>
        </a:spcBef>
        <a:spcAft>
          <a:spcPct val="0"/>
        </a:spcAft>
        <a:defRPr sz="2600" b="0">
          <a:solidFill>
            <a:srgbClr val="003366"/>
          </a:solidFill>
          <a:latin typeface="+mn-lt"/>
          <a:ea typeface="+mn-ea"/>
          <a:cs typeface="+mn-cs"/>
        </a:defRPr>
      </a:lvl1pPr>
      <a:lvl2pPr marL="826878" indent="-28567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4755" indent="-228541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42643" indent="-228541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687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396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040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124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5205" indent="-22854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4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3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99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914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4"/>
          <p:cNvSpPr txBox="1">
            <a:spLocks/>
          </p:cNvSpPr>
          <p:nvPr/>
        </p:nvSpPr>
        <p:spPr>
          <a:xfrm>
            <a:off x="3182112" y="6342061"/>
            <a:ext cx="3950208" cy="4873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12" rIns="91425" bIns="45712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rgbClr val="003366"/>
                </a:solidFill>
                <a:latin typeface="Arial Narrow" pitchFamily="34" charset="0"/>
                <a:ea typeface="+mn-ea"/>
                <a:cs typeface="+mn-cs"/>
              </a:defRPr>
            </a:lvl1pPr>
            <a:lvl2pPr marL="741363" indent="-2841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14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5986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58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3013" indent="-22701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0213" indent="-22701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7413" indent="-22701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4613" indent="-227013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>
              <a:lnSpc>
                <a:spcPts val="1700"/>
              </a:lnSpc>
            </a:pPr>
            <a:r>
              <a:rPr lang="ru-RU" altLang="ru-RU" sz="1600" b="0" dirty="0" smtClean="0">
                <a:solidFill>
                  <a:srgbClr val="FFFFFF"/>
                </a:solidFill>
              </a:rPr>
              <a:t>г. Сочи, Красная Поляна , 28 мая 2019</a:t>
            </a:r>
            <a:endParaRPr lang="ru-RU" altLang="ru-RU" sz="1700" b="0" dirty="0" smtClean="0">
              <a:solidFill>
                <a:srgbClr val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2158" y="2496050"/>
            <a:ext cx="80391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/>
              <a:t>Инженерные изыскания.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/>
              <a:t>К вопросу проведения зимних электрометрических работ</a:t>
            </a:r>
            <a:endParaRPr lang="ru-RU" altLang="ru-RU" sz="2000" kern="0" dirty="0">
              <a:solidFill>
                <a:srgbClr val="FFFFFF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2000" kern="0" dirty="0" smtClean="0">
              <a:solidFill>
                <a:srgbClr val="FFFFFF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2000" kern="0" dirty="0">
              <a:solidFill>
                <a:srgbClr val="FFFFFF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2000" kern="0" dirty="0" smtClean="0">
              <a:solidFill>
                <a:srgbClr val="FFFFFF"/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000" kern="0" dirty="0" smtClean="0">
                <a:solidFill>
                  <a:srgbClr val="FFFFFF"/>
                </a:solidFill>
              </a:rPr>
              <a:t>                                 </a:t>
            </a:r>
            <a:endParaRPr lang="ru-RU" altLang="ru-RU" sz="1800" kern="0" dirty="0">
              <a:solidFill>
                <a:srgbClr val="FFFFFF"/>
              </a:solidFill>
            </a:endParaRPr>
          </a:p>
          <a:p>
            <a:pPr algn="r"/>
            <a:r>
              <a:rPr lang="ru-RU" sz="1800" dirty="0" smtClean="0"/>
              <a:t>Глазов </a:t>
            </a:r>
            <a:r>
              <a:rPr lang="ru-RU" sz="1800" dirty="0"/>
              <a:t>Н.Н</a:t>
            </a:r>
            <a:r>
              <a:rPr lang="ru-RU" sz="1800" dirty="0" smtClean="0"/>
              <a:t>.,(</a:t>
            </a:r>
            <a:r>
              <a:rPr lang="ru-RU" sz="1800" dirty="0"/>
              <a:t>ООО «Газпром ВНИИГАЗ»)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1800" kern="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9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77733" y="324836"/>
            <a:ext cx="7009758" cy="505589"/>
          </a:xfrm>
        </p:spPr>
        <p:txBody>
          <a:bodyPr lIns="91401" tIns="45700" rIns="91401" bIns="45700" anchor="t"/>
          <a:lstStyle/>
          <a:p>
            <a:pPr algn="ctr"/>
            <a:r>
              <a:rPr lang="ru-RU" altLang="ru-RU" sz="1800" dirty="0" smtClean="0"/>
              <a:t>Выводы</a:t>
            </a:r>
            <a:endParaRPr lang="ru-RU" alt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0354" y="1169411"/>
            <a:ext cx="8453767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900" dirty="0" smtClean="0">
                <a:solidFill>
                  <a:srgbClr val="0079C2"/>
                </a:solidFill>
              </a:rPr>
              <a:t>Измерения величины удельного электрического сопротивления грунта в зимний период могут привести к недооценке его коррозионной агрессивности, некорректному выбору защитных потенциалов проектируемого сооружения</a:t>
            </a:r>
            <a:r>
              <a:rPr lang="ru-RU" sz="1900" dirty="0">
                <a:solidFill>
                  <a:srgbClr val="0079C2"/>
                </a:solidFill>
              </a:rPr>
              <a:t> </a:t>
            </a:r>
            <a:r>
              <a:rPr lang="ru-RU" sz="1900" dirty="0" smtClean="0">
                <a:solidFill>
                  <a:srgbClr val="0079C2"/>
                </a:solidFill>
              </a:rPr>
              <a:t> и/или  неоптимальному выбору типа анодного заземления;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900" dirty="0" smtClean="0">
                <a:solidFill>
                  <a:srgbClr val="0079C2"/>
                </a:solidFill>
              </a:rPr>
              <a:t>Температура </a:t>
            </a:r>
            <a:r>
              <a:rPr lang="ru-RU" sz="1900" dirty="0">
                <a:solidFill>
                  <a:srgbClr val="0079C2"/>
                </a:solidFill>
              </a:rPr>
              <a:t>грунта значительно влияет на результаты оценки защищенности сооружения или величины естественного  потенциала стали</a:t>
            </a:r>
            <a:r>
              <a:rPr lang="ru-RU" sz="1900" dirty="0" smtClean="0">
                <a:solidFill>
                  <a:srgbClr val="0079C2"/>
                </a:solidFill>
              </a:rPr>
              <a:t>;</a:t>
            </a:r>
          </a:p>
        </p:txBody>
      </p:sp>
      <p:pic>
        <p:nvPicPr>
          <p:cNvPr id="8" name="Picture 3" descr="O:\018000300\Лаборатория\Андрущенко\ННГ\1613227112015-8fg8c-4gb6d-2653a-5188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7"/>
          <a:stretch/>
        </p:blipFill>
        <p:spPr bwMode="auto">
          <a:xfrm>
            <a:off x="5207158" y="3219062"/>
            <a:ext cx="3783029" cy="263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0354" y="3099210"/>
            <a:ext cx="4786838" cy="3462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900" dirty="0" smtClean="0">
                <a:solidFill>
                  <a:srgbClr val="0079C2"/>
                </a:solidFill>
              </a:rPr>
              <a:t>При </a:t>
            </a:r>
            <a:r>
              <a:rPr lang="ru-RU" sz="1900" dirty="0">
                <a:solidFill>
                  <a:srgbClr val="0079C2"/>
                </a:solidFill>
              </a:rPr>
              <a:t>оценке наличия блуждающего тока в земле на участке с замершим грунтом невозможно корректно измерить напряженность электрического поля, </a:t>
            </a:r>
            <a:r>
              <a:rPr lang="ru-RU" sz="1900" dirty="0" smtClean="0">
                <a:solidFill>
                  <a:srgbClr val="0079C2"/>
                </a:solidFill>
              </a:rPr>
              <a:t>следовательно,  адекватно оценить коррозионную опасность  на участке;</a:t>
            </a:r>
            <a:endParaRPr lang="ru-RU" sz="1900" dirty="0">
              <a:solidFill>
                <a:srgbClr val="0079C2"/>
              </a:solidFill>
            </a:endParaRP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900" dirty="0" smtClean="0">
                <a:solidFill>
                  <a:srgbClr val="0079C2"/>
                </a:solidFill>
              </a:rPr>
              <a:t>При проведении электрометрических измерений следует учитывать значительную </a:t>
            </a:r>
            <a:r>
              <a:rPr lang="ru-RU" sz="1900" dirty="0">
                <a:solidFill>
                  <a:srgbClr val="0079C2"/>
                </a:solidFill>
              </a:rPr>
              <a:t>инерционность процесса сезонного </a:t>
            </a:r>
            <a:r>
              <a:rPr lang="ru-RU" sz="1900" dirty="0" err="1">
                <a:solidFill>
                  <a:srgbClr val="0079C2"/>
                </a:solidFill>
              </a:rPr>
              <a:t>растепления</a:t>
            </a:r>
            <a:r>
              <a:rPr lang="ru-RU" sz="1900" dirty="0">
                <a:solidFill>
                  <a:srgbClr val="0079C2"/>
                </a:solidFill>
              </a:rPr>
              <a:t> грунта</a:t>
            </a:r>
          </a:p>
          <a:p>
            <a:pPr marL="342900" indent="-342900" algn="just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ru-RU" sz="1900" dirty="0" smtClean="0">
              <a:solidFill>
                <a:srgbClr val="0079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48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43189" y="3240037"/>
            <a:ext cx="42660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8" tIns="45719" rIns="91438" bIns="45719">
            <a:spAutoFit/>
          </a:bodyPr>
          <a:lstStyle/>
          <a:p>
            <a:pPr algn="ctr"/>
            <a:r>
              <a:rPr lang="ru-RU" sz="2400" b="1" dirty="0">
                <a:solidFill>
                  <a:srgbClr val="FFFFFF"/>
                </a:solidFill>
              </a:rPr>
              <a:t>СПАСИБО ЗА ВНИМАНИЕ</a:t>
            </a:r>
            <a:r>
              <a:rPr lang="en-US" sz="2400" b="1" dirty="0">
                <a:solidFill>
                  <a:srgbClr val="FFFFFF"/>
                </a:solidFill>
              </a:rPr>
              <a:t> !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xmlns="" id="{ACB16003-A28E-4EFC-B31C-8D7F063B71D3}"/>
              </a:ext>
            </a:extLst>
          </p:cNvPr>
          <p:cNvSpPr txBox="1">
            <a:spLocks noChangeArrowheads="1"/>
          </p:cNvSpPr>
          <p:nvPr/>
        </p:nvSpPr>
        <p:spPr>
          <a:xfrm>
            <a:off x="2817537" y="152810"/>
            <a:ext cx="4940576" cy="899707"/>
          </a:xfrm>
          <a:prstGeom prst="rect">
            <a:avLst/>
          </a:prstGeom>
        </p:spPr>
        <p:txBody>
          <a:bodyPr lIns="91438" tIns="45719" rIns="91438" bIns="45719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600">
                <a:solidFill>
                  <a:schemeClr val="bg1"/>
                </a:solidFill>
                <a:latin typeface="Arial Narrow" pitchFamily="34" charset="0"/>
              </a:defRPr>
            </a:lvl9pPr>
          </a:lstStyle>
          <a:p>
            <a:pPr algn="ctr"/>
            <a:endParaRPr lang="ru-RU" altLang="ru-RU" sz="1600" kern="0" dirty="0"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056395"/>
            <a:ext cx="9144000" cy="538534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1438" tIns="45719" rIns="91438" bIns="45719">
            <a:spAutoFit/>
          </a:bodyPr>
          <a:lstStyle/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FFFF"/>
                </a:solidFill>
              </a:rPr>
              <a:t>СПАСИБО ЗА ВНИМАНИЕ</a:t>
            </a:r>
            <a:r>
              <a:rPr lang="en-US" sz="2400" b="1" dirty="0" smtClean="0">
                <a:solidFill>
                  <a:srgbClr val="FFFFFF"/>
                </a:solidFill>
              </a:rPr>
              <a:t> !</a:t>
            </a:r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ru-RU" sz="2400" b="1" dirty="0" smtClean="0">
              <a:solidFill>
                <a:srgbClr val="FFFFFF"/>
              </a:solidFill>
            </a:endParaRPr>
          </a:p>
          <a:p>
            <a:pPr algn="ctr"/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07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2956" y="1327701"/>
            <a:ext cx="85356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СП 47.13330.2012 Инженерные изыскания для строительства. Основные положения. Актуализированная редакция </a:t>
            </a:r>
            <a:r>
              <a:rPr lang="ru-RU" sz="1800" dirty="0" err="1" smtClean="0">
                <a:solidFill>
                  <a:srgbClr val="0079C2"/>
                </a:solidFill>
              </a:rPr>
              <a:t>СНиП</a:t>
            </a:r>
            <a:r>
              <a:rPr lang="ru-RU" sz="1800" dirty="0" smtClean="0">
                <a:solidFill>
                  <a:srgbClr val="0079C2"/>
                </a:solidFill>
              </a:rPr>
              <a:t> 11-02-96</a:t>
            </a:r>
          </a:p>
          <a:p>
            <a:pPr lvl="0">
              <a:buFont typeface="Wingdings" pitchFamily="2" charset="2"/>
              <a:buChar char="Ø"/>
            </a:pPr>
            <a:endParaRPr lang="ru-RU" sz="1800" dirty="0" smtClean="0">
              <a:solidFill>
                <a:srgbClr val="0079C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Градостроительный кодекс Российской Федерации от 29.12.2004 № 190-ФЗ</a:t>
            </a:r>
          </a:p>
          <a:p>
            <a:pPr lvl="0"/>
            <a:endParaRPr lang="ru-RU" sz="1800" dirty="0" smtClean="0">
              <a:solidFill>
                <a:srgbClr val="0079C2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8481" name="Picture 1"/>
          <p:cNvPicPr>
            <a:picLocks noChangeAspect="1" noChangeArrowheads="1"/>
          </p:cNvPicPr>
          <p:nvPr/>
        </p:nvPicPr>
        <p:blipFill>
          <a:blip r:embed="rId3" cstate="print"/>
          <a:srcRect l="8319" t="3780" r="7568" b="26640"/>
          <a:stretch>
            <a:fillRect/>
          </a:stretch>
        </p:blipFill>
        <p:spPr bwMode="auto">
          <a:xfrm>
            <a:off x="6159889" y="2980706"/>
            <a:ext cx="2734730" cy="301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4" cstate="print"/>
          <a:srcRect l="7799" b="-6525"/>
          <a:stretch>
            <a:fillRect/>
          </a:stretch>
        </p:blipFill>
        <p:spPr bwMode="auto">
          <a:xfrm>
            <a:off x="261257" y="2964220"/>
            <a:ext cx="5615843" cy="3199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66925" y="0"/>
            <a:ext cx="7077075" cy="1047750"/>
          </a:xfrm>
        </p:spPr>
        <p:txBody>
          <a:bodyPr lIns="91425" tIns="45712" rIns="91425" bIns="45712" anchor="ctr"/>
          <a:lstStyle/>
          <a:p>
            <a:pPr algn="ctr"/>
            <a:r>
              <a:rPr lang="ru-RU" altLang="ru-RU" sz="2000" dirty="0" smtClean="0"/>
              <a:t>Аргументы в пользу зимних изысканий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53743" y="1125821"/>
            <a:ext cx="4294908" cy="242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 Возможность  использования транспортной техники  в  труднодоступных участках трассы;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 Снижение затрат на доставку оборудования и рабочего персонала;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 Оптимизация логистики и увеличение темпов изысканий при использовании транспорта;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>
                <a:solidFill>
                  <a:srgbClr val="0079C2"/>
                </a:solidFill>
              </a:rPr>
              <a:t> </a:t>
            </a:r>
            <a:r>
              <a:rPr lang="ru-RU" sz="1800" dirty="0" smtClean="0">
                <a:solidFill>
                  <a:srgbClr val="0079C2"/>
                </a:solidFill>
              </a:rPr>
              <a:t> Исключение  периода «ожидания погоды»</a:t>
            </a:r>
            <a:endParaRPr lang="ru-RU" sz="1800" dirty="0">
              <a:solidFill>
                <a:srgbClr val="0079C2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6" name="Picture 12" descr="D:\РАБОЧАЯ НН\Ухта Торжок ППМГ\Фото ПП МГ Ухта  Виледь+Вычегда русло 2016\P1070057.JPG"/>
          <p:cNvPicPr>
            <a:picLocks noChangeAspect="1" noChangeArrowheads="1"/>
          </p:cNvPicPr>
          <p:nvPr/>
        </p:nvPicPr>
        <p:blipFill>
          <a:blip r:embed="rId3" cstate="print"/>
          <a:srcRect l="9630" t="15934" r="3979" b="26661"/>
          <a:stretch>
            <a:fillRect/>
          </a:stretch>
        </p:blipFill>
        <p:spPr bwMode="auto">
          <a:xfrm>
            <a:off x="72665" y="1163783"/>
            <a:ext cx="4281055" cy="2410690"/>
          </a:xfrm>
          <a:prstGeom prst="rect">
            <a:avLst/>
          </a:prstGeom>
          <a:noFill/>
        </p:spPr>
      </p:pic>
      <p:pic>
        <p:nvPicPr>
          <p:cNvPr id="1037" name="Picture 13" descr="D:\РАБОЧАЯ НН\Ухта Торжок ППМГ\Фото ПП МГ Ухта  Виледь+Вычегда русло 2016\P1070122.JPG"/>
          <p:cNvPicPr>
            <a:picLocks noChangeAspect="1" noChangeArrowheads="1"/>
          </p:cNvPicPr>
          <p:nvPr/>
        </p:nvPicPr>
        <p:blipFill>
          <a:blip r:embed="rId4" cstate="print"/>
          <a:srcRect t="29884" r="307"/>
          <a:stretch>
            <a:fillRect/>
          </a:stretch>
        </p:blipFill>
        <p:spPr bwMode="auto">
          <a:xfrm>
            <a:off x="4567397" y="3776849"/>
            <a:ext cx="4382640" cy="2479963"/>
          </a:xfrm>
          <a:prstGeom prst="rect">
            <a:avLst/>
          </a:prstGeom>
          <a:noFill/>
        </p:spPr>
      </p:pic>
      <p:pic>
        <p:nvPicPr>
          <p:cNvPr id="1038" name="Picture 14" descr="D:\РАБОЧАЯ НН\Ухта Торжок ППМГ\Фото ПП МГ Ухта  Виледь+Вычегда русло 2016\P1070159.JPG"/>
          <p:cNvPicPr>
            <a:picLocks noChangeAspect="1" noChangeArrowheads="1"/>
          </p:cNvPicPr>
          <p:nvPr/>
        </p:nvPicPr>
        <p:blipFill>
          <a:blip r:embed="rId5" cstate="print"/>
          <a:srcRect l="6174" t="31764" r="5780"/>
          <a:stretch>
            <a:fillRect/>
          </a:stretch>
        </p:blipFill>
        <p:spPr bwMode="auto">
          <a:xfrm>
            <a:off x="72665" y="3768436"/>
            <a:ext cx="4281055" cy="2488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232780" y="6484908"/>
            <a:ext cx="1487487" cy="307777"/>
          </a:xfrm>
        </p:spPr>
        <p:txBody>
          <a:bodyPr/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66925" y="0"/>
            <a:ext cx="7077075" cy="1047750"/>
          </a:xfrm>
        </p:spPr>
        <p:txBody>
          <a:bodyPr lIns="91425" tIns="45712" rIns="91425" bIns="45712" anchor="ctr"/>
          <a:lstStyle/>
          <a:p>
            <a:pPr algn="ctr"/>
            <a:r>
              <a:rPr lang="ru-RU" altLang="ru-RU" sz="2000" dirty="0" smtClean="0"/>
              <a:t>Технические ограничения для работ в зимних условиях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00511" y="1564265"/>
            <a:ext cx="4858079" cy="4439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 Использование средств измерений, выдерживающих длительную эксплуатацию при отрицательных температурах, или периодический их подогрев;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 Мероприятия по обеспечению надежного электрического контакта электродов с грунтом;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 smtClean="0">
                <a:solidFill>
                  <a:srgbClr val="0079C2"/>
                </a:solidFill>
              </a:rPr>
              <a:t>  Снижение емкости  источников постоянного тока;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sz="1800" dirty="0">
                <a:solidFill>
                  <a:srgbClr val="0079C2"/>
                </a:solidFill>
              </a:rPr>
              <a:t> </a:t>
            </a:r>
            <a:r>
              <a:rPr lang="ru-RU" sz="1800" dirty="0" smtClean="0">
                <a:solidFill>
                  <a:srgbClr val="0079C2"/>
                </a:solidFill>
              </a:rPr>
              <a:t> Затруднены длительные измерения с использованием автоматических  регистраторов (определение наличия блуждающих токов); 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altLang="ru-RU" sz="1800" dirty="0" smtClean="0">
                <a:solidFill>
                  <a:srgbClr val="0079C2"/>
                </a:solidFill>
              </a:rPr>
              <a:t>  Обязательный учет температурных коэффициентов при обработке данных измерений;</a:t>
            </a:r>
          </a:p>
          <a:p>
            <a:pPr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ru-RU" altLang="ru-RU" sz="1800" dirty="0">
                <a:solidFill>
                  <a:srgbClr val="0079C2"/>
                </a:solidFill>
              </a:rPr>
              <a:t> </a:t>
            </a:r>
            <a:r>
              <a:rPr lang="ru-RU" altLang="ru-RU" sz="1800" dirty="0" smtClean="0">
                <a:solidFill>
                  <a:srgbClr val="0079C2"/>
                </a:solidFill>
              </a:rPr>
              <a:t> Дополнительная экипировка  персонала и специальное оборудование для создания электрического контакта с грунтом.</a:t>
            </a:r>
            <a:endParaRPr lang="ru-RU" sz="1800" dirty="0">
              <a:solidFill>
                <a:srgbClr val="0079C2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365" name="Picture 5" descr="D:\РАБОЧАЯ НН\Ухта Торжок ППМГ\Фото ПП МГ Ухта  Виледь+Вычегда русло 2016\P1070150.JPG"/>
          <p:cNvPicPr>
            <a:picLocks noChangeAspect="1" noChangeArrowheads="1"/>
          </p:cNvPicPr>
          <p:nvPr/>
        </p:nvPicPr>
        <p:blipFill rotWithShape="1">
          <a:blip r:embed="rId3" cstate="print"/>
          <a:srcRect l="13307" t="9134" r="10251" b="9674"/>
          <a:stretch/>
        </p:blipFill>
        <p:spPr bwMode="auto">
          <a:xfrm>
            <a:off x="314327" y="1101011"/>
            <a:ext cx="3473901" cy="2767344"/>
          </a:xfrm>
          <a:prstGeom prst="rect">
            <a:avLst/>
          </a:prstGeom>
          <a:noFill/>
        </p:spPr>
      </p:pic>
      <p:pic>
        <p:nvPicPr>
          <p:cNvPr id="143366" name="Picture 6" descr="D:\РАБОЧАЯ НН\Ухта Торжок ППМГ\Фото ПП МГ Ухта  Виледь+Вычегда русло 2016\P1070152.JPG"/>
          <p:cNvPicPr>
            <a:picLocks noChangeAspect="1" noChangeArrowheads="1"/>
          </p:cNvPicPr>
          <p:nvPr/>
        </p:nvPicPr>
        <p:blipFill>
          <a:blip r:embed="rId4" cstate="print"/>
          <a:srcRect r="577" b="12132"/>
          <a:stretch>
            <a:fillRect/>
          </a:stretch>
        </p:blipFill>
        <p:spPr bwMode="auto">
          <a:xfrm>
            <a:off x="314328" y="3919100"/>
            <a:ext cx="3614736" cy="2395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66925" y="0"/>
            <a:ext cx="7077075" cy="1047750"/>
          </a:xfrm>
        </p:spPr>
        <p:txBody>
          <a:bodyPr lIns="91425" tIns="45712" rIns="91425" bIns="45712" anchor="ctr"/>
          <a:lstStyle/>
          <a:p>
            <a:pPr algn="ctr"/>
            <a:r>
              <a:rPr lang="ru-RU" altLang="ru-RU" sz="2000" dirty="0" smtClean="0"/>
              <a:t>Постановка задачи для лабораторного исследования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7979" y="1164709"/>
            <a:ext cx="8658808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ru-RU" sz="1800" dirty="0" smtClean="0">
                <a:solidFill>
                  <a:srgbClr val="0079C2"/>
                </a:solidFill>
              </a:rPr>
              <a:t> Определение степени влияния состояния (температуры) грунта на результаты измерений, моделирующих электрометрические работы в замершем грунте:</a:t>
            </a: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79C2"/>
                </a:solidFill>
              </a:rPr>
              <a:t>и</a:t>
            </a:r>
            <a:r>
              <a:rPr lang="ru-RU" sz="1800" dirty="0" smtClean="0">
                <a:solidFill>
                  <a:srgbClr val="0079C2"/>
                </a:solidFill>
              </a:rPr>
              <a:t>змерение удельного электрического сопротивления грунта;</a:t>
            </a: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79C2"/>
                </a:solidFill>
              </a:rPr>
              <a:t>и</a:t>
            </a:r>
            <a:r>
              <a:rPr lang="ru-RU" sz="1800" dirty="0" smtClean="0">
                <a:solidFill>
                  <a:srgbClr val="0079C2"/>
                </a:solidFill>
              </a:rPr>
              <a:t>змерение потенциала сооружения;</a:t>
            </a:r>
          </a:p>
          <a:p>
            <a:pPr marL="285750" indent="-285750" algn="just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79C2"/>
                </a:solidFill>
              </a:rPr>
              <a:t>и</a:t>
            </a:r>
            <a:r>
              <a:rPr lang="ru-RU" sz="1800" dirty="0" smtClean="0">
                <a:solidFill>
                  <a:srgbClr val="0079C2"/>
                </a:solidFill>
              </a:rPr>
              <a:t>змерение блуждающих токов в грунте.	</a:t>
            </a:r>
            <a:endParaRPr lang="ru-RU" sz="1800" dirty="0">
              <a:solidFill>
                <a:srgbClr val="0079C2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363" name="Picture 3" descr="C:\Users\N_Glazov\Desktop\фото тепрературы грунта при замораживании\IMG_73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1" r="4819" b="6024"/>
          <a:stretch/>
        </p:blipFill>
        <p:spPr bwMode="auto">
          <a:xfrm>
            <a:off x="121299" y="2818413"/>
            <a:ext cx="3041583" cy="218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4" name="Picture 4" descr="C:\Users\N_Glazov\Desktop\фото тепрературы грунта при замораживании\IMG_73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" t="3391" r="6370" b="5052"/>
          <a:stretch/>
        </p:blipFill>
        <p:spPr bwMode="auto">
          <a:xfrm>
            <a:off x="2348564" y="3982029"/>
            <a:ext cx="3041583" cy="233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5" name="Picture 5" descr="C:\Users\N_Glazov\Desktop\фото тепрературы грунта при замораживании\IMG_734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0" t="4876" r="19076" b="7365"/>
          <a:stretch/>
        </p:blipFill>
        <p:spPr bwMode="auto">
          <a:xfrm>
            <a:off x="6278880" y="1783080"/>
            <a:ext cx="2653628" cy="268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6" name="Picture 6" descr="C:\Users\N_Glazov\Desktop\фото тепрературы грунта при замораживании\IMG_734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1" b="28261"/>
          <a:stretch/>
        </p:blipFill>
        <p:spPr bwMode="auto">
          <a:xfrm>
            <a:off x="5544151" y="4578480"/>
            <a:ext cx="3561357" cy="174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71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66925" y="0"/>
            <a:ext cx="7077075" cy="1047750"/>
          </a:xfrm>
        </p:spPr>
        <p:txBody>
          <a:bodyPr lIns="91425" tIns="45712" rIns="91425" bIns="45712" anchor="ctr"/>
          <a:lstStyle/>
          <a:p>
            <a:pPr algn="ctr"/>
            <a:r>
              <a:rPr lang="ru-RU" altLang="ru-RU" sz="2000" dirty="0" smtClean="0"/>
              <a:t>Схемы лабораторных исследований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98468" y="4135141"/>
            <a:ext cx="5184275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</a:pPr>
            <a:r>
              <a:rPr lang="ru-RU" altLang="ru-RU" sz="1800" dirty="0" smtClean="0">
                <a:solidFill>
                  <a:srgbClr val="0079C2"/>
                </a:solidFill>
              </a:rPr>
              <a:t>1 – участок грунта комнатной температуры (+18 </a:t>
            </a:r>
            <a:r>
              <a:rPr lang="ru-RU" altLang="ru-RU" sz="1800" dirty="0" smtClean="0">
                <a:solidFill>
                  <a:srgbClr val="0079C2"/>
                </a:solidFill>
                <a:latin typeface="Calibri"/>
              </a:rPr>
              <a:t>⁰С)</a:t>
            </a:r>
            <a:r>
              <a:rPr lang="ru-RU" altLang="ru-RU" sz="1800" dirty="0" smtClean="0">
                <a:solidFill>
                  <a:srgbClr val="0079C2"/>
                </a:solidFill>
              </a:rPr>
              <a:t>;</a:t>
            </a:r>
          </a:p>
          <a:p>
            <a:pPr algn="just">
              <a:spcAft>
                <a:spcPts val="300"/>
              </a:spcAft>
            </a:pPr>
            <a:r>
              <a:rPr lang="ru-RU" altLang="ru-RU" sz="1800" dirty="0" smtClean="0">
                <a:solidFill>
                  <a:srgbClr val="0079C2"/>
                </a:solidFill>
              </a:rPr>
              <a:t>2 – участок замороженного грунта (- 16</a:t>
            </a:r>
            <a:r>
              <a:rPr lang="ru-RU" altLang="ru-RU" sz="1800" dirty="0">
                <a:solidFill>
                  <a:srgbClr val="0079C2"/>
                </a:solidFill>
                <a:latin typeface="Calibri"/>
              </a:rPr>
              <a:t> ⁰</a:t>
            </a:r>
            <a:r>
              <a:rPr lang="ru-RU" altLang="ru-RU" sz="1800" dirty="0" smtClean="0">
                <a:solidFill>
                  <a:srgbClr val="0079C2"/>
                </a:solidFill>
                <a:latin typeface="Calibri"/>
              </a:rPr>
              <a:t>С);</a:t>
            </a:r>
          </a:p>
          <a:p>
            <a:pPr algn="just">
              <a:spcAft>
                <a:spcPts val="300"/>
              </a:spcAft>
            </a:pPr>
            <a:r>
              <a:rPr lang="ru-RU" altLang="ru-RU" sz="1800" dirty="0" smtClean="0">
                <a:solidFill>
                  <a:srgbClr val="0079C2"/>
                </a:solidFill>
              </a:rPr>
              <a:t>3 – стальные измерительные электроды;</a:t>
            </a:r>
          </a:p>
          <a:p>
            <a:pPr algn="just">
              <a:spcAft>
                <a:spcPts val="300"/>
              </a:spcAft>
            </a:pPr>
            <a:r>
              <a:rPr lang="ru-RU" altLang="ru-RU" sz="1800" dirty="0" smtClean="0">
                <a:solidFill>
                  <a:srgbClr val="0079C2"/>
                </a:solidFill>
              </a:rPr>
              <a:t>4 – средство измерений (измеритель заземлений или</a:t>
            </a:r>
          </a:p>
          <a:p>
            <a:pPr algn="just">
              <a:spcAft>
                <a:spcPts val="300"/>
              </a:spcAft>
            </a:pPr>
            <a:r>
              <a:rPr lang="ru-RU" altLang="ru-RU" sz="1800" dirty="0">
                <a:solidFill>
                  <a:srgbClr val="0079C2"/>
                </a:solidFill>
              </a:rPr>
              <a:t> </a:t>
            </a:r>
            <a:r>
              <a:rPr lang="ru-RU" altLang="ru-RU" sz="1800" dirty="0" smtClean="0">
                <a:solidFill>
                  <a:srgbClr val="0079C2"/>
                </a:solidFill>
              </a:rPr>
              <a:t>      милливольтметр);</a:t>
            </a:r>
          </a:p>
          <a:p>
            <a:pPr algn="just">
              <a:spcAft>
                <a:spcPts val="300"/>
              </a:spcAft>
            </a:pPr>
            <a:r>
              <a:rPr lang="ru-RU" altLang="ru-RU" sz="1800" dirty="0" smtClean="0">
                <a:solidFill>
                  <a:srgbClr val="0079C2"/>
                </a:solidFill>
              </a:rPr>
              <a:t>5 – миллиамперметр  постоянного тока;</a:t>
            </a:r>
          </a:p>
          <a:p>
            <a:pPr algn="just">
              <a:spcAft>
                <a:spcPts val="300"/>
              </a:spcAft>
            </a:pPr>
            <a:r>
              <a:rPr lang="ru-RU" altLang="ru-RU" sz="1800" dirty="0" smtClean="0">
                <a:solidFill>
                  <a:srgbClr val="0079C2"/>
                </a:solidFill>
              </a:rPr>
              <a:t>6 – регулируемый источник постоянного тока.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9084347"/>
              </p:ext>
            </p:extLst>
          </p:nvPr>
        </p:nvGraphicFramePr>
        <p:xfrm>
          <a:off x="4889241" y="681135"/>
          <a:ext cx="3209925" cy="340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86" r:id="rId4" imgW="3215392" imgH="3400087" progId="">
                  <p:embed/>
                </p:oleObj>
              </mc:Choice>
              <mc:Fallback>
                <p:oleObj r:id="rId4" imgW="3215392" imgH="3400087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241" y="681135"/>
                        <a:ext cx="3209925" cy="3400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276523"/>
              </p:ext>
            </p:extLst>
          </p:nvPr>
        </p:nvGraphicFramePr>
        <p:xfrm>
          <a:off x="537334" y="979714"/>
          <a:ext cx="2647950" cy="284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87" r:id="rId6" imgW="2647843" imgH="2845881" progId="">
                  <p:embed/>
                </p:oleObj>
              </mc:Choice>
              <mc:Fallback>
                <p:oleObj r:id="rId6" imgW="2647843" imgH="2845881" progId="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334" y="979714"/>
                        <a:ext cx="2647950" cy="284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830082"/>
              </p:ext>
            </p:extLst>
          </p:nvPr>
        </p:nvGraphicFramePr>
        <p:xfrm>
          <a:off x="503853" y="3564293"/>
          <a:ext cx="2686050" cy="248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88" r:id="rId8" imgW="2692955" imgH="2482445" progId="">
                  <p:embed/>
                </p:oleObj>
              </mc:Choice>
              <mc:Fallback>
                <p:oleObj r:id="rId8" imgW="2692955" imgH="2482445" progId="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53" y="3564293"/>
                        <a:ext cx="2686050" cy="248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705877" y="3004457"/>
            <a:ext cx="38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А)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05876" y="5601477"/>
            <a:ext cx="38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</a:rPr>
              <a:t>Б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93428" y="2736980"/>
            <a:ext cx="38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В)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6</a:t>
            </a:fld>
            <a:endParaRPr lang="ru-RU" dirty="0"/>
          </a:p>
        </p:txBody>
      </p:sp>
      <p:cxnSp>
        <p:nvCxnSpPr>
          <p:cNvPr id="15" name="Прямая соединительная линия 76"/>
          <p:cNvCxnSpPr>
            <a:cxnSpLocks noChangeShapeType="1"/>
          </p:cNvCxnSpPr>
          <p:nvPr/>
        </p:nvCxnSpPr>
        <p:spPr bwMode="auto">
          <a:xfrm>
            <a:off x="107950" y="1036235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92" name="Прямая соединительная линия 91"/>
          <p:cNvCxnSpPr/>
          <p:nvPr/>
        </p:nvCxnSpPr>
        <p:spPr bwMode="auto">
          <a:xfrm>
            <a:off x="3489644" y="2573932"/>
            <a:ext cx="6309992" cy="2775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Прямая соединительная линия 92"/>
          <p:cNvCxnSpPr/>
          <p:nvPr/>
        </p:nvCxnSpPr>
        <p:spPr bwMode="auto">
          <a:xfrm>
            <a:off x="167236" y="3744000"/>
            <a:ext cx="6035884" cy="2775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Прямая соединительная линия 93"/>
          <p:cNvCxnSpPr/>
          <p:nvPr/>
        </p:nvCxnSpPr>
        <p:spPr bwMode="auto">
          <a:xfrm>
            <a:off x="162130" y="4428000"/>
            <a:ext cx="5881058" cy="2775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Прямая соединительная линия 27"/>
          <p:cNvCxnSpPr/>
          <p:nvPr/>
        </p:nvCxnSpPr>
        <p:spPr bwMode="auto">
          <a:xfrm>
            <a:off x="162130" y="2255559"/>
            <a:ext cx="6741292" cy="0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898952501"/>
              </p:ext>
            </p:extLst>
          </p:nvPr>
        </p:nvGraphicFramePr>
        <p:xfrm>
          <a:off x="107950" y="1632856"/>
          <a:ext cx="8457552" cy="4702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12556" y="205273"/>
            <a:ext cx="6653212" cy="515128"/>
          </a:xfrm>
        </p:spPr>
        <p:txBody>
          <a:bodyPr/>
          <a:lstStyle/>
          <a:p>
            <a:r>
              <a:rPr lang="ru-RU" sz="2000" dirty="0" smtClean="0"/>
              <a:t>Зависимость электрической проводимости грунта от температуры</a:t>
            </a:r>
            <a:endParaRPr lang="ru-RU" sz="2000" dirty="0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3462220"/>
              </p:ext>
            </p:extLst>
          </p:nvPr>
        </p:nvGraphicFramePr>
        <p:xfrm>
          <a:off x="4002833" y="1074093"/>
          <a:ext cx="5107718" cy="293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6176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E730068-F805-43B7-8A8E-3E2DB17E4B45}" type="slidenum">
              <a:rPr lang="ru-RU" smtClean="0"/>
              <a:pPr/>
              <a:t>7</a:t>
            </a:fld>
            <a:endParaRPr lang="ru-RU" dirty="0"/>
          </a:p>
        </p:txBody>
      </p:sp>
      <p:cxnSp>
        <p:nvCxnSpPr>
          <p:cNvPr id="15" name="Прямая соединительная линия 76"/>
          <p:cNvCxnSpPr>
            <a:cxnSpLocks noChangeShapeType="1"/>
          </p:cNvCxnSpPr>
          <p:nvPr/>
        </p:nvCxnSpPr>
        <p:spPr bwMode="auto">
          <a:xfrm>
            <a:off x="107950" y="1036235"/>
            <a:ext cx="914400" cy="914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cxnSp>
        <p:nvCxnSpPr>
          <p:cNvPr id="92" name="Прямая соединительная линия 91"/>
          <p:cNvCxnSpPr/>
          <p:nvPr/>
        </p:nvCxnSpPr>
        <p:spPr bwMode="auto">
          <a:xfrm>
            <a:off x="3489644" y="2573932"/>
            <a:ext cx="6309992" cy="2775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3" name="Прямая соединительная линия 92"/>
          <p:cNvCxnSpPr/>
          <p:nvPr/>
        </p:nvCxnSpPr>
        <p:spPr bwMode="auto">
          <a:xfrm>
            <a:off x="167236" y="3744000"/>
            <a:ext cx="6035884" cy="2775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4" name="Прямая соединительная линия 93"/>
          <p:cNvCxnSpPr/>
          <p:nvPr/>
        </p:nvCxnSpPr>
        <p:spPr bwMode="auto">
          <a:xfrm>
            <a:off x="162130" y="4428000"/>
            <a:ext cx="5881058" cy="2775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Прямая соединительная линия 27"/>
          <p:cNvCxnSpPr/>
          <p:nvPr/>
        </p:nvCxnSpPr>
        <p:spPr bwMode="auto">
          <a:xfrm>
            <a:off x="162130" y="2255559"/>
            <a:ext cx="6741292" cy="0"/>
          </a:xfrm>
          <a:prstGeom prst="line">
            <a:avLst/>
          </a:prstGeom>
          <a:noFill/>
          <a:ln w="38100" cap="flat" cmpd="tri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212556" y="205273"/>
            <a:ext cx="6653212" cy="515128"/>
          </a:xfrm>
        </p:spPr>
        <p:txBody>
          <a:bodyPr/>
          <a:lstStyle/>
          <a:p>
            <a:r>
              <a:rPr lang="ru-RU" sz="2000" dirty="0" smtClean="0"/>
              <a:t>Зависимость потенциалов электродов от температуры грунта</a:t>
            </a:r>
            <a:endParaRPr lang="ru-RU" sz="2000" dirty="0"/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796630088"/>
              </p:ext>
            </p:extLst>
          </p:nvPr>
        </p:nvGraphicFramePr>
        <p:xfrm>
          <a:off x="162130" y="1036235"/>
          <a:ext cx="8916555" cy="5233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Прямая со стрелкой 3"/>
          <p:cNvCxnSpPr/>
          <p:nvPr/>
        </p:nvCxnSpPr>
        <p:spPr bwMode="auto">
          <a:xfrm>
            <a:off x="2062065" y="2573932"/>
            <a:ext cx="9331" cy="701113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8524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30068-F805-43B7-8A8E-3E2DB17E4B45}" type="slidenum">
              <a:rPr>
                <a:solidFill>
                  <a:srgbClr val="FFFFFF"/>
                </a:solidFill>
              </a:rPr>
              <a:pPr/>
              <a:t>8</a:t>
            </a:fld>
            <a:endParaRPr dirty="0">
              <a:solidFill>
                <a:srgbClr val="FFFFFF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006081" y="240860"/>
            <a:ext cx="7203233" cy="714818"/>
          </a:xfrm>
        </p:spPr>
        <p:txBody>
          <a:bodyPr lIns="91401" tIns="45700" rIns="91401" bIns="45700" anchor="t"/>
          <a:lstStyle/>
          <a:p>
            <a:pPr algn="ctr"/>
            <a:r>
              <a:rPr lang="ru-RU" altLang="ru-RU" sz="1800" dirty="0" smtClean="0"/>
              <a:t>Изменение напряженности электрического поля в зависимости от температуры </a:t>
            </a:r>
            <a:endParaRPr lang="ru-RU" altLang="ru-RU" sz="1800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86193"/>
              </p:ext>
            </p:extLst>
          </p:nvPr>
        </p:nvGraphicFramePr>
        <p:xfrm>
          <a:off x="158621" y="1184988"/>
          <a:ext cx="8817428" cy="5197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439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5"/>
          <a:stretch/>
        </p:blipFill>
        <p:spPr bwMode="auto">
          <a:xfrm>
            <a:off x="6451924" y="1085972"/>
            <a:ext cx="2421488" cy="21912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4304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5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6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7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8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9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0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1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2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3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24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25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6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28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29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1_Специальное оформление">
  <a:themeElements>
    <a:clrScheme name="4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4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Специальное оформление">
  <a:themeElements>
    <a:clrScheme name="7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7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Специальное оформление">
  <a:themeElements>
    <a:clrScheme name="8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8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Специальное оформление">
  <a:themeElements>
    <a:clrScheme name="9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9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Специальное оформление">
  <a:themeElements>
    <a:clrScheme name="3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Специальное оформление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7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3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7494</TotalTime>
  <Words>474</Words>
  <Application>Microsoft Office PowerPoint</Application>
  <PresentationFormat>Экран (4:3)</PresentationFormat>
  <Paragraphs>84</Paragraphs>
  <Slides>11</Slides>
  <Notes>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28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11</vt:i4>
      </vt:variant>
    </vt:vector>
  </HeadingPairs>
  <TitlesOfParts>
    <vt:vector size="44" baseType="lpstr">
      <vt:lpstr>Arial</vt:lpstr>
      <vt:lpstr>Arial Narrow</vt:lpstr>
      <vt:lpstr>Calibri</vt:lpstr>
      <vt:lpstr>Times New Roman</vt:lpstr>
      <vt:lpstr>Wingdings</vt:lpstr>
      <vt:lpstr>3_Специальное оформление</vt:lpstr>
      <vt:lpstr>6_Специальное оформление</vt:lpstr>
      <vt:lpstr>4_Специальное оформление</vt:lpstr>
      <vt:lpstr>5_Специальное оформление</vt:lpstr>
      <vt:lpstr>11_Специальное оформление</vt:lpstr>
      <vt:lpstr>7_Специальное оформление</vt:lpstr>
      <vt:lpstr>8_Специальное оформление</vt:lpstr>
      <vt:lpstr>10_Специальное оформление</vt:lpstr>
      <vt:lpstr>9_Специальное оформление</vt:lpstr>
      <vt:lpstr>12_Специальное оформление</vt:lpstr>
      <vt:lpstr>13_Специальное оформление</vt:lpstr>
      <vt:lpstr>14_Специальное оформление</vt:lpstr>
      <vt:lpstr>15_Специальное оформление</vt:lpstr>
      <vt:lpstr>1_Тема Office</vt:lpstr>
      <vt:lpstr>16_Специальное оформление</vt:lpstr>
      <vt:lpstr>17_Специальное оформление</vt:lpstr>
      <vt:lpstr>18_Специальное оформление</vt:lpstr>
      <vt:lpstr>19_Специальное оформление</vt:lpstr>
      <vt:lpstr>20_Специальное оформление</vt:lpstr>
      <vt:lpstr>21_Специальное оформление</vt:lpstr>
      <vt:lpstr>22_Специальное оформление</vt:lpstr>
      <vt:lpstr>23_Специальное оформление</vt:lpstr>
      <vt:lpstr>24_Специальное оформление</vt:lpstr>
      <vt:lpstr>25_Специальное оформление</vt:lpstr>
      <vt:lpstr>26_Специальное оформление</vt:lpstr>
      <vt:lpstr>27_Специальное оформление</vt:lpstr>
      <vt:lpstr>28_Специальное оформление</vt:lpstr>
      <vt:lpstr>29_Специальное оформление</vt:lpstr>
      <vt:lpstr>Презентация PowerPoint</vt:lpstr>
      <vt:lpstr>Презентация PowerPoint</vt:lpstr>
      <vt:lpstr>Аргументы в пользу зимних изысканий</vt:lpstr>
      <vt:lpstr>Технические ограничения для работ в зимних условиях</vt:lpstr>
      <vt:lpstr>Постановка задачи для лабораторного исследования</vt:lpstr>
      <vt:lpstr>Схемы лабораторных исследований</vt:lpstr>
      <vt:lpstr>Зависимость электрической проводимости грунта от температуры</vt:lpstr>
      <vt:lpstr>Зависимость потенциалов электродов от температуры грунта</vt:lpstr>
      <vt:lpstr>Изменение напряженности электрического поля в зависимости от температуры </vt:lpstr>
      <vt:lpstr>Выводы</vt:lpstr>
      <vt:lpstr>Презентация PowerPoint</vt:lpstr>
    </vt:vector>
  </TitlesOfParts>
  <Company>Typo Graphic 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Pirit</dc:creator>
  <cp:lastModifiedBy>Video</cp:lastModifiedBy>
  <cp:revision>483</cp:revision>
  <cp:lastPrinted>2018-03-14T10:51:32Z</cp:lastPrinted>
  <dcterms:created xsi:type="dcterms:W3CDTF">2009-07-15T11:37:47Z</dcterms:created>
  <dcterms:modified xsi:type="dcterms:W3CDTF">2019-05-28T07:09:05Z</dcterms:modified>
</cp:coreProperties>
</file>