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00" r:id="rId3"/>
    <p:sldId id="381" r:id="rId4"/>
    <p:sldId id="390" r:id="rId5"/>
    <p:sldId id="398" r:id="rId6"/>
    <p:sldId id="399" r:id="rId7"/>
    <p:sldId id="392" r:id="rId8"/>
    <p:sldId id="393" r:id="rId9"/>
    <p:sldId id="364" r:id="rId10"/>
    <p:sldId id="323" r:id="rId11"/>
    <p:sldId id="385" r:id="rId12"/>
    <p:sldId id="403" r:id="rId13"/>
    <p:sldId id="391" r:id="rId14"/>
    <p:sldId id="382" r:id="rId15"/>
    <p:sldId id="400" r:id="rId16"/>
    <p:sldId id="389" r:id="rId17"/>
    <p:sldId id="394" r:id="rId18"/>
    <p:sldId id="404" r:id="rId19"/>
    <p:sldId id="396" r:id="rId20"/>
    <p:sldId id="384" r:id="rId21"/>
    <p:sldId id="401" r:id="rId22"/>
    <p:sldId id="383" r:id="rId23"/>
    <p:sldId id="402" r:id="rId24"/>
    <p:sldId id="405" r:id="rId25"/>
    <p:sldId id="397" r:id="rId26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5516"/>
    <a:srgbClr val="800000"/>
    <a:srgbClr val="FF0066"/>
    <a:srgbClr val="006600"/>
    <a:srgbClr val="3366CC"/>
    <a:srgbClr val="660033"/>
    <a:srgbClr val="00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44" autoAdjust="0"/>
    <p:restoredTop sz="92759" autoAdjust="0"/>
  </p:normalViewPr>
  <p:slideViewPr>
    <p:cSldViewPr>
      <p:cViewPr varScale="1">
        <p:scale>
          <a:sx n="104" d="100"/>
          <a:sy n="104" d="100"/>
        </p:scale>
        <p:origin x="-174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294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r">
              <a:defRPr sz="1200"/>
            </a:lvl1pPr>
          </a:lstStyle>
          <a:p>
            <a:fld id="{D76F4767-0B28-4724-BC44-78C7AD2F2981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294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r">
              <a:defRPr sz="1200"/>
            </a:lvl1pPr>
          </a:lstStyle>
          <a:p>
            <a:fld id="{10F8230C-C1B3-497F-BE5C-1DE9A484A4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8352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t" anchorCtr="0" compatLnSpc="1">
            <a:prstTxWarp prst="textNoShape">
              <a:avLst/>
            </a:prstTxWarp>
          </a:bodyPr>
          <a:lstStyle>
            <a:lvl1pPr defTabSz="955830" eaLnBrk="0" hangingPunct="0">
              <a:defRPr sz="13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94" y="1"/>
            <a:ext cx="2945862" cy="49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t" anchorCtr="0" compatLnSpc="1">
            <a:prstTxWarp prst="textNoShape">
              <a:avLst/>
            </a:prstTxWarp>
          </a:bodyPr>
          <a:lstStyle>
            <a:lvl1pPr algn="r" defTabSz="955830" eaLnBrk="0" hangingPunct="0">
              <a:defRPr sz="1300" smtClean="0"/>
            </a:lvl1pPr>
          </a:lstStyle>
          <a:p>
            <a:pPr>
              <a:defRPr/>
            </a:pPr>
            <a:fld id="{32BE2F8D-E8EC-44C0-B99C-1277E6B72A08}" type="datetimeFigureOut">
              <a:rPr lang="ru-RU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64" y="4715406"/>
            <a:ext cx="5438748" cy="446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813"/>
            <a:ext cx="2945862" cy="49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b" anchorCtr="0" compatLnSpc="1">
            <a:prstTxWarp prst="textNoShape">
              <a:avLst/>
            </a:prstTxWarp>
          </a:bodyPr>
          <a:lstStyle>
            <a:lvl1pPr defTabSz="955830" eaLnBrk="0" hangingPunct="0">
              <a:defRPr sz="13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94" y="9430813"/>
            <a:ext cx="2945862" cy="49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b" anchorCtr="0" compatLnSpc="1">
            <a:prstTxWarp prst="textNoShape">
              <a:avLst/>
            </a:prstTxWarp>
          </a:bodyPr>
          <a:lstStyle>
            <a:lvl1pPr algn="r" defTabSz="955830" eaLnBrk="0" hangingPunct="0">
              <a:defRPr sz="1300" smtClean="0"/>
            </a:lvl1pPr>
          </a:lstStyle>
          <a:p>
            <a:pPr>
              <a:defRPr/>
            </a:pPr>
            <a:fld id="{E39FA791-0668-4AF1-934B-804A58F10D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7605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59350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9FA791-0668-4AF1-934B-804A58F10D3C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E9F5D-B672-4F0B-8705-6615EA59DC5A}" type="datetime1">
              <a:rPr lang="ru-RU" smtClean="0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F762C-1B7B-4F2A-AF41-7EDEDBF74A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16311-C134-4D63-9546-1E6FC3CB6D79}" type="datetime1">
              <a:rPr lang="ru-RU" smtClean="0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0A383-483F-4715-BD0E-B38FDF25F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40769-E8DE-44D4-AE18-C3A402549376}" type="datetime1">
              <a:rPr lang="ru-RU" smtClean="0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127B9-DF49-472B-8CE5-EB3D6B73BF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00113" y="6245225"/>
            <a:ext cx="169068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8F990-6258-4297-80FA-02F4E85D6825}" type="datetime1">
              <a:rPr lang="ru-RU" smtClean="0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1C6D27A-C11A-4645-B4A9-2DA357247F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900113" y="6245225"/>
            <a:ext cx="169068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7A937-9718-4813-AFEA-0F49B31D9F1A}" type="datetime1">
              <a:rPr lang="ru-RU" smtClean="0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BD49EFD-B4B3-4366-B637-3BD5B745B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E5B8-9C75-47E9-8259-C7D53D037C28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AB16-D7A3-4101-AD56-AF4DABC61E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485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00113" y="6245225"/>
            <a:ext cx="16906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D6A8D5EB-3D51-4698-905B-DD2B193A168E}" type="datetime1">
              <a:rPr lang="ru-RU" smtClean="0"/>
              <a:pPr>
                <a:defRPr/>
              </a:pPr>
              <a:t>27.03.2018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3BEB204-5F91-4EF1-815B-144CF22FC4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71438" y="160338"/>
            <a:ext cx="755650" cy="6597650"/>
          </a:xfrm>
          <a:prstGeom prst="rect">
            <a:avLst/>
          </a:prstGeom>
          <a:gradFill>
            <a:gsLst>
              <a:gs pos="0">
                <a:srgbClr val="D6B19C"/>
              </a:gs>
              <a:gs pos="30000">
                <a:srgbClr val="AA5516"/>
              </a:gs>
              <a:gs pos="70000">
                <a:srgbClr val="800000"/>
              </a:gs>
              <a:gs pos="100000">
                <a:srgbClr val="663012"/>
              </a:gs>
            </a:gsLst>
            <a:path path="rect">
              <a:fillToRect l="100000" t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 userDrawn="1"/>
        </p:nvSpPr>
        <p:spPr bwMode="auto">
          <a:xfrm>
            <a:off x="900113" y="1412875"/>
            <a:ext cx="7993062" cy="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17"/>
          <p:cNvGrpSpPr>
            <a:grpSpLocks/>
          </p:cNvGrpSpPr>
          <p:nvPr userDrawn="1"/>
        </p:nvGrpSpPr>
        <p:grpSpPr bwMode="auto">
          <a:xfrm>
            <a:off x="82550" y="166688"/>
            <a:ext cx="714375" cy="714375"/>
            <a:chOff x="6179261" y="3048059"/>
            <a:chExt cx="1262134" cy="1297759"/>
          </a:xfrm>
        </p:grpSpPr>
        <p:sp>
          <p:nvSpPr>
            <p:cNvPr id="13" name="Rectangle 12"/>
            <p:cNvSpPr/>
            <p:nvPr userDrawn="1"/>
          </p:nvSpPr>
          <p:spPr>
            <a:xfrm>
              <a:off x="6179261" y="3048059"/>
              <a:ext cx="1262134" cy="1297759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033" name="Picture 11" descr="Gubkin Logo blanc.jpg"/>
            <p:cNvPicPr>
              <a:picLocks noChangeAspect="1"/>
            </p:cNvPicPr>
            <p:nvPr userDrawn="1"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286512" y="3155597"/>
              <a:ext cx="1072875" cy="107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Donut 10"/>
            <p:cNvSpPr/>
            <p:nvPr userDrawn="1"/>
          </p:nvSpPr>
          <p:spPr>
            <a:xfrm>
              <a:off x="6190480" y="3059595"/>
              <a:ext cx="1250915" cy="1263152"/>
            </a:xfrm>
            <a:prstGeom prst="donut">
              <a:avLst>
                <a:gd name="adj" fmla="val 8666"/>
              </a:avLst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Right Triangle 13"/>
            <p:cNvSpPr/>
            <p:nvPr userDrawn="1"/>
          </p:nvSpPr>
          <p:spPr>
            <a:xfrm>
              <a:off x="6274622" y="3953606"/>
              <a:ext cx="286084" cy="308577"/>
            </a:xfrm>
            <a:prstGeom prst="rtTriangl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Right Triangle 14"/>
            <p:cNvSpPr/>
            <p:nvPr userDrawn="1"/>
          </p:nvSpPr>
          <p:spPr>
            <a:xfrm rot="16200000">
              <a:off x="7063457" y="3949387"/>
              <a:ext cx="357605" cy="314131"/>
            </a:xfrm>
            <a:prstGeom prst="rtTriangl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Right Triangle 15"/>
            <p:cNvSpPr/>
            <p:nvPr userDrawn="1"/>
          </p:nvSpPr>
          <p:spPr>
            <a:xfrm rot="10800000">
              <a:off x="7023489" y="3079781"/>
              <a:ext cx="359007" cy="314347"/>
            </a:xfrm>
            <a:prstGeom prst="rtTriangl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Right Triangle 16"/>
            <p:cNvSpPr/>
            <p:nvPr userDrawn="1"/>
          </p:nvSpPr>
          <p:spPr>
            <a:xfrm rot="5400000">
              <a:off x="6229086" y="3108728"/>
              <a:ext cx="354720" cy="314131"/>
            </a:xfrm>
            <a:prstGeom prst="rtTriangl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0" r:id="rId2"/>
    <p:sldLayoutId id="2147483657" r:id="rId3"/>
    <p:sldLayoutId id="2147483658" r:id="rId4"/>
    <p:sldLayoutId id="2147483659" r:id="rId5"/>
    <p:sldLayoutId id="2147483661" r:id="rId6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042988" y="1484313"/>
            <a:ext cx="7772400" cy="259238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endParaRPr lang="ru-RU" sz="2400" b="1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1357290" y="1571612"/>
            <a:ext cx="724715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подготовки специалистов по  промышленной безопасности на кафедре ПБ и ООС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РГУ нефти и газа (НИУ) имени И.М. Губкина</a:t>
            </a:r>
          </a:p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Зав. кафедрой ПБ и ООС </a:t>
            </a: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д.т.н., профессор Глебова Е.В.</a:t>
            </a:r>
          </a:p>
        </p:txBody>
      </p:sp>
      <p:pic>
        <p:nvPicPr>
          <p:cNvPr id="15" name="Picture 5" descr="1"/>
          <p:cNvPicPr>
            <a:picLocks noChangeAspect="1" noChangeArrowheads="1"/>
          </p:cNvPicPr>
          <p:nvPr/>
        </p:nvPicPr>
        <p:blipFill>
          <a:blip r:embed="rId2" cstate="print">
            <a:lum bright="18000" contrast="2000"/>
          </a:blip>
          <a:srcRect/>
          <a:stretch>
            <a:fillRect/>
          </a:stretch>
        </p:blipFill>
        <p:spPr bwMode="auto">
          <a:xfrm>
            <a:off x="858870" y="4581128"/>
            <a:ext cx="828675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0276" y="260648"/>
            <a:ext cx="883285" cy="89027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57250" y="116632"/>
            <a:ext cx="73151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Российский государственный университет нефти и газа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(Национальный исследовательский университет)  имени И.М. Губкина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algn="ctr"/>
            <a:endParaRPr lang="en-US" sz="24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Практика бакалавров в Оренбурге 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(201</a:t>
            </a:r>
            <a:r>
              <a:rPr lang="en-US" sz="2400" dirty="0" smtClean="0">
                <a:solidFill>
                  <a:srgbClr val="C00000"/>
                </a:solidFill>
              </a:rPr>
              <a:t>7</a:t>
            </a:r>
            <a:r>
              <a:rPr lang="ru-RU" sz="2400" dirty="0" smtClean="0">
                <a:solidFill>
                  <a:srgbClr val="C00000"/>
                </a:solidFill>
              </a:rPr>
              <a:t>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32240" y="6237312"/>
            <a:ext cx="2133600" cy="476250"/>
          </a:xfrm>
        </p:spPr>
        <p:txBody>
          <a:bodyPr/>
          <a:lstStyle/>
          <a:p>
            <a:pPr>
              <a:defRPr/>
            </a:pPr>
            <a:fld id="{4780A383-483F-4715-BD0E-B38FDF25F990}" type="slidenum">
              <a:rPr lang="ru-RU" sz="1000" smtClean="0"/>
              <a:pPr>
                <a:defRPr/>
              </a:pPr>
              <a:t>10</a:t>
            </a:fld>
            <a:endParaRPr lang="ru-RU" sz="1000" dirty="0"/>
          </a:p>
        </p:txBody>
      </p:sp>
      <p:sp>
        <p:nvSpPr>
          <p:cNvPr id="1026" name="AutoShape 2" descr="https://apf.mail.ru/cgi-bin/readmsg/2012-06-15-525.jpg?id=13408608960000000742%3B0%3B1&amp;exif=1&amp;bs=7939&amp;bl=1877618&amp;ct=image%2Fjpeg&amp;cn=2012%252d06%252d15%252d5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apf.mail.ru/cgi-bin/readmsg/2012-06-15-525.jpg?id=13408608960000000742%3B0%3B1&amp;exif=1&amp;bs=7939&amp;bl=1877618&amp;ct=image%2Fjpeg&amp;cn=2012%252d06%252d15%252d5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apf.mail.ru/cgi-bin/readmsg/2012-06-15-525.jpg?id=13408608960000000742%3B0%3B1&amp;exif=1&amp;bs=7939&amp;bl=1877618&amp;ct=image%2Fjpeg&amp;cn=2012%252d06%252d15%252d5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apf.mail.ru/cgi-bin/readmsg/2012-06-15-525.jpg?id=13408608960000000742%3B0%3B1&amp;exif=1&amp;bs=7939&amp;bl=1877618&amp;ct=image%2Fjpeg&amp;cn=2012%252d06%252d15%252d5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apf31.mail.ru/cgi-bin/readmsg/2012-06-15-525.jpg?id=13408608960000000742%3B0%3B1&amp;mode=attachment&amp;channel=&amp;bs=7939&amp;bl=1877618&amp;ct=image%2Fjpeg&amp;cn=2012%252d06%252d15%252d525.jpg&amp;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s://apf31.mail.ru/cgi-bin/readmsg/2012-06-15-525.jpg?id=13408608960000000742%3B0%3B1&amp;mode=attachment&amp;channel=&amp;bs=7939&amp;bl=1877618&amp;ct=image%2Fjpeg&amp;cn=2012%252d06%252d15%252d525.jpg&amp;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83285" cy="890270"/>
          </a:xfrm>
          <a:prstGeom prst="rect">
            <a:avLst/>
          </a:prstGeom>
          <a:noFill/>
        </p:spPr>
      </p:pic>
      <p:pic>
        <p:nvPicPr>
          <p:cNvPr id="5" name="Picture 2" descr="C:\Users\Глебова Елена\Desktop\Роснефть\IMG-34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340768"/>
            <a:ext cx="691276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23078"/>
            <a:ext cx="7128792" cy="42376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Практика в ФРГ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марта 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апереля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201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2062" y="1196752"/>
            <a:ext cx="1413794" cy="22304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96752"/>
            <a:ext cx="1440160" cy="215525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95536" y="3501008"/>
            <a:ext cx="3267945" cy="8490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  Загуменникова       Кузьминская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         Полина                         Яна</a:t>
            </a:r>
            <a:endParaRPr lang="en-US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Бакалавры 3 курса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0"/>
            <a:ext cx="1100219" cy="127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19726"/>
            <a:ext cx="1259632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1124744"/>
            <a:ext cx="2216874" cy="185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4797152"/>
            <a:ext cx="2258669" cy="146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2996952"/>
            <a:ext cx="2517895" cy="177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59632" y="4365104"/>
            <a:ext cx="2501153" cy="1937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6804248" y="6381750"/>
            <a:ext cx="2133600" cy="476250"/>
          </a:xfrm>
        </p:spPr>
        <p:txBody>
          <a:bodyPr/>
          <a:lstStyle/>
          <a:p>
            <a:pPr>
              <a:defRPr/>
            </a:pPr>
            <a:fld id="{4780A383-483F-4715-BD0E-B38FDF25F990}" type="slidenum">
              <a:rPr lang="ru-RU" sz="1000" smtClean="0"/>
              <a:pPr>
                <a:defRPr/>
              </a:pPr>
              <a:t>11</a:t>
            </a:fld>
            <a:endParaRPr lang="ru-RU" sz="1000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1979712" y="6381750"/>
            <a:ext cx="5832648" cy="476250"/>
          </a:xfrm>
        </p:spPr>
        <p:txBody>
          <a:bodyPr/>
          <a:lstStyle/>
          <a:p>
            <a:r>
              <a:rPr lang="ru-RU" sz="1200" dirty="0" smtClean="0"/>
              <a:t>Кафедра промышленной безопасности и охраны окружающей среды</a:t>
            </a:r>
          </a:p>
          <a:p>
            <a:endParaRPr lang="ru-RU" sz="1200" dirty="0" smtClean="0"/>
          </a:p>
          <a:p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084168" y="1340768"/>
            <a:ext cx="291581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smtClean="0">
                <a:latin typeface="+mn-lt"/>
                <a:ea typeface="Calibri" pitchFamily="34" charset="0"/>
                <a:cs typeface="Times New Roman" pitchFamily="18" charset="0"/>
              </a:rPr>
              <a:t>Во время практики студенты посещают следующие объекты:</a:t>
            </a:r>
            <a:endParaRPr lang="ru-RU" sz="1200" dirty="0" smtClean="0">
              <a:latin typeface="+mn-lt"/>
              <a:cs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200" dirty="0" smtClean="0">
                <a:latin typeface="+mn-lt"/>
                <a:ea typeface="Calibri" pitchFamily="34" charset="0"/>
                <a:cs typeface="Times New Roman" pitchFamily="18" charset="0"/>
              </a:rPr>
              <a:t>лаборатории Фрайбергской горной академии, </a:t>
            </a:r>
            <a:endParaRPr lang="ru-RU" sz="1200" dirty="0" smtClean="0">
              <a:latin typeface="+mn-lt"/>
              <a:cs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200" dirty="0" smtClean="0">
                <a:latin typeface="+mn-lt"/>
                <a:ea typeface="Calibri" pitchFamily="34" charset="0"/>
                <a:cs typeface="Times New Roman" pitchFamily="18" charset="0"/>
              </a:rPr>
              <a:t>лаборатории механики и гидравлики Технического Гамбургского Университета, </a:t>
            </a:r>
            <a:endParaRPr lang="ru-RU" sz="1200" dirty="0" smtClean="0">
              <a:latin typeface="+mn-lt"/>
              <a:cs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200" dirty="0" smtClean="0">
                <a:latin typeface="+mn-lt"/>
                <a:ea typeface="Calibri" pitchFamily="34" charset="0"/>
                <a:cs typeface="Times New Roman" pitchFamily="18" charset="0"/>
              </a:rPr>
              <a:t>газовые месторождения, разрабатываемые компаниями Exxon Mobil, Wintershall,</a:t>
            </a:r>
            <a:endParaRPr lang="ru-RU" sz="1200" dirty="0" smtClean="0">
              <a:latin typeface="+mn-lt"/>
              <a:cs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200" dirty="0" smtClean="0">
                <a:latin typeface="+mn-lt"/>
                <a:ea typeface="Calibri" pitchFamily="34" charset="0"/>
                <a:cs typeface="Times New Roman" pitchFamily="18" charset="0"/>
              </a:rPr>
              <a:t> производственная площадка производителя бурильного оборудования и лейнеров RIG Solution, </a:t>
            </a:r>
            <a:endParaRPr lang="ru-RU" sz="1200" dirty="0" smtClean="0">
              <a:latin typeface="+mn-lt"/>
              <a:cs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200" dirty="0" smtClean="0">
                <a:latin typeface="+mn-lt"/>
                <a:ea typeface="Calibri" pitchFamily="34" charset="0"/>
                <a:cs typeface="Times New Roman" pitchFamily="18" charset="0"/>
              </a:rPr>
              <a:t>нефтяное месторождение голландского подразделения компании Shell, </a:t>
            </a:r>
            <a:endParaRPr lang="ru-RU" sz="1200" dirty="0" smtClean="0">
              <a:latin typeface="+mn-lt"/>
              <a:cs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200" dirty="0" smtClean="0">
                <a:latin typeface="+mn-lt"/>
                <a:ea typeface="Calibri" pitchFamily="34" charset="0"/>
                <a:cs typeface="Times New Roman" pitchFamily="18" charset="0"/>
              </a:rPr>
              <a:t>подземное хранилище газа компании RWE, </a:t>
            </a:r>
            <a:endParaRPr lang="ru-RU" sz="1200" dirty="0" smtClean="0">
              <a:latin typeface="+mn-lt"/>
              <a:cs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200" dirty="0" smtClean="0">
                <a:latin typeface="+mn-lt"/>
                <a:ea typeface="Calibri" pitchFamily="34" charset="0"/>
                <a:cs typeface="Times New Roman" pitchFamily="18" charset="0"/>
              </a:rPr>
              <a:t>подземное хранилище газа NÜTTERMOOR, </a:t>
            </a:r>
            <a:endParaRPr lang="ru-RU" sz="1200" dirty="0" smtClean="0">
              <a:latin typeface="+mn-lt"/>
              <a:cs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200" dirty="0" smtClean="0">
                <a:latin typeface="+mn-lt"/>
                <a:ea typeface="Calibri" pitchFamily="34" charset="0"/>
                <a:cs typeface="Times New Roman" pitchFamily="18" charset="0"/>
              </a:rPr>
              <a:t>лаборатории компании DEEP, специализирующиеся на бурении скважин, </a:t>
            </a:r>
            <a:endParaRPr lang="ru-RU" sz="1200" dirty="0" smtClean="0">
              <a:latin typeface="+mn-lt"/>
              <a:cs typeface="Arial" pitchFamily="34" charset="0"/>
            </a:endParaRPr>
          </a:p>
          <a:p>
            <a:pPr lvl="0" eaLnBrk="0" hangingPunct="0">
              <a:buFontTx/>
              <a:buChar char="•"/>
            </a:pPr>
            <a:r>
              <a:rPr lang="ru-RU" sz="1200" dirty="0" smtClean="0">
                <a:latin typeface="+mn-lt"/>
                <a:ea typeface="Calibri" pitchFamily="34" charset="0"/>
                <a:cs typeface="Times New Roman" pitchFamily="18" charset="0"/>
              </a:rPr>
              <a:t>завод Wolksvagen.</a:t>
            </a:r>
            <a:endParaRPr lang="ru-RU" sz="1200" dirty="0" smtClean="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402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32240" y="6237312"/>
            <a:ext cx="2133600" cy="476250"/>
          </a:xfrm>
        </p:spPr>
        <p:txBody>
          <a:bodyPr/>
          <a:lstStyle/>
          <a:p>
            <a:pPr>
              <a:defRPr/>
            </a:pPr>
            <a:fld id="{4780A383-483F-4715-BD0E-B38FDF25F990}" type="slidenum">
              <a:rPr lang="ru-RU" sz="1000" smtClean="0"/>
              <a:pPr>
                <a:defRPr/>
              </a:pPr>
              <a:t>12</a:t>
            </a:fld>
            <a:endParaRPr lang="ru-RU" sz="1000" dirty="0"/>
          </a:p>
        </p:txBody>
      </p:sp>
      <p:sp>
        <p:nvSpPr>
          <p:cNvPr id="1026" name="AutoShape 2" descr="https://apf.mail.ru/cgi-bin/readmsg/2012-06-15-525.jpg?id=13408608960000000742%3B0%3B1&amp;exif=1&amp;bs=7939&amp;bl=1877618&amp;ct=image%2Fjpeg&amp;cn=2012%252d06%252d15%252d5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apf.mail.ru/cgi-bin/readmsg/2012-06-15-525.jpg?id=13408608960000000742%3B0%3B1&amp;exif=1&amp;bs=7939&amp;bl=1877618&amp;ct=image%2Fjpeg&amp;cn=2012%252d06%252d15%252d5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apf.mail.ru/cgi-bin/readmsg/2012-06-15-525.jpg?id=13408608960000000742%3B0%3B1&amp;exif=1&amp;bs=7939&amp;bl=1877618&amp;ct=image%2Fjpeg&amp;cn=2012%252d06%252d15%252d5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apf.mail.ru/cgi-bin/readmsg/2012-06-15-525.jpg?id=13408608960000000742%3B0%3B1&amp;exif=1&amp;bs=7939&amp;bl=1877618&amp;ct=image%2Fjpeg&amp;cn=2012%252d06%252d15%252d5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apf31.mail.ru/cgi-bin/readmsg/2012-06-15-525.jpg?id=13408608960000000742%3B0%3B1&amp;mode=attachment&amp;channel=&amp;bs=7939&amp;bl=1877618&amp;ct=image%2Fjpeg&amp;cn=2012%252d06%252d15%252d525.jpg&amp;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s://apf31.mail.ru/cgi-bin/readmsg/2012-06-15-525.jpg?id=13408608960000000742%3B0%3B1&amp;mode=attachment&amp;channel=&amp;bs=7939&amp;bl=1877618&amp;ct=image%2Fjpeg&amp;cn=2012%252d06%252d15%252d525.jpg&amp;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116632"/>
            <a:ext cx="883285" cy="89027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899592" y="0"/>
            <a:ext cx="7128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Лучшие результаты ФИЭБ 2017 г.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направлению «Техносферная безопасность»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204864"/>
            <a:ext cx="61531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Grp="1" noChangeArrowheads="1"/>
          </p:cNvSpPr>
          <p:nvPr>
            <p:ph type="title"/>
          </p:nvPr>
        </p:nvSpPr>
        <p:spPr>
          <a:xfrm>
            <a:off x="683569" y="260350"/>
            <a:ext cx="7988944" cy="114300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магистров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400" dirty="0" smtClean="0">
                <a:solidFill>
                  <a:srgbClr val="C00000"/>
                </a:solidFill>
              </a:rPr>
              <a:t> (</a:t>
            </a:r>
            <a:r>
              <a:rPr lang="ru-RU" sz="2400" dirty="0" smtClean="0">
                <a:solidFill>
                  <a:srgbClr val="C00000"/>
                </a:solidFill>
              </a:rPr>
              <a:t>с 2015 г.</a:t>
            </a:r>
            <a:r>
              <a:rPr lang="en-US" sz="2800" dirty="0" smtClean="0">
                <a:solidFill>
                  <a:srgbClr val="C00000"/>
                </a:solidFill>
              </a:rPr>
              <a:t>)</a:t>
            </a:r>
            <a:endParaRPr lang="ru-RU" sz="2400" dirty="0" smtClean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0"/>
            <a:ext cx="883285" cy="890270"/>
          </a:xfrm>
          <a:prstGeom prst="rect">
            <a:avLst/>
          </a:prstGeom>
          <a:noFill/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979712" y="1833860"/>
            <a:ext cx="6120680" cy="4431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МИНИСТЕРСТВО  ОБРАЗОВАНИЯ  И  НАУКИ  РОССИЙСКОЙ  ФЕДЕРАЦИИ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РОССИЙСКИЙ ГОСУДАРСТВЕННЫЙ УНИВЕРСИТЕТ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НЕФТИ И ГАЗА ИМЕНИ И.М. ГУБКИНА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ОСНОВНАЯ ОБРАЗОВАТЕЛЬНАЯ ПРОГРАММА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ВЫСШЕГО ОБРАЗОВАНИЯ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hangingPunct="0">
              <a:lnSpc>
                <a:spcPct val="150000"/>
              </a:lnSpc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Направление подготовки 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20.04.01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Техносферная безопасность</a:t>
            </a: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hangingPunct="0">
              <a:lnSpc>
                <a:spcPct val="150000"/>
              </a:lnSpc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Программа  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Промышленная безопасность предприятий ТЭК  </a:t>
            </a: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Квалификация выпускника               МАГИСТР</a:t>
            </a:r>
            <a:endParaRPr kumimoji="0" lang="ru-RU" sz="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Нормативный срок обучения            2 ГОДА </a:t>
            </a:r>
            <a:endParaRPr kumimoji="0" lang="ru-RU" sz="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Форма обучения                                ОЧНАЯ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МОСКВА  2011 </a:t>
            </a:r>
            <a:endParaRPr kumimoji="0" lang="ru-RU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76256" y="6237312"/>
            <a:ext cx="2133600" cy="476250"/>
          </a:xfrm>
        </p:spPr>
        <p:txBody>
          <a:bodyPr/>
          <a:lstStyle/>
          <a:p>
            <a:pPr>
              <a:defRPr/>
            </a:pPr>
            <a:fld id="{51C6D27A-C11A-4645-B4A9-2DA357247FA8}" type="slidenum">
              <a:rPr lang="ru-RU" sz="1000" smtClean="0"/>
              <a:pPr>
                <a:defRPr/>
              </a:pPr>
              <a:t>13</a:t>
            </a:fld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717032"/>
            <a:ext cx="4039868" cy="27607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16632"/>
            <a:ext cx="4320480" cy="29882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1"/>
            <a:ext cx="3816424" cy="30689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3717032"/>
            <a:ext cx="3960440" cy="2751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3115531"/>
            <a:ext cx="853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Лекция Криса Мауэра, вице-президент по ОТ, ПБ и ООС, Безопасности и Инженерно-техническим работам BP Exploration Operating Company Ltd.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fld id="{33F4AB16-D7A3-4101-AD56-AF4DABC61EE5}" type="slidenum">
              <a:rPr lang="ru-RU" sz="1000" smtClean="0"/>
              <a:pPr/>
              <a:t>14</a:t>
            </a:fld>
            <a:endParaRPr lang="ru-RU" sz="100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1763688" y="6525344"/>
            <a:ext cx="6552728" cy="476250"/>
          </a:xfrm>
        </p:spPr>
        <p:txBody>
          <a:bodyPr/>
          <a:lstStyle/>
          <a:p>
            <a:r>
              <a:rPr lang="ru-RU" sz="1200" dirty="0" smtClean="0"/>
              <a:t>Кафедра промышленной безопасности и охраны окружающей среды, 2017 г.</a:t>
            </a:r>
          </a:p>
        </p:txBody>
      </p:sp>
    </p:spTree>
    <p:extLst>
      <p:ext uri="{BB962C8B-B14F-4D97-AF65-F5344CB8AC3E}">
        <p14:creationId xmlns:p14="http://schemas.microsoft.com/office/powerpoint/2010/main" xmlns="" val="260128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Grp="1" noChangeArrowheads="1"/>
          </p:cNvSpPr>
          <p:nvPr>
            <p:ph type="title"/>
          </p:nvPr>
        </p:nvSpPr>
        <p:spPr>
          <a:xfrm>
            <a:off x="467544" y="260350"/>
            <a:ext cx="8204969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Некоторые темы ВКР магистров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 smtClean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116632"/>
            <a:ext cx="739269" cy="792088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32240" y="6237312"/>
            <a:ext cx="2133600" cy="476250"/>
          </a:xfrm>
        </p:spPr>
        <p:txBody>
          <a:bodyPr/>
          <a:lstStyle/>
          <a:p>
            <a:pPr>
              <a:defRPr/>
            </a:pPr>
            <a:fld id="{51C6D27A-C11A-4645-B4A9-2DA357247FA8}" type="slidenum">
              <a:rPr lang="ru-RU" sz="1000" smtClean="0"/>
              <a:pPr>
                <a:defRPr/>
              </a:pPr>
              <a:t>15</a:t>
            </a:fld>
            <a:endParaRPr lang="ru-RU" sz="1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35088" y="1412776"/>
            <a:ext cx="820891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ru-RU" sz="1400" dirty="0" smtClean="0"/>
              <a:t>Оценка зон поражения объектов ТЭК при каскадном развитии аварии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/>
              <a:t>Обеспечение промышленной безопасности на этапах строительства и освоения морских объектов нефтегазового комплекса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dirty="0" smtClean="0"/>
              <a:t>Разработка мероприятий по снижению аварийности и травматизма на объектах газораспределения и газопотребления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dirty="0" smtClean="0"/>
              <a:t>Совершенствование карты риска в системе управления рисками на предприятиях ТЭК (на примере АО «Зарубежнефть»)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dirty="0" smtClean="0"/>
              <a:t>Обеспечение промышленной безопасности объектов ТЭК на основе совершенствования профессионально важных качеств работников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dirty="0" smtClean="0"/>
              <a:t>Разработка автоматизированного комплекса непрерывного контроля компетентности работников нефтегазового комплекса в области промышленной безопасности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dirty="0" smtClean="0"/>
              <a:t>Разработка методики оценки вероятного ущерба при авариях и неисправностях сборно-разборных трубопроводов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dirty="0" smtClean="0"/>
              <a:t>Разработка мер по совершенствованию системы управления охраной труда и промышленной безопасностью объектов ТЭК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dirty="0" smtClean="0"/>
              <a:t>Разработка методики анализа риска в системе управления промышленной безопасностью и охраной труда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dirty="0" smtClean="0"/>
              <a:t>Автоматизация системы обнаружения несоответствий требованиям охраны труда и промышленной безопасности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dirty="0" smtClean="0"/>
              <a:t>Снижение риска аварийности и травматизма на объектах ТЭК на основе определения профессиональной пригодности работников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400" dirty="0" smtClean="0"/>
              <a:t>Исследование причин разрушения подводного перехода нефтепровода и экологических последствий для окружающей среды</a:t>
            </a:r>
          </a:p>
        </p:txBody>
      </p:sp>
    </p:spTree>
    <p:extLst>
      <p:ext uri="{BB962C8B-B14F-4D97-AF65-F5344CB8AC3E}">
        <p14:creationId xmlns:p14="http://schemas.microsoft.com/office/powerpoint/2010/main" xmlns="" val="272545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772816"/>
            <a:ext cx="3744416" cy="26887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361360"/>
            <a:ext cx="4392488" cy="30256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260648"/>
            <a:ext cx="9097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Первый выпуск магистров (2017 )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6165304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Кафедра промышленной безопасности и охраны окружающей среды</a:t>
            </a:r>
          </a:p>
          <a:p>
            <a:endParaRPr lang="fr-FR" sz="1400" dirty="0" smtClean="0"/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fld id="{4780A383-483F-4715-BD0E-B38FDF25F990}" type="slidenum">
              <a:rPr lang="ru-RU" sz="1000" smtClean="0"/>
              <a:pPr>
                <a:defRPr/>
              </a:pPr>
              <a:t>16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xmlns="" val="151725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67CD456-1835-456A-892C-3DA0B0033706}" type="slidenum">
              <a:rPr lang="ru-RU" sz="1000" smtClean="0"/>
              <a:pPr/>
              <a:t>17</a:t>
            </a:fld>
            <a:endParaRPr lang="ru-RU" sz="1000" dirty="0" smtClean="0"/>
          </a:p>
        </p:txBody>
      </p:sp>
      <p:pic>
        <p:nvPicPr>
          <p:cNvPr id="5124" name="Picture 5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1335087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2162670" y="548680"/>
            <a:ext cx="6873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кафедры по программам ДПО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899592" y="1124744"/>
            <a:ext cx="8244408" cy="5066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sz="1600" b="1" dirty="0" smtClean="0"/>
          </a:p>
          <a:p>
            <a:pPr>
              <a:spcBef>
                <a:spcPct val="50000"/>
              </a:spcBef>
            </a:pPr>
            <a:r>
              <a:rPr lang="ru-RU" sz="1600" b="1" dirty="0" smtClean="0"/>
              <a:t>250 – часовая программа профессиональной переподготовки по направлению: «Промышленная безопасность и охрана </a:t>
            </a:r>
            <a:r>
              <a:rPr lang="ru-RU" sz="1600" b="1" dirty="0"/>
              <a:t>труда»</a:t>
            </a:r>
            <a:endParaRPr lang="ru-RU" sz="1600" b="1" dirty="0" smtClean="0"/>
          </a:p>
          <a:p>
            <a:pPr>
              <a:spcBef>
                <a:spcPct val="50000"/>
              </a:spcBef>
            </a:pPr>
            <a:r>
              <a:rPr lang="ru-RU" sz="1600" dirty="0" smtClean="0"/>
              <a:t>(3 учебных модуля, продолжительность обучения 6 месяцев) </a:t>
            </a:r>
            <a:r>
              <a:rPr lang="ru-RU" sz="1600" b="1" dirty="0" smtClean="0"/>
              <a:t> </a:t>
            </a:r>
          </a:p>
          <a:p>
            <a:pPr>
              <a:spcBef>
                <a:spcPct val="50000"/>
              </a:spcBef>
            </a:pPr>
            <a:r>
              <a:rPr lang="ru-RU" sz="1600" b="1" dirty="0" smtClean="0"/>
              <a:t>500 – часовая программа профессиональной переподготовки по направлению: </a:t>
            </a:r>
            <a:r>
              <a:rPr lang="ru-RU" sz="1600" b="1" dirty="0"/>
              <a:t>: «Промышленная безопасность и охрана труда»</a:t>
            </a:r>
          </a:p>
          <a:p>
            <a:pPr>
              <a:spcBef>
                <a:spcPct val="50000"/>
              </a:spcBef>
            </a:pPr>
            <a:r>
              <a:rPr lang="ru-RU" sz="1600" dirty="0" smtClean="0"/>
              <a:t>(5 учебных модулей, продолжительность обучения 10 месяцев) </a:t>
            </a:r>
            <a:endParaRPr lang="ru-RU" sz="1600" b="1" dirty="0" smtClean="0"/>
          </a:p>
          <a:p>
            <a:pPr>
              <a:spcBef>
                <a:spcPct val="50000"/>
              </a:spcBef>
            </a:pPr>
            <a:r>
              <a:rPr lang="ru-RU" sz="1600" i="1" dirty="0" smtClean="0"/>
              <a:t>По окончании обучения выдается диплом, который дает право на ведение нового вида профессиональной деятельности в области  ПБ и охраны </a:t>
            </a:r>
            <a:r>
              <a:rPr lang="ru-RU" sz="1600" i="1" dirty="0"/>
              <a:t>труда</a:t>
            </a:r>
            <a:endParaRPr lang="ru-RU" sz="1600" i="1" dirty="0" smtClean="0"/>
          </a:p>
          <a:p>
            <a:pPr>
              <a:spcBef>
                <a:spcPct val="50000"/>
              </a:spcBef>
            </a:pPr>
            <a:r>
              <a:rPr lang="ru-RU" sz="1600" b="1" dirty="0" smtClean="0"/>
              <a:t>1000 – часовая программа профессиональной переподготовки по направлению: «</a:t>
            </a:r>
            <a:r>
              <a:rPr lang="ru-RU" sz="1600" b="1" dirty="0"/>
              <a:t>Промышленная безопасность и охрана труда»</a:t>
            </a:r>
          </a:p>
          <a:p>
            <a:pPr>
              <a:spcBef>
                <a:spcPct val="50000"/>
              </a:spcBef>
            </a:pPr>
            <a:r>
              <a:rPr lang="ru-RU" sz="1600" dirty="0" smtClean="0"/>
              <a:t>(7 учебных модулей, продолжительность обучения около 1,5 лет) </a:t>
            </a:r>
            <a:endParaRPr lang="ru-RU" sz="1600" b="1" dirty="0" smtClean="0"/>
          </a:p>
          <a:p>
            <a:pPr>
              <a:lnSpc>
                <a:spcPct val="80000"/>
              </a:lnSpc>
              <a:buFontTx/>
              <a:buNone/>
            </a:pPr>
            <a:endParaRPr lang="ru-RU" sz="1600" b="1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1600" i="1" dirty="0" smtClean="0"/>
              <a:t>По окончании обучения выдается диплом РГУ нефти и газа имени И.М. Губкина о дополнительном (к высшему) образовании с присвоением дополнительной квалификации </a:t>
            </a:r>
            <a:r>
              <a:rPr lang="ru-RU" sz="1600" b="1" i="1" dirty="0" smtClean="0"/>
              <a:t>«Специалист по промышленной безопасности и охране </a:t>
            </a:r>
            <a:r>
              <a:rPr lang="ru-RU" sz="1600" b="1" i="1" dirty="0"/>
              <a:t>труда в нефтегазовой отрасли» 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ru-RU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 txBox="1">
            <a:spLocks noGrp="1" noChangeArrowheads="1"/>
          </p:cNvSpPr>
          <p:nvPr/>
        </p:nvSpPr>
        <p:spPr bwMode="auto">
          <a:xfrm>
            <a:off x="6300192" y="6237312"/>
            <a:ext cx="25922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CEFFB5D-7367-4178-B178-1549959F9DDD}" type="slidenum">
              <a:rPr lang="ru-RU" sz="1000"/>
              <a:pPr algn="r"/>
              <a:t>18</a:t>
            </a:fld>
            <a:endParaRPr lang="ru-RU" sz="1000" dirty="0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276600" y="546100"/>
            <a:ext cx="28892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400" b="1"/>
              <a:t>Цель программы</a:t>
            </a:r>
            <a:r>
              <a:rPr lang="ru-RU" sz="2800"/>
              <a:t> 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043608" y="1556792"/>
            <a:ext cx="7129462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/>
              <a:t>Подготовка </a:t>
            </a:r>
            <a:r>
              <a:rPr lang="ru-RU" sz="1600" b="1" dirty="0" smtClean="0"/>
              <a:t>в сжатые сроки </a:t>
            </a:r>
            <a:r>
              <a:rPr lang="ru-RU" sz="1600" dirty="0" smtClean="0"/>
              <a:t>специалистов</a:t>
            </a:r>
            <a:r>
              <a:rPr lang="ru-RU" sz="1600" dirty="0"/>
              <a:t>, обладающих необходимыми компетенциями (знаниями, умениями, навыками) для обеспечения промышленной безопасности и охраны труда в нефтегазовой </a:t>
            </a:r>
            <a:r>
              <a:rPr lang="ru-RU" sz="1600" dirty="0" smtClean="0"/>
              <a:t>отрасли</a:t>
            </a:r>
          </a:p>
          <a:p>
            <a:pPr>
              <a:spcBef>
                <a:spcPct val="50000"/>
              </a:spcBef>
              <a:buNone/>
            </a:pPr>
            <a:endParaRPr lang="ru-RU" sz="1600" dirty="0" smtClean="0"/>
          </a:p>
          <a:p>
            <a:pPr>
              <a:spcBef>
                <a:spcPct val="50000"/>
              </a:spcBef>
              <a:buNone/>
            </a:pPr>
            <a:r>
              <a:rPr lang="ru-RU" sz="1600" dirty="0" smtClean="0"/>
              <a:t>Как показывает практика, обучение по программам ДПО  в РГУ нефти и газа (НИУ) имени И.М. Губкина способствует карьерному росту слушателей:  специалисты становятся руководителями соответствующих подразделений или переходят  с производства в управляющие компании</a:t>
            </a:r>
            <a:r>
              <a:rPr lang="ru-RU" sz="2000" dirty="0" smtClean="0"/>
              <a:t>.</a:t>
            </a:r>
          </a:p>
          <a:p>
            <a:pPr>
              <a:spcBef>
                <a:spcPct val="50000"/>
              </a:spcBef>
            </a:pP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5138" name="Picture 5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188" y="188913"/>
            <a:ext cx="13350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glebova.e\Desktop\30_bo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933056"/>
            <a:ext cx="2013970" cy="25957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6256" y="6381750"/>
            <a:ext cx="2133600" cy="476250"/>
          </a:xfrm>
        </p:spPr>
        <p:txBody>
          <a:bodyPr/>
          <a:lstStyle/>
          <a:p>
            <a:pPr>
              <a:defRPr/>
            </a:pPr>
            <a:fld id="{FDF6970F-8E26-40A8-BD8C-F75FEAFD78BE}" type="slidenum">
              <a:rPr lang="ru-RU" sz="1000"/>
              <a:pPr>
                <a:defRPr/>
              </a:pPr>
              <a:t>19</a:t>
            </a:fld>
            <a:endParaRPr lang="ru-RU" sz="1000" dirty="0"/>
          </a:p>
        </p:txBody>
      </p:sp>
      <p:sp>
        <p:nvSpPr>
          <p:cNvPr id="22530" name="Rectangle 2050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00113" y="274638"/>
            <a:ext cx="7344295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работы кафедры по программам ДПО</a:t>
            </a:r>
          </a:p>
        </p:txBody>
      </p:sp>
      <p:sp>
        <p:nvSpPr>
          <p:cNvPr id="22531" name="Rectangle 2051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27584" y="1412776"/>
            <a:ext cx="7632848" cy="47525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>
              <a:buFontTx/>
              <a:buNone/>
            </a:pPr>
            <a:r>
              <a:rPr lang="ru-RU" sz="1600" i="1" dirty="0" smtClean="0">
                <a:solidFill>
                  <a:srgbClr val="C00000"/>
                </a:solidFill>
              </a:rPr>
              <a:t>	</a:t>
            </a:r>
            <a:r>
              <a:rPr lang="ru-RU" sz="1600" b="1" dirty="0" smtClean="0"/>
              <a:t>500 –часовая программа (с 2002 г.)</a:t>
            </a:r>
          </a:p>
          <a:p>
            <a:pPr algn="just">
              <a:buFontTx/>
              <a:buNone/>
            </a:pPr>
            <a:r>
              <a:rPr lang="ru-RU" sz="1600" dirty="0" smtClean="0"/>
              <a:t>	</a:t>
            </a:r>
            <a:r>
              <a:rPr lang="ru-RU" sz="1600" i="1" dirty="0" smtClean="0"/>
              <a:t>За последние 5 лет с </a:t>
            </a:r>
            <a:r>
              <a:rPr lang="ru-RU" sz="1600" dirty="0" smtClean="0"/>
              <a:t>2013 по 2017 г. подготовлено 8 групп,  более  1</a:t>
            </a:r>
            <a:r>
              <a:rPr lang="en-US" sz="1600" dirty="0" smtClean="0"/>
              <a:t>2</a:t>
            </a:r>
            <a:r>
              <a:rPr lang="ru-RU" sz="1600" dirty="0" smtClean="0"/>
              <a:t>0 специалистов из 30-ти российских и зарубежных нефтегазовых предприятий, в том числе 2 выездные группы: </a:t>
            </a:r>
          </a:p>
          <a:p>
            <a:pPr algn="just">
              <a:buFontTx/>
              <a:buNone/>
            </a:pPr>
            <a:r>
              <a:rPr lang="ru-RU" sz="1600" dirty="0" smtClean="0"/>
              <a:t>	в</a:t>
            </a:r>
            <a:r>
              <a:rPr lang="ru-RU" sz="1600" i="1" dirty="0" smtClean="0"/>
              <a:t> </a:t>
            </a:r>
            <a:r>
              <a:rPr lang="ru-RU" sz="1600" dirty="0" smtClean="0"/>
              <a:t>2013 г.</a:t>
            </a:r>
            <a:r>
              <a:rPr lang="ru-RU" sz="1600" i="1" dirty="0" smtClean="0"/>
              <a:t> – выездная группа в «Газпром </a:t>
            </a:r>
            <a:r>
              <a:rPr lang="ru-RU" sz="1600" i="1" dirty="0" err="1" smtClean="0"/>
              <a:t>трансгаз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Югорск</a:t>
            </a:r>
            <a:r>
              <a:rPr lang="ru-RU" sz="1600" i="1" dirty="0" smtClean="0"/>
              <a:t>»</a:t>
            </a:r>
          </a:p>
          <a:p>
            <a:pPr algn="just">
              <a:buFontTx/>
              <a:buNone/>
            </a:pPr>
            <a:r>
              <a:rPr lang="ru-RU" sz="1600" dirty="0" smtClean="0"/>
              <a:t>	в 2014 г. - </a:t>
            </a:r>
            <a:r>
              <a:rPr lang="ru-RU" sz="1600" i="1" dirty="0" smtClean="0"/>
              <a:t>выездная группа в «Газпром добыча Астрахань»</a:t>
            </a:r>
            <a:r>
              <a:rPr lang="ru-RU" sz="1600" dirty="0" smtClean="0"/>
              <a:t>	</a:t>
            </a:r>
          </a:p>
          <a:p>
            <a:pPr algn="just">
              <a:buFontTx/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	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1000-часовая программа (с 2007 г.)</a:t>
            </a:r>
            <a:endParaRPr lang="ru-RU" sz="1600" b="1" dirty="0" smtClean="0"/>
          </a:p>
          <a:p>
            <a:pPr algn="just">
              <a:buFontTx/>
              <a:buNone/>
            </a:pPr>
            <a:r>
              <a:rPr lang="ru-RU" sz="1600" b="1" dirty="0" smtClean="0"/>
              <a:t>	</a:t>
            </a:r>
            <a:r>
              <a:rPr lang="ru-RU" sz="1600" dirty="0" smtClean="0"/>
              <a:t> Подготовлено </a:t>
            </a:r>
            <a:r>
              <a:rPr lang="ru-RU" sz="1600" b="1" dirty="0" smtClean="0"/>
              <a:t>более 300</a:t>
            </a:r>
            <a:r>
              <a:rPr lang="ru-RU" sz="1600" dirty="0" smtClean="0"/>
              <a:t> специалистов по промышленной безопасности и охране </a:t>
            </a:r>
            <a:r>
              <a:rPr lang="ru-RU" sz="1600" dirty="0"/>
              <a:t>труда </a:t>
            </a:r>
            <a:r>
              <a:rPr lang="ru-RU" sz="1600" dirty="0" smtClean="0"/>
              <a:t>для российских и зарубежных нефтегазовых компаний, в том числе ПАО «Газпром», ПАО НК «Роснефть», ПАО «Лукойл», ПАО НК «Транснефть», Тенгиз-Шеврон, Салым Петролеум, ООО "ЕвразХолдинг» и др., в том числе 1 выездная группа</a:t>
            </a:r>
          </a:p>
          <a:p>
            <a:pPr algn="just">
              <a:buFontTx/>
              <a:buNone/>
            </a:pPr>
            <a:r>
              <a:rPr lang="ru-RU" sz="1600" dirty="0" smtClean="0"/>
              <a:t>	в 2016 г. - </a:t>
            </a:r>
            <a:r>
              <a:rPr lang="ru-RU" sz="1600" i="1" dirty="0" smtClean="0"/>
              <a:t>выездная группа в «Газпром трансгаз Нижний Новгород»</a:t>
            </a:r>
          </a:p>
          <a:p>
            <a:pPr algn="just">
              <a:buFontTx/>
              <a:buNone/>
            </a:pPr>
            <a:r>
              <a:rPr lang="ru-RU" sz="1600" b="1" i="1" dirty="0" smtClean="0"/>
              <a:t>      250-часовая программа (с 2016 г.)</a:t>
            </a:r>
          </a:p>
          <a:p>
            <a:pPr algn="just">
              <a:buFontTx/>
              <a:buNone/>
            </a:pPr>
            <a:r>
              <a:rPr lang="ru-RU" sz="1600" b="1" i="1" dirty="0" smtClean="0"/>
              <a:t>	</a:t>
            </a:r>
            <a:r>
              <a:rPr lang="ru-RU" sz="1600" dirty="0" smtClean="0"/>
              <a:t>Более 60 специалистов, в том числе 2 выездные группы:</a:t>
            </a:r>
          </a:p>
          <a:p>
            <a:pPr algn="just">
              <a:buFontTx/>
              <a:buNone/>
            </a:pPr>
            <a:r>
              <a:rPr lang="ru-RU" sz="1600" dirty="0" smtClean="0"/>
              <a:t>	в 2016 г. - </a:t>
            </a:r>
            <a:r>
              <a:rPr lang="ru-RU" sz="1600" i="1" dirty="0" smtClean="0"/>
              <a:t>выездная группа в «Газпром трансгаз Сургут»</a:t>
            </a:r>
          </a:p>
          <a:p>
            <a:pPr algn="just">
              <a:buFontTx/>
              <a:buNone/>
            </a:pPr>
            <a:r>
              <a:rPr lang="ru-RU" sz="1600" dirty="0" smtClean="0"/>
              <a:t>	в 2017 г. - </a:t>
            </a:r>
            <a:r>
              <a:rPr lang="ru-RU" sz="1600" i="1" dirty="0" smtClean="0"/>
              <a:t>выездная группа в «Газпром добыча Астрахань»</a:t>
            </a:r>
            <a:endParaRPr lang="ru-RU" sz="1600" dirty="0" smtClean="0"/>
          </a:p>
          <a:p>
            <a:pPr algn="just">
              <a:buFontTx/>
              <a:buNone/>
            </a:pPr>
            <a:endParaRPr lang="ru-RU" sz="1600" dirty="0" smtClean="0"/>
          </a:p>
          <a:p>
            <a:pPr algn="just">
              <a:buFontTx/>
              <a:buNone/>
            </a:pPr>
            <a:endParaRPr lang="ru-RU" sz="1600" dirty="0" smtClean="0"/>
          </a:p>
        </p:txBody>
      </p:sp>
      <p:sp>
        <p:nvSpPr>
          <p:cNvPr id="5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1691680" y="6381750"/>
            <a:ext cx="6408712" cy="476250"/>
          </a:xfrm>
        </p:spPr>
        <p:txBody>
          <a:bodyPr/>
          <a:lstStyle/>
          <a:p>
            <a:r>
              <a:rPr lang="ru-RU" dirty="0" smtClean="0"/>
              <a:t>Кафедра промышленной безопасности и охраны окружающей среды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кафедры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758138" cy="4525963"/>
          </a:xfrm>
        </p:spPr>
        <p:txBody>
          <a:bodyPr/>
          <a:lstStyle/>
          <a:p>
            <a:pPr algn="just">
              <a:buNone/>
            </a:pPr>
            <a:r>
              <a:rPr lang="en-US" sz="1800" b="1" dirty="0" smtClean="0"/>
              <a:t> 	</a:t>
            </a:r>
            <a:r>
              <a:rPr lang="ru-RU" sz="1600" dirty="0">
                <a:latin typeface="Arial" pitchFamily="34" charset="0"/>
              </a:rPr>
              <a:t>Кафедра промышленной </a:t>
            </a:r>
            <a:r>
              <a:rPr lang="ru-RU" sz="1600" dirty="0" smtClean="0">
                <a:latin typeface="Arial" pitchFamily="34" charset="0"/>
              </a:rPr>
              <a:t>безопасности и  </a:t>
            </a:r>
            <a:r>
              <a:rPr lang="ru-RU" sz="1600" dirty="0">
                <a:latin typeface="Arial" pitchFamily="34" charset="0"/>
              </a:rPr>
              <a:t>охраны </a:t>
            </a:r>
            <a:r>
              <a:rPr lang="ru-RU" sz="1600" dirty="0" smtClean="0">
                <a:latin typeface="Arial" pitchFamily="34" charset="0"/>
              </a:rPr>
              <a:t>окружающей </a:t>
            </a:r>
            <a:r>
              <a:rPr lang="ru-RU" sz="1600" dirty="0">
                <a:latin typeface="Arial" pitchFamily="34" charset="0"/>
              </a:rPr>
              <a:t>среды РГУ нефти и газа (НИУ) имени И.М. </a:t>
            </a:r>
            <a:r>
              <a:rPr lang="ru-RU" sz="1600" dirty="0" smtClean="0">
                <a:latin typeface="Arial" pitchFamily="34" charset="0"/>
              </a:rPr>
              <a:t>Губкина была </a:t>
            </a:r>
            <a:r>
              <a:rPr lang="ru-RU" sz="1600" dirty="0">
                <a:latin typeface="Arial" pitchFamily="34" charset="0"/>
              </a:rPr>
              <a:t>образована </a:t>
            </a:r>
            <a:r>
              <a:rPr lang="en-US" sz="1600" dirty="0">
                <a:latin typeface="Arial" pitchFamily="34" charset="0"/>
              </a:rPr>
              <a:t>30</a:t>
            </a:r>
            <a:r>
              <a:rPr lang="ru-RU" sz="1600" dirty="0">
                <a:latin typeface="Arial" pitchFamily="34" charset="0"/>
              </a:rPr>
              <a:t> июня</a:t>
            </a:r>
            <a:r>
              <a:rPr lang="en-US" sz="1600" dirty="0">
                <a:latin typeface="Arial" pitchFamily="34" charset="0"/>
              </a:rPr>
              <a:t> 1952 </a:t>
            </a:r>
            <a:r>
              <a:rPr lang="ru-RU" sz="1600" dirty="0">
                <a:latin typeface="Arial" pitchFamily="34" charset="0"/>
              </a:rPr>
              <a:t>приказом Министерства высшего </a:t>
            </a:r>
            <a:r>
              <a:rPr lang="ru-RU" sz="1600" dirty="0" smtClean="0">
                <a:latin typeface="Arial" pitchFamily="34" charset="0"/>
              </a:rPr>
              <a:t>образования СССР</a:t>
            </a:r>
            <a:r>
              <a:rPr lang="ru-RU" sz="1600" dirty="0">
                <a:latin typeface="Arial" pitchFamily="34" charset="0"/>
              </a:rPr>
              <a:t>. </a:t>
            </a:r>
            <a:endParaRPr lang="ru-RU" sz="1600" dirty="0" smtClean="0">
              <a:latin typeface="Arial" pitchFamily="34" charset="0"/>
            </a:endParaRPr>
          </a:p>
          <a:p>
            <a:pPr algn="just">
              <a:buNone/>
            </a:pPr>
            <a:r>
              <a:rPr lang="ru-RU" sz="1600" dirty="0">
                <a:latin typeface="Arial" pitchFamily="34" charset="0"/>
              </a:rPr>
              <a:t>	</a:t>
            </a:r>
            <a:r>
              <a:rPr lang="ru-RU" sz="1600" dirty="0" smtClean="0">
                <a:latin typeface="Arial" pitchFamily="34" charset="0"/>
              </a:rPr>
              <a:t>Она </a:t>
            </a:r>
            <a:r>
              <a:rPr lang="ru-RU" sz="1600" dirty="0">
                <a:latin typeface="Arial" pitchFamily="34" charset="0"/>
              </a:rPr>
              <a:t>создавалась как кафедра Техники безопасности и противопожарной техники в стенах Московского нефтяного </a:t>
            </a:r>
            <a:r>
              <a:rPr lang="ru-RU" sz="1600" dirty="0" smtClean="0">
                <a:latin typeface="Arial" pitchFamily="34" charset="0"/>
              </a:rPr>
              <a:t>института</a:t>
            </a:r>
            <a:endParaRPr lang="ru-RU" sz="1600" dirty="0">
              <a:latin typeface="Arial" pitchFamily="34" charset="0"/>
            </a:endParaRPr>
          </a:p>
          <a:p>
            <a:pPr>
              <a:buNone/>
            </a:pPr>
            <a:endParaRPr lang="ru-RU" sz="1600" dirty="0">
              <a:latin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04248" y="6165304"/>
            <a:ext cx="2133600" cy="476250"/>
          </a:xfrm>
        </p:spPr>
        <p:txBody>
          <a:bodyPr/>
          <a:lstStyle/>
          <a:p>
            <a:pPr>
              <a:defRPr/>
            </a:pPr>
            <a:endParaRPr lang="ru-RU" sz="1000" dirty="0" smtClean="0"/>
          </a:p>
          <a:p>
            <a:pPr>
              <a:defRPr/>
            </a:pPr>
            <a:endParaRPr lang="ru-RU" sz="1000" dirty="0"/>
          </a:p>
          <a:p>
            <a:pPr>
              <a:defRPr/>
            </a:pPr>
            <a:fld id="{51C6D27A-C11A-4645-B4A9-2DA357247FA8}" type="slidenum">
              <a:rPr lang="ru-RU" sz="1000" smtClean="0"/>
              <a:pPr>
                <a:defRPr/>
              </a:pPr>
              <a:t>2</a:t>
            </a:fld>
            <a:endParaRPr lang="ru-RU" sz="1000" dirty="0"/>
          </a:p>
        </p:txBody>
      </p:sp>
      <p:pic>
        <p:nvPicPr>
          <p:cNvPr id="8" name="Picture 5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8640"/>
            <a:ext cx="13350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260648"/>
            <a:ext cx="883285" cy="890270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12976"/>
            <a:ext cx="5040560" cy="3011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5751" y="1124744"/>
            <a:ext cx="7016689" cy="48619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27584" y="188640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Выпуск специалистов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ООО «Газпром добыча Астрахань» 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 2017 (250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ч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04248" y="6381750"/>
            <a:ext cx="2133600" cy="476250"/>
          </a:xfrm>
        </p:spPr>
        <p:txBody>
          <a:bodyPr/>
          <a:lstStyle/>
          <a:p>
            <a:fld id="{33F4AB16-D7A3-4101-AD56-AF4DABC61EE5}" type="slidenum">
              <a:rPr lang="ru-RU" sz="1000" smtClean="0"/>
              <a:pPr/>
              <a:t>20</a:t>
            </a:fld>
            <a:endParaRPr lang="ru-RU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1547664" y="6165304"/>
            <a:ext cx="684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Главный инженер Наиль Низамов и зам. главного инженера по ПБ и ОТ Владимир Морозов 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268760"/>
            <a:ext cx="57606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32440" y="1340768"/>
            <a:ext cx="43204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502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60432" y="6237312"/>
            <a:ext cx="467544" cy="476250"/>
          </a:xfrm>
          <a:noFill/>
        </p:spPr>
        <p:txBody>
          <a:bodyPr/>
          <a:lstStyle/>
          <a:p>
            <a:endParaRPr lang="ru-RU" sz="1200" dirty="0" smtClean="0"/>
          </a:p>
          <a:p>
            <a:fld id="{867CD456-1835-456A-892C-3DA0B0033706}" type="slidenum">
              <a:rPr lang="ru-RU" sz="1000" smtClean="0"/>
              <a:pPr/>
              <a:t>21</a:t>
            </a:fld>
            <a:endParaRPr lang="ru-RU" sz="1000" dirty="0" smtClean="0"/>
          </a:p>
        </p:txBody>
      </p:sp>
      <p:pic>
        <p:nvPicPr>
          <p:cNvPr id="5124" name="Picture 5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1335087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2012929" y="308922"/>
            <a:ext cx="698477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кадров высшей квалификации по промышленной безопасности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899592" y="1052736"/>
            <a:ext cx="8244408" cy="650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sz="1600" b="1" dirty="0" smtClean="0"/>
          </a:p>
          <a:p>
            <a:pPr>
              <a:spcBef>
                <a:spcPct val="50000"/>
              </a:spcBef>
            </a:pPr>
            <a:r>
              <a:rPr lang="ru-RU" sz="1600" b="1" dirty="0" smtClean="0"/>
              <a:t>Аспирантура по специальности 05.26.03 – «Пожарная и промышленная безопасность»</a:t>
            </a:r>
          </a:p>
          <a:p>
            <a:pPr>
              <a:spcBef>
                <a:spcPct val="50000"/>
              </a:spcBef>
            </a:pPr>
            <a:r>
              <a:rPr lang="ru-RU" sz="1600" i="1" dirty="0" smtClean="0"/>
              <a:t>Диссертации на соискание ученой степени кандидата технических наук: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 dirty="0" smtClean="0"/>
              <a:t>Сажин Евгений Борисович –       1999 г.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ru-RU" sz="1400" dirty="0" smtClean="0"/>
              <a:t>Сажина Наталия Николаевна  –  1999 г.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ru-RU" sz="1400" dirty="0" smtClean="0"/>
              <a:t>Фомина Екатерина Евгеньевна –  2000 г.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 dirty="0" err="1"/>
              <a:t>Ляпин</a:t>
            </a:r>
            <a:r>
              <a:rPr lang="ru-RU" sz="1400" dirty="0"/>
              <a:t> </a:t>
            </a:r>
            <a:r>
              <a:rPr lang="ru-RU" sz="1400" dirty="0" smtClean="0"/>
              <a:t>Алексей Александрович </a:t>
            </a:r>
            <a:r>
              <a:rPr lang="ru-RU" sz="1400" dirty="0"/>
              <a:t>– </a:t>
            </a:r>
            <a:r>
              <a:rPr lang="ru-RU" sz="1400" dirty="0" smtClean="0"/>
              <a:t>2005 г. </a:t>
            </a:r>
            <a:endParaRPr lang="ru-RU" sz="1400" dirty="0"/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ru-RU" sz="1400" dirty="0" smtClean="0"/>
              <a:t>Суворова Виктория Валентиновна  – 2006 г.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 dirty="0"/>
              <a:t>Волохина </a:t>
            </a:r>
            <a:r>
              <a:rPr lang="ru-RU" sz="1400" dirty="0" smtClean="0"/>
              <a:t>Алла Тагировна </a:t>
            </a:r>
            <a:r>
              <a:rPr lang="ru-RU" sz="1400" dirty="0"/>
              <a:t>– </a:t>
            </a:r>
            <a:r>
              <a:rPr lang="ru-RU" sz="1400" dirty="0" smtClean="0"/>
              <a:t>2009 </a:t>
            </a:r>
            <a:r>
              <a:rPr lang="ru-RU" sz="1400" dirty="0"/>
              <a:t>г.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ru-RU" sz="1400" dirty="0" smtClean="0"/>
              <a:t>Гостева Анна Владимировна – 2010 г.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ru-RU" sz="1400" dirty="0" smtClean="0"/>
              <a:t>Киселев Сергей Юрьевич - 2012 г. (система ДПО)</a:t>
            </a:r>
          </a:p>
          <a:p>
            <a:pPr>
              <a:spcBef>
                <a:spcPct val="50000"/>
              </a:spcBef>
            </a:pPr>
            <a:r>
              <a:rPr lang="ru-RU" sz="1600" i="1" dirty="0" smtClean="0"/>
              <a:t>Диссертации </a:t>
            </a:r>
            <a:r>
              <a:rPr lang="ru-RU" sz="1600" i="1" dirty="0"/>
              <a:t>на соискание ученой степени </a:t>
            </a:r>
            <a:r>
              <a:rPr lang="ru-RU" sz="1600" i="1" dirty="0" smtClean="0"/>
              <a:t>доктора технических </a:t>
            </a:r>
            <a:r>
              <a:rPr lang="ru-RU" sz="1600" i="1" dirty="0"/>
              <a:t>наук</a:t>
            </a:r>
            <a:r>
              <a:rPr lang="ru-RU" sz="1600" i="1" dirty="0" smtClean="0"/>
              <a:t>: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ru-RU" sz="1400" dirty="0" smtClean="0"/>
              <a:t>Глебова Елена Витальевна – 2009 г.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ru-RU" sz="1400" dirty="0" smtClean="0"/>
              <a:t>Мартынюк Василий Филиппович – 2009 г.</a:t>
            </a:r>
          </a:p>
          <a:p>
            <a:pPr>
              <a:spcBef>
                <a:spcPct val="50000"/>
              </a:spcBef>
            </a:pPr>
            <a:r>
              <a:rPr lang="ru-RU" sz="1600" i="1" dirty="0" smtClean="0"/>
              <a:t>Подготовлены к защите: </a:t>
            </a:r>
            <a:r>
              <a:rPr lang="ru-RU" sz="1600" dirty="0" smtClean="0"/>
              <a:t>3 кандидатские диссертации </a:t>
            </a:r>
            <a:r>
              <a:rPr lang="ru-RU" sz="1400" dirty="0" smtClean="0"/>
              <a:t>(Невская Е.,  Слепнев В., </a:t>
            </a:r>
          </a:p>
          <a:p>
            <a:pPr>
              <a:spcBef>
                <a:spcPct val="50000"/>
              </a:spcBef>
            </a:pPr>
            <a:r>
              <a:rPr lang="ru-RU" sz="1400" dirty="0" smtClean="0"/>
              <a:t>Ямаева Э.) и 1 докторская диссертация (Волохина А.Т.)</a:t>
            </a:r>
          </a:p>
          <a:p>
            <a:pPr>
              <a:spcBef>
                <a:spcPct val="50000"/>
              </a:spcBef>
            </a:pPr>
            <a:endParaRPr lang="ru-RU" sz="1600" dirty="0"/>
          </a:p>
          <a:p>
            <a:pPr marL="342900" indent="-342900">
              <a:spcBef>
                <a:spcPct val="50000"/>
              </a:spcBef>
              <a:buAutoNum type="arabicPeriod"/>
            </a:pPr>
            <a:endParaRPr lang="ru-RU" sz="1600" dirty="0"/>
          </a:p>
          <a:p>
            <a:pPr algn="just">
              <a:lnSpc>
                <a:spcPct val="80000"/>
              </a:lnSpc>
              <a:buFontTx/>
              <a:buNone/>
            </a:pPr>
            <a:endParaRPr lang="ru-RU" sz="1200" dirty="0" smtClean="0"/>
          </a:p>
        </p:txBody>
      </p:sp>
    </p:spTree>
    <p:extLst>
      <p:ext uri="{BB962C8B-B14F-4D97-AF65-F5344CB8AC3E}">
        <p14:creationId xmlns:p14="http://schemas.microsoft.com/office/powerpoint/2010/main" xmlns="" val="14156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0"/>
            <a:ext cx="4427984" cy="30507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1"/>
            <a:ext cx="3851921" cy="30507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3717032"/>
            <a:ext cx="3744416" cy="28070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3789040"/>
            <a:ext cx="3816424" cy="27132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5725" y="2996952"/>
            <a:ext cx="8198275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Аспирант кафедры по специальности 05.26.03 Пожарная и промышленная безопасность</a:t>
            </a:r>
          </a:p>
          <a:p>
            <a:pPr algn="ctr"/>
            <a:r>
              <a:rPr lang="ru-RU" sz="1400" dirty="0" smtClean="0"/>
              <a:t>Елена Невская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 штаб-квартире компании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Shell (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Амстердам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2017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10400" y="6525344"/>
            <a:ext cx="2133600" cy="476250"/>
          </a:xfrm>
        </p:spPr>
        <p:txBody>
          <a:bodyPr/>
          <a:lstStyle/>
          <a:p>
            <a:fld id="{33F4AB16-D7A3-4101-AD56-AF4DABC61EE5}" type="slidenum">
              <a:rPr lang="ru-RU" sz="1000" smtClean="0"/>
              <a:pPr/>
              <a:t>22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xmlns="" val="343420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3201" y="6320884"/>
            <a:ext cx="2133600" cy="476250"/>
          </a:xfrm>
        </p:spPr>
        <p:txBody>
          <a:bodyPr/>
          <a:lstStyle/>
          <a:p>
            <a:pPr>
              <a:defRPr/>
            </a:pPr>
            <a:endParaRPr lang="ru-RU" dirty="0"/>
          </a:p>
          <a:p>
            <a:pPr>
              <a:defRPr/>
            </a:pPr>
            <a:fld id="{E2CF9828-4153-4FDB-B64E-F0C0B0740CFB}" type="slidenum">
              <a:rPr lang="ru-RU" sz="1000" smtClean="0"/>
              <a:pPr>
                <a:defRPr/>
              </a:pPr>
              <a:t>23</a:t>
            </a:fld>
            <a:endParaRPr lang="ru-RU" sz="1000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600200"/>
            <a:ext cx="793115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ru-RU" dirty="0" smtClean="0"/>
              <a:t>	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7456205" cy="5855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http://ohrana-truda.kiev.ua/wp-content/uploads/2017/06/uslugi-ohrany-tru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4941168"/>
            <a:ext cx="2366592" cy="1573784"/>
          </a:xfrm>
          <a:prstGeom prst="rect">
            <a:avLst/>
          </a:prstGeom>
          <a:noFill/>
        </p:spPr>
      </p:pic>
      <p:pic>
        <p:nvPicPr>
          <p:cNvPr id="1032" name="Picture 8" descr="https://adukar.by/images/photo/neft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5013176"/>
            <a:ext cx="2736304" cy="1542810"/>
          </a:xfrm>
          <a:prstGeom prst="rect">
            <a:avLst/>
          </a:prstGeom>
          <a:noFill/>
        </p:spPr>
      </p:pic>
      <p:pic>
        <p:nvPicPr>
          <p:cNvPr id="17" name="Рисунок 1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404664"/>
            <a:ext cx="883285" cy="89027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99592" y="1268760"/>
            <a:ext cx="28803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460432" y="1340768"/>
            <a:ext cx="5040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766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532440" y="6381750"/>
            <a:ext cx="467544" cy="476250"/>
          </a:xfrm>
          <a:noFill/>
        </p:spPr>
        <p:txBody>
          <a:bodyPr/>
          <a:lstStyle/>
          <a:p>
            <a:endParaRPr lang="ru-RU" sz="1200" dirty="0" smtClean="0"/>
          </a:p>
          <a:p>
            <a:fld id="{867CD456-1835-456A-892C-3DA0B0033706}" type="slidenum">
              <a:rPr lang="ru-RU" sz="1000" smtClean="0"/>
              <a:pPr/>
              <a:t>24</a:t>
            </a:fld>
            <a:endParaRPr lang="ru-RU" sz="1000" dirty="0" smtClean="0"/>
          </a:p>
        </p:txBody>
      </p:sp>
      <p:pic>
        <p:nvPicPr>
          <p:cNvPr id="5124" name="Picture 5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1335087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2012929" y="308922"/>
            <a:ext cx="69847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Проблема, требующая решения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899592" y="1052736"/>
            <a:ext cx="8244408" cy="1224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sz="1600" b="1" dirty="0" smtClean="0"/>
          </a:p>
          <a:p>
            <a:pPr>
              <a:spcBef>
                <a:spcPct val="50000"/>
              </a:spcBef>
            </a:pPr>
            <a:endParaRPr lang="ru-RU" sz="1600" dirty="0"/>
          </a:p>
          <a:p>
            <a:pPr marL="342900" indent="-342900">
              <a:spcBef>
                <a:spcPct val="50000"/>
              </a:spcBef>
              <a:buAutoNum type="arabicPeriod"/>
            </a:pPr>
            <a:endParaRPr lang="ru-RU" sz="1600" dirty="0"/>
          </a:p>
          <a:p>
            <a:pPr algn="just">
              <a:lnSpc>
                <a:spcPct val="80000"/>
              </a:lnSpc>
              <a:buFontTx/>
              <a:buNone/>
            </a:pPr>
            <a:endParaRPr lang="ru-RU" sz="12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899592" y="1772816"/>
            <a:ext cx="77768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 РГУ нефти и газа имени И.М. Губкина более 10 лет работал Совет по защите кандидатских и докторских диссертаций по специальностям</a:t>
            </a:r>
          </a:p>
          <a:p>
            <a:r>
              <a:rPr lang="ru-RU" sz="1600" dirty="0" smtClean="0"/>
              <a:t>05.26.03 – Пожарная и промышленная безопасность </a:t>
            </a:r>
          </a:p>
          <a:p>
            <a:r>
              <a:rPr lang="ru-RU" sz="1600" dirty="0" smtClean="0"/>
              <a:t>05.26.01 – Охрана труда </a:t>
            </a:r>
          </a:p>
          <a:p>
            <a:r>
              <a:rPr lang="ru-RU" sz="1600" dirty="0" smtClean="0"/>
              <a:t>в нефтегазовой отрасли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1600" dirty="0" smtClean="0"/>
          </a:p>
          <a:p>
            <a:r>
              <a:rPr lang="ru-RU" sz="1600" dirty="0" smtClean="0"/>
              <a:t>Важная задача – возобновить работу диссертационного совета по специальности </a:t>
            </a:r>
          </a:p>
          <a:p>
            <a:r>
              <a:rPr lang="ru-RU" sz="1600" dirty="0" smtClean="0"/>
              <a:t>05.26.03 - Пожарная и промышленная безопасность в нефтегазовой отрасли </a:t>
            </a:r>
          </a:p>
          <a:p>
            <a:endParaRPr lang="ru-RU" dirty="0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708920"/>
            <a:ext cx="2901197" cy="243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156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 txBox="1">
            <a:spLocks noGrp="1" noChangeArrowheads="1"/>
          </p:cNvSpPr>
          <p:nvPr/>
        </p:nvSpPr>
        <p:spPr bwMode="auto">
          <a:xfrm>
            <a:off x="6516216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ru-RU" sz="1400" dirty="0" smtClean="0"/>
          </a:p>
          <a:p>
            <a:pPr algn="r"/>
            <a:fld id="{22E4526A-B5A5-4F59-9290-EE65A6641336}" type="slidenum">
              <a:rPr lang="ru-RU" sz="1050" smtClean="0"/>
              <a:pPr algn="r"/>
              <a:t>25</a:t>
            </a:fld>
            <a:endParaRPr lang="ru-RU" sz="105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42988" y="1484313"/>
            <a:ext cx="7772400" cy="259238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11760" y="297289"/>
            <a:ext cx="5112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4754" name="Picture 2" descr="&amp;Vcy;&amp;ycy;&amp;pcy;&amp;ucy;&amp;scy;&amp;kcy;&amp;ncy;&amp;icy;&amp;kcy;&amp;icy; &amp;Rcy;&amp;Gcy;&amp;Ucy; &amp;ncy;&amp;iecy;&amp;fcy;&amp;tcy;&amp;icy; &amp;icy; &amp;gcy;&amp;acy;&amp;zcy;&amp;acy; &amp;icy;&amp;mcy;. &amp;Icy;.&amp;Mcy;.&amp;Gcy;&amp;ucy;&amp;bcy;&amp;kcy;&amp;icy;&amp;n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5837" y="1484784"/>
            <a:ext cx="7281708" cy="432048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71600" y="6021288"/>
            <a:ext cx="817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Памятник И.М. Губкину установлен к 140-летию со Дня рождения (сентябрь 2011 г.)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Кадровый состав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кафедры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4441172"/>
            <a:ext cx="6552728" cy="2228188"/>
          </a:xfrm>
        </p:spPr>
        <p:txBody>
          <a:bodyPr/>
          <a:lstStyle/>
          <a:p>
            <a:pPr>
              <a:buNone/>
            </a:pPr>
            <a:r>
              <a:rPr lang="en-US" sz="1600" dirty="0" smtClean="0"/>
              <a:t>	 </a:t>
            </a:r>
            <a:r>
              <a:rPr lang="ru-RU" sz="1600" dirty="0"/>
              <a:t>На кафедре </a:t>
            </a:r>
            <a:r>
              <a:rPr lang="ru-RU" sz="1600" dirty="0" smtClean="0"/>
              <a:t>работают 20 </a:t>
            </a:r>
            <a:r>
              <a:rPr lang="ru-RU" sz="1600" dirty="0"/>
              <a:t>человек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	(</a:t>
            </a:r>
            <a:r>
              <a:rPr lang="ru-RU" sz="1600" dirty="0"/>
              <a:t>включая совместителей ), в том числе:</a:t>
            </a:r>
          </a:p>
          <a:p>
            <a:pPr>
              <a:buNone/>
            </a:pPr>
            <a:r>
              <a:rPr lang="ru-RU" sz="1600" dirty="0" smtClean="0"/>
              <a:t>	- 3</a:t>
            </a:r>
            <a:r>
              <a:rPr lang="en-US" sz="1600" dirty="0" smtClean="0"/>
              <a:t> </a:t>
            </a:r>
            <a:r>
              <a:rPr lang="ru-RU" sz="1600" dirty="0" smtClean="0"/>
              <a:t>профессора, доктора наук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- </a:t>
            </a:r>
            <a:r>
              <a:rPr lang="ru-RU" sz="1600" dirty="0" smtClean="0"/>
              <a:t>8</a:t>
            </a:r>
            <a:r>
              <a:rPr lang="en-US" sz="1600" dirty="0" smtClean="0"/>
              <a:t> </a:t>
            </a:r>
            <a:r>
              <a:rPr lang="ru-RU" sz="1600" dirty="0" smtClean="0"/>
              <a:t>доцентов, к.т.н.</a:t>
            </a:r>
          </a:p>
          <a:p>
            <a:pPr>
              <a:buNone/>
            </a:pPr>
            <a:r>
              <a:rPr lang="ru-RU" sz="1600" dirty="0"/>
              <a:t>	</a:t>
            </a:r>
            <a:r>
              <a:rPr lang="ru-RU" sz="1600" dirty="0" smtClean="0"/>
              <a:t>- 1 старший преподаватель, к.т.н.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- </a:t>
            </a:r>
            <a:r>
              <a:rPr lang="ru-RU" sz="1600" dirty="0" smtClean="0"/>
              <a:t>2</a:t>
            </a:r>
            <a:r>
              <a:rPr lang="en-US" sz="1600" dirty="0" smtClean="0"/>
              <a:t> </a:t>
            </a:r>
            <a:r>
              <a:rPr lang="ru-RU" sz="1600" dirty="0" smtClean="0"/>
              <a:t>ассистента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- 1 </a:t>
            </a:r>
            <a:r>
              <a:rPr lang="ru-RU" sz="1600" dirty="0" smtClean="0"/>
              <a:t>зав. лабораторией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- 5 </a:t>
            </a:r>
            <a:r>
              <a:rPr lang="ru-RU" sz="1600" dirty="0" smtClean="0"/>
              <a:t>инженеров</a:t>
            </a:r>
          </a:p>
          <a:p>
            <a:pPr>
              <a:buNone/>
            </a:pPr>
            <a:r>
              <a:rPr lang="ru-RU" sz="1600" dirty="0"/>
              <a:t>	</a:t>
            </a:r>
            <a:endParaRPr lang="ru-RU" sz="16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76256" y="6237312"/>
            <a:ext cx="2133600" cy="476250"/>
          </a:xfrm>
        </p:spPr>
        <p:txBody>
          <a:bodyPr/>
          <a:lstStyle/>
          <a:p>
            <a:pPr>
              <a:defRPr/>
            </a:pPr>
            <a:endParaRPr lang="ru-RU" sz="1000" dirty="0" smtClean="0"/>
          </a:p>
          <a:p>
            <a:pPr>
              <a:defRPr/>
            </a:pPr>
            <a:endParaRPr lang="ru-RU" sz="1000" dirty="0"/>
          </a:p>
          <a:p>
            <a:pPr>
              <a:defRPr/>
            </a:pPr>
            <a:fld id="{51C6D27A-C11A-4645-B4A9-2DA357247FA8}" type="slidenum">
              <a:rPr lang="ru-RU" sz="1000" smtClean="0"/>
              <a:pPr>
                <a:defRPr/>
              </a:pPr>
              <a:t>3</a:t>
            </a:fld>
            <a:endParaRPr lang="ru-RU" sz="1000" dirty="0"/>
          </a:p>
        </p:txBody>
      </p:sp>
      <p:pic>
        <p:nvPicPr>
          <p:cNvPr id="1027" name="Picture 3" descr="C:\Users\1529\Desktop\КАФ_фото\DSC_68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80728"/>
            <a:ext cx="3059832" cy="432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529\Desktop\КАФ_фото\DSC_68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954031"/>
            <a:ext cx="5029488" cy="345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52120" y="5338774"/>
            <a:ext cx="34198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300" dirty="0">
                <a:latin typeface="+mn-lt"/>
              </a:rPr>
              <a:t>Ст. </a:t>
            </a:r>
            <a:r>
              <a:rPr lang="ru-RU" sz="1300" dirty="0" smtClean="0">
                <a:latin typeface="+mn-lt"/>
              </a:rPr>
              <a:t>преподаватель к.т.н. </a:t>
            </a:r>
            <a:r>
              <a:rPr lang="ru-RU" sz="1300" dirty="0">
                <a:latin typeface="+mn-lt"/>
              </a:rPr>
              <a:t>Коробов А.В</a:t>
            </a:r>
            <a:r>
              <a:rPr lang="ru-RU" sz="1300" dirty="0" smtClean="0">
                <a:latin typeface="+mn-lt"/>
              </a:rPr>
              <a:t>.,</a:t>
            </a:r>
          </a:p>
          <a:p>
            <a:pPr algn="r"/>
            <a:r>
              <a:rPr lang="ru-RU" sz="1300" dirty="0" smtClean="0">
                <a:latin typeface="+mn-lt"/>
              </a:rPr>
              <a:t>Ассистент Вихров А.Е.,</a:t>
            </a:r>
          </a:p>
          <a:p>
            <a:pPr algn="r"/>
            <a:r>
              <a:rPr lang="ru-RU" sz="1300" dirty="0" smtClean="0">
                <a:latin typeface="+mn-lt"/>
              </a:rPr>
              <a:t>Доцент к.т.н.  Гуськов М.А.</a:t>
            </a:r>
            <a:endParaRPr lang="ru-RU" sz="13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3201" y="6320884"/>
            <a:ext cx="2133600" cy="476250"/>
          </a:xfrm>
        </p:spPr>
        <p:txBody>
          <a:bodyPr/>
          <a:lstStyle/>
          <a:p>
            <a:pPr>
              <a:defRPr/>
            </a:pPr>
            <a:endParaRPr lang="ru-RU" dirty="0"/>
          </a:p>
          <a:p>
            <a:pPr>
              <a:defRPr/>
            </a:pPr>
            <a:fld id="{E2CF9828-4153-4FDB-B64E-F0C0B0740CFB}" type="slidenum">
              <a:rPr lang="ru-RU" sz="1000" smtClean="0"/>
              <a:pPr>
                <a:defRPr/>
              </a:pPr>
              <a:t>4</a:t>
            </a:fld>
            <a:endParaRPr lang="ru-RU" sz="1000" dirty="0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74638"/>
            <a:ext cx="662463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инженеров на кафедре  ПБ и ООС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600200"/>
            <a:ext cx="793115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ru-RU" dirty="0" smtClean="0"/>
              <a:t>	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971600" y="1412777"/>
            <a:ext cx="8172400" cy="460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dirty="0"/>
              <a:t>С 1995 г. </a:t>
            </a:r>
            <a:r>
              <a:rPr lang="ru-RU" sz="1600" dirty="0"/>
              <a:t>на кафедре ПБ и ООС впервые в России была начата подготовка инженеров по специальности </a:t>
            </a:r>
            <a:r>
              <a:rPr lang="ru-RU" sz="1600" dirty="0" smtClean="0"/>
              <a:t>- </a:t>
            </a:r>
            <a:r>
              <a:rPr lang="ru-RU" sz="1600" b="1" dirty="0" smtClean="0"/>
              <a:t>Безопасность технологических процессов и производств в нефтегазовой промышленности</a:t>
            </a:r>
            <a:endParaRPr lang="ru-RU" sz="1600" b="1" dirty="0"/>
          </a:p>
          <a:p>
            <a:pPr>
              <a:spcBef>
                <a:spcPct val="50000"/>
              </a:spcBef>
            </a:pPr>
            <a:endParaRPr lang="ru-RU" sz="1400" dirty="0" smtClean="0"/>
          </a:p>
          <a:p>
            <a:pPr>
              <a:spcBef>
                <a:spcPct val="50000"/>
              </a:spcBef>
            </a:pPr>
            <a:r>
              <a:rPr lang="ru-RU" sz="1400" dirty="0" smtClean="0"/>
              <a:t>Преподаватели </a:t>
            </a:r>
            <a:r>
              <a:rPr lang="ru-RU" sz="1400" dirty="0"/>
              <a:t>кафедры  участвовали в разработке </a:t>
            </a:r>
            <a:r>
              <a:rPr lang="ru-RU" sz="1400" dirty="0" smtClean="0"/>
              <a:t>учебного плана </a:t>
            </a:r>
            <a:r>
              <a:rPr lang="ru-RU" sz="1400" dirty="0"/>
              <a:t>и программ </a:t>
            </a:r>
            <a:r>
              <a:rPr lang="ru-RU" sz="1400" dirty="0" smtClean="0"/>
              <a:t>специальных дисциплин.</a:t>
            </a:r>
            <a:endParaRPr lang="ru-RU" sz="1400" b="1" dirty="0" smtClean="0"/>
          </a:p>
          <a:p>
            <a:pPr>
              <a:spcBef>
                <a:spcPct val="50000"/>
              </a:spcBef>
            </a:pPr>
            <a:r>
              <a:rPr lang="ru-RU" sz="1400" b="1" dirty="0" smtClean="0"/>
              <a:t>Впервые в России разработаны учебные пособия: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ru-RU" sz="1400" dirty="0" smtClean="0"/>
              <a:t>Производственная безопасность (Фомочкин А.В., 2004 г.)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ru-RU" sz="1400" dirty="0" smtClean="0"/>
              <a:t>Основы </a:t>
            </a:r>
            <a:r>
              <a:rPr lang="ru-RU" sz="1400" dirty="0"/>
              <a:t>промышленной безопасности (Черноплеков А.Н., Глебова Е.В., </a:t>
            </a:r>
            <a:r>
              <a:rPr lang="ru-RU" sz="1400" dirty="0" smtClean="0"/>
              <a:t>2005)</a:t>
            </a:r>
            <a:endParaRPr lang="ru-RU" sz="1400" dirty="0"/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ru-RU" sz="1400" dirty="0" smtClean="0"/>
              <a:t>Защита </a:t>
            </a:r>
            <a:r>
              <a:rPr lang="ru-RU" sz="1400" dirty="0"/>
              <a:t>окружающей среды в чрезвычайных ситуациях (Мартынюк В.Ф., 2004)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ru-RU" sz="1400" dirty="0" smtClean="0"/>
              <a:t>Производственная санитария и гигиена труда (Глебова Е.В., 2003)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ru-RU" sz="1400" dirty="0" smtClean="0"/>
              <a:t>Аттестация рабочих мест по условиям труда (</a:t>
            </a:r>
            <a:r>
              <a:rPr lang="ru-RU" sz="1400" dirty="0" err="1" smtClean="0"/>
              <a:t>Прусенко</a:t>
            </a:r>
            <a:r>
              <a:rPr lang="ru-RU" sz="1400" dirty="0" smtClean="0"/>
              <a:t> Б.Е., Сажин Е.Б., Сажина Н.Н., 2004)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ru-RU" sz="1400" dirty="0" smtClean="0"/>
              <a:t>Физиология человека (для инженеров) (Чумаков Б.Н., 2006 )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ru-RU" sz="1400" dirty="0" smtClean="0"/>
              <a:t>Сборники задач по БЖД (ч.2-2008, ч.3 -2010)</a:t>
            </a:r>
            <a:endParaRPr lang="ru-RU" sz="1400" dirty="0"/>
          </a:p>
          <a:p>
            <a:pPr>
              <a:spcBef>
                <a:spcPct val="50000"/>
              </a:spcBef>
            </a:pPr>
            <a:endParaRPr lang="ru-RU" sz="1400" dirty="0"/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83285" cy="890270"/>
          </a:xfrm>
          <a:prstGeom prst="rect">
            <a:avLst/>
          </a:prstGeom>
          <a:noFill/>
        </p:spPr>
      </p:pic>
      <p:pic>
        <p:nvPicPr>
          <p:cNvPr id="8" name="Рисунок 7" descr="C:\Documents and Settings\Сергей\Мои документы\Мои рисунки\2012-03-04\IMAGE0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35273">
            <a:off x="6327937" y="5133734"/>
            <a:ext cx="824466" cy="153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Сергей\Мои документы\Мои рисунки\2012-03-04\IMAGE00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77106">
            <a:off x="7393034" y="5062479"/>
            <a:ext cx="988676" cy="160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1766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8072494" cy="86834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Специальные дисциплины для МБ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571612"/>
            <a:ext cx="7532910" cy="471490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1600" dirty="0" smtClean="0">
                <a:ea typeface="Times New Roman"/>
                <a:cs typeface="Times New Roman"/>
              </a:rPr>
              <a:t>Производственная </a:t>
            </a:r>
            <a:r>
              <a:rPr lang="ru-RU" sz="1600" dirty="0">
                <a:ea typeface="Times New Roman"/>
                <a:cs typeface="Times New Roman"/>
              </a:rPr>
              <a:t>безопасность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dirty="0">
                <a:ea typeface="Times New Roman"/>
                <a:cs typeface="Times New Roman"/>
              </a:rPr>
              <a:t>Экспертиза проектов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dirty="0" smtClean="0">
                <a:ea typeface="Times New Roman"/>
                <a:cs typeface="Times New Roman"/>
              </a:rPr>
              <a:t>Прикладные программные пакеты в ПБ и ОТ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dirty="0">
                <a:ea typeface="Times New Roman"/>
                <a:cs typeface="Times New Roman"/>
              </a:rPr>
              <a:t>Теория горения и взрыва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dirty="0">
                <a:ea typeface="Times New Roman"/>
                <a:cs typeface="Times New Roman"/>
              </a:rPr>
              <a:t>Защита в чрезвычайных ситуациях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dirty="0">
                <a:ea typeface="Times New Roman"/>
                <a:cs typeface="Times New Roman"/>
              </a:rPr>
              <a:t>Менеджмент ОТ, промышленной и экологической безопасности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dirty="0" smtClean="0">
                <a:ea typeface="Arial Unicode MS"/>
                <a:cs typeface="Times New Roman"/>
              </a:rPr>
              <a:t>Производственная санитария и гигиена труда</a:t>
            </a:r>
            <a:endParaRPr lang="ru-RU" sz="1600" dirty="0" smtClean="0">
              <a:ea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600" dirty="0" smtClean="0">
                <a:ea typeface="Times New Roman"/>
                <a:cs typeface="Times New Roman"/>
              </a:rPr>
              <a:t>Управление безопасностью труда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dirty="0" smtClean="0">
                <a:ea typeface="Times New Roman"/>
                <a:cs typeface="Times New Roman"/>
              </a:rPr>
              <a:t>Аттестация рабочих мест (СОУТ)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dirty="0" smtClean="0">
                <a:ea typeface="Times New Roman"/>
                <a:cs typeface="Times New Roman"/>
              </a:rPr>
              <a:t>Физиология</a:t>
            </a:r>
            <a:endParaRPr lang="en-US" sz="1600" dirty="0">
              <a:ea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600" dirty="0" smtClean="0">
                <a:ea typeface="Times New Roman"/>
                <a:cs typeface="Times New Roman"/>
              </a:rPr>
              <a:t>Экономика безопасности труда</a:t>
            </a:r>
          </a:p>
          <a:p>
            <a:endParaRPr lang="ru-RU" sz="2000" dirty="0" smtClean="0">
              <a:ea typeface="Times New Roman"/>
              <a:cs typeface="Times New Roman"/>
            </a:endParaRPr>
          </a:p>
          <a:p>
            <a:endParaRPr lang="ru-RU" sz="2000" dirty="0" smtClean="0">
              <a:ea typeface="Times New Roman"/>
              <a:cs typeface="Times New Roman"/>
            </a:endParaRPr>
          </a:p>
          <a:p>
            <a:endParaRPr lang="ru-RU" sz="2000" dirty="0" smtClean="0">
              <a:ea typeface="Times New Roman"/>
              <a:cs typeface="Times New Roman"/>
            </a:endParaRPr>
          </a:p>
          <a:p>
            <a:endParaRPr lang="ru-RU" sz="2000" dirty="0" smtClean="0">
              <a:ea typeface="Times New Roman"/>
              <a:cs typeface="Times New Roman"/>
            </a:endParaRPr>
          </a:p>
          <a:p>
            <a:endParaRPr lang="ru-RU" sz="2000" dirty="0" smtClean="0">
              <a:ea typeface="Times New Roman"/>
              <a:cs typeface="Times New Roman"/>
            </a:endParaRPr>
          </a:p>
          <a:p>
            <a:endParaRPr lang="ru-RU" sz="2000" dirty="0" smtClean="0">
              <a:ea typeface="Times New Roman"/>
              <a:cs typeface="Times New Roman"/>
            </a:endParaRP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04248" y="6237312"/>
            <a:ext cx="2133600" cy="476250"/>
          </a:xfrm>
        </p:spPr>
        <p:txBody>
          <a:bodyPr/>
          <a:lstStyle/>
          <a:p>
            <a:pPr>
              <a:defRPr/>
            </a:pPr>
            <a:fld id="{02B74576-31F2-465E-A9E9-73573FCA82E7}" type="slidenum">
              <a:rPr lang="ru-RU" sz="1000" smtClean="0"/>
              <a:pPr>
                <a:defRPr/>
              </a:pPr>
              <a:t>5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xmlns="" val="54853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5AB09-DA3E-4EA7-BC71-277015F692BE}" type="slidenum">
              <a:rPr lang="ru-RU"/>
              <a:pPr>
                <a:defRPr/>
              </a:pPr>
              <a:t>6</a:t>
            </a:fld>
            <a:endParaRPr lang="ru-RU"/>
          </a:p>
        </p:txBody>
      </p:sp>
      <p:graphicFrame>
        <p:nvGraphicFramePr>
          <p:cNvPr id="27739" name="Group 111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385090676"/>
              </p:ext>
            </p:extLst>
          </p:nvPr>
        </p:nvGraphicFramePr>
        <p:xfrm>
          <a:off x="899592" y="1484784"/>
          <a:ext cx="7777163" cy="4339590"/>
        </p:xfrm>
        <a:graphic>
          <a:graphicData uri="http://schemas.openxmlformats.org/drawingml/2006/table">
            <a:tbl>
              <a:tblPr/>
              <a:tblGrid>
                <a:gridCol w="784225"/>
                <a:gridCol w="2390775"/>
                <a:gridCol w="4602163"/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№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Наименование ПП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Функции ПП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65000"/>
                      </a:srgbClr>
                    </a:solidFill>
                  </a:tcPr>
                </a:tc>
              </a:tr>
              <a:tr h="606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Аварии на нефтепроводах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Расчет ущерба от загрязнения нефтью компонентов ОС и общей суммы платы за загрязнение ОС (от площади пролива)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Факел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Расчет выбросов ВВ от факельных установок при сжигании попутного газа</a:t>
                      </a:r>
                      <a:endParaRPr kumimoji="0" lang="ru-RU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Горение нефти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Расчет выбросов ВВ в атмосферу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(при горении нефти в резервуаре и при пожаре пролива)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ТОКСИ+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RISK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Расчет последствий  аварий на ОПО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Сварка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Расчет выделений ЗВ в атмосферу при сварочных работах 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Эколог-шум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Расчет распространения шума от внешних источников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5516">
                        <a:alpha val="21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7686" name="Rectangle 1062"/>
          <p:cNvSpPr>
            <a:spLocks noChangeArrowheads="1"/>
          </p:cNvSpPr>
          <p:nvPr/>
        </p:nvSpPr>
        <p:spPr bwMode="auto">
          <a:xfrm>
            <a:off x="645444" y="404813"/>
            <a:ext cx="74312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        </a:t>
            </a:r>
            <a:r>
              <a:rPr lang="ru-RU" sz="2800" dirty="0" smtClean="0">
                <a:solidFill>
                  <a:srgbClr val="C00000"/>
                </a:solidFill>
              </a:rPr>
              <a:t>Специальные </a:t>
            </a:r>
            <a:r>
              <a:rPr lang="ru-RU" sz="2800" dirty="0">
                <a:solidFill>
                  <a:srgbClr val="C00000"/>
                </a:solidFill>
              </a:rPr>
              <a:t>программные продукты </a:t>
            </a:r>
          </a:p>
        </p:txBody>
      </p:sp>
    </p:spTree>
    <p:extLst>
      <p:ext uri="{BB962C8B-B14F-4D97-AF65-F5344CB8AC3E}">
        <p14:creationId xmlns:p14="http://schemas.microsoft.com/office/powerpoint/2010/main" xmlns="" val="255265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Количество подготовленных инженеров ы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853136"/>
          </a:xfrm>
        </p:spPr>
        <p:txBody>
          <a:bodyPr/>
          <a:lstStyle/>
          <a:p>
            <a:pPr>
              <a:buNone/>
            </a:pPr>
            <a:r>
              <a:rPr lang="ru-RU" sz="1800" dirty="0" smtClean="0"/>
              <a:t>	</a:t>
            </a:r>
            <a:r>
              <a:rPr lang="ru-RU" sz="1600" dirty="0" smtClean="0"/>
              <a:t>С 1995 по 2015 год кафедра подготовила  </a:t>
            </a:r>
            <a:r>
              <a:rPr lang="ru-RU" sz="1600" b="1" dirty="0" smtClean="0"/>
              <a:t>304 инженера </a:t>
            </a:r>
            <a:r>
              <a:rPr lang="ru-RU" sz="1600" dirty="0" smtClean="0"/>
              <a:t>(специалиста) в области промышленной безопасности и охраны труда.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 algn="just">
              <a:buNone/>
            </a:pPr>
            <a:r>
              <a:rPr lang="ru-RU" sz="1800" dirty="0" smtClean="0"/>
              <a:t>	</a:t>
            </a:r>
            <a:r>
              <a:rPr lang="ru-RU" sz="1600" dirty="0" smtClean="0"/>
              <a:t>Большинство наших выпускников работают по специальности в управляющих нефтегазовых компаниях, научно-исследовательских </a:t>
            </a:r>
            <a:r>
              <a:rPr lang="ru-RU" sz="1600" dirty="0" smtClean="0"/>
              <a:t>и проектных институтах</a:t>
            </a:r>
            <a:r>
              <a:rPr lang="ru-RU" sz="1600" dirty="0" smtClean="0"/>
              <a:t>, надзорных </a:t>
            </a:r>
            <a:r>
              <a:rPr lang="ru-RU" sz="1600" dirty="0" smtClean="0"/>
              <a:t>органах     </a:t>
            </a:r>
            <a:r>
              <a:rPr lang="ru-RU" sz="1600" dirty="0" smtClean="0"/>
              <a:t>и </a:t>
            </a:r>
            <a:r>
              <a:rPr lang="ru-RU" sz="1600" dirty="0" smtClean="0"/>
              <a:t>на     производстве в России и за рубежом.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80A383-483F-4715-BD0E-B38FDF25F990}" type="slidenum">
              <a:rPr lang="ru-RU" sz="1050" smtClean="0"/>
              <a:pPr>
                <a:defRPr/>
              </a:pPr>
              <a:t>7</a:t>
            </a:fld>
            <a:endParaRPr lang="ru-RU" sz="105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188640"/>
            <a:ext cx="883285" cy="890270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780928"/>
            <a:ext cx="626469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выпускники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237312"/>
            <a:ext cx="2133600" cy="476250"/>
          </a:xfrm>
        </p:spPr>
        <p:txBody>
          <a:bodyPr/>
          <a:lstStyle/>
          <a:p>
            <a:pPr>
              <a:defRPr/>
            </a:pPr>
            <a:fld id="{B885139C-0DD2-4CB4-9EAE-D6883BB83782}" type="slidenum">
              <a:rPr lang="ru-RU" sz="1000" smtClean="0"/>
              <a:pPr>
                <a:defRPr/>
              </a:pPr>
              <a:t>8</a:t>
            </a:fld>
            <a:endParaRPr lang="ru-RU" sz="1000" dirty="0"/>
          </a:p>
        </p:txBody>
      </p:sp>
      <p:pic>
        <p:nvPicPr>
          <p:cNvPr id="1026" name="Picture 2" descr="C:\Users\Глебова Елена\Desktop\лев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815607"/>
            <a:ext cx="3515177" cy="275841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59978" y="3558942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 smtClean="0"/>
              <a:t>Ургарчев</a:t>
            </a:r>
            <a:r>
              <a:rPr lang="ru-RU" sz="1200" b="1" dirty="0" smtClean="0"/>
              <a:t> Лев Федорович, </a:t>
            </a:r>
          </a:p>
          <a:p>
            <a:r>
              <a:rPr lang="ru-RU" sz="1200" dirty="0" smtClean="0"/>
              <a:t>ведущий инженер  отдела ПБ и ОТ </a:t>
            </a:r>
          </a:p>
          <a:p>
            <a:r>
              <a:rPr lang="ru-RU" sz="1200" dirty="0" smtClean="0"/>
              <a:t>ЗАО «</a:t>
            </a:r>
            <a:r>
              <a:rPr lang="ru-RU" sz="1200" dirty="0" err="1" smtClean="0"/>
              <a:t>Ванкорнефть</a:t>
            </a:r>
            <a:r>
              <a:rPr lang="ru-RU" sz="1200" dirty="0" smtClean="0"/>
              <a:t>», выпускник гр</a:t>
            </a:r>
            <a:r>
              <a:rPr lang="ru-RU" sz="1200" dirty="0"/>
              <a:t>. МБ-05-08</a:t>
            </a:r>
          </a:p>
        </p:txBody>
      </p:sp>
      <p:sp>
        <p:nvSpPr>
          <p:cNvPr id="21506" name="AutoShape 2" descr="https://apf26.mail.ru/cgi-bin/readmsg/NIK_8089_converted.jpg?id=13867623960000000058%3B0%3B1&amp;exif=1&amp;bs=10015&amp;bl=37601&amp;ct=image%2Fjpeg&amp;cn=NIK_8089_converted.jpg&amp;cte=base64"/>
          <p:cNvSpPr>
            <a:spLocks noChangeAspect="1" noChangeArrowheads="1"/>
          </p:cNvSpPr>
          <p:nvPr/>
        </p:nvSpPr>
        <p:spPr bwMode="auto">
          <a:xfrm>
            <a:off x="73025" y="-15081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https://apf26.mail.ru/cgi-bin/readmsg/NIK_8089_converted.jpg?id=13867623960000000058%3B0%3B1&amp;exif=1&amp;bs=10015&amp;bl=37601&amp;ct=image%2Fjpeg&amp;cn=NIK_8089_converted.jpg&amp;cte=base64"/>
          <p:cNvSpPr>
            <a:spLocks noChangeAspect="1" noChangeArrowheads="1"/>
          </p:cNvSpPr>
          <p:nvPr/>
        </p:nvSpPr>
        <p:spPr bwMode="auto">
          <a:xfrm>
            <a:off x="73025" y="-15081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815607"/>
            <a:ext cx="3039229" cy="405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80458" y="4883658"/>
            <a:ext cx="3623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200" b="1" dirty="0"/>
              <a:t>Калинин Илья Валерьевич,</a:t>
            </a:r>
          </a:p>
          <a:p>
            <a:pPr lvl="0" algn="r"/>
            <a:r>
              <a:rPr lang="ru-RU" sz="1200" dirty="0"/>
              <a:t>ведущий специалист </a:t>
            </a:r>
            <a:r>
              <a:rPr lang="ru-RU" sz="1200" dirty="0" smtClean="0"/>
              <a:t>отдела </a:t>
            </a:r>
            <a:r>
              <a:rPr lang="ru-RU" sz="1200" dirty="0"/>
              <a:t>ПБ и </a:t>
            </a:r>
            <a:r>
              <a:rPr lang="ru-RU" sz="1200" dirty="0" smtClean="0"/>
              <a:t>ЧС компании </a:t>
            </a:r>
          </a:p>
          <a:p>
            <a:pPr lvl="0" algn="r"/>
            <a:r>
              <a:rPr lang="ru-RU" sz="1200" dirty="0" smtClean="0"/>
              <a:t>«</a:t>
            </a:r>
            <a:r>
              <a:rPr lang="ru-RU" sz="1200" dirty="0"/>
              <a:t>ЛУКОЙЛ Оверсиз</a:t>
            </a:r>
            <a:r>
              <a:rPr lang="ru-RU" sz="1200" dirty="0" smtClean="0"/>
              <a:t>», выпускник </a:t>
            </a:r>
            <a:r>
              <a:rPr lang="ru-RU" sz="1200" dirty="0"/>
              <a:t>гр. МБ –02-08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205274"/>
            <a:ext cx="3049226" cy="256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603083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200" b="1" dirty="0"/>
              <a:t>Иванова Мария </a:t>
            </a:r>
            <a:r>
              <a:rPr lang="ru-RU" sz="1200" b="1" dirty="0" smtClean="0"/>
              <a:t>Викторовна</a:t>
            </a:r>
            <a:r>
              <a:rPr lang="ru-RU" sz="1200" dirty="0" smtClean="0"/>
              <a:t>,</a:t>
            </a:r>
          </a:p>
          <a:p>
            <a:pPr lvl="0"/>
            <a:r>
              <a:rPr lang="ru-RU" sz="1200" dirty="0" smtClean="0"/>
              <a:t> к.т.н</a:t>
            </a:r>
            <a:r>
              <a:rPr lang="ru-RU" sz="1200" dirty="0"/>
              <a:t>., доцент </a:t>
            </a:r>
            <a:r>
              <a:rPr lang="ru-RU" sz="1200" dirty="0" smtClean="0"/>
              <a:t>кафедры </a:t>
            </a:r>
            <a:r>
              <a:rPr lang="ru-RU" sz="1200" dirty="0"/>
              <a:t>ПБ и ООС</a:t>
            </a:r>
            <a:r>
              <a:rPr lang="ru-RU" sz="1200" dirty="0" smtClean="0"/>
              <a:t>, </a:t>
            </a:r>
          </a:p>
          <a:p>
            <a:pPr lvl="0"/>
            <a:r>
              <a:rPr lang="ru-RU" sz="1200" i="1" dirty="0" smtClean="0"/>
              <a:t>выпускница гр</a:t>
            </a:r>
            <a:r>
              <a:rPr lang="ru-RU" sz="1200" i="1" dirty="0"/>
              <a:t>. МБ-96-8</a:t>
            </a:r>
          </a:p>
          <a:p>
            <a:pPr lvl="0"/>
            <a:r>
              <a:rPr lang="ru-RU" sz="1200" dirty="0" smtClean="0"/>
              <a:t> 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Grp="1" noChangeArrowheads="1"/>
          </p:cNvSpPr>
          <p:nvPr>
            <p:ph type="title"/>
          </p:nvPr>
        </p:nvSpPr>
        <p:spPr>
          <a:xfrm>
            <a:off x="683569" y="260350"/>
            <a:ext cx="7988944" cy="114300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бакалавров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2011 г.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0"/>
            <a:ext cx="883285" cy="890270"/>
          </a:xfrm>
          <a:prstGeom prst="rect">
            <a:avLst/>
          </a:prstGeom>
          <a:noFill/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123728" y="1579875"/>
            <a:ext cx="5976664" cy="47089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МИНИСТЕРСТВО  ОБРАЗОВАНИЯ  И  НАУКИ  РОССИЙСКОЙ  ФЕДЕРАЦИИ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РОССИЙСКИЙ ГОСУДАРСТВЕННЫЙ УНИВЕРСИТЕТ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НЕФТИ И ГАЗА ИМЕНИ И.М. ГУБКИНА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ОСНОВНАЯ ОБРАЗОВАТЕЛЬНАЯ ПРОГРАММА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ВЫСШЕГО ОБРАЗОВАНИЯ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hangingPunct="0">
              <a:lnSpc>
                <a:spcPct val="150000"/>
              </a:lnSpc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Направление подготовки 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20.03.01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Техносферная безопасность</a:t>
            </a: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hangingPunct="0">
              <a:lnSpc>
                <a:spcPct val="150000"/>
              </a:lnSpc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Профиль подготовки 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</a:t>
            </a: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езопасность технологических процессов и 	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производств в нефтегазовой промышленности </a:t>
            </a: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Квалификация выпускника               БАКАЛАВР</a:t>
            </a:r>
            <a:endParaRPr kumimoji="0" lang="ru-RU" sz="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Нормативный срок обучения            4 ГОДА </a:t>
            </a:r>
            <a:endParaRPr kumimoji="0" lang="ru-RU" sz="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Форма обучения                                ОЧНАЯ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МОСКВА  2010 </a:t>
            </a:r>
            <a:endParaRPr kumimoji="0" lang="ru-RU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164288" y="6237312"/>
            <a:ext cx="1882552" cy="476250"/>
          </a:xfrm>
        </p:spPr>
        <p:txBody>
          <a:bodyPr/>
          <a:lstStyle/>
          <a:p>
            <a:pPr>
              <a:defRPr/>
            </a:pPr>
            <a:fld id="{51C6D27A-C11A-4645-B4A9-2DA357247FA8}" type="slidenum">
              <a:rPr lang="ru-RU" sz="1000" smtClean="0"/>
              <a:pPr>
                <a:defRPr/>
              </a:pPr>
              <a:t>9</a:t>
            </a:fld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1242</Words>
  <Application>Microsoft Office PowerPoint</Application>
  <PresentationFormat>Экран (4:3)</PresentationFormat>
  <Paragraphs>277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Оформление по умолчанию</vt:lpstr>
      <vt:lpstr>Слайд 1</vt:lpstr>
      <vt:lpstr>История кафедры  </vt:lpstr>
      <vt:lpstr>Кадровый состав кафедры  </vt:lpstr>
      <vt:lpstr>Подготовка инженеров на кафедре  ПБ и ООС</vt:lpstr>
      <vt:lpstr>Специальные дисциплины для МБ</vt:lpstr>
      <vt:lpstr>Слайд 6</vt:lpstr>
      <vt:lpstr>Количество подготовленных инженеров ы </vt:lpstr>
      <vt:lpstr>Наши выпускники </vt:lpstr>
      <vt:lpstr>Подготовка бакалавров   (с 2011 г.)</vt:lpstr>
      <vt:lpstr>Практика бакалавров в Оренбурге  (2017)</vt:lpstr>
      <vt:lpstr>Практика в ФРГ  24 марта  – 2 апереля 2017</vt:lpstr>
      <vt:lpstr>Слайд 12</vt:lpstr>
      <vt:lpstr>Подготовка магистров   (с 2015 г.)</vt:lpstr>
      <vt:lpstr>Слайд 14</vt:lpstr>
      <vt:lpstr>Некоторые темы ВКР магистров </vt:lpstr>
      <vt:lpstr>Слайд 16</vt:lpstr>
      <vt:lpstr>Слайд 17</vt:lpstr>
      <vt:lpstr>Слайд 18</vt:lpstr>
      <vt:lpstr>Результаты работы кафедры по программам ДПО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Глебова Елена</cp:lastModifiedBy>
  <cp:revision>586</cp:revision>
  <cp:lastPrinted>2018-02-19T12:24:13Z</cp:lastPrinted>
  <dcterms:created xsi:type="dcterms:W3CDTF">2009-04-15T04:53:45Z</dcterms:created>
  <dcterms:modified xsi:type="dcterms:W3CDTF">2018-03-27T21:05:51Z</dcterms:modified>
</cp:coreProperties>
</file>