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56" r:id="rId3"/>
    <p:sldMasterId id="2147483652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7" r:id="rId6"/>
    <p:sldId id="261" r:id="rId7"/>
    <p:sldId id="262" r:id="rId8"/>
    <p:sldId id="263" r:id="rId9"/>
    <p:sldId id="270" r:id="rId10"/>
    <p:sldId id="265" r:id="rId11"/>
    <p:sldId id="266" r:id="rId12"/>
    <p:sldId id="268" r:id="rId13"/>
    <p:sldId id="269" r:id="rId14"/>
    <p:sldId id="260" r:id="rId1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3172">
          <p15:clr>
            <a:srgbClr val="A4A3A4"/>
          </p15:clr>
        </p15:guide>
        <p15:guide id="3" orient="horz" pos="589">
          <p15:clr>
            <a:srgbClr val="A4A3A4"/>
          </p15:clr>
        </p15:guide>
        <p15:guide id="4" orient="horz" pos="762">
          <p15:clr>
            <a:srgbClr val="A4A3A4"/>
          </p15:clr>
        </p15:guide>
        <p15:guide id="5" orient="horz" pos="2829">
          <p15:clr>
            <a:srgbClr val="A4A3A4"/>
          </p15:clr>
        </p15:guide>
        <p15:guide id="6" pos="132">
          <p15:clr>
            <a:srgbClr val="A4A3A4"/>
          </p15:clr>
        </p15:guide>
        <p15:guide id="7" pos="5628">
          <p15:clr>
            <a:srgbClr val="A4A3A4"/>
          </p15:clr>
        </p15:guide>
        <p15:guide id="8" pos="1368">
          <p15:clr>
            <a:srgbClr val="A4A3A4"/>
          </p15:clr>
        </p15:guide>
        <p15:guide id="9" pos="121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36" autoAdjust="0"/>
    <p:restoredTop sz="93675" autoAdjust="0"/>
  </p:normalViewPr>
  <p:slideViewPr>
    <p:cSldViewPr snapToGrid="0" showGuides="1">
      <p:cViewPr>
        <p:scale>
          <a:sx n="150" d="100"/>
          <a:sy n="150" d="100"/>
        </p:scale>
        <p:origin x="-72" y="-48"/>
      </p:cViewPr>
      <p:guideLst>
        <p:guide orient="horz" pos="1620"/>
        <p:guide orient="horz" pos="3172"/>
        <p:guide orient="horz" pos="589"/>
        <p:guide orient="horz" pos="762"/>
        <p:guide orient="horz" pos="2829"/>
        <p:guide pos="132"/>
        <p:guide pos="5628"/>
        <p:guide pos="1368"/>
        <p:guide pos="121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-3594" y="-102"/>
      </p:cViewPr>
      <p:guideLst>
        <p:guide orient="horz" pos="2880"/>
        <p:guide orient="horz" pos="3127"/>
        <p:guide pos="2160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E431C-8C36-4D7E-B9EF-A81810C5439C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F8D38-B759-4F71-8C75-97855087A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095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0C1DF-F1E7-4F55-A84B-C146222D7CE7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185DB-A00E-4AF3-B661-15E025881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60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62750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49" y="1200151"/>
            <a:ext cx="8715375" cy="400110"/>
          </a:xfrm>
        </p:spPr>
        <p:txBody>
          <a:bodyPr lIns="0" tIns="0" rIns="0" bIns="0">
            <a:no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Rectangle 13"/>
          <p:cNvSpPr txBox="1">
            <a:spLocks noChangeArrowheads="1"/>
          </p:cNvSpPr>
          <p:nvPr userDrawn="1"/>
        </p:nvSpPr>
        <p:spPr bwMode="auto">
          <a:xfrm>
            <a:off x="2171699" y="4657724"/>
            <a:ext cx="6742113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algn="l">
              <a:defRPr/>
            </a:pP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Об итогах работы дочерних обществ и организаций ПАО «Газпром» в осенне-зимний период 2015</a:t>
            </a:r>
            <a:r>
              <a:rPr lang="en-US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/</a:t>
            </a: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2016 г.</a:t>
            </a:r>
          </a:p>
          <a:p>
            <a:pPr algn="l">
              <a:defRPr/>
            </a:pP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и мерах, необходимых для обеспечения бесперебойного газоснабжения потребителей в предстоящий зимний период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62750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49" y="1200151"/>
            <a:ext cx="8715375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72274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62750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49" y="1200151"/>
            <a:ext cx="8715375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72274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0" y="1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1943100" y="1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4" name="Line 10"/>
          <p:cNvSpPr>
            <a:spLocks noChangeShapeType="1"/>
          </p:cNvSpPr>
          <p:nvPr userDrawn="1"/>
        </p:nvSpPr>
        <p:spPr bwMode="auto">
          <a:xfrm>
            <a:off x="1936750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8" name="Рисунок 7" descr="GP W 300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6213" y="190500"/>
            <a:ext cx="1550609" cy="745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62750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49" y="1200150"/>
            <a:ext cx="1605600" cy="80021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Rectangle 13"/>
          <p:cNvSpPr txBox="1">
            <a:spLocks noChangeArrowheads="1"/>
          </p:cNvSpPr>
          <p:nvPr userDrawn="1"/>
        </p:nvSpPr>
        <p:spPr bwMode="auto">
          <a:xfrm>
            <a:off x="2171699" y="4657724"/>
            <a:ext cx="6742113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algn="l">
              <a:defRPr/>
            </a:pP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Об итогах работы дочерних обществ и организаций ПАО «Газпром» в осенне-зимний период 2015</a:t>
            </a:r>
            <a:r>
              <a:rPr lang="en-US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/</a:t>
            </a: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2016 г.</a:t>
            </a:r>
          </a:p>
          <a:p>
            <a:pPr algn="l">
              <a:defRPr/>
            </a:pP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и мерах, необходимых для обеспечения бесперебойного газоснабжения потребителей в предстоящий зимний период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62750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49" y="1200150"/>
            <a:ext cx="1605600" cy="800219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0" y="4622799"/>
            <a:ext cx="9144000" cy="539751"/>
            <a:chOff x="0" y="3974"/>
            <a:chExt cx="5760" cy="340"/>
          </a:xfrm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0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1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0" y="1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1943100" y="1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4" name="Line 10"/>
          <p:cNvSpPr>
            <a:spLocks noChangeShapeType="1"/>
          </p:cNvSpPr>
          <p:nvPr userDrawn="1"/>
        </p:nvSpPr>
        <p:spPr bwMode="auto">
          <a:xfrm>
            <a:off x="1936750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7" name="Line 16"/>
          <p:cNvSpPr>
            <a:spLocks noChangeShapeType="1"/>
          </p:cNvSpPr>
          <p:nvPr userDrawn="1"/>
        </p:nvSpPr>
        <p:spPr bwMode="auto">
          <a:xfrm>
            <a:off x="0" y="4619624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5" name="Рисунок 14" descr="GP W 300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6213" y="190500"/>
            <a:ext cx="1550609" cy="74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139700"/>
            <a:ext cx="6762750" cy="85725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49" y="1200151"/>
            <a:ext cx="8715375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Rectangle 13"/>
          <p:cNvSpPr txBox="1">
            <a:spLocks noChangeArrowheads="1"/>
          </p:cNvSpPr>
          <p:nvPr userDrawn="1"/>
        </p:nvSpPr>
        <p:spPr bwMode="auto">
          <a:xfrm>
            <a:off x="2171699" y="4657724"/>
            <a:ext cx="6742113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algn="l">
              <a:defRPr/>
            </a:pP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Об итогах работы дочерних обществ и организаций ПАО «Газпром» в осенне-зимний период 2015</a:t>
            </a:r>
            <a:r>
              <a:rPr lang="en-US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/</a:t>
            </a: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2016 г.</a:t>
            </a:r>
          </a:p>
          <a:p>
            <a:pPr algn="l">
              <a:defRPr/>
            </a:pPr>
            <a:r>
              <a:rPr lang="ru-RU" sz="1100" b="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и мерах, необходимых для обеспечения бесперебойного газоснабжения потребителей в предстоящий зимний период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w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w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1943100" y="1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0" y="4622799"/>
            <a:ext cx="9144000" cy="539751"/>
            <a:chOff x="0" y="3974"/>
            <a:chExt cx="5760" cy="340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4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1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1936750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0" y="4619624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550" y="1200151"/>
            <a:ext cx="8477250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>
          <a:xfrm>
            <a:off x="209550" y="4698999"/>
            <a:ext cx="1482727" cy="47625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23" name="Рисунок 22" descr="GP W 300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76213" y="190500"/>
            <a:ext cx="1550609" cy="745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1943100" y="1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1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1936750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550" y="1200151"/>
            <a:ext cx="8477250" cy="10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9" name="Рисунок 8" descr="GP W 300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76213" y="190500"/>
            <a:ext cx="1550609" cy="745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949450" y="0"/>
            <a:ext cx="7194549" cy="5143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1943100" y="1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0" y="4622799"/>
            <a:ext cx="9144000" cy="539751"/>
            <a:chOff x="0" y="3974"/>
            <a:chExt cx="5760" cy="340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4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1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1936750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0" y="4619624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550" y="1200151"/>
            <a:ext cx="160655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>
          <a:xfrm>
            <a:off x="209550" y="4698999"/>
            <a:ext cx="1482727" cy="47625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8" name="Рисунок 17" descr="GP W 300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76213" y="190500"/>
            <a:ext cx="1550609" cy="745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9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1943100" y="1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1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1936750" y="1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550" y="1200151"/>
            <a:ext cx="8477250" cy="3077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23" name="Рисунок 22" descr="GP W 300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76213" y="190500"/>
            <a:ext cx="1550609" cy="745200"/>
          </a:xfrm>
          <a:prstGeom prst="rect">
            <a:avLst/>
          </a:prstGeom>
        </p:spPr>
      </p:pic>
      <p:grpSp>
        <p:nvGrpSpPr>
          <p:cNvPr id="25" name="Group 4"/>
          <p:cNvGrpSpPr>
            <a:grpSpLocks/>
          </p:cNvGrpSpPr>
          <p:nvPr userDrawn="1"/>
        </p:nvGrpSpPr>
        <p:grpSpPr bwMode="auto">
          <a:xfrm>
            <a:off x="0" y="4622799"/>
            <a:ext cx="9144000" cy="539751"/>
            <a:chOff x="0" y="3974"/>
            <a:chExt cx="5760" cy="340"/>
          </a:xfrm>
        </p:grpSpPr>
        <p:sp>
          <p:nvSpPr>
            <p:cNvPr id="26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27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28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29" name="Line 16"/>
          <p:cNvSpPr>
            <a:spLocks noChangeShapeType="1"/>
          </p:cNvSpPr>
          <p:nvPr userDrawn="1"/>
        </p:nvSpPr>
        <p:spPr bwMode="auto">
          <a:xfrm>
            <a:off x="0" y="4619624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" name="Номер слайда 3"/>
          <p:cNvSpPr txBox="1">
            <a:spLocks/>
          </p:cNvSpPr>
          <p:nvPr userDrawn="1"/>
        </p:nvSpPr>
        <p:spPr>
          <a:xfrm>
            <a:off x="209550" y="4698999"/>
            <a:ext cx="1482727" cy="47625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0" r:id="rId2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6"/>
          <p:cNvSpPr txBox="1">
            <a:spLocks/>
          </p:cNvSpPr>
          <p:nvPr/>
        </p:nvSpPr>
        <p:spPr>
          <a:xfrm>
            <a:off x="772118" y="1920781"/>
            <a:ext cx="7826829" cy="81253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Анализ </a:t>
            </a:r>
            <a:r>
              <a:rPr lang="ru-RU" sz="2400" b="1" dirty="0">
                <a:solidFill>
                  <a:schemeClr val="bg1"/>
                </a:solidFill>
              </a:rPr>
              <a:t>результатов ведомственной экспертизы 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проектной </a:t>
            </a:r>
            <a:r>
              <a:rPr lang="ru-RU" sz="2400" b="1" dirty="0">
                <a:solidFill>
                  <a:schemeClr val="bg1"/>
                </a:solidFill>
              </a:rPr>
              <a:t>документации</a:t>
            </a:r>
          </a:p>
        </p:txBody>
      </p:sp>
      <p:sp>
        <p:nvSpPr>
          <p:cNvPr id="3" name="Подзаголовок 7"/>
          <p:cNvSpPr txBox="1">
            <a:spLocks/>
          </p:cNvSpPr>
          <p:nvPr/>
        </p:nvSpPr>
        <p:spPr>
          <a:xfrm>
            <a:off x="4275786" y="3226157"/>
            <a:ext cx="4645964" cy="138447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технолог</a:t>
            </a:r>
          </a:p>
          <a:p>
            <a:pPr algn="r">
              <a:defRPr/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Департамента (В.А. Михаленко)</a:t>
            </a:r>
          </a:p>
          <a:p>
            <a:pPr algn="r">
              <a:defRPr/>
            </a:pP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А.Г. Коротяев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2184" y="1691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10"/>
          <p:cNvSpPr txBox="1">
            <a:spLocks/>
          </p:cNvSpPr>
          <p:nvPr/>
        </p:nvSpPr>
        <p:spPr>
          <a:xfrm>
            <a:off x="2040167" y="145239"/>
            <a:ext cx="6889897" cy="774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>Отраслевое совещание руководителей подразделений защиты от коррозии организаций Группы Газпром</a:t>
            </a:r>
            <a:endParaRPr lang="ru-RU" sz="2000" dirty="0"/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1932167" y="4610636"/>
            <a:ext cx="3339548" cy="412474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Отдел Департамента ПАО «Газпром»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0819" y="139701"/>
            <a:ext cx="7113180" cy="795964"/>
          </a:xfrm>
        </p:spPr>
        <p:txBody>
          <a:bodyPr/>
          <a:lstStyle/>
          <a:p>
            <a:pPr lvl="0" algn="ctr"/>
            <a:r>
              <a:rPr lang="ru-RU" sz="2200" dirty="0" smtClean="0"/>
              <a:t>Мероприятия </a:t>
            </a:r>
            <a:r>
              <a:rPr lang="ru-RU" sz="2200" dirty="0"/>
              <a:t>по улучшению качества выпускаемой проектной документации</a:t>
            </a:r>
          </a:p>
        </p:txBody>
      </p:sp>
      <p:sp>
        <p:nvSpPr>
          <p:cNvPr id="7" name="Содержимое 6"/>
          <p:cNvSpPr txBox="1">
            <a:spLocks/>
          </p:cNvSpPr>
          <p:nvPr/>
        </p:nvSpPr>
        <p:spPr>
          <a:xfrm>
            <a:off x="308343" y="1075353"/>
            <a:ext cx="8516679" cy="336092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Эксплуатирующим </a:t>
            </a:r>
            <a:r>
              <a:rPr lang="ru-RU" sz="1200" dirty="0">
                <a:solidFill>
                  <a:schemeClr val="bg1"/>
                </a:solidFill>
              </a:rPr>
              <a:t>организациям при формировании технических требований на проектирование неукоснительно соблюдать требования действующей НТД. Четко определять объем предполагаемых работ в технических требованиях. Исключить случаи проработки технических заданий по всем объектам без рассмотрения П</a:t>
            </a:r>
            <a:r>
              <a:rPr lang="ru-RU" sz="1200" dirty="0" smtClean="0">
                <a:solidFill>
                  <a:schemeClr val="bg1"/>
                </a:solidFill>
              </a:rPr>
              <a:t>роизводственного </a:t>
            </a:r>
            <a:r>
              <a:rPr lang="ru-RU" sz="1200" dirty="0">
                <a:solidFill>
                  <a:schemeClr val="bg1"/>
                </a:solidFill>
              </a:rPr>
              <a:t>отдела по </a:t>
            </a:r>
            <a:r>
              <a:rPr lang="ru-RU" sz="1200" dirty="0" smtClean="0">
                <a:solidFill>
                  <a:schemeClr val="bg1"/>
                </a:solidFill>
              </a:rPr>
              <a:t>Защите </a:t>
            </a:r>
            <a:r>
              <a:rPr lang="ru-RU" sz="1200" dirty="0">
                <a:solidFill>
                  <a:schemeClr val="bg1"/>
                </a:solidFill>
              </a:rPr>
              <a:t>от коррозии</a:t>
            </a:r>
            <a:r>
              <a:rPr lang="ru-RU" sz="1200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Эксплуатирующим организациям, Заказчикам и Проектным </a:t>
            </a:r>
            <a:r>
              <a:rPr lang="ru-RU" sz="1200" dirty="0">
                <a:solidFill>
                  <a:schemeClr val="bg1"/>
                </a:solidFill>
              </a:rPr>
              <a:t>организациям при разработке раздела «Защита от коррозии» проектной документации выполнять требования действующей НД с учетом </a:t>
            </a:r>
            <a:r>
              <a:rPr lang="ru-RU" sz="1200" dirty="0" smtClean="0">
                <a:solidFill>
                  <a:schemeClr val="bg1"/>
                </a:solidFill>
              </a:rPr>
              <a:t>требований унифицированных технических требований к разделу «Защита от коррозии»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Проектным организациям не допускать </a:t>
            </a:r>
            <a:r>
              <a:rPr lang="ru-RU" sz="1200" dirty="0">
                <a:solidFill>
                  <a:schemeClr val="bg1"/>
                </a:solidFill>
              </a:rPr>
              <a:t>представление на экспертизу ПАО «Газпром» и ФАУ «</a:t>
            </a:r>
            <a:r>
              <a:rPr lang="ru-RU" sz="1200" dirty="0" err="1">
                <a:solidFill>
                  <a:schemeClr val="bg1"/>
                </a:solidFill>
              </a:rPr>
              <a:t>Главгосэкспертиза</a:t>
            </a:r>
            <a:r>
              <a:rPr lang="ru-RU" sz="1200" dirty="0">
                <a:solidFill>
                  <a:schemeClr val="bg1"/>
                </a:solidFill>
              </a:rPr>
              <a:t> России» проектной документации, содержащей </a:t>
            </a:r>
            <a:r>
              <a:rPr lang="ru-RU" sz="1200" dirty="0" smtClean="0">
                <a:solidFill>
                  <a:schemeClr val="bg1"/>
                </a:solidFill>
              </a:rPr>
              <a:t>типовые  (систематические) замечания, в соответствии с письмом Департамента проектных работ.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В соответствии с поручениями п. 6 Протокола совещания под руководством члена Правления, начальника Департамента В.А. Михаленко по вопросу  «Об организации производственно-хозяйственной деятельности дочерних обществ в 2019 году» от  09.04.2019 № 03/08-87 Дочерние общества должны организовывать на научно-технических советах (НТС) рассмотрение проектно-сметной документации на строительство, реконструкцию, переустройство и капитальный ремонт с предоставлением отчета в Департамент (В.А. Михаленко).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bg1"/>
                </a:solidFill>
              </a:rPr>
              <a:t>Проектным организациям Группы Газпром </a:t>
            </a:r>
            <a:r>
              <a:rPr lang="ru-RU" sz="1200" dirty="0" smtClean="0">
                <a:solidFill>
                  <a:schemeClr val="bg1"/>
                </a:solidFill>
              </a:rPr>
              <a:t>выполнить </a:t>
            </a:r>
            <a:r>
              <a:rPr lang="ru-RU" sz="1200" dirty="0">
                <a:solidFill>
                  <a:schemeClr val="bg1"/>
                </a:solidFill>
              </a:rPr>
              <a:t>оценку действующих требований </a:t>
            </a:r>
            <a:r>
              <a:rPr lang="ru-RU" sz="1200" dirty="0" smtClean="0">
                <a:solidFill>
                  <a:schemeClr val="bg1"/>
                </a:solidFill>
              </a:rPr>
              <a:t>НД, </a:t>
            </a:r>
            <a:r>
              <a:rPr lang="ru-RU" sz="1200" dirty="0">
                <a:solidFill>
                  <a:schemeClr val="bg1"/>
                </a:solidFill>
              </a:rPr>
              <a:t>предъявляемых к проектной документации в части защиты от коррозии, в рамках уже действующих поручений, и учесть </a:t>
            </a:r>
            <a:r>
              <a:rPr lang="ru-RU" sz="1200" dirty="0" smtClean="0">
                <a:solidFill>
                  <a:schemeClr val="bg1"/>
                </a:solidFill>
              </a:rPr>
              <a:t>необходимые изменения при </a:t>
            </a:r>
            <a:r>
              <a:rPr lang="ru-RU" sz="1200" dirty="0">
                <a:solidFill>
                  <a:schemeClr val="bg1"/>
                </a:solidFill>
              </a:rPr>
              <a:t>корректировке стандартов по защите от </a:t>
            </a:r>
            <a:r>
              <a:rPr lang="ru-RU" sz="1200" dirty="0" smtClean="0">
                <a:solidFill>
                  <a:schemeClr val="bg1"/>
                </a:solidFill>
              </a:rPr>
              <a:t>коррозии.</a:t>
            </a:r>
          </a:p>
        </p:txBody>
      </p:sp>
      <p:sp>
        <p:nvSpPr>
          <p:cNvPr id="5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694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09549" y="1200150"/>
            <a:ext cx="8715375" cy="3835399"/>
          </a:xfrm>
        </p:spPr>
        <p:txBody>
          <a:bodyPr anchor="ctr" anchorCtr="0">
            <a:noAutofit/>
          </a:bodyPr>
          <a:lstStyle/>
          <a:p>
            <a:pPr algn="ctr"/>
            <a:r>
              <a:rPr lang="ru-RU" sz="2400" b="1" dirty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40167" y="145239"/>
            <a:ext cx="6889897" cy="774700"/>
          </a:xfrm>
        </p:spPr>
        <p:txBody>
          <a:bodyPr/>
          <a:lstStyle/>
          <a:p>
            <a:pPr lvl="0" algn="ctr"/>
            <a:r>
              <a:rPr lang="ru-RU" sz="2000" dirty="0"/>
              <a:t>Перечень нормативно-технической документации определяющей выполнение проектных работ</a:t>
            </a:r>
          </a:p>
        </p:txBody>
      </p:sp>
      <p:sp>
        <p:nvSpPr>
          <p:cNvPr id="12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02171" y="1194320"/>
            <a:ext cx="8330174" cy="48501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7200000" sx="102000" sy="102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Цель: Обеспечение </a:t>
            </a:r>
            <a:r>
              <a:rPr lang="ru-RU" sz="1400" b="1" dirty="0">
                <a:solidFill>
                  <a:srgbClr val="663300"/>
                </a:solidFill>
                <a:latin typeface="Arial Black" panose="020B0A04020102020204" pitchFamily="34" charset="0"/>
              </a:rPr>
              <a:t>надежности и </a:t>
            </a: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безаварийной работы объектов на весь период эксплуатации</a:t>
            </a:r>
            <a:endParaRPr lang="ru-RU" sz="1400" b="1" dirty="0">
              <a:solidFill>
                <a:srgbClr val="6633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 bwMode="auto">
          <a:xfrm>
            <a:off x="131042" y="1653965"/>
            <a:ext cx="1329094" cy="2790611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Градостроительный кодекс Российской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Федерации</a:t>
            </a:r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1546639" y="1653956"/>
            <a:ext cx="1710911" cy="2790619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150" dirty="0" smtClean="0">
                <a:solidFill>
                  <a:schemeClr val="accent6">
                    <a:lumMod val="50000"/>
                  </a:schemeClr>
                </a:solidFill>
              </a:rPr>
              <a:t>Положение </a:t>
            </a:r>
            <a:r>
              <a:rPr lang="ru-RU" sz="1150" dirty="0">
                <a:solidFill>
                  <a:schemeClr val="accent6">
                    <a:lumMod val="50000"/>
                  </a:schemeClr>
                </a:solidFill>
              </a:rPr>
              <a:t>о составе разделов проектной документации и требованиях к их содержанию», </a:t>
            </a:r>
            <a:r>
              <a:rPr lang="ru-RU" sz="1150" dirty="0" smtClean="0">
                <a:solidFill>
                  <a:schemeClr val="accent6">
                    <a:lumMod val="50000"/>
                  </a:schemeClr>
                </a:solidFill>
              </a:rPr>
              <a:t>утвержденное </a:t>
            </a:r>
            <a:r>
              <a:rPr lang="ru-RU" sz="1150" dirty="0">
                <a:solidFill>
                  <a:schemeClr val="accent6">
                    <a:lumMod val="50000"/>
                  </a:schemeClr>
                </a:solidFill>
              </a:rPr>
              <a:t>постановлением Правительства Российской Федерации от 18 февраля 2008 г. № 87</a:t>
            </a:r>
          </a:p>
        </p:txBody>
      </p:sp>
      <p:sp>
        <p:nvSpPr>
          <p:cNvPr id="14" name="Выноска со стрелкой вверх 13"/>
          <p:cNvSpPr/>
          <p:nvPr/>
        </p:nvSpPr>
        <p:spPr bwMode="auto">
          <a:xfrm>
            <a:off x="3326687" y="1666640"/>
            <a:ext cx="1314458" cy="2790627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ГОСТ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Р 51164-98 «Трубопроводы стальные магистральные. Общие требования к защите от коррозии»</a:t>
            </a:r>
          </a:p>
        </p:txBody>
      </p:sp>
      <p:sp>
        <p:nvSpPr>
          <p:cNvPr id="15" name="Выноска со стрелкой вверх 14"/>
          <p:cNvSpPr/>
          <p:nvPr/>
        </p:nvSpPr>
        <p:spPr bwMode="auto">
          <a:xfrm>
            <a:off x="4710282" y="1666640"/>
            <a:ext cx="1445232" cy="279062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ГОСТ 9.602-2016 Единая система защиты от коррозии и старения «Сооружения подземные. Общие требования к защите от коррозии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Выноска со стрелкой вверх 15"/>
          <p:cNvSpPr/>
          <p:nvPr/>
        </p:nvSpPr>
        <p:spPr bwMode="auto">
          <a:xfrm>
            <a:off x="7544284" y="1653951"/>
            <a:ext cx="1504465" cy="2790624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50" dirty="0" smtClean="0">
                <a:solidFill>
                  <a:schemeClr val="accent6">
                    <a:lumMod val="50000"/>
                  </a:schemeClr>
                </a:solidFill>
              </a:rPr>
              <a:t>СТО </a:t>
            </a:r>
            <a:r>
              <a:rPr lang="ru-RU" sz="1150" dirty="0">
                <a:solidFill>
                  <a:schemeClr val="accent6">
                    <a:lumMod val="50000"/>
                  </a:schemeClr>
                </a:solidFill>
              </a:rPr>
              <a:t>Газпром 2-1.12-434-2010 «Инструкция о составе, порядке разработки, согласования и утверждения проектно-сметной документации на строительство зданий и сооружений ОАО «Газпром»</a:t>
            </a:r>
          </a:p>
        </p:txBody>
      </p:sp>
      <p:sp>
        <p:nvSpPr>
          <p:cNvPr id="10" name="Выноска со стрелкой вверх 9"/>
          <p:cNvSpPr/>
          <p:nvPr/>
        </p:nvSpPr>
        <p:spPr bwMode="auto">
          <a:xfrm>
            <a:off x="6207733" y="1653952"/>
            <a:ext cx="1267414" cy="2790623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СТО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 Газпром 9.2-003-2009 «Проектирование электрохимической защиты подземных сооружений»</a:t>
            </a:r>
          </a:p>
        </p:txBody>
      </p:sp>
    </p:spTree>
    <p:extLst>
      <p:ext uri="{BB962C8B-B14F-4D97-AF65-F5344CB8AC3E}">
        <p14:creationId xmlns:p14="http://schemas.microsoft.com/office/powerpoint/2010/main" val="33802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147778" y="139700"/>
            <a:ext cx="6698510" cy="774700"/>
          </a:xfrm>
        </p:spPr>
        <p:txBody>
          <a:bodyPr/>
          <a:lstStyle/>
          <a:p>
            <a:pPr lvl="0" algn="ctr"/>
            <a:r>
              <a:rPr lang="ru-RU" sz="2200" dirty="0" smtClean="0"/>
              <a:t>Требования Градостроительного кодекса </a:t>
            </a:r>
            <a:br>
              <a:rPr lang="ru-RU" sz="2200" dirty="0" smtClean="0"/>
            </a:br>
            <a:r>
              <a:rPr lang="ru-RU" sz="2200" dirty="0" smtClean="0"/>
              <a:t>Российской Федерации</a:t>
            </a:r>
            <a:endParaRPr lang="ru-RU" sz="2200" dirty="0"/>
          </a:p>
        </p:txBody>
      </p:sp>
      <p:sp>
        <p:nvSpPr>
          <p:cNvPr id="9" name="Содержимое 6"/>
          <p:cNvSpPr txBox="1">
            <a:spLocks/>
          </p:cNvSpPr>
          <p:nvPr/>
        </p:nvSpPr>
        <p:spPr>
          <a:xfrm>
            <a:off x="215183" y="1268538"/>
            <a:ext cx="8928816" cy="107721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Проектная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документация – это документация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, содержащая материалы в текстовой форме и в виде карт (схем) и определяющая архитектурные, функционально-технологические, конструктивные и инженерно-технические решения для обеспечения строительства, реконструкции объектов капитального строительства, их частей, капитального ремонта, если при его проведении затрагиваются конструктивные и другие характеристики надежности и безопасности объектов капитального строительства.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[статья 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48, пункт 2].</a:t>
            </a:r>
          </a:p>
        </p:txBody>
      </p:sp>
      <p:sp>
        <p:nvSpPr>
          <p:cNvPr id="13" name="Содержимое 6"/>
          <p:cNvSpPr txBox="1">
            <a:spLocks/>
          </p:cNvSpPr>
          <p:nvPr/>
        </p:nvSpPr>
        <p:spPr>
          <a:xfrm>
            <a:off x="215182" y="2591469"/>
            <a:ext cx="8928817" cy="86177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Экспертиза проектной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документации – это оценка 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соответствия проектной документации требованиям технических регламентов, в том числе санитарно-эпидемиологическим, экологическим требованиям, требованиям государственной охраны объектов культурного наследия, требованиям пожарной, промышленной, ядерной, радиационной и иной безопасности, а также результатам инженерных изысканий.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[глава 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6, статья 49, пункт 5] </a:t>
            </a:r>
          </a:p>
        </p:txBody>
      </p:sp>
      <p:sp>
        <p:nvSpPr>
          <p:cNvPr id="14" name="Содержимое 6"/>
          <p:cNvSpPr txBox="1">
            <a:spLocks/>
          </p:cNvSpPr>
          <p:nvPr/>
        </p:nvSpPr>
        <p:spPr>
          <a:xfrm>
            <a:off x="215184" y="3698957"/>
            <a:ext cx="8928816" cy="64633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Рабочая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документация – это совокупность 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чертежей, расчетов и спецификаций, необходимых для строительства объекта. Рабочая документация разрабатывается на основании утвержденной проектной документации.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[глава 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6, статья 49, пункт 5]</a:t>
            </a: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4424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4363" y="192864"/>
            <a:ext cx="6889897" cy="774700"/>
          </a:xfrm>
        </p:spPr>
        <p:txBody>
          <a:bodyPr/>
          <a:lstStyle/>
          <a:p>
            <a:pPr lvl="0" algn="ctr"/>
            <a:r>
              <a:rPr lang="ru-RU" sz="2000" dirty="0" smtClean="0"/>
              <a:t>Основные требования </a:t>
            </a:r>
            <a:r>
              <a:rPr lang="ru-RU" sz="2000" dirty="0"/>
              <a:t>ГОСТ Р 51164-98 «Трубопроводы стальные магистральные. Общие требования к защите от коррозии</a:t>
            </a:r>
            <a:r>
              <a:rPr lang="ru-RU" sz="2000" dirty="0" smtClean="0"/>
              <a:t>» при проектировании объектов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02171" y="1194320"/>
            <a:ext cx="8330174" cy="48501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7200000" sx="102000" sy="102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>
                <a:solidFill>
                  <a:srgbClr val="663300"/>
                </a:solidFill>
                <a:latin typeface="Arial Black" panose="020B0A04020102020204" pitchFamily="34" charset="0"/>
              </a:rPr>
              <a:t>Обеспечение надежности и </a:t>
            </a: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безаварийной работы трубопроводов на весь период эксплуатации</a:t>
            </a:r>
            <a:endParaRPr lang="ru-RU" sz="1400" b="1" dirty="0">
              <a:solidFill>
                <a:srgbClr val="6633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 bwMode="auto">
          <a:xfrm>
            <a:off x="102467" y="1653965"/>
            <a:ext cx="1329094" cy="2790611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Разработка проектных решений по защите от коррозии одновременно с проектом нового или реконструируемого трубопровода</a:t>
            </a: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1499015" y="1653956"/>
            <a:ext cx="1334127" cy="2790619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Проектирование электрохимической защиты трубопроводов от коррозии, с определением параметров на начальный и конечный периоды эксплуатации</a:t>
            </a:r>
          </a:p>
        </p:txBody>
      </p:sp>
      <p:sp>
        <p:nvSpPr>
          <p:cNvPr id="14" name="Выноска со стрелкой вверх 13"/>
          <p:cNvSpPr/>
          <p:nvPr/>
        </p:nvSpPr>
        <p:spPr bwMode="auto">
          <a:xfrm>
            <a:off x="2923083" y="1653957"/>
            <a:ext cx="1467943" cy="2790627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Определение типа, конструкции и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материалов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защитного покрытия и средств электрохимической защиты трубопроводов от коррозии</a:t>
            </a:r>
          </a:p>
        </p:txBody>
      </p:sp>
      <p:sp>
        <p:nvSpPr>
          <p:cNvPr id="15" name="Выноска со стрелкой вверх 14"/>
          <p:cNvSpPr/>
          <p:nvPr/>
        </p:nvSpPr>
        <p:spPr bwMode="auto">
          <a:xfrm>
            <a:off x="4462671" y="1661454"/>
            <a:ext cx="1726011" cy="279062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Обеспечение трубопроводов комплексной защитой от коррозии защитными покрытиями и средствами электрохимической защиты, независимо от коррозионной агрессивности грунта</a:t>
            </a:r>
          </a:p>
        </p:txBody>
      </p:sp>
      <p:sp>
        <p:nvSpPr>
          <p:cNvPr id="16" name="Выноска со стрелкой вверх 15"/>
          <p:cNvSpPr/>
          <p:nvPr/>
        </p:nvSpPr>
        <p:spPr bwMode="auto">
          <a:xfrm>
            <a:off x="6229835" y="1661455"/>
            <a:ext cx="1307822" cy="2790624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Обеспечение надземных трубопроводов от атмосферной коррозии металлическими и неметаллическими покрытиями</a:t>
            </a:r>
          </a:p>
        </p:txBody>
      </p:sp>
      <p:sp>
        <p:nvSpPr>
          <p:cNvPr id="10" name="Выноска со стрелкой вверх 9"/>
          <p:cNvSpPr/>
          <p:nvPr/>
        </p:nvSpPr>
        <p:spPr bwMode="auto">
          <a:xfrm>
            <a:off x="7592517" y="1661456"/>
            <a:ext cx="1485658" cy="2790623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1710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Выполнение ТЭО нефтегазопромысловых объектов без ЭХЗ, при обеспечении безопасной эксплуатации и исключении экологического ущерба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6406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0819" y="139701"/>
            <a:ext cx="7113180" cy="838494"/>
          </a:xfrm>
        </p:spPr>
        <p:txBody>
          <a:bodyPr/>
          <a:lstStyle/>
          <a:p>
            <a:pPr lvl="0" algn="ctr"/>
            <a:r>
              <a:rPr lang="ru-RU" sz="2000" dirty="0" smtClean="0"/>
              <a:t>Основные требования </a:t>
            </a:r>
            <a:r>
              <a:rPr lang="ru-RU" sz="2000" dirty="0"/>
              <a:t>ГОСТ 9.602-2016 </a:t>
            </a:r>
            <a:r>
              <a:rPr lang="ru-RU" sz="2000" dirty="0" smtClean="0"/>
              <a:t>«Единая </a:t>
            </a:r>
            <a:r>
              <a:rPr lang="ru-RU" sz="2000" dirty="0"/>
              <a:t>система защиты от коррозии и старения «Сооружения подземные. Общие требования к защите от коррозии»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77120" y="1194320"/>
            <a:ext cx="8109679" cy="48501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7200000" sx="102000" sy="102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Увеличение срока службы и повешение надежности подземных металлических сооружений различного назначения</a:t>
            </a:r>
            <a:endParaRPr lang="ru-RU" sz="1400" b="1" dirty="0">
              <a:solidFill>
                <a:srgbClr val="6633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 bwMode="auto">
          <a:xfrm>
            <a:off x="3836201" y="1679326"/>
            <a:ext cx="1474889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Мероприятия по определению источников блуждающих токов, оценке их опасности при проектировании подземных сооружений</a:t>
            </a:r>
          </a:p>
        </p:txBody>
      </p:sp>
      <p:sp>
        <p:nvSpPr>
          <p:cNvPr id="9" name="Выноска со стрелкой вверх 8"/>
          <p:cNvSpPr/>
          <p:nvPr/>
        </p:nvSpPr>
        <p:spPr bwMode="auto">
          <a:xfrm>
            <a:off x="5531311" y="1679332"/>
            <a:ext cx="1553528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Мероприятия по </a:t>
            </a:r>
            <a:r>
              <a:rPr lang="ru-RU" sz="1200" dirty="0" err="1" smtClean="0">
                <a:solidFill>
                  <a:schemeClr val="accent6">
                    <a:lumMod val="50000"/>
                  </a:schemeClr>
                </a:solidFill>
              </a:rPr>
              <a:t>грозозащите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оборудования ЭХЗ </a:t>
            </a:r>
            <a:r>
              <a:rPr lang="ru-RU" sz="1200" dirty="0" err="1" smtClean="0">
                <a:solidFill>
                  <a:schemeClr val="accent6">
                    <a:lumMod val="50000"/>
                  </a:schemeClr>
                </a:solidFill>
              </a:rPr>
              <a:t>промплощадок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и линейной части трубопроводов</a:t>
            </a:r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Выноска со стрелкой вверх 9"/>
          <p:cNvSpPr/>
          <p:nvPr/>
        </p:nvSpPr>
        <p:spPr bwMode="auto">
          <a:xfrm>
            <a:off x="577121" y="1679328"/>
            <a:ext cx="1315543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Оценка видов критериев опасности коррозии, для принятия соответствующих технических решений</a:t>
            </a: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2082718" y="1679327"/>
            <a:ext cx="1553528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Выбор методов защиты от коррозии должен быть осуществлен на основании оценки существующих условий и при необходимости подтверждаться соответствующими обоснованиями</a:t>
            </a:r>
          </a:p>
        </p:txBody>
      </p:sp>
      <p:sp>
        <p:nvSpPr>
          <p:cNvPr id="15" name="Выноска со стрелкой вверх 14"/>
          <p:cNvSpPr/>
          <p:nvPr/>
        </p:nvSpPr>
        <p:spPr bwMode="auto">
          <a:xfrm>
            <a:off x="7292715" y="1679329"/>
            <a:ext cx="1546485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Создание систем противокоррозионной защиты для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площадных объектов и линейной части трубопроводов при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проектировании</a:t>
            </a:r>
          </a:p>
        </p:txBody>
      </p:sp>
      <p:sp>
        <p:nvSpPr>
          <p:cNvPr id="14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084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0819" y="139701"/>
            <a:ext cx="7113180" cy="838494"/>
          </a:xfrm>
        </p:spPr>
        <p:txBody>
          <a:bodyPr/>
          <a:lstStyle/>
          <a:p>
            <a:pPr lvl="0" algn="ctr"/>
            <a:r>
              <a:rPr lang="ru-RU" sz="2000" dirty="0" smtClean="0"/>
              <a:t>Требования СТО Газпром 2-1.12-434-2010  «Инструкция о составе, порядке разработки, согласования и утверждения проектно-сметной документации на строительство зданий и сооружений ОАО «Газпром»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79231" y="1184381"/>
            <a:ext cx="7517423" cy="48501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7200000" sx="102000" sy="102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Содержание документации определяющей инженерно-технические решения по противокоррозионной защите </a:t>
            </a:r>
            <a:endParaRPr lang="ru-RU" sz="1400" b="1" dirty="0">
              <a:solidFill>
                <a:srgbClr val="6633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 bwMode="auto">
          <a:xfrm>
            <a:off x="813264" y="1687212"/>
            <a:ext cx="1553528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Требования к заданию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на проектирование, как к документу, устанавливающему основание, исходные данные на проектирование, состав и объем работ</a:t>
            </a:r>
          </a:p>
        </p:txBody>
      </p:sp>
      <p:sp>
        <p:nvSpPr>
          <p:cNvPr id="9" name="Выноска со стрелкой вверх 8"/>
          <p:cNvSpPr/>
          <p:nvPr/>
        </p:nvSpPr>
        <p:spPr bwMode="auto">
          <a:xfrm>
            <a:off x="2667928" y="1678421"/>
            <a:ext cx="2180492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Требования к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техническим требованиям на проектирование, как к документу, определяющему глубину проработки проектных решений, исходные данные для проектирования и требования к принимаемым в проектной документации решениям</a:t>
            </a:r>
          </a:p>
        </p:txBody>
      </p:sp>
      <p:sp>
        <p:nvSpPr>
          <p:cNvPr id="10" name="Выноска со стрелкой вверх 9"/>
          <p:cNvSpPr/>
          <p:nvPr/>
        </p:nvSpPr>
        <p:spPr bwMode="auto">
          <a:xfrm>
            <a:off x="5149556" y="1687212"/>
            <a:ext cx="1553528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Требования к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содержанию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основных технических решений (ОТР)</a:t>
            </a: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7004220" y="1669393"/>
            <a:ext cx="1553528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Требования к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содержанию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проектной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документации (ПД)</a:t>
            </a:r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8118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0819" y="139701"/>
            <a:ext cx="7113180" cy="764066"/>
          </a:xfrm>
        </p:spPr>
        <p:txBody>
          <a:bodyPr/>
          <a:lstStyle/>
          <a:p>
            <a:pPr lvl="0" algn="ctr"/>
            <a:r>
              <a:rPr lang="ru-RU" sz="2200" dirty="0" smtClean="0"/>
              <a:t>Основные требования </a:t>
            </a:r>
            <a:r>
              <a:rPr lang="ru-RU" sz="2000" dirty="0"/>
              <a:t>СТО Газпром 9.2-003-2009 «Проектирование электрохимической защиты подземных сооружений»</a:t>
            </a:r>
            <a:endParaRPr lang="ru-RU" sz="2200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269823" y="1184381"/>
            <a:ext cx="8566879" cy="485012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7200000" sx="102000" sy="102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Требования к проектированию и методы расчета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электрохимической защиты подземных сооружений</a:t>
            </a:r>
            <a:endParaRPr lang="ru-RU" sz="1400" b="1" dirty="0">
              <a:solidFill>
                <a:srgbClr val="6633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Выноска со стрелкой вверх 5"/>
          <p:cNvSpPr/>
          <p:nvPr/>
        </p:nvSpPr>
        <p:spPr bwMode="auto">
          <a:xfrm>
            <a:off x="0" y="1679159"/>
            <a:ext cx="1021590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Требования к составу инженерных изысканий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Выноска со стрелкой вверх 7"/>
          <p:cNvSpPr/>
          <p:nvPr/>
        </p:nvSpPr>
        <p:spPr bwMode="auto">
          <a:xfrm>
            <a:off x="1078984" y="1679160"/>
            <a:ext cx="1221699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Решения по защите от коррозии должны основываться на данных инженерных 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изысканий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Выноска со стрелкой вверх 8"/>
          <p:cNvSpPr/>
          <p:nvPr/>
        </p:nvSpPr>
        <p:spPr bwMode="auto">
          <a:xfrm>
            <a:off x="2369697" y="1679160"/>
            <a:ext cx="1311756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Требования к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проектированию и расчету катодной, протекторной и дренажной системы защиты подземных стальных сооружении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̆</a:t>
            </a:r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Выноска со стрелкой вверх 9"/>
          <p:cNvSpPr/>
          <p:nvPr/>
        </p:nvSpPr>
        <p:spPr bwMode="auto">
          <a:xfrm>
            <a:off x="3758750" y="1679160"/>
            <a:ext cx="1256372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Требования 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к содержанию проектной документации аналогичны  требованиям </a:t>
            </a:r>
            <a:endParaRPr lang="ru-RU" sz="11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СТО 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Газпром 2-1.12-434-2010 </a:t>
            </a: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5099211" y="1679160"/>
            <a:ext cx="1250036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Проектная 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документация на электрохимическую защиту всех сооружений выделяется в отдельный раздел</a:t>
            </a:r>
          </a:p>
        </p:txBody>
      </p:sp>
      <p:sp>
        <p:nvSpPr>
          <p:cNvPr id="14" name="Выноска со стрелкой вверх 13"/>
          <p:cNvSpPr/>
          <p:nvPr/>
        </p:nvSpPr>
        <p:spPr bwMode="auto">
          <a:xfrm>
            <a:off x="6425886" y="1679160"/>
            <a:ext cx="1219553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Применяемые 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изделия и материалы должны быть разрешены к применению на 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объектах  </a:t>
            </a:r>
          </a:p>
          <a:p>
            <a:pPr algn="ctr"/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ПАО </a:t>
            </a:r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1100" dirty="0" smtClean="0">
                <a:solidFill>
                  <a:schemeClr val="accent6">
                    <a:lumMod val="50000"/>
                  </a:schemeClr>
                </a:solidFill>
              </a:rPr>
              <a:t>Газпром»</a:t>
            </a:r>
            <a:endParaRPr lang="ru-RU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Выноска со стрелкой вверх 14"/>
          <p:cNvSpPr/>
          <p:nvPr/>
        </p:nvSpPr>
        <p:spPr bwMode="auto">
          <a:xfrm>
            <a:off x="7713366" y="1679160"/>
            <a:ext cx="1355684" cy="2726145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100" dirty="0">
                <a:solidFill>
                  <a:schemeClr val="accent6">
                    <a:lumMod val="50000"/>
                  </a:schemeClr>
                </a:solidFill>
              </a:rPr>
              <a:t>Проектом определяется необходимая степень защиты (катодной поляризации) сооружений на начальный и конечный периоды эксплуатации</a:t>
            </a:r>
          </a:p>
        </p:txBody>
      </p:sp>
      <p:sp>
        <p:nvSpPr>
          <p:cNvPr id="16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6532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0819" y="139701"/>
            <a:ext cx="6903319" cy="764066"/>
          </a:xfrm>
        </p:spPr>
        <p:txBody>
          <a:bodyPr/>
          <a:lstStyle/>
          <a:p>
            <a:pPr lvl="0" algn="ctr"/>
            <a:r>
              <a:rPr lang="ru-RU" sz="2000" dirty="0" smtClean="0"/>
              <a:t>Унифицированные требования </a:t>
            </a:r>
            <a:r>
              <a:rPr lang="ru-RU" sz="2000" dirty="0"/>
              <a:t>к разделу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</a:t>
            </a:r>
            <a:r>
              <a:rPr lang="ru-RU" sz="2000" dirty="0"/>
              <a:t>Защита от коррозии»</a:t>
            </a:r>
            <a:endParaRPr lang="ru-RU" sz="2200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287776" y="1184380"/>
            <a:ext cx="8646362" cy="863934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7200000" sx="102000" sy="102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 Black" panose="020B0A04020102020204" pitchFamily="34" charset="0"/>
              </a:rPr>
              <a:t>Протокол </a:t>
            </a:r>
            <a:r>
              <a:rPr lang="ru-RU" sz="1400" b="1" dirty="0">
                <a:solidFill>
                  <a:srgbClr val="663300"/>
                </a:solidFill>
                <a:latin typeface="Arial Black" panose="020B0A04020102020204" pitchFamily="34" charset="0"/>
              </a:rPr>
              <a:t>совещания ОАО «Газпром» № 2 от 18.01.2010 по согласованию окончательной редакции унифицированных требований к разделам «Защита от коррозии» задания на проектирование и технических требований на разработку проекта </a:t>
            </a:r>
          </a:p>
        </p:txBody>
      </p:sp>
      <p:sp>
        <p:nvSpPr>
          <p:cNvPr id="6" name="Выноска со стрелкой вверх 5"/>
          <p:cNvSpPr/>
          <p:nvPr/>
        </p:nvSpPr>
        <p:spPr bwMode="auto">
          <a:xfrm>
            <a:off x="749508" y="2048314"/>
            <a:ext cx="2825646" cy="2494151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Требования к содержанию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раздела «Защита от коррозии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»:</a:t>
            </a:r>
          </a:p>
          <a:p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 - изоляционные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, защитные покрытия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  материалы;</a:t>
            </a:r>
          </a:p>
          <a:p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 -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ингибиторная защита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; </a:t>
            </a: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-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электрохимическая защита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 -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дистанционный контроль средств ЭХЗ </a:t>
            </a:r>
            <a:endParaRPr lang="ru-RU" sz="1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   и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коррозионный мониторинг;</a:t>
            </a:r>
          </a:p>
          <a:p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-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электроснабжение средств ЭХЗ.</a:t>
            </a:r>
          </a:p>
        </p:txBody>
      </p:sp>
      <p:sp>
        <p:nvSpPr>
          <p:cNvPr id="8" name="Выноска со стрелкой вверх 7"/>
          <p:cNvSpPr/>
          <p:nvPr/>
        </p:nvSpPr>
        <p:spPr bwMode="auto">
          <a:xfrm>
            <a:off x="5608820" y="2048312"/>
            <a:ext cx="2825646" cy="2494151"/>
          </a:xfrm>
          <a:prstGeom prst="upArrowCallout">
            <a:avLst>
              <a:gd name="adj1" fmla="val 25000"/>
              <a:gd name="adj2" fmla="val 21811"/>
              <a:gd name="adj3" fmla="val 26594"/>
              <a:gd name="adj4" fmla="val 64977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7260000" sx="106000" sy="106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Требование по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согласованию основного оборудования системы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ПКЗ при проектировании:</a:t>
            </a:r>
          </a:p>
          <a:p>
            <a:pPr algn="ctr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- ПОЗК эксплуатирующей организации;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Заказчиком;</a:t>
            </a:r>
          </a:p>
          <a:p>
            <a:pPr marL="171450" indent="-171450" algn="ctr">
              <a:buFontTx/>
              <a:buChar char="-"/>
            </a:pP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Профильным Отделом Департамента ПАО «Газпром»</a:t>
            </a:r>
          </a:p>
        </p:txBody>
      </p:sp>
      <p:sp>
        <p:nvSpPr>
          <p:cNvPr id="7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6983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030819" y="139701"/>
            <a:ext cx="7113180" cy="508885"/>
          </a:xfrm>
        </p:spPr>
        <p:txBody>
          <a:bodyPr/>
          <a:lstStyle/>
          <a:p>
            <a:pPr lvl="0" algn="ctr"/>
            <a:r>
              <a:rPr lang="ru-RU" sz="2200" dirty="0" smtClean="0"/>
              <a:t>Проблемы проектирования в части </a:t>
            </a:r>
            <a:r>
              <a:rPr lang="ru-RU" sz="2200" dirty="0"/>
              <a:t>защиты от коррозии </a:t>
            </a:r>
          </a:p>
        </p:txBody>
      </p:sp>
      <p:sp>
        <p:nvSpPr>
          <p:cNvPr id="7" name="Содержимое 6"/>
          <p:cNvSpPr txBox="1">
            <a:spLocks/>
          </p:cNvSpPr>
          <p:nvPr/>
        </p:nvSpPr>
        <p:spPr>
          <a:xfrm>
            <a:off x="318976" y="1193271"/>
            <a:ext cx="8516679" cy="3323987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Нечеткие, формальные Технические требования, сформированные эксплуатирующими организациями;</a:t>
            </a:r>
          </a:p>
          <a:p>
            <a:pPr algn="just"/>
            <a:r>
              <a:rPr lang="ru-RU" sz="600" dirty="0" smtClean="0">
                <a:solidFill>
                  <a:schemeClr val="bg1"/>
                </a:solidFill>
              </a:rPr>
              <a:t> </a:t>
            </a:r>
            <a:endParaRPr lang="ru-RU" sz="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Формирование технических решений при разработке проектной документации в условиях отсутствия исходных данных и материалов инженерных изысканий с учетом директивных сроков проектирования;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bg1"/>
                </a:solidFill>
              </a:rPr>
              <a:t>Сроки (период) выполнения геофизических исследований грунтов (часто выполняются в зимний период, требований в НТД нет</a:t>
            </a:r>
            <a:r>
              <a:rPr lang="ru-RU" sz="1200" dirty="0" smtClean="0">
                <a:solidFill>
                  <a:schemeClr val="bg1"/>
                </a:solidFill>
              </a:rPr>
              <a:t>);</a:t>
            </a:r>
          </a:p>
          <a:p>
            <a:pPr algn="just"/>
            <a:endParaRPr lang="ru-RU" sz="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Снижение уровня защищенности системы ЭХЗ объектов по причине влияния контуров защитных и рабочих заземлений, использования материалов в нарушение требований НД;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Методика </a:t>
            </a:r>
            <a:r>
              <a:rPr lang="ru-RU" sz="1200" dirty="0">
                <a:solidFill>
                  <a:schemeClr val="bg1"/>
                </a:solidFill>
              </a:rPr>
              <a:t>расчета токов защиты для </a:t>
            </a:r>
            <a:r>
              <a:rPr lang="ru-RU" sz="1200" dirty="0" err="1">
                <a:solidFill>
                  <a:schemeClr val="bg1"/>
                </a:solidFill>
              </a:rPr>
              <a:t>промплощадок</a:t>
            </a:r>
            <a:r>
              <a:rPr lang="ru-RU" sz="1200" dirty="0">
                <a:solidFill>
                  <a:schemeClr val="bg1"/>
                </a:solidFill>
              </a:rPr>
              <a:t> </a:t>
            </a:r>
            <a:r>
              <a:rPr lang="ru-RU" sz="1200" dirty="0" smtClean="0">
                <a:solidFill>
                  <a:schemeClr val="bg1"/>
                </a:solidFill>
              </a:rPr>
              <a:t>не учитывает многочисленные металлические свайные основания;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Отсутствие утвержденной методики сбора исходных данных и расчета опасного влияния высоковольтных ВЛ и способов его устранения;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bg1"/>
                </a:solidFill>
              </a:rPr>
              <a:t>Отличие требований экспертов к принимаемым решениям при </a:t>
            </a:r>
            <a:r>
              <a:rPr lang="ru-RU" sz="1200" dirty="0" smtClean="0">
                <a:solidFill>
                  <a:schemeClr val="bg1"/>
                </a:solidFill>
              </a:rPr>
              <a:t>прохождении экспертизы ПАО «Газпром» и государственной экспертизы;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Различная трактовка требований НД экспертами;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600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bg1"/>
                </a:solidFill>
              </a:rPr>
              <a:t>Необходимость актуализации методики </a:t>
            </a:r>
            <a:r>
              <a:rPr lang="ru-RU" sz="1200" dirty="0">
                <a:solidFill>
                  <a:schemeClr val="bg1"/>
                </a:solidFill>
              </a:rPr>
              <a:t>расчета в случае применения протяженных </a:t>
            </a:r>
            <a:r>
              <a:rPr lang="ru-RU" sz="1200" dirty="0" smtClean="0">
                <a:solidFill>
                  <a:schemeClr val="bg1"/>
                </a:solidFill>
              </a:rPr>
              <a:t>АЗ и др.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5" name="Заголовок 10"/>
          <p:cNvSpPr txBox="1">
            <a:spLocks/>
          </p:cNvSpPr>
          <p:nvPr/>
        </p:nvSpPr>
        <p:spPr>
          <a:xfrm>
            <a:off x="1896139" y="4651513"/>
            <a:ext cx="7247861" cy="38066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/>
              <a:t>Анализ результатов ведомственной экспертизы проектной документации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7850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3706</TotalTime>
  <Words>1087</Words>
  <Application>Microsoft Office PowerPoint</Application>
  <PresentationFormat>Экран (16:9)</PresentationFormat>
  <Paragraphs>104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3_Тема Office</vt:lpstr>
      <vt:lpstr>4_Тема Office</vt:lpstr>
      <vt:lpstr>2_Тема Office</vt:lpstr>
      <vt:lpstr>1_Тема Office</vt:lpstr>
      <vt:lpstr>Презентация PowerPoint</vt:lpstr>
      <vt:lpstr>Перечень нормативно-технической документации определяющей выполнение проектных работ</vt:lpstr>
      <vt:lpstr>Требования Градостроительного кодекса  Российской Федерации</vt:lpstr>
      <vt:lpstr>Основные требования ГОСТ Р 51164-98 «Трубопроводы стальные магистральные. Общие требования к защите от коррозии» при проектировании объектов</vt:lpstr>
      <vt:lpstr>Основные требования ГОСТ 9.602-2016 «Единая система защиты от коррозии и старения «Сооружения подземные. Общие требования к защите от коррозии»</vt:lpstr>
      <vt:lpstr>Требования СТО Газпром 2-1.12-434-2010  «Инструкция о составе, порядке разработки, согласования и утверждения проектно-сметной документации на строительство зданий и сооружений ОАО «Газпром»</vt:lpstr>
      <vt:lpstr>Основные требования СТО Газпром 9.2-003-2009 «Проектирование электрохимической защиты подземных сооружений»</vt:lpstr>
      <vt:lpstr>Унифицированные требования к разделу  «Защита от коррозии»</vt:lpstr>
      <vt:lpstr>Проблемы проектирования в части защиты от коррозии </vt:lpstr>
      <vt:lpstr>Мероприятия по улучшению качества выпускаемой проектной документации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julia</dc:creator>
  <cp:lastModifiedBy>Наталья Хлебная</cp:lastModifiedBy>
  <cp:revision>260</cp:revision>
  <cp:lastPrinted>2019-05-24T08:13:18Z</cp:lastPrinted>
  <dcterms:created xsi:type="dcterms:W3CDTF">2016-02-05T10:31:15Z</dcterms:created>
  <dcterms:modified xsi:type="dcterms:W3CDTF">2019-08-06T08:19:32Z</dcterms:modified>
</cp:coreProperties>
</file>