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theme/theme11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2.xml" ContentType="application/vnd.openxmlformats-officedocument.theme+xml"/>
  <Override PartName="/ppt/slideLayouts/slideLayout55.xml" ContentType="application/vnd.openxmlformats-officedocument.presentationml.slideLayout+xml"/>
  <Override PartName="/ppt/theme/theme1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0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21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drawings/drawing9.xml" ContentType="application/vnd.openxmlformats-officedocument.drawingml.chartshapes+xml"/>
  <Override PartName="/ppt/charts/chart17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27" r:id="rId1"/>
    <p:sldMasterId id="2147483779" r:id="rId2"/>
    <p:sldMasterId id="2147483782" r:id="rId3"/>
    <p:sldMasterId id="2147483785" r:id="rId4"/>
    <p:sldMasterId id="2147483764" r:id="rId5"/>
    <p:sldMasterId id="2147483770" r:id="rId6"/>
    <p:sldMasterId id="2147483788" r:id="rId7"/>
    <p:sldMasterId id="2147483794" r:id="rId8"/>
    <p:sldMasterId id="2147483806" r:id="rId9"/>
    <p:sldMasterId id="2147483820" r:id="rId10"/>
    <p:sldMasterId id="2147483823" r:id="rId11"/>
    <p:sldMasterId id="2147483825" r:id="rId12"/>
    <p:sldMasterId id="2147483831" r:id="rId13"/>
    <p:sldMasterId id="2147483833" r:id="rId14"/>
    <p:sldMasterId id="2147483842" r:id="rId15"/>
    <p:sldMasterId id="2147483848" r:id="rId16"/>
    <p:sldMasterId id="2147483856" r:id="rId17"/>
    <p:sldMasterId id="2147483864" r:id="rId18"/>
    <p:sldMasterId id="2147483872" r:id="rId19"/>
    <p:sldMasterId id="2147483880" r:id="rId20"/>
    <p:sldMasterId id="2147483888" r:id="rId21"/>
    <p:sldMasterId id="2147483896" r:id="rId22"/>
  </p:sldMasterIdLst>
  <p:notesMasterIdLst>
    <p:notesMasterId r:id="rId42"/>
  </p:notesMasterIdLst>
  <p:handoutMasterIdLst>
    <p:handoutMasterId r:id="rId43"/>
  </p:handoutMasterIdLst>
  <p:sldIdLst>
    <p:sldId id="279" r:id="rId23"/>
    <p:sldId id="331" r:id="rId24"/>
    <p:sldId id="350" r:id="rId25"/>
    <p:sldId id="328" r:id="rId26"/>
    <p:sldId id="353" r:id="rId27"/>
    <p:sldId id="375" r:id="rId28"/>
    <p:sldId id="374" r:id="rId29"/>
    <p:sldId id="317" r:id="rId30"/>
    <p:sldId id="312" r:id="rId31"/>
    <p:sldId id="281" r:id="rId32"/>
    <p:sldId id="343" r:id="rId33"/>
    <p:sldId id="367" r:id="rId34"/>
    <p:sldId id="368" r:id="rId35"/>
    <p:sldId id="369" r:id="rId36"/>
    <p:sldId id="370" r:id="rId37"/>
    <p:sldId id="371" r:id="rId38"/>
    <p:sldId id="373" r:id="rId39"/>
    <p:sldId id="326" r:id="rId40"/>
    <p:sldId id="305" r:id="rId41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pos="145" userDrawn="1">
          <p15:clr>
            <a:srgbClr val="A4A3A4"/>
          </p15:clr>
        </p15:guide>
        <p15:guide id="4" pos="5628">
          <p15:clr>
            <a:srgbClr val="A4A3A4"/>
          </p15:clr>
        </p15:guide>
        <p15:guide id="7" pos="5057" userDrawn="1">
          <p15:clr>
            <a:srgbClr val="A4A3A4"/>
          </p15:clr>
        </p15:guide>
        <p15:guide id="8" orient="horz" pos="604">
          <p15:clr>
            <a:srgbClr val="A4A3A4"/>
          </p15:clr>
        </p15:guide>
        <p15:guide id="10" orient="horz" pos="384">
          <p15:clr>
            <a:srgbClr val="A4A3A4"/>
          </p15:clr>
        </p15:guide>
        <p15:guide id="12" orient="horz" pos="2881">
          <p15:clr>
            <a:srgbClr val="A4A3A4"/>
          </p15:clr>
        </p15:guide>
        <p15:guide id="13" orient="horz" pos="1746">
          <p15:clr>
            <a:srgbClr val="A4A3A4"/>
          </p15:clr>
        </p15:guide>
        <p15:guide id="15" pos="1878">
          <p15:clr>
            <a:srgbClr val="A4A3A4"/>
          </p15:clr>
        </p15:guide>
        <p15:guide id="16" pos="2015">
          <p15:clr>
            <a:srgbClr val="A4A3A4"/>
          </p15:clr>
        </p15:guide>
        <p15:guide id="17">
          <p15:clr>
            <a:srgbClr val="A4A3A4"/>
          </p15:clr>
        </p15:guide>
        <p15:guide id="18" pos="3751">
          <p15:clr>
            <a:srgbClr val="A4A3A4"/>
          </p15:clr>
        </p15:guide>
        <p15:guide id="19" pos="3891">
          <p15:clr>
            <a:srgbClr val="A4A3A4"/>
          </p15:clr>
        </p15:guide>
        <p15:guide id="20" pos="10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2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60664" autoAdjust="0"/>
  </p:normalViewPr>
  <p:slideViewPr>
    <p:cSldViewPr snapToGrid="0" showGuides="1">
      <p:cViewPr>
        <p:scale>
          <a:sx n="120" d="100"/>
          <a:sy n="120" d="100"/>
        </p:scale>
        <p:origin x="-48" y="2024"/>
      </p:cViewPr>
      <p:guideLst>
        <p:guide orient="horz" pos="314"/>
        <p:guide orient="horz" pos="2899"/>
        <p:guide orient="horz" pos="1409"/>
        <p:guide orient="horz" pos="617"/>
        <p:guide orient="horz" pos="430"/>
        <p:guide orient="horz" pos="1306"/>
        <p:guide orient="horz" pos="2099"/>
        <p:guide orient="horz" pos="2205"/>
        <p:guide pos="107"/>
        <p:guide pos="5656"/>
        <p:guide pos="1888"/>
        <p:guide pos="1991"/>
        <p:guide/>
        <p:guide pos="3775"/>
        <p:guide pos="3879"/>
        <p:guide pos="1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784"/>
    </p:cViewPr>
  </p:notesTextViewPr>
  <p:notesViewPr>
    <p:cSldViewPr snapToGrid="0" showGuides="1">
      <p:cViewPr varScale="1">
        <p:scale>
          <a:sx n="95" d="100"/>
          <a:sy n="95" d="100"/>
        </p:scale>
        <p:origin x="-3630" y="-10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215976" algn="l" defTabSz="457148" rtl="0" eaLnBrk="0" fontAlgn="base" hangingPunct="0">
              <a:spcBef>
                <a:spcPct val="0"/>
              </a:spcBef>
              <a:spcAft>
                <a:spcPct val="0"/>
              </a:spcAft>
              <a:defRPr lang="ru-RU" sz="1400" b="1" i="0" u="none" strike="noStrike" kern="0" baseline="0" dirty="0" smtClean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i="0" u="none" strike="noStrike" kern="0" baseline="0" dirty="0" smtClean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Всего в эксплуатации 371 ГРС</a:t>
            </a:r>
          </a:p>
        </c:rich>
      </c:tx>
      <c:layout>
        <c:manualLayout>
          <c:xMode val="edge"/>
          <c:yMode val="edge"/>
          <c:x val="0.2507931357108289"/>
          <c:y val="6.278993511618130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18739825826982"/>
          <c:y val="0.22187203657841953"/>
          <c:w val="0.45282239443943145"/>
          <c:h val="0.716813687729022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Проектная документация на ГРС </c:v>
                </c:pt>
              </c:strCache>
            </c:strRef>
          </c:tx>
          <c:spPr>
            <a:solidFill>
              <a:srgbClr val="FF9900"/>
            </a:solidFill>
          </c:spPr>
          <c:dPt>
            <c:idx val="0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</c:spPr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</c:spPr>
          </c:dPt>
          <c:dPt>
            <c:idx val="2"/>
            <c:bubble3D val="0"/>
            <c:spPr>
              <a:solidFill>
                <a:srgbClr val="FF9933"/>
              </a:solidFill>
            </c:spPr>
          </c:dPt>
          <c:dLbls>
            <c:txPr>
              <a:bodyPr/>
              <a:lstStyle/>
              <a:p>
                <a:pPr>
                  <a:defRPr sz="1200" b="1">
                    <a:solidFill>
                      <a:srgbClr val="003366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 балансе ПАО "Газпром"</c:v>
                </c:pt>
                <c:pt idx="1">
                  <c:v>на балансе ООО "ГТНН"</c:v>
                </c:pt>
                <c:pt idx="2">
                  <c:v>на балансе сторонних потребителей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314</c:v>
                </c:pt>
                <c:pt idx="1">
                  <c:v>13</c:v>
                </c:pt>
                <c:pt idx="2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 algn="l" rtl="0">
              <a:defRPr lang="ru-RU" sz="1200" b="0" i="0" u="none" strike="noStrike" kern="0" baseline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l" rtl="0">
              <a:defRPr lang="ru-RU" sz="1200" b="0" i="0" u="none" strike="noStrike" kern="0" baseline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 algn="l" rtl="0">
              <a:defRPr lang="ru-RU" sz="1200" b="0" i="0" u="none" strike="noStrike" kern="0" baseline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3407768775413722"/>
          <c:y val="0.31316541289234401"/>
          <c:w val="0.43606272346288849"/>
          <c:h val="0.52577405920441667"/>
        </c:manualLayout>
      </c:layout>
      <c:overlay val="0"/>
      <c:txPr>
        <a:bodyPr/>
        <a:lstStyle/>
        <a:p>
          <a:pPr algn="ctr">
            <a:defRPr lang="ru-RU" sz="1200" b="0" i="0" u="none" strike="noStrike" kern="1200" baseline="0">
              <a:solidFill>
                <a:srgbClr val="0070C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206AB7"/>
              </a:solidFill>
            </a:ln>
          </c:spPr>
          <c:dPt>
            <c:idx val="0"/>
            <c:bubble3D val="0"/>
            <c:spPr>
              <a:solidFill>
                <a:srgbClr val="CCECFF"/>
              </a:solidFill>
              <a:ln>
                <a:solidFill>
                  <a:srgbClr val="206AB7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DF-4C35-9F2F-E41132EF6A6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rgbClr val="206AB7"/>
                </a:solidFill>
              </a:ln>
            </c:spPr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rgbClr val="206AB7"/>
                </a:solidFill>
              </a:ln>
            </c:spPr>
          </c:dPt>
          <c:dLbls>
            <c:dLbl>
              <c:idx val="0"/>
              <c:layout>
                <c:manualLayout>
                  <c:x val="1.3893638998344088E-2"/>
                  <c:y val="2.44391002205284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 lang="en-US" sz="1800" b="1" i="0" u="none" strike="noStrike" kern="1200" baseline="0">
                      <a:solidFill>
                        <a:srgbClr val="0070C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1DF-4C35-9F2F-E41132EF6A6E}"/>
                </c:ext>
              </c:extLst>
            </c:dLbl>
            <c:dLbl>
              <c:idx val="1"/>
              <c:layout>
                <c:manualLayout>
                  <c:x val="-1.1858838038174871E-2"/>
                  <c:y val="-8.6134785584341897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>
                      <a:solidFill>
                        <a:srgbClr val="0070C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1DF-4C35-9F2F-E41132EF6A6E}"/>
                </c:ext>
              </c:extLst>
            </c:dLbl>
            <c:dLbl>
              <c:idx val="2"/>
              <c:layout>
                <c:manualLayout>
                  <c:x val="3.9045678615008705E-3"/>
                  <c:y val="-1.3625455534562131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800" b="1" i="0" u="none" strike="noStrike" kern="1200" baseline="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800" b="1" i="0" u="none" strike="noStrike" kern="1200" baseline="0" dirty="0" smtClean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478</a:t>
                    </a:r>
                    <a:endParaRPr lang="en-US" sz="1800" b="1" i="0" u="none" strike="noStrike" kern="1200" baseline="0" dirty="0">
                      <a:solidFill>
                        <a:srgbClr val="0070C0"/>
                      </a:solidFill>
                      <a:latin typeface="Arial Narrow" panose="020B0606020202030204" pitchFamily="34" charset="0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1DF-4C35-9F2F-E41132EF6A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206AB7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Коммерческие</c:v>
                </c:pt>
                <c:pt idx="1">
                  <c:v>Хозрасчетные</c:v>
                </c:pt>
                <c:pt idx="2">
                  <c:v>Технологические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443</c:v>
                </c:pt>
                <c:pt idx="1">
                  <c:v>497</c:v>
                </c:pt>
                <c:pt idx="2">
                  <c:v>478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1DF-4C35-9F2F-E41132EF6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8805376289593914"/>
          <c:y val="0.26885021029171763"/>
          <c:w val="0.39227871248148982"/>
          <c:h val="0.38518123884755401"/>
        </c:manualLayout>
      </c:layout>
      <c:overlay val="0"/>
      <c:txPr>
        <a:bodyPr/>
        <a:lstStyle/>
        <a:p>
          <a:pPr algn="l" rtl="0">
            <a:defRPr lang="ru-RU" sz="1400" b="0" i="0" u="none" strike="noStrike" kern="0" baseline="0">
              <a:solidFill>
                <a:srgbClr val="1A62BA"/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79195391738078"/>
          <c:y val="6.5715721704999633E-2"/>
          <c:w val="0.55321031193190739"/>
          <c:h val="0.891762406916734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206AB7"/>
              </a:solidFill>
            </a:ln>
          </c:spPr>
          <c:invertIfNegative val="0"/>
          <c:dPt>
            <c:idx val="4"/>
            <c:invertIfNegative val="0"/>
            <c:bubble3D val="0"/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800" b="1" i="0" u="none" strike="noStrike" kern="1200" baseline="0">
                    <a:solidFill>
                      <a:srgbClr val="0070C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Объемные диафрагменные счетчики</c:v>
                </c:pt>
                <c:pt idx="1">
                  <c:v>Турбинные счетчики</c:v>
                </c:pt>
                <c:pt idx="2">
                  <c:v>Ротационные счетчики</c:v>
                </c:pt>
                <c:pt idx="3">
                  <c:v>Сужающие устройства</c:v>
                </c:pt>
                <c:pt idx="4">
                  <c:v>Ультразвуковые счетчики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457</c:v>
                </c:pt>
                <c:pt idx="1">
                  <c:v>434</c:v>
                </c:pt>
                <c:pt idx="2">
                  <c:v>337</c:v>
                </c:pt>
                <c:pt idx="3">
                  <c:v>189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70-4384-AE33-88D400B6B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344960"/>
        <c:axId val="124350848"/>
      </c:barChart>
      <c:catAx>
        <c:axId val="1243449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 algn="l" rtl="0">
              <a:defRPr lang="ru-RU" sz="1400" b="0" i="0" u="none" strike="noStrike" kern="0" baseline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4350848"/>
        <c:crosses val="autoZero"/>
        <c:auto val="1"/>
        <c:lblAlgn val="ctr"/>
        <c:lblOffset val="100"/>
        <c:noMultiLvlLbl val="0"/>
      </c:catAx>
      <c:valAx>
        <c:axId val="124350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4344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l" rtl="0">
              <a:defRPr lang="ru-RU" sz="1800" b="0" i="0" u="none" strike="noStrike" kern="0" baseline="0" dirty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0" i="0" u="none" strike="noStrike" kern="0" baseline="0" dirty="0" smtClean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Структура УИРГ по сроку эксплуатации, </a:t>
            </a:r>
            <a:r>
              <a:rPr lang="ru-RU" sz="1800" b="0" i="0" u="none" strike="noStrike" kern="0" baseline="0" dirty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шт.</a:t>
            </a:r>
          </a:p>
        </c:rich>
      </c:tx>
      <c:layout>
        <c:manualLayout>
          <c:xMode val="edge"/>
          <c:yMode val="edge"/>
          <c:x val="3.0054050469343601E-2"/>
          <c:y val="0.1040397868250329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096962515147324"/>
          <c:y val="0.27278997619793088"/>
          <c:w val="0.32535098114041472"/>
          <c:h val="0.6135265273555466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206AB7"/>
              </a:solidFill>
            </a:ln>
          </c:spPr>
          <c:dPt>
            <c:idx val="0"/>
            <c:bubble3D val="0"/>
            <c:spPr>
              <a:solidFill>
                <a:srgbClr val="CCECFF"/>
              </a:solidFill>
              <a:ln>
                <a:solidFill>
                  <a:srgbClr val="206AB7"/>
                </a:solidFill>
              </a:ln>
            </c:spPr>
          </c:dPt>
          <c:dPt>
            <c:idx val="1"/>
            <c:bubble3D val="0"/>
            <c:spPr>
              <a:solidFill>
                <a:srgbClr val="83C1F5"/>
              </a:solidFill>
              <a:ln>
                <a:solidFill>
                  <a:srgbClr val="206AB7"/>
                </a:solidFill>
              </a:ln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rgbClr val="206AB7"/>
                </a:solidFill>
              </a:ln>
            </c:spPr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rgbClr val="206AB7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 algn="ctr" rtl="0">
                    <a:defRPr lang="ru-RU" sz="1800" b="1" i="0" u="none" strike="noStrike" kern="1200" baseline="0">
                      <a:solidFill>
                        <a:srgbClr val="0070C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effectLst>
                  <a:innerShdw blurRad="114300">
                    <a:schemeClr val="tx1"/>
                  </a:innerShdw>
                </a:effectLst>
              </c:spPr>
              <c:txPr>
                <a:bodyPr/>
                <a:lstStyle/>
                <a:p>
                  <a:pPr algn="ctr" rtl="0">
                    <a:defRPr lang="en-US" sz="1800" b="1" i="0" u="none" strike="noStrike" kern="1200" baseline="0" dirty="0">
                      <a:solidFill>
                        <a:srgbClr val="0070C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5.3445240091168321E-3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800" b="1" i="0" u="none" strike="noStrike" kern="1200" baseline="0">
                      <a:solidFill>
                        <a:srgbClr val="0070C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 algn="ctr" rtl="0">
                    <a:defRPr lang="ru-RU" sz="1800" b="1" i="0" u="none" strike="noStrike" kern="1200" baseline="0">
                      <a:solidFill>
                        <a:srgbClr val="0070C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srgbClr val="206AB7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1-5 лет</c:v>
                </c:pt>
                <c:pt idx="1">
                  <c:v>5-10 лет</c:v>
                </c:pt>
                <c:pt idx="2">
                  <c:v>10-15 лет</c:v>
                </c:pt>
                <c:pt idx="3">
                  <c:v>более 15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293</c:v>
                </c:pt>
                <c:pt idx="1">
                  <c:v>650</c:v>
                </c:pt>
                <c:pt idx="2">
                  <c:v>348</c:v>
                </c:pt>
                <c:pt idx="3">
                  <c:v>127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3"/>
        <c:txPr>
          <a:bodyPr/>
          <a:lstStyle/>
          <a:p>
            <a:pPr algn="l" rtl="0">
              <a:defRPr lang="ru-RU" sz="1400" b="0" i="0" u="none" strike="noStrike" kern="0" baseline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089668725735322"/>
          <c:y val="0.31119140697329928"/>
          <c:w val="0.28035272730250954"/>
          <c:h val="0.53978682503290709"/>
        </c:manualLayout>
      </c:layout>
      <c:overlay val="0"/>
      <c:txPr>
        <a:bodyPr/>
        <a:lstStyle/>
        <a:p>
          <a:pPr algn="l" rtl="0">
            <a:defRPr lang="ru-RU" sz="1400" b="0" i="0" u="none" strike="noStrike" kern="0" baseline="0">
              <a:solidFill>
                <a:srgbClr val="1A62BA"/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931978059468461"/>
          <c:y val="6.5715681514839544E-2"/>
          <c:w val="0.55321031193190739"/>
          <c:h val="0.891762406916734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206AB7"/>
              </a:solidFill>
            </a:ln>
          </c:spPr>
          <c:invertIfNegative val="0"/>
          <c:dPt>
            <c:idx val="4"/>
            <c:invertIfNegative val="0"/>
            <c:bubble3D val="0"/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ru-RU" sz="1800" b="1" i="0" u="none" strike="noStrike" kern="1200" baseline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4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800" b="1" i="0" u="none" strike="noStrike" kern="1200" baseline="0">
                    <a:solidFill>
                      <a:srgbClr val="0070C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Турбинные счетчики</c:v>
                </c:pt>
                <c:pt idx="1">
                  <c:v>Измерительный комплекс</c:v>
                </c:pt>
                <c:pt idx="2">
                  <c:v>Корректор объема газа</c:v>
                </c:pt>
                <c:pt idx="3">
                  <c:v>Ротационный счетчик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138</c:v>
                </c:pt>
                <c:pt idx="1">
                  <c:v>123</c:v>
                </c:pt>
                <c:pt idx="2">
                  <c:v>112</c:v>
                </c:pt>
                <c:pt idx="3">
                  <c:v>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70-4384-AE33-88D400B6B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496512"/>
        <c:axId val="124498304"/>
      </c:barChart>
      <c:catAx>
        <c:axId val="1244965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 algn="l" rtl="0">
              <a:defRPr lang="ru-RU" sz="1400" b="0" i="0" u="none" strike="noStrike" kern="0" baseline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4498304"/>
        <c:crosses val="autoZero"/>
        <c:auto val="1"/>
        <c:lblAlgn val="ctr"/>
        <c:lblOffset val="100"/>
        <c:noMultiLvlLbl val="0"/>
      </c:catAx>
      <c:valAx>
        <c:axId val="124498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4496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882410428973052E-2"/>
          <c:y val="3.4848937541171861E-2"/>
          <c:w val="0.967117589571027"/>
          <c:h val="0.59037049569412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19050">
              <a:prstDash val="dash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ECFF"/>
              </a:solidFill>
              <a:ln w="9525">
                <a:solidFill>
                  <a:srgbClr val="206AB7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CCECFF"/>
              </a:solidFill>
              <a:ln w="9525">
                <a:solidFill>
                  <a:srgbClr val="206AB7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CCECFF"/>
              </a:solidFill>
              <a:ln w="9525">
                <a:solidFill>
                  <a:srgbClr val="206AB7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CCECFF"/>
              </a:solidFill>
              <a:ln w="9525">
                <a:solidFill>
                  <a:srgbClr val="206AB7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  <a:prstDash val="dash"/>
              </a:ln>
            </c:spPr>
          </c:dPt>
          <c:dPt>
            <c:idx val="6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  <a:prstDash val="dash"/>
              </a:ln>
            </c:spPr>
          </c:dPt>
          <c:dPt>
            <c:idx val="7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  <a:prstDash val="dash"/>
              </a:ln>
            </c:spPr>
          </c:dPt>
          <c:dPt>
            <c:idx val="8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  <a:prstDash val="dash"/>
              </a:ln>
            </c:spPr>
          </c:dPt>
          <c:dLbls>
            <c:dLbl>
              <c:idx val="0"/>
              <c:layout>
                <c:manualLayout>
                  <c:x val="0"/>
                  <c:y val="3.8097089382371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3.0477671505896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893100389975502E-3"/>
                  <c:y val="3.0477671505896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768937161407678E-7"/>
                  <c:y val="4.5716507258845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4803384288249902E-17"/>
                  <c:y val="3.8097089382371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4.5716507258845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3.0477671505896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096067685764998E-16"/>
                  <c:y val="3.0477671505896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49465501949877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1800" b="1" i="0" u="none" strike="noStrike" kern="1200" baseline="0">
                    <a:solidFill>
                      <a:srgbClr val="0070C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86</c:v>
                </c:pt>
                <c:pt idx="1">
                  <c:v>71</c:v>
                </c:pt>
                <c:pt idx="2">
                  <c:v>69</c:v>
                </c:pt>
                <c:pt idx="3">
                  <c:v>111</c:v>
                </c:pt>
                <c:pt idx="4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792128"/>
        <c:axId val="117793920"/>
      </c:barChart>
      <c:catAx>
        <c:axId val="117792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rgbClr val="0079C2"/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117793920"/>
        <c:crosses val="autoZero"/>
        <c:auto val="1"/>
        <c:lblAlgn val="ctr"/>
        <c:lblOffset val="100"/>
        <c:noMultiLvlLbl val="0"/>
      </c:catAx>
      <c:valAx>
        <c:axId val="117793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7792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441205214486592E-2"/>
          <c:y val="0.13227696922564119"/>
          <c:w val="0.96711758957102656"/>
          <c:h val="0.6236716753694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19050">
              <a:prstDash val="dash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ECFF"/>
              </a:solidFill>
              <a:ln w="9525">
                <a:solidFill>
                  <a:srgbClr val="206AB7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CCECFF"/>
              </a:solidFill>
              <a:ln w="9525">
                <a:solidFill>
                  <a:srgbClr val="206AB7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CCECFF"/>
              </a:solidFill>
              <a:ln w="9525">
                <a:solidFill>
                  <a:srgbClr val="206AB7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CCECFF"/>
              </a:solidFill>
              <a:ln w="9525">
                <a:solidFill>
                  <a:srgbClr val="206AB7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  <a:prstDash val="dash"/>
              </a:ln>
            </c:spPr>
          </c:dPt>
          <c:dPt>
            <c:idx val="6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  <a:prstDash val="dash"/>
              </a:ln>
            </c:spPr>
          </c:dPt>
          <c:dPt>
            <c:idx val="7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  <a:prstDash val="dash"/>
              </a:ln>
            </c:spPr>
          </c:dPt>
          <c:dPt>
            <c:idx val="8"/>
            <c:invertIfNegative val="0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  <a:prstDash val="dash"/>
              </a:ln>
            </c:spPr>
          </c:dPt>
          <c:dLbls>
            <c:dLbl>
              <c:idx val="0"/>
              <c:layout>
                <c:manualLayout>
                  <c:x val="0"/>
                  <c:y val="3.5273858460171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238098544606154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948903982418937E-3"/>
                  <c:y val="0.238098544606154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9893100389975502E-3"/>
                  <c:y val="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4.409232307521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5.2910787690256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945373301272706E-3"/>
                  <c:y val="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1800" b="1" i="0" u="none" strike="noStrike" kern="1200" baseline="0">
                    <a:solidFill>
                      <a:srgbClr val="0070C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</c:v>
                </c:pt>
                <c:pt idx="1">
                  <c:v>32</c:v>
                </c:pt>
                <c:pt idx="2">
                  <c:v>28</c:v>
                </c:pt>
                <c:pt idx="3">
                  <c:v>44</c:v>
                </c:pt>
                <c:pt idx="4">
                  <c:v>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1800" b="1" i="0" u="none" strike="noStrike" kern="1200" baseline="0">
                    <a:solidFill>
                      <a:srgbClr val="0070C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</c:v>
                </c:pt>
                <c:pt idx="1">
                  <c:v>8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bg1"/>
            </a:solidFill>
            <a:ln w="28575">
              <a:prstDash val="dash"/>
            </a:ln>
          </c:spPr>
          <c:invertIfNegative val="0"/>
          <c:dPt>
            <c:idx val="3"/>
            <c:invertIfNegative val="0"/>
            <c:bubble3D val="0"/>
            <c:spPr>
              <a:solidFill>
                <a:schemeClr val="bg1"/>
              </a:solidFill>
              <a:ln w="28575">
                <a:solidFill>
                  <a:schemeClr val="accent1"/>
                </a:solidFill>
                <a:prstDash val="dash"/>
              </a:ln>
            </c:spPr>
          </c:dPt>
          <c:dPt>
            <c:idx val="4"/>
            <c:invertIfNegative val="0"/>
            <c:bubble3D val="0"/>
            <c:spPr>
              <a:solidFill>
                <a:schemeClr val="bg1"/>
              </a:solidFill>
              <a:ln w="28575">
                <a:solidFill>
                  <a:schemeClr val="accent1"/>
                </a:solidFill>
                <a:prstDash val="dash"/>
              </a:ln>
            </c:spPr>
          </c:dPt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ru-RU" sz="1800" b="1" i="0" u="none" strike="noStrike" kern="1200" baseline="0">
                    <a:solidFill>
                      <a:srgbClr val="0070C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66496"/>
        <c:axId val="117868032"/>
      </c:barChart>
      <c:catAx>
        <c:axId val="11786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rgbClr val="0079C2"/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117868032"/>
        <c:crosses val="autoZero"/>
        <c:auto val="1"/>
        <c:lblAlgn val="ctr"/>
        <c:lblOffset val="100"/>
        <c:noMultiLvlLbl val="0"/>
      </c:catAx>
      <c:valAx>
        <c:axId val="117868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7866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 algn="l" rtl="0">
              <a:defRPr lang="ru-RU" sz="1600" b="0" i="0" u="none" strike="noStrike" kern="0" baseline="0" dirty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0" i="0" u="none" strike="noStrike" kern="0" baseline="0" dirty="0" smtClean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Планируется ежегодная поверка собственными силами  </a:t>
            </a:r>
            <a:r>
              <a:rPr lang="ru-RU" sz="1600" b="1" i="0" u="none" strike="noStrike" kern="0" baseline="0" dirty="0" smtClean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407 СИ</a:t>
            </a:r>
            <a:endParaRPr lang="ru-RU" sz="1600" b="1" i="0" u="none" strike="noStrike" kern="0" baseline="0" dirty="0">
              <a:solidFill>
                <a:srgbClr val="1A62BA"/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5.8251305549977497E-2"/>
          <c:y val="1.356336085371871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031043014071034E-2"/>
          <c:y val="0.2932609203794177"/>
          <c:w val="0.40198863410237767"/>
          <c:h val="0.637612507971869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206AB7"/>
              </a:solidFill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rgbClr val="206AB7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DF-4C35-9F2F-E41132EF6A6E}"/>
              </c:ext>
            </c:extLst>
          </c:dPt>
          <c:dPt>
            <c:idx val="1"/>
            <c:bubble3D val="0"/>
            <c:spPr>
              <a:solidFill>
                <a:srgbClr val="83C1F5"/>
              </a:solidFill>
              <a:ln>
                <a:solidFill>
                  <a:srgbClr val="206AB7"/>
                </a:solidFill>
              </a:ln>
            </c:spPr>
          </c:dPt>
          <c:dLbls>
            <c:dLbl>
              <c:idx val="0"/>
              <c:layout>
                <c:manualLayout>
                  <c:x val="0"/>
                  <c:y val="1.8324478906649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382164568941677E-3"/>
                  <c:y val="-5.277926065965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800" b="1" i="0" u="none" strike="noStrike" kern="1200" baseline="0">
                    <a:solidFill>
                      <a:srgbClr val="0070C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Счетчики газа турбинные, ротационные</c:v>
                </c:pt>
                <c:pt idx="1">
                  <c:v>Электронные корректора, вычислители расхода газа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187</c:v>
                </c:pt>
                <c:pt idx="1">
                  <c:v>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1DF-4C35-9F2F-E41132EF6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8089668725735322"/>
          <c:y val="0.31119140697329928"/>
          <c:w val="0.41480466816818412"/>
          <c:h val="0.56116487181942076"/>
        </c:manualLayout>
      </c:layout>
      <c:overlay val="0"/>
      <c:txPr>
        <a:bodyPr/>
        <a:lstStyle/>
        <a:p>
          <a:pPr algn="l" rtl="0">
            <a:defRPr lang="ru-RU" sz="1400" b="0" i="0" u="none" strike="noStrike" kern="0" baseline="0">
              <a:solidFill>
                <a:srgbClr val="1A62BA"/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247410579524014"/>
          <c:y val="8.1213832625138205E-2"/>
          <c:w val="0.55321031193190739"/>
          <c:h val="0.891762406916734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206AB7"/>
              </a:solidFill>
            </a:ln>
          </c:spPr>
          <c:invertIfNegative val="0"/>
          <c:dPt>
            <c:idx val="4"/>
            <c:invertIfNegative val="0"/>
            <c:bubble3D val="0"/>
          </c:dPt>
          <c:dLbls>
            <c:dLbl>
              <c:idx val="3"/>
              <c:layout>
                <c:manualLayout>
                  <c:x val="0"/>
                  <c:y val="-3.6162290175328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1800" b="1" i="0" u="none" strike="noStrike" kern="1200" baseline="0"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4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80</c:v>
                </c:pt>
                <c:pt idx="2">
                  <c:v>30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70-4384-AE33-88D400B6BA5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высвобождение средств тыс. руб.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1600</c:v>
                </c:pt>
                <c:pt idx="1">
                  <c:v>1279</c:v>
                </c:pt>
                <c:pt idx="2">
                  <c:v>480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589952"/>
        <c:axId val="124591488"/>
      </c:barChart>
      <c:catAx>
        <c:axId val="1245899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 algn="l" rtl="0">
              <a:defRPr sz="1400"/>
            </a:pPr>
            <a:endParaRPr lang="ru-RU"/>
          </a:p>
        </c:txPr>
        <c:crossAx val="124591488"/>
        <c:crosses val="autoZero"/>
        <c:auto val="1"/>
        <c:lblAlgn val="ctr"/>
        <c:lblOffset val="100"/>
        <c:noMultiLvlLbl val="0"/>
      </c:catAx>
      <c:valAx>
        <c:axId val="124591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458995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6668062963279731E-2"/>
          <c:y val="0.30687791301687872"/>
          <c:w val="0.31545709100303021"/>
          <c:h val="0.4792329201313720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 algn="l" rtl="0">
        <a:defRPr lang="ru-RU" sz="1800" b="0" i="0" u="none" strike="noStrike" kern="0" baseline="0">
          <a:solidFill>
            <a:srgbClr val="1A62BA"/>
          </a:solidFill>
          <a:latin typeface="Arial Narrow" panose="020B0606020202030204" pitchFamily="34" charset="0"/>
          <a:ea typeface="+mn-ea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215976" algn="l" defTabSz="457148" rtl="0" eaLnBrk="0" fontAlgn="base" hangingPunct="0">
              <a:spcBef>
                <a:spcPct val="0"/>
              </a:spcBef>
              <a:spcAft>
                <a:spcPct val="0"/>
              </a:spcAft>
              <a:defRPr lang="ru-RU" sz="1400" b="1" i="0" u="none" strike="noStrike" kern="0" baseline="0" dirty="0" smtClean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i="0" u="none" strike="noStrike" kern="0" baseline="0" dirty="0" smtClean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Телемеханизация ГРС</a:t>
            </a:r>
          </a:p>
        </c:rich>
      </c:tx>
      <c:layout>
        <c:manualLayout>
          <c:xMode val="edge"/>
          <c:yMode val="edge"/>
          <c:x val="0.26831602137270949"/>
          <c:y val="6.027355472874907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18739825826982"/>
          <c:y val="0.22187203657841953"/>
          <c:w val="0.45282239443943145"/>
          <c:h val="0.716813687729022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Проектная документация на ГРС </c:v>
                </c:pt>
              </c:strCache>
            </c:strRef>
          </c:tx>
          <c:spPr>
            <a:solidFill>
              <a:srgbClr val="FF9900"/>
            </a:solidFill>
          </c:spPr>
          <c:dPt>
            <c:idx val="0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</c:spPr>
          </c:dPt>
          <c:dPt>
            <c:idx val="1"/>
            <c:bubble3D val="0"/>
            <c:spPr>
              <a:solidFill>
                <a:srgbClr val="F79646"/>
              </a:solidFill>
            </c:spPr>
          </c:dPt>
          <c:dPt>
            <c:idx val="2"/>
            <c:bubble3D val="0"/>
            <c:spPr>
              <a:solidFill>
                <a:srgbClr val="FF9933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3366"/>
                        </a:solidFill>
                        <a:latin typeface="Arial Narrow" panose="020B0606020202030204" pitchFamily="34" charset="0"/>
                      </a:rPr>
                      <a:t>22</a:t>
                    </a:r>
                    <a:r>
                      <a:rPr lang="en-US" smtClean="0">
                        <a:solidFill>
                          <a:srgbClr val="003366"/>
                        </a:solidFill>
                        <a:latin typeface="Arial Narrow" panose="020B0606020202030204" pitchFamily="34" charset="0"/>
                      </a:rPr>
                      <a:t>;</a:t>
                    </a:r>
                    <a:endParaRPr lang="ru-RU" smtClean="0">
                      <a:solidFill>
                        <a:srgbClr val="003366"/>
                      </a:solidFill>
                      <a:latin typeface="Arial Narrow" panose="020B0606020202030204" pitchFamily="34" charset="0"/>
                    </a:endParaRPr>
                  </a:p>
                  <a:p>
                    <a:r>
                      <a:rPr lang="en-US" smtClean="0">
                        <a:solidFill>
                          <a:srgbClr val="003366"/>
                        </a:solidFill>
                        <a:latin typeface="Arial Narrow" panose="020B0606020202030204" pitchFamily="34" charset="0"/>
                      </a:rPr>
                      <a:t> </a:t>
                    </a:r>
                    <a:r>
                      <a:rPr lang="en-US">
                        <a:solidFill>
                          <a:srgbClr val="003366"/>
                        </a:solidFill>
                        <a:latin typeface="Arial Narrow" panose="020B0606020202030204" pitchFamily="34" charset="0"/>
                      </a:rPr>
                      <a:t>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003366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телемеханизированные ГРС</c:v>
                </c:pt>
                <c:pt idx="1">
                  <c:v>нетелемеханизированные ГРС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305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 algn="l" rtl="0">
              <a:defRPr lang="ru-RU" sz="1200" b="0" i="0" u="none" strike="noStrike" kern="0" baseline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l" rtl="0">
              <a:defRPr lang="ru-RU" sz="1200" b="0" i="0" u="none" strike="noStrike" kern="0" baseline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409498767209783"/>
          <c:y val="0.37390914777344181"/>
          <c:w val="0.47576531558373164"/>
          <c:h val="0.30304660060127409"/>
        </c:manualLayout>
      </c:layout>
      <c:overlay val="0"/>
      <c:txPr>
        <a:bodyPr/>
        <a:lstStyle/>
        <a:p>
          <a:pPr algn="l" rtl="0">
            <a:defRPr lang="ru-RU" sz="1200" b="0" i="0" u="none" strike="noStrike" kern="0" baseline="0">
              <a:solidFill>
                <a:srgbClr val="1A62BA"/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693927305697029"/>
          <c:y val="1.001338099951646E-2"/>
          <c:w val="0.41362976868392093"/>
          <c:h val="0.906297642184839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Lbls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КП ТМ АПСТМ (51%)</c:v>
                </c:pt>
                <c:pt idx="1">
                  <c:v>САУ КУРС-НГ (15%)</c:v>
                </c:pt>
                <c:pt idx="2">
                  <c:v>САУ Каскад (9%)</c:v>
                </c:pt>
                <c:pt idx="3">
                  <c:v>КП ТМ Сателлит (6%)</c:v>
                </c:pt>
                <c:pt idx="4">
                  <c:v>САУ МОСКАД (6%)</c:v>
                </c:pt>
                <c:pt idx="5">
                  <c:v>САУ СТН-3000 (3%)</c:v>
                </c:pt>
                <c:pt idx="6">
                  <c:v>САУ Магистраль-21 (3%)</c:v>
                </c:pt>
                <c:pt idx="7">
                  <c:v>КП ТМ Магистраль-1 (2%)</c:v>
                </c:pt>
                <c:pt idx="8">
                  <c:v>САУ ВСУР (1%)</c:v>
                </c:pt>
                <c:pt idx="9">
                  <c:v>САУ КГПА (1%)</c:v>
                </c:pt>
                <c:pt idx="10">
                  <c:v>САУ Урожай (1%)</c:v>
                </c:pt>
                <c:pt idx="11">
                  <c:v>Прочее (1%)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144</c:v>
                </c:pt>
                <c:pt idx="1">
                  <c:v>42</c:v>
                </c:pt>
                <c:pt idx="2">
                  <c:v>24</c:v>
                </c:pt>
                <c:pt idx="3">
                  <c:v>18</c:v>
                </c:pt>
                <c:pt idx="4">
                  <c:v>18</c:v>
                </c:pt>
                <c:pt idx="5">
                  <c:v>9</c:v>
                </c:pt>
                <c:pt idx="6">
                  <c:v>9</c:v>
                </c:pt>
                <c:pt idx="7">
                  <c:v>5</c:v>
                </c:pt>
                <c:pt idx="8">
                  <c:v>4</c:v>
                </c:pt>
                <c:pt idx="9">
                  <c:v>4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6513024"/>
        <c:axId val="116511488"/>
      </c:barChart>
      <c:valAx>
        <c:axId val="11651148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16513024"/>
        <c:crosses val="autoZero"/>
        <c:crossBetween val="between"/>
      </c:valAx>
      <c:catAx>
        <c:axId val="11651302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70C0"/>
                </a:solidFill>
              </a:defRPr>
            </a:pPr>
            <a:endParaRPr lang="ru-RU"/>
          </a:p>
        </c:txPr>
        <c:crossAx val="1165114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215976" algn="l" defTabSz="457148" rtl="0" eaLnBrk="0" fontAlgn="base" hangingPunct="0">
              <a:spcBef>
                <a:spcPct val="0"/>
              </a:spcBef>
              <a:spcAft>
                <a:spcPct val="0"/>
              </a:spcAft>
              <a:defRPr lang="ru-RU" sz="1600" b="1" i="0" u="none" strike="noStrike" kern="0" baseline="0" dirty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i="0" u="none" strike="noStrike" kern="0" baseline="0" dirty="0" smtClean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Телемеханизация ГРС, %</a:t>
            </a:r>
            <a:endParaRPr lang="ru-RU" sz="1600" b="1" i="0" u="none" strike="noStrike" kern="0" baseline="0" dirty="0">
              <a:solidFill>
                <a:srgbClr val="1A62BA"/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553277559055118"/>
          <c:y val="6.61011932493984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7191941834678222E-2"/>
          <c:y val="0.27140012737635927"/>
          <c:w val="0.92561611633064356"/>
          <c:h val="0.58440060731296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МГ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79C2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rgbClr val="0079C2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rgbClr val="0079C2"/>
                </a:solidFill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chemeClr val="bg1"/>
              </a:solidFill>
              <a:ln w="28575">
                <a:solidFill>
                  <a:srgbClr val="0079C2"/>
                </a:solidFill>
                <a:prstDash val="dash"/>
              </a:ln>
            </c:spPr>
          </c:dPt>
          <c:dLbls>
            <c:dLbl>
              <c:idx val="2"/>
              <c:layout>
                <c:manualLayout>
                  <c:x val="0"/>
                  <c:y val="2.0450095326428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6360076261142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601310403300801E-16"/>
                  <c:y val="8.18003813057144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srgbClr val="003366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91.5</c:v>
                </c:pt>
                <c:pt idx="1">
                  <c:v>91.8</c:v>
                </c:pt>
                <c:pt idx="2">
                  <c:v>92.2</c:v>
                </c:pt>
                <c:pt idx="3">
                  <c:v>92.7</c:v>
                </c:pt>
                <c:pt idx="4" formatCode="0.0">
                  <c:v>93.1</c:v>
                </c:pt>
                <c:pt idx="5" formatCode="0.0">
                  <c:v>93.3</c:v>
                </c:pt>
                <c:pt idx="6" formatCode="0.0">
                  <c:v>93.6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557696"/>
        <c:axId val="116559232"/>
      </c:barChart>
      <c:catAx>
        <c:axId val="11655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0"/>
        </c:spPr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003366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16559232"/>
        <c:crosses val="autoZero"/>
        <c:auto val="1"/>
        <c:lblAlgn val="ctr"/>
        <c:lblOffset val="100"/>
        <c:noMultiLvlLbl val="0"/>
      </c:catAx>
      <c:valAx>
        <c:axId val="116559232"/>
        <c:scaling>
          <c:orientation val="minMax"/>
          <c:max val="95"/>
          <c:min val="85"/>
        </c:scaling>
        <c:delete val="1"/>
        <c:axPos val="l"/>
        <c:numFmt formatCode="General" sourceLinked="1"/>
        <c:majorTickMark val="out"/>
        <c:minorTickMark val="none"/>
        <c:tickLblPos val="nextTo"/>
        <c:crossAx val="11655769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479822117694929E-2"/>
          <c:y val="0.18207174733951254"/>
          <c:w val="0.82033397186363377"/>
          <c:h val="0.64943434219223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solidFill>
                <a:srgbClr val="0079C2"/>
              </a:solidFill>
            </a:ln>
          </c:spPr>
          <c:invertIfNegative val="0"/>
          <c:dPt>
            <c:idx val="3"/>
            <c:invertIfNegative val="0"/>
            <c:bubble3D val="0"/>
            <c:spPr>
              <a:noFill/>
              <a:ln w="28575">
                <a:solidFill>
                  <a:srgbClr val="0079C2"/>
                </a:solidFill>
                <a:prstDash val="dash"/>
              </a:ln>
            </c:spPr>
          </c:dPt>
          <c:dLbls>
            <c:dLbl>
              <c:idx val="1"/>
              <c:layout>
                <c:manualLayout>
                  <c:x val="0"/>
                  <c:y val="2.01822440748427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312555246644942E-3"/>
                  <c:y val="1.34548293832285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01822440748427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565680799111389E-3"/>
                  <c:y val="3.06664166399159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2.69096587664570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003366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117312"/>
        <c:axId val="117118848"/>
      </c:barChart>
      <c:catAx>
        <c:axId val="11711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003366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17118848"/>
        <c:crosses val="autoZero"/>
        <c:auto val="1"/>
        <c:lblAlgn val="ctr"/>
        <c:lblOffset val="100"/>
        <c:noMultiLvlLbl val="0"/>
      </c:catAx>
      <c:valAx>
        <c:axId val="117118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11731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93827956858379"/>
          <c:y val="0.17960792130446113"/>
          <c:w val="0.70990950969712829"/>
          <c:h val="0.624574961264447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 w="9525">
              <a:solidFill>
                <a:srgbClr val="0079C2"/>
              </a:solidFill>
              <a:prstDash val="solid"/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  <a:ln w="9525">
                <a:solidFill>
                  <a:srgbClr val="0079C2"/>
                </a:solidFill>
                <a:prstDash val="solid"/>
              </a:ln>
            </c:spPr>
          </c:dPt>
          <c:dLbls>
            <c:dLbl>
              <c:idx val="1"/>
              <c:layout>
                <c:manualLayout>
                  <c:x val="0"/>
                  <c:y val="2.01822440748427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312555246644942E-3"/>
                  <c:y val="1.34548293832285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01822440748427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565680799111389E-3"/>
                  <c:y val="3.06664166399159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2.69096587664570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003366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99.99</c:v>
                </c:pt>
                <c:pt idx="1">
                  <c:v>99.98</c:v>
                </c:pt>
                <c:pt idx="2">
                  <c:v>99.99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447296"/>
        <c:axId val="117465472"/>
      </c:barChart>
      <c:catAx>
        <c:axId val="11744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003366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17465472"/>
        <c:crosses val="autoZero"/>
        <c:auto val="1"/>
        <c:lblAlgn val="ctr"/>
        <c:lblOffset val="100"/>
        <c:noMultiLvlLbl val="0"/>
      </c:catAx>
      <c:valAx>
        <c:axId val="117465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44729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479822117694929E-2"/>
          <c:y val="0.16044422583482179"/>
          <c:w val="0.82007261592300962"/>
          <c:h val="0.68360438987645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ГРС с КП ТМ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solidFill>
                <a:srgbClr val="0070C0"/>
              </a:solidFill>
            </a:ln>
          </c:spPr>
          <c:invertIfNegative val="0"/>
          <c:dLbls>
            <c:dLbl>
              <c:idx val="1"/>
              <c:layout>
                <c:manualLayout>
                  <c:x val="0"/>
                  <c:y val="2.01822440748427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312555246644942E-3"/>
                  <c:y val="1.34548293832285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01822440748427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565680799111389E-3"/>
                  <c:y val="3.06664166399159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2.69096587664570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3366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196</c:v>
                </c:pt>
                <c:pt idx="1">
                  <c:v>195</c:v>
                </c:pt>
                <c:pt idx="2">
                  <c:v>189</c:v>
                </c:pt>
                <c:pt idx="3">
                  <c:v>186</c:v>
                </c:pt>
                <c:pt idx="4">
                  <c:v>182</c:v>
                </c:pt>
                <c:pt idx="5">
                  <c:v>177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ГРС с САУ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solidFill>
                <a:sysClr val="window" lastClr="FFFFFF">
                  <a:lumMod val="75000"/>
                </a:sys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1140115357486029E-2"/>
                  <c:y val="1.76401288697201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8477798596966915E-3"/>
                  <c:y val="1.34548293832285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3958502955689277E-3"/>
                  <c:y val="7.35565987462641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3084974646585909E-3"/>
                  <c:y val="4.10637155034595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7164336084562264E-3"/>
                  <c:y val="2.53893689896906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5418367706919683E-3"/>
                  <c:y val="6.72741469161425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3366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92</c:v>
                </c:pt>
                <c:pt idx="1">
                  <c:v>95</c:v>
                </c:pt>
                <c:pt idx="2">
                  <c:v>99</c:v>
                </c:pt>
                <c:pt idx="3">
                  <c:v>104</c:v>
                </c:pt>
                <c:pt idx="4">
                  <c:v>108</c:v>
                </c:pt>
                <c:pt idx="5">
                  <c:v>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059968"/>
        <c:axId val="119061504"/>
      </c:barChart>
      <c:catAx>
        <c:axId val="11905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003366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19061504"/>
        <c:crosses val="autoZero"/>
        <c:auto val="1"/>
        <c:lblAlgn val="ctr"/>
        <c:lblOffset val="100"/>
        <c:noMultiLvlLbl val="0"/>
      </c:catAx>
      <c:valAx>
        <c:axId val="119061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9059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25929887867834"/>
          <c:y val="0.20839994533313416"/>
          <c:w val="0.13420891806734242"/>
          <c:h val="0.33519317215083394"/>
        </c:manualLayout>
      </c:layout>
      <c:overlay val="0"/>
      <c:spPr>
        <a:noFill/>
      </c:spPr>
      <c:txPr>
        <a:bodyPr/>
        <a:lstStyle/>
        <a:p>
          <a:pPr algn="l" rtl="0">
            <a:defRPr lang="ru-RU" sz="1200" b="0" i="0" u="none" strike="noStrike" kern="0" baseline="0">
              <a:solidFill>
                <a:srgbClr val="1A62BA"/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215976" algn="l" defTabSz="457148" rtl="0" eaLnBrk="0" fontAlgn="base" hangingPunct="0">
              <a:spcBef>
                <a:spcPct val="0"/>
              </a:spcBef>
              <a:spcAft>
                <a:spcPct val="0"/>
              </a:spcAft>
              <a:defRPr lang="ru-RU" sz="1400" b="1" i="0" u="none" strike="noStrike" kern="0" baseline="0" dirty="0" smtClean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i="0" u="none" strike="noStrike" kern="0" baseline="0" dirty="0" smtClean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Средства телемеханизации ГРС</a:t>
            </a:r>
          </a:p>
        </c:rich>
      </c:tx>
      <c:layout>
        <c:manualLayout>
          <c:xMode val="edge"/>
          <c:yMode val="edge"/>
          <c:x val="0.15698390438340143"/>
          <c:y val="6.027355472874907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18739825826982"/>
          <c:y val="0.22187203657841953"/>
          <c:w val="0.45282239443943145"/>
          <c:h val="0.716813687729022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Проектная документация на ГРС </c:v>
                </c:pt>
              </c:strCache>
            </c:strRef>
          </c:tx>
          <c:spPr>
            <a:solidFill>
              <a:srgbClr val="FF9900"/>
            </a:solidFill>
          </c:spPr>
          <c:dPt>
            <c:idx val="0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</c:spPr>
          </c:dPt>
          <c:dPt>
            <c:idx val="1"/>
            <c:bubble3D val="0"/>
            <c:spPr>
              <a:solidFill>
                <a:sysClr val="window" lastClr="FFFFFF">
                  <a:lumMod val="75000"/>
                </a:sysClr>
              </a:solidFill>
            </c:spPr>
          </c:dPt>
          <c:dPt>
            <c:idx val="2"/>
            <c:bubble3D val="0"/>
            <c:spPr>
              <a:solidFill>
                <a:srgbClr val="F79646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3366"/>
                        </a:solidFill>
                        <a:latin typeface="Arial Narrow" panose="020B0606020202030204" pitchFamily="34" charset="0"/>
                      </a:rPr>
                      <a:t>114; </a:t>
                    </a:r>
                    <a:endParaRPr lang="ru-RU" smtClean="0">
                      <a:solidFill>
                        <a:srgbClr val="003366"/>
                      </a:solidFill>
                      <a:latin typeface="Arial Narrow" panose="020B0606020202030204" pitchFamily="34" charset="0"/>
                    </a:endParaRPr>
                  </a:p>
                  <a:p>
                    <a:r>
                      <a:rPr lang="en-US" smtClean="0">
                        <a:solidFill>
                          <a:srgbClr val="003366"/>
                        </a:solidFill>
                        <a:latin typeface="Arial Narrow" panose="020B0606020202030204" pitchFamily="34" charset="0"/>
                      </a:rPr>
                      <a:t>37</a:t>
                    </a:r>
                    <a:r>
                      <a:rPr lang="en-US">
                        <a:solidFill>
                          <a:srgbClr val="003366"/>
                        </a:solidFill>
                        <a:latin typeface="Arial Narrow" panose="020B0606020202030204" pitchFamily="34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3366"/>
                        </a:solidFill>
                        <a:latin typeface="Arial Narrow" panose="020B0606020202030204" pitchFamily="34" charset="0"/>
                      </a:rPr>
                      <a:t>177; </a:t>
                    </a:r>
                    <a:endParaRPr lang="ru-RU" smtClean="0">
                      <a:solidFill>
                        <a:srgbClr val="003366"/>
                      </a:solidFill>
                      <a:latin typeface="Arial Narrow" panose="020B0606020202030204" pitchFamily="34" charset="0"/>
                    </a:endParaRPr>
                  </a:p>
                  <a:p>
                    <a:r>
                      <a:rPr lang="en-US" smtClean="0">
                        <a:solidFill>
                          <a:srgbClr val="003366"/>
                        </a:solidFill>
                        <a:latin typeface="Arial Narrow" panose="020B0606020202030204" pitchFamily="34" charset="0"/>
                      </a:rPr>
                      <a:t>58</a:t>
                    </a:r>
                    <a:r>
                      <a:rPr lang="en-US">
                        <a:solidFill>
                          <a:srgbClr val="003366"/>
                        </a:solidFill>
                        <a:latin typeface="Arial Narrow" panose="020B0606020202030204" pitchFamily="34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3366"/>
                        </a:solidFill>
                        <a:latin typeface="Arial Narrow" panose="020B0606020202030204" pitchFamily="34" charset="0"/>
                      </a:rPr>
                      <a:t>14; </a:t>
                    </a:r>
                    <a:endParaRPr lang="ru-RU" smtClean="0">
                      <a:solidFill>
                        <a:srgbClr val="003366"/>
                      </a:solidFill>
                      <a:latin typeface="Arial Narrow" panose="020B0606020202030204" pitchFamily="34" charset="0"/>
                    </a:endParaRPr>
                  </a:p>
                  <a:p>
                    <a:r>
                      <a:rPr lang="en-US" smtClean="0">
                        <a:solidFill>
                          <a:srgbClr val="003366"/>
                        </a:solidFill>
                        <a:latin typeface="Arial Narrow" panose="020B0606020202030204" pitchFamily="34" charset="0"/>
                      </a:rPr>
                      <a:t>5</a:t>
                    </a:r>
                    <a:r>
                      <a:rPr lang="en-US">
                        <a:solidFill>
                          <a:srgbClr val="003366"/>
                        </a:solidFill>
                        <a:latin typeface="Arial Narrow" panose="020B0606020202030204" pitchFamily="34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003366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ГРС оснащены САУ ГРС</c:v>
                </c:pt>
                <c:pt idx="1">
                  <c:v>ГРС оснащены КП ТМ</c:v>
                </c:pt>
                <c:pt idx="2">
                  <c:v>подключены к САУ КЦ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114</c:v>
                </c:pt>
                <c:pt idx="1">
                  <c:v>177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 algn="l" rtl="0">
              <a:defRPr lang="ru-RU" sz="1200" b="0" i="0" u="none" strike="noStrike" kern="0" baseline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l" rtl="0">
              <a:defRPr lang="ru-RU" sz="1200" b="0" i="0" u="none" strike="noStrike" kern="0" baseline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3407768775413722"/>
          <c:y val="0.31316541289234401"/>
          <c:w val="0.43865460992062888"/>
          <c:h val="0.52577405920441667"/>
        </c:manualLayout>
      </c:layout>
      <c:overlay val="0"/>
      <c:txPr>
        <a:bodyPr/>
        <a:lstStyle/>
        <a:p>
          <a:pPr algn="l" rtl="0">
            <a:defRPr lang="ru-RU" sz="1200" b="0" i="0" u="none" strike="noStrike" kern="0" baseline="0">
              <a:solidFill>
                <a:srgbClr val="1A62BA"/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215976" algn="l" defTabSz="457148" rtl="0" eaLnBrk="0" fontAlgn="base" hangingPunct="0">
              <a:spcBef>
                <a:spcPct val="0"/>
              </a:spcBef>
              <a:spcAft>
                <a:spcPct val="0"/>
              </a:spcAft>
              <a:defRPr lang="ru-RU" sz="1400" b="1" i="0" u="none" strike="noStrike" kern="0" baseline="0" dirty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i="0" u="none" strike="noStrike" kern="0" baseline="0" dirty="0" smtClean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Капитальный ремонт с применение КМЧ</a:t>
            </a:r>
            <a:endParaRPr lang="ru-RU" sz="1400" b="1" i="0" u="none" strike="noStrike" kern="0" baseline="0" dirty="0">
              <a:solidFill>
                <a:srgbClr val="1A62BA"/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6.7237438768660007E-2"/>
          <c:y val="1.383039922703594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0479822117694929E-2"/>
          <c:y val="0.2277182198519121"/>
          <c:w val="0.63006351037867248"/>
          <c:h val="0.61633024296031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КМЧ САУ 
Магистраль-21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solidFill>
                <a:srgbClr val="0079C2"/>
              </a:solidFill>
            </a:ln>
          </c:spPr>
          <c:invertIfNegative val="0"/>
          <c:dPt>
            <c:idx val="3"/>
            <c:invertIfNegative val="0"/>
            <c:bubble3D val="0"/>
            <c:spPr>
              <a:noFill/>
              <a:ln w="28575">
                <a:solidFill>
                  <a:srgbClr val="0079C2"/>
                </a:solidFill>
                <a:prstDash val="dash"/>
              </a:ln>
            </c:spPr>
          </c:dPt>
          <c:dLbls>
            <c:dLbl>
              <c:idx val="1"/>
              <c:layout>
                <c:manualLayout>
                  <c:x val="0"/>
                  <c:y val="2.01822440748427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312555246644942E-3"/>
                  <c:y val="1.34548293832285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01822440748427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565680799111389E-3"/>
                  <c:y val="3.06664166399159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2.69096587664570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3366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КМЧ САУ ВСУР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solidFill>
                <a:sysClr val="window" lastClr="FFFFFF">
                  <a:lumMod val="75000"/>
                </a:sys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1140115357486029E-2"/>
                  <c:y val="1.76401288697201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8477798596966915E-3"/>
                  <c:y val="1.34548293832285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3958502955689277E-3"/>
                  <c:y val="7.35565987462641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3084974646585909E-3"/>
                  <c:y val="4.10637155034595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7164336084562264E-3"/>
                  <c:y val="2.53893689896906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5418367706919683E-3"/>
                  <c:y val="6.72741469161425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3366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163520"/>
        <c:axId val="119181696"/>
      </c:barChart>
      <c:catAx>
        <c:axId val="11916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100" b="0" i="0" u="none" strike="noStrike" kern="1200" baseline="0">
                <a:solidFill>
                  <a:srgbClr val="003366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19181696"/>
        <c:crosses val="autoZero"/>
        <c:auto val="1"/>
        <c:lblAlgn val="ctr"/>
        <c:lblOffset val="100"/>
        <c:noMultiLvlLbl val="0"/>
      </c:catAx>
      <c:valAx>
        <c:axId val="119181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9163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94131583979277"/>
          <c:y val="0.22185477471636264"/>
          <c:w val="0.32914725339023637"/>
          <c:h val="0.50337853944119026"/>
        </c:manualLayout>
      </c:layout>
      <c:overlay val="0"/>
      <c:spPr>
        <a:noFill/>
      </c:spPr>
      <c:txPr>
        <a:bodyPr/>
        <a:lstStyle/>
        <a:p>
          <a:pPr algn="l" rtl="0">
            <a:defRPr lang="ru-RU" sz="1200" b="0" i="0" u="none" strike="noStrike" kern="0" baseline="0">
              <a:solidFill>
                <a:srgbClr val="1A62BA"/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0.23726</cdr:x>
      <cdr:y>0.49792</cdr:y>
    </cdr:from>
    <cdr:to>
      <cdr:x>0.42672</cdr:x>
      <cdr:y>0.63557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5985" y="936917"/>
          <a:ext cx="579716" cy="259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3366"/>
              </a:solidFill>
              <a:latin typeface="Arial Narrow" panose="020B0606020202030204" pitchFamily="34" charset="0"/>
            </a:rPr>
            <a:t>371</a:t>
          </a:r>
          <a:endParaRPr lang="ru-RU" sz="1600" b="1" dirty="0">
            <a:solidFill>
              <a:srgbClr val="003366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0.23726</cdr:x>
      <cdr:y>0.49792</cdr:y>
    </cdr:from>
    <cdr:to>
      <cdr:x>0.42672</cdr:x>
      <cdr:y>0.63557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5985" y="936917"/>
          <a:ext cx="579716" cy="259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3366"/>
              </a:solidFill>
              <a:latin typeface="Arial Narrow" panose="020B0606020202030204" pitchFamily="34" charset="0"/>
            </a:rPr>
            <a:t>327</a:t>
          </a:r>
          <a:endParaRPr lang="ru-RU" sz="1600" b="1" dirty="0">
            <a:solidFill>
              <a:srgbClr val="003366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0.21621</cdr:x>
      <cdr:y>0</cdr:y>
    </cdr:from>
    <cdr:to>
      <cdr:x>0.58493</cdr:x>
      <cdr:y>0.17385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973022" y="0"/>
          <a:ext cx="1659429" cy="2714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kern="0" dirty="0" smtClean="0">
              <a:solidFill>
                <a:srgbClr val="1A62BA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Количество отказов</a:t>
          </a:r>
          <a:endParaRPr lang="ru-RU" sz="1400" b="1" kern="0" dirty="0">
            <a:solidFill>
              <a:srgbClr val="1A62BA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0.27322</cdr:x>
      <cdr:y>0.01614</cdr:y>
    </cdr:from>
    <cdr:to>
      <cdr:x>0.7425</cdr:x>
      <cdr:y>0.20666</cdr:y>
    </cdr:to>
    <cdr:sp macro="" textlink="">
      <cdr:nvSpPr>
        <cdr:cNvPr id="3" name="TextBox 14"/>
        <cdr:cNvSpPr txBox="1"/>
      </cdr:nvSpPr>
      <cdr:spPr>
        <a:xfrm xmlns:a="http://schemas.openxmlformats.org/drawingml/2006/main">
          <a:off x="1346923" y="26073"/>
          <a:ext cx="231345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kern="0" dirty="0" smtClean="0">
              <a:solidFill>
                <a:srgbClr val="1A62BA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Коэффициент готовности, Кг</a:t>
          </a:r>
          <a:endParaRPr lang="ru-RU" sz="1400" b="1" kern="0" dirty="0">
            <a:solidFill>
              <a:srgbClr val="1A62BA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0.05949</cdr:x>
      <cdr:y>0.72354</cdr:y>
    </cdr:from>
    <cdr:to>
      <cdr:x>0.96935</cdr:x>
      <cdr:y>0.72847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V="1">
          <a:off x="293295" y="1168841"/>
          <a:ext cx="4485439" cy="7952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0.02903</cdr:x>
      <cdr:y>0.58163</cdr:y>
    </cdr:from>
    <cdr:to>
      <cdr:x>0.31774</cdr:x>
      <cdr:y>0.758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3123" y="939581"/>
          <a:ext cx="1423283" cy="2849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>
            <a:defRPr sz="1100" b="0" i="0" u="none" strike="noStrike" kern="1200" baseline="0">
              <a:solidFill>
                <a:srgbClr val="003366"/>
              </a:solidFill>
              <a:latin typeface="Arial Narrow" panose="020B0606020202030204" pitchFamily="34" charset="0"/>
              <a:ea typeface="+mn-ea"/>
              <a:cs typeface="+mn-cs"/>
            </a:defRPr>
          </a:pPr>
          <a:r>
            <a:rPr lang="ru-RU" kern="1200" dirty="0">
              <a:solidFill>
                <a:srgbClr val="003366"/>
              </a:solidFill>
              <a:latin typeface="Arial Narrow" panose="020B0606020202030204" pitchFamily="34" charset="0"/>
            </a:rPr>
            <a:t>99,95 – Кг по ГОСТ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1.98368E-7</cdr:x>
      <cdr:y>0.00274</cdr:y>
    </cdr:from>
    <cdr:to>
      <cdr:x>0.94795</cdr:x>
      <cdr:y>0.17964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" y="5169"/>
          <a:ext cx="4778733" cy="3339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215976" algn="ctr" defTabSz="457148" rtl="0" eaLnBrk="0" fontAlgn="base" hangingPunct="0">
            <a:spcBef>
              <a:spcPct val="0"/>
            </a:spcBef>
            <a:spcAft>
              <a:spcPct val="0"/>
            </a:spcAft>
            <a:defRPr lang="ru-RU" sz="1400" b="1" i="0" u="none" strike="noStrike" kern="0" baseline="0" dirty="0">
              <a:solidFill>
                <a:srgbClr val="1A62BA"/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defRPr>
          </a:pPr>
          <a:r>
            <a:rPr lang="ru-RU" sz="1400" b="1" dirty="0">
              <a:solidFill>
                <a:srgbClr val="1A62BA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Повышение уровня автоматизации ГРС </a:t>
          </a:r>
          <a:r>
            <a:rPr lang="ru-RU" sz="1400" b="1" dirty="0" smtClean="0">
              <a:solidFill>
                <a:srgbClr val="1A62BA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за счет </a:t>
          </a:r>
          <a:r>
            <a:rPr lang="ru-RU" sz="1400" b="1" dirty="0">
              <a:solidFill>
                <a:srgbClr val="1A62BA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внедрении САУ ГРС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0.23726</cdr:x>
      <cdr:y>0.49792</cdr:y>
    </cdr:from>
    <cdr:to>
      <cdr:x>0.42672</cdr:x>
      <cdr:y>0.63557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5985" y="936917"/>
          <a:ext cx="579716" cy="259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3366"/>
              </a:solidFill>
              <a:latin typeface="Arial Narrow" panose="020B0606020202030204" pitchFamily="34" charset="0"/>
            </a:rPr>
            <a:t>305</a:t>
          </a:r>
          <a:endParaRPr lang="ru-RU" sz="1600" b="1" dirty="0">
            <a:solidFill>
              <a:srgbClr val="003366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0.23585</cdr:x>
      <cdr:y>0.43189</cdr:y>
    </cdr:from>
    <cdr:to>
      <cdr:x>0.41085</cdr:x>
      <cdr:y>0.54483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8897" y="1181318"/>
          <a:ext cx="659561" cy="308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1418</a:t>
          </a:r>
          <a:endParaRPr lang="ru-RU" sz="1800" b="1" kern="1200" dirty="0">
            <a:solidFill>
              <a:srgbClr val="0070C0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0.30654</cdr:x>
      <cdr:y>0.49489</cdr:y>
    </cdr:from>
    <cdr:to>
      <cdr:x>0.43599</cdr:x>
      <cdr:y>0.67671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34630" y="1175986"/>
          <a:ext cx="648060" cy="432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1418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0.20523</cdr:x>
      <cdr:y>0.51109</cdr:y>
    </cdr:from>
    <cdr:to>
      <cdr:x>0.36026</cdr:x>
      <cdr:y>0.67432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02444" y="1416864"/>
          <a:ext cx="681696" cy="4525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407</a:t>
          </a:r>
          <a:endParaRPr lang="ru-RU" sz="1800" b="1" kern="1200" dirty="0">
            <a:solidFill>
              <a:srgbClr val="0070C0"/>
            </a:solidFill>
            <a:latin typeface="Arial Narrow" panose="020B0606020202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E431C-8C36-4D7E-B9EF-A81810C5439C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F8D38-B759-4F71-8C75-97855087A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26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C1DF-F1E7-4F55-A84B-C146222D7CE7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185DB-A00E-4AF3-B661-15E025881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4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день, уважаемый</a:t>
            </a:r>
            <a:r>
              <a:rPr lang="ru-RU" baseline="0" dirty="0" smtClean="0"/>
              <a:t> Андрей Александрович и участники конференции.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859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003366"/>
                </a:solidFill>
              </a:rPr>
              <a:t>В рамках «Программы перевода ГРС на централизованную и периодическую форму обслуживания» в 2018-2019</a:t>
            </a:r>
            <a:r>
              <a:rPr lang="ru-RU" sz="1200" baseline="0" dirty="0" smtClean="0">
                <a:solidFill>
                  <a:srgbClr val="003366"/>
                </a:solidFill>
              </a:rPr>
              <a:t> годах на обводных линиях ГРС </a:t>
            </a:r>
            <a:r>
              <a:rPr lang="ru-RU" sz="1200" baseline="0" dirty="0" smtClean="0">
                <a:solidFill>
                  <a:srgbClr val="003366"/>
                </a:solidFill>
              </a:rPr>
              <a:t>установлено </a:t>
            </a:r>
            <a:r>
              <a:rPr lang="ru-RU" sz="1200" baseline="0" dirty="0" smtClean="0">
                <a:solidFill>
                  <a:srgbClr val="003366"/>
                </a:solidFill>
              </a:rPr>
              <a:t>35 регуляторов РГДУ-Р</a:t>
            </a:r>
            <a:r>
              <a:rPr lang="ru-RU" sz="1200" dirty="0" smtClean="0">
                <a:solidFill>
                  <a:srgbClr val="003366"/>
                </a:solidFill>
              </a:rPr>
              <a:t>. Внедрение дистанционно управляемых регуляторов позволяет обеспечить одно из обязательных требований СТО Газпром для периодической и централизованной формы обслуживания - </a:t>
            </a:r>
            <a:r>
              <a:rPr lang="ru-RU" sz="1200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наличие дистанционно управляемой арматуры на обводной линии</a:t>
            </a:r>
            <a:r>
              <a:rPr lang="ru-RU" sz="1200" dirty="0" smtClean="0">
                <a:solidFill>
                  <a:srgbClr val="003366"/>
                </a:solidFill>
              </a:rPr>
              <a:t>. В рамках программы н</a:t>
            </a:r>
            <a:r>
              <a:rPr lang="ru-RU" sz="1200" baseline="0" dirty="0" smtClean="0">
                <a:solidFill>
                  <a:srgbClr val="003366"/>
                </a:solidFill>
              </a:rPr>
              <a:t>а периодическую форму обслуживания переводятся 26 ГРС и на централизованную форму – 14 ГРС. </a:t>
            </a:r>
            <a:r>
              <a:rPr lang="ru-RU" sz="1200" dirty="0" smtClean="0">
                <a:solidFill>
                  <a:srgbClr val="003366"/>
                </a:solidFill>
              </a:rPr>
              <a:t> </a:t>
            </a:r>
            <a:r>
              <a:rPr lang="ru-RU" dirty="0" smtClean="0"/>
              <a:t>Все ГРС вошедшие в данную программу</a:t>
            </a:r>
            <a:r>
              <a:rPr lang="ru-RU" baseline="0" dirty="0" smtClean="0"/>
              <a:t> оснащены средствами автоматизации и телемеханизации. </a:t>
            </a: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получения опыта эксплуатации регуляторов серийного выпуска на обводных линиях, планируем, по мере необходимости, продолжить их внедрение и на остальных ГРС, что позволит повысить надежность работы ГРС и обеспечить бесперебойную поставку газа потребителям. 	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15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Далее рассмотрим направление «</a:t>
            </a:r>
            <a:r>
              <a:rPr lang="ru-RU" sz="1200" b="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Метрологическое обеспечение и учет газа на ГРС</a:t>
            </a:r>
            <a:r>
              <a:rPr lang="ru-RU" sz="1200" b="0" dirty="0" smtClean="0">
                <a:ea typeface="+mn-ea"/>
                <a:cs typeface="+mn-cs"/>
              </a:rPr>
              <a:t>».</a:t>
            </a:r>
            <a:endParaRPr lang="ru-RU" sz="1200" b="0" dirty="0" smtClean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15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algn="just"/>
            <a:r>
              <a:rPr lang="ru-RU" sz="1200" b="0" i="0" baseline="0" dirty="0" smtClean="0"/>
              <a:t>Из 1418 узлов измерения расхода газа  на ГРС Общества 443 узла – коммерческие. </a:t>
            </a:r>
            <a:r>
              <a:rPr lang="ru-RU" sz="1200" kern="0" dirty="0" smtClean="0">
                <a:solidFill>
                  <a:srgbClr val="206AB7"/>
                </a:solidFill>
                <a:latin typeface="Arial Narrow" panose="020B0606020202030204" pitchFamily="34" charset="0"/>
              </a:rPr>
              <a:t>100%  ГРС обеспечены коммерческими средствами измерений расхода газа. На коммерческих узлах применяются турбинные счетчики и сужающие устройства.</a:t>
            </a:r>
            <a:endParaRPr lang="ru-RU" sz="1200" b="1" kern="0" dirty="0" smtClean="0">
              <a:solidFill>
                <a:srgbClr val="206AB7"/>
              </a:solidFill>
              <a:latin typeface="Arial Narrow" panose="020B0606020202030204" pitchFamily="34" charset="0"/>
            </a:endParaRPr>
          </a:p>
          <a:p>
            <a:pPr marL="0" marR="0" indent="0" algn="just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baseline="0" dirty="0" smtClean="0"/>
              <a:t>Ротационные и объемные диафрагменные счетчики газа применяются для измерения количества газа на собственные технологические нужды.</a:t>
            </a:r>
          </a:p>
          <a:p>
            <a:pPr marL="0" marR="0" indent="0" algn="just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baseline="0" dirty="0" smtClean="0"/>
          </a:p>
          <a:p>
            <a:pPr marL="0" marR="0" indent="0" algn="just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70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baseline="0" dirty="0" smtClean="0"/>
              <a:t>В 2018 году было произведено ранжирование СИ расхода газа с учетом: загрузки ГРС </a:t>
            </a:r>
            <a:r>
              <a:rPr lang="ru-RU" sz="1000" b="0" i="1" baseline="0" dirty="0" smtClean="0"/>
              <a:t>(часового, суточного расходов газа)</a:t>
            </a:r>
            <a:r>
              <a:rPr lang="ru-RU" sz="1200" b="0" i="0" baseline="0" dirty="0" smtClean="0"/>
              <a:t>; сроков эксплуатации, соответствия требованиям актуальных НТД.</a:t>
            </a:r>
          </a:p>
          <a:p>
            <a:pPr algn="just"/>
            <a:r>
              <a:rPr lang="ru-RU" sz="1200" b="0" i="0" baseline="0" dirty="0" smtClean="0"/>
              <a:t>На основании ранжированного перечня узлов измерения расхода газа профильным Департаментом ПАО «Газпром» была рассмотрена и согласована программа по капитальному ремонту измерительных систем количества и показателей качества углеводородных сред на период 2019-2023 годы, в которую вошли 256 объектов.  </a:t>
            </a:r>
            <a:r>
              <a:rPr lang="ru-RU" sz="1000" b="0" i="1" baseline="0" dirty="0" smtClean="0"/>
              <a:t>(1 объект может содержать несколько УИРГ в зависимости от конфигурации конкретной ГРС)</a:t>
            </a:r>
          </a:p>
          <a:p>
            <a:pPr algn="just"/>
            <a:endParaRPr lang="ru-RU" sz="1200" b="0" i="0" baseline="0" dirty="0" smtClean="0"/>
          </a:p>
          <a:p>
            <a:pPr marL="0" marR="0" indent="0" algn="just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25549-FC3E-47AA-90C4-500EAD6A768B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66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6125"/>
            <a:ext cx="6607175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7" y="4582993"/>
            <a:ext cx="5438775" cy="489946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i="0" baseline="0" dirty="0" smtClean="0"/>
              <a:t>Ведётся работа по приведению средств измерения расхода газа на ГРС к нормативному сроку эксплуатации, а также к требованиям ГОСТ </a:t>
            </a:r>
            <a:r>
              <a:rPr lang="ru-RU" sz="1000" b="0" i="1" baseline="0" dirty="0" smtClean="0"/>
              <a:t>(30319.1-3-2015)</a:t>
            </a:r>
          </a:p>
          <a:p>
            <a:pPr marL="0" marR="0" indent="0" algn="just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aseline="0" dirty="0" smtClean="0">
              <a:solidFill>
                <a:srgbClr val="206AB7"/>
              </a:solidFill>
            </a:endParaRPr>
          </a:p>
          <a:p>
            <a:r>
              <a:rPr lang="ru-RU" sz="1400" dirty="0" smtClean="0"/>
              <a:t>Выполнение работ собственными силами с 2018 года обеспечило строгое соблюдение сроков проведения ремонта узлов измерения расхода газа. Время ремонта сократилось в среднем на 10 рабочих дней. </a:t>
            </a:r>
          </a:p>
          <a:p>
            <a:pPr marL="0" marR="0" indent="0" algn="just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/>
          </a:p>
          <a:p>
            <a:pPr marL="0" marR="0" indent="0" algn="just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206AB7"/>
                </a:solidFill>
                <a:latin typeface="Arial Narrow" panose="020B0606020202030204" pitchFamily="34" charset="0"/>
              </a:rPr>
              <a:t>За счет перераспределения затрат с СМР на МТР при переходе на хозяйственный способ выполнения работ за 2 года (2018,2019) было дополнительно отремонтировано 31 СИ на 18,3 </a:t>
            </a:r>
            <a:r>
              <a:rPr lang="ru-RU" sz="1400" kern="0" dirty="0" err="1" smtClean="0">
                <a:solidFill>
                  <a:srgbClr val="206AB7"/>
                </a:solidFill>
                <a:latin typeface="Arial Narrow" panose="020B0606020202030204" pitchFamily="34" charset="0"/>
              </a:rPr>
              <a:t>млн.руб</a:t>
            </a:r>
            <a:r>
              <a:rPr lang="ru-RU" sz="1400" kern="0" dirty="0" smtClean="0">
                <a:solidFill>
                  <a:srgbClr val="206AB7"/>
                </a:solidFill>
                <a:latin typeface="Arial Narrow" panose="020B0606020202030204" pitchFamily="34" charset="0"/>
              </a:rPr>
              <a:t>.  </a:t>
            </a:r>
          </a:p>
          <a:p>
            <a:pPr marL="0" marR="0" indent="0" algn="just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0" baseline="0" dirty="0" smtClean="0">
              <a:solidFill>
                <a:srgbClr val="206AB7"/>
              </a:solidFill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solidFill>
                  <a:srgbClr val="206AB7"/>
                </a:solidFill>
              </a:rPr>
              <a:t>В период с 2015 по 2019 годы</a:t>
            </a:r>
            <a:r>
              <a:rPr lang="ru-RU" sz="1400" dirty="0" smtClean="0">
                <a:solidFill>
                  <a:srgbClr val="206AB7"/>
                </a:solidFill>
              </a:rPr>
              <a:t>  заменено 457 средств измерений расхода газа</a:t>
            </a:r>
            <a:r>
              <a:rPr lang="ru-RU" sz="1400" baseline="0" dirty="0" smtClean="0">
                <a:solidFill>
                  <a:srgbClr val="206AB7"/>
                </a:solidFill>
              </a:rPr>
              <a:t>  </a:t>
            </a:r>
            <a:r>
              <a:rPr lang="ru-RU" sz="1000" i="1" baseline="0" dirty="0" smtClean="0">
                <a:solidFill>
                  <a:srgbClr val="206AB7"/>
                </a:solidFill>
              </a:rPr>
              <a:t> (счетчиков газа, вычислителей и электронных корректоров, входящих в состав УИРГ)</a:t>
            </a:r>
            <a:r>
              <a:rPr lang="ru-RU" sz="1000" i="1" dirty="0" smtClean="0">
                <a:solidFill>
                  <a:srgbClr val="206AB7"/>
                </a:solidFill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400" b="0" i="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13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6125"/>
            <a:ext cx="6607175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457" y="4582993"/>
            <a:ext cx="5438775" cy="4899461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solidFill>
                  <a:srgbClr val="206AB7"/>
                </a:solidFill>
              </a:rPr>
              <a:t>В соответствии с планом мероприятий по аккредитации, согласованным  профильным</a:t>
            </a:r>
            <a:r>
              <a:rPr lang="ru-RU" sz="1400" baseline="0" dirty="0" smtClean="0">
                <a:solidFill>
                  <a:srgbClr val="206AB7"/>
                </a:solidFill>
              </a:rPr>
              <a:t> </a:t>
            </a:r>
            <a:r>
              <a:rPr lang="ru-RU" sz="1400" dirty="0" smtClean="0">
                <a:solidFill>
                  <a:srgbClr val="206AB7"/>
                </a:solidFill>
              </a:rPr>
              <a:t>Департаментом ПАО «Газпром», в Обществе ведется подготовка к аккредитации на право поверки счетчиков и</a:t>
            </a:r>
            <a:r>
              <a:rPr lang="ru-RU" sz="1400" baseline="0" dirty="0" smtClean="0">
                <a:solidFill>
                  <a:srgbClr val="206AB7"/>
                </a:solidFill>
              </a:rPr>
              <a:t> вычислителей расхода газа.</a:t>
            </a:r>
          </a:p>
          <a:p>
            <a:pPr algn="just"/>
            <a:endParaRPr lang="ru-RU" sz="900" b="1" dirty="0" smtClean="0">
              <a:solidFill>
                <a:srgbClr val="206AB7"/>
              </a:solidFill>
            </a:endParaRPr>
          </a:p>
          <a:p>
            <a:pPr algn="just"/>
            <a:r>
              <a:rPr lang="ru-RU" sz="1400" dirty="0" smtClean="0">
                <a:solidFill>
                  <a:srgbClr val="206AB7"/>
                </a:solidFill>
              </a:rPr>
              <a:t>В 2018 году произведена подготовка</a:t>
            </a:r>
            <a:r>
              <a:rPr lang="ru-RU" sz="1400" baseline="0" dirty="0" smtClean="0">
                <a:solidFill>
                  <a:srgbClr val="206AB7"/>
                </a:solidFill>
              </a:rPr>
              <a:t> эталонной базы     (</a:t>
            </a:r>
            <a:r>
              <a:rPr lang="ru-RU" sz="1000" i="1" baseline="0" dirty="0" smtClean="0">
                <a:solidFill>
                  <a:srgbClr val="206AB7"/>
                </a:solidFill>
              </a:rPr>
              <a:t>произведен ремонт поверочной установки УПСГ 2500)</a:t>
            </a:r>
            <a:r>
              <a:rPr lang="ru-RU" sz="1400" baseline="0" dirty="0" smtClean="0">
                <a:solidFill>
                  <a:srgbClr val="206AB7"/>
                </a:solidFill>
              </a:rPr>
              <a:t>.</a:t>
            </a:r>
            <a:endParaRPr lang="ru-RU" sz="1400" dirty="0" smtClean="0">
              <a:solidFill>
                <a:srgbClr val="206AB7"/>
              </a:solidFill>
            </a:endParaRPr>
          </a:p>
          <a:p>
            <a:pPr algn="just"/>
            <a:endParaRPr lang="ru-RU" sz="1400" dirty="0" smtClean="0">
              <a:solidFill>
                <a:srgbClr val="206AB7"/>
              </a:solidFill>
            </a:endParaRPr>
          </a:p>
          <a:p>
            <a:pPr marL="0" marR="0" indent="0" algn="just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dirty="0" smtClean="0">
                <a:solidFill>
                  <a:srgbClr val="206AB7"/>
                </a:solidFill>
              </a:rPr>
              <a:t>В 2019 проводится подготовка необходимой документации и обучение персонала. </a:t>
            </a:r>
          </a:p>
          <a:p>
            <a:pPr marL="0" marR="0" indent="0" algn="just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0" dirty="0" smtClean="0">
              <a:solidFill>
                <a:srgbClr val="206AB7"/>
              </a:solidFill>
            </a:endParaRPr>
          </a:p>
          <a:p>
            <a:pPr marL="0" marR="0" indent="0" algn="just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dirty="0" smtClean="0">
                <a:solidFill>
                  <a:srgbClr val="206AB7"/>
                </a:solidFill>
              </a:rPr>
              <a:t>После</a:t>
            </a:r>
            <a:r>
              <a:rPr lang="ru-RU" sz="1400" b="0" baseline="0" dirty="0" smtClean="0">
                <a:solidFill>
                  <a:srgbClr val="206AB7"/>
                </a:solidFill>
              </a:rPr>
              <a:t> прохождения аккредитации в 2020 году, в лаборатории метрологии Арзамасского ЛПУМГ силами Общества ежегодно планируется поверять в среднем 407 средств измерения расхода газа.</a:t>
            </a:r>
          </a:p>
          <a:p>
            <a:pPr marL="0" marR="0" indent="0" algn="just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0" baseline="0" dirty="0" smtClean="0">
              <a:solidFill>
                <a:srgbClr val="206AB7"/>
              </a:solidFill>
            </a:endParaRPr>
          </a:p>
          <a:p>
            <a:pPr marL="0" marR="0" indent="0" algn="just" defTabSz="9143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baseline="0" dirty="0" smtClean="0">
                <a:solidFill>
                  <a:srgbClr val="206AB7"/>
                </a:solidFill>
              </a:rPr>
              <a:t>Ожидаемая динамика поверки собственными силами в % от ежегодного числа СИ, требующих поверки, приведена на диаграмме в правой части слайда.</a:t>
            </a:r>
            <a:endParaRPr lang="ru-RU" sz="1400" b="0" dirty="0" smtClean="0">
              <a:solidFill>
                <a:srgbClr val="206AB7"/>
              </a:solidFill>
            </a:endParaRPr>
          </a:p>
          <a:p>
            <a:pPr algn="just"/>
            <a:endParaRPr lang="ru-RU" sz="1400" dirty="0" smtClean="0">
              <a:solidFill>
                <a:srgbClr val="206AB7"/>
              </a:solidFill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baseline="0" dirty="0" smtClean="0">
                <a:solidFill>
                  <a:srgbClr val="206AB7"/>
                </a:solidFill>
              </a:rPr>
              <a:t>Ожидается ежегодный экономический эффект в размере </a:t>
            </a:r>
            <a:r>
              <a:rPr lang="ru-RU" sz="1400" b="0" i="0" baseline="0" dirty="0" smtClean="0">
                <a:solidFill>
                  <a:srgbClr val="206AB7"/>
                </a:solidFill>
              </a:rPr>
              <a:t>до 1 миллиона 600 </a:t>
            </a:r>
            <a:r>
              <a:rPr lang="ru-RU" sz="1400" b="0" i="0" baseline="0" dirty="0" smtClean="0">
                <a:solidFill>
                  <a:srgbClr val="206AB7"/>
                </a:solidFill>
              </a:rPr>
              <a:t>тыс. руб. </a:t>
            </a:r>
            <a:endParaRPr lang="ru-RU" sz="1400" b="0" i="0" dirty="0" smtClean="0"/>
          </a:p>
          <a:p>
            <a:pPr algn="just"/>
            <a:endParaRPr lang="ru-RU" sz="1400" dirty="0" smtClean="0">
              <a:solidFill>
                <a:srgbClr val="206AB7"/>
              </a:solidFill>
            </a:endParaRPr>
          </a:p>
          <a:p>
            <a:pPr algn="just"/>
            <a:endParaRPr lang="ru-RU" sz="1400" b="0" i="0" baseline="0" dirty="0" smtClean="0"/>
          </a:p>
          <a:p>
            <a:pPr algn="just"/>
            <a:endParaRPr lang="ru-RU" sz="1400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66F68-C28E-4CDF-96CC-496A201A3D47}" type="slidenum">
              <a:rPr lang="ru-RU" smtClean="0">
                <a:solidFill>
                  <a:prstClr val="white"/>
                </a:solidFill>
              </a:rPr>
              <a:pPr/>
              <a:t>14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>
                <a:solidFill>
                  <a:schemeClr val="tx1"/>
                </a:solidFill>
              </a:rPr>
              <a:t>В настоящий момент широкое использование получают ультразвуковые</a:t>
            </a:r>
            <a:r>
              <a:rPr lang="ru-RU" b="0" baseline="0" dirty="0" smtClean="0">
                <a:solidFill>
                  <a:schemeClr val="tx1"/>
                </a:solidFill>
              </a:rPr>
              <a:t> расходомеры. Основными преимуществами которых являются широкий диапазон измерения, что позволяет отказаться от использования линий малого расхода, а также отсутствие движущихся элементов, и как следствие возможность работы в условиях резких изменений режимов. Сдерживающим фактором для широкого использования являлась длина прямых </a:t>
            </a:r>
            <a:r>
              <a:rPr lang="ru-RU" b="0" baseline="0" dirty="0" smtClean="0">
                <a:solidFill>
                  <a:schemeClr val="tx1"/>
                </a:solidFill>
              </a:rPr>
              <a:t>участков, </a:t>
            </a:r>
            <a:r>
              <a:rPr lang="ru-RU" b="0" baseline="0" dirty="0" smtClean="0">
                <a:solidFill>
                  <a:schemeClr val="tx1"/>
                </a:solidFill>
              </a:rPr>
              <a:t>по сравнению с турбинными счетчиками газа более, чем в 2 раза.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baseline="0" dirty="0" smtClean="0">
                <a:solidFill>
                  <a:schemeClr val="tx1"/>
                </a:solidFill>
              </a:rPr>
              <a:t>Современное решение с калибровкой счетчика </a:t>
            </a:r>
            <a:r>
              <a:rPr lang="ru-RU" b="0" baseline="0" dirty="0" smtClean="0">
                <a:solidFill>
                  <a:schemeClr val="tx1"/>
                </a:solidFill>
              </a:rPr>
              <a:t>в комплекте с </a:t>
            </a:r>
            <a:r>
              <a:rPr lang="ru-RU" b="0" baseline="0" dirty="0" smtClean="0">
                <a:solidFill>
                  <a:schemeClr val="tx1"/>
                </a:solidFill>
              </a:rPr>
              <a:t>прямолинейными участками и </a:t>
            </a:r>
            <a:r>
              <a:rPr lang="ru-RU" b="0" baseline="0" dirty="0" err="1" smtClean="0">
                <a:solidFill>
                  <a:schemeClr val="tx1"/>
                </a:solidFill>
              </a:rPr>
              <a:t>струевыпрямителем</a:t>
            </a:r>
            <a:r>
              <a:rPr lang="ru-RU" b="0" baseline="0" dirty="0" smtClean="0">
                <a:solidFill>
                  <a:schemeClr val="tx1"/>
                </a:solidFill>
              </a:rPr>
              <a:t> в заводских условиях снимает это ограничение. Дальнейшая поверка и калибровка счетчика проводится без его демонтажа, на месте эксплуатации, что позволит </a:t>
            </a:r>
            <a:r>
              <a:rPr lang="ru-RU" sz="1200" b="0" dirty="0" smtClean="0">
                <a:solidFill>
                  <a:schemeClr val="tx1"/>
                </a:solidFill>
                <a:latin typeface="Arial Narrow"/>
              </a:rPr>
              <a:t>произвести установку ультразвуковых расходомеров </a:t>
            </a:r>
            <a:r>
              <a:rPr lang="ru-RU" sz="1200" dirty="0" smtClean="0">
                <a:solidFill>
                  <a:schemeClr val="tx1"/>
                </a:solidFill>
                <a:latin typeface="Arial Narrow"/>
              </a:rPr>
              <a:t>вместо турбинных счетчиков </a:t>
            </a:r>
            <a:r>
              <a:rPr lang="ru-RU" sz="1200" b="0" dirty="0" smtClean="0">
                <a:solidFill>
                  <a:schemeClr val="tx1"/>
                </a:solidFill>
                <a:latin typeface="Arial Narrow"/>
              </a:rPr>
              <a:t>в </a:t>
            </a:r>
            <a:r>
              <a:rPr lang="ru-RU" sz="1200" dirty="0" smtClean="0">
                <a:solidFill>
                  <a:schemeClr val="tx1"/>
                </a:solidFill>
                <a:latin typeface="Arial Narrow"/>
              </a:rPr>
              <a:t>блочных ГРС типа «Ташкент» без изменения технологической части блоков.</a:t>
            </a:r>
          </a:p>
          <a:p>
            <a:pPr algn="l"/>
            <a:r>
              <a:rPr lang="ru-RU" sz="1200" b="0" dirty="0" smtClean="0">
                <a:solidFill>
                  <a:srgbClr val="0070C0"/>
                </a:solidFill>
                <a:latin typeface="Arial Narrow"/>
              </a:rPr>
              <a:t>Данное решение позволяет обеспечить метрологические характеристики узла измерения расхода газа во всем диапазоне  расходов газа ГРС. Для УИРГ Ду50мм при Р=0,4МПа – (5,6 – 1120) м3/ч. Для УИРГ Ду100мм при Р=0,5 МПа – (27,5 – 5500) м3/ч. Экономия на проведение ремонтных работ при переходе с нескольких замерных линий на одну, с учетом </a:t>
            </a:r>
            <a:r>
              <a:rPr lang="ru-RU" sz="1200" b="0" dirty="0" err="1" smtClean="0">
                <a:solidFill>
                  <a:srgbClr val="0070C0"/>
                </a:solidFill>
                <a:latin typeface="Arial Narrow"/>
              </a:rPr>
              <a:t>отсутст</a:t>
            </a:r>
            <a:r>
              <a:rPr lang="ru-RU" sz="1200" b="0" dirty="0" smtClean="0">
                <a:solidFill>
                  <a:srgbClr val="0070C0"/>
                </a:solidFill>
                <a:latin typeface="Arial Narrow"/>
              </a:rPr>
              <a:t> вия необходимости </a:t>
            </a:r>
            <a:r>
              <a:rPr lang="ru-RU" sz="1200" b="0" dirty="0" err="1" smtClean="0">
                <a:solidFill>
                  <a:srgbClr val="0070C0"/>
                </a:solidFill>
                <a:latin typeface="Arial Narrow"/>
              </a:rPr>
              <a:t>переобвязки</a:t>
            </a:r>
            <a:r>
              <a:rPr lang="ru-RU" sz="1200" b="0" dirty="0" smtClean="0">
                <a:solidFill>
                  <a:srgbClr val="0070C0"/>
                </a:solidFill>
                <a:latin typeface="Arial Narrow"/>
              </a:rPr>
              <a:t> технологии</a:t>
            </a:r>
            <a:r>
              <a:rPr lang="ru-RU" sz="1200" b="0" baseline="0" dirty="0" smtClean="0">
                <a:solidFill>
                  <a:srgbClr val="0070C0"/>
                </a:solidFill>
                <a:latin typeface="Arial Narrow"/>
              </a:rPr>
              <a:t> ГРС</a:t>
            </a:r>
            <a:r>
              <a:rPr lang="ru-RU" sz="1200" b="0" dirty="0" smtClean="0">
                <a:solidFill>
                  <a:srgbClr val="0070C0"/>
                </a:solidFill>
                <a:latin typeface="Arial Narrow"/>
              </a:rPr>
              <a:t>, </a:t>
            </a:r>
            <a:r>
              <a:rPr lang="ru-RU" sz="1200" b="0" dirty="0" smtClean="0">
                <a:solidFill>
                  <a:srgbClr val="0070C0"/>
                </a:solidFill>
                <a:latin typeface="Arial Narrow"/>
              </a:rPr>
              <a:t>оценочно </a:t>
            </a:r>
            <a:r>
              <a:rPr lang="ru-RU" sz="1200" dirty="0" smtClean="0">
                <a:solidFill>
                  <a:srgbClr val="0070C0"/>
                </a:solidFill>
                <a:latin typeface="Arial Narrow"/>
              </a:rPr>
              <a:t>составит 90 тыс. руб. на один узел. </a:t>
            </a:r>
            <a:endParaRPr lang="ru-RU" sz="1200" dirty="0">
              <a:solidFill>
                <a:srgbClr val="0070C0"/>
              </a:solidFill>
              <a:latin typeface="Arial Narrow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44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003366"/>
                </a:solidFill>
              </a:rPr>
              <a:t>Достигнуты </a:t>
            </a:r>
            <a:r>
              <a:rPr lang="ru-RU" sz="1200" dirty="0" smtClean="0">
                <a:solidFill>
                  <a:srgbClr val="003366"/>
                </a:solidFill>
              </a:rPr>
              <a:t>следующих показателей:</a:t>
            </a:r>
            <a:endParaRPr lang="ru-RU" sz="1200" baseline="0" dirty="0" smtClean="0">
              <a:solidFill>
                <a:srgbClr val="003366"/>
              </a:solidFill>
            </a:endParaRPr>
          </a:p>
          <a:p>
            <a:pPr marL="228600" indent="-228600">
              <a:buAutoNum type="arabicPeriod"/>
            </a:pPr>
            <a:r>
              <a:rPr lang="ru-RU" sz="1200" b="0" i="0" u="none" strike="noStrike" kern="1200" baseline="0" dirty="0" smtClean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Отсутствие претензий контрагентов;</a:t>
            </a:r>
          </a:p>
          <a:p>
            <a:pPr marL="228600" indent="-228600">
              <a:buAutoNum type="arabicPeriod"/>
            </a:pPr>
            <a:r>
              <a:rPr lang="ru-RU" sz="1200" b="0" i="0" u="none" strike="noStrike" kern="1200" baseline="0" dirty="0" smtClean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Повышение коэффициента готовности.</a:t>
            </a:r>
          </a:p>
          <a:p>
            <a:pPr marL="0" indent="0">
              <a:buNone/>
            </a:pPr>
            <a:r>
              <a:rPr lang="ru-RU" sz="1200" b="0" i="0" u="none" strike="noStrike" kern="1200" baseline="0" dirty="0" smtClean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А также </a:t>
            </a:r>
            <a:r>
              <a:rPr lang="ru-RU" sz="1200" kern="0" baseline="0" dirty="0" smtClean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сокращение количества  счетчиков газа, электронных корректоров и вычислителей расхода газа, требующих ремонта и приведения к требованиям НТД.</a:t>
            </a:r>
          </a:p>
          <a:p>
            <a:pPr marL="0" indent="0">
              <a:buNone/>
            </a:pP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15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</a:t>
            </a:r>
            <a:r>
              <a:rPr lang="ru-RU" dirty="0" smtClean="0"/>
              <a:t>заключении</a:t>
            </a:r>
            <a:r>
              <a:rPr lang="ru-RU" baseline="0" dirty="0" smtClean="0"/>
              <a:t> </a:t>
            </a:r>
            <a:r>
              <a:rPr lang="ru-RU" baseline="0" dirty="0" smtClean="0"/>
              <a:t>хотелось бы отметить, что при внедрении новых разработок увеличивается объем и качество автоматизации ГРС, с помощью которой можно рассматривать возможность перехода на безлюдные технологии.</a:t>
            </a:r>
          </a:p>
          <a:p>
            <a:pPr marL="171450" indent="-171450">
              <a:lnSpc>
                <a:spcPct val="115000"/>
              </a:lnSpc>
              <a:spcBef>
                <a:spcPts val="0"/>
              </a:spcBef>
              <a:buFontTx/>
              <a:buChar char="-"/>
              <a:tabLst>
                <a:tab pos="179388" algn="l"/>
                <a:tab pos="357188" algn="l"/>
              </a:tabLst>
              <a:defRPr/>
            </a:pPr>
            <a:r>
              <a:rPr lang="ru-RU" sz="12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Внедрение САУ ГРС позволило увеличить автоматизацию технологического процесса непосредственно на ГРС, а также увеличило процент телемеханизации до 93,3.</a:t>
            </a:r>
          </a:p>
          <a:p>
            <a:pPr marL="171450" indent="-171450">
              <a:lnSpc>
                <a:spcPct val="115000"/>
              </a:lnSpc>
              <a:spcBef>
                <a:spcPts val="0"/>
              </a:spcBef>
              <a:buFontTx/>
              <a:buChar char="-"/>
              <a:tabLst>
                <a:tab pos="179388" algn="l"/>
                <a:tab pos="357188" algn="l"/>
              </a:tabLst>
              <a:defRPr/>
            </a:pPr>
            <a:r>
              <a:rPr lang="ru-RU" sz="12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При безусловном соблюдении сроков и объемов работ технического обслуживания систем автоматизации уровень готовности поддерживается не менее 99,98</a:t>
            </a:r>
            <a:r>
              <a:rPr lang="ru-RU" sz="12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% в течении 3 последних лет, </a:t>
            </a:r>
            <a:r>
              <a:rPr lang="ru-RU" sz="12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что позволяет обеспечить надежную поставку газа потребителям.</a:t>
            </a:r>
          </a:p>
          <a:p>
            <a:pPr marL="171450" indent="-171450">
              <a:lnSpc>
                <a:spcPct val="115000"/>
              </a:lnSpc>
              <a:spcBef>
                <a:spcPts val="0"/>
              </a:spcBef>
              <a:buFontTx/>
              <a:buChar char="-"/>
              <a:tabLst>
                <a:tab pos="179388" algn="l"/>
                <a:tab pos="357188" algn="l"/>
              </a:tabLst>
              <a:defRPr/>
            </a:pPr>
            <a:r>
              <a:rPr lang="ru-RU" sz="12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Применение регуляторов расхода и давления газа с дистанционным управлением позволило выполнить условия для перевода 40 ГРС на малолюдные технологии.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itchFamily="34" charset="0"/>
              <a:buNone/>
              <a:tabLst>
                <a:tab pos="179388" algn="l"/>
                <a:tab pos="357188" algn="l"/>
              </a:tabLst>
              <a:defRPr/>
            </a:pPr>
            <a:r>
              <a:rPr lang="ru-RU" sz="12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-  Обеспечено отсутствие претензий от контрагентов по измерению расхода газа на ГРС за счет: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Tx/>
              <a:buNone/>
              <a:tabLst>
                <a:tab pos="179388" algn="l"/>
                <a:tab pos="357188" algn="l"/>
              </a:tabLst>
              <a:defRPr/>
            </a:pPr>
            <a:r>
              <a:rPr lang="ru-RU" sz="12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                - выполнения программы ремонта средств измерений;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Tx/>
              <a:buNone/>
              <a:tabLst>
                <a:tab pos="179388" algn="l"/>
                <a:tab pos="357188" algn="l"/>
              </a:tabLst>
              <a:defRPr/>
            </a:pPr>
            <a:r>
              <a:rPr lang="ru-RU" sz="12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                - увеличения доли СИ, соответствующих современным требованиям НТД не менее 7% ежегодно;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Tx/>
              <a:buNone/>
              <a:tabLst>
                <a:tab pos="179388" algn="l"/>
                <a:tab pos="357188" algn="l"/>
              </a:tabLst>
              <a:defRPr/>
            </a:pPr>
            <a:r>
              <a:rPr lang="ru-RU" sz="12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                - поддержания коэффициента готовности средств измерений расхода газа не</a:t>
            </a:r>
            <a:r>
              <a:rPr lang="ru-RU" sz="1200" kern="0" baseline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 ниже </a:t>
            </a:r>
            <a:r>
              <a:rPr lang="ru-RU" sz="12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0,99.</a:t>
            </a:r>
          </a:p>
          <a:p>
            <a:pPr marL="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8" algn="l"/>
                <a:tab pos="357188" algn="l"/>
              </a:tabLst>
              <a:defRPr/>
            </a:pPr>
            <a:r>
              <a:rPr lang="ru-RU" sz="12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- Применение ультразвуковых расходомеров с калиброванными в заводских условиях прямыми участками и </a:t>
            </a:r>
            <a:r>
              <a:rPr lang="ru-RU" sz="1200" kern="0" dirty="0" err="1" smtClean="0">
                <a:solidFill>
                  <a:srgbClr val="1A62BA"/>
                </a:solidFill>
                <a:cs typeface="Times New Roman" panose="02020603050405020304" pitchFamily="18" charset="0"/>
              </a:rPr>
              <a:t>струевыпрямителями</a:t>
            </a:r>
            <a:r>
              <a:rPr lang="ru-RU" sz="12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 дает возможность  замены турбинных счетчиков на ультразвуковые расходомеры </a:t>
            </a:r>
            <a:r>
              <a:rPr lang="ru-RU" sz="12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не </a:t>
            </a:r>
            <a:r>
              <a:rPr lang="ru-RU" sz="1200" kern="0" smtClean="0">
                <a:solidFill>
                  <a:srgbClr val="1A62BA"/>
                </a:solidFill>
                <a:cs typeface="Times New Roman" panose="02020603050405020304" pitchFamily="18" charset="0"/>
              </a:rPr>
              <a:t>менее чем на </a:t>
            </a:r>
            <a:r>
              <a:rPr lang="ru-RU" sz="12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40 ГРС Общества без изменения технологии и габаритных размеров блоков ГРС.</a:t>
            </a:r>
          </a:p>
          <a:p>
            <a:pPr marL="171450" indent="-171450">
              <a:lnSpc>
                <a:spcPct val="115000"/>
              </a:lnSpc>
              <a:spcBef>
                <a:spcPts val="0"/>
              </a:spcBef>
              <a:buFontTx/>
              <a:buChar char="-"/>
              <a:tabLst>
                <a:tab pos="179388" algn="l"/>
                <a:tab pos="357188" algn="l"/>
              </a:tabLst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79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внимание. Готов ответить на ваши вопросы.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8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докладе будут представлены два направления – это «</a:t>
            </a:r>
            <a:r>
              <a:rPr lang="ru-RU" sz="1200" b="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Телемеханизация и автоматизация ГРС» и «Метрологическое обеспечение и учет газа на ГРС».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79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уже говорилось ранее, в Обществе эксплуатируются 371 ГРС, 44 из которых находятся на балансе сторонних потребителей. </a:t>
            </a:r>
            <a:r>
              <a:rPr lang="ru-RU" dirty="0" err="1" smtClean="0"/>
              <a:t>Телемеханизировано</a:t>
            </a:r>
            <a:r>
              <a:rPr lang="ru-RU" dirty="0" smtClean="0"/>
              <a:t> </a:t>
            </a:r>
            <a:r>
              <a:rPr lang="ru-RU" baseline="0" dirty="0" smtClean="0"/>
              <a:t>93% </a:t>
            </a:r>
            <a:r>
              <a:rPr lang="ru-RU" dirty="0" smtClean="0"/>
              <a:t>ГРС</a:t>
            </a:r>
            <a:r>
              <a:rPr lang="ru-RU" baseline="0" dirty="0" smtClean="0"/>
              <a:t>. Информация выводится </a:t>
            </a:r>
            <a:r>
              <a:rPr lang="ru-RU" baseline="0" dirty="0" smtClean="0"/>
              <a:t>на пульты управления диспетчеров филиалов и </a:t>
            </a:r>
            <a:r>
              <a:rPr lang="ru-RU" baseline="0" dirty="0" smtClean="0"/>
              <a:t>через систему оперативно диспетчерского управления в ПДС Общества.</a:t>
            </a:r>
            <a:endParaRPr lang="ru-RU" dirty="0" smtClean="0"/>
          </a:p>
          <a:p>
            <a:r>
              <a:rPr lang="ru-RU" baseline="0" dirty="0" smtClean="0"/>
              <a:t>На сегодняшний день </a:t>
            </a:r>
            <a:r>
              <a:rPr lang="ru-RU" baseline="0" dirty="0" smtClean="0"/>
              <a:t>на ГРС в </a:t>
            </a:r>
            <a:r>
              <a:rPr lang="ru-RU" baseline="0" dirty="0" smtClean="0"/>
              <a:t>эксплуатации </a:t>
            </a:r>
            <a:r>
              <a:rPr lang="ru-RU" baseline="0" dirty="0" smtClean="0"/>
              <a:t>находятся </a:t>
            </a:r>
            <a:r>
              <a:rPr lang="ru-RU" baseline="0" dirty="0" smtClean="0"/>
              <a:t>114 САУ и 168 КП телемеханики более 10 различных производителей.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32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Работа по телемеханизации ГРС началась с 1997 года.</a:t>
            </a:r>
            <a:r>
              <a:rPr lang="ru-RU" baseline="0" dirty="0" smtClean="0"/>
              <a:t> На раннем этапе использовались КП телемеханики. С 2002 года началось внедрение САУ ГРС. </a:t>
            </a:r>
            <a:r>
              <a:rPr lang="ru-RU" dirty="0" smtClean="0"/>
              <a:t>В первое время телемеханизация ГРС осуществлялась в рамках программ</a:t>
            </a:r>
            <a:r>
              <a:rPr lang="ru-RU" baseline="0" dirty="0" smtClean="0"/>
              <a:t> строительства и реконструкции, которые закончились в 2008 году. После этого рост телемеханизации ГРС заметно уменьшился. Телемеханизация в основном увеличивалась за счет строительства новых ГРС и комплексного капитального ремонта. </a:t>
            </a:r>
          </a:p>
          <a:p>
            <a:r>
              <a:rPr lang="ru-RU" baseline="0" dirty="0" smtClean="0"/>
              <a:t>Показатели надежности систем автоматизации обеспечиваются на уровне превышающем нормативные, с 2017 года наблюдается динамика по улучшению </a:t>
            </a:r>
            <a:r>
              <a:rPr lang="ru-RU" baseline="0" dirty="0" smtClean="0"/>
              <a:t>показателей, в 2019 году отказов САУ ГРС и КП телемеханики ГРС </a:t>
            </a:r>
            <a:r>
              <a:rPr lang="ru-RU" baseline="0" dirty="0" err="1" smtClean="0"/>
              <a:t>недопущено</a:t>
            </a:r>
            <a:r>
              <a:rPr lang="ru-RU" baseline="0" dirty="0" smtClean="0"/>
              <a:t>.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732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рамках капитального ремонта проводится </a:t>
            </a:r>
            <a:r>
              <a:rPr lang="ru-RU" dirty="0" smtClean="0"/>
              <a:t>замена </a:t>
            </a:r>
            <a:r>
              <a:rPr lang="ru-RU" dirty="0" smtClean="0"/>
              <a:t>КП</a:t>
            </a:r>
            <a:r>
              <a:rPr lang="ru-RU" baseline="0" dirty="0" smtClean="0"/>
              <a:t> телемеханики на </a:t>
            </a:r>
            <a:r>
              <a:rPr lang="ru-RU" baseline="0" dirty="0" smtClean="0"/>
              <a:t>САУ ГРС, </a:t>
            </a:r>
            <a:r>
              <a:rPr lang="ru-RU" baseline="0" dirty="0" smtClean="0"/>
              <a:t>что увеличивает </a:t>
            </a:r>
            <a:r>
              <a:rPr lang="ru-RU" baseline="0" dirty="0" smtClean="0"/>
              <a:t>уровень автоматизации </a:t>
            </a:r>
            <a:r>
              <a:rPr lang="ru-RU" baseline="0" dirty="0" smtClean="0"/>
              <a:t>ГРС в целом и позволяет обеспечить возможность перехода на малолюдные технологии. В период с 2015 по 2019 годы в рамках капитального ремонта введено в эксплуатацию 22 САУ ГРС. На сегодняшний день, с учетом выполненных работ в 2019 году имеем 114 ГРС, оснащенных </a:t>
            </a:r>
            <a:r>
              <a:rPr lang="ru-RU" baseline="0" dirty="0" smtClean="0"/>
              <a:t>САУ ГРС, </a:t>
            </a:r>
            <a:r>
              <a:rPr lang="ru-RU" baseline="0" dirty="0" smtClean="0"/>
              <a:t>и 177 ГРС, оснащенных КП телемеханики. Кроме этого 14 ГРС находятся на площадках компрессорных станций, информация с которых передается на щит сменного инженера через цеховую автоматику. </a:t>
            </a:r>
          </a:p>
          <a:p>
            <a:r>
              <a:rPr lang="ru-RU" baseline="0" dirty="0" smtClean="0"/>
              <a:t>Начиная с 2017 года в рамках капитального ремонта систем автоматизации ГРС для ремонта САУ применяются комплекты монтажных частей Магистраль-21 производства «</a:t>
            </a:r>
            <a:r>
              <a:rPr lang="ru-RU" baseline="0" dirty="0" err="1" smtClean="0"/>
              <a:t>Газприборавтоматика</a:t>
            </a:r>
            <a:r>
              <a:rPr lang="ru-RU" baseline="0" dirty="0" smtClean="0"/>
              <a:t>» и комплекты монтажных частей «ВСУР»  производства ООО «Вега-Газ», выполненные на базе отечественных ПТС и рекомендованные к применению профильным департаментом ПАО «Газпром».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32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заданию ПАО «Газпром» </a:t>
            </a:r>
            <a:r>
              <a:rPr lang="ru-RU" sz="1200" kern="0" baseline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«МПО им. Румянцева» разработало регулятор расхода и давления газа с дистанционным управлением модификации РГДУ-Р. </a:t>
            </a:r>
            <a:r>
              <a:rPr lang="ru-RU" sz="1200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ГРС </a:t>
            </a:r>
            <a:r>
              <a:rPr lang="ru-RU" sz="1200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Мокшан</a:t>
            </a:r>
            <a:r>
              <a:rPr lang="ru-RU" sz="1200" kern="0" baseline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Пензенского ЛПУ </a:t>
            </a:r>
            <a:r>
              <a:rPr lang="ru-RU" sz="1200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проведена опытно-промышленная эксплуатация данного регулятора. В 2013 году ПАО «Газпром» поручило провести ресурсные испытания РГДУ-Р с целью подтверждения гарантийной наработки 8000 часов и отработки систем дистанционного управления. Испытания были успешно завершены в августе 2014 года. На сегодняшний день данный регулятор также эксплуатируется на рабочей нитке ГРС Мокшан и имеет</a:t>
            </a:r>
            <a:r>
              <a:rPr lang="ru-RU" sz="1200" kern="0" baseline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наработку более 50 000 часов. Замечаний к работе регулятора и системе дистанционного управления нет.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5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u="none" strike="noStrike" kern="1200" baseline="0" dirty="0" smtClean="0">
                <a:solidFill>
                  <a:srgbClr val="003366"/>
                </a:solidFill>
                <a:latin typeface="+mn-lt"/>
                <a:ea typeface="+mn-ea"/>
                <a:cs typeface="+mn-cs"/>
              </a:rPr>
              <a:t>Система р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егулирования давления и расхода газа состоит из двух основных элементов: Взрывозащищенного регулятора расхода и давления газа, устанавливаемого на обводной линии и Блока сопряжения и управления, который размещается во взрывобезопасной зоне, как правило в операторной ГРС. В полной комплектации система регулирования включает в себя средства измерения давления и расхода. По согласованию с разработчиком возможно использование имеющихся у потребителя собственных средств измерений давления и расхода газа. Так же предусмотрена возможность дистанционного изменения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заданного давления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расхода газа как от САУ ГРС, так и от пульта управления диспетчера. Элементы системы регулирования представлены на слайде.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18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данном слайде показаны </a:t>
            </a:r>
            <a:r>
              <a:rPr lang="ru-RU" baseline="0" dirty="0" smtClean="0"/>
              <a:t>схемы подключения регулятора к пульту диспетчера. Слева – подключение через преобразователь </a:t>
            </a:r>
            <a:r>
              <a:rPr lang="ru-RU" baseline="0" dirty="0" smtClean="0"/>
              <a:t>протоколов и КП телемеханики , </a:t>
            </a:r>
            <a:r>
              <a:rPr lang="ru-RU" baseline="0" dirty="0" smtClean="0"/>
              <a:t>справа – через САУ ГРС. В нашем Обществе используются обе схемы подключения. При наличии САУ ГРС, так же имеется возможность управления регулятором через панель оператора ГРС, установленной на САУ. На слайде представлен реальный </a:t>
            </a:r>
            <a:r>
              <a:rPr lang="ru-RU" baseline="0" dirty="0" err="1" smtClean="0"/>
              <a:t>скрин-шот</a:t>
            </a:r>
            <a:r>
              <a:rPr lang="ru-RU" baseline="0" dirty="0" smtClean="0"/>
              <a:t> </a:t>
            </a:r>
            <a:r>
              <a:rPr lang="ru-RU" baseline="0" dirty="0" smtClean="0"/>
              <a:t> экрана САУ ГРС </a:t>
            </a:r>
            <a:r>
              <a:rPr lang="ru-RU" baseline="0" dirty="0" err="1" smtClean="0"/>
              <a:t>Атюрьево</a:t>
            </a:r>
            <a:r>
              <a:rPr lang="ru-RU" baseline="0" dirty="0" smtClean="0"/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545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сегодняшний день на отечественном рынке не так много регуляторов с дистанционным управлением.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 слайде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приведено сравнение регулятора РГДУ-Р с отечественными аналогами. Основными преимуществами регулятора РГДУ-Р являются: точность поддержания давления и расхода газа на выходе ГРС.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11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2" y="910908"/>
            <a:ext cx="2664000" cy="369125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34AF11-93D5-47E0-A382-8971E26808BD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Результаты ПХД за 2018 год и 1 квартал 2019 года. Задачи до конца 2019 года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362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551600" y="979488"/>
            <a:ext cx="7321550" cy="362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498646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386130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495715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1756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082160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0373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34AF11-93D5-47E0-A382-8971E26808BD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Результаты ПХД за 2018 год и 1 квартал 2019 года. Задачи до конца 2019 года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951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551600" y="979488"/>
            <a:ext cx="7321550" cy="362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22285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687053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5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551600" y="979488"/>
            <a:ext cx="7321550" cy="3622675"/>
          </a:xfrm>
        </p:spPr>
        <p:txBody>
          <a:bodyPr/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86692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857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53503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7965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168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D788-E33D-4B99-A1A9-51EF739C2331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31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66C5-ADD3-4BE2-A39D-84DC97360E9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10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DDB1-6304-43F1-A74E-726BB2CA1BEE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13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A6F2-9F1F-4E97-9CC5-758D52E998A2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84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000" b="1"/>
            </a:lvl2pPr>
            <a:lvl3pPr marL="914005" indent="0">
              <a:buNone/>
              <a:defRPr sz="1800" b="1"/>
            </a:lvl3pPr>
            <a:lvl4pPr marL="1371010" indent="0">
              <a:buNone/>
              <a:defRPr sz="1600" b="1"/>
            </a:lvl4pPr>
            <a:lvl5pPr marL="1828010" indent="0">
              <a:buNone/>
              <a:defRPr sz="1600" b="1"/>
            </a:lvl5pPr>
            <a:lvl6pPr marL="2285014" indent="0">
              <a:buNone/>
              <a:defRPr sz="1600" b="1"/>
            </a:lvl6pPr>
            <a:lvl7pPr marL="2742015" indent="0">
              <a:buNone/>
              <a:defRPr sz="1600" b="1"/>
            </a:lvl7pPr>
            <a:lvl8pPr marL="3199018" indent="0">
              <a:buNone/>
              <a:defRPr sz="1600" b="1"/>
            </a:lvl8pPr>
            <a:lvl9pPr marL="36560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000" b="1"/>
            </a:lvl2pPr>
            <a:lvl3pPr marL="914005" indent="0">
              <a:buNone/>
              <a:defRPr sz="1800" b="1"/>
            </a:lvl3pPr>
            <a:lvl4pPr marL="1371010" indent="0">
              <a:buNone/>
              <a:defRPr sz="1600" b="1"/>
            </a:lvl4pPr>
            <a:lvl5pPr marL="1828010" indent="0">
              <a:buNone/>
              <a:defRPr sz="1600" b="1"/>
            </a:lvl5pPr>
            <a:lvl6pPr marL="2285014" indent="0">
              <a:buNone/>
              <a:defRPr sz="1600" b="1"/>
            </a:lvl6pPr>
            <a:lvl7pPr marL="2742015" indent="0">
              <a:buNone/>
              <a:defRPr sz="1600" b="1"/>
            </a:lvl7pPr>
            <a:lvl8pPr marL="3199018" indent="0">
              <a:buNone/>
              <a:defRPr sz="1600" b="1"/>
            </a:lvl8pPr>
            <a:lvl9pPr marL="36560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F787-169B-4B3D-84B9-3A8D4A79F070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79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F005-5CAA-4228-85CD-DA9E57E645DF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34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3F367-C699-434D-84F2-ED1228CDCE4B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1A62BA">
                    <a:tint val="75000"/>
                  </a:srgbClr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A62BA">
                    <a:tint val="75000"/>
                  </a:srgbClr>
                </a:solidFill>
              </a:rPr>
              <a:t>&lt;#&gt;</a:t>
            </a:r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24664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03" indent="0">
              <a:buNone/>
              <a:defRPr sz="1200"/>
            </a:lvl2pPr>
            <a:lvl3pPr marL="914005" indent="0">
              <a:buNone/>
              <a:defRPr sz="1000"/>
            </a:lvl3pPr>
            <a:lvl4pPr marL="1371010" indent="0">
              <a:buNone/>
              <a:defRPr sz="900"/>
            </a:lvl4pPr>
            <a:lvl5pPr marL="1828010" indent="0">
              <a:buNone/>
              <a:defRPr sz="900"/>
            </a:lvl5pPr>
            <a:lvl6pPr marL="2285014" indent="0">
              <a:buNone/>
              <a:defRPr sz="900"/>
            </a:lvl6pPr>
            <a:lvl7pPr marL="2742015" indent="0">
              <a:buNone/>
              <a:defRPr sz="900"/>
            </a:lvl7pPr>
            <a:lvl8pPr marL="3199018" indent="0">
              <a:buNone/>
              <a:defRPr sz="900"/>
            </a:lvl8pPr>
            <a:lvl9pPr marL="36560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3CC4-E3CE-48E0-B4C6-5249618A1469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48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05" indent="0">
              <a:buNone/>
              <a:defRPr sz="2400"/>
            </a:lvl3pPr>
            <a:lvl4pPr marL="1371010" indent="0">
              <a:buNone/>
              <a:defRPr sz="2000"/>
            </a:lvl4pPr>
            <a:lvl5pPr marL="1828010" indent="0">
              <a:buNone/>
              <a:defRPr sz="2000"/>
            </a:lvl5pPr>
            <a:lvl6pPr marL="2285014" indent="0">
              <a:buNone/>
              <a:defRPr sz="2000"/>
            </a:lvl6pPr>
            <a:lvl7pPr marL="2742015" indent="0">
              <a:buNone/>
              <a:defRPr sz="2000"/>
            </a:lvl7pPr>
            <a:lvl8pPr marL="3199018" indent="0">
              <a:buNone/>
              <a:defRPr sz="2000"/>
            </a:lvl8pPr>
            <a:lvl9pPr marL="365602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03" indent="0">
              <a:buNone/>
              <a:defRPr sz="1200"/>
            </a:lvl2pPr>
            <a:lvl3pPr marL="914005" indent="0">
              <a:buNone/>
              <a:defRPr sz="1000"/>
            </a:lvl3pPr>
            <a:lvl4pPr marL="1371010" indent="0">
              <a:buNone/>
              <a:defRPr sz="900"/>
            </a:lvl4pPr>
            <a:lvl5pPr marL="1828010" indent="0">
              <a:buNone/>
              <a:defRPr sz="900"/>
            </a:lvl5pPr>
            <a:lvl6pPr marL="2285014" indent="0">
              <a:buNone/>
              <a:defRPr sz="900"/>
            </a:lvl6pPr>
            <a:lvl7pPr marL="2742015" indent="0">
              <a:buNone/>
              <a:defRPr sz="900"/>
            </a:lvl7pPr>
            <a:lvl8pPr marL="3199018" indent="0">
              <a:buNone/>
              <a:defRPr sz="900"/>
            </a:lvl8pPr>
            <a:lvl9pPr marL="36560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47DF-329E-4CA5-8A1D-6F28FA130264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41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BC63-6D1A-4A5D-BEC8-3B085D64F72C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12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55B9-D740-4D5D-9D24-B74C146CDBF6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6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836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7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6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5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4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73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52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31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008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285"/>
            <a:ext cx="7772400" cy="102155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57"/>
            <a:ext cx="7772400" cy="1125139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789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57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368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158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947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737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5269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316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16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61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41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378918" indent="0">
              <a:buNone/>
              <a:defRPr sz="1800" b="1"/>
            </a:lvl2pPr>
            <a:lvl3pPr marL="757892" indent="0">
              <a:buNone/>
              <a:defRPr sz="1700" b="1"/>
            </a:lvl3pPr>
            <a:lvl4pPr marL="1136844" indent="0">
              <a:buNone/>
              <a:defRPr sz="1500" b="1"/>
            </a:lvl4pPr>
            <a:lvl5pPr marL="1515816" indent="0">
              <a:buNone/>
              <a:defRPr sz="1500" b="1"/>
            </a:lvl5pPr>
            <a:lvl6pPr marL="1894778" indent="0">
              <a:buNone/>
              <a:defRPr sz="1500" b="1"/>
            </a:lvl6pPr>
            <a:lvl7pPr marL="2273740" indent="0">
              <a:buNone/>
              <a:defRPr sz="1500" b="1"/>
            </a:lvl7pPr>
            <a:lvl8pPr marL="2652694" indent="0">
              <a:buNone/>
              <a:defRPr sz="1500" b="1"/>
            </a:lvl8pPr>
            <a:lvl9pPr marL="303165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92" y="1151341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378918" indent="0">
              <a:buNone/>
              <a:defRPr sz="1800" b="1"/>
            </a:lvl2pPr>
            <a:lvl3pPr marL="757892" indent="0">
              <a:buNone/>
              <a:defRPr sz="1700" b="1"/>
            </a:lvl3pPr>
            <a:lvl4pPr marL="1136844" indent="0">
              <a:buNone/>
              <a:defRPr sz="1500" b="1"/>
            </a:lvl4pPr>
            <a:lvl5pPr marL="1515816" indent="0">
              <a:buNone/>
              <a:defRPr sz="1500" b="1"/>
            </a:lvl5pPr>
            <a:lvl6pPr marL="1894778" indent="0">
              <a:buNone/>
              <a:defRPr sz="1500" b="1"/>
            </a:lvl6pPr>
            <a:lvl7pPr marL="2273740" indent="0">
              <a:buNone/>
              <a:defRPr sz="1500" b="1"/>
            </a:lvl7pPr>
            <a:lvl8pPr marL="2652694" indent="0">
              <a:buNone/>
              <a:defRPr sz="1500" b="1"/>
            </a:lvl8pPr>
            <a:lvl9pPr marL="303165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92" y="1631156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853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1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56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4" y="204895"/>
            <a:ext cx="3008313" cy="8715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378918" indent="0">
              <a:buNone/>
              <a:defRPr sz="1100"/>
            </a:lvl2pPr>
            <a:lvl3pPr marL="757892" indent="0">
              <a:buNone/>
              <a:defRPr sz="900"/>
            </a:lvl3pPr>
            <a:lvl4pPr marL="1136844" indent="0">
              <a:buNone/>
              <a:defRPr sz="900"/>
            </a:lvl4pPr>
            <a:lvl5pPr marL="1515816" indent="0">
              <a:buNone/>
              <a:defRPr sz="900"/>
            </a:lvl5pPr>
            <a:lvl6pPr marL="1894778" indent="0">
              <a:buNone/>
              <a:defRPr sz="900"/>
            </a:lvl6pPr>
            <a:lvl7pPr marL="2273740" indent="0">
              <a:buNone/>
              <a:defRPr sz="900"/>
            </a:lvl7pPr>
            <a:lvl8pPr marL="2652694" indent="0">
              <a:buNone/>
              <a:defRPr sz="900"/>
            </a:lvl8pPr>
            <a:lvl9pPr marL="303165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89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69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378918" indent="0">
              <a:buNone/>
              <a:defRPr sz="2500"/>
            </a:lvl2pPr>
            <a:lvl3pPr marL="757892" indent="0">
              <a:buNone/>
              <a:defRPr sz="2200"/>
            </a:lvl3pPr>
            <a:lvl4pPr marL="1136844" indent="0">
              <a:buNone/>
              <a:defRPr sz="1800"/>
            </a:lvl4pPr>
            <a:lvl5pPr marL="1515816" indent="0">
              <a:buNone/>
              <a:defRPr sz="1800"/>
            </a:lvl5pPr>
            <a:lvl6pPr marL="1894778" indent="0">
              <a:buNone/>
              <a:defRPr sz="1800"/>
            </a:lvl6pPr>
            <a:lvl7pPr marL="2273740" indent="0">
              <a:buNone/>
              <a:defRPr sz="1800"/>
            </a:lvl7pPr>
            <a:lvl8pPr marL="2652694" indent="0">
              <a:buNone/>
              <a:defRPr sz="1800"/>
            </a:lvl8pPr>
            <a:lvl9pPr marL="3031655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692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378918" indent="0">
              <a:buNone/>
              <a:defRPr sz="1100"/>
            </a:lvl2pPr>
            <a:lvl3pPr marL="757892" indent="0">
              <a:buNone/>
              <a:defRPr sz="900"/>
            </a:lvl3pPr>
            <a:lvl4pPr marL="1136844" indent="0">
              <a:buNone/>
              <a:defRPr sz="900"/>
            </a:lvl4pPr>
            <a:lvl5pPr marL="1515816" indent="0">
              <a:buNone/>
              <a:defRPr sz="900"/>
            </a:lvl5pPr>
            <a:lvl6pPr marL="1894778" indent="0">
              <a:buNone/>
              <a:defRPr sz="900"/>
            </a:lvl6pPr>
            <a:lvl7pPr marL="2273740" indent="0">
              <a:buNone/>
              <a:defRPr sz="900"/>
            </a:lvl7pPr>
            <a:lvl8pPr marL="2652694" indent="0">
              <a:buNone/>
              <a:defRPr sz="900"/>
            </a:lvl8pPr>
            <a:lvl9pPr marL="303165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70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224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045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045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035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835696" y="9557"/>
            <a:ext cx="7308304" cy="779995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A62BA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74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835696" y="9557"/>
            <a:ext cx="7308304" cy="779995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A62BA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763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7757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7"/>
          </p:nvPr>
        </p:nvSpPr>
        <p:spPr>
          <a:xfrm>
            <a:off x="1549667" y="2175308"/>
            <a:ext cx="7429100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372755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551600" y="979488"/>
            <a:ext cx="7321550" cy="3622675"/>
          </a:xfrm>
        </p:spPr>
        <p:txBody>
          <a:bodyPr/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06063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844551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164188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060666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847483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6026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551600" y="979488"/>
            <a:ext cx="7321550" cy="3622675"/>
          </a:xfrm>
        </p:spPr>
        <p:txBody>
          <a:bodyPr/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5353243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69184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801521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20274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280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6399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647678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32169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570762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8932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8196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730817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068991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279196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094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8304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386174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83067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79880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004631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0215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34AF11-93D5-47E0-A382-8971E26808BD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Результаты ПХД за 2018 год и 1 квартал 2019 года. Задачи до конца 2019 года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24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551600" y="979488"/>
            <a:ext cx="7321550" cy="362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6152911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473718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076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247963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848521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819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1668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76111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941871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4428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2919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34AF11-93D5-47E0-A382-8971E26808BD}" type="datetime1">
              <a:rPr lang="ru-RU" smtClean="0">
                <a:solidFill>
                  <a:srgbClr val="1A62BA">
                    <a:tint val="75000"/>
                  </a:srgbClr>
                </a:solidFill>
              </a:rPr>
              <a:pPr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Результаты ПХД за 2018 год и 1 квартал 2019 года. Задачи до конца 2019 года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150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551600" y="979488"/>
            <a:ext cx="7321550" cy="362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04966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7"/>
          </p:nvPr>
        </p:nvSpPr>
        <p:spPr>
          <a:xfrm>
            <a:off x="1549667" y="2175308"/>
            <a:ext cx="7429100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57700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658541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933550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74955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2366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65236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469793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58256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860317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68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.em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5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9" Type="http://schemas.openxmlformats.org/officeDocument/2006/relationships/image" Target="../media/image1.emf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8.xml"/><Relationship Id="rId9" Type="http://schemas.openxmlformats.org/officeDocument/2006/relationships/image" Target="../media/image1.emf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2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783500"/>
            <a:ext cx="9143999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1" r:id="rId3"/>
    <p:sldLayoutId id="2147483730" r:id="rId4"/>
    <p:sldLayoutId id="2147483743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386161" y="2079099"/>
            <a:ext cx="7753075" cy="307022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fld id="{E4274F02-7521-4F9B-A76E-13D583AC38B1}" type="slidenum">
              <a:rPr lang="ru-RU" sz="1400" b="1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1400" b="1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371600" y="0"/>
            <a:ext cx="0" cy="5143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704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47875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2" y="4783500"/>
            <a:ext cx="9144001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1600" y="979488"/>
            <a:ext cx="7418013" cy="36226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029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b="1" kern="1200" baseline="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783500"/>
            <a:ext cx="9143999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fld id="{E4274F02-7521-4F9B-A76E-13D583AC38B1}" type="slidenum">
              <a:rPr lang="ru-RU" sz="1400" b="1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1400" b="1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234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47875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2" y="4783500"/>
            <a:ext cx="9144001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1600" y="979488"/>
            <a:ext cx="7418013" cy="36226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497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b="1" kern="1200" baseline="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4783500"/>
            <a:ext cx="9143999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fld id="{E4274F02-7521-4F9B-A76E-13D583AC38B1}" type="slidenum">
              <a:rPr lang="ru-RU" sz="1400" b="1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1400" b="1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859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783500"/>
            <a:ext cx="9143999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fld id="{E4274F02-7521-4F9B-A76E-13D583AC38B1}" type="slidenum">
              <a:rPr lang="ru-RU" sz="1400" b="1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1400" b="1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05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783500"/>
            <a:ext cx="9143999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fld id="{E4274F02-7521-4F9B-A76E-13D583AC38B1}" type="slidenum">
              <a:rPr lang="ru-RU" sz="1400" b="1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1400" b="1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982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783500"/>
            <a:ext cx="9143999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fld id="{E4274F02-7521-4F9B-A76E-13D583AC38B1}" type="slidenum">
              <a:rPr lang="ru-RU" sz="1400" b="1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1400" b="1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630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783500"/>
            <a:ext cx="9143999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fld id="{E4274F02-7521-4F9B-A76E-13D583AC38B1}" type="slidenum">
              <a:rPr lang="ru-RU" sz="1400" b="1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1400" b="1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171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783500"/>
            <a:ext cx="9143999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fld id="{E4274F02-7521-4F9B-A76E-13D583AC38B1}" type="slidenum">
              <a:rPr lang="ru-RU" sz="1400" b="1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1400" b="1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557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2073275"/>
            <a:ext cx="9143999" cy="307022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9"/>
            <a:ext cx="8828087" cy="11623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783500"/>
            <a:ext cx="9143999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fld id="{E4274F02-7521-4F9B-A76E-13D583AC38B1}" type="slidenum">
              <a:rPr lang="ru-RU" sz="1400" b="1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1400" b="1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44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783500"/>
            <a:ext cx="9143999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fld id="{E4274F02-7521-4F9B-A76E-13D583AC38B1}" type="slidenum">
              <a:rPr lang="ru-RU" sz="1400" b="1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1400" b="1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538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783500"/>
            <a:ext cx="9143999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fld id="{E4274F02-7521-4F9B-A76E-13D583AC38B1}" type="slidenum">
              <a:rPr lang="ru-RU" sz="1400" b="1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1400" b="1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66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386161" y="2079099"/>
            <a:ext cx="7753075" cy="307022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371600" y="0"/>
            <a:ext cx="0" cy="5143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997200" y="1"/>
            <a:ext cx="61467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301750" y="4776788"/>
            <a:ext cx="7842249" cy="366711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75200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2665539" cy="3691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47875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74513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371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47875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2" y="4783500"/>
            <a:ext cx="9144001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1600" y="979488"/>
            <a:ext cx="7418013" cy="36226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b="1" kern="1200" baseline="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783500"/>
            <a:ext cx="9143999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fld id="{E4274F02-7521-4F9B-A76E-13D583AC38B1}" type="slidenum">
              <a:rPr lang="ru-RU" sz="1400" b="1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1400" b="1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000" y="108000"/>
            <a:ext cx="1062000" cy="58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594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00" tIns="45700" rIns="91400" bIns="457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00" tIns="45700" rIns="91400" bIns="4570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05"/>
            <a:fld id="{A0F52B39-D054-4828-807F-F06354AFEE6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05"/>
              <a:t>22.10.2019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05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Совещание  по рассмотрению результатов ПХД за 2016 год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00" tIns="45700" rIns="91400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05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0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7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sldNum="0" hdr="0" dt="0"/>
  <p:txStyles>
    <p:titleStyle>
      <a:lvl1pPr algn="ctr" defTabSz="9140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0" indent="-342750" algn="l" defTabSz="91400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30" indent="-285626" algn="l" defTabSz="91400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07" indent="-228500" algn="l" defTabSz="9140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08" indent="-228500" algn="l" defTabSz="91400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10" indent="-228500" algn="l" defTabSz="91400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15" indent="-228500" algn="l" defTabSz="9140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15" indent="-228500" algn="l" defTabSz="9140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20" indent="-228500" algn="l" defTabSz="9140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20" indent="-228500" algn="l" defTabSz="9140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05" algn="l" defTabSz="914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0" algn="l" defTabSz="914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10" algn="l" defTabSz="914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14" algn="l" defTabSz="914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15" algn="l" defTabSz="914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18" algn="l" defTabSz="914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20" algn="l" defTabSz="914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5819" tIns="38022" rIns="75819" bIns="3802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75819" tIns="38022" rIns="75819" bIns="3802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768"/>
            <a:ext cx="2133600" cy="273844"/>
          </a:xfrm>
          <a:prstGeom prst="rect">
            <a:avLst/>
          </a:prstGeom>
        </p:spPr>
        <p:txBody>
          <a:bodyPr vert="horz" lIns="75819" tIns="38022" rIns="75819" bIns="3802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92"/>
            <a:fld id="{25C6A14F-796A-4DFF-B1AE-DD8E0407FF12}" type="datetimeFigureOut">
              <a:rPr lang="ru-RU" smtClean="0">
                <a:solidFill>
                  <a:srgbClr val="1A62BA">
                    <a:tint val="75000"/>
                  </a:srgbClr>
                </a:solidFill>
              </a:rPr>
              <a:pPr defTabSz="757892"/>
              <a:t>22.10.2019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768"/>
            <a:ext cx="2895600" cy="273844"/>
          </a:xfrm>
          <a:prstGeom prst="rect">
            <a:avLst/>
          </a:prstGeom>
        </p:spPr>
        <p:txBody>
          <a:bodyPr vert="horz" lIns="75819" tIns="38022" rIns="75819" bIns="3802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92"/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768"/>
            <a:ext cx="2133600" cy="273844"/>
          </a:xfrm>
          <a:prstGeom prst="rect">
            <a:avLst/>
          </a:prstGeom>
        </p:spPr>
        <p:txBody>
          <a:bodyPr vert="horz" lIns="75819" tIns="38022" rIns="75819" bIns="3802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7892"/>
            <a:fld id="{EF336517-08DA-43C3-B99E-482CDBA581D6}" type="slidenum">
              <a:rPr lang="ru-RU" smtClean="0">
                <a:solidFill>
                  <a:srgbClr val="1A62BA">
                    <a:tint val="75000"/>
                  </a:srgbClr>
                </a:solidFill>
              </a:rPr>
              <a:pPr defTabSz="757892"/>
              <a:t>‹#›</a:t>
            </a:fld>
            <a:endParaRPr lang="ru-RU">
              <a:solidFill>
                <a:srgbClr val="1A62B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8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timing>
    <p:tnLst>
      <p:par>
        <p:cTn id="1" dur="indefinite" restart="never" nodeType="tmRoot"/>
      </p:par>
    </p:tnLst>
  </p:timing>
  <p:txStyles>
    <p:titleStyle>
      <a:lvl1pPr algn="ctr" defTabSz="378918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228" indent="-284228" algn="l" defTabSz="378918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15806" indent="-236835" algn="l" defTabSz="378918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47383" indent="-189519" algn="l" defTabSz="37891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26350" indent="-189519" algn="l" defTabSz="378918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5295" indent="-189519" algn="l" defTabSz="378918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84257" indent="-189519" algn="l" defTabSz="37891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63215" indent="-189519" algn="l" defTabSz="37891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42179" indent="-189519" algn="l" defTabSz="37891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21132" indent="-189519" algn="l" defTabSz="37891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789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378918" algn="l" defTabSz="3789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757892" algn="l" defTabSz="3789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36844" algn="l" defTabSz="3789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515816" algn="l" defTabSz="3789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894778" algn="l" defTabSz="3789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273740" algn="l" defTabSz="3789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652694" algn="l" defTabSz="3789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655" algn="l" defTabSz="3789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9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0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0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0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1536610" y="4782811"/>
            <a:ext cx="7539934" cy="369332"/>
          </a:xfrm>
        </p:spPr>
        <p:txBody>
          <a:bodyPr/>
          <a:lstStyle/>
          <a:p>
            <a:r>
              <a:rPr lang="en-US" sz="1200" cap="all" dirty="0"/>
              <a:t>XI </a:t>
            </a:r>
            <a:r>
              <a:rPr lang="ru-RU" sz="1200" cap="all" dirty="0"/>
              <a:t>Международная научно-практическая конференция «ГРС и системы газоснабжения </a:t>
            </a:r>
            <a:r>
              <a:rPr lang="ru-RU" sz="1200" cap="all" dirty="0" smtClean="0"/>
              <a:t>ПАО </a:t>
            </a:r>
            <a:r>
              <a:rPr lang="ru-RU" sz="1200" cap="all" dirty="0"/>
              <a:t>«Газпром»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398896" y="1616564"/>
            <a:ext cx="7474254" cy="3202768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ru-RU" sz="2000" cap="all" dirty="0"/>
              <a:t>Автоматизация и метрологическое обеспечение ГРС. </a:t>
            </a:r>
            <a:endParaRPr lang="ru-RU" sz="2000" cap="all" dirty="0" smtClean="0"/>
          </a:p>
          <a:p>
            <a:pPr>
              <a:lnSpc>
                <a:spcPct val="150000"/>
              </a:lnSpc>
            </a:pPr>
            <a:r>
              <a:rPr lang="ru-RU" sz="2000" cap="all" dirty="0" smtClean="0"/>
              <a:t>Новые разработки.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71601" y="2939960"/>
            <a:ext cx="6610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Чашников Игорь Борисович, заместитель главного инженера по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АМОиС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– начальник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САиМО</a:t>
            </a:r>
            <a:endParaRPr lang="ru-RU" sz="16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Тел.: (831) 430-92-66. </a:t>
            </a:r>
            <a:r>
              <a:rPr lang="en-U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E-mail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chashnikovib@vtg.gazprom.ru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50" y="42079"/>
            <a:ext cx="7486650" cy="747678"/>
          </a:xfrm>
        </p:spPr>
        <p:txBody>
          <a:bodyPr anchor="ctr"/>
          <a:lstStyle/>
          <a:p>
            <a:r>
              <a:rPr lang="ru-RU" sz="1800" b="1" dirty="0" smtClean="0">
                <a:solidFill>
                  <a:prstClr val="white"/>
                </a:solidFill>
              </a:rPr>
              <a:t>ПЕРЕВОД ГРС НА ПЕРИОДИЧЕСКУЮ И ЦЕНТРАЛИЗОВАННУЮ ФОРМЫ ОБСЛУЖИВАНИЯ</a:t>
            </a:r>
            <a:endParaRPr lang="ru-RU" sz="1800" b="1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551600" y="4813589"/>
            <a:ext cx="7321550" cy="307777"/>
          </a:xfrm>
        </p:spPr>
        <p:txBody>
          <a:bodyPr/>
          <a:lstStyle/>
          <a:p>
            <a:r>
              <a:rPr lang="ru-RU" cap="all" dirty="0"/>
              <a:t>Автоматизация и метрологическое обеспечение ГРС. Новые разработки.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80" y="823877"/>
            <a:ext cx="9114020" cy="541029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88900" algn="just">
              <a:defRPr sz="1600" ker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algn="l">
              <a:defRPr lang="ru-RU" sz="1200" b="0" i="0" u="none" strike="noStrike" kern="0" baseline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1400" dirty="0"/>
              <a:t>В 2017 году утверждена «Программа перевода ГРС ООО «Газпром трансгаз Нижний Новгород» на централизованную </a:t>
            </a:r>
          </a:p>
          <a:p>
            <a:pPr algn="l">
              <a:defRPr lang="ru-RU" sz="1200" b="0" i="0" u="none" strike="noStrike" kern="0" baseline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1400" dirty="0"/>
              <a:t>и периодическую форму обслуживания мобильными бригадами уровня ЛПУМГ на 2017-2019гг»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980" y="1364906"/>
            <a:ext cx="4371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kern="0" dirty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централизованную форму обслуживания – 14 ГРС</a:t>
            </a:r>
          </a:p>
          <a:p>
            <a:r>
              <a:rPr lang="ru-RU" sz="1400" kern="0" dirty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периодическую форму обслуживания – 26 ГРС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475174"/>
              </p:ext>
            </p:extLst>
          </p:nvPr>
        </p:nvGraphicFramePr>
        <p:xfrm>
          <a:off x="741600" y="1915859"/>
          <a:ext cx="7624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152"/>
                <a:gridCol w="1731248"/>
                <a:gridCol w="1906200"/>
                <a:gridCol w="1906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Форма обслуживания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до 2019 г.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после 2019 г.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Динамика изменений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Вахтенная</a:t>
                      </a: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Надомная</a:t>
                      </a: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239</a:t>
                      </a: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210</a:t>
                      </a: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0" dirty="0" smtClean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Периодическая</a:t>
                      </a: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Централизованная</a:t>
                      </a: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Общее количество ГРС</a:t>
                      </a: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327</a:t>
                      </a: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327</a:t>
                      </a: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Стрелка вверх 7"/>
          <p:cNvSpPr/>
          <p:nvPr/>
        </p:nvSpPr>
        <p:spPr>
          <a:xfrm rot="10800000">
            <a:off x="7306758" y="2893607"/>
            <a:ext cx="244928" cy="743275"/>
          </a:xfrm>
          <a:prstGeom prst="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92D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67522"/>
            <a:ext cx="9053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kern="0" dirty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Одним из обязательных условий по переводу ГРС является:</a:t>
            </a:r>
          </a:p>
          <a:p>
            <a:r>
              <a:rPr lang="ru-RU" sz="1400" kern="0" dirty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наличие дистанционно управляемой арматуры на обводной линии (п.6.2.3, п.6.2.4 СТО Газпром 2-2.3-1122-2017).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96012" y="2613341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kern="0" dirty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Стрелка вверх 11"/>
          <p:cNvSpPr/>
          <p:nvPr/>
        </p:nvSpPr>
        <p:spPr>
          <a:xfrm rot="10800000">
            <a:off x="6600351" y="2893606"/>
            <a:ext cx="244928" cy="371639"/>
          </a:xfrm>
          <a:prstGeom prst="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9153" y="2606799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26</a:t>
            </a:r>
            <a:endParaRPr lang="ru-RU" sz="1400" b="1" kern="0" dirty="0">
              <a:solidFill>
                <a:srgbClr val="1A62BA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верх 13"/>
          <p:cNvSpPr/>
          <p:nvPr/>
        </p:nvSpPr>
        <p:spPr>
          <a:xfrm rot="10800000">
            <a:off x="7970947" y="3268217"/>
            <a:ext cx="244928" cy="389136"/>
          </a:xfrm>
          <a:prstGeom prst="up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19325" y="2987953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11</a:t>
            </a:r>
            <a:endParaRPr lang="ru-RU" sz="1400" b="1" kern="0" dirty="0">
              <a:solidFill>
                <a:srgbClr val="1A62BA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"/>
          <p:cNvSpPr txBox="1">
            <a:spLocks/>
          </p:cNvSpPr>
          <p:nvPr/>
        </p:nvSpPr>
        <p:spPr>
          <a:xfrm>
            <a:off x="532737" y="918528"/>
            <a:ext cx="8110331" cy="3622675"/>
          </a:xfrm>
          <a:prstGeom prst="rect">
            <a:avLst/>
          </a:prstGeom>
        </p:spPr>
        <p:txBody>
          <a:bodyPr anchor="ctr"/>
          <a:lstStyle>
            <a:lvl1pPr mar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9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2pPr>
            <a:lvl3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15000"/>
              </a:lnSpc>
              <a:spcBef>
                <a:spcPts val="0"/>
              </a:spcBef>
              <a:defRPr/>
            </a:pPr>
            <a:r>
              <a:rPr lang="ru-RU" sz="24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МЕТРОЛОГИЧЕСКОЕ ОБЕСПЕЧЕНИЕ И УЧЕТ ГАЗА НА ГРС</a:t>
            </a:r>
            <a:endParaRPr lang="ru-RU" sz="2400" kern="0" dirty="0">
              <a:solidFill>
                <a:srgbClr val="1A62BA"/>
              </a:solidFill>
              <a:cs typeface="Times New Roman" panose="02020603050405020304" pitchFamily="18" charset="0"/>
            </a:endParaRPr>
          </a:p>
          <a:p>
            <a:pPr indent="0" algn="ctr">
              <a:lnSpc>
                <a:spcPct val="115000"/>
              </a:lnSpc>
              <a:spcBef>
                <a:spcPts val="0"/>
              </a:spcBef>
              <a:defRPr/>
            </a:pPr>
            <a:r>
              <a:rPr lang="ru-RU" sz="2400" kern="0" dirty="0">
                <a:solidFill>
                  <a:srgbClr val="1A62BA"/>
                </a:solidFill>
                <a:cs typeface="Times New Roman" panose="02020603050405020304" pitchFamily="18" charset="0"/>
              </a:rPr>
              <a:t>ООО «Газпром </a:t>
            </a:r>
            <a:r>
              <a:rPr lang="ru-RU" sz="2400" kern="0" dirty="0" err="1">
                <a:solidFill>
                  <a:srgbClr val="1A62BA"/>
                </a:solidFill>
                <a:cs typeface="Times New Roman" panose="02020603050405020304" pitchFamily="18" charset="0"/>
              </a:rPr>
              <a:t>трансгаз</a:t>
            </a:r>
            <a:r>
              <a:rPr lang="ru-RU" sz="2400" kern="0" dirty="0">
                <a:solidFill>
                  <a:srgbClr val="1A62BA"/>
                </a:solidFill>
                <a:cs typeface="Times New Roman" panose="02020603050405020304" pitchFamily="18" charset="0"/>
              </a:rPr>
              <a:t> Нижний Новгород»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1"/>
          </p:nvPr>
        </p:nvSpPr>
        <p:spPr>
          <a:xfrm>
            <a:off x="1551600" y="4813589"/>
            <a:ext cx="7321550" cy="307777"/>
          </a:xfrm>
        </p:spPr>
        <p:txBody>
          <a:bodyPr/>
          <a:lstStyle/>
          <a:p>
            <a:r>
              <a:rPr lang="ru-RU" cap="all" dirty="0"/>
              <a:t>Автоматизация и метрологическое обеспечение ГРС. Новые разработки.</a:t>
            </a:r>
          </a:p>
        </p:txBody>
      </p:sp>
    </p:spTree>
    <p:extLst>
      <p:ext uri="{BB962C8B-B14F-4D97-AF65-F5344CB8AC3E}">
        <p14:creationId xmlns:p14="http://schemas.microsoft.com/office/powerpoint/2010/main" val="5414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551600" y="4813589"/>
            <a:ext cx="7321550" cy="307777"/>
          </a:xfrm>
        </p:spPr>
        <p:txBody>
          <a:bodyPr/>
          <a:lstStyle/>
          <a:p>
            <a:r>
              <a:rPr lang="ru-RU" cap="all" dirty="0"/>
              <a:t>Автоматизация и метрологическое обеспечение ГРС. Новые разработки.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982119015"/>
              </p:ext>
            </p:extLst>
          </p:nvPr>
        </p:nvGraphicFramePr>
        <p:xfrm>
          <a:off x="190830" y="1272210"/>
          <a:ext cx="3768919" cy="273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669506353"/>
              </p:ext>
            </p:extLst>
          </p:nvPr>
        </p:nvGraphicFramePr>
        <p:xfrm>
          <a:off x="3904091" y="1203324"/>
          <a:ext cx="5137208" cy="3551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0" y="789552"/>
            <a:ext cx="9144000" cy="413773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88900" algn="just"/>
            <a:r>
              <a:rPr lang="ru-RU" sz="1600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ГРС Общества эксплуатируются 1418 узлов измерения расхода газа</a:t>
            </a:r>
            <a:endParaRPr lang="ru-RU" sz="1600" b="1" kern="0" dirty="0">
              <a:solidFill>
                <a:srgbClr val="1A62BA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-1" y="3697677"/>
            <a:ext cx="3919993" cy="1033510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88900" algn="just"/>
            <a:r>
              <a:rPr lang="ru-RU" sz="1400" kern="0" dirty="0" smtClean="0">
                <a:solidFill>
                  <a:srgbClr val="206AB7"/>
                </a:solidFill>
                <a:latin typeface="Arial Narrow" panose="020B0606020202030204" pitchFamily="34" charset="0"/>
              </a:rPr>
              <a:t>100%  ГРС обеспечены коммерческими средствами измерений расхода газа. На коммерческих узлах применяются турбинные счетчики, сужающие устройства.</a:t>
            </a:r>
            <a:endParaRPr lang="ru-RU" sz="1400" b="1" kern="0" dirty="0" smtClean="0">
              <a:solidFill>
                <a:srgbClr val="206AB7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</p:spPr>
        <p:txBody>
          <a:bodyPr anchor="ctr"/>
          <a:lstStyle/>
          <a:p>
            <a:r>
              <a:rPr lang="ru-RU" sz="1800" b="1" dirty="0" smtClean="0"/>
              <a:t>ВИДЫ СРЕДСТВ ИЗМЕРЕНИЯ РАСХОДА ГАЗА, ИСПОЛЬЗУЕМЫЕ НА ГРС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0087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8564" y="3427172"/>
            <a:ext cx="5097236" cy="1296144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88900" algn="just"/>
            <a:r>
              <a:rPr lang="ru-RU" sz="1400" kern="0" dirty="0" smtClean="0">
                <a:solidFill>
                  <a:srgbClr val="206AB7"/>
                </a:solidFill>
                <a:latin typeface="Arial Narrow" panose="020B0606020202030204" pitchFamily="34" charset="0"/>
              </a:rPr>
              <a:t>Работа по приведению узлов учета газа к нормативному сроку эксплуатации, требованиям НТД проводится согласно </a:t>
            </a:r>
            <a:r>
              <a:rPr lang="ru-RU" sz="1400" b="1" kern="0" dirty="0" err="1" smtClean="0">
                <a:solidFill>
                  <a:srgbClr val="206AB7"/>
                </a:solidFill>
                <a:latin typeface="Arial Narrow" panose="020B0606020202030204" pitchFamily="34" charset="0"/>
              </a:rPr>
              <a:t>пообъектного</a:t>
            </a:r>
            <a:r>
              <a:rPr lang="ru-RU" sz="1400" b="1" kern="0" dirty="0" smtClean="0">
                <a:solidFill>
                  <a:srgbClr val="206AB7"/>
                </a:solidFill>
                <a:latin typeface="Arial Narrow" panose="020B0606020202030204" pitchFamily="34" charset="0"/>
              </a:rPr>
              <a:t> плана по капитальному ремонту измерительных систем количества и показателей качества углеводородных сред  на период 2019-2023 гг., согласованного Департаментом ПАО «Газпром» (В.Х. Герцог).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0" y="789552"/>
            <a:ext cx="9144000" cy="413773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88900" algn="just"/>
            <a:r>
              <a:rPr lang="ru-RU" sz="1600" kern="0" dirty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Приборы </a:t>
            </a:r>
            <a:r>
              <a:rPr lang="ru-RU" sz="1600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учета, требующие включения в программу ремонта,  эксплуатируются на </a:t>
            </a:r>
            <a:r>
              <a:rPr lang="ru-RU" sz="1600" b="1" kern="0" dirty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30% узлов измерений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9767" y="1344397"/>
            <a:ext cx="2701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lang="ru-RU" sz="1800" b="0" i="0" u="none" strike="noStrike" kern="0" baseline="0" dirty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СИ расхода газа, подлежащих ремонту, шт.</a:t>
            </a:r>
            <a:endParaRPr lang="ru-RU" kern="0" dirty="0">
              <a:solidFill>
                <a:srgbClr val="1A62BA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734931452"/>
              </p:ext>
            </p:extLst>
          </p:nvPr>
        </p:nvGraphicFramePr>
        <p:xfrm>
          <a:off x="107503" y="1126073"/>
          <a:ext cx="5006247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575595052"/>
              </p:ext>
            </p:extLst>
          </p:nvPr>
        </p:nvGraphicFramePr>
        <p:xfrm>
          <a:off x="5113751" y="1745220"/>
          <a:ext cx="4025225" cy="3058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Текст 2"/>
          <p:cNvSpPr txBox="1">
            <a:spLocks/>
          </p:cNvSpPr>
          <p:nvPr/>
        </p:nvSpPr>
        <p:spPr>
          <a:xfrm>
            <a:off x="1551600" y="4813589"/>
            <a:ext cx="7321550" cy="30777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1400" cap="all" dirty="0">
                <a:solidFill>
                  <a:prstClr val="white"/>
                </a:solidFill>
                <a:latin typeface="Arial Narrow" pitchFamily="34" charset="0"/>
              </a:rPr>
              <a:t>Автоматизация и метрологическое обеспечение ГРС. Новые разработки.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17623" y="1"/>
            <a:ext cx="7451725" cy="789552"/>
          </a:xfrm>
        </p:spPr>
        <p:txBody>
          <a:bodyPr anchor="ctr">
            <a:noAutofit/>
          </a:bodyPr>
          <a:lstStyle/>
          <a:p>
            <a:r>
              <a:rPr lang="ru-RU" sz="1800" b="1" dirty="0" smtClean="0">
                <a:solidFill>
                  <a:srgbClr val="206AB7"/>
                </a:solidFill>
              </a:rPr>
              <a:t/>
            </a:r>
            <a:br>
              <a:rPr lang="ru-RU" sz="1800" b="1" dirty="0" smtClean="0">
                <a:solidFill>
                  <a:srgbClr val="206AB7"/>
                </a:solidFill>
              </a:rPr>
            </a:br>
            <a:r>
              <a:rPr lang="ru-RU" sz="1800" b="1" dirty="0" smtClean="0"/>
              <a:t>СТРУКТУРА СИ РАСХОДА ГАЗА, ТРЕБУЮЩИХ РЕМОНТА</a:t>
            </a:r>
            <a:br>
              <a:rPr lang="ru-RU" sz="1800" b="1" dirty="0" smtClean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36838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71551"/>
            <a:ext cx="9144000" cy="576063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88900" algn="just">
              <a:defRPr ker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/>
              <a:t>Выполнение работ собственными силами с 2018 года обеспечило строгое соблюдение сроков проведения ремонта узлов измерения расхода газа. Время ремонта сократилось в среднем на 10 рабочих дней. </a:t>
            </a:r>
            <a:endParaRPr lang="ru-RU" sz="14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76378784"/>
              </p:ext>
            </p:extLst>
          </p:nvPr>
        </p:nvGraphicFramePr>
        <p:xfrm>
          <a:off x="300671" y="1294770"/>
          <a:ext cx="8496944" cy="1666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69491211"/>
              </p:ext>
            </p:extLst>
          </p:nvPr>
        </p:nvGraphicFramePr>
        <p:xfrm>
          <a:off x="376206" y="3373429"/>
          <a:ext cx="8496944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2735235"/>
            <a:ext cx="9144000" cy="523220"/>
          </a:xfrm>
          <a:prstGeom prst="rect">
            <a:avLst/>
          </a:prstGeom>
          <a:noFill/>
          <a:ln w="28575">
            <a:solidFill>
              <a:srgbClr val="0079C2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kern="0" dirty="0" smtClean="0">
                <a:solidFill>
                  <a:srgbClr val="206AB7"/>
                </a:solidFill>
                <a:latin typeface="Arial Narrow" panose="020B0606020202030204" pitchFamily="34" charset="0"/>
              </a:rPr>
              <a:t>За счет перераспределения затрат с СМР на МТР при переходе на хозяйственный способ выполнения работ за 2 года (2018-2019гг.) было дополнительно отремонтировано 31 СИ на 18,3 </a:t>
            </a:r>
            <a:r>
              <a:rPr lang="ru-RU" sz="1400" kern="0" dirty="0" err="1" smtClean="0">
                <a:solidFill>
                  <a:srgbClr val="206AB7"/>
                </a:solidFill>
                <a:latin typeface="Arial Narrow" panose="020B0606020202030204" pitchFamily="34" charset="0"/>
              </a:rPr>
              <a:t>млн.руб</a:t>
            </a:r>
            <a:r>
              <a:rPr lang="ru-RU" sz="1400" kern="0" dirty="0" smtClean="0">
                <a:solidFill>
                  <a:srgbClr val="206AB7"/>
                </a:solidFill>
                <a:latin typeface="Arial Narrow" panose="020B0606020202030204" pitchFamily="34" charset="0"/>
              </a:rPr>
              <a:t>.  </a:t>
            </a:r>
            <a:endParaRPr lang="ru-RU" sz="1400" kern="0" dirty="0">
              <a:solidFill>
                <a:srgbClr val="206AB7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420445" y="1347614"/>
            <a:ext cx="1352" cy="151216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420445" y="3219822"/>
            <a:ext cx="1352" cy="151216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Текст 2"/>
          <p:cNvSpPr txBox="1">
            <a:spLocks/>
          </p:cNvSpPr>
          <p:nvPr/>
        </p:nvSpPr>
        <p:spPr>
          <a:xfrm>
            <a:off x="1551600" y="4813589"/>
            <a:ext cx="7321550" cy="30777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1400" cap="all" dirty="0">
                <a:solidFill>
                  <a:prstClr val="white"/>
                </a:solidFill>
                <a:latin typeface="Arial Narrow" pitchFamily="34" charset="0"/>
              </a:rPr>
              <a:t>Автоматизация и метрологическое обеспечение ГРС. Новые разработки.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7472" y="1546419"/>
            <a:ext cx="539087" cy="338554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003366"/>
                </a:solidFill>
              </a:defRPr>
            </a:lvl1pPr>
          </a:lstStyle>
          <a:p>
            <a:pPr algn="l"/>
            <a:r>
              <a:rPr lang="ru-RU" sz="1600" dirty="0" smtClean="0">
                <a:solidFill>
                  <a:srgbClr val="0070C0"/>
                </a:solidFill>
                <a:latin typeface="Arial Narrow"/>
              </a:rPr>
              <a:t>шт.</a:t>
            </a:r>
            <a:endParaRPr lang="ru-RU" sz="1600" dirty="0">
              <a:solidFill>
                <a:srgbClr val="0070C0"/>
              </a:solidFill>
              <a:latin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812" y="3236625"/>
            <a:ext cx="1009412" cy="338554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003366"/>
                </a:solidFill>
              </a:defRPr>
            </a:lvl1pPr>
          </a:lstStyle>
          <a:p>
            <a:pPr algn="l"/>
            <a:r>
              <a:rPr lang="ru-RU" sz="1600" dirty="0">
                <a:solidFill>
                  <a:srgbClr val="0070C0"/>
                </a:solidFill>
                <a:latin typeface="Arial Narrow"/>
              </a:rPr>
              <a:t>м</a:t>
            </a:r>
            <a:r>
              <a:rPr lang="ru-RU" sz="1600" dirty="0" smtClean="0">
                <a:solidFill>
                  <a:srgbClr val="0070C0"/>
                </a:solidFill>
                <a:latin typeface="Arial Narrow"/>
              </a:rPr>
              <a:t>лн. руб.</a:t>
            </a:r>
            <a:endParaRPr lang="ru-RU" sz="1600" dirty="0">
              <a:solidFill>
                <a:srgbClr val="0070C0"/>
              </a:solidFill>
              <a:latin typeface="Arial Narrow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6500306" y="3258455"/>
            <a:ext cx="238053" cy="685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8123697" y="3258456"/>
            <a:ext cx="238053" cy="6850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517623" y="1"/>
            <a:ext cx="7451725" cy="771549"/>
          </a:xfrm>
        </p:spPr>
        <p:txBody>
          <a:bodyPr anchor="ctr">
            <a:noAutofit/>
          </a:bodyPr>
          <a:lstStyle/>
          <a:p>
            <a:r>
              <a:rPr lang="ru-RU" sz="1800" b="1" dirty="0" smtClean="0"/>
              <a:t>ВЫПОЛНЕННЫЕ РАБОТЫ ПО ЗАМЕНЕ СИ РАСХОДА ГАЗА НА ГРС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70869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843558"/>
            <a:ext cx="9001000" cy="954107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88900" algn="just">
              <a:defRPr sz="1400" ker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/>
              <a:t>Аккредитация на право поверки будет </a:t>
            </a:r>
            <a:r>
              <a:rPr lang="ru-RU" sz="1600" dirty="0" smtClean="0"/>
              <a:t>осуществлена </a:t>
            </a:r>
            <a:r>
              <a:rPr lang="ru-RU" sz="1600" dirty="0"/>
              <a:t>в 2020 году в соответствии с планом аккредитации, согласованным с Департаментом (В.Х. Герцог) ПАО «Газпром».  В конце 2018 года произведена подготовка эталонной базы лаборатории метрологии Арзамасского ЛПУМГ. В 2019 году </a:t>
            </a:r>
            <a:r>
              <a:rPr lang="ru-RU" sz="1600" dirty="0" smtClean="0"/>
              <a:t>проводится </a:t>
            </a:r>
            <a:r>
              <a:rPr lang="ru-RU" sz="1600" dirty="0"/>
              <a:t>подготовка </a:t>
            </a:r>
            <a:r>
              <a:rPr lang="ru-RU" sz="1600" dirty="0" smtClean="0"/>
              <a:t> </a:t>
            </a:r>
            <a:r>
              <a:rPr lang="ru-RU" sz="1600" dirty="0"/>
              <a:t>необходимой документации, обучение персонала.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20766420"/>
              </p:ext>
            </p:extLst>
          </p:nvPr>
        </p:nvGraphicFramePr>
        <p:xfrm>
          <a:off x="107504" y="1866151"/>
          <a:ext cx="4397189" cy="277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Текст 2"/>
          <p:cNvSpPr txBox="1">
            <a:spLocks/>
          </p:cNvSpPr>
          <p:nvPr/>
        </p:nvSpPr>
        <p:spPr>
          <a:xfrm>
            <a:off x="1551600" y="4813589"/>
            <a:ext cx="7321550" cy="30777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ru-RU" sz="1400" cap="all" dirty="0">
                <a:solidFill>
                  <a:prstClr val="white"/>
                </a:solidFill>
                <a:latin typeface="Arial Narrow" pitchFamily="34" charset="0"/>
              </a:rPr>
              <a:t>Автоматизация и метрологическое обеспечение ГРС. Новые разработки.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00" y="4469122"/>
            <a:ext cx="907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Ожидаемое</a:t>
            </a:r>
            <a:r>
              <a:rPr lang="ru-RU" sz="1600" dirty="0" smtClean="0">
                <a:solidFill>
                  <a:srgbClr val="206AB7"/>
                </a:solidFill>
                <a:latin typeface="Arial Narrow" panose="020B0606020202030204" pitchFamily="34" charset="0"/>
              </a:rPr>
              <a:t> ежегодное высвобождение средств </a:t>
            </a:r>
            <a:r>
              <a:rPr lang="ru-RU" sz="1600" dirty="0">
                <a:solidFill>
                  <a:srgbClr val="206AB7"/>
                </a:solidFill>
                <a:latin typeface="Arial Narrow" panose="020B0606020202030204" pitchFamily="34" charset="0"/>
              </a:rPr>
              <a:t>в размере </a:t>
            </a:r>
            <a:r>
              <a:rPr lang="ru-RU" sz="1600" b="1" dirty="0" smtClean="0">
                <a:solidFill>
                  <a:srgbClr val="206AB7"/>
                </a:solidFill>
                <a:latin typeface="Arial Narrow" panose="020B0606020202030204" pitchFamily="34" charset="0"/>
              </a:rPr>
              <a:t>1,6 млн. </a:t>
            </a:r>
            <a:r>
              <a:rPr lang="ru-RU" sz="1600" b="1" dirty="0">
                <a:solidFill>
                  <a:srgbClr val="206AB7"/>
                </a:solidFill>
                <a:latin typeface="Arial Narrow" panose="020B0606020202030204" pitchFamily="34" charset="0"/>
              </a:rPr>
              <a:t>руб</a:t>
            </a:r>
            <a:r>
              <a:rPr lang="ru-RU" sz="1600" b="1" dirty="0" smtClean="0">
                <a:solidFill>
                  <a:srgbClr val="206AB7"/>
                </a:solidFill>
                <a:latin typeface="Arial Narrow" panose="020B0606020202030204" pitchFamily="34" charset="0"/>
              </a:rPr>
              <a:t>. в год</a:t>
            </a:r>
            <a:r>
              <a:rPr lang="ru-RU" sz="1600" b="1" kern="0" dirty="0" smtClean="0">
                <a:solidFill>
                  <a:srgbClr val="206AB7"/>
                </a:solidFill>
                <a:latin typeface="Arial Narrow" panose="020B0606020202030204" pitchFamily="34" charset="0"/>
              </a:rPr>
              <a:t> </a:t>
            </a:r>
            <a:endParaRPr lang="ru-RU" sz="1600" b="1" kern="0" dirty="0">
              <a:solidFill>
                <a:srgbClr val="206AB7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" name="Диаграмма 9" title="Поверка СГ собственными силами"/>
          <p:cNvGraphicFramePr/>
          <p:nvPr>
            <p:extLst>
              <p:ext uri="{D42A27DB-BD31-4B8C-83A1-F6EECF244321}">
                <p14:modId xmlns:p14="http://schemas.microsoft.com/office/powerpoint/2010/main" val="3168777237"/>
              </p:ext>
            </p:extLst>
          </p:nvPr>
        </p:nvGraphicFramePr>
        <p:xfrm>
          <a:off x="4397071" y="2180037"/>
          <a:ext cx="4711431" cy="245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1"/>
          <p:cNvSpPr txBox="1"/>
          <p:nvPr/>
        </p:nvSpPr>
        <p:spPr>
          <a:xfrm>
            <a:off x="4802587" y="1797665"/>
            <a:ext cx="4305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lang="ru-RU" sz="1800" b="0" i="0" u="none" strike="noStrike" kern="0" baseline="0" dirty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1600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Поверка счетчиков газа, электронных корректоров </a:t>
            </a:r>
            <a:r>
              <a:rPr lang="ru-RU" sz="1600" b="1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собственными силами</a:t>
            </a:r>
            <a:endParaRPr lang="ru-RU" sz="1600" b="1" kern="0" dirty="0">
              <a:solidFill>
                <a:srgbClr val="1A62BA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86324" y="9001"/>
            <a:ext cx="7451725" cy="771549"/>
          </a:xfrm>
        </p:spPr>
        <p:txBody>
          <a:bodyPr anchor="ctr">
            <a:noAutofit/>
          </a:bodyPr>
          <a:lstStyle/>
          <a:p>
            <a:r>
              <a:rPr lang="ru-RU" sz="1800" b="1" dirty="0" smtClean="0"/>
              <a:t>АККРЕДИТАЦИЯ НА ПРАВО ПОВЕРКИ ТУРБИННЫХ, РОТАЦИОННЫХ СЧЕТЧИКОВ ГАЗА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17157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709" y="2377035"/>
            <a:ext cx="3657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3364" y="3558246"/>
            <a:ext cx="8968425" cy="49244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003366"/>
                </a:solidFill>
              </a:defRPr>
            </a:lvl1pPr>
          </a:lstStyle>
          <a:p>
            <a:pPr algn="l"/>
            <a:r>
              <a:rPr lang="ru-RU" sz="1300" b="0" dirty="0">
                <a:solidFill>
                  <a:srgbClr val="0070C0"/>
                </a:solidFill>
                <a:latin typeface="Arial Narrow"/>
              </a:rPr>
              <a:t>Конфигурация при калибровке в сборе с прямыми </a:t>
            </a:r>
            <a:r>
              <a:rPr lang="ru-RU" sz="1300" b="0" dirty="0" smtClean="0">
                <a:solidFill>
                  <a:srgbClr val="0070C0"/>
                </a:solidFill>
                <a:latin typeface="Arial Narrow"/>
              </a:rPr>
              <a:t>участками и </a:t>
            </a:r>
            <a:r>
              <a:rPr lang="ru-RU" sz="1300" b="0" dirty="0" err="1" smtClean="0">
                <a:solidFill>
                  <a:srgbClr val="0070C0"/>
                </a:solidFill>
                <a:latin typeface="Arial Narrow"/>
              </a:rPr>
              <a:t>струевыпрямителем</a:t>
            </a:r>
            <a:r>
              <a:rPr lang="ru-RU" sz="1300" b="0" dirty="0" smtClean="0">
                <a:solidFill>
                  <a:srgbClr val="0070C0"/>
                </a:solidFill>
                <a:latin typeface="Arial Narrow"/>
              </a:rPr>
              <a:t> позволяет произвести установку ультразвуковых расходомеров </a:t>
            </a:r>
            <a:r>
              <a:rPr lang="ru-RU" sz="1300" dirty="0" smtClean="0">
                <a:solidFill>
                  <a:srgbClr val="0070C0"/>
                </a:solidFill>
                <a:latin typeface="Arial Narrow"/>
              </a:rPr>
              <a:t>вместо турбинных счетчиков </a:t>
            </a:r>
            <a:r>
              <a:rPr lang="ru-RU" sz="1300" b="0" dirty="0" smtClean="0">
                <a:solidFill>
                  <a:srgbClr val="0070C0"/>
                </a:solidFill>
                <a:latin typeface="Arial Narrow"/>
              </a:rPr>
              <a:t>в </a:t>
            </a:r>
            <a:r>
              <a:rPr lang="ru-RU" sz="1300" dirty="0" smtClean="0">
                <a:solidFill>
                  <a:srgbClr val="0070C0"/>
                </a:solidFill>
                <a:latin typeface="Arial Narrow"/>
              </a:rPr>
              <a:t>блочных </a:t>
            </a:r>
            <a:r>
              <a:rPr lang="ru-RU" sz="1300" dirty="0">
                <a:solidFill>
                  <a:srgbClr val="0070C0"/>
                </a:solidFill>
                <a:latin typeface="Arial Narrow"/>
              </a:rPr>
              <a:t>ГРС типа «Ташкент» без изменения </a:t>
            </a:r>
            <a:r>
              <a:rPr lang="ru-RU" sz="1300" dirty="0" smtClean="0">
                <a:solidFill>
                  <a:srgbClr val="0070C0"/>
                </a:solidFill>
                <a:latin typeface="Arial Narrow"/>
              </a:rPr>
              <a:t>технологической </a:t>
            </a:r>
            <a:r>
              <a:rPr lang="ru-RU" sz="1300" dirty="0">
                <a:solidFill>
                  <a:srgbClr val="0070C0"/>
                </a:solidFill>
                <a:latin typeface="Arial Narrow"/>
              </a:rPr>
              <a:t>части </a:t>
            </a:r>
            <a:r>
              <a:rPr lang="ru-RU" sz="1300" dirty="0" smtClean="0">
                <a:solidFill>
                  <a:srgbClr val="0070C0"/>
                </a:solidFill>
                <a:latin typeface="Arial Narrow"/>
              </a:rPr>
              <a:t>блоков. </a:t>
            </a:r>
            <a:endParaRPr lang="ru-RU" sz="1300" dirty="0">
              <a:solidFill>
                <a:srgbClr val="0070C0"/>
              </a:solidFill>
              <a:latin typeface="Arial Narrow"/>
            </a:endParaRPr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1"/>
          </p:nvPr>
        </p:nvSpPr>
        <p:spPr>
          <a:xfrm>
            <a:off x="1551600" y="4813589"/>
            <a:ext cx="7321550" cy="307777"/>
          </a:xfrm>
        </p:spPr>
        <p:txBody>
          <a:bodyPr/>
          <a:lstStyle/>
          <a:p>
            <a:r>
              <a:rPr lang="ru-RU" cap="all" dirty="0"/>
              <a:t>Автоматизация и метрологическое обеспечение ГРС. Новые разработки.</a:t>
            </a:r>
          </a:p>
        </p:txBody>
      </p:sp>
      <p:sp>
        <p:nvSpPr>
          <p:cNvPr id="2" name="Стрелка вниз 1"/>
          <p:cNvSpPr/>
          <p:nvPr/>
        </p:nvSpPr>
        <p:spPr>
          <a:xfrm rot="16200000">
            <a:off x="4550143" y="1819384"/>
            <a:ext cx="238053" cy="791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395798"/>
              </p:ext>
            </p:extLst>
          </p:nvPr>
        </p:nvGraphicFramePr>
        <p:xfrm>
          <a:off x="95415" y="813434"/>
          <a:ext cx="4177944" cy="2686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531"/>
                <a:gridCol w="2025413"/>
              </a:tblGrid>
              <a:tr h="3016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+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4606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Диапазон</a:t>
                      </a:r>
                      <a:r>
                        <a:rPr lang="ru-RU" sz="1300" kern="0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1:200</a:t>
                      </a:r>
                      <a:endParaRPr lang="ru-RU" sz="13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Цена</a:t>
                      </a:r>
                      <a:r>
                        <a:rPr lang="ru-RU" sz="1300" kern="0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в 2 раза выше турбинного счетчика</a:t>
                      </a:r>
                      <a:endParaRPr lang="ru-RU" sz="13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922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Отсутствует</a:t>
                      </a:r>
                      <a:r>
                        <a:rPr lang="ru-RU" sz="1300" kern="0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необходимость в линии малого расхода</a:t>
                      </a:r>
                      <a:endParaRPr lang="ru-RU" sz="13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Значительная</a:t>
                      </a:r>
                      <a:r>
                        <a:rPr lang="ru-RU" sz="1300" kern="0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длина прямых участков 20 </a:t>
                      </a:r>
                      <a:r>
                        <a:rPr lang="ru-RU" sz="1300" kern="0" baseline="0" dirty="0" err="1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Ду</a:t>
                      </a:r>
                      <a:r>
                        <a:rPr lang="ru-RU" sz="1300" kern="0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до и 5 </a:t>
                      </a:r>
                      <a:r>
                        <a:rPr lang="ru-RU" sz="1300" kern="0" baseline="0" dirty="0" err="1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Ду</a:t>
                      </a:r>
                      <a:r>
                        <a:rPr lang="ru-RU" sz="1300" kern="0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после расходомера. Для турбинного счетчика длина прямых участков составляет 5 </a:t>
                      </a:r>
                      <a:r>
                        <a:rPr lang="ru-RU" sz="1300" kern="0" baseline="0" dirty="0" err="1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Ду</a:t>
                      </a:r>
                      <a:r>
                        <a:rPr lang="ru-RU" sz="1300" kern="0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до и 3 </a:t>
                      </a:r>
                      <a:r>
                        <a:rPr lang="ru-RU" sz="1300" kern="0" baseline="0" dirty="0" err="1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Ду</a:t>
                      </a:r>
                      <a:r>
                        <a:rPr lang="ru-RU" sz="1300" kern="0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после счетчика</a:t>
                      </a:r>
                      <a:endParaRPr lang="ru-RU" sz="13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4772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Возможность</a:t>
                      </a:r>
                      <a:r>
                        <a:rPr lang="ru-RU" sz="1300" kern="0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детальной диагностики работы (датчиков. Профиля потока)</a:t>
                      </a:r>
                      <a:endParaRPr lang="ru-RU" sz="13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4772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Возможность поверки в</a:t>
                      </a:r>
                      <a:r>
                        <a:rPr lang="ru-RU" sz="1300" kern="0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условиях эксплуатации (имитационным методом)</a:t>
                      </a:r>
                      <a:endParaRPr lang="ru-RU" sz="13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Стрелка вниз 17"/>
          <p:cNvSpPr/>
          <p:nvPr/>
        </p:nvSpPr>
        <p:spPr>
          <a:xfrm>
            <a:off x="6961483" y="3114923"/>
            <a:ext cx="238053" cy="4313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828" y="902804"/>
            <a:ext cx="4648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541549" y="2069258"/>
            <a:ext cx="2839868" cy="30777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003366"/>
                </a:solidFill>
              </a:defRPr>
            </a:lvl1pPr>
          </a:lstStyle>
          <a:p>
            <a:pPr algn="l"/>
            <a:r>
              <a:rPr lang="ru-RU" sz="1400" b="0" dirty="0" smtClean="0">
                <a:solidFill>
                  <a:srgbClr val="0070C0"/>
                </a:solidFill>
                <a:latin typeface="Arial Narrow"/>
              </a:rPr>
              <a:t>Решение, нивелирующее недостатки</a:t>
            </a:r>
            <a:endParaRPr lang="ru-RU" sz="1400" dirty="0">
              <a:solidFill>
                <a:srgbClr val="0070C0"/>
              </a:solidFill>
              <a:latin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363" y="4050689"/>
            <a:ext cx="8968425" cy="6463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003366"/>
                </a:solidFill>
              </a:defRPr>
            </a:lvl1pPr>
          </a:lstStyle>
          <a:p>
            <a:pPr algn="l"/>
            <a:r>
              <a:rPr lang="ru-RU" sz="1200" b="0" dirty="0">
                <a:solidFill>
                  <a:srgbClr val="0070C0"/>
                </a:solidFill>
                <a:latin typeface="Arial Narrow"/>
              </a:rPr>
              <a:t>Данное решение позволяет обеспечить </a:t>
            </a:r>
            <a:r>
              <a:rPr lang="ru-RU" sz="1200" b="0" dirty="0" smtClean="0">
                <a:solidFill>
                  <a:srgbClr val="0070C0"/>
                </a:solidFill>
                <a:latin typeface="Arial Narrow"/>
              </a:rPr>
              <a:t>метрологические характеристики </a:t>
            </a:r>
            <a:r>
              <a:rPr lang="ru-RU" sz="1200" b="0" dirty="0">
                <a:solidFill>
                  <a:srgbClr val="0070C0"/>
                </a:solidFill>
                <a:latin typeface="Arial Narrow"/>
              </a:rPr>
              <a:t>узла измерения расхода газа во всем диапазоне </a:t>
            </a:r>
            <a:r>
              <a:rPr lang="ru-RU" sz="1200" b="0" dirty="0" smtClean="0">
                <a:solidFill>
                  <a:srgbClr val="0070C0"/>
                </a:solidFill>
                <a:latin typeface="Arial Narrow"/>
              </a:rPr>
              <a:t> расходов газа ГРС. Для УИРГ Ду50мм при Р=0,4МПа – (5,6 – 1120) м3/ч. </a:t>
            </a:r>
            <a:r>
              <a:rPr lang="ru-RU" sz="1200" b="0" dirty="0">
                <a:solidFill>
                  <a:srgbClr val="0070C0"/>
                </a:solidFill>
                <a:latin typeface="Arial Narrow"/>
              </a:rPr>
              <a:t>Для УИРГ </a:t>
            </a:r>
            <a:r>
              <a:rPr lang="ru-RU" sz="1200" b="0" dirty="0" smtClean="0">
                <a:solidFill>
                  <a:srgbClr val="0070C0"/>
                </a:solidFill>
                <a:latin typeface="Arial Narrow"/>
              </a:rPr>
              <a:t>Ду100мм </a:t>
            </a:r>
            <a:r>
              <a:rPr lang="ru-RU" sz="1200" b="0" dirty="0">
                <a:solidFill>
                  <a:srgbClr val="0070C0"/>
                </a:solidFill>
                <a:latin typeface="Arial Narrow"/>
              </a:rPr>
              <a:t>при </a:t>
            </a:r>
            <a:r>
              <a:rPr lang="ru-RU" sz="1200" b="0" dirty="0" smtClean="0">
                <a:solidFill>
                  <a:srgbClr val="0070C0"/>
                </a:solidFill>
                <a:latin typeface="Arial Narrow"/>
              </a:rPr>
              <a:t>Р=0,5 МПа </a:t>
            </a:r>
            <a:r>
              <a:rPr lang="ru-RU" sz="1200" b="0" dirty="0">
                <a:solidFill>
                  <a:srgbClr val="0070C0"/>
                </a:solidFill>
                <a:latin typeface="Arial Narrow"/>
              </a:rPr>
              <a:t>– </a:t>
            </a:r>
            <a:r>
              <a:rPr lang="ru-RU" sz="1200" b="0" dirty="0" smtClean="0">
                <a:solidFill>
                  <a:srgbClr val="0070C0"/>
                </a:solidFill>
                <a:latin typeface="Arial Narrow"/>
              </a:rPr>
              <a:t>(27,5 </a:t>
            </a:r>
            <a:r>
              <a:rPr lang="ru-RU" sz="1200" b="0" dirty="0">
                <a:solidFill>
                  <a:srgbClr val="0070C0"/>
                </a:solidFill>
                <a:latin typeface="Arial Narrow"/>
              </a:rPr>
              <a:t>– </a:t>
            </a:r>
            <a:r>
              <a:rPr lang="ru-RU" sz="1200" b="0" dirty="0" smtClean="0">
                <a:solidFill>
                  <a:srgbClr val="0070C0"/>
                </a:solidFill>
                <a:latin typeface="Arial Narrow"/>
              </a:rPr>
              <a:t>5500) </a:t>
            </a:r>
            <a:r>
              <a:rPr lang="ru-RU" sz="1200" b="0" dirty="0">
                <a:solidFill>
                  <a:srgbClr val="0070C0"/>
                </a:solidFill>
                <a:latin typeface="Arial Narrow"/>
              </a:rPr>
              <a:t>м3/ч. Экономия на проведение ремонтных работ при переходе </a:t>
            </a:r>
            <a:r>
              <a:rPr lang="ru-RU" sz="1200" b="0" dirty="0" smtClean="0">
                <a:solidFill>
                  <a:srgbClr val="0070C0"/>
                </a:solidFill>
                <a:latin typeface="Arial Narrow"/>
              </a:rPr>
              <a:t>с нескольких замерных </a:t>
            </a:r>
            <a:r>
              <a:rPr lang="ru-RU" sz="1200" b="0" dirty="0">
                <a:solidFill>
                  <a:srgbClr val="0070C0"/>
                </a:solidFill>
                <a:latin typeface="Arial Narrow"/>
              </a:rPr>
              <a:t>линий на </a:t>
            </a:r>
            <a:r>
              <a:rPr lang="ru-RU" sz="1200" b="0" dirty="0" smtClean="0">
                <a:solidFill>
                  <a:srgbClr val="0070C0"/>
                </a:solidFill>
                <a:latin typeface="Arial Narrow"/>
              </a:rPr>
              <a:t>одну, с учетом </a:t>
            </a:r>
            <a:r>
              <a:rPr lang="ru-RU" sz="1200" b="0" dirty="0" err="1" smtClean="0">
                <a:solidFill>
                  <a:srgbClr val="0070C0"/>
                </a:solidFill>
                <a:latin typeface="Arial Narrow"/>
              </a:rPr>
              <a:t>переобвязки</a:t>
            </a:r>
            <a:r>
              <a:rPr lang="ru-RU" sz="1200" b="0" dirty="0" smtClean="0">
                <a:solidFill>
                  <a:srgbClr val="0070C0"/>
                </a:solidFill>
                <a:latin typeface="Arial Narrow"/>
              </a:rPr>
              <a:t> УИРГ, </a:t>
            </a:r>
            <a:r>
              <a:rPr lang="ru-RU" sz="1200" b="0" dirty="0">
                <a:solidFill>
                  <a:srgbClr val="0070C0"/>
                </a:solidFill>
                <a:latin typeface="Arial Narrow"/>
              </a:rPr>
              <a:t>оценочно </a:t>
            </a:r>
            <a:r>
              <a:rPr lang="ru-RU" sz="1200" dirty="0">
                <a:solidFill>
                  <a:srgbClr val="0070C0"/>
                </a:solidFill>
                <a:latin typeface="Arial Narrow"/>
              </a:rPr>
              <a:t>составит 90 тыс. руб. на один </a:t>
            </a:r>
            <a:r>
              <a:rPr lang="ru-RU" sz="1200" dirty="0" smtClean="0">
                <a:solidFill>
                  <a:srgbClr val="0070C0"/>
                </a:solidFill>
                <a:latin typeface="Arial Narrow"/>
              </a:rPr>
              <a:t>узел. </a:t>
            </a:r>
            <a:endParaRPr lang="ru-RU" sz="1200" dirty="0">
              <a:solidFill>
                <a:srgbClr val="0070C0"/>
              </a:solidFill>
              <a:latin typeface="Arial Narro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2408" y="0"/>
            <a:ext cx="7558601" cy="83099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spcBef>
                <a:spcPct val="0"/>
              </a:spcBef>
              <a:buNone/>
              <a:defRPr kumimoji="0" lang="ru-RU" sz="2400" b="0" i="0" u="none" strike="noStrike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ru-RU" sz="1800" b="1" dirty="0"/>
              <a:t>ПРИМЕНЕНИЕ УЛЬТРАЗВУКОВЫХ РАСХОДОМЕРОВ ПРИ ЗАМЕНЕ ТУРБИННЫХ СЧЕТЧИКОВ ГАЗА</a:t>
            </a:r>
          </a:p>
        </p:txBody>
      </p:sp>
    </p:spTree>
    <p:extLst>
      <p:ext uri="{BB962C8B-B14F-4D97-AF65-F5344CB8AC3E}">
        <p14:creationId xmlns:p14="http://schemas.microsoft.com/office/powerpoint/2010/main" val="25467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551600" y="4813589"/>
            <a:ext cx="7321550" cy="307777"/>
          </a:xfrm>
        </p:spPr>
        <p:txBody>
          <a:bodyPr/>
          <a:lstStyle/>
          <a:p>
            <a:r>
              <a:rPr lang="ru-RU" cap="all" dirty="0"/>
              <a:t>Автоматизация и метрологическое обеспечение ГРС. Новые разработки.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498499"/>
              </p:ext>
            </p:extLst>
          </p:nvPr>
        </p:nvGraphicFramePr>
        <p:xfrm>
          <a:off x="0" y="811035"/>
          <a:ext cx="9143999" cy="3991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803"/>
                <a:gridCol w="1749931"/>
                <a:gridCol w="1687580"/>
                <a:gridCol w="1687580"/>
                <a:gridCol w="1864105"/>
              </a:tblGrid>
              <a:tr h="3342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Название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показателя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2017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2018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2019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Динамика изменений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489960">
                <a:tc>
                  <a:txBody>
                    <a:bodyPr/>
                    <a:lstStyle/>
                    <a:p>
                      <a:r>
                        <a:rPr lang="ru-RU" sz="1400" kern="0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Количество претензий контрагентов, шт.</a:t>
                      </a: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0" dirty="0" smtClean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91708">
                <a:tc>
                  <a:txBody>
                    <a:bodyPr/>
                    <a:lstStyle/>
                    <a:p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Коэффициент</a:t>
                      </a:r>
                      <a:r>
                        <a:rPr lang="ru-RU" sz="1400" kern="0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готовности, </a:t>
                      </a:r>
                      <a:r>
                        <a:rPr lang="ru-RU" sz="1400" kern="0" baseline="0" dirty="0" err="1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отн</a:t>
                      </a:r>
                      <a:r>
                        <a:rPr lang="ru-RU" sz="1400" kern="0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. ед. (нормативное значение 0,98)</a:t>
                      </a: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0,98</a:t>
                      </a: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0,98</a:t>
                      </a: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0" dirty="0" smtClean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0,99</a:t>
                      </a:r>
                    </a:p>
                    <a:p>
                      <a:pPr marL="0" algn="ctr" defTabSz="914400" rtl="0" eaLnBrk="1" latinLnBrk="0" hangingPunct="1"/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0,01 </a:t>
                      </a:r>
                      <a:r>
                        <a:rPr lang="ru-RU" sz="1400" kern="0" dirty="0" err="1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отн</a:t>
                      </a:r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. ед.</a:t>
                      </a: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95205">
                <a:tc>
                  <a:txBody>
                    <a:bodyPr/>
                    <a:lstStyle/>
                    <a:p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400" kern="0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счетчиков газа, электронных корректоров, требующих ремонта приведения к требованиям НТД, шт.</a:t>
                      </a: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405 </a:t>
                      </a:r>
                      <a:b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kern="0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(с учетом СИ, достигших границ эксплуатационного ресурса в отчетном году) </a:t>
                      </a:r>
                      <a:endParaRPr lang="ru-RU" sz="12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371</a:t>
                      </a:r>
                      <a:b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kern="0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(с учетом СИ, достигших границ эксплуатационного ресурса в отчетном году) </a:t>
                      </a:r>
                      <a:endParaRPr lang="ru-RU" sz="12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342</a:t>
                      </a:r>
                      <a:b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kern="0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(с учетом СИ, достигших границ эксплуатационного ресурса в отчетном году) </a:t>
                      </a:r>
                      <a:endParaRPr lang="ru-RU" sz="12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8%</a:t>
                      </a: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816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Количество измерительных</a:t>
                      </a:r>
                      <a:r>
                        <a:rPr lang="ru-RU" sz="1400" kern="0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комплексов, требующих ремонта, шт.</a:t>
                      </a: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140 </a:t>
                      </a:r>
                      <a:b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kern="0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с учетом комплексов, достигших границ эксплуатационного ресурса в отчетном году)</a:t>
                      </a:r>
                      <a:endParaRPr lang="ru-RU" sz="12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130 </a:t>
                      </a:r>
                      <a:b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kern="0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с учетом комплексов, достигших границ эксплуатационного ресурса в отчетном году) </a:t>
                      </a:r>
                      <a:endParaRPr lang="ru-RU" sz="1200" kern="0" dirty="0" smtClean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121</a:t>
                      </a:r>
                      <a:b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kern="0" baseline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с учетом комплексов, достигших границ эксплуатационного ресурса в отчетном году) </a:t>
                      </a:r>
                      <a:endParaRPr lang="ru-RU" sz="1200" kern="0" dirty="0" smtClean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7%</a:t>
                      </a:r>
                      <a:endParaRPr lang="ru-RU" sz="1400" kern="0" dirty="0">
                        <a:solidFill>
                          <a:srgbClr val="1A62BA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Стрелка вверх 16"/>
          <p:cNvSpPr/>
          <p:nvPr/>
        </p:nvSpPr>
        <p:spPr>
          <a:xfrm>
            <a:off x="7368167" y="1792182"/>
            <a:ext cx="269753" cy="369973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18" name="Стрелка вверх 17"/>
          <p:cNvSpPr/>
          <p:nvPr/>
        </p:nvSpPr>
        <p:spPr>
          <a:xfrm rot="10800000">
            <a:off x="7368166" y="2811597"/>
            <a:ext cx="269753" cy="369973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19" name="Стрелка вверх 18"/>
          <p:cNvSpPr/>
          <p:nvPr/>
        </p:nvSpPr>
        <p:spPr>
          <a:xfrm rot="10800000">
            <a:off x="7386321" y="4012201"/>
            <a:ext cx="269753" cy="369973"/>
          </a:xfrm>
          <a:prstGeom prst="up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30129" y="0"/>
            <a:ext cx="7486650" cy="747678"/>
          </a:xfrm>
        </p:spPr>
        <p:txBody>
          <a:bodyPr lIns="0" tIns="0" rIns="0" bIns="0" anchor="ctr" anchorCtr="0">
            <a:noAutofit/>
          </a:bodyPr>
          <a:lstStyle/>
          <a:p>
            <a:r>
              <a:rPr lang="ru-RU" sz="1800" b="1" dirty="0"/>
              <a:t>ПОКАЗАТЕЛИ РАБОТЫ ПО НАПРАВЛЕНИЮ МЕТРОЛОГИЧЕСКОГО ОБЕСПЕЧЕНИЯ ГРС </a:t>
            </a:r>
          </a:p>
        </p:txBody>
      </p:sp>
    </p:spTree>
    <p:extLst>
      <p:ext uri="{BB962C8B-B14F-4D97-AF65-F5344CB8AC3E}">
        <p14:creationId xmlns:p14="http://schemas.microsoft.com/office/powerpoint/2010/main" val="29400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type="body" sz="quarter" idx="11"/>
          </p:nvPr>
        </p:nvSpPr>
        <p:spPr>
          <a:xfrm>
            <a:off x="1551600" y="4813589"/>
            <a:ext cx="7321550" cy="307777"/>
          </a:xfrm>
        </p:spPr>
        <p:txBody>
          <a:bodyPr/>
          <a:lstStyle/>
          <a:p>
            <a:r>
              <a:rPr lang="ru-RU" cap="all" dirty="0"/>
              <a:t>Автоматизация и метрологическое обеспечение ГРС. Новые разработки.</a:t>
            </a: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7767" y="809346"/>
            <a:ext cx="9048466" cy="3961437"/>
          </a:xfrm>
          <a:prstGeom prst="rect">
            <a:avLst/>
          </a:prstGeom>
        </p:spPr>
        <p:txBody>
          <a:bodyPr anchor="t"/>
          <a:lstStyle>
            <a:lvl1pPr mar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9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2pPr>
            <a:lvl3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15000"/>
              </a:lnSpc>
              <a:spcBef>
                <a:spcPts val="0"/>
              </a:spcBef>
              <a:buFont typeface="Arial" pitchFamily="34" charset="0"/>
              <a:buAutoNum type="arabicPeriod"/>
              <a:tabLst>
                <a:tab pos="179388" algn="l"/>
                <a:tab pos="357188" algn="l"/>
              </a:tabLst>
              <a:defRPr/>
            </a:pPr>
            <a:r>
              <a:rPr lang="ru-RU" sz="13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Внедрение </a:t>
            </a:r>
            <a:r>
              <a:rPr lang="ru-RU" sz="1300" kern="0" dirty="0">
                <a:solidFill>
                  <a:srgbClr val="1A62BA"/>
                </a:solidFill>
                <a:cs typeface="Times New Roman" panose="02020603050405020304" pitchFamily="18" charset="0"/>
              </a:rPr>
              <a:t>САУ ГРС в рамках строительства и применение КМЧ САУ ГРС в рамках капитального ремонта </a:t>
            </a:r>
            <a:r>
              <a:rPr lang="ru-RU" sz="13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позволило увеличить автоматизацию технологического процесса непосредственно на ГРС, а также увеличило процент телемеханизации </a:t>
            </a:r>
            <a:r>
              <a:rPr lang="ru-RU" sz="1300" kern="0" dirty="0">
                <a:solidFill>
                  <a:srgbClr val="1A62BA"/>
                </a:solidFill>
                <a:cs typeface="Times New Roman" panose="02020603050405020304" pitchFamily="18" charset="0"/>
              </a:rPr>
              <a:t>ГРС до </a:t>
            </a:r>
            <a:r>
              <a:rPr lang="ru-RU" sz="13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93,3</a:t>
            </a:r>
            <a:r>
              <a:rPr lang="en-US" sz="1300" kern="0" smtClean="0">
                <a:solidFill>
                  <a:srgbClr val="1A62BA"/>
                </a:solidFill>
                <a:cs typeface="Times New Roman" panose="02020603050405020304" pitchFamily="18" charset="0"/>
              </a:rPr>
              <a:t>%</a:t>
            </a:r>
            <a:r>
              <a:rPr lang="ru-RU" sz="1300" kern="0" smtClean="0">
                <a:solidFill>
                  <a:srgbClr val="1A62BA"/>
                </a:solidFill>
                <a:cs typeface="Times New Roman" panose="02020603050405020304" pitchFamily="18" charset="0"/>
              </a:rPr>
              <a:t>.</a:t>
            </a:r>
            <a:endParaRPr lang="ru-RU" sz="1300" kern="0" dirty="0">
              <a:solidFill>
                <a:srgbClr val="1A62BA"/>
              </a:solidFill>
              <a:cs typeface="Times New Roman" panose="02020603050405020304" pitchFamily="18" charset="0"/>
            </a:endParaRPr>
          </a:p>
          <a:p>
            <a:pPr marL="179388" indent="-179388">
              <a:lnSpc>
                <a:spcPct val="115000"/>
              </a:lnSpc>
              <a:spcBef>
                <a:spcPts val="0"/>
              </a:spcBef>
              <a:buAutoNum type="arabicPeriod"/>
              <a:tabLst>
                <a:tab pos="179388" algn="l"/>
                <a:tab pos="357188" algn="l"/>
              </a:tabLst>
              <a:defRPr/>
            </a:pPr>
            <a:endParaRPr lang="ru-RU" sz="1300" kern="0" dirty="0" smtClean="0">
              <a:solidFill>
                <a:srgbClr val="1A62BA"/>
              </a:solidFill>
              <a:cs typeface="Times New Roman" panose="02020603050405020304" pitchFamily="18" charset="0"/>
            </a:endParaRPr>
          </a:p>
          <a:p>
            <a:pPr marL="179388" indent="-179388">
              <a:lnSpc>
                <a:spcPct val="115000"/>
              </a:lnSpc>
              <a:spcBef>
                <a:spcPts val="0"/>
              </a:spcBef>
              <a:buAutoNum type="arabicPeriod"/>
              <a:tabLst>
                <a:tab pos="179388" algn="l"/>
                <a:tab pos="357188" algn="l"/>
              </a:tabLst>
              <a:defRPr/>
            </a:pPr>
            <a:r>
              <a:rPr lang="ru-RU" sz="13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При безусловном соблюдении </a:t>
            </a:r>
            <a:r>
              <a:rPr lang="ru-RU" sz="1300" kern="0" dirty="0">
                <a:solidFill>
                  <a:srgbClr val="1A62BA"/>
                </a:solidFill>
                <a:cs typeface="Times New Roman" panose="02020603050405020304" pitchFamily="18" charset="0"/>
              </a:rPr>
              <a:t>сроков и объемов </a:t>
            </a:r>
            <a:r>
              <a:rPr lang="ru-RU" sz="13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работ технического </a:t>
            </a:r>
            <a:r>
              <a:rPr lang="ru-RU" sz="1300" kern="0" dirty="0">
                <a:solidFill>
                  <a:srgbClr val="1A62BA"/>
                </a:solidFill>
                <a:cs typeface="Times New Roman" panose="02020603050405020304" pitchFamily="18" charset="0"/>
              </a:rPr>
              <a:t>обслуживания </a:t>
            </a:r>
            <a:r>
              <a:rPr lang="ru-RU" sz="13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систем автоматизации, уровень готовности поддерживается не менее 99,98%, что позволяет обеспечить надежную поставку газа потребителям.</a:t>
            </a:r>
          </a:p>
          <a:p>
            <a:pPr marL="179388" indent="-179388">
              <a:lnSpc>
                <a:spcPct val="115000"/>
              </a:lnSpc>
              <a:spcBef>
                <a:spcPts val="0"/>
              </a:spcBef>
              <a:buAutoNum type="arabicPeriod"/>
              <a:tabLst>
                <a:tab pos="179388" algn="l"/>
                <a:tab pos="357188" algn="l"/>
              </a:tabLst>
              <a:defRPr/>
            </a:pPr>
            <a:endParaRPr lang="ru-RU" sz="1300" kern="0" dirty="0" smtClean="0">
              <a:solidFill>
                <a:srgbClr val="1A62BA"/>
              </a:solidFill>
              <a:cs typeface="Times New Roman" panose="02020603050405020304" pitchFamily="18" charset="0"/>
            </a:endParaRPr>
          </a:p>
          <a:p>
            <a:pPr marL="179388" indent="-179388">
              <a:lnSpc>
                <a:spcPct val="115000"/>
              </a:lnSpc>
              <a:spcBef>
                <a:spcPts val="0"/>
              </a:spcBef>
              <a:buFont typeface="Arial" pitchFamily="34" charset="0"/>
              <a:buAutoNum type="arabicPeriod"/>
              <a:tabLst>
                <a:tab pos="179388" algn="l"/>
                <a:tab pos="357188" algn="l"/>
              </a:tabLst>
              <a:defRPr/>
            </a:pPr>
            <a:r>
              <a:rPr lang="ru-RU" sz="1300" kern="0" dirty="0">
                <a:solidFill>
                  <a:srgbClr val="1A62BA"/>
                </a:solidFill>
                <a:cs typeface="Times New Roman" panose="02020603050405020304" pitchFamily="18" charset="0"/>
              </a:rPr>
              <a:t>Применение регуляторов расхода и давления газа с дистанционным управлением позволило </a:t>
            </a:r>
            <a:r>
              <a:rPr lang="ru-RU" sz="13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выполнить условия для перевода </a:t>
            </a:r>
            <a:r>
              <a:rPr lang="ru-RU" sz="1300" kern="0" dirty="0">
                <a:solidFill>
                  <a:srgbClr val="1A62BA"/>
                </a:solidFill>
                <a:cs typeface="Times New Roman" panose="02020603050405020304" pitchFamily="18" charset="0"/>
              </a:rPr>
              <a:t>40 </a:t>
            </a:r>
            <a:r>
              <a:rPr lang="ru-RU" sz="13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ГРС на </a:t>
            </a:r>
            <a:r>
              <a:rPr lang="ru-RU" sz="1300" kern="0" dirty="0">
                <a:solidFill>
                  <a:srgbClr val="1A62BA"/>
                </a:solidFill>
                <a:cs typeface="Times New Roman" panose="02020603050405020304" pitchFamily="18" charset="0"/>
              </a:rPr>
              <a:t>малолюдные </a:t>
            </a:r>
            <a:r>
              <a:rPr lang="ru-RU" sz="13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технологии.</a:t>
            </a:r>
          </a:p>
          <a:p>
            <a:pPr marL="179388" indent="-179388">
              <a:lnSpc>
                <a:spcPct val="115000"/>
              </a:lnSpc>
              <a:spcBef>
                <a:spcPts val="0"/>
              </a:spcBef>
              <a:buFont typeface="Arial" pitchFamily="34" charset="0"/>
              <a:buAutoNum type="arabicPeriod"/>
              <a:tabLst>
                <a:tab pos="179388" algn="l"/>
                <a:tab pos="357188" algn="l"/>
              </a:tabLst>
              <a:defRPr/>
            </a:pPr>
            <a:endParaRPr lang="ru-RU" sz="1300" kern="0" dirty="0" smtClean="0">
              <a:solidFill>
                <a:srgbClr val="1A62BA"/>
              </a:solidFill>
              <a:cs typeface="Times New Roman" panose="02020603050405020304" pitchFamily="18" charset="0"/>
            </a:endParaRPr>
          </a:p>
          <a:p>
            <a:pPr marL="179388" indent="-179388">
              <a:lnSpc>
                <a:spcPct val="115000"/>
              </a:lnSpc>
              <a:spcBef>
                <a:spcPts val="0"/>
              </a:spcBef>
              <a:buFont typeface="Arial" pitchFamily="34" charset="0"/>
              <a:buAutoNum type="arabicPeriod"/>
              <a:tabLst>
                <a:tab pos="179388" algn="l"/>
                <a:tab pos="357188" algn="l"/>
              </a:tabLst>
              <a:defRPr/>
            </a:pPr>
            <a:r>
              <a:rPr lang="ru-RU" sz="13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Обеспечено отсутствие претензий от контрагентов по измерению расхода газа на ГРС за счет: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FontTx/>
              <a:buChar char="-"/>
              <a:tabLst>
                <a:tab pos="179388" algn="l"/>
                <a:tab pos="357188" algn="l"/>
              </a:tabLst>
              <a:defRPr/>
            </a:pPr>
            <a:r>
              <a:rPr lang="ru-RU" sz="1300" kern="0" dirty="0">
                <a:solidFill>
                  <a:srgbClr val="1A62BA"/>
                </a:solidFill>
                <a:cs typeface="Times New Roman" panose="02020603050405020304" pitchFamily="18" charset="0"/>
              </a:rPr>
              <a:t>выполнения программы ремонта средств измерений;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FontTx/>
              <a:buChar char="-"/>
              <a:tabLst>
                <a:tab pos="179388" algn="l"/>
                <a:tab pos="357188" algn="l"/>
              </a:tabLst>
              <a:defRPr/>
            </a:pPr>
            <a:r>
              <a:rPr lang="ru-RU" sz="1300" kern="0" dirty="0">
                <a:solidFill>
                  <a:srgbClr val="1A62BA"/>
                </a:solidFill>
                <a:cs typeface="Times New Roman" panose="02020603050405020304" pitchFamily="18" charset="0"/>
              </a:rPr>
              <a:t>увеличения доли СИ, соответствующих современным требованиям НТД не менее 7% ежегодно;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FontTx/>
              <a:buChar char="-"/>
              <a:tabLst>
                <a:tab pos="179388" algn="l"/>
                <a:tab pos="357188" algn="l"/>
              </a:tabLst>
              <a:defRPr/>
            </a:pPr>
            <a:r>
              <a:rPr lang="ru-RU" sz="1300" kern="0" dirty="0">
                <a:solidFill>
                  <a:srgbClr val="1A62BA"/>
                </a:solidFill>
                <a:cs typeface="Times New Roman" panose="02020603050405020304" pitchFamily="18" charset="0"/>
              </a:rPr>
              <a:t>обеспечения коэффициента готовности средств измерений расхода газа </a:t>
            </a:r>
            <a:r>
              <a:rPr lang="ru-RU" sz="13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0,99.</a:t>
            </a:r>
            <a:endParaRPr lang="ru-RU" sz="1300" kern="0" dirty="0">
              <a:solidFill>
                <a:srgbClr val="1A62BA"/>
              </a:solidFill>
              <a:cs typeface="Times New Roman" panose="02020603050405020304" pitchFamily="18" charset="0"/>
            </a:endParaRPr>
          </a:p>
          <a:p>
            <a:pPr marL="179388" indent="-179388">
              <a:lnSpc>
                <a:spcPct val="115000"/>
              </a:lnSpc>
              <a:spcBef>
                <a:spcPts val="0"/>
              </a:spcBef>
              <a:buFont typeface="Arial" pitchFamily="34" charset="0"/>
              <a:buAutoNum type="arabicPeriod"/>
              <a:tabLst>
                <a:tab pos="179388" algn="l"/>
                <a:tab pos="357188" algn="l"/>
              </a:tabLst>
              <a:defRPr/>
            </a:pPr>
            <a:endParaRPr lang="ru-RU" sz="1300" kern="0" dirty="0" smtClean="0">
              <a:solidFill>
                <a:srgbClr val="1A62BA"/>
              </a:solidFill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tabLst>
                <a:tab pos="179388" algn="l"/>
                <a:tab pos="357188" algn="l"/>
              </a:tabLst>
              <a:defRPr/>
            </a:pPr>
            <a:r>
              <a:rPr lang="ru-RU" sz="13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5.  Применение </a:t>
            </a:r>
            <a:r>
              <a:rPr lang="ru-RU" sz="1300" kern="0" dirty="0">
                <a:solidFill>
                  <a:srgbClr val="1A62BA"/>
                </a:solidFill>
                <a:cs typeface="Times New Roman" panose="02020603050405020304" pitchFamily="18" charset="0"/>
              </a:rPr>
              <a:t>ультразвуковых расходомеров с калиброванными в заводских условиях прямыми участками и </a:t>
            </a:r>
            <a:r>
              <a:rPr lang="ru-RU" sz="1300" kern="0" dirty="0" err="1">
                <a:solidFill>
                  <a:srgbClr val="1A62BA"/>
                </a:solidFill>
                <a:cs typeface="Times New Roman" panose="02020603050405020304" pitchFamily="18" charset="0"/>
              </a:rPr>
              <a:t>струевыпрямителями</a:t>
            </a:r>
            <a:r>
              <a:rPr lang="ru-RU" sz="1300" kern="0" dirty="0">
                <a:solidFill>
                  <a:srgbClr val="1A62BA"/>
                </a:solidFill>
                <a:cs typeface="Times New Roman" panose="02020603050405020304" pitchFamily="18" charset="0"/>
              </a:rPr>
              <a:t> дает возможность  замены турбинных счетчиков на ультразвуковые расходомеры на 40 ГРС Общества без изменения технологии, габаритных размеров блоков </a:t>
            </a:r>
            <a:r>
              <a:rPr lang="ru-RU" sz="13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ГРС.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tabLst>
                <a:tab pos="179388" algn="l"/>
                <a:tab pos="357188" algn="l"/>
              </a:tabLst>
              <a:defRPr/>
            </a:pPr>
            <a:endParaRPr lang="ru-RU" sz="1300" kern="0" dirty="0">
              <a:solidFill>
                <a:srgbClr val="1A62BA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66518" y="76199"/>
            <a:ext cx="7158651" cy="66103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white"/>
                </a:solidFill>
              </a:rPr>
              <a:t>ВЫВОДЫ</a:t>
            </a:r>
            <a:endParaRPr lang="ru-RU" sz="1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74050" y="1207635"/>
            <a:ext cx="4530188" cy="397108"/>
          </a:xfrm>
        </p:spPr>
        <p:txBody>
          <a:bodyPr/>
          <a:lstStyle/>
          <a:p>
            <a:r>
              <a:rPr lang="ru-RU" sz="2000" b="1" dirty="0" smtClean="0"/>
              <a:t>СПАСИБО ЗА ВНИМАНИЕ!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23287" y="2175792"/>
            <a:ext cx="61602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Чашников Игорь Борисович </a:t>
            </a:r>
            <a:endParaRPr lang="ru-RU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Заместитель главного инженера по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САМОиС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– начальник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САиМО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Тел.: (831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) 430-92-66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E-mail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 chashnikovib@vtg.gazprom.ru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1"/>
          </p:nvPr>
        </p:nvSpPr>
        <p:spPr>
          <a:xfrm>
            <a:off x="1551600" y="4813589"/>
            <a:ext cx="7321550" cy="307777"/>
          </a:xfrm>
        </p:spPr>
        <p:txBody>
          <a:bodyPr/>
          <a:lstStyle/>
          <a:p>
            <a:r>
              <a:rPr lang="ru-RU" cap="all" dirty="0"/>
              <a:t>Автоматизация и метрологическое обеспечение ГРС. Новые разработки.</a:t>
            </a:r>
          </a:p>
        </p:txBody>
      </p:sp>
    </p:spTree>
    <p:extLst>
      <p:ext uri="{BB962C8B-B14F-4D97-AF65-F5344CB8AC3E}">
        <p14:creationId xmlns:p14="http://schemas.microsoft.com/office/powerpoint/2010/main" val="47825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"/>
          <p:cNvSpPr txBox="1">
            <a:spLocks/>
          </p:cNvSpPr>
          <p:nvPr/>
        </p:nvSpPr>
        <p:spPr>
          <a:xfrm>
            <a:off x="820080" y="918528"/>
            <a:ext cx="7321550" cy="3622675"/>
          </a:xfrm>
          <a:prstGeom prst="rect">
            <a:avLst/>
          </a:prstGeom>
        </p:spPr>
        <p:txBody>
          <a:bodyPr anchor="ctr"/>
          <a:lstStyle>
            <a:lvl1pPr mar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9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2pPr>
            <a:lvl3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15000"/>
              </a:lnSpc>
              <a:spcBef>
                <a:spcPts val="0"/>
              </a:spcBef>
              <a:defRPr lang="ru-RU" sz="1200" b="0" i="0" u="none" strike="noStrike" kern="1200" baseline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2400" b="1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ТЕЛЕМЕХАНИЗАЦИЯ И АВТОМАТИЗАЦИЯ ГРС </a:t>
            </a:r>
          </a:p>
          <a:p>
            <a:pPr indent="0" algn="ctr">
              <a:lnSpc>
                <a:spcPct val="115000"/>
              </a:lnSpc>
              <a:spcBef>
                <a:spcPts val="0"/>
              </a:spcBef>
              <a:defRPr lang="ru-RU" sz="1200" b="0" i="0" u="none" strike="noStrike" kern="1200" baseline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24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ООО «Газпром </a:t>
            </a:r>
            <a:r>
              <a:rPr lang="ru-RU" sz="2400" kern="0" dirty="0" err="1" smtClean="0">
                <a:solidFill>
                  <a:srgbClr val="1A62BA"/>
                </a:solidFill>
                <a:cs typeface="Times New Roman" panose="02020603050405020304" pitchFamily="18" charset="0"/>
              </a:rPr>
              <a:t>трансгаз</a:t>
            </a:r>
            <a:r>
              <a:rPr lang="ru-RU" sz="2400" kern="0" dirty="0" smtClean="0">
                <a:solidFill>
                  <a:srgbClr val="1A62BA"/>
                </a:solidFill>
                <a:cs typeface="Times New Roman" panose="02020603050405020304" pitchFamily="18" charset="0"/>
              </a:rPr>
              <a:t> Нижний Новгород»</a:t>
            </a:r>
            <a:endParaRPr lang="ru-RU" sz="2400" kern="0" dirty="0">
              <a:solidFill>
                <a:srgbClr val="1A62BA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1"/>
          </p:nvPr>
        </p:nvSpPr>
        <p:spPr>
          <a:xfrm>
            <a:off x="1551600" y="4813589"/>
            <a:ext cx="7321550" cy="307777"/>
          </a:xfrm>
        </p:spPr>
        <p:txBody>
          <a:bodyPr/>
          <a:lstStyle/>
          <a:p>
            <a:r>
              <a:rPr lang="ru-RU" cap="all" dirty="0"/>
              <a:t>Автоматизация и метрологическое обеспечение ГРС. Новые разработки.</a:t>
            </a:r>
          </a:p>
        </p:txBody>
      </p:sp>
    </p:spTree>
    <p:extLst>
      <p:ext uri="{BB962C8B-B14F-4D97-AF65-F5344CB8AC3E}">
        <p14:creationId xmlns:p14="http://schemas.microsoft.com/office/powerpoint/2010/main" val="68545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/>
          <a:lstStyle/>
          <a:p>
            <a:r>
              <a:rPr lang="ru-RU" sz="1800" b="1" dirty="0" smtClean="0">
                <a:solidFill>
                  <a:prstClr val="white"/>
                </a:solidFill>
              </a:rPr>
              <a:t>ТЕЛЕМЕХАНИЗАЦИЯ И АВТОМАТИЗАЦИЯ ГРС</a:t>
            </a:r>
            <a:endParaRPr lang="ru-RU" sz="1800" b="1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551600" y="4813589"/>
            <a:ext cx="7321550" cy="307777"/>
          </a:xfrm>
        </p:spPr>
        <p:txBody>
          <a:bodyPr/>
          <a:lstStyle/>
          <a:p>
            <a:r>
              <a:rPr lang="ru-RU" dirty="0"/>
              <a:t>Автоматизация и метрологическое обеспечение ГРС. </a:t>
            </a:r>
            <a:r>
              <a:rPr lang="ru-RU" dirty="0" smtClean="0"/>
              <a:t>Новые </a:t>
            </a:r>
            <a:r>
              <a:rPr lang="ru-RU" dirty="0"/>
              <a:t>разработки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44701890"/>
              </p:ext>
            </p:extLst>
          </p:nvPr>
        </p:nvGraphicFramePr>
        <p:xfrm>
          <a:off x="-656083" y="838313"/>
          <a:ext cx="5001993" cy="1881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709458667"/>
              </p:ext>
            </p:extLst>
          </p:nvPr>
        </p:nvGraphicFramePr>
        <p:xfrm>
          <a:off x="-414455" y="2808694"/>
          <a:ext cx="4448851" cy="1881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65634245"/>
              </p:ext>
            </p:extLst>
          </p:nvPr>
        </p:nvGraphicFramePr>
        <p:xfrm>
          <a:off x="4605410" y="1232452"/>
          <a:ext cx="4538595" cy="3732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24292" y="849864"/>
            <a:ext cx="4619708" cy="307736"/>
          </a:xfrm>
          <a:prstGeom prst="rect">
            <a:avLst/>
          </a:prstGeom>
          <a:noFill/>
        </p:spPr>
        <p:txBody>
          <a:bodyPr wrap="square" lIns="91400" tIns="45700" rIns="91400" bIns="45700" rtlCol="0">
            <a:spAutoFit/>
          </a:bodyPr>
          <a:lstStyle/>
          <a:p>
            <a:pPr marL="215976" algn="ctr" defTabSz="457148" eaLnBrk="0" fontAlgn="base" hangingPunct="0">
              <a:spcBef>
                <a:spcPct val="0"/>
              </a:spcBef>
              <a:spcAft>
                <a:spcPct val="0"/>
              </a:spcAft>
              <a:defRPr lang="ru-RU" sz="1400" b="1" i="0" u="none" strike="noStrike" kern="0" baseline="0" dirty="0" smtClean="0">
                <a:solidFill>
                  <a:srgbClr val="1A62BA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ГРС эксплуатируются 114 </a:t>
            </a:r>
            <a:r>
              <a:rPr lang="ru-RU" sz="1400" b="1" kern="0" dirty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САУ и 168 КП ТМ</a:t>
            </a:r>
          </a:p>
        </p:txBody>
      </p:sp>
    </p:spTree>
    <p:extLst>
      <p:ext uri="{BB962C8B-B14F-4D97-AF65-F5344CB8AC3E}">
        <p14:creationId xmlns:p14="http://schemas.microsoft.com/office/powerpoint/2010/main" val="15628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/>
          <a:lstStyle/>
          <a:p>
            <a:r>
              <a:rPr lang="ru-RU" sz="1800" b="1" dirty="0" smtClean="0">
                <a:solidFill>
                  <a:prstClr val="white"/>
                </a:solidFill>
              </a:rPr>
              <a:t>НАДЕЖНОСТЬ САУ И КП ТМ ГРС</a:t>
            </a:r>
            <a:endParaRPr lang="ru-RU" sz="1800" b="1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551600" y="4813589"/>
            <a:ext cx="7321550" cy="307777"/>
          </a:xfrm>
        </p:spPr>
        <p:txBody>
          <a:bodyPr/>
          <a:lstStyle/>
          <a:p>
            <a:r>
              <a:rPr lang="ru-RU" dirty="0"/>
              <a:t>Автоматизация и метрологическое обеспечение ГРС. </a:t>
            </a:r>
            <a:r>
              <a:rPr lang="ru-RU" dirty="0" smtClean="0"/>
              <a:t>Новые </a:t>
            </a:r>
            <a:r>
              <a:rPr lang="ru-RU" dirty="0"/>
              <a:t>разработки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80228481"/>
              </p:ext>
            </p:extLst>
          </p:nvPr>
        </p:nvGraphicFramePr>
        <p:xfrm>
          <a:off x="0" y="712035"/>
          <a:ext cx="9144000" cy="197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7"/>
          <p:cNvGraphicFramePr/>
          <p:nvPr>
            <p:extLst>
              <p:ext uri="{D42A27DB-BD31-4B8C-83A1-F6EECF244321}">
                <p14:modId xmlns:p14="http://schemas.microsoft.com/office/powerpoint/2010/main" val="2062027660"/>
              </p:ext>
            </p:extLst>
          </p:nvPr>
        </p:nvGraphicFramePr>
        <p:xfrm>
          <a:off x="190831" y="3214540"/>
          <a:ext cx="4500439" cy="156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7"/>
          <p:cNvGraphicFramePr/>
          <p:nvPr>
            <p:extLst>
              <p:ext uri="{D42A27DB-BD31-4B8C-83A1-F6EECF244321}">
                <p14:modId xmlns:p14="http://schemas.microsoft.com/office/powerpoint/2010/main" val="2346849510"/>
              </p:ext>
            </p:extLst>
          </p:nvPr>
        </p:nvGraphicFramePr>
        <p:xfrm>
          <a:off x="4214191" y="3188473"/>
          <a:ext cx="4929810" cy="1615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140766" y="2798686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kern="0" dirty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Надежность </a:t>
            </a:r>
            <a:r>
              <a:rPr lang="ru-RU" sz="1600" b="1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САУ и КП ТМ ГРС</a:t>
            </a:r>
            <a:endParaRPr lang="ru-RU" sz="1600" b="1" kern="0" dirty="0">
              <a:solidFill>
                <a:srgbClr val="1A62BA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3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lIns="0" tIns="0" rIns="0" bIns="0" anchor="ctr" anchorCtr="0"/>
          <a:lstStyle/>
          <a:p>
            <a:r>
              <a:rPr lang="ru-RU" sz="1800" b="1" dirty="0" smtClean="0">
                <a:solidFill>
                  <a:prstClr val="white"/>
                </a:solidFill>
              </a:rPr>
              <a:t>ПОВЫШЕНИЕ УРОВНЯ АВТОМАТИЗАЦИИ НА ГРС</a:t>
            </a:r>
            <a:endParaRPr lang="ru-RU" sz="1800" b="1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551600" y="4813589"/>
            <a:ext cx="7321550" cy="307777"/>
          </a:xfrm>
        </p:spPr>
        <p:txBody>
          <a:bodyPr/>
          <a:lstStyle/>
          <a:p>
            <a:r>
              <a:rPr lang="ru-RU" dirty="0"/>
              <a:t>Автоматизация и метрологическое обеспечение ГРС. </a:t>
            </a:r>
            <a:r>
              <a:rPr lang="ru-RU" dirty="0" smtClean="0"/>
              <a:t>Новые </a:t>
            </a:r>
            <a:r>
              <a:rPr lang="ru-RU" dirty="0"/>
              <a:t>разработки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11" name="Диаграмма 7"/>
          <p:cNvGraphicFramePr/>
          <p:nvPr>
            <p:extLst>
              <p:ext uri="{D42A27DB-BD31-4B8C-83A1-F6EECF244321}">
                <p14:modId xmlns:p14="http://schemas.microsoft.com/office/powerpoint/2010/main" val="3766679269"/>
              </p:ext>
            </p:extLst>
          </p:nvPr>
        </p:nvGraphicFramePr>
        <p:xfrm>
          <a:off x="0" y="805863"/>
          <a:ext cx="9144000" cy="1887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740699612"/>
              </p:ext>
            </p:extLst>
          </p:nvPr>
        </p:nvGraphicFramePr>
        <p:xfrm>
          <a:off x="-103366" y="2830649"/>
          <a:ext cx="4448851" cy="1881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7"/>
          <p:cNvGraphicFramePr/>
          <p:nvPr>
            <p:extLst>
              <p:ext uri="{D42A27DB-BD31-4B8C-83A1-F6EECF244321}">
                <p14:modId xmlns:p14="http://schemas.microsoft.com/office/powerpoint/2010/main" val="576757350"/>
              </p:ext>
            </p:extLst>
          </p:nvPr>
        </p:nvGraphicFramePr>
        <p:xfrm>
          <a:off x="5049078" y="2898382"/>
          <a:ext cx="4094921" cy="1887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521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sers\ASUTP7\AppData\Local\Microsoft\Windows\Temporary Internet Files\Content.Outlook\PAUWVC7O\Схема Пенза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06" y="1327744"/>
            <a:ext cx="4078835" cy="22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z="1800" b="1" dirty="0" smtClean="0"/>
              <a:t>ИСПЫТАНИЯ РГДУ НА ГРС МОКШАН ПЕНЗЕНСКОГО ЛПУМГ </a:t>
            </a:r>
            <a:endParaRPr lang="ru-RU" sz="1800" b="1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551600" y="4813589"/>
            <a:ext cx="7321550" cy="30777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2pPr>
            <a:lvl3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3pPr>
            <a:lvl4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4pPr>
            <a:lvl5pPr marL="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cap="all">
                <a:solidFill>
                  <a:prstClr val="white"/>
                </a:solidFill>
              </a:rPr>
              <a:t>Автоматизация и метрологическое обеспечение ГРС. Новые разработки.</a:t>
            </a:r>
          </a:p>
        </p:txBody>
      </p:sp>
      <p:pic>
        <p:nvPicPr>
          <p:cNvPr id="15" name="Picture 7" descr="IMG_02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" y="3494570"/>
            <a:ext cx="2104723" cy="1271047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549" y="790875"/>
            <a:ext cx="9013684" cy="523220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88900">
              <a:defRPr sz="1400" b="0" i="0" u="none" strike="noStrike" kern="0" baseline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По поручению ПАО «Газпром» в </a:t>
            </a:r>
            <a:r>
              <a:rPr lang="ru-RU" dirty="0" smtClean="0"/>
              <a:t>ООО «Газпром </a:t>
            </a:r>
            <a:r>
              <a:rPr lang="ru-RU" dirty="0" err="1"/>
              <a:t>трансгаз</a:t>
            </a:r>
            <a:r>
              <a:rPr lang="ru-RU" dirty="0"/>
              <a:t> Нижний Новгород» проведены испытания регулятора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дистанционным управлением</a:t>
            </a:r>
          </a:p>
        </p:txBody>
      </p:sp>
      <p:pic>
        <p:nvPicPr>
          <p:cNvPr id="16" name="Picture 12" descr="IMG_027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8" t="38037" r="12670" b="8253"/>
          <a:stretch/>
        </p:blipFill>
        <p:spPr bwMode="auto">
          <a:xfrm>
            <a:off x="2661313" y="3481452"/>
            <a:ext cx="2454118" cy="1284165"/>
          </a:xfrm>
          <a:prstGeom prst="rect">
            <a:avLst/>
          </a:prstGeom>
          <a:noFill/>
          <a:ln w="12700">
            <a:solidFill>
              <a:srgbClr val="0079C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79667" y="1558456"/>
            <a:ext cx="3824518" cy="1600438"/>
          </a:xfrm>
          <a:prstGeom prst="rect">
            <a:avLst/>
          </a:prstGeom>
          <a:noFill/>
          <a:ln w="12700">
            <a:solidFill>
              <a:srgbClr val="0079C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400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2010г. </a:t>
            </a:r>
            <a:r>
              <a:rPr lang="ru-RU" sz="1400" kern="0" dirty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</a:t>
            </a:r>
            <a:r>
              <a:rPr lang="ru-RU" sz="1400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2011г. – опытно-промышленная эксплуатация РГДУ. </a:t>
            </a:r>
          </a:p>
          <a:p>
            <a:pPr marL="342900" indent="-342900">
              <a:buFontTx/>
              <a:buAutoNum type="arabicPeriod"/>
            </a:pPr>
            <a:r>
              <a:rPr lang="ru-RU" sz="1400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2013г. по 2014г. – ресурсные испытания РГДУ-Р и системы дистанционного управления.</a:t>
            </a:r>
          </a:p>
          <a:p>
            <a:pPr marL="342900" indent="-342900">
              <a:buFontTx/>
              <a:buAutoNum type="arabicPeriod"/>
            </a:pPr>
            <a:r>
              <a:rPr lang="ru-RU" sz="1400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2014г. по настоящее время РГДУ-Р в комплекте с системой дистанционного управления в промышленной эксплуатации.</a:t>
            </a:r>
            <a:endParaRPr lang="ru-RU" sz="1400" kern="0" dirty="0">
              <a:solidFill>
                <a:srgbClr val="1A62BA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1715" y="3317017"/>
            <a:ext cx="3824518" cy="1169551"/>
          </a:xfrm>
          <a:prstGeom prst="rect">
            <a:avLst/>
          </a:prstGeom>
          <a:noFill/>
          <a:ln w="12700">
            <a:solidFill>
              <a:srgbClr val="0079C2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Выводы:</a:t>
            </a:r>
          </a:p>
          <a:p>
            <a:pPr marL="342900" indent="-342900">
              <a:buFontTx/>
              <a:buAutoNum type="arabicPeriod"/>
            </a:pPr>
            <a:r>
              <a:rPr lang="ru-RU" sz="1400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Наработка РГДУ-Р составляет более 50 000 часов.</a:t>
            </a:r>
          </a:p>
          <a:p>
            <a:pPr marL="342900" indent="-342900">
              <a:buFontTx/>
              <a:buAutoNum type="arabicPeriod"/>
            </a:pPr>
            <a:r>
              <a:rPr lang="ru-RU" sz="1400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 </a:t>
            </a:r>
            <a:r>
              <a:rPr lang="ru-RU" sz="1400" kern="0" dirty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время эксплуатации о</a:t>
            </a:r>
            <a:r>
              <a:rPr lang="ru-RU" sz="1400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тказов оборудования не </a:t>
            </a:r>
            <a:r>
              <a:rPr lang="ru-RU" sz="1400" kern="0" dirty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</a:t>
            </a:r>
            <a:r>
              <a:rPr lang="ru-RU" sz="1400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опущено.</a:t>
            </a:r>
            <a:endParaRPr lang="ru-RU" sz="1400" kern="0" dirty="0">
              <a:solidFill>
                <a:srgbClr val="1A62BA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3053" y="2526493"/>
            <a:ext cx="309261" cy="14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8911" y="2715011"/>
            <a:ext cx="309261" cy="14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61964" y="3026756"/>
            <a:ext cx="309261" cy="14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61964" y="3221875"/>
            <a:ext cx="309261" cy="14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92388" y="2774035"/>
            <a:ext cx="265817" cy="14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80938" y="2966851"/>
            <a:ext cx="265817" cy="14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54507" y="3010898"/>
            <a:ext cx="359944" cy="103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65014" y="2119505"/>
            <a:ext cx="369988" cy="16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29808" y="2112456"/>
            <a:ext cx="369988" cy="16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50" y="76199"/>
            <a:ext cx="7215801" cy="661039"/>
          </a:xfrm>
        </p:spPr>
        <p:txBody>
          <a:bodyPr lIns="0" tIns="0" rIns="0" bIns="0" anchor="ctr" anchorCtr="0"/>
          <a:lstStyle/>
          <a:p>
            <a:r>
              <a:rPr lang="ru-RU" sz="1800" b="1" dirty="0" smtClean="0">
                <a:solidFill>
                  <a:prstClr val="white"/>
                </a:solidFill>
              </a:rPr>
              <a:t>ИСПОЛЬЗОВАНИЕ РЕГУЛЯТОРА С ДИСТАНЦИОННЫМ УПРАВЛЕНИЕМ</a:t>
            </a:r>
            <a:endParaRPr lang="ru-RU" sz="1800" b="1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551600" y="4813589"/>
            <a:ext cx="7321550" cy="307777"/>
          </a:xfrm>
        </p:spPr>
        <p:txBody>
          <a:bodyPr/>
          <a:lstStyle/>
          <a:p>
            <a:r>
              <a:rPr lang="ru-RU" cap="all" dirty="0"/>
              <a:t>Автоматизация и метрологическое обеспечение ГРС. Новые разработки.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7" y="1158656"/>
            <a:ext cx="5449314" cy="3534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49" y="1158656"/>
            <a:ext cx="1446414" cy="15236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12" y="1391827"/>
            <a:ext cx="1127471" cy="11916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611" y="3091107"/>
            <a:ext cx="2663372" cy="1620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4109" y="756804"/>
            <a:ext cx="291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kern="0" dirty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Структурная схема регулятора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8461" y="756804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Регулятор газа</a:t>
            </a:r>
            <a:endParaRPr lang="ru-RU" kern="0" dirty="0">
              <a:solidFill>
                <a:srgbClr val="1A62BA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4030" y="756804"/>
            <a:ext cx="1730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Блок сопряжения и управления</a:t>
            </a:r>
            <a:endParaRPr lang="ru-RU" kern="0" dirty="0">
              <a:solidFill>
                <a:srgbClr val="1A62BA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2686" y="2755670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kern="0" dirty="0" smtClea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Схема отображения информации</a:t>
            </a:r>
            <a:endParaRPr lang="ru-RU" kern="0" dirty="0">
              <a:solidFill>
                <a:srgbClr val="1A62BA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11104" y="1542082"/>
            <a:ext cx="395207" cy="20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59441" y="1518833"/>
            <a:ext cx="395207" cy="20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87857" y="1549831"/>
            <a:ext cx="395207" cy="20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39498" y="1500753"/>
            <a:ext cx="475282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69504" y="1441342"/>
            <a:ext cx="839492" cy="247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700" dirty="0" err="1" smtClean="0">
                <a:solidFill>
                  <a:srgbClr val="003366"/>
                </a:solidFill>
              </a:rPr>
              <a:t>Уставки</a:t>
            </a:r>
            <a:r>
              <a:rPr lang="ru-RU" sz="700" dirty="0" smtClean="0">
                <a:solidFill>
                  <a:srgbClr val="003366"/>
                </a:solidFill>
              </a:rPr>
              <a:t> </a:t>
            </a:r>
            <a:r>
              <a:rPr lang="ru-RU" sz="700" dirty="0" err="1" smtClean="0">
                <a:solidFill>
                  <a:srgbClr val="003366"/>
                </a:solidFill>
              </a:rPr>
              <a:t>Рвых</a:t>
            </a:r>
            <a:r>
              <a:rPr lang="ru-RU" sz="700" dirty="0" smtClean="0">
                <a:solidFill>
                  <a:srgbClr val="003366"/>
                </a:solidFill>
              </a:rPr>
              <a:t>, </a:t>
            </a:r>
            <a:r>
              <a:rPr lang="en-US" sz="700" dirty="0" smtClean="0">
                <a:solidFill>
                  <a:srgbClr val="003366"/>
                </a:solidFill>
              </a:rPr>
              <a:t>Q (min, max)</a:t>
            </a:r>
            <a:endParaRPr lang="ru-RU" sz="700" dirty="0">
              <a:solidFill>
                <a:srgbClr val="0033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64512" y="1463786"/>
            <a:ext cx="906651" cy="247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err="1" smtClean="0">
                <a:solidFill>
                  <a:srgbClr val="003366"/>
                </a:solidFill>
              </a:rPr>
              <a:t>Уставки</a:t>
            </a:r>
            <a:r>
              <a:rPr lang="ru-RU" sz="700" dirty="0" smtClean="0">
                <a:solidFill>
                  <a:srgbClr val="003366"/>
                </a:solidFill>
              </a:rPr>
              <a:t> </a:t>
            </a:r>
            <a:r>
              <a:rPr lang="ru-RU" sz="700" dirty="0" err="1" smtClean="0">
                <a:solidFill>
                  <a:srgbClr val="003366"/>
                </a:solidFill>
              </a:rPr>
              <a:t>Рвых</a:t>
            </a:r>
            <a:r>
              <a:rPr lang="ru-RU" sz="700" dirty="0" smtClean="0">
                <a:solidFill>
                  <a:srgbClr val="003366"/>
                </a:solidFill>
              </a:rPr>
              <a:t>, </a:t>
            </a:r>
            <a:r>
              <a:rPr lang="en-US" sz="700" dirty="0" smtClean="0">
                <a:solidFill>
                  <a:srgbClr val="003366"/>
                </a:solidFill>
              </a:rPr>
              <a:t>Q (min, max)</a:t>
            </a:r>
            <a:endParaRPr lang="ru-RU" sz="700" dirty="0">
              <a:solidFill>
                <a:srgbClr val="003366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24000" y="1341440"/>
            <a:ext cx="844659" cy="92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42096" y="1357593"/>
            <a:ext cx="559697" cy="92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74615" y="1365669"/>
            <a:ext cx="559697" cy="92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50" y="76199"/>
            <a:ext cx="7215801" cy="661039"/>
          </a:xfrm>
        </p:spPr>
        <p:txBody>
          <a:bodyPr anchor="ctr"/>
          <a:lstStyle/>
          <a:p>
            <a:r>
              <a:rPr lang="ru-RU" sz="1800" b="1" dirty="0" smtClean="0">
                <a:solidFill>
                  <a:prstClr val="white"/>
                </a:solidFill>
              </a:rPr>
              <a:t>ОРГАНИЗАЦИЯ СТЫКА РГДУ С ВЕРХНИМ УРОВНЕМ</a:t>
            </a:r>
            <a:endParaRPr lang="ru-RU" sz="1800" b="1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551600" y="4813589"/>
            <a:ext cx="7321550" cy="307777"/>
          </a:xfrm>
        </p:spPr>
        <p:txBody>
          <a:bodyPr/>
          <a:lstStyle/>
          <a:p>
            <a:r>
              <a:rPr lang="ru-RU" cap="all" dirty="0"/>
              <a:t>Автоматизация и метрологическое обеспечение ГРС. Новые разработки.</a:t>
            </a:r>
          </a:p>
        </p:txBody>
      </p:sp>
      <p:pic>
        <p:nvPicPr>
          <p:cNvPr id="1026" name="Рисунок 8" descr="Безымян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44" y="2393197"/>
            <a:ext cx="2824616" cy="22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906" y="1583043"/>
            <a:ext cx="2862793" cy="24760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660" y="836238"/>
            <a:ext cx="3792772" cy="50980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88900" algn="just">
              <a:defRPr sz="1600" ker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 smtClean="0"/>
              <a:t>Сопряжение </a:t>
            </a:r>
            <a:r>
              <a:rPr lang="ru-RU" dirty="0"/>
              <a:t>регулятора с пультом диспетчера </a:t>
            </a:r>
            <a:r>
              <a:rPr lang="ru-RU" dirty="0" smtClean="0"/>
              <a:t>через преобразователь </a:t>
            </a:r>
            <a:r>
              <a:rPr lang="ru-RU" dirty="0"/>
              <a:t>протоколов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6" y="1583043"/>
            <a:ext cx="2862793" cy="24760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01085" y="851627"/>
            <a:ext cx="3364614" cy="4790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88900" algn="just">
              <a:defRPr sz="1400" kern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600" dirty="0" smtClean="0"/>
              <a:t>Сопряжение </a:t>
            </a:r>
            <a:r>
              <a:rPr lang="ru-RU" sz="1600" dirty="0"/>
              <a:t>регулятора с пультом диспетчера через </a:t>
            </a:r>
            <a:r>
              <a:rPr lang="ru-RU" sz="1600" dirty="0" smtClean="0"/>
              <a:t>САУ ГРС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219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50" y="76199"/>
            <a:ext cx="7215801" cy="661039"/>
          </a:xfrm>
        </p:spPr>
        <p:txBody>
          <a:bodyPr lIns="0" tIns="0" rIns="0" bIns="0" anchor="ctr" anchorCtr="0"/>
          <a:lstStyle/>
          <a:p>
            <a:r>
              <a:rPr lang="ru-RU" sz="1800" b="1" dirty="0" smtClean="0">
                <a:solidFill>
                  <a:prstClr val="white"/>
                </a:solidFill>
              </a:rPr>
              <a:t>АНАЛИЗ ОТЕЧЕСТВЕННОГО РЫНКА УПРАВЛЯЕМЫХ РЕГУЛЯТОРОВ</a:t>
            </a:r>
            <a:endParaRPr lang="ru-RU" sz="1800" b="1" dirty="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551600" y="4813589"/>
            <a:ext cx="7321550" cy="307777"/>
          </a:xfrm>
        </p:spPr>
        <p:txBody>
          <a:bodyPr/>
          <a:lstStyle/>
          <a:p>
            <a:r>
              <a:rPr lang="ru-RU" cap="all" dirty="0"/>
              <a:t>Автоматизация и метрологическое обеспечение ГРС. Новые разработки.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727469"/>
              </p:ext>
            </p:extLst>
          </p:nvPr>
        </p:nvGraphicFramePr>
        <p:xfrm>
          <a:off x="0" y="800028"/>
          <a:ext cx="9144000" cy="3533973"/>
        </p:xfrm>
        <a:graphic>
          <a:graphicData uri="http://schemas.openxmlformats.org/drawingml/2006/table">
            <a:tbl>
              <a:tblPr/>
              <a:tblGrid>
                <a:gridCol w="278296"/>
                <a:gridCol w="3386128"/>
                <a:gridCol w="777922"/>
                <a:gridCol w="1781033"/>
                <a:gridCol w="1665027"/>
                <a:gridCol w="1255594"/>
              </a:tblGrid>
              <a:tr h="146177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характеристики 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ru-RU" sz="1200" b="1" i="0" u="none" strike="noStrike" kern="1200" dirty="0" err="1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Ед.изм</a:t>
                      </a:r>
                      <a:r>
                        <a:rPr lang="ru-RU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ru-RU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/>
                      <a:r>
                        <a:rPr lang="ru-RU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Тип регулятора газа</a:t>
                      </a:r>
                      <a:endParaRPr lang="ru-RU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273" marR="9273" marT="9273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273" marR="9273" marT="9273" marB="0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3307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>
                        <a:solidFill>
                          <a:srgbClr val="206AB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РГДУ-Р</a:t>
                      </a:r>
                    </a:p>
                    <a:p>
                      <a:pPr marL="0" marR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0" dirty="0" smtClean="0">
                          <a:solidFill>
                            <a:srgbClr val="1A62BA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ОАО «МПО им. И. Румянцева»</a:t>
                      </a:r>
                      <a:endParaRPr lang="ru-RU" sz="12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ЛОРД-Э</a:t>
                      </a:r>
                    </a:p>
                    <a:p>
                      <a:pPr marL="0" marR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ООО «НПП «</a:t>
                      </a:r>
                      <a:r>
                        <a:rPr lang="ru-RU" sz="1200" b="0" i="0" u="none" strike="noStrike" kern="1200" dirty="0" err="1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Авиагаз</a:t>
                      </a:r>
                      <a:r>
                        <a:rPr lang="ru-RU" sz="120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-Союз+»</a:t>
                      </a: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КМРО</a:t>
                      </a:r>
                    </a:p>
                    <a:p>
                      <a:pPr marL="0" marR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ПНФ «ЛГ автоматика»</a:t>
                      </a: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830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</a:tr>
              <a:tr h="302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Значение максимально допустимого давления на входе</a:t>
                      </a:r>
                      <a:endParaRPr lang="ru-RU" sz="1200" b="0" i="0" u="none" strike="noStrike" kern="1200" dirty="0">
                        <a:solidFill>
                          <a:srgbClr val="206AB7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МПа</a:t>
                      </a:r>
                      <a:endParaRPr lang="ru-RU" sz="1200" b="0" i="0" u="none" strike="noStrike" kern="1200" dirty="0">
                        <a:solidFill>
                          <a:srgbClr val="206AB7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206AB7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206AB7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206AB7"/>
                          </a:solidFill>
                          <a:effectLst/>
                          <a:latin typeface="Arial Narrow" panose="020B0606020202030204" pitchFamily="34" charset="0"/>
                        </a:rPr>
                        <a:t>12,5</a:t>
                      </a:r>
                      <a:endParaRPr lang="ru-RU" sz="1200" b="0" i="0" u="none" strike="noStrike" dirty="0">
                        <a:solidFill>
                          <a:srgbClr val="206AB7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206AB7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30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Диапазон регулируемого давления на выходе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МПа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206AB7"/>
                          </a:solidFill>
                          <a:effectLst/>
                          <a:latin typeface="Arial Narrow" panose="020B0606020202030204" pitchFamily="34" charset="0"/>
                        </a:rPr>
                        <a:t>0,05…1,2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206AB7"/>
                          </a:solidFill>
                          <a:effectLst/>
                          <a:latin typeface="Arial Narrow" panose="020B0606020202030204" pitchFamily="34" charset="0"/>
                        </a:rPr>
                        <a:t>0,1...10</a:t>
                      </a:r>
                      <a:endParaRPr lang="ru-RU" sz="1200" b="0" i="0" u="none" strike="noStrike" dirty="0">
                        <a:solidFill>
                          <a:srgbClr val="206AB7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206AB7"/>
                          </a:solidFill>
                          <a:effectLst/>
                          <a:latin typeface="Arial Narrow" panose="020B0606020202030204" pitchFamily="34" charset="0"/>
                        </a:rPr>
                        <a:t>1,6…16</a:t>
                      </a:r>
                      <a:endParaRPr lang="ru-RU" sz="1200" b="0" i="0" u="none" strike="noStrike" dirty="0">
                        <a:solidFill>
                          <a:srgbClr val="206AB7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9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Температура </a:t>
                      </a:r>
                      <a:r>
                        <a:rPr lang="ru-RU" sz="1200" b="0" i="0" u="none" strike="noStrike" kern="1200" dirty="0" err="1" smtClean="0">
                          <a:solidFill>
                            <a:srgbClr val="206AB7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окр</a:t>
                      </a:r>
                      <a:r>
                        <a:rPr lang="ru-RU" sz="12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. среды </a:t>
                      </a:r>
                      <a:endParaRPr lang="ru-RU" sz="1200" b="0" i="0" u="none" strike="noStrike" kern="1200" dirty="0">
                        <a:solidFill>
                          <a:srgbClr val="206AB7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°</a:t>
                      </a:r>
                      <a:r>
                        <a:rPr lang="ru-RU" sz="12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206AB7"/>
                          </a:solidFill>
                          <a:effectLst/>
                          <a:latin typeface="Arial Narrow" panose="020B0606020202030204" pitchFamily="34" charset="0"/>
                        </a:rPr>
                        <a:t>от -50 до +60</a:t>
                      </a:r>
                      <a:endParaRPr lang="ru-RU" sz="1200" b="0" i="0" u="none" strike="noStrike" dirty="0">
                        <a:solidFill>
                          <a:srgbClr val="206AB7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206AB7"/>
                          </a:solidFill>
                          <a:effectLst/>
                          <a:latin typeface="Arial Narrow" panose="020B0606020202030204" pitchFamily="34" charset="0"/>
                        </a:rPr>
                        <a:t>от -40 до +60</a:t>
                      </a:r>
                      <a:endParaRPr lang="ru-RU" sz="1200" b="0" i="0" u="none" strike="noStrike" dirty="0">
                        <a:solidFill>
                          <a:srgbClr val="206AB7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206AB7"/>
                          </a:solidFill>
                          <a:effectLst/>
                          <a:latin typeface="Arial Narrow" panose="020B0606020202030204" pitchFamily="34" charset="0"/>
                        </a:rPr>
                        <a:t>от -40 до +60</a:t>
                      </a:r>
                      <a:endParaRPr lang="ru-RU" sz="1200" b="0" i="0" u="none" strike="noStrike" dirty="0">
                        <a:solidFill>
                          <a:srgbClr val="206AB7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914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Точность поддержания давления газа на выходе</a:t>
                      </a:r>
                      <a:endParaRPr lang="ru-RU" sz="1200" b="0" i="0" u="none" strike="noStrike" kern="1200" dirty="0">
                        <a:solidFill>
                          <a:srgbClr val="206AB7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± 0,4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±1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±1</a:t>
                      </a: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831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Точность поддержания расхода газа на выходе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ru-RU" sz="1200" b="0" i="0" u="none" strike="noStrike" dirty="0" smtClean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± 1,5</a:t>
                      </a: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отсутствует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отсутствует</a:t>
                      </a: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30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Быстродействие регулятора</a:t>
                      </a:r>
                      <a:endParaRPr lang="ru-RU" sz="1200" b="0" i="0" u="none" strike="noStrike" kern="1200" dirty="0">
                        <a:solidFill>
                          <a:srgbClr val="206AB7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сек</a:t>
                      </a: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3-4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5-6</a:t>
                      </a: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5-6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9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Срок эксплуатации (до)</a:t>
                      </a:r>
                      <a:endParaRPr lang="ru-RU" sz="1200" b="0" i="0" u="none" strike="noStrike" kern="1200" dirty="0">
                        <a:solidFill>
                          <a:srgbClr val="206AB7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206AB7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лет</a:t>
                      </a: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73" marR="9273" marT="9273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51" y="1597200"/>
            <a:ext cx="811883" cy="7439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743" y="1612352"/>
            <a:ext cx="779019" cy="7136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686" y="1597200"/>
            <a:ext cx="575649" cy="7048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4420925"/>
            <a:ext cx="9143999" cy="307777"/>
          </a:xfrm>
          <a:prstGeom prst="rect">
            <a:avLst/>
          </a:prstGeom>
          <a:gradFill flip="none" rotWithShape="1">
            <a:gsLst>
              <a:gs pos="0">
                <a:srgbClr val="66CCFF">
                  <a:alpha val="35000"/>
                </a:srgbClr>
              </a:gs>
              <a:gs pos="100000">
                <a:srgbClr val="FFFFFF">
                  <a:alpha val="82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88900">
              <a:defRPr sz="1400" b="0" i="0" u="none" strike="noStrike" kern="0" baseline="0">
                <a:solidFill>
                  <a:srgbClr val="1A62BA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Вывод: Регулятор РГДУ-Р имеет лучшие технические характеристики по сравнению с отечественными аналогами.</a:t>
            </a:r>
          </a:p>
        </p:txBody>
      </p:sp>
    </p:spTree>
    <p:extLst>
      <p:ext uri="{BB962C8B-B14F-4D97-AF65-F5344CB8AC3E}">
        <p14:creationId xmlns:p14="http://schemas.microsoft.com/office/powerpoint/2010/main" val="4218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БК 16х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тнн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8_Тема по умолчанию">
  <a:themeElements>
    <a:clrScheme name="Другое 3">
      <a:dk1>
        <a:srgbClr val="1A62B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Другое 3">
    <a:dk1>
      <a:srgbClr val="1A62BA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Горизонт">
    <a:maj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ＭＳ ゴシック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5011</TotalTime>
  <Words>3075</Words>
  <Application>Microsoft Office PowerPoint</Application>
  <PresentationFormat>Экран (16:9)</PresentationFormat>
  <Paragraphs>360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22</vt:i4>
      </vt:variant>
      <vt:variant>
        <vt:lpstr>Заголовки слайдов</vt:lpstr>
      </vt:variant>
      <vt:variant>
        <vt:i4>19</vt:i4>
      </vt:variant>
    </vt:vector>
  </HeadingPairs>
  <TitlesOfParts>
    <vt:vector size="41" baseType="lpstr">
      <vt:lpstr>4_Специальное оформление</vt:lpstr>
      <vt:lpstr>5_Специальное оформление</vt:lpstr>
      <vt:lpstr>7_Специальное оформление</vt:lpstr>
      <vt:lpstr>9_Специальное оформление</vt:lpstr>
      <vt:lpstr>6_Специальное оформление</vt:lpstr>
      <vt:lpstr>8_Специальное оформление</vt:lpstr>
      <vt:lpstr>10_Специальное оформление</vt:lpstr>
      <vt:lpstr>Тема БК 16х9</vt:lpstr>
      <vt:lpstr>38_Тема по умолчанию</vt:lpstr>
      <vt:lpstr>11_Специальное оформление</vt:lpstr>
      <vt:lpstr>12_Специальное оформление</vt:lpstr>
      <vt:lpstr>13_Специальное оформление</vt:lpstr>
      <vt:lpstr>14_Специальное оформление</vt:lpstr>
      <vt:lpstr>15_Специальное оформление</vt:lpstr>
      <vt:lpstr>16_Специальное оформление</vt:lpstr>
      <vt:lpstr>17_Специальное оформление</vt:lpstr>
      <vt:lpstr>18_Специальное оформление</vt:lpstr>
      <vt:lpstr>19_Специальное оформление</vt:lpstr>
      <vt:lpstr>20_Специальное оформление</vt:lpstr>
      <vt:lpstr>21_Специальное оформление</vt:lpstr>
      <vt:lpstr>22_Специальное оформление</vt:lpstr>
      <vt:lpstr>23_Специальное оформление</vt:lpstr>
      <vt:lpstr>Презентация PowerPoint</vt:lpstr>
      <vt:lpstr>Презентация PowerPoint</vt:lpstr>
      <vt:lpstr>ТЕЛЕМЕХАНИЗАЦИЯ И АВТОМАТИЗАЦИЯ ГРС</vt:lpstr>
      <vt:lpstr>НАДЕЖНОСТЬ САУ И КП ТМ ГРС</vt:lpstr>
      <vt:lpstr>ПОВЫШЕНИЕ УРОВНЯ АВТОМАТИЗАЦИИ НА ГРС</vt:lpstr>
      <vt:lpstr>ИСПЫТАНИЯ РГДУ НА ГРС МОКШАН ПЕНЗЕНСКОГО ЛПУМГ </vt:lpstr>
      <vt:lpstr>ИСПОЛЬЗОВАНИЕ РЕГУЛЯТОРА С ДИСТАНЦИОННЫМ УПРАВЛЕНИЕМ</vt:lpstr>
      <vt:lpstr>ОРГАНИЗАЦИЯ СТЫКА РГДУ С ВЕРХНИМ УРОВНЕМ</vt:lpstr>
      <vt:lpstr>АНАЛИЗ ОТЕЧЕСТВЕННОГО РЫНКА УПРАВЛЯЕМЫХ РЕГУЛЯТОРОВ</vt:lpstr>
      <vt:lpstr>ПЕРЕВОД ГРС НА ПЕРИОДИЧЕСКУЮ И ЦЕНТРАЛИЗОВАННУЮ ФОРМЫ ОБСЛУЖИВАНИЯ</vt:lpstr>
      <vt:lpstr>Презентация PowerPoint</vt:lpstr>
      <vt:lpstr>ВИДЫ СРЕДСТВ ИЗМЕРЕНИЯ РАСХОДА ГАЗА, ИСПОЛЬЗУЕМЫЕ НА ГРС</vt:lpstr>
      <vt:lpstr> СТРУКТУРА СИ РАСХОДА ГАЗА, ТРЕБУЮЩИХ РЕМОНТА </vt:lpstr>
      <vt:lpstr>ВЫПОЛНЕННЫЕ РАБОТЫ ПО ЗАМЕНЕ СИ РАСХОДА ГАЗА НА ГРС</vt:lpstr>
      <vt:lpstr>АККРЕДИТАЦИЯ НА ПРАВО ПОВЕРКИ ТУРБИННЫХ, РОТАЦИОННЫХ СЧЕТЧИКОВ ГАЗА</vt:lpstr>
      <vt:lpstr>Презентация PowerPoint</vt:lpstr>
      <vt:lpstr>ПОКАЗАТЕЛИ РАБОТЫ ПО НАПРАВЛЕНИЮ МЕТРОЛОГИЧЕСКОГО ОБЕСПЕЧЕНИЯ ГРС 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Чашников Игорь Борисович</cp:lastModifiedBy>
  <cp:revision>317</cp:revision>
  <cp:lastPrinted>2019-10-21T11:08:40Z</cp:lastPrinted>
  <dcterms:created xsi:type="dcterms:W3CDTF">2016-02-05T10:31:15Z</dcterms:created>
  <dcterms:modified xsi:type="dcterms:W3CDTF">2019-10-22T04:42:28Z</dcterms:modified>
</cp:coreProperties>
</file>