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</p:sldMasterIdLst>
  <p:notesMasterIdLst>
    <p:notesMasterId r:id="rId24"/>
  </p:notesMasterIdLst>
  <p:handoutMasterIdLst>
    <p:handoutMasterId r:id="rId25"/>
  </p:handoutMasterIdLst>
  <p:sldIdLst>
    <p:sldId id="602" r:id="rId2"/>
    <p:sldId id="783" r:id="rId3"/>
    <p:sldId id="791" r:id="rId4"/>
    <p:sldId id="769" r:id="rId5"/>
    <p:sldId id="792" r:id="rId6"/>
    <p:sldId id="794" r:id="rId7"/>
    <p:sldId id="795" r:id="rId8"/>
    <p:sldId id="800" r:id="rId9"/>
    <p:sldId id="771" r:id="rId10"/>
    <p:sldId id="787" r:id="rId11"/>
    <p:sldId id="786" r:id="rId12"/>
    <p:sldId id="775" r:id="rId13"/>
    <p:sldId id="776" r:id="rId14"/>
    <p:sldId id="778" r:id="rId15"/>
    <p:sldId id="779" r:id="rId16"/>
    <p:sldId id="780" r:id="rId17"/>
    <p:sldId id="799" r:id="rId18"/>
    <p:sldId id="781" r:id="rId19"/>
    <p:sldId id="782" r:id="rId20"/>
    <p:sldId id="797" r:id="rId21"/>
    <p:sldId id="798" r:id="rId22"/>
    <p:sldId id="652" r:id="rId23"/>
  </p:sldIdLst>
  <p:sldSz cx="10287000" cy="6858000" type="35mm"/>
  <p:notesSz cx="9874250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073055"/>
    <a:srgbClr val="D6F5FE"/>
    <a:srgbClr val="F2F2F2"/>
    <a:srgbClr val="E7F3FD"/>
    <a:srgbClr val="B7EA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03" autoAdjust="0"/>
    <p:restoredTop sz="95992" autoAdjust="0"/>
  </p:normalViewPr>
  <p:slideViewPr>
    <p:cSldViewPr>
      <p:cViewPr>
        <p:scale>
          <a:sx n="50" d="100"/>
          <a:sy n="50" d="100"/>
        </p:scale>
        <p:origin x="-152" y="44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131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5461" y="0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7474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5461" y="6457474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fld id="{912F590D-134F-497B-9AD1-7D810F24D80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5631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510" name="Rectangle 1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4819" name="Rectangle 1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27363" y="509588"/>
            <a:ext cx="38227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2512" name="Rectangle 1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673" y="3228737"/>
            <a:ext cx="7240905" cy="305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62513" name="Rectangle 17"/>
          <p:cNvSpPr>
            <a:spLocks noGrp="1" noChangeArrowheads="1"/>
          </p:cNvSpPr>
          <p:nvPr>
            <p:ph type="dt" idx="1"/>
          </p:nvPr>
        </p:nvSpPr>
        <p:spPr bwMode="auto">
          <a:xfrm>
            <a:off x="5595461" y="0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2514" name="Rectangle 1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474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2515" name="Rectangle 1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5461" y="6457474"/>
            <a:ext cx="4278789" cy="3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defRPr kumimoji="0" sz="1200">
                <a:latin typeface="Tahoma" pitchFamily="34" charset="0"/>
              </a:defRPr>
            </a:lvl1pPr>
          </a:lstStyle>
          <a:p>
            <a:pPr>
              <a:defRPr/>
            </a:pPr>
            <a:fld id="{4BF01165-B3EF-4BE5-A1BA-9B0E4C43899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2378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1C75EAF-137C-41BD-AD61-28CF4C572B11}" type="slidenum">
              <a:rPr kumimoji="0" lang="it-IT" sz="1200" smtClean="0">
                <a:latin typeface="Tahoma" pitchFamily="34" charset="0"/>
              </a:rPr>
              <a:pPr/>
              <a:t>1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1460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24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24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172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6578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6FB10-40A8-481B-8F56-DA3F0BFB1BA9}" type="slidenum">
              <a:rPr kumimoji="0" lang="it-IT" sz="1200" smtClean="0">
                <a:latin typeface="Tahoma" pitchFamily="34" charset="0"/>
              </a:rPr>
              <a:pPr/>
              <a:t>14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825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0176E53-41B0-4583-8C86-06EBBC901A12}" type="slidenum">
              <a:rPr kumimoji="0" lang="it-IT" sz="1200" smtClean="0">
                <a:latin typeface="Tahoma" pitchFamily="34" charset="0"/>
              </a:rPr>
              <a:pPr/>
              <a:t>15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616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6D9F2-D484-4377-97FF-F5D99BC13BB8}" type="slidenum">
              <a:rPr kumimoji="0" lang="it-IT" sz="1200" smtClean="0">
                <a:latin typeface="Tahoma" pitchFamily="34" charset="0"/>
              </a:rPr>
              <a:pPr/>
              <a:t>16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15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6FB10-40A8-481B-8F56-DA3F0BFB1BA9}" type="slidenum">
              <a:rPr kumimoji="0" lang="it-IT" sz="1200" smtClean="0">
                <a:latin typeface="Tahoma" pitchFamily="34" charset="0"/>
              </a:rPr>
              <a:pPr/>
              <a:t>17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857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6FB10-40A8-481B-8F56-DA3F0BFB1BA9}" type="slidenum">
              <a:rPr kumimoji="0" lang="it-IT" sz="1200" smtClean="0">
                <a:latin typeface="Tahoma" pitchFamily="34" charset="0"/>
              </a:rPr>
              <a:pPr/>
              <a:t>18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6755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6D9F2-D484-4377-97FF-F5D99BC13BB8}" type="slidenum">
              <a:rPr kumimoji="0" lang="it-IT" sz="1200" smtClean="0">
                <a:latin typeface="Tahoma" pitchFamily="34" charset="0"/>
              </a:rPr>
              <a:pPr/>
              <a:t>19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88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600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6FB10-40A8-481B-8F56-DA3F0BFB1BA9}" type="slidenum">
              <a:rPr kumimoji="0" lang="it-IT" sz="1200" smtClean="0">
                <a:latin typeface="Tahoma" pitchFamily="34" charset="0"/>
              </a:rPr>
              <a:pPr/>
              <a:t>20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0852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6FB10-40A8-481B-8F56-DA3F0BFB1BA9}" type="slidenum">
              <a:rPr kumimoji="0" lang="it-IT" sz="1200" smtClean="0">
                <a:latin typeface="Tahoma" pitchFamily="34" charset="0"/>
              </a:rPr>
              <a:pPr/>
              <a:t>21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9936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700">
                <a:solidFill>
                  <a:schemeClr val="tx1"/>
                </a:solidFill>
                <a:latin typeface="Verdana" pitchFamily="34" charset="0"/>
              </a:defRPr>
            </a:lvl1pPr>
            <a:lvl2pPr marL="714421" indent="-274777" eaLnBrk="0" hangingPunct="0">
              <a:defRPr kumimoji="1" sz="2700">
                <a:solidFill>
                  <a:schemeClr val="tx1"/>
                </a:solidFill>
                <a:latin typeface="Verdana" pitchFamily="34" charset="0"/>
              </a:defRPr>
            </a:lvl2pPr>
            <a:lvl3pPr marL="1099109" indent="-219822" eaLnBrk="0" hangingPunct="0">
              <a:defRPr kumimoji="1" sz="2700">
                <a:solidFill>
                  <a:schemeClr val="tx1"/>
                </a:solidFill>
                <a:latin typeface="Verdana" pitchFamily="34" charset="0"/>
              </a:defRPr>
            </a:lvl3pPr>
            <a:lvl4pPr marL="1538752" indent="-219822" eaLnBrk="0" hangingPunct="0">
              <a:defRPr kumimoji="1" sz="2700">
                <a:solidFill>
                  <a:schemeClr val="tx1"/>
                </a:solidFill>
                <a:latin typeface="Verdana" pitchFamily="34" charset="0"/>
              </a:defRPr>
            </a:lvl4pPr>
            <a:lvl5pPr marL="1978396" indent="-219822" eaLnBrk="0" hangingPunct="0">
              <a:defRPr kumimoji="1" sz="2700">
                <a:solidFill>
                  <a:schemeClr val="tx1"/>
                </a:solidFill>
                <a:latin typeface="Verdana" pitchFamily="34" charset="0"/>
              </a:defRPr>
            </a:lvl5pPr>
            <a:lvl6pPr marL="2418039" indent="-219822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Verdana" pitchFamily="34" charset="0"/>
              </a:defRPr>
            </a:lvl6pPr>
            <a:lvl7pPr marL="2857683" indent="-219822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Verdana" pitchFamily="34" charset="0"/>
              </a:defRPr>
            </a:lvl7pPr>
            <a:lvl8pPr marL="3297326" indent="-219822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Verdana" pitchFamily="34" charset="0"/>
              </a:defRPr>
            </a:lvl8pPr>
            <a:lvl9pPr marL="3736970" indent="-219822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7FD263-82CA-4079-B023-6F85002C49B7}" type="slidenum">
              <a:rPr kumimoji="0" lang="it-IT" sz="1200">
                <a:latin typeface="Tahoma" pitchFamily="34" charset="0"/>
              </a:rPr>
              <a:pPr/>
              <a:t>22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5125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286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72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6D9F2-D484-4377-97FF-F5D99BC13BB8}" type="slidenum">
              <a:rPr kumimoji="0" lang="it-IT" sz="1200" smtClean="0">
                <a:latin typeface="Tahoma" pitchFamily="34" charset="0"/>
              </a:rPr>
              <a:pPr/>
              <a:t>5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4696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6D9F2-D484-4377-97FF-F5D99BC13BB8}" type="slidenum">
              <a:rPr kumimoji="0" lang="it-IT" sz="1200" smtClean="0">
                <a:latin typeface="Tahoma" pitchFamily="34" charset="0"/>
              </a:rPr>
              <a:pPr/>
              <a:t>6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1036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6D9F2-D484-4377-97FF-F5D99BC13BB8}" type="slidenum">
              <a:rPr kumimoji="0" lang="it-IT" sz="1200" smtClean="0">
                <a:latin typeface="Tahoma" pitchFamily="34" charset="0"/>
              </a:rPr>
              <a:pPr/>
              <a:t>7</a:t>
            </a:fld>
            <a:endParaRPr kumimoji="0" lang="it-IT" sz="1200">
              <a:latin typeface="Tahoma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11406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2731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1165-B3EF-4BE5-A1BA-9B0E4C438992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826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00075" y="1371600"/>
            <a:ext cx="883310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00075" y="3228536"/>
            <a:ext cx="8836533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C7F0F-7487-430F-B36D-BA462683BF1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708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84D6B-3D83-4781-B72B-07E3453FEE3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80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58075" y="914402"/>
            <a:ext cx="2314575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14350" y="914402"/>
            <a:ext cx="6772275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6EB2F-B38B-40CC-B5C5-01D248A0EA1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7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0E56A-1AB6-4AB2-8329-F1682DABA1C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23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646" y="1316736"/>
            <a:ext cx="874395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646" y="2704664"/>
            <a:ext cx="874395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DEAE-71B4-4F94-8D6B-49F8A250E47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767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704088"/>
            <a:ext cx="92583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0" y="1920085"/>
            <a:ext cx="4543425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9225" y="1920085"/>
            <a:ext cx="4543425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D0166-6CF1-46D9-938F-63FC1183DB0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70408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1855248"/>
            <a:ext cx="4545212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225654" y="1859758"/>
            <a:ext cx="4546997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14350" y="2514600"/>
            <a:ext cx="4545212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25654" y="2514600"/>
            <a:ext cx="454699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362CD-4995-4D3D-908C-64173E3BC8D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35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704088"/>
            <a:ext cx="9344025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586B2-9857-4A0E-9D15-D7F8A0E48B8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A281C-5BE8-4338-AF2B-8E8EC2CA46C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89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525" y="514352"/>
            <a:ext cx="30861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71525" y="1676400"/>
            <a:ext cx="30861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21931" y="1676400"/>
            <a:ext cx="5750719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4183B-B655-4715-9D03-8DBE5F29FD0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56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560763" y="1108075"/>
            <a:ext cx="5915025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9004300" y="5359400"/>
            <a:ext cx="17462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11113" y="5816600"/>
            <a:ext cx="10309226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929188" y="6219825"/>
            <a:ext cx="5357812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76997"/>
            <a:ext cx="248945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2828785"/>
            <a:ext cx="2486025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921517" y="1199517"/>
            <a:ext cx="5194935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86850" y="6356350"/>
            <a:ext cx="685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392EF-2E26-49E3-B92F-33FBA85C6CD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25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1113" y="-7938"/>
            <a:ext cx="10309226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29188" y="-7938"/>
            <a:ext cx="5357812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514350" y="704850"/>
            <a:ext cx="9258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514350" y="1935163"/>
            <a:ext cx="92583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14350" y="6356350"/>
            <a:ext cx="24003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000375" y="6356350"/>
            <a:ext cx="37719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/>
              <a:t>NGPR0502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85725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8CE244F-B357-46FA-A155-B791348CA3A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20638" y="203200"/>
            <a:ext cx="10326688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27" r:id="rId2"/>
    <p:sldLayoutId id="2147483836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7" r:id="rId9"/>
    <p:sldLayoutId id="2147483833" r:id="rId10"/>
    <p:sldLayoutId id="214748383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8.gif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8.gif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1947764" y="2390628"/>
            <a:ext cx="601419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kumimoji="0" lang="ru-RU" altLang="ru-RU" sz="1800" b="1" dirty="0" smtClean="0">
                <a:solidFill>
                  <a:schemeClr val="tx2"/>
                </a:solidFill>
                <a:latin typeface="+mn-lt"/>
              </a:rPr>
              <a:t>ОПЫТ И ПРОБЛЕМАТИКА ПРИМЕНЕНИЯ АЛЬТЕРНАТИВНЫХ ИСТОЧНИКОВ ПИТАНИЯ С ОБОРУДОВАНИЕМ ПРОТИВОКОРРОЗИОННОЙ ЗАЩИТЫ</a:t>
            </a:r>
            <a:endParaRPr kumimoji="0" lang="ru-RU" altLang="ru-RU" sz="1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88211" y="2952029"/>
            <a:ext cx="3523051" cy="18854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237" y="2132504"/>
            <a:ext cx="2081815" cy="347684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740" y="40570"/>
            <a:ext cx="2921422" cy="904988"/>
          </a:xfrm>
          <a:prstGeom prst="rect">
            <a:avLst/>
          </a:prstGeom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47183" y="809065"/>
            <a:ext cx="100091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kumimoji="0" lang="ru-RU" altLang="ru-RU" sz="2000" b="1" dirty="0" smtClean="0">
                <a:solidFill>
                  <a:schemeClr val="tx2"/>
                </a:solidFill>
                <a:latin typeface="+mn-lt"/>
              </a:rPr>
              <a:t>МЕЖДУНАРОДНАЯ КОНФЕРЕНЦИЯ </a:t>
            </a:r>
          </a:p>
          <a:p>
            <a:pPr algn="ctr"/>
            <a:r>
              <a:rPr kumimoji="0" lang="ru-RU" altLang="ru-RU" sz="2000" b="1" dirty="0" smtClean="0">
                <a:solidFill>
                  <a:schemeClr val="tx2"/>
                </a:solidFill>
                <a:latin typeface="+mn-lt"/>
              </a:rPr>
              <a:t>«АКТУАЛЬНЫЕ ВОПРОСЫ ПРОТИВОКОРРОЗИОННОЙ ЗАЩИТЫ»</a:t>
            </a:r>
          </a:p>
          <a:p>
            <a:pPr algn="ctr"/>
            <a:r>
              <a:rPr kumimoji="0" lang="ru-RU" altLang="ru-RU" sz="2000" b="1" dirty="0" smtClean="0">
                <a:solidFill>
                  <a:schemeClr val="tx2"/>
                </a:solidFill>
                <a:latin typeface="+mn-lt"/>
              </a:rPr>
              <a:t>ОТРАСЛЕВОЕ СОВЕЩАНИЕ РУКОВОДИТЕЛЕЙ ПОДРАЗДЕЛЕНИЙ </a:t>
            </a:r>
          </a:p>
          <a:p>
            <a:pPr algn="ctr"/>
            <a:r>
              <a:rPr kumimoji="0" lang="ru-RU" altLang="ru-RU" sz="2000" b="1" dirty="0" smtClean="0">
                <a:solidFill>
                  <a:schemeClr val="tx2"/>
                </a:solidFill>
                <a:latin typeface="+mn-lt"/>
              </a:rPr>
              <a:t>ЗАЩИТЫ ОТ КОРРОЗИИ ОРГАНИЗАЦИЙ ГРУППЫ «ГАЗПРОМ»</a:t>
            </a:r>
            <a:endParaRPr kumimoji="0" lang="ru-RU" altLang="ru-RU" sz="20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84900" y="5656282"/>
            <a:ext cx="3902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0" lang="ru-RU" altLang="ru-RU" sz="1800" b="1" dirty="0" smtClean="0">
                <a:solidFill>
                  <a:schemeClr val="tx2"/>
                </a:solidFill>
                <a:latin typeface="+mn-lt"/>
              </a:rPr>
              <a:t>Докладчик: Глазов П.Н. </a:t>
            </a:r>
          </a:p>
          <a:p>
            <a:r>
              <a:rPr kumimoji="0" lang="ru-RU" altLang="ru-RU" sz="1800" b="1" dirty="0" smtClean="0">
                <a:solidFill>
                  <a:schemeClr val="tx2"/>
                </a:solidFill>
                <a:latin typeface="+mn-lt"/>
              </a:rPr>
              <a:t>Начальник отдела реализации комплексных проектов</a:t>
            </a:r>
          </a:p>
          <a:p>
            <a:r>
              <a:rPr kumimoji="0" lang="en-US" altLang="ru-RU" sz="1800" b="1" dirty="0" smtClean="0">
                <a:solidFill>
                  <a:schemeClr val="tx2"/>
                </a:solidFill>
                <a:latin typeface="+mn-lt"/>
              </a:rPr>
              <a:t>p.glazov@pipe-st.ru</a:t>
            </a:r>
            <a:endParaRPr kumimoji="0" lang="ru-RU" altLang="ru-RU"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64658" y="5848663"/>
            <a:ext cx="29626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0" lang="ru-RU" altLang="ru-RU" sz="1800" b="1" dirty="0" smtClean="0">
                <a:solidFill>
                  <a:schemeClr val="tx2"/>
                </a:solidFill>
                <a:latin typeface="+mn-lt"/>
              </a:rPr>
              <a:t>27-31 мая 2019г., г. Сочи, </a:t>
            </a:r>
          </a:p>
          <a:p>
            <a:r>
              <a:rPr kumimoji="0" lang="ru-RU" altLang="ru-RU" sz="1800" b="1" dirty="0" smtClean="0">
                <a:solidFill>
                  <a:schemeClr val="tx2"/>
                </a:solidFill>
                <a:latin typeface="+mn-lt"/>
              </a:rPr>
              <a:t>Красная Поляна</a:t>
            </a:r>
            <a:endParaRPr kumimoji="0" lang="ru-RU" altLang="ru-RU" sz="1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76" y="3637888"/>
            <a:ext cx="3646327" cy="205105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advTm="6969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3357" y="764704"/>
            <a:ext cx="9717088" cy="50767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it-IT" sz="2400" b="1" dirty="0">
                <a:latin typeface="Constantia" panose="02030602050306030303" pitchFamily="18" charset="0"/>
                <a:cs typeface="Calibri" pitchFamily="34" charset="0"/>
              </a:rPr>
              <a:t>Альтернативные источники энергии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7512" y="1494690"/>
            <a:ext cx="33632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latin typeface="Cambria" panose="02040503050406030204" pitchFamily="18" charset="0"/>
                <a:ea typeface="Arial Unicode MS" pitchFamily="34" charset="-128"/>
                <a:cs typeface="Arial Unicode MS" pitchFamily="34" charset="-128"/>
              </a:rPr>
              <a:t>Применение</a:t>
            </a:r>
            <a:r>
              <a:rPr lang="ru-RU" sz="1600" b="1" u="sng" dirty="0"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ru-RU" sz="1600" b="1" u="sng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Cambria" panose="02040503050406030204" pitchFamily="18" charset="0"/>
                <a:ea typeface="Arial Unicode MS" pitchFamily="34" charset="-128"/>
                <a:cs typeface="Arial Unicode MS" pitchFamily="34" charset="-128"/>
              </a:rPr>
              <a:t>         Для питания ПЭКЗ могут применяться различные источники питания постоянного и переменного тока.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3996" r="6662" b="12757"/>
          <a:stretch/>
        </p:blipFill>
        <p:spPr>
          <a:xfrm>
            <a:off x="318964" y="1484784"/>
            <a:ext cx="6264696" cy="487703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767511" y="4856319"/>
            <a:ext cx="33445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Cambria" panose="02040503050406030204" pitchFamily="18" charset="0"/>
                <a:ea typeface="Arial Unicode MS" pitchFamily="34" charset="-128"/>
                <a:cs typeface="Arial Unicode MS" pitchFamily="34" charset="-128"/>
              </a:rPr>
              <a:t>            Полигон с различными источниками питания на базе производственного комплекса ЗАО «Трубопроводные системы и технологии»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7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795465" y="764704"/>
            <a:ext cx="6696744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000" b="1" dirty="0">
                <a:latin typeface="Constantia" panose="02030602050306030303" pitchFamily="18" charset="0"/>
                <a:cs typeface="Calibri" pitchFamily="34" charset="0"/>
              </a:rPr>
              <a:t>ПЭКЗ-ТСТ с питанием от </a:t>
            </a:r>
            <a:r>
              <a:rPr lang="ru-RU" sz="2000" b="1" dirty="0" err="1">
                <a:latin typeface="Constantia" panose="02030602050306030303" pitchFamily="18" charset="0"/>
                <a:cs typeface="Calibri" pitchFamily="34" charset="0"/>
              </a:rPr>
              <a:t>термоэлектрогенератора</a:t>
            </a:r>
            <a:endParaRPr lang="ru-RU" sz="2000" b="1" dirty="0">
              <a:latin typeface="Constantia" panose="02030602050306030303" pitchFamily="18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219" y="55657"/>
            <a:ext cx="2990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Альтернативные источники энергии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" y="1245845"/>
            <a:ext cx="4594681" cy="344601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72"/>
          <a:stretch/>
        </p:blipFill>
        <p:spPr>
          <a:xfrm>
            <a:off x="5071492" y="1245845"/>
            <a:ext cx="2282858" cy="344601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11" t="32825" r="35302" b="21383"/>
          <a:stretch/>
        </p:blipFill>
        <p:spPr>
          <a:xfrm>
            <a:off x="7559589" y="1241082"/>
            <a:ext cx="2550352" cy="344601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Box 5"/>
          <p:cNvSpPr txBox="1"/>
          <p:nvPr/>
        </p:nvSpPr>
        <p:spPr>
          <a:xfrm>
            <a:off x="534988" y="4778663"/>
            <a:ext cx="921769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>
                <a:latin typeface="Cambria" panose="02040503050406030204" pitchFamily="18" charset="0"/>
              </a:rPr>
              <a:t>Технические характеристики: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ru-RU" sz="1600" dirty="0">
                <a:latin typeface="Cambria" panose="02040503050406030204" pitchFamily="18" charset="0"/>
              </a:rPr>
              <a:t>Выходная мощность </a:t>
            </a:r>
            <a:r>
              <a:rPr lang="ru-RU" sz="1600" dirty="0" err="1">
                <a:latin typeface="Cambria" panose="02040503050406030204" pitchFamily="18" charset="0"/>
              </a:rPr>
              <a:t>термоэлектрогенератора</a:t>
            </a:r>
            <a:r>
              <a:rPr lang="ru-RU" sz="1600" dirty="0">
                <a:latin typeface="Cambria" panose="02040503050406030204" pitchFamily="18" charset="0"/>
              </a:rPr>
              <a:t> – 400 Вт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ru-RU" sz="1600" dirty="0">
                <a:latin typeface="Cambria" panose="02040503050406030204" pitchFamily="18" charset="0"/>
              </a:rPr>
              <a:t>Эффективная выходная мощность ПЭКЗ – до 300 Вт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ru-RU" sz="1600" dirty="0">
                <a:latin typeface="Cambria" panose="02040503050406030204" pitchFamily="18" charset="0"/>
              </a:rPr>
              <a:t>Емкость встроенных аккумуляторов – 400 А/ч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ru-RU" sz="1600" dirty="0">
                <a:latin typeface="Cambria" panose="02040503050406030204" pitchFamily="18" charset="0"/>
              </a:rPr>
              <a:t>Резервирование ПЭКЗ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Cambria" panose="02040503050406030204" pitchFamily="18" charset="0"/>
              </a:rPr>
              <a:t>Удаленное управление и передача данных, в том числе параметров работы ТЭГ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9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3357" y="591123"/>
            <a:ext cx="9717088" cy="50767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altLang="it-IT" sz="2400" b="1" dirty="0" err="1">
                <a:latin typeface="Constantia" panose="02030602050306030303" pitchFamily="18" charset="0"/>
                <a:cs typeface="Calibri" pitchFamily="34" charset="0"/>
              </a:rPr>
              <a:t>Ветрогенераторные</a:t>
            </a:r>
            <a:r>
              <a:rPr lang="ru-RU" altLang="it-IT" sz="2400" b="1" dirty="0">
                <a:latin typeface="Constantia" panose="02030602050306030303" pitchFamily="18" charset="0"/>
                <a:cs typeface="Calibri" pitchFamily="34" charset="0"/>
              </a:rPr>
              <a:t> установки 2,5-3,5 кВт</a:t>
            </a:r>
            <a:endParaRPr lang="ru-RU" sz="2400" b="1" dirty="0">
              <a:latin typeface="Constantia" panose="02030602050306030303" pitchFamily="18" charset="0"/>
              <a:cs typeface="Calibri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617726"/>
              </p:ext>
            </p:extLst>
          </p:nvPr>
        </p:nvGraphicFramePr>
        <p:xfrm>
          <a:off x="246956" y="1268768"/>
          <a:ext cx="4392487" cy="5328584"/>
        </p:xfrm>
        <a:graphic>
          <a:graphicData uri="http://schemas.openxmlformats.org/drawingml/2006/table">
            <a:tbl>
              <a:tblPr/>
              <a:tblGrid>
                <a:gridCol w="1817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745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06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 WIND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 2,5/3,5 кВт @ 36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1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об/мин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мощность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2500 Вт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мощность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3500 Вт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Диаметр ротора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 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лопастей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Стартовая скорость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 м/с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скорость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м/с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скорость ветра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 м/с - 25 м/с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Мах. скорость ветра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м/с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Зона охвата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11.3 м</a:t>
                      </a:r>
                      <a:r>
                        <a:rPr lang="ru-RU" sz="11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 кг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Генератор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постоянными магнитами, 3 фазы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7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Лопасти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полиэфирной смолы, армированные стекловолокном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8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Горизонтальный ротор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вращением поперёк ветра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7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Регулирование скорости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Электромагнитный тормоз + отклонения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торможения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Электродинамический тормоз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шума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дБ на 60 м при скорости ветра 8 м/с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37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Годовой объем производства электроэнергии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2500 - 7500 кВт/час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586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Антикоррозийная защита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Герметичная конструкция, гальванизирование, литой алюминий, устойчивые к УФ-излучению краски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214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pic>
        <p:nvPicPr>
          <p:cNvPr id="2050" name="Picture 2" descr="http://www.vetrogenerator.ru/images/vetrogen1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564" y="1268760"/>
            <a:ext cx="3373238" cy="296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219" y="55657"/>
            <a:ext cx="2990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Альтернативные источники энергии</a:t>
            </a:r>
          </a:p>
        </p:txBody>
      </p:sp>
      <p:pic>
        <p:nvPicPr>
          <p:cNvPr id="1026" name="Picture 2" descr="http://www.vetrogenerator.ru/images/graf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460" y="4476122"/>
            <a:ext cx="5511130" cy="212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20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219" y="55657"/>
            <a:ext cx="2990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Альтернативные источники энергии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208047"/>
              </p:ext>
            </p:extLst>
          </p:nvPr>
        </p:nvGraphicFramePr>
        <p:xfrm>
          <a:off x="246956" y="1628800"/>
          <a:ext cx="5040560" cy="4528656"/>
        </p:xfrm>
        <a:graphic>
          <a:graphicData uri="http://schemas.openxmlformats.org/drawingml/2006/table">
            <a:tbl>
              <a:tblPr/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064"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Моно-200-24В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Солнечные элементы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 (6 х 12) монокристаллические ячейки 125мм с высоким КПД (18%)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Покрытие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 mm закаленное антибликовое стекло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мощность (Р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 Вт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Напряжение при Р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37.7V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Ток при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Pmax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(Imax)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5.ЗА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Напряжение холостого хода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Voc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45.2V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Ток короткого замыкания (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Isc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5.6А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температурный диапазон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-40</a:t>
                      </a:r>
                      <a:r>
                        <a:rPr lang="ru-RU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до +90</a:t>
                      </a:r>
                      <a:r>
                        <a:rPr lang="ru-RU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Анодированный алюминиевый сплав, с двойной стенкой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8550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Соединительная коробка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IP65. IP67. TUV сертификация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798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Габариты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1580 х 808 х 35mm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8127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15.5 кг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pic>
        <p:nvPicPr>
          <p:cNvPr id="3074" name="Picture 2" descr="fe_mono_200_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" t="8724" r="8958" b="9022"/>
          <a:stretch/>
        </p:blipFill>
        <p:spPr bwMode="auto">
          <a:xfrm rot="10800000">
            <a:off x="5647555" y="2900465"/>
            <a:ext cx="1630669" cy="326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e_mono_200_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" t="8724" r="8958" b="9022"/>
          <a:stretch/>
        </p:blipFill>
        <p:spPr bwMode="auto">
          <a:xfrm rot="10800000">
            <a:off x="6976520" y="1700808"/>
            <a:ext cx="1630670" cy="326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e_mono_200_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" t="8724" r="8958" b="9022"/>
          <a:stretch/>
        </p:blipFill>
        <p:spPr bwMode="auto">
          <a:xfrm rot="10800000">
            <a:off x="8239844" y="2300636"/>
            <a:ext cx="1630670" cy="326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3357" y="689074"/>
            <a:ext cx="9717088" cy="50767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it-IT" sz="2400" b="1" dirty="0">
                <a:latin typeface="Constantia" panose="02030602050306030303" pitchFamily="18" charset="0"/>
                <a:cs typeface="Calibri" pitchFamily="34" charset="0"/>
              </a:rPr>
              <a:t>Альтернативные источники энергии</a:t>
            </a:r>
          </a:p>
          <a:p>
            <a:pPr algn="ctr" eaLnBrk="1" hangingPunct="1"/>
            <a:r>
              <a:rPr lang="ru-RU" altLang="it-IT" sz="2400" b="1" dirty="0">
                <a:latin typeface="Constantia" panose="02030602050306030303" pitchFamily="18" charset="0"/>
                <a:cs typeface="Calibri" pitchFamily="34" charset="0"/>
              </a:rPr>
              <a:t>Солнечные батареи</a:t>
            </a:r>
            <a:endParaRPr lang="ru-RU" sz="2400" b="1" dirty="0">
              <a:latin typeface="Constantia" panose="02030602050306030303" pitchFamily="18" charset="0"/>
              <a:cs typeface="Calibri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16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1255067" y="1772815"/>
            <a:ext cx="125220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9" t="12748" r="25840" b="17503"/>
          <a:stretch/>
        </p:blipFill>
        <p:spPr bwMode="auto">
          <a:xfrm>
            <a:off x="6121304" y="2132856"/>
            <a:ext cx="4009451" cy="433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10325"/>
          <a:stretch/>
        </p:blipFill>
        <p:spPr bwMode="auto">
          <a:xfrm>
            <a:off x="318965" y="2132856"/>
            <a:ext cx="539213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615108" y="1439837"/>
            <a:ext cx="6696744" cy="535858"/>
          </a:xfrm>
        </p:spPr>
        <p:txBody>
          <a:bodyPr/>
          <a:lstStyle/>
          <a:p>
            <a:pPr algn="just" eaLnBrk="1" hangingPunct="1"/>
            <a:r>
              <a:rPr lang="ru-RU" sz="1600" dirty="0">
                <a:latin typeface="+mn-lt"/>
              </a:rPr>
              <a:t>В качестве резервного источника тока, при временной нехватке  энергии солнца или ветра, возможно использование топливной ячейки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9004" y="5589240"/>
            <a:ext cx="48878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Cambria" panose="02040503050406030204" pitchFamily="18" charset="0"/>
              </a:rPr>
              <a:t>Максимальная мощность                        500 Вт</a:t>
            </a:r>
          </a:p>
          <a:p>
            <a:r>
              <a:rPr lang="ru-RU" sz="1600" dirty="0">
                <a:latin typeface="Cambria" panose="02040503050406030204" pitchFamily="18" charset="0"/>
              </a:rPr>
              <a:t>Номинальное напряжение                      24 В / 48 В</a:t>
            </a:r>
          </a:p>
          <a:p>
            <a:r>
              <a:rPr lang="ru-RU" sz="1600" dirty="0">
                <a:latin typeface="Cambria" panose="02040503050406030204" pitchFamily="18" charset="0"/>
              </a:rPr>
              <a:t>Максимальный ток при 24 В / 48 В       21 А / 10,5 А</a:t>
            </a:r>
          </a:p>
          <a:p>
            <a:r>
              <a:rPr lang="ru-RU" sz="1600" dirty="0">
                <a:latin typeface="Cambria" panose="02040503050406030204" pitchFamily="18" charset="0"/>
              </a:rPr>
              <a:t>Потребление топлива                              0,9 л/кВт ч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732778" y="723477"/>
            <a:ext cx="4947348" cy="62212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sz="2400" b="1" dirty="0">
                <a:latin typeface="Constantia" panose="02030602050306030303" pitchFamily="18" charset="0"/>
                <a:cs typeface="Calibri" pitchFamily="34" charset="0"/>
              </a:rPr>
              <a:t>Топливные ячейки на метаноле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19" y="55657"/>
            <a:ext cx="2990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Альтернативные источники энергии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771759"/>
      </p:ext>
    </p:extLst>
  </p:cSld>
  <p:clrMapOvr>
    <a:masterClrMapping/>
  </p:clrMapOvr>
  <p:transition advTm="5859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7"/>
          <a:stretch/>
        </p:blipFill>
        <p:spPr>
          <a:xfrm>
            <a:off x="285803" y="1412776"/>
            <a:ext cx="3377513" cy="224100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90" y="4136460"/>
            <a:ext cx="3377512" cy="25331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51212" y="692696"/>
            <a:ext cx="5503540" cy="507678"/>
          </a:xfrm>
        </p:spPr>
        <p:txBody>
          <a:bodyPr/>
          <a:lstStyle/>
          <a:p>
            <a:pPr algn="ctr" eaLnBrk="1" hangingPunct="1"/>
            <a:r>
              <a:rPr lang="ru-RU" sz="2000" b="1" dirty="0" err="1">
                <a:latin typeface="+mn-lt"/>
              </a:rPr>
              <a:t>Домбаровское</a:t>
            </a:r>
            <a:r>
              <a:rPr lang="ru-RU" sz="2000" b="1" dirty="0">
                <a:latin typeface="+mn-lt"/>
              </a:rPr>
              <a:t> ЛПУ МГ </a:t>
            </a:r>
            <a:r>
              <a:rPr lang="ru-RU" sz="2000" b="1" dirty="0" smtClean="0">
                <a:latin typeface="+mn-lt"/>
              </a:rPr>
              <a:t>ГТ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Екатеринбург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426" y="1412776"/>
            <a:ext cx="3150618" cy="526185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video-V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5400000">
            <a:off x="2663007" y="2562705"/>
            <a:ext cx="5256818" cy="29569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500666"/>
      </p:ext>
    </p:extLst>
  </p:cSld>
  <p:clrMapOvr>
    <a:masterClrMapping/>
  </p:clrMapOvr>
  <p:transition advTm="796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Заголовок 1"/>
          <p:cNvSpPr>
            <a:spLocks noGrp="1"/>
          </p:cNvSpPr>
          <p:nvPr>
            <p:ph type="title"/>
          </p:nvPr>
        </p:nvSpPr>
        <p:spPr>
          <a:xfrm>
            <a:off x="246956" y="1124744"/>
            <a:ext cx="9680004" cy="433859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altLang="it-IT" sz="2400" b="1" dirty="0">
                <a:latin typeface="+mn-lt"/>
                <a:cs typeface="Calibri" pitchFamily="34" charset="0"/>
              </a:rPr>
              <a:t>Основные технические характеристики</a:t>
            </a:r>
            <a:r>
              <a:rPr lang="en-US" altLang="it-IT" sz="2400" b="1" dirty="0">
                <a:latin typeface="+mn-lt"/>
                <a:cs typeface="Calibri" pitchFamily="34" charset="0"/>
              </a:rPr>
              <a:t> </a:t>
            </a:r>
            <a:r>
              <a:rPr lang="ru-RU" altLang="it-IT" sz="2400" b="1" dirty="0" smtClean="0">
                <a:latin typeface="+mn-lt"/>
                <a:cs typeface="Calibri" pitchFamily="34" charset="0"/>
              </a:rPr>
              <a:t>УКЗ</a:t>
            </a:r>
            <a:endParaRPr lang="ru-RU" sz="2400" b="1" dirty="0">
              <a:latin typeface="+mn-lt"/>
              <a:cs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8888"/>
              </p:ext>
            </p:extLst>
          </p:nvPr>
        </p:nvGraphicFramePr>
        <p:xfrm>
          <a:off x="390972" y="1772817"/>
          <a:ext cx="9577064" cy="4689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387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Характеристика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Значение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898">
                <a:tc>
                  <a:txBody>
                    <a:bodyPr/>
                    <a:lstStyle/>
                    <a:p>
                      <a:r>
                        <a:rPr lang="ru-RU" sz="1800" b="1" dirty="0"/>
                        <a:t>Напряжение питания системы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48 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3537"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Мощность ветрогенератора / солнечных батарей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2500 / 1200 Вт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+mn-lt"/>
                        </a:rPr>
                        <a:t>Средняя отдача ВГ</a:t>
                      </a:r>
                      <a:r>
                        <a:rPr lang="ru-RU" sz="1800" b="1" baseline="0" dirty="0">
                          <a:latin typeface="+mn-lt"/>
                        </a:rPr>
                        <a:t> + СБ на объекте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200…300</a:t>
                      </a: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Вт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+mn-lt"/>
                        </a:rPr>
                        <a:t>Средние выходные напряжение,</a:t>
                      </a:r>
                      <a:r>
                        <a:rPr lang="ru-RU" sz="1800" b="1" baseline="0" dirty="0">
                          <a:latin typeface="+mn-lt"/>
                        </a:rPr>
                        <a:t> </a:t>
                      </a:r>
                      <a:r>
                        <a:rPr lang="ru-RU" sz="1800" b="1" baseline="0" dirty="0" smtClean="0">
                          <a:latin typeface="+mn-lt"/>
                        </a:rPr>
                        <a:t>ток, мощность ПЭКЗ </a:t>
                      </a:r>
                      <a:r>
                        <a:rPr lang="ru-RU" sz="1800" b="1" baseline="0" dirty="0">
                          <a:latin typeface="+mn-lt"/>
                        </a:rPr>
                        <a:t>на объекте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В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/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А/ 96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Режим стабилизации – по току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0,5 – 3 А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418">
                <a:tc>
                  <a:txBody>
                    <a:bodyPr/>
                    <a:lstStyle/>
                    <a:p>
                      <a:r>
                        <a:rPr lang="ru-RU" sz="1800" b="1" dirty="0"/>
                        <a:t>Максимальная выходная мощность ПЭКЗ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300 Вт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Канал передачи данных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GSM/GPRS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51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Температурный диапазон эксплуатации</a:t>
                      </a:r>
                      <a:endParaRPr lang="ru-RU" sz="1800" dirty="0"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…+60 °С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19" y="55657"/>
            <a:ext cx="3300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err="1">
                <a:latin typeface="+mn-lt"/>
              </a:rPr>
              <a:t>Домбаровское</a:t>
            </a:r>
            <a:r>
              <a:rPr lang="ru-RU" sz="1200" b="1" dirty="0">
                <a:latin typeface="+mn-lt"/>
              </a:rPr>
              <a:t> ЛПУ МГ </a:t>
            </a:r>
            <a:r>
              <a:rPr lang="ru-RU" sz="1200" b="1" dirty="0" smtClean="0">
                <a:latin typeface="+mn-lt"/>
              </a:rPr>
              <a:t>ГТ </a:t>
            </a:r>
            <a:r>
              <a:rPr lang="ru-RU" sz="1200" b="1" dirty="0">
                <a:latin typeface="+mn-lt"/>
              </a:rPr>
              <a:t>Екатеринбург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196974"/>
      </p:ext>
    </p:extLst>
  </p:cSld>
  <p:clrMapOvr>
    <a:masterClrMapping/>
  </p:clrMapOvr>
  <p:transition advTm="5953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548" y="1285410"/>
            <a:ext cx="3816424" cy="539794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191172" y="722808"/>
            <a:ext cx="5647556" cy="507678"/>
          </a:xfrm>
        </p:spPr>
        <p:txBody>
          <a:bodyPr/>
          <a:lstStyle/>
          <a:p>
            <a:pPr algn="ctr" eaLnBrk="1" hangingPunct="1"/>
            <a:r>
              <a:rPr lang="ru-RU" sz="2000" b="1" dirty="0" smtClean="0">
                <a:latin typeface="+mn-lt"/>
              </a:rPr>
              <a:t>ОПЭ ПЭКЗ-ТСТ с автономным источником питания</a:t>
            </a:r>
            <a:endParaRPr lang="ru-RU" sz="2000" b="1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12" y="1285410"/>
            <a:ext cx="3816424" cy="539794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19" y="55657"/>
            <a:ext cx="3300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err="1">
                <a:latin typeface="+mn-lt"/>
              </a:rPr>
              <a:t>Домбаровское</a:t>
            </a:r>
            <a:r>
              <a:rPr lang="ru-RU" sz="1200" b="1" dirty="0">
                <a:latin typeface="+mn-lt"/>
              </a:rPr>
              <a:t> ЛПУ МГ </a:t>
            </a:r>
            <a:r>
              <a:rPr lang="ru-RU" sz="1200" b="1" dirty="0" smtClean="0">
                <a:latin typeface="+mn-lt"/>
              </a:rPr>
              <a:t>ГТ </a:t>
            </a:r>
            <a:r>
              <a:rPr lang="ru-RU" sz="1200" b="1" dirty="0">
                <a:latin typeface="+mn-lt"/>
              </a:rPr>
              <a:t>Екатеринбург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044290"/>
      </p:ext>
    </p:extLst>
  </p:cSld>
  <p:clrMapOvr>
    <a:masterClrMapping/>
  </p:clrMapOvr>
  <p:transition advTm="5859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/>
          <a:stretch/>
        </p:blipFill>
        <p:spPr>
          <a:xfrm rot="5400000">
            <a:off x="4676075" y="2546994"/>
            <a:ext cx="5029162" cy="316835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3180" y="856438"/>
            <a:ext cx="5647556" cy="507678"/>
          </a:xfrm>
        </p:spPr>
        <p:txBody>
          <a:bodyPr/>
          <a:lstStyle/>
          <a:p>
            <a:pPr algn="ctr" eaLnBrk="1" hangingPunct="1"/>
            <a:r>
              <a:rPr lang="ru-RU" sz="2000" b="1" dirty="0" err="1">
                <a:latin typeface="+mn-lt"/>
              </a:rPr>
              <a:t>Арзамасское</a:t>
            </a:r>
            <a:r>
              <a:rPr lang="ru-RU" sz="2000" b="1" dirty="0">
                <a:latin typeface="+mn-lt"/>
              </a:rPr>
              <a:t> ЛПУ МГ </a:t>
            </a:r>
            <a:r>
              <a:rPr lang="ru-RU" sz="2000" b="1" dirty="0" smtClean="0">
                <a:latin typeface="+mn-lt"/>
              </a:rPr>
              <a:t>ГТ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Нижний Новгород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50" y="1653197"/>
            <a:ext cx="2808312" cy="499255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996894"/>
      </p:ext>
    </p:extLst>
  </p:cSld>
  <p:clrMapOvr>
    <a:masterClrMapping/>
  </p:clrMapOvr>
  <p:transition advTm="5859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895028" y="980729"/>
            <a:ext cx="8712968" cy="432048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altLang="it-IT" sz="2400" b="1" dirty="0">
                <a:latin typeface="+mn-lt"/>
                <a:cs typeface="Calibri" pitchFamily="34" charset="0"/>
              </a:rPr>
              <a:t>Основные технические характеристики </a:t>
            </a:r>
            <a:r>
              <a:rPr lang="ru-RU" altLang="it-IT" sz="2400" b="1" dirty="0" smtClean="0">
                <a:latin typeface="+mn-lt"/>
                <a:cs typeface="Calibri" pitchFamily="34" charset="0"/>
              </a:rPr>
              <a:t>УКЗ</a:t>
            </a:r>
            <a:endParaRPr lang="ru-RU" sz="2400" b="1" dirty="0">
              <a:latin typeface="+mn-lt"/>
              <a:cs typeface="Calibri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023846"/>
              </p:ext>
            </p:extLst>
          </p:nvPr>
        </p:nvGraphicFramePr>
        <p:xfrm>
          <a:off x="390972" y="1772817"/>
          <a:ext cx="9577064" cy="475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387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Характеристика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Значение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898">
                <a:tc>
                  <a:txBody>
                    <a:bodyPr/>
                    <a:lstStyle/>
                    <a:p>
                      <a:r>
                        <a:rPr lang="ru-RU" sz="1800" b="1" dirty="0"/>
                        <a:t>Напряжение питания системы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24 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3537"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Мощность солнечных батарей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400 Вт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+mn-lt"/>
                        </a:rPr>
                        <a:t>Средняя отдача </a:t>
                      </a:r>
                      <a:r>
                        <a:rPr lang="ru-RU" sz="1800" b="1" baseline="0" dirty="0">
                          <a:latin typeface="+mn-lt"/>
                        </a:rPr>
                        <a:t>СБ на объекте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20-30 Вт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r>
                        <a:rPr lang="ru-RU" sz="1800" b="1" dirty="0"/>
                        <a:t>Максимальная</a:t>
                      </a:r>
                      <a:r>
                        <a:rPr lang="ru-RU" sz="1800" b="1" baseline="0" dirty="0"/>
                        <a:t> в</a:t>
                      </a:r>
                      <a:r>
                        <a:rPr lang="ru-RU" sz="1800" b="1" dirty="0"/>
                        <a:t>ыходная мощность ПЭКЗ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300 Вт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4316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+mn-lt"/>
                        </a:rPr>
                        <a:t>Средние выходные напряжение,</a:t>
                      </a:r>
                      <a:r>
                        <a:rPr lang="ru-RU" sz="1800" b="1" baseline="0" dirty="0">
                          <a:latin typeface="+mn-lt"/>
                        </a:rPr>
                        <a:t> ток, мощность ПЭКЗ на объекте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20В / 1А / 20 Вт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4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Поддерживаемый суммарный потенциал на объекте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1,45 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+mn-lt"/>
                        </a:rPr>
                        <a:t>Канал передачи данных</a:t>
                      </a:r>
                      <a:endParaRPr lang="ru-RU" sz="1800" b="1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GSM/GPRS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51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Температурный диапазон эксплуатации</a:t>
                      </a:r>
                      <a:endParaRPr lang="ru-RU" sz="1800" dirty="0"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- 45…+60 °С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19" y="55657"/>
            <a:ext cx="352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err="1">
                <a:latin typeface="+mn-lt"/>
              </a:rPr>
              <a:t>Арзамасское</a:t>
            </a:r>
            <a:r>
              <a:rPr lang="ru-RU" sz="1200" b="1" dirty="0">
                <a:latin typeface="+mn-lt"/>
              </a:rPr>
              <a:t> ЛПУ МГ </a:t>
            </a:r>
            <a:r>
              <a:rPr lang="ru-RU" sz="1200" b="1" dirty="0" smtClean="0">
                <a:latin typeface="+mn-lt"/>
              </a:rPr>
              <a:t>ГТ </a:t>
            </a:r>
            <a:r>
              <a:rPr lang="ru-RU" sz="1200" b="1" dirty="0">
                <a:latin typeface="+mn-lt"/>
              </a:rPr>
              <a:t>Нижний Новгород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4280557"/>
      </p:ext>
    </p:extLst>
  </p:cSld>
  <p:clrMapOvr>
    <a:masterClrMapping/>
  </p:clrMapOvr>
  <p:transition advTm="5953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2514" y="1093374"/>
            <a:ext cx="6861346" cy="4896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it-IT" sz="2000" b="1" dirty="0">
                <a:latin typeface="Constantia" panose="02030602050306030303" pitchFamily="18" charset="0"/>
              </a:rPr>
              <a:t>ПОЛЯРИЗУЮЩИЙ ЭЛЕМЕНТ КАТОДНОЙ ЗАЩИТЫ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90550" y="1883214"/>
            <a:ext cx="69138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+mn-lt"/>
              </a:rPr>
              <a:t>ПЭКЗ-ТСТ  - </a:t>
            </a:r>
            <a:r>
              <a:rPr lang="ru-RU" sz="2000" dirty="0">
                <a:latin typeface="+mn-lt"/>
              </a:rPr>
              <a:t>сверхкомпактная станция катодной защиты, которая может устанавливаться внутри стойки КИП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383860" y="1844824"/>
            <a:ext cx="1584176" cy="4680521"/>
            <a:chOff x="352526" y="0"/>
            <a:chExt cx="940070" cy="257305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52526" y="0"/>
              <a:ext cx="940070" cy="2573050"/>
            </a:xfrm>
            <a:prstGeom prst="roundRect">
              <a:avLst>
                <a:gd name="adj" fmla="val 4438"/>
              </a:avLst>
            </a:prstGeom>
            <a:solidFill>
              <a:srgbClr val="D6F5FE"/>
            </a:solidFill>
            <a:ln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  <p:pic>
          <p:nvPicPr>
            <p:cNvPr id="13" name="Рисунок 12" descr="ПЭКЗ на Клеммной панели_small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542" y="128362"/>
              <a:ext cx="767715" cy="22955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374501" y="2852936"/>
            <a:ext cx="6696744" cy="354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>
              <a:spcAft>
                <a:spcPts val="1800"/>
              </a:spcAft>
            </a:pPr>
            <a:r>
              <a:rPr lang="ru-RU" sz="2400" b="1" spc="100" dirty="0">
                <a:solidFill>
                  <a:srgbClr val="244061"/>
                </a:solidFill>
                <a:latin typeface="+mn-lt"/>
                <a:ea typeface="Times New Roman"/>
                <a:cs typeface="Times New Roman"/>
              </a:rPr>
              <a:t>РЕЖИМЫ СТАБИЛИЗАЦИИ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Выходной ток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Выходное напряжение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Суммарный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</a:t>
            </a:r>
          </a:p>
          <a:p>
            <a:pPr marL="800100" lvl="1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Поляризационный</a:t>
            </a:r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потенциал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indent="450215" algn="just">
              <a:spcBef>
                <a:spcPts val="600"/>
              </a:spcBef>
              <a:spcAft>
                <a:spcPts val="600"/>
              </a:spcAft>
            </a:pPr>
            <a:r>
              <a:rPr lang="ru-RU" sz="1800" dirty="0">
                <a:effectLst/>
                <a:latin typeface="Cambria" panose="020405030504060302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В первых двух режимах обеспечивается работа без электрода сравнения</a:t>
            </a:r>
            <a:r>
              <a:rPr lang="ru-RU" sz="1800" dirty="0" smtClean="0">
                <a:effectLst/>
                <a:latin typeface="Cambria" panose="020405030504060302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ru-RU" sz="1800" dirty="0">
              <a:effectLst/>
              <a:latin typeface="Cambria" panose="02040503050406030204" pitchFamily="18" charset="0"/>
              <a:ea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Стойка с ПЭКЗ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019" y="836712"/>
            <a:ext cx="883033" cy="599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0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3180" y="856438"/>
            <a:ext cx="5647556" cy="507678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latin typeface="+mn-lt"/>
              </a:rPr>
              <a:t>КРП-14 ГТ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Москва</a:t>
            </a:r>
            <a:endParaRPr lang="ru-RU" sz="2400" b="1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" y="1364116"/>
            <a:ext cx="3386744" cy="533910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56" y="1916832"/>
            <a:ext cx="6144819" cy="433159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62814"/>
      </p:ext>
    </p:extLst>
  </p:cSld>
  <p:clrMapOvr>
    <a:masterClrMapping/>
  </p:clrMapOvr>
  <p:transition advTm="5859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74" y="1989072"/>
            <a:ext cx="5520375" cy="377618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3180" y="856438"/>
            <a:ext cx="5647556" cy="507678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latin typeface="+mn-lt"/>
              </a:rPr>
              <a:t>КРП-14 ГТ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Москва</a:t>
            </a:r>
            <a:endParaRPr lang="ru-RU" sz="2400" b="1" dirty="0"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0" y="1916832"/>
            <a:ext cx="4196139" cy="404014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9848639"/>
      </p:ext>
    </p:extLst>
  </p:cSld>
  <p:clrMapOvr>
    <a:masterClrMapping/>
  </p:clrMapOvr>
  <p:transition advTm="5859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6425" y="2565202"/>
            <a:ext cx="9258300" cy="388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ru-RU" altLang="it-IT" sz="3200" b="1" dirty="0">
                <a:solidFill>
                  <a:schemeClr val="accent4">
                    <a:lumMod val="50000"/>
                  </a:schemeClr>
                </a:solidFill>
              </a:rPr>
              <a:t>СПАСИБО ЗА ВНИМАНИЕ!</a:t>
            </a: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endParaRPr lang="ru-RU" altLang="it-IT" sz="1600" b="1" dirty="0"/>
          </a:p>
          <a:p>
            <a:pPr algn="ctr" eaLnBrk="1" hangingPunct="1">
              <a:lnSpc>
                <a:spcPct val="15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ru-RU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    ЗАО «ТРУБОПРОВОДНЫЕ СИСТЕМЫ И ТЕХНОЛОГИИ»</a:t>
            </a:r>
            <a:r>
              <a:rPr lang="en-US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</a:t>
            </a:r>
            <a:endParaRPr lang="ru-RU" altLang="it-IT" sz="24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ru-RU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141112, Московская обл., г. Щелково, ул. Московская, </a:t>
            </a:r>
            <a:r>
              <a:rPr lang="ru-RU" altLang="it-IT" sz="24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73 А</a:t>
            </a:r>
            <a:endParaRPr lang="en-US" altLang="it-IT" sz="24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ru-RU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Телефон/Факс</a:t>
            </a:r>
            <a:r>
              <a:rPr lang="en-US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: </a:t>
            </a:r>
            <a:r>
              <a:rPr lang="it-IT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+</a:t>
            </a:r>
            <a:r>
              <a:rPr lang="ru-RU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7 (495) 647-03-07</a:t>
            </a: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endParaRPr lang="en-US" altLang="it-IT" sz="12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E-mail</a:t>
            </a:r>
            <a:r>
              <a:rPr lang="ru-RU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:</a:t>
            </a:r>
            <a:r>
              <a:rPr lang="en-US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en-US" altLang="it-IT" sz="2400" b="1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info@pipe-st.ru</a:t>
            </a: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altLang="it-IT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URL : </a:t>
            </a:r>
            <a:r>
              <a:rPr lang="en-US" altLang="it-IT" sz="2400" b="1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www.pipe-st.ru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565" y="1124744"/>
            <a:ext cx="3678019" cy="109346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0322848"/>
      </p:ext>
    </p:extLst>
  </p:cSld>
  <p:clrMapOvr>
    <a:masterClrMapping/>
  </p:clrMapOvr>
  <p:transition advTm="16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тойка с ПЭКЗ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019" y="836712"/>
            <a:ext cx="883033" cy="599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063213"/>
              </p:ext>
            </p:extLst>
          </p:nvPr>
        </p:nvGraphicFramePr>
        <p:xfrm>
          <a:off x="1471092" y="1700809"/>
          <a:ext cx="8568952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768">
                  <a:extLst>
                    <a:ext uri="{9D8B030D-6E8A-4147-A177-3AD203B41FA5}">
                      <a16:colId xmlns:a16="http://schemas.microsoft.com/office/drawing/2014/main" xmlns="" val="313410921"/>
                    </a:ext>
                  </a:extLst>
                </a:gridCol>
                <a:gridCol w="1945184">
                  <a:extLst>
                    <a:ext uri="{9D8B030D-6E8A-4147-A177-3AD203B41FA5}">
                      <a16:colId xmlns:a16="http://schemas.microsoft.com/office/drawing/2014/main" xmlns="" val="2970697357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Параметр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37923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Напряжение питания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20…60 </a:t>
                      </a:r>
                      <a:r>
                        <a:rPr lang="ru-RU" sz="1600" dirty="0">
                          <a:latin typeface="Cambria" panose="02040503050406030204" pitchFamily="18" charset="0"/>
                        </a:rPr>
                        <a:t>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0980068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Максимальная выходная мощность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mbria" panose="02040503050406030204" pitchFamily="18" charset="0"/>
                        </a:rPr>
                        <a:t>300 Вт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835894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Выходное напряжение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0,3…</a:t>
                      </a:r>
                      <a:r>
                        <a:rPr lang="en-US" sz="1600" dirty="0" smtClean="0">
                          <a:latin typeface="Cambria" panose="02040503050406030204" pitchFamily="18" charset="0"/>
                        </a:rPr>
                        <a:t>48</a:t>
                      </a:r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600" dirty="0">
                          <a:latin typeface="Cambria" panose="02040503050406030204" pitchFamily="18" charset="0"/>
                        </a:rPr>
                        <a:t>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1113244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Выходной ток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mbria" panose="02040503050406030204" pitchFamily="18" charset="0"/>
                        </a:rPr>
                        <a:t>10 мА…10 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2970247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Шаг установки напряжения/тока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mbria" panose="02040503050406030204" pitchFamily="18" charset="0"/>
                        </a:rPr>
                        <a:t>10 мВ / 10 мА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9502435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КПД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не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 менее 85</a:t>
                      </a:r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%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0481237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lvl="1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Коэффициент пульсаций выходного напряжения (</a:t>
                      </a:r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вых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=10А)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baseline="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&lt; 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1,5%</a:t>
                      </a:r>
                      <a:r>
                        <a:rPr kumimoji="0" lang="en-US" sz="1600" kern="1200" baseline="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1348521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Штатно установленные каналы связи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GSM + RS-485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9709074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Рабочий</a:t>
                      </a:r>
                      <a:r>
                        <a:rPr lang="ru-RU" sz="1600" baseline="0" dirty="0">
                          <a:latin typeface="Cambria" panose="02040503050406030204" pitchFamily="18" charset="0"/>
                        </a:rPr>
                        <a:t> диапазон температур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mbria" panose="02040503050406030204" pitchFamily="18" charset="0"/>
                        </a:rPr>
                        <a:t>-</a:t>
                      </a:r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45…+</a:t>
                      </a:r>
                      <a:r>
                        <a:rPr lang="ru-RU" sz="1600" dirty="0">
                          <a:latin typeface="Cambria" panose="02040503050406030204" pitchFamily="18" charset="0"/>
                        </a:rPr>
                        <a:t>65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°С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989131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Класс защиты корпуса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mbria" panose="02040503050406030204" pitchFamily="18" charset="0"/>
                        </a:rPr>
                        <a:t>IP</a:t>
                      </a:r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65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Масса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mbria" panose="02040503050406030204" pitchFamily="18" charset="0"/>
                        </a:rPr>
                        <a:t>&lt;</a:t>
                      </a:r>
                      <a:r>
                        <a:rPr lang="ru-RU" sz="1600" baseline="0" dirty="0">
                          <a:latin typeface="Cambria" panose="02040503050406030204" pitchFamily="18" charset="0"/>
                        </a:rPr>
                        <a:t> 2,7 кг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  <a:tr h="37111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</a:rPr>
                        <a:t>Габаритные размеры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255х146х83 </a:t>
                      </a:r>
                      <a:r>
                        <a:rPr lang="ru-RU" sz="1600" dirty="0">
                          <a:latin typeface="Cambria" panose="02040503050406030204" pitchFamily="18" charset="0"/>
                        </a:rPr>
                        <a:t>мм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818714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876487" y="1038897"/>
            <a:ext cx="770485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fontAlgn="base">
              <a:spcAft>
                <a:spcPts val="1800"/>
              </a:spcAft>
            </a:pPr>
            <a:r>
              <a:rPr lang="ru-RU" sz="2400" b="1" spc="100" dirty="0">
                <a:solidFill>
                  <a:srgbClr val="244061"/>
                </a:solidFill>
                <a:latin typeface="+mn-lt"/>
                <a:ea typeface="Times New Roman"/>
                <a:cs typeface="Times New Roman"/>
              </a:rPr>
              <a:t>ТЕХНИЧЕСКИЕ ХАРАКТЕРИСТИКИ </a:t>
            </a:r>
            <a:r>
              <a:rPr lang="ru-RU" sz="2400" b="1" spc="100" dirty="0" smtClean="0">
                <a:solidFill>
                  <a:srgbClr val="244061"/>
                </a:solidFill>
                <a:latin typeface="+mn-lt"/>
                <a:ea typeface="Times New Roman"/>
                <a:cs typeface="Times New Roman"/>
              </a:rPr>
              <a:t>ПЭКЗ-ТСТ</a:t>
            </a:r>
            <a:endParaRPr lang="ru-RU" sz="2400" b="1" spc="100" dirty="0">
              <a:solidFill>
                <a:srgbClr val="244061"/>
              </a:solidFill>
              <a:latin typeface="+mn-lt"/>
              <a:ea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07" y="55657"/>
            <a:ext cx="2727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Техническое описание ПЭКЗ-ТСТ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6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200523" y="880495"/>
            <a:ext cx="669674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>
              <a:spcAft>
                <a:spcPts val="600"/>
              </a:spcAft>
            </a:pPr>
            <a:r>
              <a:rPr lang="ru-RU" sz="2400" b="1" spc="100" dirty="0">
                <a:solidFill>
                  <a:srgbClr val="244061"/>
                </a:solidFill>
                <a:latin typeface="+mn-lt"/>
                <a:ea typeface="Times New Roman"/>
                <a:cs typeface="Times New Roman"/>
              </a:rPr>
              <a:t>ФУНКЦИОНАЛЬНЫЕ ВОЗМОЖНОСТИ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endParaRPr lang="en-US" sz="2000" b="1" dirty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9084" y="1384004"/>
            <a:ext cx="8655389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Встроенный </a:t>
            </a:r>
            <a:r>
              <a:rPr lang="ru-RU" sz="1800" b="1" dirty="0">
                <a:latin typeface="Cambria" panose="02040503050406030204" pitchFamily="18" charset="0"/>
              </a:rPr>
              <a:t>графический</a:t>
            </a: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 дисплей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, отображающий все параметры работы.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Обеспечение выходного напряжения </a:t>
            </a:r>
            <a:r>
              <a:rPr lang="ru-RU" sz="18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48</a:t>
            </a:r>
            <a:r>
              <a:rPr lang="ru-RU" sz="18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В при входном напряжении 20 В.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Возможность установки модулей для измерения скорости коррозии, сопротивления трубопровод-кожух, дополнительных каналов для измерения потенциалов и др.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Полностью настраиваемые из меню алгоритмы измерения суммарного и поляризационного потенциалов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sz="1800" b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Двойная</a:t>
            </a:r>
            <a:r>
              <a:rPr lang="ru-RU" sz="18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защита от перегрузок и короткого замыкания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 нагрузки в течение ненормируемого времени (аппаратная </a:t>
            </a:r>
            <a:r>
              <a:rPr lang="ru-RU" sz="18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и 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программная) </a:t>
            </a:r>
            <a:endParaRPr lang="ru-RU" sz="1800" dirty="0" smtClean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Автоматическая передача информации 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при возникновении нештатных ситуаций (вскрытие КИП или шкафа, пропадание питания, обрыв ЭС или нагрузки, короткое замыкание и перегрузка, выход любых параметров за пределы </a:t>
            </a:r>
            <a:r>
              <a:rPr lang="ru-RU" sz="18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уставок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, перегрев и т.д.) </a:t>
            </a:r>
          </a:p>
          <a:p>
            <a:pPr marL="342900" lvl="0" indent="-342900" algn="just"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ru-RU" sz="1800" b="1" dirty="0">
                <a:latin typeface="Cambria" panose="02040503050406030204" pitchFamily="18" charset="0"/>
                <a:ea typeface="Times New Roman" panose="02020603050405020304" pitchFamily="18" charset="0"/>
              </a:rPr>
              <a:t>Удаленный мониторинг и управление режимами работы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 с помощью специализированного программного </a:t>
            </a:r>
            <a:r>
              <a:rPr lang="ru-RU" sz="18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обеспечения</a:t>
            </a:r>
            <a:endParaRPr lang="ru-RU" sz="1800" dirty="0"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2" descr="Стойка с ПЭК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9" y="836712"/>
            <a:ext cx="883033" cy="599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07" y="55657"/>
            <a:ext cx="2727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Техническое описание ПЭКЗ-ТСТ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5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895028" y="864390"/>
            <a:ext cx="9002288" cy="433859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2000" b="1" dirty="0">
                <a:latin typeface="+mn-lt"/>
                <a:cs typeface="Calibri" pitchFamily="34" charset="0"/>
              </a:rPr>
              <a:t>Представление данных ПЭКЗ в клиентском ПО «Монитор-ПКМ</a:t>
            </a:r>
            <a:r>
              <a:rPr lang="en-US" sz="2000" b="1" dirty="0">
                <a:latin typeface="+mn-lt"/>
                <a:cs typeface="Calibri" pitchFamily="34" charset="0"/>
              </a:rPr>
              <a:t>-</a:t>
            </a:r>
            <a:r>
              <a:rPr lang="ru-RU" sz="2000" b="1" dirty="0">
                <a:latin typeface="+mn-lt"/>
                <a:cs typeface="Calibri" pitchFamily="34" charset="0"/>
              </a:rPr>
              <a:t>ТСТ»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0932" y="41002"/>
            <a:ext cx="3537848" cy="21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Удалённый мониторинг и управление ПЭКЗ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B32306-C260-4760-960F-5471BAC6C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22" y="1484784"/>
            <a:ext cx="9601796" cy="518457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458308"/>
      </p:ext>
    </p:extLst>
  </p:cSld>
  <p:clrMapOvr>
    <a:masterClrMapping/>
  </p:clrMapOvr>
  <p:transition advTm="5953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895028" y="864390"/>
            <a:ext cx="9002288" cy="433859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2000" b="1" dirty="0">
                <a:latin typeface="+mn-lt"/>
                <a:cs typeface="Calibri" pitchFamily="34" charset="0"/>
              </a:rPr>
              <a:t>Представление данных ПЭКЗ в клиентском ПО «Монитор-ПКМ</a:t>
            </a:r>
            <a:r>
              <a:rPr lang="en-US" sz="2000" b="1" dirty="0">
                <a:latin typeface="+mn-lt"/>
                <a:cs typeface="Calibri" pitchFamily="34" charset="0"/>
              </a:rPr>
              <a:t>-</a:t>
            </a:r>
            <a:r>
              <a:rPr lang="ru-RU" sz="2000" b="1" dirty="0">
                <a:latin typeface="+mn-lt"/>
                <a:cs typeface="Calibri" pitchFamily="34" charset="0"/>
              </a:rPr>
              <a:t>ТСТ»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0932" y="41002"/>
            <a:ext cx="3537848" cy="21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Удалённый мониторинг и управление ПЭКЗ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44" y="1353605"/>
            <a:ext cx="8368159" cy="53548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071624"/>
      </p:ext>
    </p:extLst>
  </p:cSld>
  <p:clrMapOvr>
    <a:masterClrMapping/>
  </p:clrMapOvr>
  <p:transition advTm="5953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0932" y="41002"/>
            <a:ext cx="3537848" cy="21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Удалённый мониторинг и управление ПЭКЗ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64" y="1484784"/>
            <a:ext cx="9649072" cy="5117381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250227" y="980728"/>
            <a:ext cx="3782462" cy="361851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2000" b="1" dirty="0">
                <a:latin typeface="+mn-lt"/>
                <a:cs typeface="Calibri" pitchFamily="34" charset="0"/>
              </a:rPr>
              <a:t>Удаленное управление ПЭКЗ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0E56A-1AB6-4AB2-8329-F1682DABA1C8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48674"/>
      </p:ext>
    </p:extLst>
  </p:cSld>
  <p:clrMapOvr>
    <a:masterClrMapping/>
  </p:clrMapOvr>
  <p:transition advTm="5953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3357" y="689074"/>
            <a:ext cx="9717088" cy="50767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it-IT" sz="2400" b="1" dirty="0" smtClean="0">
                <a:latin typeface="Constantia" panose="02030602050306030303" pitchFamily="18" charset="0"/>
                <a:cs typeface="Calibri" pitchFamily="34" charset="0"/>
              </a:rPr>
              <a:t>Сертификация</a:t>
            </a:r>
            <a:endParaRPr lang="ru-RU" sz="2400" b="1" dirty="0">
              <a:latin typeface="Constantia" panose="02030602050306030303" pitchFamily="18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004" y="1326740"/>
            <a:ext cx="3240360" cy="458316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4009" y="2538646"/>
            <a:ext cx="4639251" cy="320500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548" y="1325107"/>
            <a:ext cx="3600400" cy="509137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9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90972" y="3645024"/>
            <a:ext cx="9649072" cy="3032892"/>
          </a:xfrm>
          <a:prstGeom prst="roundRect">
            <a:avLst>
              <a:gd name="adj" fmla="val 4438"/>
            </a:avLst>
          </a:prstGeom>
          <a:solidFill>
            <a:srgbClr val="D6F5FE"/>
          </a:solidFill>
          <a:ln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119164" y="4314294"/>
            <a:ext cx="1387595" cy="1774526"/>
            <a:chOff x="0" y="0"/>
            <a:chExt cx="1226185" cy="1506220"/>
          </a:xfrm>
        </p:grpSpPr>
        <p:pic>
          <p:nvPicPr>
            <p:cNvPr id="13" name="Picture 2" descr="fe_mono_200_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7" t="8724" r="8958" b="9022"/>
            <a:stretch/>
          </p:blipFill>
          <p:spPr bwMode="auto">
            <a:xfrm rot="10800000">
              <a:off x="0" y="247650"/>
              <a:ext cx="534035" cy="1068070"/>
            </a:xfrm>
            <a:prstGeom prst="rect">
              <a:avLst/>
            </a:prstGeom>
            <a:noFill/>
            <a:extLst/>
          </p:spPr>
        </p:pic>
        <p:pic>
          <p:nvPicPr>
            <p:cNvPr id="14" name="Picture 2" descr="fe_mono_200_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7" t="8724" r="8958" b="9022"/>
            <a:stretch/>
          </p:blipFill>
          <p:spPr bwMode="auto">
            <a:xfrm rot="10800000">
              <a:off x="349250" y="0"/>
              <a:ext cx="534035" cy="1068070"/>
            </a:xfrm>
            <a:prstGeom prst="rect">
              <a:avLst/>
            </a:prstGeom>
            <a:noFill/>
            <a:extLst/>
          </p:spPr>
        </p:pic>
        <p:pic>
          <p:nvPicPr>
            <p:cNvPr id="15" name="Picture 2" descr="fe_mono_200_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7" t="8724" r="8958" b="9022"/>
            <a:stretch/>
          </p:blipFill>
          <p:spPr bwMode="auto">
            <a:xfrm rot="10800000">
              <a:off x="692150" y="438150"/>
              <a:ext cx="534035" cy="1068070"/>
            </a:xfrm>
            <a:prstGeom prst="rect">
              <a:avLst/>
            </a:prstGeom>
            <a:noFill/>
            <a:extLst/>
          </p:spPr>
        </p:pic>
      </p:grpSp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4" y="4121226"/>
            <a:ext cx="2030453" cy="1828054"/>
          </a:xfrm>
          <a:prstGeom prst="rect">
            <a:avLst/>
          </a:prstGeom>
          <a:noFill/>
        </p:spPr>
      </p:pic>
      <p:pic>
        <p:nvPicPr>
          <p:cNvPr id="12" name="Рисунок 11" descr="EFOY_Pro_both_VORNE_amp_al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231" y="4626080"/>
            <a:ext cx="2331349" cy="118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9" name="Picture 11" descr="ЛЭП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133" y="4232552"/>
            <a:ext cx="1329911" cy="179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390972" y="6223468"/>
            <a:ext cx="9649071" cy="373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fontAlgn="base">
              <a:spcAft>
                <a:spcPts val="1200"/>
              </a:spcAft>
            </a:pPr>
            <a:r>
              <a:rPr lang="ru-RU" sz="1000" b="1" kern="1200" dirty="0">
                <a:solidFill>
                  <a:srgbClr val="244061"/>
                </a:solidFill>
                <a:effectLst/>
                <a:latin typeface="Arial Narrow"/>
                <a:ea typeface="Times New Roman"/>
                <a:cs typeface="Times New Roman"/>
              </a:rPr>
              <a:t>  </a:t>
            </a:r>
            <a:r>
              <a:rPr lang="ru-RU" sz="1400" b="1" kern="1200" dirty="0" err="1">
                <a:solidFill>
                  <a:srgbClr val="244061"/>
                </a:solidFill>
                <a:effectLst/>
                <a:latin typeface="Arial Narrow"/>
                <a:ea typeface="Times New Roman"/>
                <a:cs typeface="Times New Roman"/>
              </a:rPr>
              <a:t>Ветрогенераторы</a:t>
            </a:r>
            <a:r>
              <a:rPr lang="ru-RU" sz="1400" b="1" kern="1200" dirty="0">
                <a:solidFill>
                  <a:srgbClr val="244061"/>
                </a:solidFill>
                <a:effectLst/>
                <a:latin typeface="Arial Narrow"/>
                <a:ea typeface="Times New Roman"/>
                <a:cs typeface="Times New Roman"/>
              </a:rPr>
              <a:t>      Солнечные батареи     Топливные элементы                      </a:t>
            </a:r>
            <a:r>
              <a:rPr lang="ru-RU" sz="1400" b="1" dirty="0">
                <a:solidFill>
                  <a:srgbClr val="244061"/>
                </a:solidFill>
                <a:latin typeface="Arial Narrow"/>
                <a:ea typeface="Times New Roman"/>
                <a:cs typeface="Times New Roman"/>
              </a:rPr>
              <a:t>ТЭГ       </a:t>
            </a:r>
            <a:r>
              <a:rPr lang="ru-RU" sz="1400" b="1" kern="1200" dirty="0">
                <a:solidFill>
                  <a:srgbClr val="244061"/>
                </a:solidFill>
                <a:effectLst/>
                <a:latin typeface="Arial Narrow"/>
                <a:ea typeface="Times New Roman"/>
                <a:cs typeface="Times New Roman"/>
              </a:rPr>
              <a:t>                        АКБ                       ~ 220 В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5308" y="3748970"/>
            <a:ext cx="33430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73055"/>
                </a:solidFill>
                <a:latin typeface="+mn-lt"/>
              </a:rPr>
              <a:t>ИСТОЧНИКИ ПИТАНИЯ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0972" y="890756"/>
            <a:ext cx="9649072" cy="2610252"/>
          </a:xfrm>
          <a:prstGeom prst="roundRect">
            <a:avLst>
              <a:gd name="adj" fmla="val 10683"/>
            </a:avLst>
          </a:prstGeom>
          <a:solidFill>
            <a:srgbClr val="D6F5FE"/>
          </a:solidFill>
          <a:ln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/>
          </a:p>
        </p:txBody>
      </p:sp>
      <p:sp>
        <p:nvSpPr>
          <p:cNvPr id="27" name="TextBox 1"/>
          <p:cNvSpPr txBox="1"/>
          <p:nvPr/>
        </p:nvSpPr>
        <p:spPr>
          <a:xfrm>
            <a:off x="3055268" y="1366373"/>
            <a:ext cx="6624736" cy="20626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971800" lvl="6" indent="-228600">
              <a:lnSpc>
                <a:spcPct val="130000"/>
              </a:lnSpc>
              <a:spcAft>
                <a:spcPts val="0"/>
              </a:spcAft>
              <a:buFont typeface="Wingdings"/>
              <a:buChar char=""/>
              <a:tabLst>
                <a:tab pos="3200400" algn="l"/>
              </a:tabLst>
            </a:pPr>
            <a:r>
              <a:rPr lang="en-US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GSM/GPRS</a:t>
            </a:r>
            <a:endParaRPr lang="ru-RU" sz="1600" dirty="0">
              <a:effectLst/>
              <a:latin typeface="Cambria" panose="02040503050406030204" pitchFamily="18" charset="0"/>
              <a:ea typeface="Times New Roman"/>
            </a:endParaRPr>
          </a:p>
          <a:p>
            <a:pPr marL="2971800" lvl="6" indent="-228600">
              <a:lnSpc>
                <a:spcPct val="130000"/>
              </a:lnSpc>
              <a:spcAft>
                <a:spcPts val="0"/>
              </a:spcAft>
              <a:buFont typeface="Wingdings"/>
              <a:buChar char=""/>
              <a:tabLst>
                <a:tab pos="3200400" algn="l"/>
              </a:tabLst>
            </a:pPr>
            <a:r>
              <a:rPr lang="ru-RU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Спутниковый (ССС «Гонец»)</a:t>
            </a:r>
            <a:endParaRPr lang="ru-RU" sz="1600" dirty="0">
              <a:effectLst/>
              <a:latin typeface="Cambria" panose="02040503050406030204" pitchFamily="18" charset="0"/>
              <a:ea typeface="Times New Roman"/>
            </a:endParaRPr>
          </a:p>
          <a:p>
            <a:pPr marL="2971800" lvl="6" indent="-228600">
              <a:lnSpc>
                <a:spcPct val="130000"/>
              </a:lnSpc>
              <a:spcAft>
                <a:spcPts val="0"/>
              </a:spcAft>
              <a:buFont typeface="Wingdings"/>
              <a:buChar char=""/>
              <a:tabLst>
                <a:tab pos="3200400" algn="l"/>
              </a:tabLst>
            </a:pPr>
            <a:r>
              <a:rPr lang="ru-RU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Оптоволоконная линия</a:t>
            </a:r>
            <a:endParaRPr lang="ru-RU" sz="1600" dirty="0">
              <a:effectLst/>
              <a:latin typeface="Cambria" panose="02040503050406030204" pitchFamily="18" charset="0"/>
              <a:ea typeface="Times New Roman"/>
            </a:endParaRPr>
          </a:p>
          <a:p>
            <a:pPr marL="2971800" lvl="6" indent="-228600">
              <a:lnSpc>
                <a:spcPct val="130000"/>
              </a:lnSpc>
              <a:spcAft>
                <a:spcPts val="0"/>
              </a:spcAft>
              <a:buFont typeface="Wingdings"/>
              <a:buChar char=""/>
              <a:tabLst>
                <a:tab pos="3200400" algn="l"/>
              </a:tabLst>
            </a:pPr>
            <a:r>
              <a:rPr lang="ru-RU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Проводной интерфейс </a:t>
            </a:r>
            <a:r>
              <a:rPr lang="en-US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RS-485</a:t>
            </a:r>
            <a:endParaRPr lang="ru-RU" sz="1600" dirty="0">
              <a:effectLst/>
              <a:latin typeface="Cambria" panose="02040503050406030204" pitchFamily="18" charset="0"/>
              <a:ea typeface="Times New Roman"/>
            </a:endParaRPr>
          </a:p>
          <a:p>
            <a:pPr marL="2971800" lvl="6" indent="-228600">
              <a:lnSpc>
                <a:spcPct val="130000"/>
              </a:lnSpc>
              <a:spcAft>
                <a:spcPts val="0"/>
              </a:spcAft>
              <a:buFont typeface="Wingdings"/>
              <a:buChar char=""/>
              <a:tabLst>
                <a:tab pos="3200400" algn="l"/>
              </a:tabLst>
            </a:pPr>
            <a:r>
              <a:rPr lang="ru-RU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Локальное управление и съем</a:t>
            </a:r>
          </a:p>
          <a:p>
            <a:pPr lvl="6">
              <a:spcAft>
                <a:spcPts val="0"/>
              </a:spcAft>
              <a:tabLst>
                <a:tab pos="3200400" algn="l"/>
              </a:tabLst>
            </a:pPr>
            <a:r>
              <a:rPr lang="ru-RU" sz="1600" b="1" dirty="0">
                <a:solidFill>
                  <a:srgbClr val="632423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    </a:t>
            </a:r>
            <a:r>
              <a:rPr lang="ru-RU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накопленных данных на </a:t>
            </a:r>
            <a:r>
              <a:rPr lang="en-US" sz="1600" b="1" kern="1200" dirty="0">
                <a:solidFill>
                  <a:srgbClr val="632423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Flash-USB</a:t>
            </a:r>
            <a:endParaRPr lang="ru-RU" sz="1600" dirty="0">
              <a:effectLst/>
              <a:latin typeface="Cambria" panose="02040503050406030204" pitchFamily="18" charset="0"/>
              <a:ea typeface="Times New Roman"/>
            </a:endParaRPr>
          </a:p>
        </p:txBody>
      </p:sp>
      <p:pic>
        <p:nvPicPr>
          <p:cNvPr id="29" name="Picture 5" descr="C:\Users\Andrey\Desktop\GSM антенна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28" y="1425673"/>
            <a:ext cx="391736" cy="815528"/>
          </a:xfrm>
          <a:prstGeom prst="rect">
            <a:avLst/>
          </a:prstGeom>
          <a:noFill/>
          <a:extLst/>
        </p:spPr>
      </p:pic>
      <p:pic>
        <p:nvPicPr>
          <p:cNvPr id="31" name="Picture 2" descr="C:\Users\Andrey\Desktop\Витая пара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44" y="2636912"/>
            <a:ext cx="914834" cy="643392"/>
          </a:xfrm>
          <a:prstGeom prst="rect">
            <a:avLst/>
          </a:prstGeom>
          <a:noFill/>
          <a:extLst/>
        </p:spPr>
      </p:pic>
      <p:pic>
        <p:nvPicPr>
          <p:cNvPr id="2060" name="Picture 12" descr="Ноут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188" y="2481970"/>
            <a:ext cx="947030" cy="9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Andrey\Desktop\ВОЛС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96" y="2485448"/>
            <a:ext cx="508242" cy="799536"/>
          </a:xfrm>
          <a:prstGeom prst="rect">
            <a:avLst/>
          </a:prstGeom>
          <a:noFill/>
          <a:extLst/>
        </p:spPr>
      </p:pic>
      <p:sp>
        <p:nvSpPr>
          <p:cNvPr id="16" name="TextBox 15"/>
          <p:cNvSpPr txBox="1"/>
          <p:nvPr/>
        </p:nvSpPr>
        <p:spPr>
          <a:xfrm>
            <a:off x="2263180" y="930206"/>
            <a:ext cx="609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spc="100" dirty="0">
                <a:solidFill>
                  <a:srgbClr val="244061"/>
                </a:solidFill>
                <a:latin typeface="+mn-lt"/>
                <a:ea typeface="Times New Roman"/>
                <a:cs typeface="Times New Roman"/>
              </a:rPr>
              <a:t>КАНАЛЫ УПРАВЛЕНИЯ И ПЕРЕДАЧИ ДАННЫХ</a:t>
            </a:r>
            <a:endParaRPr lang="ru-RU" sz="1800" dirty="0"/>
          </a:p>
        </p:txBody>
      </p:sp>
      <p:pic>
        <p:nvPicPr>
          <p:cNvPr id="34" name="Picture 2" descr="_H6A5754 ,&amp;bcy;&amp;iecy;&amp;lcy;&amp;ycy;&amp;jcy; &amp;fcy;&amp;ocy;&amp;ncy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71" y="4653136"/>
            <a:ext cx="1464553" cy="1319707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  <a:extLst/>
        </p:spPr>
      </p:pic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7414326" y="4606047"/>
            <a:ext cx="1113550" cy="1415241"/>
            <a:chOff x="7530" y="11119"/>
            <a:chExt cx="2143" cy="2003"/>
          </a:xfrm>
        </p:grpSpPr>
        <p:pic>
          <p:nvPicPr>
            <p:cNvPr id="25" name="Picture 3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0" y="11733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" y="11903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5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" y="12071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4" y="12241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7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0" y="11119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8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1" y="11289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9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4" y="11457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0" descr="Sonnenschein-A512-120-A-12V-120Ah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4" y="11627"/>
              <a:ext cx="1439" cy="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37" y="1476383"/>
            <a:ext cx="229339" cy="7832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2485" y="1526271"/>
            <a:ext cx="708647" cy="76401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80" y="75609"/>
            <a:ext cx="2466975" cy="73342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0207" y="55657"/>
            <a:ext cx="2727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+mn-lt"/>
              </a:rPr>
              <a:t>Техническое описание ПЭКЗ-ТСТ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281C-5BE8-4338-AF2B-8E8EC2CA46C2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0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26072</TotalTime>
  <Words>992</Words>
  <Application>Microsoft Office PowerPoint</Application>
  <PresentationFormat>Слайд 35 мм</PresentationFormat>
  <Paragraphs>257</Paragraphs>
  <Slides>22</Slides>
  <Notes>22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Arial Unicode MS</vt:lpstr>
      <vt:lpstr>Arial</vt:lpstr>
      <vt:lpstr>Arial Narrow</vt:lpstr>
      <vt:lpstr>Book Antiqua</vt:lpstr>
      <vt:lpstr>Calibri</vt:lpstr>
      <vt:lpstr>Cambria</vt:lpstr>
      <vt:lpstr>Constantia</vt:lpstr>
      <vt:lpstr>Courier New</vt:lpstr>
      <vt:lpstr>Tahoma</vt:lpstr>
      <vt:lpstr>Times New Roman</vt:lpstr>
      <vt:lpstr>Verdana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Представление данных ПЭКЗ в клиентском ПО «Монитор-ПКМ-ТСТ»</vt:lpstr>
      <vt:lpstr>Представление данных ПЭКЗ в клиентском ПО «Монитор-ПКМ-ТСТ»</vt:lpstr>
      <vt:lpstr>Удаленное управление ПЭКЗ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качестве резервного источника тока, при временной нехватке  энергии солнца или ветра, возможно использование топливной ячейки</vt:lpstr>
      <vt:lpstr>Домбаровское ЛПУ МГ ГТ Екатеринбург</vt:lpstr>
      <vt:lpstr>Основные технические характеристики УКЗ</vt:lpstr>
      <vt:lpstr>ОПЭ ПЭКЗ-ТСТ с автономным источником питания</vt:lpstr>
      <vt:lpstr>Арзамасское ЛПУ МГ ГТ Нижний Новгород</vt:lpstr>
      <vt:lpstr>Основные технические характеристики УКЗ</vt:lpstr>
      <vt:lpstr>КРП-14 ГТ Москва</vt:lpstr>
      <vt:lpstr>КРП-14 ГТ Москва</vt:lpstr>
      <vt:lpstr>Презентация PowerPoint</vt:lpstr>
    </vt:vector>
  </TitlesOfParts>
  <Company>ЗАО "ТСТ"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ПКМ-ТСТ</dc:title>
  <dc:creator>Титов А.В.</dc:creator>
  <cp:lastModifiedBy>Павел Глазов</cp:lastModifiedBy>
  <cp:revision>1127</cp:revision>
  <cp:lastPrinted>2012-07-23T13:22:02Z</cp:lastPrinted>
  <dcterms:created xsi:type="dcterms:W3CDTF">2005-10-17T19:03:26Z</dcterms:created>
  <dcterms:modified xsi:type="dcterms:W3CDTF">2019-05-29T04:39:11Z</dcterms:modified>
</cp:coreProperties>
</file>