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20"/>
  </p:notesMasterIdLst>
  <p:handoutMasterIdLst>
    <p:handoutMasterId r:id="rId21"/>
  </p:handoutMasterIdLst>
  <p:sldIdLst>
    <p:sldId id="256" r:id="rId9"/>
    <p:sldId id="280" r:id="rId10"/>
    <p:sldId id="262" r:id="rId11"/>
    <p:sldId id="290" r:id="rId12"/>
    <p:sldId id="277" r:id="rId13"/>
    <p:sldId id="279" r:id="rId14"/>
    <p:sldId id="281" r:id="rId15"/>
    <p:sldId id="291" r:id="rId16"/>
    <p:sldId id="287" r:id="rId17"/>
    <p:sldId id="288" r:id="rId18"/>
    <p:sldId id="268" r:id="rId19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C2"/>
    <a:srgbClr val="003366"/>
    <a:srgbClr val="0066CC"/>
    <a:srgbClr val="0033CC"/>
    <a:srgbClr val="0000FF"/>
    <a:srgbClr val="3366FF"/>
    <a:srgbClr val="0099FF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1608" y="-270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338"/>
        <p:guide pos="10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93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053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124075" y="2917514"/>
            <a:ext cx="6797675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484312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484312" cy="499903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2124075" y="1216660"/>
            <a:ext cx="6797675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124075" y="1309688"/>
            <a:ext cx="6797675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124075" y="1309688"/>
            <a:ext cx="6797675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906589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325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49" name="Рисунок 1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90800" y="136800"/>
            <a:ext cx="1479600" cy="799885"/>
          </a:xfrm>
          <a:prstGeom prst="rect">
            <a:avLst/>
          </a:prstGeom>
          <a:noFill/>
        </p:spPr>
      </p:pic>
      <p:sp>
        <p:nvSpPr>
          <p:cNvPr id="53251" name="Rectangle 3"/>
          <p:cNvSpPr>
            <a:spLocks noChangeArrowheads="1"/>
          </p:cNvSpPr>
          <p:nvPr userDrawn="1"/>
        </p:nvSpPr>
        <p:spPr bwMode="auto">
          <a:xfrm>
            <a:off x="0" y="2486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0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Рисунок 1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90800" y="136800"/>
            <a:ext cx="1479600" cy="79988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900238" y="2781300"/>
            <a:ext cx="7243762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8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Рисунок 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988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8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9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988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8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9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4" name="Рисунок 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988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 userDrawn="1"/>
        </p:nvSpPr>
        <p:spPr bwMode="auto">
          <a:xfrm>
            <a:off x="1900239" y="0"/>
            <a:ext cx="7243762" cy="6857999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484312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</a:t>
            </a:r>
          </a:p>
          <a:p>
            <a:pPr lvl="0"/>
            <a:r>
              <a:rPr lang="ru-RU" dirty="0" smtClean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988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988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0"/>
            <a:ext cx="1898650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0" y="6405563"/>
            <a:ext cx="91440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0" name="Рисунок 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988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0" y="6447573"/>
            <a:ext cx="9131121" cy="492443"/>
          </a:xfrm>
        </p:spPr>
        <p:txBody>
          <a:bodyPr/>
          <a:lstStyle/>
          <a:p>
            <a:pPr algn="ctr"/>
            <a:r>
              <a:rPr lang="ru-RU" altLang="ru-RU" sz="1600" dirty="0" smtClean="0"/>
              <a:t>Совещание </a:t>
            </a:r>
            <a:r>
              <a:rPr lang="ru-RU" altLang="ru-RU" sz="1600" dirty="0"/>
              <a:t>по вопросам эксплуатации </a:t>
            </a:r>
            <a:r>
              <a:rPr lang="ru-RU" altLang="ru-RU" sz="1600" dirty="0" smtClean="0"/>
              <a:t>ГРС </a:t>
            </a:r>
            <a:r>
              <a:rPr lang="ru-RU" altLang="ru-RU" sz="1600" dirty="0"/>
              <a:t>и систем </a:t>
            </a:r>
            <a:r>
              <a:rPr lang="ru-RU" altLang="ru-RU" sz="1600" dirty="0" smtClean="0"/>
              <a:t>газоснабжения</a:t>
            </a:r>
            <a:r>
              <a:rPr lang="ru-RU" altLang="ru-RU" sz="1600" dirty="0"/>
              <a:t> . </a:t>
            </a:r>
            <a:r>
              <a:rPr lang="ru-RU" altLang="ru-RU" sz="1600" dirty="0" smtClean="0"/>
              <a:t>21-25.10.2019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Rectangle 44"/>
          <p:cNvSpPr>
            <a:spLocks noGrp="1" noChangeArrowheads="1"/>
          </p:cNvSpPr>
          <p:nvPr>
            <p:ph idx="1"/>
          </p:nvPr>
        </p:nvSpPr>
        <p:spPr bwMode="auto">
          <a:xfrm>
            <a:off x="1925944" y="1347978"/>
            <a:ext cx="7076017" cy="4859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ru-RU" altLang="ru-RU" sz="2800" dirty="0">
                <a:solidFill>
                  <a:srgbClr val="FFFFFF"/>
                </a:solidFill>
                <a:cs typeface="Times New Roman" pitchFamily="18" charset="0"/>
              </a:rPr>
              <a:t>Доклад</a:t>
            </a:r>
          </a:p>
          <a:p>
            <a:pPr marL="1588" indent="14288">
              <a:spcAft>
                <a:spcPts val="1800"/>
              </a:spcAft>
              <a:defRPr/>
            </a:pPr>
            <a:r>
              <a:rPr lang="ru-RU" altLang="ru-RU" sz="2800" dirty="0" smtClean="0">
                <a:solidFill>
                  <a:srgbClr val="FFFFFF"/>
                </a:solidFill>
                <a:cs typeface="Times New Roman" pitchFamily="18" charset="0"/>
              </a:rPr>
              <a:t>Начальника производственного отдела по эксплуатации газораспределительных станций </a:t>
            </a:r>
            <a:endParaRPr lang="ru-RU" altLang="ru-RU" sz="2800" dirty="0">
              <a:solidFill>
                <a:srgbClr val="FFFFFF"/>
              </a:solidFill>
              <a:cs typeface="Times New Roman" pitchFamily="18" charset="0"/>
            </a:endParaRPr>
          </a:p>
          <a:p>
            <a:pPr>
              <a:spcAft>
                <a:spcPts val="1800"/>
              </a:spcAft>
              <a:defRPr/>
            </a:pPr>
            <a:r>
              <a:rPr lang="ru-RU" altLang="ru-RU" sz="2800" dirty="0">
                <a:solidFill>
                  <a:srgbClr val="FFFFFF"/>
                </a:solidFill>
                <a:cs typeface="Times New Roman" pitchFamily="18" charset="0"/>
              </a:rPr>
              <a:t>ООО «Газпром трансгаз Екатеринбург»</a:t>
            </a:r>
          </a:p>
          <a:p>
            <a:pPr>
              <a:spcAft>
                <a:spcPts val="1800"/>
              </a:spcAft>
              <a:defRPr/>
            </a:pPr>
            <a:r>
              <a:rPr lang="ru-RU" altLang="ru-RU" sz="2800" dirty="0" smtClean="0">
                <a:solidFill>
                  <a:srgbClr val="FFFFFF"/>
                </a:solidFill>
                <a:cs typeface="Times New Roman" pitchFamily="18" charset="0"/>
              </a:rPr>
              <a:t>О.Ф. Ковтуна</a:t>
            </a:r>
            <a:endParaRPr lang="ru-RU" altLang="ru-RU" sz="2800" dirty="0">
              <a:solidFill>
                <a:srgbClr val="FFFFFF"/>
              </a:solidFill>
              <a:cs typeface="Times New Roman" pitchFamily="18" charset="0"/>
            </a:endParaRPr>
          </a:p>
          <a:p>
            <a:pPr marL="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altLang="ru-RU" sz="2800" dirty="0" smtClean="0"/>
              <a:t>Опыт </a:t>
            </a:r>
            <a:r>
              <a:rPr lang="ru-RU" altLang="ru-RU" sz="2800" dirty="0"/>
              <a:t>эксплуатации турбодетандерных установок  на ГРС </a:t>
            </a:r>
            <a:endParaRPr lang="ru-RU" altLang="ru-RU" sz="2800" dirty="0" smtClean="0"/>
          </a:p>
          <a:p>
            <a:pPr marL="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altLang="ru-RU" sz="2800" dirty="0" smtClean="0"/>
              <a:t>ООО </a:t>
            </a:r>
            <a:r>
              <a:rPr lang="ru-RU" altLang="ru-RU" sz="2800" dirty="0"/>
              <a:t>«Газпром трансгаз Екатеринбург» </a:t>
            </a:r>
            <a:endParaRPr lang="ru-RU" altLang="ru-RU" sz="28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80558" y="0"/>
            <a:ext cx="7263441" cy="1009650"/>
          </a:xfrm>
          <a:ln>
            <a:noFill/>
            <a:miter lim="800000"/>
            <a:headEnd/>
            <a:tailEnd/>
          </a:ln>
        </p:spPr>
        <p:txBody>
          <a:bodyPr lIns="72000" anchor="b"/>
          <a:lstStyle/>
          <a:p>
            <a:pPr eaLnBrk="1" hangingPunct="1"/>
            <a:r>
              <a:rPr lang="ru-RU" sz="2800" dirty="0"/>
              <a:t>Предложения по электроснабжению ГРС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 </a:t>
            </a:r>
            <a:r>
              <a:rPr lang="ru-RU" sz="2800" dirty="0"/>
              <a:t>применением ТДУ </a:t>
            </a:r>
            <a:endParaRPr lang="ru-RU" altLang="ru-RU" dirty="0" smtClean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44416" y="1066531"/>
            <a:ext cx="714057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Турбодетандерная </a:t>
            </a:r>
            <a:r>
              <a:rPr lang="ru-RU" sz="2000" dirty="0">
                <a:solidFill>
                  <a:schemeClr val="bg1"/>
                </a:solidFill>
              </a:rPr>
              <a:t>установка должна входить в технологическую часть блока редуцирования ГРС и изготавливаться комплектно на заводе-изготовителе (требование к заданию на изготовление ГРС).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solidFill>
                  <a:schemeClr val="bg1"/>
                </a:solidFill>
              </a:rPr>
              <a:t>Наиболее оптимальным набором генерирующего оборудования для автономного электроснабжения ГРС (без внешнего электроснабжения) считаем  применение 2-х и более турбодетандерных установок (одна в базовом режиме работы, следующие  – в резерве), работающих в параллель, и для электроснабжения ГРС на малых расходах газа – солнечных панелей (СП) или ветроустановок (ВУ) на объединенной аккумуляторной батарее. Количество ТДУ, СП, ВУ и мощность АБ необходимо рассчитывать на стадии проектирования в зависимости от местных условий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Текст 8"/>
          <p:cNvSpPr txBox="1">
            <a:spLocks/>
          </p:cNvSpPr>
          <p:nvPr/>
        </p:nvSpPr>
        <p:spPr>
          <a:xfrm>
            <a:off x="1888067" y="6447573"/>
            <a:ext cx="72430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Совещание по вопросам эксплуатации ГРС и систем газоснабжения. </a:t>
            </a:r>
            <a:r>
              <a:rPr lang="ru-RU" altLang="ru-RU" sz="1600" dirty="0" smtClean="0"/>
              <a:t>21-25.10.2019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864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223838" y="1216660"/>
            <a:ext cx="2965555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300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ru-RU" altLang="ru-RU" sz="2000" b="1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cs typeface="Arial" charset="0"/>
              </a:rPr>
              <a:t>СПАСИБО ЗА ВНИМАНИЕ</a:t>
            </a:r>
            <a:r>
              <a:rPr lang="ru-RU" altLang="ru-RU" sz="2800" dirty="0">
                <a:latin typeface="Arial Narrow" pitchFamily="34" charset="0"/>
                <a:cs typeface="Arial" charset="0"/>
              </a:rPr>
              <a:t>!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958197" y="3732308"/>
            <a:ext cx="7185803" cy="1692771"/>
          </a:xfrm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ru-RU" altLang="ru-RU" dirty="0" smtClean="0">
                <a:solidFill>
                  <a:srgbClr val="FFFFFF"/>
                </a:solidFill>
                <a:cs typeface="Times New Roman" pitchFamily="18" charset="0"/>
              </a:rPr>
              <a:t>Олег Федорович Ковтун</a:t>
            </a:r>
            <a:endParaRPr lang="ru-RU" altLang="ru-RU" dirty="0">
              <a:solidFill>
                <a:srgbClr val="FFFFFF"/>
              </a:solidFill>
              <a:cs typeface="Times New Roman" pitchFamily="18" charset="0"/>
            </a:endParaRPr>
          </a:p>
          <a:p>
            <a:pPr>
              <a:spcAft>
                <a:spcPts val="1800"/>
              </a:spcAft>
              <a:defRPr/>
            </a:pPr>
            <a:r>
              <a:rPr lang="ru-RU" altLang="ru-RU" dirty="0" smtClean="0">
                <a:solidFill>
                  <a:srgbClr val="FFFFFF"/>
                </a:solidFill>
                <a:cs typeface="Times New Roman" pitchFamily="18" charset="0"/>
              </a:rPr>
              <a:t>Начальник </a:t>
            </a:r>
            <a:r>
              <a:rPr lang="ru-RU" altLang="ru-RU" dirty="0">
                <a:solidFill>
                  <a:srgbClr val="FFFFFF"/>
                </a:solidFill>
                <a:cs typeface="Times New Roman" pitchFamily="18" charset="0"/>
              </a:rPr>
              <a:t>производственного отдела по эксплуатации газораспределительных </a:t>
            </a:r>
            <a:r>
              <a:rPr lang="ru-RU" altLang="ru-RU" dirty="0" smtClean="0">
                <a:solidFill>
                  <a:srgbClr val="FFFFFF"/>
                </a:solidFill>
                <a:cs typeface="Times New Roman" pitchFamily="18" charset="0"/>
              </a:rPr>
              <a:t>станций</a:t>
            </a:r>
          </a:p>
          <a:p>
            <a:pPr>
              <a:spcAft>
                <a:spcPts val="1800"/>
              </a:spcAft>
              <a:defRPr/>
            </a:pPr>
            <a:r>
              <a:rPr lang="ru-RU" altLang="ru-RU" dirty="0" smtClean="0">
                <a:solidFill>
                  <a:srgbClr val="FFFFFF"/>
                </a:solidFill>
                <a:cs typeface="Times New Roman" pitchFamily="18" charset="0"/>
              </a:rPr>
              <a:t>ООО </a:t>
            </a:r>
            <a:r>
              <a:rPr lang="ru-RU" altLang="ru-RU" dirty="0">
                <a:solidFill>
                  <a:srgbClr val="FFFFFF"/>
                </a:solidFill>
                <a:cs typeface="Times New Roman" pitchFamily="18" charset="0"/>
              </a:rPr>
              <a:t>«Газпром трансгаз Екатеринбург</a:t>
            </a:r>
            <a:r>
              <a:rPr lang="ru-RU" altLang="ru-RU" dirty="0" smtClean="0">
                <a:solidFill>
                  <a:srgbClr val="FFFFFF"/>
                </a:solidFill>
                <a:cs typeface="Times New Roman" pitchFamily="18" charset="0"/>
              </a:rPr>
              <a:t>»</a:t>
            </a:r>
            <a:endParaRPr lang="ru-RU" altLang="ru-RU" dirty="0">
              <a:solidFill>
                <a:srgbClr val="FFFF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  <a:miter lim="800000"/>
            <a:headEnd/>
            <a:tailEnd/>
          </a:ln>
        </p:spPr>
        <p:txBody>
          <a:bodyPr lIns="72000" anchor="b"/>
          <a:lstStyle/>
          <a:p>
            <a:pPr eaLnBrk="1" hangingPunct="1"/>
            <a:r>
              <a:rPr lang="ru-RU" altLang="ru-RU" sz="2800" dirty="0"/>
              <a:t>Опыт эксплуатации </a:t>
            </a:r>
            <a:r>
              <a:rPr lang="ru-RU" altLang="ru-RU" sz="2800" dirty="0" smtClean="0"/>
              <a:t>ТДУ  </a:t>
            </a:r>
            <a:r>
              <a:rPr lang="ru-RU" altLang="ru-RU" sz="2800" dirty="0"/>
              <a:t>на </a:t>
            </a:r>
            <a:r>
              <a:rPr lang="ru-RU" altLang="ru-RU" sz="2800" dirty="0" smtClean="0"/>
              <a:t>ГРС                      ООО «Газпром трансгаз Екатеринбург» </a:t>
            </a:r>
            <a:endParaRPr lang="ru-RU" altLang="ru-RU" dirty="0" smtClean="0"/>
          </a:p>
        </p:txBody>
      </p:sp>
      <p:pic>
        <p:nvPicPr>
          <p:cNvPr id="1026" name="Picture 2" descr="C:\Users\Kornelyuk_V_L\Documents\1_РАБОЧАЯ ПАПКА\6_ПЛАНЫ ОГЭ\2_Программы\Программы ТДУ\Программа ТДУ - 00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067" y="1086381"/>
            <a:ext cx="7255932" cy="195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067" y="3042711"/>
            <a:ext cx="7255932" cy="208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60133" y="5630333"/>
            <a:ext cx="557953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Потребность в установке ТДУ в составе ГРС в количестве 40 шт.</a:t>
            </a:r>
            <a:endParaRPr lang="ru-RU" dirty="0"/>
          </a:p>
        </p:txBody>
      </p:sp>
      <p:sp>
        <p:nvSpPr>
          <p:cNvPr id="11" name="Текст 8"/>
          <p:cNvSpPr txBox="1">
            <a:spLocks/>
          </p:cNvSpPr>
          <p:nvPr/>
        </p:nvSpPr>
        <p:spPr>
          <a:xfrm>
            <a:off x="1888067" y="6447573"/>
            <a:ext cx="72430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Совещание по вопросам эксплуатации ГРС и систем газоснабжения. </a:t>
            </a:r>
            <a:r>
              <a:rPr lang="ru-RU" altLang="ru-RU" sz="1600" dirty="0" smtClean="0"/>
              <a:t>21-25.10.2019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189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  <a:miter lim="800000"/>
            <a:headEnd/>
            <a:tailEnd/>
          </a:ln>
        </p:spPr>
        <p:txBody>
          <a:bodyPr lIns="72000" anchor="b"/>
          <a:lstStyle/>
          <a:p>
            <a:pPr eaLnBrk="1" hangingPunct="1"/>
            <a:r>
              <a:rPr lang="ru-RU" altLang="ru-RU" sz="2800" dirty="0"/>
              <a:t>Опыт эксплуатации </a:t>
            </a:r>
            <a:r>
              <a:rPr lang="ru-RU" altLang="ru-RU" sz="2800" dirty="0" smtClean="0"/>
              <a:t>ТДУ  </a:t>
            </a:r>
            <a:r>
              <a:rPr lang="ru-RU" altLang="ru-RU" sz="2800" dirty="0"/>
              <a:t>на </a:t>
            </a:r>
            <a:r>
              <a:rPr lang="ru-RU" altLang="ru-RU" sz="2800" dirty="0" smtClean="0"/>
              <a:t>ГРС                      ООО «Газпром трансгаз Екатеринбург» </a:t>
            </a:r>
            <a:endParaRPr lang="ru-RU" altLang="ru-RU" dirty="0" smtClean="0"/>
          </a:p>
        </p:txBody>
      </p:sp>
      <p:sp>
        <p:nvSpPr>
          <p:cNvPr id="22" name="Прямоугольник 4"/>
          <p:cNvSpPr>
            <a:spLocks noChangeArrowheads="1"/>
          </p:cNvSpPr>
          <p:nvPr/>
        </p:nvSpPr>
        <p:spPr bwMode="auto">
          <a:xfrm>
            <a:off x="1917700" y="1052513"/>
            <a:ext cx="6767513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00" b="0" dirty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           В настоящее время для электроснабжения ГРС в рамках НИОКР в ООО «Газпром трансгаз Екатеринбург» разработаны и внедрены турбодетандерные установки (ТДУ) мощностью от 1 до 5 кВт производства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ООО НПК «НТЛ» г. Верхняя Салда</a:t>
            </a:r>
            <a:r>
              <a:rPr lang="ru-RU" altLang="ru-RU" sz="1800" b="0" dirty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: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	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БПТГ ГТЭС-4 АРП г. 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Сысерть 	– ТДУ-1,5  – 1 шт.</a:t>
            </a: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ГРС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г. Верхняя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Салда 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ТДУ- 5	 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1 шт.</a:t>
            </a: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                 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ГРС г.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Кировград 	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ТДУ-2	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– 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2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шт.</a:t>
            </a: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              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	ГРС-4 г.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Магнитогорск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ТДУ- 5 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	 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1 шт.</a:t>
            </a: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	ГРС п.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Фершампенуаз 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ТДУ- 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3 	 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1 шт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.</a:t>
            </a:r>
            <a:endParaRPr lang="ru-RU" altLang="ru-RU" sz="18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" name="Picture 2" descr="E:\Доступ\Сега\турбик\Турбик 5 кВт фото\Изображение 0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772958"/>
            <a:ext cx="3332162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17700" y="3798818"/>
            <a:ext cx="1937169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kern="0" dirty="0">
                <a:solidFill>
                  <a:srgbClr val="003366"/>
                </a:solidFill>
                <a:latin typeface="Arial Narrow" pitchFamily="34" charset="0"/>
                <a:cs typeface="Times New Roman" pitchFamily="18" charset="0"/>
              </a:rPr>
              <a:t>ГРС Верхняя Салда</a:t>
            </a:r>
            <a:endParaRPr lang="ru-RU" dirty="0">
              <a:solidFill>
                <a:srgbClr val="003366"/>
              </a:solidFill>
            </a:endParaRPr>
          </a:p>
        </p:txBody>
      </p:sp>
      <p:pic>
        <p:nvPicPr>
          <p:cNvPr id="10" name="Picture 9" descr="C:\Documents and Settings\user\Мои документы\РАБОЧАЯ ПАПКА\3_ОБОРУДОВАНИЕ\МВИ энергооборудования\ТДУ 1-5\ТДУ-2\фото\20130227_1125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183" y="3798818"/>
            <a:ext cx="3539180" cy="2487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584183" y="3798818"/>
            <a:ext cx="1479969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kern="0" dirty="0">
                <a:solidFill>
                  <a:srgbClr val="003366"/>
                </a:solidFill>
                <a:latin typeface="Arial Narrow" pitchFamily="34" charset="0"/>
                <a:cs typeface="Times New Roman" pitchFamily="18" charset="0"/>
              </a:rPr>
              <a:t>ГРС Кировград</a:t>
            </a:r>
            <a:endParaRPr lang="ru-RU" dirty="0">
              <a:solidFill>
                <a:srgbClr val="003366"/>
              </a:solidFill>
            </a:endParaRPr>
          </a:p>
        </p:txBody>
      </p:sp>
      <p:sp>
        <p:nvSpPr>
          <p:cNvPr id="15" name="Текст 8"/>
          <p:cNvSpPr txBox="1">
            <a:spLocks/>
          </p:cNvSpPr>
          <p:nvPr/>
        </p:nvSpPr>
        <p:spPr>
          <a:xfrm>
            <a:off x="1888067" y="6447573"/>
            <a:ext cx="72430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Совещание по вопросам эксплуатации ГРС и систем газоснабжения. </a:t>
            </a:r>
            <a:r>
              <a:rPr lang="ru-RU" altLang="ru-RU" sz="1600" dirty="0" smtClean="0"/>
              <a:t>21-25.10.2019</a:t>
            </a:r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  <a:miter lim="800000"/>
            <a:headEnd/>
            <a:tailEnd/>
          </a:ln>
        </p:spPr>
        <p:txBody>
          <a:bodyPr lIns="72000" anchor="b"/>
          <a:lstStyle/>
          <a:p>
            <a:pPr eaLnBrk="1" hangingPunct="1"/>
            <a:r>
              <a:rPr lang="ru-RU" altLang="ru-RU" sz="2800" dirty="0"/>
              <a:t>Опыт эксплуатации </a:t>
            </a:r>
            <a:r>
              <a:rPr lang="ru-RU" altLang="ru-RU" sz="2800" dirty="0" smtClean="0"/>
              <a:t>ТДУ  </a:t>
            </a:r>
            <a:r>
              <a:rPr lang="ru-RU" altLang="ru-RU" sz="2800" dirty="0"/>
              <a:t>на </a:t>
            </a:r>
            <a:r>
              <a:rPr lang="ru-RU" altLang="ru-RU" sz="2800" dirty="0" smtClean="0"/>
              <a:t>ГРС                      ООО «Газпром трансгаз Екатеринбург» </a:t>
            </a:r>
            <a:endParaRPr lang="ru-RU" altLang="ru-RU" dirty="0" smtClean="0"/>
          </a:p>
        </p:txBody>
      </p:sp>
      <p:sp>
        <p:nvSpPr>
          <p:cNvPr id="22" name="Прямоугольник 4"/>
          <p:cNvSpPr>
            <a:spLocks noChangeArrowheads="1"/>
          </p:cNvSpPr>
          <p:nvPr/>
        </p:nvSpPr>
        <p:spPr bwMode="auto">
          <a:xfrm>
            <a:off x="1917699" y="1047281"/>
            <a:ext cx="67675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Продолжаются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работы </a:t>
            </a:r>
            <a:r>
              <a:rPr lang="ru-RU" altLang="ru-RU" sz="1800" dirty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в рамках НИОКР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по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установке ТДУ-5:</a:t>
            </a: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	ГРС-1 г.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Оренбург  	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ТДУ- 5	 – 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3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шт.</a:t>
            </a: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                 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ГРС г.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Чебаркуль	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ТДУ- 5	 – 1 шт.</a:t>
            </a: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                 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ГРС г.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Аша	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ТДУ- 5	 – 1 шт.</a:t>
            </a: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                 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ГРС г.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Златоуст	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ТДУ- 5	 – 1 шт.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1800" b="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" name="Рисунок 6" descr="C:\Users\Kornelyuk_V_L\Documents\1_РАБОЧАЯ ПАПКА\3_ОБОРУДОВАНИЕ\ФОТО ФИЛИАЛОВ\Невьянское ЛПУ\ТДУ ГРС г. Невьянск\IMG_20170209_14205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698" y="2592432"/>
            <a:ext cx="3289302" cy="379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5372098" y="2656536"/>
            <a:ext cx="377190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endParaRPr lang="ru-RU" altLang="ru-RU" sz="1800" b="0" dirty="0">
              <a:solidFill>
                <a:schemeClr val="bg1"/>
              </a:solidFill>
              <a:latin typeface="Arial Narrow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           При блочном капитальном ремонте ГРС заводом-изготовителем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АО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«</a:t>
            </a:r>
            <a:r>
              <a:rPr lang="ru-RU" altLang="ru-RU" sz="1800" b="0" dirty="0" err="1">
                <a:solidFill>
                  <a:schemeClr val="bg1"/>
                </a:solidFill>
                <a:latin typeface="Arial Narrow" pitchFamily="34" charset="0"/>
              </a:rPr>
              <a:t>Уромгаз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» установлены ТДУ в блоках редуцирования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: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1800" b="0" dirty="0">
              <a:solidFill>
                <a:schemeClr val="bg1"/>
              </a:solidFill>
              <a:latin typeface="Arial Narrow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ГРС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г.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Невьянск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ТДУ- 5	 – 3 шт.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1800" b="0" dirty="0">
              <a:solidFill>
                <a:schemeClr val="bg1"/>
              </a:solidFill>
              <a:latin typeface="Arial Narrow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ГРС </a:t>
            </a:r>
            <a:r>
              <a:rPr lang="ru-RU" altLang="ru-RU" sz="1800" b="0" dirty="0">
                <a:solidFill>
                  <a:schemeClr val="bg1"/>
                </a:solidFill>
                <a:latin typeface="Arial Narrow" pitchFamily="34" charset="0"/>
              </a:rPr>
              <a:t>г. </a:t>
            </a:r>
            <a:r>
              <a:rPr lang="ru-RU" altLang="ru-RU" sz="1800" b="0" dirty="0" smtClean="0">
                <a:solidFill>
                  <a:schemeClr val="bg1"/>
                </a:solidFill>
                <a:latin typeface="Arial Narrow" pitchFamily="34" charset="0"/>
              </a:rPr>
              <a:t>Медногорск	</a:t>
            </a:r>
            <a:r>
              <a:rPr lang="ru-RU" altLang="ru-RU" sz="1800" dirty="0" smtClean="0">
                <a:solidFill>
                  <a:schemeClr val="bg1"/>
                </a:solidFill>
                <a:latin typeface="Arial Narrow" pitchFamily="34" charset="0"/>
              </a:rPr>
              <a:t>– </a:t>
            </a:r>
            <a:r>
              <a:rPr lang="ru-RU" altLang="ru-RU" sz="1800" dirty="0">
                <a:solidFill>
                  <a:schemeClr val="bg1"/>
                </a:solidFill>
                <a:latin typeface="Arial Narrow" pitchFamily="34" charset="0"/>
              </a:rPr>
              <a:t>ТДУ- 5	 – 3 шт.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1800" b="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68126" y="6033365"/>
            <a:ext cx="1438874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kern="0" dirty="0">
                <a:solidFill>
                  <a:srgbClr val="003366"/>
                </a:solidFill>
                <a:latin typeface="Arial Narrow" pitchFamily="34" charset="0"/>
                <a:ea typeface="+mj-ea"/>
                <a:cs typeface="Times New Roman" pitchFamily="18" charset="0"/>
              </a:rPr>
              <a:t>ГРС Невьянск</a:t>
            </a:r>
            <a:endParaRPr lang="ru-RU" dirty="0">
              <a:solidFill>
                <a:srgbClr val="003366"/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8"/>
          <p:cNvSpPr txBox="1">
            <a:spLocks/>
          </p:cNvSpPr>
          <p:nvPr/>
        </p:nvSpPr>
        <p:spPr>
          <a:xfrm>
            <a:off x="1888067" y="6447573"/>
            <a:ext cx="72430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Совещание по вопросам эксплуатации ГРС и систем газоснабжения. </a:t>
            </a:r>
            <a:r>
              <a:rPr lang="ru-RU" altLang="ru-RU" sz="1600" dirty="0" smtClean="0"/>
              <a:t>21-25.10.2019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036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  <a:miter lim="800000"/>
            <a:headEnd/>
            <a:tailEnd/>
          </a:ln>
        </p:spPr>
        <p:txBody>
          <a:bodyPr lIns="72000" anchor="b"/>
          <a:lstStyle/>
          <a:p>
            <a:pPr eaLnBrk="1" hangingPunct="1"/>
            <a:r>
              <a:rPr lang="ru-RU" altLang="ru-RU" sz="2800" dirty="0"/>
              <a:t>Опыт эксплуатации </a:t>
            </a:r>
            <a:r>
              <a:rPr lang="ru-RU" altLang="ru-RU" sz="2800" dirty="0" smtClean="0"/>
              <a:t>ТДУ  </a:t>
            </a:r>
            <a:r>
              <a:rPr lang="ru-RU" altLang="ru-RU" sz="2800" dirty="0"/>
              <a:t>на </a:t>
            </a:r>
            <a:r>
              <a:rPr lang="ru-RU" altLang="ru-RU" sz="2800" dirty="0" smtClean="0"/>
              <a:t>ГРС                      ООО «Газпром трансгаз Екатеринбург» </a:t>
            </a:r>
            <a:endParaRPr lang="ru-RU" altLang="ru-RU" dirty="0" smtClean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1898695" y="2521627"/>
            <a:ext cx="14243" cy="3536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890713" y="6023828"/>
            <a:ext cx="6408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285492" y="6030118"/>
            <a:ext cx="64928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0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3973034" y="6030118"/>
            <a:ext cx="64928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0" dirty="0" smtClean="0">
                <a:solidFill>
                  <a:schemeClr val="bg1"/>
                </a:solidFill>
              </a:rPr>
              <a:t>2017</a:t>
            </a:r>
            <a:endParaRPr lang="ru-RU" altLang="ru-RU" sz="1400" b="0" dirty="0">
              <a:solidFill>
                <a:schemeClr val="bg1"/>
              </a:solidFill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456776" y="6030118"/>
            <a:ext cx="64928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0" dirty="0" smtClean="0">
                <a:solidFill>
                  <a:schemeClr val="bg1"/>
                </a:solidFill>
              </a:rPr>
              <a:t>2018</a:t>
            </a:r>
            <a:endParaRPr lang="ru-RU" altLang="ru-RU" sz="1400" b="0" dirty="0">
              <a:solidFill>
                <a:schemeClr val="bg1"/>
              </a:solidFill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6633714" y="6036916"/>
            <a:ext cx="1556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0" dirty="0" smtClean="0">
                <a:solidFill>
                  <a:schemeClr val="bg1"/>
                </a:solidFill>
              </a:rPr>
              <a:t>9 мес. 2019</a:t>
            </a:r>
            <a:endParaRPr lang="ru-RU" altLang="ru-RU" sz="1400" b="0" dirty="0">
              <a:solidFill>
                <a:schemeClr val="bg1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899442" y="5098052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890710" y="5824587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903458" y="5585799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912938" y="5350156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912938" y="4857875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912938" y="4605238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9"/>
          <p:cNvSpPr txBox="1">
            <a:spLocks noChangeArrowheads="1"/>
          </p:cNvSpPr>
          <p:nvPr/>
        </p:nvSpPr>
        <p:spPr bwMode="auto">
          <a:xfrm>
            <a:off x="1243013" y="4451250"/>
            <a:ext cx="585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30,0</a:t>
            </a:r>
          </a:p>
        </p:txBody>
      </p:sp>
      <p:sp>
        <p:nvSpPr>
          <p:cNvPr id="28" name="TextBox 28"/>
          <p:cNvSpPr txBox="1">
            <a:spLocks noChangeArrowheads="1"/>
          </p:cNvSpPr>
          <p:nvPr/>
        </p:nvSpPr>
        <p:spPr bwMode="auto">
          <a:xfrm>
            <a:off x="1241421" y="4944064"/>
            <a:ext cx="585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20,0</a:t>
            </a:r>
          </a:p>
        </p:txBody>
      </p:sp>
      <p:sp>
        <p:nvSpPr>
          <p:cNvPr id="29" name="TextBox 27"/>
          <p:cNvSpPr txBox="1">
            <a:spLocks noChangeArrowheads="1"/>
          </p:cNvSpPr>
          <p:nvPr/>
        </p:nvSpPr>
        <p:spPr bwMode="auto">
          <a:xfrm>
            <a:off x="1241421" y="5431811"/>
            <a:ext cx="58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10,0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79129" y="5101662"/>
            <a:ext cx="503238" cy="92845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dirty="0">
                <a:solidFill>
                  <a:srgbClr val="FF0000"/>
                </a:solidFill>
              </a:rPr>
              <a:t>19,5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682367" y="5252038"/>
            <a:ext cx="504825" cy="7848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 dirty="0">
                <a:solidFill>
                  <a:srgbClr val="0066CC"/>
                </a:solidFill>
              </a:rPr>
              <a:t>17,9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297677" y="4944064"/>
            <a:ext cx="504825" cy="10927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 dirty="0">
                <a:solidFill>
                  <a:srgbClr val="0066CC"/>
                </a:solidFill>
              </a:rPr>
              <a:t>24,5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01900" y="1174750"/>
            <a:ext cx="503238" cy="2254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005138" y="1152525"/>
            <a:ext cx="5184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Выработано электроэнергии ТДУ, тыс. кВт*час.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508250" y="1566863"/>
            <a:ext cx="496888" cy="2778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200" b="1" dirty="0">
              <a:solidFill>
                <a:srgbClr val="0066CC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005138" y="1536700"/>
            <a:ext cx="2384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Наработка ТДУ, тыс. час.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265738" y="1555750"/>
            <a:ext cx="663575" cy="2778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 dirty="0" smtClean="0">
                <a:solidFill>
                  <a:srgbClr val="0066CC"/>
                </a:solidFill>
              </a:rPr>
              <a:t>180,364</a:t>
            </a:r>
            <a:endParaRPr lang="ru-RU" sz="1200" b="1" dirty="0">
              <a:solidFill>
                <a:srgbClr val="0066CC"/>
              </a:solidFill>
            </a:endParaRPr>
          </a:p>
        </p:txBody>
      </p:sp>
      <p:sp>
        <p:nvSpPr>
          <p:cNvPr id="36" name="TextBox 39"/>
          <p:cNvSpPr txBox="1">
            <a:spLocks noChangeArrowheads="1"/>
          </p:cNvSpPr>
          <p:nvPr/>
        </p:nvSpPr>
        <p:spPr bwMode="auto">
          <a:xfrm>
            <a:off x="5929313" y="1541463"/>
            <a:ext cx="3106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Наработка ТДУ с НЭ, тыс. час. 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890709" y="4352356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898695" y="4103777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29"/>
          <p:cNvSpPr txBox="1">
            <a:spLocks noChangeArrowheads="1"/>
          </p:cNvSpPr>
          <p:nvPr/>
        </p:nvSpPr>
        <p:spPr bwMode="auto">
          <a:xfrm>
            <a:off x="1243010" y="3949789"/>
            <a:ext cx="585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1400" dirty="0" smtClean="0">
                <a:solidFill>
                  <a:schemeClr val="bg1"/>
                </a:solidFill>
              </a:rPr>
              <a:t>4</a:t>
            </a:r>
            <a:r>
              <a:rPr lang="ru-RU" altLang="ru-RU" sz="1400" dirty="0" smtClean="0">
                <a:solidFill>
                  <a:schemeClr val="bg1"/>
                </a:solidFill>
              </a:rPr>
              <a:t>0,0</a:t>
            </a:r>
            <a:endParaRPr lang="ru-RU" altLang="ru-RU" sz="1400" dirty="0">
              <a:solidFill>
                <a:schemeClr val="bg1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1899443" y="3538108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912938" y="3829295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29"/>
          <p:cNvSpPr txBox="1">
            <a:spLocks noChangeArrowheads="1"/>
          </p:cNvSpPr>
          <p:nvPr/>
        </p:nvSpPr>
        <p:spPr bwMode="auto">
          <a:xfrm>
            <a:off x="1241420" y="2842253"/>
            <a:ext cx="585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6</a:t>
            </a:r>
            <a:r>
              <a:rPr lang="ru-RU" altLang="ru-RU" sz="1400" dirty="0" smtClean="0">
                <a:solidFill>
                  <a:schemeClr val="bg1"/>
                </a:solidFill>
              </a:rPr>
              <a:t>0,0</a:t>
            </a:r>
            <a:endParaRPr lang="ru-RU" altLang="ru-RU" sz="1400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84914" y="4665133"/>
            <a:ext cx="512763" cy="13586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dirty="0">
                <a:solidFill>
                  <a:srgbClr val="FF0000"/>
                </a:solidFill>
              </a:rPr>
              <a:t>29,2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5781419" y="3976777"/>
            <a:ext cx="504825" cy="20470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b="1" dirty="0" smtClean="0">
                <a:solidFill>
                  <a:srgbClr val="0066CC"/>
                </a:solidFill>
              </a:rPr>
              <a:t>42,6</a:t>
            </a:r>
            <a:endParaRPr lang="ru-RU" sz="1200" b="1" dirty="0">
              <a:solidFill>
                <a:srgbClr val="0066CC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261995" y="3829295"/>
            <a:ext cx="519424" cy="21680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44,3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316920" y="4257765"/>
            <a:ext cx="504825" cy="17658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 dirty="0" smtClean="0">
                <a:solidFill>
                  <a:srgbClr val="0066CC"/>
                </a:solidFill>
              </a:rPr>
              <a:t>37,9</a:t>
            </a:r>
            <a:endParaRPr lang="ru-RU" sz="1200" b="1" dirty="0">
              <a:solidFill>
                <a:srgbClr val="0066CC"/>
              </a:solidFill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1912938" y="2996241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912938" y="3284108"/>
            <a:ext cx="639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29"/>
          <p:cNvSpPr txBox="1">
            <a:spLocks noChangeArrowheads="1"/>
          </p:cNvSpPr>
          <p:nvPr/>
        </p:nvSpPr>
        <p:spPr bwMode="auto">
          <a:xfrm>
            <a:off x="1243010" y="3384120"/>
            <a:ext cx="585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5</a:t>
            </a:r>
            <a:r>
              <a:rPr lang="ru-RU" altLang="ru-RU" sz="1400" dirty="0" smtClean="0">
                <a:solidFill>
                  <a:schemeClr val="bg1"/>
                </a:solidFill>
              </a:rPr>
              <a:t>0,0</a:t>
            </a:r>
            <a:endParaRPr lang="ru-RU" altLang="ru-RU" sz="1400" dirty="0">
              <a:solidFill>
                <a:schemeClr val="bg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797497" y="2912533"/>
            <a:ext cx="519424" cy="625576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dirty="0" smtClean="0">
                <a:solidFill>
                  <a:srgbClr val="FF0000"/>
                </a:solidFill>
              </a:rPr>
              <a:t>62,8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316919" y="3829296"/>
            <a:ext cx="504825" cy="42846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 dirty="0" smtClean="0">
                <a:solidFill>
                  <a:srgbClr val="0066CC"/>
                </a:solidFill>
              </a:rPr>
              <a:t>45,2</a:t>
            </a:r>
            <a:endParaRPr lang="ru-RU" sz="1200" b="1" dirty="0">
              <a:solidFill>
                <a:srgbClr val="0066CC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08250" y="1970561"/>
            <a:ext cx="519424" cy="272382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005137" y="1970561"/>
            <a:ext cx="58171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</a:rPr>
              <a:t>Прогноз на 2019 выработки </a:t>
            </a:r>
            <a:r>
              <a:rPr lang="ru-RU" altLang="ru-RU" sz="1400" dirty="0">
                <a:solidFill>
                  <a:schemeClr val="bg1"/>
                </a:solidFill>
              </a:rPr>
              <a:t>электроэнергии ТДУ, тыс. кВт*час. 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2500312" y="2376255"/>
            <a:ext cx="527362" cy="290745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200" b="1" dirty="0">
              <a:solidFill>
                <a:srgbClr val="0066CC"/>
              </a:solidFill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027674" y="2381018"/>
            <a:ext cx="46600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Прогноз на 2019 </a:t>
            </a:r>
            <a:r>
              <a:rPr lang="ru-RU" altLang="ru-RU" sz="1400" dirty="0" smtClean="0">
                <a:solidFill>
                  <a:schemeClr val="bg1"/>
                </a:solidFill>
              </a:rPr>
              <a:t>наработки </a:t>
            </a:r>
            <a:r>
              <a:rPr lang="ru-RU" altLang="ru-RU" sz="1400" dirty="0">
                <a:solidFill>
                  <a:schemeClr val="bg1"/>
                </a:solidFill>
              </a:rPr>
              <a:t>ТДУ, тыс. час. </a:t>
            </a:r>
          </a:p>
        </p:txBody>
      </p:sp>
      <p:sp>
        <p:nvSpPr>
          <p:cNvPr id="58" name="TextBox 29"/>
          <p:cNvSpPr txBox="1">
            <a:spLocks noChangeArrowheads="1"/>
          </p:cNvSpPr>
          <p:nvPr/>
        </p:nvSpPr>
        <p:spPr bwMode="auto">
          <a:xfrm>
            <a:off x="559933" y="2381018"/>
            <a:ext cx="12672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u="sng" dirty="0">
                <a:solidFill>
                  <a:schemeClr val="bg1"/>
                </a:solidFill>
              </a:rPr>
              <a:t>тыс. кВт*час</a:t>
            </a:r>
          </a:p>
        </p:txBody>
      </p:sp>
      <p:sp>
        <p:nvSpPr>
          <p:cNvPr id="59" name="TextBox 29"/>
          <p:cNvSpPr txBox="1">
            <a:spLocks noChangeArrowheads="1"/>
          </p:cNvSpPr>
          <p:nvPr/>
        </p:nvSpPr>
        <p:spPr bwMode="auto">
          <a:xfrm>
            <a:off x="559933" y="2604756"/>
            <a:ext cx="12672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</a:rPr>
              <a:t>тыс. </a:t>
            </a:r>
            <a:r>
              <a:rPr lang="ru-RU" altLang="ru-RU" sz="1400" dirty="0" smtClean="0">
                <a:solidFill>
                  <a:schemeClr val="bg1"/>
                </a:solidFill>
              </a:rPr>
              <a:t>час</a:t>
            </a:r>
            <a:endParaRPr lang="ru-RU" altLang="ru-RU" sz="1400" dirty="0">
              <a:solidFill>
                <a:schemeClr val="bg1"/>
              </a:solidFill>
            </a:endParaRPr>
          </a:p>
        </p:txBody>
      </p:sp>
      <p:sp>
        <p:nvSpPr>
          <p:cNvPr id="61" name="Текст 8"/>
          <p:cNvSpPr txBox="1">
            <a:spLocks/>
          </p:cNvSpPr>
          <p:nvPr/>
        </p:nvSpPr>
        <p:spPr>
          <a:xfrm>
            <a:off x="1888067" y="6447573"/>
            <a:ext cx="72430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Совещание по вопросам эксплуатации ГРС и систем газоснабжения. </a:t>
            </a:r>
            <a:r>
              <a:rPr lang="ru-RU" altLang="ru-RU" sz="1600" dirty="0" smtClean="0"/>
              <a:t>21-25.10.2019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6797497" y="3538109"/>
            <a:ext cx="519424" cy="24582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dirty="0" smtClean="0">
                <a:solidFill>
                  <a:srgbClr val="FF0000"/>
                </a:solidFill>
              </a:rPr>
              <a:t>49,4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  <a:miter lim="800000"/>
            <a:headEnd/>
            <a:tailEnd/>
          </a:ln>
        </p:spPr>
        <p:txBody>
          <a:bodyPr lIns="72000" anchor="b"/>
          <a:lstStyle/>
          <a:p>
            <a:pPr eaLnBrk="1" hangingPunct="1"/>
            <a:r>
              <a:rPr lang="ru-RU" altLang="ru-RU" sz="2800" dirty="0"/>
              <a:t>Опыт эксплуатации </a:t>
            </a:r>
            <a:r>
              <a:rPr lang="ru-RU" altLang="ru-RU" sz="2800" dirty="0" smtClean="0"/>
              <a:t>ТДУ  </a:t>
            </a:r>
            <a:r>
              <a:rPr lang="ru-RU" altLang="ru-RU" sz="2800" dirty="0"/>
              <a:t>на </a:t>
            </a:r>
            <a:r>
              <a:rPr lang="ru-RU" altLang="ru-RU" sz="2800" dirty="0" smtClean="0"/>
              <a:t>ГРС                      ООО «Газпром трансгаз Екатеринбург» </a:t>
            </a:r>
            <a:endParaRPr lang="ru-RU" altLang="ru-RU" dirty="0" smtClean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08173" y="1143530"/>
            <a:ext cx="714057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ru-RU" altLang="ru-RU" sz="2000" b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	В соответствии с Программой внедрения энергетических турбодетандерных установок типа ТДУ в составе ГРС на объектах ООО «Газпром трансгаз Екатеринбург» на 2017 – 2023 годы, согласованной ПАО «Газпром», планируется установка ТДУ в составе 40 ГРС.</a:t>
            </a:r>
            <a:endParaRPr lang="en-US" altLang="ru-RU" sz="2000" b="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en-US" altLang="ru-RU" sz="2000" b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	</a:t>
            </a:r>
            <a:r>
              <a:rPr lang="ru-RU" altLang="ru-RU" sz="2000" b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Основные проблема продолжения работ по внедрению ТДУ: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ru-RU" altLang="ru-RU" sz="2000" b="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</a:t>
            </a:r>
            <a:r>
              <a:rPr lang="ru-RU" altLang="ru-RU" sz="2000" b="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тсутствие целевого финансирования ПАО «Газпром» в рамках инвестиционных проектов.</a:t>
            </a:r>
          </a:p>
          <a:p>
            <a:pPr marL="457200" indent="-457200" algn="just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Отсутствие нормативных документов </a:t>
            </a:r>
            <a:r>
              <a:rPr lang="ru-RU" alt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ПАО «Газпром</a:t>
            </a:r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», разрешающих реализацию излишков электроэнергии сторонним потребителям по себестоимости 1 </a:t>
            </a:r>
            <a:r>
              <a:rPr lang="ru-RU" altLang="ru-RU" sz="20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кВт.час</a:t>
            </a:r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 превышающей средневзвешенную цену рынка.</a:t>
            </a:r>
          </a:p>
          <a:p>
            <a:pPr marL="457200" indent="-457200" algn="just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Отсутствие </a:t>
            </a:r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законодательных нормативных </a:t>
            </a:r>
            <a:r>
              <a:rPr lang="ru-RU" alt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документов </a:t>
            </a:r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РФ, обеспечивающих облегчённый доступ малых генерирующих источников к внешним сетям электроснабжения. </a:t>
            </a:r>
            <a:endParaRPr lang="ru-RU" altLang="ru-RU" sz="2000" b="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Текст 8"/>
          <p:cNvSpPr txBox="1">
            <a:spLocks/>
          </p:cNvSpPr>
          <p:nvPr/>
        </p:nvSpPr>
        <p:spPr>
          <a:xfrm>
            <a:off x="1888067" y="6447573"/>
            <a:ext cx="72430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Совещание по вопросам эксплуатации ГРС и систем газоснабжения. </a:t>
            </a:r>
            <a:r>
              <a:rPr lang="ru-RU" altLang="ru-RU" sz="1600" dirty="0" smtClean="0"/>
              <a:t>21-25.10.2019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0925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80558" y="0"/>
            <a:ext cx="7263441" cy="1009650"/>
          </a:xfrm>
          <a:ln>
            <a:noFill/>
            <a:miter lim="800000"/>
            <a:headEnd/>
            <a:tailEnd/>
          </a:ln>
        </p:spPr>
        <p:txBody>
          <a:bodyPr lIns="72000" anchor="b"/>
          <a:lstStyle/>
          <a:p>
            <a:pPr eaLnBrk="1" hangingPunct="1"/>
            <a:r>
              <a:rPr lang="ru-RU" sz="2800" dirty="0"/>
              <a:t>Параллельная работа генерирующих источников с внешними сетями</a:t>
            </a:r>
            <a:endParaRPr lang="ru-RU" altLang="ru-RU" dirty="0" smtClean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08175" y="1109663"/>
            <a:ext cx="7140575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Режимы работы ТДУ в параллель с внешними сетями электроснабжения:</a:t>
            </a:r>
          </a:p>
          <a:p>
            <a:pPr marL="457200" indent="-457200" algn="just">
              <a:buFontTx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Без </a:t>
            </a:r>
            <a:r>
              <a:rPr lang="ru-RU" sz="2000" dirty="0" err="1">
                <a:solidFill>
                  <a:schemeClr val="bg1"/>
                </a:solidFill>
              </a:rPr>
              <a:t>перетока</a:t>
            </a:r>
            <a:r>
              <a:rPr lang="ru-RU" sz="2000" dirty="0">
                <a:solidFill>
                  <a:schemeClr val="bg1"/>
                </a:solidFill>
              </a:rPr>
              <a:t> выработанной электроэнергии во внешнюю сеть. Данный режим работы необходим для автоматического потребления электроэнергии на собственные нужды ГРС из внешней сети при дефиците электроэнергии, выработанной от собственных ГИ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 algn="just">
              <a:buFontTx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С </a:t>
            </a:r>
            <a:r>
              <a:rPr lang="ru-RU" sz="2000" dirty="0" err="1">
                <a:solidFill>
                  <a:schemeClr val="bg1"/>
                </a:solidFill>
              </a:rPr>
              <a:t>перетоком</a:t>
            </a:r>
            <a:r>
              <a:rPr lang="ru-RU" sz="2000" dirty="0">
                <a:solidFill>
                  <a:schemeClr val="bg1"/>
                </a:solidFill>
              </a:rPr>
              <a:t> выработанной электроэнергии во внешнюю </a:t>
            </a:r>
            <a:r>
              <a:rPr lang="ru-RU" sz="2000" dirty="0" smtClean="0">
                <a:solidFill>
                  <a:schemeClr val="bg1"/>
                </a:solidFill>
              </a:rPr>
              <a:t>сеть. </a:t>
            </a:r>
            <a:r>
              <a:rPr lang="ru-RU" sz="2000" dirty="0">
                <a:solidFill>
                  <a:schemeClr val="bg1"/>
                </a:solidFill>
              </a:rPr>
              <a:t>Данный режим работы необходим для </a:t>
            </a:r>
            <a:r>
              <a:rPr lang="ru-RU" sz="2000" dirty="0" smtClean="0">
                <a:solidFill>
                  <a:schemeClr val="bg1"/>
                </a:solidFill>
              </a:rPr>
              <a:t>потребления </a:t>
            </a:r>
            <a:r>
              <a:rPr lang="ru-RU" sz="2000" dirty="0">
                <a:solidFill>
                  <a:schemeClr val="bg1"/>
                </a:solidFill>
              </a:rPr>
              <a:t>электроэнергии </a:t>
            </a:r>
            <a:r>
              <a:rPr lang="ru-RU" sz="2000" dirty="0" smtClean="0">
                <a:solidFill>
                  <a:schemeClr val="bg1"/>
                </a:solidFill>
              </a:rPr>
              <a:t>на собственные нужды ГРС и передачи электроэнергии на собственные удаленные объекты в границах ГП. Затраты на </a:t>
            </a:r>
            <a:r>
              <a:rPr lang="ru-RU" sz="2000" dirty="0">
                <a:solidFill>
                  <a:schemeClr val="bg1"/>
                </a:solidFill>
              </a:rPr>
              <a:t>оплату услуги по транзиту</a:t>
            </a:r>
            <a:r>
              <a:rPr lang="ru-RU" sz="2000" dirty="0" smtClean="0">
                <a:solidFill>
                  <a:schemeClr val="bg1"/>
                </a:solidFill>
              </a:rPr>
              <a:t> электроэнергии по сетям сетевой компании.</a:t>
            </a:r>
            <a:endParaRPr lang="ru-RU" sz="2000" dirty="0">
              <a:solidFill>
                <a:schemeClr val="bg1"/>
              </a:solidFill>
            </a:endParaRPr>
          </a:p>
          <a:p>
            <a:pPr lvl="0"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Текст 8"/>
          <p:cNvSpPr txBox="1">
            <a:spLocks/>
          </p:cNvSpPr>
          <p:nvPr/>
        </p:nvSpPr>
        <p:spPr>
          <a:xfrm>
            <a:off x="1888067" y="6447573"/>
            <a:ext cx="72430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Совещание по вопросам эксплуатации ГРС и систем газоснабжения. </a:t>
            </a:r>
            <a:r>
              <a:rPr lang="ru-RU" altLang="ru-RU" sz="1600" dirty="0" smtClean="0"/>
              <a:t>21-25.10.2019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6291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80558" y="0"/>
            <a:ext cx="7263441" cy="1009650"/>
          </a:xfrm>
          <a:ln>
            <a:noFill/>
            <a:miter lim="800000"/>
            <a:headEnd/>
            <a:tailEnd/>
          </a:ln>
        </p:spPr>
        <p:txBody>
          <a:bodyPr lIns="72000" anchor="b"/>
          <a:lstStyle/>
          <a:p>
            <a:pPr eaLnBrk="1" hangingPunct="1"/>
            <a:r>
              <a:rPr lang="ru-RU" sz="2800" dirty="0"/>
              <a:t>Параллельная работа генерирующих источников с внешними сетями</a:t>
            </a:r>
            <a:endParaRPr lang="ru-RU" altLang="ru-RU" dirty="0" smtClean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08175" y="1109663"/>
            <a:ext cx="7140575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lvl="0" indent="-457200" algn="just">
              <a:buAutoNum type="arabicPeriod"/>
            </a:pPr>
            <a:endParaRPr lang="ru-RU" sz="200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ru-RU" sz="2000" dirty="0" smtClean="0">
                <a:solidFill>
                  <a:schemeClr val="bg1"/>
                </a:solidFill>
              </a:rPr>
              <a:t>Выработка </a:t>
            </a:r>
            <a:r>
              <a:rPr lang="ru-RU" sz="2000" dirty="0">
                <a:solidFill>
                  <a:schemeClr val="bg1"/>
                </a:solidFill>
              </a:rPr>
              <a:t>электроэнергии на собственные нужды </a:t>
            </a:r>
            <a:r>
              <a:rPr lang="ru-RU" sz="2000" dirty="0" smtClean="0">
                <a:solidFill>
                  <a:schemeClr val="bg1"/>
                </a:solidFill>
              </a:rPr>
              <a:t>ГРС, передача излишков </a:t>
            </a:r>
            <a:r>
              <a:rPr lang="ru-RU" sz="2000" dirty="0">
                <a:solidFill>
                  <a:schemeClr val="bg1"/>
                </a:solidFill>
              </a:rPr>
              <a:t>электроэнергии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в сеть для транзита на объекты потребителя, расположенных в границах зоны деятельности гарантирующего </a:t>
            </a:r>
            <a:r>
              <a:rPr lang="ru-RU" sz="2000" dirty="0" smtClean="0">
                <a:solidFill>
                  <a:schemeClr val="bg1"/>
                </a:solidFill>
              </a:rPr>
              <a:t>поставщика и </a:t>
            </a:r>
            <a:r>
              <a:rPr lang="ru-RU" sz="2000" dirty="0">
                <a:solidFill>
                  <a:schemeClr val="bg1"/>
                </a:solidFill>
              </a:rPr>
              <a:t>реализация по договору с региональной </a:t>
            </a:r>
            <a:r>
              <a:rPr lang="ru-RU" sz="2000" dirty="0" err="1">
                <a:solidFill>
                  <a:schemeClr val="bg1"/>
                </a:solidFill>
              </a:rPr>
              <a:t>энергосбытовой</a:t>
            </a:r>
            <a:r>
              <a:rPr lang="ru-RU" sz="2000" dirty="0">
                <a:solidFill>
                  <a:schemeClr val="bg1"/>
                </a:solidFill>
              </a:rPr>
              <a:t> организацией </a:t>
            </a:r>
            <a:r>
              <a:rPr lang="ru-RU" sz="2000" dirty="0" smtClean="0">
                <a:solidFill>
                  <a:schemeClr val="bg1"/>
                </a:solidFill>
              </a:rPr>
              <a:t>электроэнергии </a:t>
            </a:r>
            <a:r>
              <a:rPr lang="ru-RU" sz="2000" dirty="0">
                <a:solidFill>
                  <a:schemeClr val="bg1"/>
                </a:solidFill>
              </a:rPr>
              <a:t>на розничном </a:t>
            </a:r>
            <a:r>
              <a:rPr lang="ru-RU" sz="2000" dirty="0" smtClean="0">
                <a:solidFill>
                  <a:schemeClr val="bg1"/>
                </a:solidFill>
              </a:rPr>
              <a:t>рынке </a:t>
            </a:r>
            <a:r>
              <a:rPr lang="ru-RU" sz="2000" dirty="0">
                <a:solidFill>
                  <a:schemeClr val="bg1"/>
                </a:solidFill>
              </a:rPr>
              <a:t>в случае невозможности потребления всей электроэнергии на объектах потребителя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>
                <a:solidFill>
                  <a:schemeClr val="bg1"/>
                </a:solidFill>
              </a:rPr>
              <a:t>Затраты на оплату услуги по транзиту электроэнергии по сетям сетевой </a:t>
            </a:r>
            <a:r>
              <a:rPr lang="ru-RU" sz="2000" dirty="0" smtClean="0">
                <a:solidFill>
                  <a:schemeClr val="bg1"/>
                </a:solidFill>
              </a:rPr>
              <a:t>компании и получение дохода от реализации электроэнергии.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В </a:t>
            </a:r>
            <a:r>
              <a:rPr lang="ru-RU" sz="2000" dirty="0">
                <a:solidFill>
                  <a:schemeClr val="bg1"/>
                </a:solidFill>
              </a:rPr>
              <a:t>соответствии с Постановлением Правительства РФ от 12.05.2012 № 442 при наличии ГИ мощностью до 25 МВт реализация излишков электроэнергии возможна только на розничном рынке электроэнергии</a:t>
            </a:r>
            <a:r>
              <a:rPr lang="ru-RU" sz="2000" dirty="0" smtClean="0">
                <a:solidFill>
                  <a:schemeClr val="bg1"/>
                </a:solidFill>
              </a:rPr>
              <a:t>,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Текст 8"/>
          <p:cNvSpPr txBox="1">
            <a:spLocks/>
          </p:cNvSpPr>
          <p:nvPr/>
        </p:nvSpPr>
        <p:spPr>
          <a:xfrm>
            <a:off x="1888067" y="6447573"/>
            <a:ext cx="72430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Совещание по вопросам эксплуатации ГРС и систем газоснабжения. </a:t>
            </a:r>
            <a:r>
              <a:rPr lang="ru-RU" altLang="ru-RU" sz="1600" dirty="0" smtClean="0"/>
              <a:t>21-25.10.2019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7896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80558" y="0"/>
            <a:ext cx="7263441" cy="1009650"/>
          </a:xfrm>
          <a:ln>
            <a:noFill/>
            <a:miter lim="800000"/>
            <a:headEnd/>
            <a:tailEnd/>
          </a:ln>
        </p:spPr>
        <p:txBody>
          <a:bodyPr lIns="72000" anchor="b"/>
          <a:lstStyle/>
          <a:p>
            <a:pPr eaLnBrk="1" hangingPunct="1"/>
            <a:r>
              <a:rPr lang="ru-RU" sz="2800" dirty="0"/>
              <a:t>Параллельная работа ТДУ с внешними сетями</a:t>
            </a:r>
            <a:endParaRPr lang="ru-RU" altLang="ru-RU" dirty="0" smtClean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44416" y="1066531"/>
            <a:ext cx="714057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None/>
            </a:pPr>
            <a:r>
              <a:rPr lang="ru-RU" sz="2000" dirty="0">
                <a:solidFill>
                  <a:schemeClr val="bg1"/>
                </a:solidFill>
              </a:rPr>
              <a:t>	Параллельную работу ТДУ с внешней сетью необходимо рассматривать при наличии следующих условий: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dirty="0">
                <a:solidFill>
                  <a:schemeClr val="bg1"/>
                </a:solidFill>
              </a:rPr>
              <a:t>Номинальная мощность ТДУ превышает суммарную мощность электроприемников ГРС и по конструктивному исполнению ТДУ не может работать со снижением мощности (фиксированная генерация с номинальной нагрузкой).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dirty="0">
                <a:solidFill>
                  <a:schemeClr val="bg1"/>
                </a:solidFill>
              </a:rPr>
              <a:t>Номинальная мощность ТДУ превышает суммарную мощность электроприемников ГРС и при положительном экономическом эффекте, учитывающем требования Методики ПАО «Газпром» и затраты на реализацию ТУ сетевой организации на параллельную работу. </a:t>
            </a:r>
          </a:p>
          <a:p>
            <a:pPr marL="0" lvl="1" indent="0" algn="just">
              <a:buNone/>
            </a:pPr>
            <a:endParaRPr lang="ru-RU" sz="2000" dirty="0">
              <a:solidFill>
                <a:schemeClr val="bg1"/>
              </a:solidFill>
            </a:endParaRPr>
          </a:p>
          <a:p>
            <a:pPr marL="0" lvl="1" indent="0" algn="just">
              <a:buNone/>
            </a:pPr>
            <a:endParaRPr lang="ru-RU" sz="2000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Текст 8"/>
          <p:cNvSpPr txBox="1">
            <a:spLocks/>
          </p:cNvSpPr>
          <p:nvPr/>
        </p:nvSpPr>
        <p:spPr>
          <a:xfrm>
            <a:off x="1888067" y="6447573"/>
            <a:ext cx="72430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Совещание по вопросам эксплуатации ГРС и систем газоснабжения. </a:t>
            </a:r>
            <a:r>
              <a:rPr lang="ru-RU" altLang="ru-RU" sz="1600" dirty="0" smtClean="0"/>
              <a:t>21-25.10.2019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2617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3141</TotalTime>
  <Words>687</Words>
  <Application>Microsoft Office PowerPoint</Application>
  <PresentationFormat>Экран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Опыт эксплуатации ТДУ  на ГРС                      ООО «Газпром трансгаз Екатеринбург» </vt:lpstr>
      <vt:lpstr>Опыт эксплуатации ТДУ  на ГРС                      ООО «Газпром трансгаз Екатеринбург» </vt:lpstr>
      <vt:lpstr>Опыт эксплуатации ТДУ  на ГРС                      ООО «Газпром трансгаз Екатеринбург» </vt:lpstr>
      <vt:lpstr>Опыт эксплуатации ТДУ  на ГРС                      ООО «Газпром трансгаз Екатеринбург» </vt:lpstr>
      <vt:lpstr>Опыт эксплуатации ТДУ  на ГРС                      ООО «Газпром трансгаз Екатеринбург» </vt:lpstr>
      <vt:lpstr>Параллельная работа генерирующих источников с внешними сетями</vt:lpstr>
      <vt:lpstr>Параллельная работа генерирующих источников с внешними сетями</vt:lpstr>
      <vt:lpstr>Параллельная работа ТДУ с внешними сетями</vt:lpstr>
      <vt:lpstr>Предложения по электроснабжению ГРС  с применением ТДУ 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User</cp:lastModifiedBy>
  <cp:revision>170</cp:revision>
  <dcterms:created xsi:type="dcterms:W3CDTF">2009-07-15T11:37:47Z</dcterms:created>
  <dcterms:modified xsi:type="dcterms:W3CDTF">2019-10-22T05:24:57Z</dcterms:modified>
</cp:coreProperties>
</file>