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39"/>
  </p:notesMasterIdLst>
  <p:sldIdLst>
    <p:sldId id="288" r:id="rId2"/>
    <p:sldId id="257" r:id="rId3"/>
    <p:sldId id="258" r:id="rId4"/>
    <p:sldId id="289" r:id="rId5"/>
    <p:sldId id="260" r:id="rId6"/>
    <p:sldId id="309" r:id="rId7"/>
    <p:sldId id="262" r:id="rId8"/>
    <p:sldId id="263" r:id="rId9"/>
    <p:sldId id="266" r:id="rId10"/>
    <p:sldId id="293" r:id="rId11"/>
    <p:sldId id="291" r:id="rId12"/>
    <p:sldId id="294" r:id="rId13"/>
    <p:sldId id="292" r:id="rId14"/>
    <p:sldId id="285" r:id="rId15"/>
    <p:sldId id="287" r:id="rId16"/>
    <p:sldId id="267" r:id="rId17"/>
    <p:sldId id="268" r:id="rId18"/>
    <p:sldId id="295" r:id="rId19"/>
    <p:sldId id="270" r:id="rId20"/>
    <p:sldId id="272" r:id="rId21"/>
    <p:sldId id="273" r:id="rId22"/>
    <p:sldId id="297" r:id="rId23"/>
    <p:sldId id="274" r:id="rId24"/>
    <p:sldId id="275" r:id="rId25"/>
    <p:sldId id="298" r:id="rId26"/>
    <p:sldId id="276" r:id="rId27"/>
    <p:sldId id="281" r:id="rId28"/>
    <p:sldId id="282" r:id="rId29"/>
    <p:sldId id="299" r:id="rId30"/>
    <p:sldId id="300" r:id="rId31"/>
    <p:sldId id="304" r:id="rId32"/>
    <p:sldId id="305" r:id="rId33"/>
    <p:sldId id="306" r:id="rId34"/>
    <p:sldId id="307" r:id="rId35"/>
    <p:sldId id="308" r:id="rId36"/>
    <p:sldId id="312" r:id="rId37"/>
    <p:sldId id="310" r:id="rId38"/>
  </p:sldIdLst>
  <p:sldSz cx="9144000" cy="5143500" type="screen16x9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Роман Корчагин" initials="РК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93" autoAdjust="0"/>
  </p:normalViewPr>
  <p:slideViewPr>
    <p:cSldViewPr>
      <p:cViewPr>
        <p:scale>
          <a:sx n="80" d="100"/>
          <a:sy n="80" d="100"/>
        </p:scale>
        <p:origin x="880" y="1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4E69358C-C9FD-4E06-9159-E5D035578F5B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D50EA378-07B1-4CE6-95D8-B6306A8940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671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Cover 1</a:t>
            </a: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5001" indent="-301923"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7694" indent="-241539"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771" indent="-241539"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849" indent="-241539"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56926" indent="-241539" defTabSz="55185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0004" indent="-241539" defTabSz="55185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23081" indent="-241539" defTabSz="55185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06159" indent="-241539" defTabSz="55185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551850" fontAlgn="base">
              <a:spcBef>
                <a:spcPct val="0"/>
              </a:spcBef>
              <a:spcAft>
                <a:spcPct val="0"/>
              </a:spcAft>
            </a:pPr>
            <a:fld id="{836D9EBF-5405-43D9-A7B2-68AED2A1C0DA}" type="slidenum">
              <a:rPr lang="en-US" sz="1300"/>
              <a:pPr defTabSz="551850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049006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Cover 1</a:t>
            </a: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5001" indent="-301923"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7694" indent="-241539"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771" indent="-241539"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849" indent="-241539"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56926" indent="-241539" defTabSz="55185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0004" indent="-241539" defTabSz="55185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23081" indent="-241539" defTabSz="55185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06159" indent="-241539" defTabSz="55185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551850" fontAlgn="base">
              <a:spcBef>
                <a:spcPct val="0"/>
              </a:spcBef>
              <a:spcAft>
                <a:spcPct val="0"/>
              </a:spcAft>
            </a:pPr>
            <a:fld id="{836D9EBF-5405-43D9-A7B2-68AED2A1C0DA}" type="slidenum">
              <a:rPr lang="en-US" sz="1300"/>
              <a:pPr defTabSz="551850"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2649643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2C17-0122-4179-BEBB-3CA531C63ED2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AEB6-6FF2-4A02-9B08-D84E6C2B5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082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2C17-0122-4179-BEBB-3CA531C63ED2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AEB6-6FF2-4A02-9B08-D84E6C2B5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670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2C17-0122-4179-BEBB-3CA531C63ED2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AEB6-6FF2-4A02-9B08-D84E6C2B5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512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2C17-0122-4179-BEBB-3CA531C63ED2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AEB6-6FF2-4A02-9B08-D84E6C2B5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34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2C17-0122-4179-BEBB-3CA531C63ED2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AEB6-6FF2-4A02-9B08-D84E6C2B5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147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2C17-0122-4179-BEBB-3CA531C63ED2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AEB6-6FF2-4A02-9B08-D84E6C2B5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520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2C17-0122-4179-BEBB-3CA531C63ED2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AEB6-6FF2-4A02-9B08-D84E6C2B5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97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2C17-0122-4179-BEBB-3CA531C63ED2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AEB6-6FF2-4A02-9B08-D84E6C2B5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136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2C17-0122-4179-BEBB-3CA531C63ED2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AEB6-6FF2-4A02-9B08-D84E6C2B5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556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2C17-0122-4179-BEBB-3CA531C63ED2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AEB6-6FF2-4A02-9B08-D84E6C2B5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502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2C17-0122-4179-BEBB-3CA531C63ED2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AEB6-6FF2-4A02-9B08-D84E6C2B5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762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62C17-0122-4179-BEBB-3CA531C63ED2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AAEB6-6FF2-4A02-9B08-D84E6C2B5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559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69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" y="1766799"/>
            <a:ext cx="9144000" cy="1051516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Pentagon 13"/>
          <p:cNvSpPr/>
          <p:nvPr/>
        </p:nvSpPr>
        <p:spPr>
          <a:xfrm>
            <a:off x="1" y="1888320"/>
            <a:ext cx="3168501" cy="820876"/>
          </a:xfrm>
          <a:prstGeom prst="homePlat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Pentagon 14"/>
          <p:cNvSpPr/>
          <p:nvPr/>
        </p:nvSpPr>
        <p:spPr>
          <a:xfrm>
            <a:off x="1" y="1888319"/>
            <a:ext cx="3014961" cy="820877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915817" y="1833760"/>
            <a:ext cx="5976663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0020" tIns="80010" rIns="160020" bIns="80010">
            <a:spAutoFit/>
          </a:bodyPr>
          <a:lstStyle/>
          <a:p>
            <a:pPr algn="r" eaLnBrk="1" hangingPunct="1"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Nexa Bold" panose="02000000000000000000" pitchFamily="50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Разработка и производство инновационного оборудования ЭХЗ на современных производственных линиях ООО «НПО «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Нефтегазкомплекс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-ЭХЗ»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863679" y="1885839"/>
            <a:ext cx="280323" cy="8258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930659" y="1888319"/>
            <a:ext cx="213343" cy="82087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483768" y="2925837"/>
            <a:ext cx="6372271" cy="6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0020" tIns="80010" rIns="160020" bIns="80010">
            <a:spAutoFit/>
          </a:bodyPr>
          <a:lstStyle/>
          <a:p>
            <a:pPr algn="r">
              <a:defRPr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Nexa Bold" panose="02000000000000000000" pitchFamily="50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70C0"/>
                </a:solidFill>
                <a:cs typeface="Arial" panose="020B0604020202020204" pitchFamily="34" charset="0"/>
              </a:rPr>
              <a:t>Начальник производства ООО «НПО «</a:t>
            </a:r>
            <a:r>
              <a:rPr lang="ru-RU" sz="1600" b="1" dirty="0" err="1">
                <a:solidFill>
                  <a:srgbClr val="0070C0"/>
                </a:solidFill>
                <a:cs typeface="Arial" panose="020B0604020202020204" pitchFamily="34" charset="0"/>
              </a:rPr>
              <a:t>Нефтегазкомплекс</a:t>
            </a:r>
            <a:r>
              <a:rPr lang="ru-RU" sz="1600" b="1" dirty="0">
                <a:solidFill>
                  <a:srgbClr val="0070C0"/>
                </a:solidFill>
                <a:cs typeface="Arial" panose="020B0604020202020204" pitchFamily="34" charset="0"/>
              </a:rPr>
              <a:t>-ЭХЗ» Корчагин Роман Михайлович</a:t>
            </a:r>
            <a:endParaRPr lang="en-US" sz="16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1029" name="Picture 5" descr="C:\_temp\graphicriver-5017561-gstudio-next-powerpoint-template\ngk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91" y="1997423"/>
            <a:ext cx="2480937" cy="56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307101" y="4624139"/>
            <a:ext cx="25297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chemeClr val="tx1"/>
                </a:solidFill>
                <a:latin typeface="Calibri (Основной текст)"/>
                <a:cs typeface="Times New Roman" pitchFamily="18" charset="0"/>
              </a:rPr>
              <a:t>Нижний Новгород  23.05.2018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200" b="1" dirty="0">
              <a:solidFill>
                <a:schemeClr val="tx1"/>
              </a:solidFill>
              <a:latin typeface="Calibri (Основной текст)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6390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/>
      <p:bldP spid="19" grpId="0" animBg="1"/>
      <p:bldP spid="20" grpId="0" animBg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6"/>
          <p:cNvSpPr/>
          <p:nvPr/>
        </p:nvSpPr>
        <p:spPr>
          <a:xfrm>
            <a:off x="519113" y="-15875"/>
            <a:ext cx="8624887" cy="5714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Pentagon 37"/>
          <p:cNvSpPr/>
          <p:nvPr/>
        </p:nvSpPr>
        <p:spPr>
          <a:xfrm>
            <a:off x="265113" y="-9525"/>
            <a:ext cx="7187207" cy="566727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Pentagon 38"/>
          <p:cNvSpPr/>
          <p:nvPr/>
        </p:nvSpPr>
        <p:spPr>
          <a:xfrm>
            <a:off x="-9525" y="-15875"/>
            <a:ext cx="7317830" cy="57140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>
              <a:defRPr/>
            </a:pPr>
            <a:r>
              <a:rPr lang="ru-RU" b="1" dirty="0">
                <a:latin typeface="Gotham Pro" panose="02000503040000020004" pitchFamily="2" charset="0"/>
                <a:cs typeface="Gotham Pro" panose="02000503040000020004" pitchFamily="2" charset="0"/>
              </a:rPr>
              <a:t>АВТОМАТИЧЕСКИЙ УСТАНОВЩИК </a:t>
            </a:r>
            <a:r>
              <a:rPr lang="en-US" b="1" dirty="0">
                <a:latin typeface="Gotham Pro" panose="02000503040000020004" pitchFamily="2" charset="0"/>
                <a:cs typeface="Gotham Pro" panose="02000503040000020004" pitchFamily="2" charset="0"/>
              </a:rPr>
              <a:t>MYCRONIC MY-200</a:t>
            </a:r>
            <a:endParaRPr lang="ru-RU" b="1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pic>
        <p:nvPicPr>
          <p:cNvPr id="10" name="Picture 2" descr="C:\_temp\graphicriver-5017561-gstudio-next-powerpoint-template\ng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500" y="58546"/>
            <a:ext cx="1368152" cy="4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76056" y="1167643"/>
            <a:ext cx="36004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     Установщик MY-200 позволяет монтировать на плату практически любые компоненты, от  0402 до 56х56 мм. В него можно одновременно загрузить свыше 170 различных элементов, что позволяет собирать даже сложные насыщенные печатные платы. Кроме того, этот установщик не только осуществляет сборку изделий, но и проводит 100% контроль геометрических и электрических параметров элементов, входящих в сборку.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167643"/>
            <a:ext cx="4601172" cy="3240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14928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6"/>
          <p:cNvSpPr/>
          <p:nvPr/>
        </p:nvSpPr>
        <p:spPr>
          <a:xfrm>
            <a:off x="519113" y="-15875"/>
            <a:ext cx="8624887" cy="5714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Pentagon 37"/>
          <p:cNvSpPr/>
          <p:nvPr/>
        </p:nvSpPr>
        <p:spPr>
          <a:xfrm>
            <a:off x="265113" y="-9525"/>
            <a:ext cx="7187207" cy="566727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Pentagon 38"/>
          <p:cNvSpPr/>
          <p:nvPr/>
        </p:nvSpPr>
        <p:spPr>
          <a:xfrm>
            <a:off x="-9525" y="-15875"/>
            <a:ext cx="7317830" cy="57140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>
              <a:defRPr/>
            </a:pPr>
            <a:r>
              <a:rPr lang="ru-RU" b="1" dirty="0">
                <a:latin typeface="Gotham Pro" panose="02000503040000020004" pitchFamily="2" charset="0"/>
                <a:cs typeface="Gotham Pro" panose="02000503040000020004" pitchFamily="2" charset="0"/>
              </a:rPr>
              <a:t>СЕМИЗОННАЯ</a:t>
            </a:r>
            <a:r>
              <a:rPr lang="ru-RU" sz="1600" b="1" dirty="0">
                <a:latin typeface="Gotham Pro" panose="02000503040000020004" pitchFamily="2" charset="0"/>
                <a:cs typeface="Gotham Pro" panose="02000503040000020004" pitchFamily="2" charset="0"/>
              </a:rPr>
              <a:t> КОНВЕКЦИОННАЯ ПЕЧЬ </a:t>
            </a:r>
            <a:r>
              <a:rPr lang="en-US" sz="1600" b="1" dirty="0">
                <a:latin typeface="Gotham Pro" panose="02000503040000020004" pitchFamily="2" charset="0"/>
                <a:cs typeface="Gotham Pro" panose="02000503040000020004" pitchFamily="2" charset="0"/>
              </a:rPr>
              <a:t>HELLER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pic>
        <p:nvPicPr>
          <p:cNvPr id="10" name="Picture 2" descr="C:\_temp\graphicriver-5017561-gstudio-next-powerpoint-template\ng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500" y="58546"/>
            <a:ext cx="1368152" cy="4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999" y="1131590"/>
            <a:ext cx="4805814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5724129" y="1131589"/>
            <a:ext cx="25835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Индивидуальный температурный профиль пайки для каждого изделия, позволяет обеспечивать высокое качество паянных соединений и предотвращать перегрев компонентов.</a:t>
            </a:r>
          </a:p>
        </p:txBody>
      </p:sp>
    </p:spTree>
    <p:extLst>
      <p:ext uri="{BB962C8B-B14F-4D97-AF65-F5344CB8AC3E}">
        <p14:creationId xmlns:p14="http://schemas.microsoft.com/office/powerpoint/2010/main" val="1599107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6"/>
          <p:cNvSpPr/>
          <p:nvPr/>
        </p:nvSpPr>
        <p:spPr>
          <a:xfrm>
            <a:off x="519113" y="-15875"/>
            <a:ext cx="8624887" cy="5714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Pentagon 37"/>
          <p:cNvSpPr/>
          <p:nvPr/>
        </p:nvSpPr>
        <p:spPr>
          <a:xfrm>
            <a:off x="265113" y="-9525"/>
            <a:ext cx="7187207" cy="566727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Pentagon 38"/>
          <p:cNvSpPr/>
          <p:nvPr/>
        </p:nvSpPr>
        <p:spPr>
          <a:xfrm>
            <a:off x="-9525" y="-15875"/>
            <a:ext cx="7317830" cy="57140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>
              <a:defRPr/>
            </a:pPr>
            <a:r>
              <a:rPr lang="ru-RU" b="1" dirty="0">
                <a:latin typeface="Gotham Pro" panose="02000503040000020004" pitchFamily="2" charset="0"/>
                <a:cs typeface="Gotham Pro" panose="02000503040000020004" pitchFamily="2" charset="0"/>
              </a:rPr>
              <a:t>Система автоматической оптической инспекции S3088 </a:t>
            </a:r>
            <a:r>
              <a:rPr lang="ru-RU" b="1" dirty="0" err="1">
                <a:latin typeface="Gotham Pro" panose="02000503040000020004" pitchFamily="2" charset="0"/>
                <a:cs typeface="Gotham Pro" panose="02000503040000020004" pitchFamily="2" charset="0"/>
              </a:rPr>
              <a:t>ultra</a:t>
            </a:r>
            <a:r>
              <a:rPr lang="ru-RU" b="1" dirty="0">
                <a:latin typeface="Gotham Pro" panose="02000503040000020004" pitchFamily="2" charset="0"/>
                <a:cs typeface="Gotham Pro" panose="02000503040000020004" pitchFamily="2" charset="0"/>
              </a:rPr>
              <a:t> </a:t>
            </a:r>
            <a:r>
              <a:rPr lang="ru-RU" b="1" dirty="0" err="1">
                <a:latin typeface="Gotham Pro" panose="02000503040000020004" pitchFamily="2" charset="0"/>
                <a:cs typeface="Gotham Pro" panose="02000503040000020004" pitchFamily="2" charset="0"/>
              </a:rPr>
              <a:t>blue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pic>
        <p:nvPicPr>
          <p:cNvPr id="10" name="Picture 2" descr="C:\_temp\graphicriver-5017561-gstudio-next-powerpoint-template\ng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500" y="58546"/>
            <a:ext cx="1368152" cy="4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0" r="21853"/>
          <a:stretch/>
        </p:blipFill>
        <p:spPr bwMode="auto">
          <a:xfrm>
            <a:off x="424793" y="875169"/>
            <a:ext cx="2687527" cy="3104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427984" y="877120"/>
            <a:ext cx="417646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-3D инспекция качества сборки печатных узлов:</a:t>
            </a:r>
            <a:br>
              <a:rPr lang="ru-RU" dirty="0"/>
            </a:br>
            <a:r>
              <a:rPr lang="ru-RU" dirty="0"/>
              <a:t>-Масштабируемая разрешающая способность, обеспечивающая инспекцию компонентов 03015 (0,3×0,15 мм);</a:t>
            </a:r>
            <a:br>
              <a:rPr lang="ru-RU" dirty="0"/>
            </a:br>
            <a:r>
              <a:rPr lang="ru-RU" dirty="0"/>
              <a:t>-Инспекция компонентов с использованием 4-х угловых камер;</a:t>
            </a:r>
            <a:br>
              <a:rPr lang="ru-RU" dirty="0"/>
            </a:br>
            <a:r>
              <a:rPr lang="ru-RU" dirty="0"/>
              <a:t>-Контроль </a:t>
            </a:r>
            <a:r>
              <a:rPr lang="ru-RU" dirty="0" err="1"/>
              <a:t>копланарности</a:t>
            </a:r>
            <a:r>
              <a:rPr lang="ru-RU" dirty="0"/>
              <a:t> компонентов;</a:t>
            </a:r>
            <a:br>
              <a:rPr lang="ru-RU" dirty="0"/>
            </a:br>
            <a:r>
              <a:rPr lang="ru-RU" dirty="0"/>
              <a:t>-Инспекция паяных соединений;</a:t>
            </a:r>
            <a:br>
              <a:rPr lang="ru-RU" dirty="0"/>
            </a:br>
            <a:endParaRPr lang="ru-RU" dirty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425" y="3837618"/>
            <a:ext cx="3018148" cy="957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34166" y="2446781"/>
            <a:ext cx="1440574" cy="957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32961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6"/>
          <p:cNvSpPr/>
          <p:nvPr/>
        </p:nvSpPr>
        <p:spPr>
          <a:xfrm>
            <a:off x="519113" y="-15875"/>
            <a:ext cx="8624887" cy="5714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Pentagon 37"/>
          <p:cNvSpPr/>
          <p:nvPr/>
        </p:nvSpPr>
        <p:spPr>
          <a:xfrm>
            <a:off x="265113" y="-9525"/>
            <a:ext cx="7187207" cy="566727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Pentagon 38"/>
          <p:cNvSpPr/>
          <p:nvPr/>
        </p:nvSpPr>
        <p:spPr>
          <a:xfrm>
            <a:off x="-9525" y="-15875"/>
            <a:ext cx="7317830" cy="57140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>
              <a:defRPr/>
            </a:pPr>
            <a:r>
              <a:rPr lang="ru-RU" sz="2400" b="1" dirty="0">
                <a:latin typeface="Gotham Pro" panose="02000503040000020004" pitchFamily="2" charset="0"/>
                <a:cs typeface="Gotham Pro" panose="02000503040000020004" pitchFamily="2" charset="0"/>
              </a:rPr>
              <a:t>Участок ручного монтажа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pic>
        <p:nvPicPr>
          <p:cNvPr id="10" name="Picture 2" descr="C:\_temp\graphicriver-5017561-gstudio-next-powerpoint-template\ng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500" y="58546"/>
            <a:ext cx="1368152" cy="4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7" y="771551"/>
            <a:ext cx="5259614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813F5F8B-67AF-451A-95DA-2FF070AC8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2009" y="2355726"/>
            <a:ext cx="3237146" cy="2427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17881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6"/>
          <p:cNvSpPr/>
          <p:nvPr/>
        </p:nvSpPr>
        <p:spPr>
          <a:xfrm>
            <a:off x="519113" y="-15875"/>
            <a:ext cx="8624887" cy="5714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Pentagon 37"/>
          <p:cNvSpPr/>
          <p:nvPr/>
        </p:nvSpPr>
        <p:spPr>
          <a:xfrm>
            <a:off x="265113" y="-9525"/>
            <a:ext cx="7187207" cy="566727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Pentagon 38"/>
          <p:cNvSpPr/>
          <p:nvPr/>
        </p:nvSpPr>
        <p:spPr>
          <a:xfrm>
            <a:off x="-9525" y="-15875"/>
            <a:ext cx="7317830" cy="57140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>
              <a:defRPr/>
            </a:pPr>
            <a:r>
              <a:rPr lang="ru-RU" sz="2400" b="1" dirty="0">
                <a:latin typeface="Gotham Pro" panose="02000503040000020004" pitchFamily="2" charset="0"/>
                <a:cs typeface="Gotham Pro" panose="02000503040000020004" pitchFamily="2" charset="0"/>
              </a:rPr>
              <a:t>Установка селективная пайки </a:t>
            </a:r>
            <a:r>
              <a:rPr lang="ru-RU" sz="2400" dirty="0"/>
              <a:t>ECOSELECT 4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pic>
        <p:nvPicPr>
          <p:cNvPr id="10" name="Picture 2" descr="C:\_temp\graphicriver-5017561-gstudio-next-powerpoint-template\ng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500" y="58546"/>
            <a:ext cx="1368152" cy="4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724128" y="1085910"/>
            <a:ext cx="28083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ECOSELECT 4 — новейшая система селективной пайки. </a:t>
            </a:r>
            <a:endParaRPr lang="en-US" sz="1600" dirty="0"/>
          </a:p>
          <a:p>
            <a:r>
              <a:rPr lang="ru-RU" sz="1600" dirty="0"/>
              <a:t>Мощный конвекционный нагрев сверху</a:t>
            </a:r>
            <a:r>
              <a:rPr lang="en-US" sz="1600" dirty="0"/>
              <a:t> </a:t>
            </a:r>
            <a:r>
              <a:rPr lang="ru-RU" sz="1600" dirty="0"/>
              <a:t>обеспечивает оптимальный и равномерный прогрев больших и теплоемких плат. </a:t>
            </a:r>
            <a:endParaRPr lang="en-US" sz="1600" dirty="0"/>
          </a:p>
          <a:p>
            <a:r>
              <a:rPr lang="ru-RU" sz="1600" dirty="0"/>
              <a:t>Оснащена программируемым прецизионным </a:t>
            </a:r>
            <a:r>
              <a:rPr lang="ru-RU" sz="1600" dirty="0" err="1"/>
              <a:t>флюсователем</a:t>
            </a:r>
            <a:r>
              <a:rPr lang="ru-RU" sz="1600" dirty="0"/>
              <a:t> с интегрированной системой контроля струи.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5" y="1124420"/>
            <a:ext cx="5114205" cy="3463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8826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6"/>
          <p:cNvSpPr/>
          <p:nvPr/>
        </p:nvSpPr>
        <p:spPr>
          <a:xfrm>
            <a:off x="519113" y="-15875"/>
            <a:ext cx="8624887" cy="5714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Pentagon 37"/>
          <p:cNvSpPr/>
          <p:nvPr/>
        </p:nvSpPr>
        <p:spPr>
          <a:xfrm>
            <a:off x="265113" y="-9525"/>
            <a:ext cx="7187207" cy="566727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Pentagon 38"/>
          <p:cNvSpPr/>
          <p:nvPr/>
        </p:nvSpPr>
        <p:spPr>
          <a:xfrm>
            <a:off x="-9525" y="-15875"/>
            <a:ext cx="7317830" cy="57140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>
              <a:defRPr/>
            </a:pPr>
            <a:r>
              <a:rPr lang="ru-RU" b="1" dirty="0">
                <a:latin typeface="Gotham Pro" panose="02000503040000020004" pitchFamily="2" charset="0"/>
                <a:cs typeface="Gotham Pro" panose="02000503040000020004" pitchFamily="2" charset="0"/>
              </a:rPr>
              <a:t>Электронная система хранения компонентов </a:t>
            </a:r>
            <a:r>
              <a:rPr lang="ru-RU" b="1" dirty="0" err="1">
                <a:latin typeface="Gotham Pro" panose="02000503040000020004" pitchFamily="2" charset="0"/>
                <a:cs typeface="Gotham Pro" panose="02000503040000020004" pitchFamily="2" charset="0"/>
              </a:rPr>
              <a:t>Mycronic</a:t>
            </a:r>
            <a:r>
              <a:rPr lang="ru-RU" b="1" dirty="0">
                <a:latin typeface="Gotham Pro" panose="02000503040000020004" pitchFamily="2" charset="0"/>
                <a:cs typeface="Gotham Pro" panose="02000503040000020004" pitchFamily="2" charset="0"/>
              </a:rPr>
              <a:t> SMD TOWER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pic>
        <p:nvPicPr>
          <p:cNvPr id="10" name="Picture 2" descr="C:\_temp\graphicriver-5017561-gstudio-next-powerpoint-template\ng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500" y="58546"/>
            <a:ext cx="1368152" cy="4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995936" y="1059582"/>
            <a:ext cx="439248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HelveticaNeueCyr" pitchFamily="50" charset="-52"/>
              </a:rPr>
              <a:t>Автоматизация складских операций;</a:t>
            </a:r>
          </a:p>
          <a:p>
            <a:r>
              <a:rPr lang="ru-RU" sz="1600" dirty="0">
                <a:latin typeface="HelveticaNeueCyr" pitchFamily="50" charset="-52"/>
              </a:rPr>
              <a:t>Хранение компонентов при заданной температуре и относительной влажности;</a:t>
            </a:r>
          </a:p>
          <a:p>
            <a:r>
              <a:rPr lang="ru-RU" sz="1600" dirty="0">
                <a:latin typeface="HelveticaNeueCyr" pitchFamily="50" charset="-52"/>
              </a:rPr>
              <a:t>Обеспечение прослеживаемости (перемещения </a:t>
            </a:r>
            <a:r>
              <a:rPr lang="ru-RU" dirty="0">
                <a:latin typeface="HelveticaNeueCyr" pitchFamily="50" charset="-52"/>
              </a:rPr>
              <a:t>компонентов</a:t>
            </a:r>
            <a:r>
              <a:rPr lang="ru-RU" sz="1600" dirty="0">
                <a:latin typeface="HelveticaNeueCyr" pitchFamily="50" charset="-52"/>
              </a:rPr>
              <a:t> на складе, срок нахождения компонентов на складе и все производимые с этими компонентами действия).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878207"/>
            <a:ext cx="2091162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54029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6"/>
          <p:cNvSpPr/>
          <p:nvPr/>
        </p:nvSpPr>
        <p:spPr>
          <a:xfrm>
            <a:off x="519113" y="-15875"/>
            <a:ext cx="8624887" cy="5714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Pentagon 37"/>
          <p:cNvSpPr/>
          <p:nvPr/>
        </p:nvSpPr>
        <p:spPr>
          <a:xfrm>
            <a:off x="265113" y="-9525"/>
            <a:ext cx="7187207" cy="566727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Pentagon 38"/>
          <p:cNvSpPr/>
          <p:nvPr/>
        </p:nvSpPr>
        <p:spPr>
          <a:xfrm>
            <a:off x="-9525" y="-15875"/>
            <a:ext cx="7317830" cy="57140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>
              <a:defRPr/>
            </a:pPr>
            <a:r>
              <a:rPr lang="ru-RU" sz="2400" b="1" dirty="0">
                <a:latin typeface="Gotham Pro" panose="02000503040000020004" pitchFamily="2" charset="0"/>
                <a:cs typeface="Gotham Pro" panose="02000503040000020004" pitchFamily="2" charset="0"/>
              </a:rPr>
              <a:t>Нанесение влагозащитного покрытия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pic>
        <p:nvPicPr>
          <p:cNvPr id="10" name="Picture 2" descr="C:\_temp\graphicriver-5017561-gstudio-next-powerpoint-template\ng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500" y="58546"/>
            <a:ext cx="1368152" cy="4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903824"/>
            <a:ext cx="28083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HelveticaNeueCyr" pitchFamily="50" charset="-52"/>
              </a:rPr>
              <a:t>Для создания надежного защитного покрытия в первую очередь необходимо качественно отмыть платы от остатков флюса, необходимого для пайки возможных загрязнений.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833" y="916769"/>
            <a:ext cx="5220313" cy="3502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2" name="Picture 2" descr="C:\Users\81\Desktop\презентация\IMG_28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39702"/>
            <a:ext cx="3391028" cy="2511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25632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6"/>
          <p:cNvSpPr/>
          <p:nvPr/>
        </p:nvSpPr>
        <p:spPr>
          <a:xfrm>
            <a:off x="519113" y="-15875"/>
            <a:ext cx="8624887" cy="5714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Pentagon 37"/>
          <p:cNvSpPr/>
          <p:nvPr/>
        </p:nvSpPr>
        <p:spPr>
          <a:xfrm>
            <a:off x="265113" y="-9525"/>
            <a:ext cx="7187207" cy="566727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Pentagon 38"/>
          <p:cNvSpPr/>
          <p:nvPr/>
        </p:nvSpPr>
        <p:spPr>
          <a:xfrm>
            <a:off x="-9525" y="-15875"/>
            <a:ext cx="7317830" cy="57140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>
              <a:defRPr/>
            </a:pPr>
            <a:r>
              <a:rPr lang="ru-RU" b="1" dirty="0">
                <a:latin typeface="Gotham Pro" panose="02000503040000020004" pitchFamily="2" charset="0"/>
                <a:cs typeface="Gotham Pro" panose="02000503040000020004" pitchFamily="2" charset="0"/>
              </a:rPr>
              <a:t>СИСТЕМА ОТМЫВКИ ПЕЧАТНЫХ ПЛАТ MBTECH NC-25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pic>
        <p:nvPicPr>
          <p:cNvPr id="10" name="Picture 2" descr="C:\_temp\graphicriver-5017561-gstudio-next-powerpoint-template\ng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500" y="58546"/>
            <a:ext cx="1368152" cy="4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27984" y="915566"/>
            <a:ext cx="44329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Для отмывки печатных плат применяется система турбулентной струйной отмывки NC-25 конвейерного типа с непрерывным контролем удельной проводимости ополаскивающей жидкости, а также вакуумная сушка.</a:t>
            </a:r>
          </a:p>
          <a:p>
            <a:r>
              <a:rPr lang="ru-RU" sz="1600" dirty="0"/>
              <a:t>Тем самым обеспечивается 100% качество отмывки электронных модулей и выход полностью сухих изделий.</a:t>
            </a:r>
          </a:p>
        </p:txBody>
      </p:sp>
      <p:pic>
        <p:nvPicPr>
          <p:cNvPr id="6146" name="Picture 2" descr="C:\Users\81\Desktop\презентация\Мойка NC-25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807868"/>
            <a:ext cx="3571730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81674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6"/>
          <p:cNvSpPr/>
          <p:nvPr/>
        </p:nvSpPr>
        <p:spPr>
          <a:xfrm>
            <a:off x="519113" y="-15875"/>
            <a:ext cx="8624887" cy="5714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Pentagon 37"/>
          <p:cNvSpPr/>
          <p:nvPr/>
        </p:nvSpPr>
        <p:spPr>
          <a:xfrm>
            <a:off x="265113" y="-9525"/>
            <a:ext cx="7187207" cy="566727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Pentagon 38"/>
          <p:cNvSpPr/>
          <p:nvPr/>
        </p:nvSpPr>
        <p:spPr>
          <a:xfrm>
            <a:off x="-9525" y="-15875"/>
            <a:ext cx="7317830" cy="57140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>
              <a:defRPr/>
            </a:pPr>
            <a:r>
              <a:rPr lang="ru-RU" b="1" dirty="0">
                <a:latin typeface="Gotham Pro" panose="02000503040000020004" pitchFamily="2" charset="0"/>
                <a:cs typeface="Gotham Pro" panose="02000503040000020004" pitchFamily="2" charset="0"/>
              </a:rPr>
              <a:t>Автоматизированный контроль качества в процессе производства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pic>
        <p:nvPicPr>
          <p:cNvPr id="10" name="Picture 2" descr="C:\_temp\graphicriver-5017561-gstudio-next-powerpoint-template\ng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500" y="58546"/>
            <a:ext cx="1368152" cy="4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6" b="5080"/>
          <a:stretch/>
        </p:blipFill>
        <p:spPr bwMode="auto">
          <a:xfrm>
            <a:off x="1849734" y="1425415"/>
            <a:ext cx="2942972" cy="1781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Облачко с текстом: прямоугольное 10">
            <a:extLst>
              <a:ext uri="{FF2B5EF4-FFF2-40B4-BE49-F238E27FC236}">
                <a16:creationId xmlns:a16="http://schemas.microsoft.com/office/drawing/2014/main" id="{193E10B1-B7D4-4637-A64E-11CD0AEFCADF}"/>
              </a:ext>
            </a:extLst>
          </p:cNvPr>
          <p:cNvSpPr/>
          <p:nvPr/>
        </p:nvSpPr>
        <p:spPr>
          <a:xfrm>
            <a:off x="1487464" y="3361659"/>
            <a:ext cx="1625938" cy="426255"/>
          </a:xfrm>
          <a:prstGeom prst="wedgeRectCallout">
            <a:avLst>
              <a:gd name="adj1" fmla="val 42758"/>
              <a:gd name="adj2" fmla="val -18883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/>
              <a:t>Контроль нанесения паяльной пасты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A0E1338-52AA-40DF-A22C-4FEEB4E43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1425415"/>
            <a:ext cx="956543" cy="1778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" name="Облачко с текстом: прямоугольное 12">
            <a:extLst>
              <a:ext uri="{FF2B5EF4-FFF2-40B4-BE49-F238E27FC236}">
                <a16:creationId xmlns:a16="http://schemas.microsoft.com/office/drawing/2014/main" id="{47D59484-B062-4EC0-930C-84E27D340D1B}"/>
              </a:ext>
            </a:extLst>
          </p:cNvPr>
          <p:cNvSpPr/>
          <p:nvPr/>
        </p:nvSpPr>
        <p:spPr>
          <a:xfrm>
            <a:off x="323528" y="3873687"/>
            <a:ext cx="1916471" cy="426255"/>
          </a:xfrm>
          <a:prstGeom prst="wedgeRectCallout">
            <a:avLst>
              <a:gd name="adj1" fmla="val -13937"/>
              <a:gd name="adj2" fmla="val -22879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/>
              <a:t>Контроль условий хранения комплектующих</a:t>
            </a:r>
          </a:p>
        </p:txBody>
      </p:sp>
      <p:sp>
        <p:nvSpPr>
          <p:cNvPr id="14" name="Облачко с текстом: прямоугольное 13">
            <a:extLst>
              <a:ext uri="{FF2B5EF4-FFF2-40B4-BE49-F238E27FC236}">
                <a16:creationId xmlns:a16="http://schemas.microsoft.com/office/drawing/2014/main" id="{058A7929-E4A3-4026-B7D6-900008538669}"/>
              </a:ext>
            </a:extLst>
          </p:cNvPr>
          <p:cNvSpPr/>
          <p:nvPr/>
        </p:nvSpPr>
        <p:spPr>
          <a:xfrm>
            <a:off x="2483768" y="3873687"/>
            <a:ext cx="1737267" cy="426255"/>
          </a:xfrm>
          <a:prstGeom prst="wedgeRectCallout">
            <a:avLst>
              <a:gd name="adj1" fmla="val 27002"/>
              <a:gd name="adj2" fmla="val -32049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/>
              <a:t>Контроль параметров компонентов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229E8E75-A8FC-4DAE-A1C3-F1E9E0062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430" y="1347614"/>
            <a:ext cx="1701250" cy="1946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Облачко с текстом: прямоугольное 15">
            <a:extLst>
              <a:ext uri="{FF2B5EF4-FFF2-40B4-BE49-F238E27FC236}">
                <a16:creationId xmlns:a16="http://schemas.microsoft.com/office/drawing/2014/main" id="{C4C82D8A-FE6F-46AB-AFD6-27C4D5FFFAE0}"/>
              </a:ext>
            </a:extLst>
          </p:cNvPr>
          <p:cNvSpPr/>
          <p:nvPr/>
        </p:nvSpPr>
        <p:spPr>
          <a:xfrm>
            <a:off x="5325749" y="3884538"/>
            <a:ext cx="2479471" cy="415404"/>
          </a:xfrm>
          <a:prstGeom prst="wedgeRectCallout">
            <a:avLst>
              <a:gd name="adj1" fmla="val -30899"/>
              <a:gd name="adj2" fmla="val -26624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/>
              <a:t>Контроль правильности установки компонентов и качества пайки</a:t>
            </a:r>
          </a:p>
        </p:txBody>
      </p:sp>
      <p:sp>
        <p:nvSpPr>
          <p:cNvPr id="17" name="Облачко с текстом: прямоугольное 16">
            <a:extLst>
              <a:ext uri="{FF2B5EF4-FFF2-40B4-BE49-F238E27FC236}">
                <a16:creationId xmlns:a16="http://schemas.microsoft.com/office/drawing/2014/main" id="{97B6B19E-1625-4044-9151-067B756CA092}"/>
              </a:ext>
            </a:extLst>
          </p:cNvPr>
          <p:cNvSpPr/>
          <p:nvPr/>
        </p:nvSpPr>
        <p:spPr>
          <a:xfrm>
            <a:off x="3964544" y="3347549"/>
            <a:ext cx="1734023" cy="426255"/>
          </a:xfrm>
          <a:prstGeom prst="wedgeRectCallout">
            <a:avLst>
              <a:gd name="adj1" fmla="val -14496"/>
              <a:gd name="adj2" fmla="val -28249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/>
              <a:t>Контроль параметров процесса оплавления</a:t>
            </a:r>
          </a:p>
        </p:txBody>
      </p:sp>
      <p:pic>
        <p:nvPicPr>
          <p:cNvPr id="18" name="Picture 2" descr="C:\Users\81\Desktop\презентация\Мойка NC-25..jpg">
            <a:extLst>
              <a:ext uri="{FF2B5EF4-FFF2-40B4-BE49-F238E27FC236}">
                <a16:creationId xmlns:a16="http://schemas.microsoft.com/office/drawing/2014/main" id="{E763D740-6D80-4A39-AD73-3F471AED9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404" y="1347614"/>
            <a:ext cx="1680762" cy="1863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9" name="Облачко с текстом: прямоугольное 18">
            <a:extLst>
              <a:ext uri="{FF2B5EF4-FFF2-40B4-BE49-F238E27FC236}">
                <a16:creationId xmlns:a16="http://schemas.microsoft.com/office/drawing/2014/main" id="{94EA57CF-0C38-43C0-AAEB-DCAE00F943E0}"/>
              </a:ext>
            </a:extLst>
          </p:cNvPr>
          <p:cNvSpPr/>
          <p:nvPr/>
        </p:nvSpPr>
        <p:spPr>
          <a:xfrm>
            <a:off x="6948264" y="3404615"/>
            <a:ext cx="1562521" cy="369190"/>
          </a:xfrm>
          <a:prstGeom prst="wedgeRectCallout">
            <a:avLst>
              <a:gd name="adj1" fmla="val -8790"/>
              <a:gd name="adj2" fmla="val -18729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/>
              <a:t>Контроль процесса отмывки</a:t>
            </a:r>
          </a:p>
        </p:txBody>
      </p:sp>
    </p:spTree>
    <p:extLst>
      <p:ext uri="{BB962C8B-B14F-4D97-AF65-F5344CB8AC3E}">
        <p14:creationId xmlns:p14="http://schemas.microsoft.com/office/powerpoint/2010/main" val="770806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6"/>
          <p:cNvSpPr/>
          <p:nvPr/>
        </p:nvSpPr>
        <p:spPr>
          <a:xfrm>
            <a:off x="519113" y="-15875"/>
            <a:ext cx="8624887" cy="5714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Pentagon 37"/>
          <p:cNvSpPr/>
          <p:nvPr/>
        </p:nvSpPr>
        <p:spPr>
          <a:xfrm>
            <a:off x="265113" y="-9525"/>
            <a:ext cx="7187207" cy="566727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Pentagon 38"/>
          <p:cNvSpPr/>
          <p:nvPr/>
        </p:nvSpPr>
        <p:spPr>
          <a:xfrm>
            <a:off x="-9525" y="-15875"/>
            <a:ext cx="7317830" cy="57140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>
              <a:defRPr/>
            </a:pPr>
            <a:r>
              <a:rPr lang="ru-RU" sz="2400" b="1" dirty="0">
                <a:latin typeface="Gotham Pro" panose="02000503040000020004" pitchFamily="2" charset="0"/>
                <a:cs typeface="Gotham Pro" panose="02000503040000020004" pitchFamily="2" charset="0"/>
              </a:rPr>
              <a:t>Контроль качества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pic>
        <p:nvPicPr>
          <p:cNvPr id="10" name="Picture 2" descr="C:\_temp\graphicriver-5017561-gstudio-next-powerpoint-template\ng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500" y="58546"/>
            <a:ext cx="1368152" cy="4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771550"/>
            <a:ext cx="84969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latin typeface="HelveticaNeueCyr" pitchFamily="50" charset="-52"/>
              </a:rPr>
              <a:t>Контроль качества ручного монтажа и влагозащитного покрытия производится с помощью электронного микроскопа.</a:t>
            </a:r>
          </a:p>
        </p:txBody>
      </p:sp>
      <p:pic>
        <p:nvPicPr>
          <p:cNvPr id="7171" name="Picture 3" descr="C:\Users\81\Desktop\презентация\IMG_33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561" y="1347614"/>
            <a:ext cx="5002911" cy="3335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4" descr="C:\Users\81\Desktop\презентация\IMG_35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7" y="1347614"/>
            <a:ext cx="3217685" cy="3335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38526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6"/>
          <p:cNvSpPr/>
          <p:nvPr/>
        </p:nvSpPr>
        <p:spPr>
          <a:xfrm>
            <a:off x="519113" y="-15875"/>
            <a:ext cx="8624887" cy="5714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Pentagon 37"/>
          <p:cNvSpPr/>
          <p:nvPr/>
        </p:nvSpPr>
        <p:spPr>
          <a:xfrm>
            <a:off x="265113" y="-9525"/>
            <a:ext cx="7187207" cy="566727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Pentagon 38"/>
          <p:cNvSpPr/>
          <p:nvPr/>
        </p:nvSpPr>
        <p:spPr>
          <a:xfrm>
            <a:off x="-9525" y="-15875"/>
            <a:ext cx="7317830" cy="57140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направления деятельности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C:\_temp\graphicriver-5017561-gstudio-next-powerpoint-template\ng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500" y="58546"/>
            <a:ext cx="1368152" cy="4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05433" y="1290122"/>
            <a:ext cx="8143032" cy="18158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eaLnBrk="1" hangingPunct="1">
              <a:buFontTx/>
              <a:buBlip>
                <a:blip r:embed="rId3"/>
              </a:buBlip>
              <a:defRPr/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Разработка и производство оборудования для электрохимической защиты трубопроводов в том числе:</a:t>
            </a:r>
          </a:p>
          <a:p>
            <a:pPr marL="1085850" lvl="1" indent="-342900" eaLnBrk="1" hangingPunct="1">
              <a:buFontTx/>
              <a:buBlip>
                <a:blip r:embed="rId3"/>
              </a:buBlip>
              <a:defRPr/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станций катодной защиты,</a:t>
            </a:r>
          </a:p>
          <a:p>
            <a:pPr marL="1085850" lvl="1" indent="-342900" eaLnBrk="1" hangingPunct="1">
              <a:buFontTx/>
              <a:buBlip>
                <a:blip r:embed="rId3"/>
              </a:buBlip>
              <a:defRPr/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подсистем коррозионного мониторинга,</a:t>
            </a:r>
          </a:p>
          <a:p>
            <a:pPr marL="1085850" lvl="1" indent="-342900" eaLnBrk="1" hangingPunct="1">
              <a:buFontTx/>
              <a:buBlip>
                <a:blip r:embed="rId3"/>
              </a:buBlip>
              <a:defRPr/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подсистем дистанционного контроля и управления средствами ЭХЗ.</a:t>
            </a:r>
          </a:p>
          <a:p>
            <a:pPr eaLnBrk="1" hangingPunct="1">
              <a:defRPr/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"/>
          <p:cNvSpPr>
            <a:spLocks noChangeArrowheads="1"/>
          </p:cNvSpPr>
          <p:nvPr/>
        </p:nvSpPr>
        <p:spPr bwMode="auto">
          <a:xfrm>
            <a:off x="622897" y="2946306"/>
            <a:ext cx="812556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Blip>
                <a:blip r:embed="rId4"/>
              </a:buBlip>
              <a:defRPr/>
            </a:pPr>
            <a:r>
              <a:rPr lang="ru-RU" sz="1600" b="1" dirty="0">
                <a:latin typeface="Arial" pitchFamily="34" charset="0"/>
              </a:rPr>
              <a:t>Производство </a:t>
            </a:r>
            <a:r>
              <a:rPr lang="ru-RU" sz="1600" b="1" dirty="0" err="1">
                <a:latin typeface="Arial" pitchFamily="34" charset="0"/>
              </a:rPr>
              <a:t>термоматериалов</a:t>
            </a:r>
            <a:r>
              <a:rPr lang="ru-RU" sz="1600" b="1" dirty="0">
                <a:latin typeface="Arial" pitchFamily="34" charset="0"/>
              </a:rPr>
              <a:t> и оборудования для сварки (пайки) выводов ЭХЗ.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  <a:defRPr/>
            </a:pPr>
            <a:endParaRPr lang="ru-RU" sz="1600" b="1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 typeface="Arial" charset="0"/>
              <a:buBlip>
                <a:blip r:embed="rId4"/>
              </a:buBlip>
              <a:defRPr/>
            </a:pPr>
            <a:r>
              <a:rPr lang="ru-RU" sz="1600" b="1" dirty="0">
                <a:latin typeface="Arial" pitchFamily="34" charset="0"/>
              </a:rPr>
              <a:t>Пуско-наладочные работы, шефмонтаж и сервисное обслуживание выпускаемого оборудования.</a:t>
            </a: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endParaRPr lang="ru-RU" sz="1600" b="1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 typeface="Arial" charset="0"/>
              <a:buBlip>
                <a:blip r:embed="rId4"/>
              </a:buBlip>
              <a:defRPr/>
            </a:pPr>
            <a:r>
              <a:rPr lang="ru-RU" sz="1600" b="1" dirty="0">
                <a:latin typeface="Arial" pitchFamily="34" charset="0"/>
              </a:rPr>
              <a:t>Электрометрические обследования трубопроводов.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4"/>
              </a:buBlip>
              <a:defRPr/>
            </a:pPr>
            <a:endParaRPr lang="en-US" altLang="ru-RU" sz="16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33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6"/>
          <p:cNvSpPr/>
          <p:nvPr/>
        </p:nvSpPr>
        <p:spPr>
          <a:xfrm>
            <a:off x="519113" y="-15875"/>
            <a:ext cx="8624887" cy="5714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Pentagon 37"/>
          <p:cNvSpPr/>
          <p:nvPr/>
        </p:nvSpPr>
        <p:spPr>
          <a:xfrm>
            <a:off x="265113" y="-9525"/>
            <a:ext cx="7187207" cy="566727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Pentagon 38"/>
          <p:cNvSpPr/>
          <p:nvPr/>
        </p:nvSpPr>
        <p:spPr>
          <a:xfrm>
            <a:off x="-9525" y="-15875"/>
            <a:ext cx="7317830" cy="57140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>
              <a:defRPr/>
            </a:pPr>
            <a:r>
              <a:rPr lang="ru-RU" b="1" dirty="0">
                <a:latin typeface="Gotham Pro" panose="02000503040000020004" pitchFamily="2" charset="0"/>
                <a:cs typeface="Gotham Pro" panose="02000503040000020004" pitchFamily="2" charset="0"/>
              </a:rPr>
              <a:t>Функциональный контроль</a:t>
            </a:r>
          </a:p>
        </p:txBody>
      </p:sp>
      <p:pic>
        <p:nvPicPr>
          <p:cNvPr id="10" name="Picture 2" descr="C:\_temp\graphicriver-5017561-gstudio-next-powerpoint-template\ng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500" y="58546"/>
            <a:ext cx="1368152" cy="4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B65482E2-19CE-4C78-9E1E-5D9134664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048" y="903924"/>
            <a:ext cx="4200465" cy="3150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8BE470A-9AF2-40DD-BFA3-32D3A5C19164}"/>
              </a:ext>
            </a:extLst>
          </p:cNvPr>
          <p:cNvSpPr/>
          <p:nvPr/>
        </p:nvSpPr>
        <p:spPr>
          <a:xfrm>
            <a:off x="5220072" y="987574"/>
            <a:ext cx="33488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Gotham Pro" panose="02000503040000020004" pitchFamily="2" charset="0"/>
                <a:cs typeface="Gotham Pro" panose="02000503040000020004" pitchFamily="2" charset="0"/>
              </a:rPr>
              <a:t>Функциональный контроль электронных сборок производится на участке регулировки.</a:t>
            </a:r>
            <a:endParaRPr lang="ru-RU" sz="2000" dirty="0"/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A130E2D7-D32C-4340-A7F3-257944F2C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2558961"/>
            <a:ext cx="3157173" cy="2367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20627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6"/>
          <p:cNvSpPr/>
          <p:nvPr/>
        </p:nvSpPr>
        <p:spPr>
          <a:xfrm>
            <a:off x="519113" y="-15875"/>
            <a:ext cx="8624887" cy="5714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Pentagon 37"/>
          <p:cNvSpPr/>
          <p:nvPr/>
        </p:nvSpPr>
        <p:spPr>
          <a:xfrm>
            <a:off x="265113" y="-9525"/>
            <a:ext cx="7187207" cy="566727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Pentagon 38"/>
          <p:cNvSpPr/>
          <p:nvPr/>
        </p:nvSpPr>
        <p:spPr>
          <a:xfrm>
            <a:off x="-9525" y="-15875"/>
            <a:ext cx="7317830" cy="57140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>
              <a:defRPr/>
            </a:pPr>
            <a:r>
              <a:rPr lang="ru-RU" sz="2400" b="1" dirty="0">
                <a:latin typeface="Gotham Pro" panose="02000503040000020004" pitchFamily="2" charset="0"/>
                <a:cs typeface="Gotham Pro" panose="02000503040000020004" pitchFamily="2" charset="0"/>
              </a:rPr>
              <a:t>Камера теплового прогона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pic>
        <p:nvPicPr>
          <p:cNvPr id="10" name="Picture 2" descr="C:\_temp\graphicriver-5017561-gstudio-next-powerpoint-template\ng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500" y="58546"/>
            <a:ext cx="1368152" cy="4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00192" y="987574"/>
            <a:ext cx="244827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latin typeface="HelveticaNeueCyr" pitchFamily="50" charset="-52"/>
              </a:rPr>
              <a:t>Все силовые модули обязательно проходят тепловой прогон в специальной камере в течении трех часов для выявления возможных скрытых дефектов монтажа и комплектующих.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6157063D-9BAC-4AB9-9D82-C8F048717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112" y="843558"/>
            <a:ext cx="5376598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08114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6"/>
          <p:cNvSpPr/>
          <p:nvPr/>
        </p:nvSpPr>
        <p:spPr>
          <a:xfrm>
            <a:off x="519113" y="-15875"/>
            <a:ext cx="8624887" cy="5714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Pentagon 37"/>
          <p:cNvSpPr/>
          <p:nvPr/>
        </p:nvSpPr>
        <p:spPr>
          <a:xfrm>
            <a:off x="265113" y="-9525"/>
            <a:ext cx="7187207" cy="566727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Pentagon 38"/>
          <p:cNvSpPr/>
          <p:nvPr/>
        </p:nvSpPr>
        <p:spPr>
          <a:xfrm>
            <a:off x="-9525" y="-15875"/>
            <a:ext cx="7317830" cy="57140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>
              <a:defRPr/>
            </a:pPr>
            <a:r>
              <a:rPr lang="ru-RU" sz="2400" b="1" dirty="0">
                <a:latin typeface="Gotham Pro" panose="02000503040000020004" pitchFamily="2" charset="0"/>
                <a:cs typeface="Gotham Pro" panose="02000503040000020004" pitchFamily="2" charset="0"/>
              </a:rPr>
              <a:t>Контроль ОТК готовых модулей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pic>
        <p:nvPicPr>
          <p:cNvPr id="10" name="Picture 2" descr="C:\_temp\graphicriver-5017561-gstudio-next-powerpoint-template\ng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500" y="58546"/>
            <a:ext cx="1368152" cy="4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28184" y="987574"/>
            <a:ext cx="2448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latin typeface="HelveticaNeueCyr" pitchFamily="50" charset="-52"/>
              </a:rPr>
              <a:t>После теплового прогона модули передаются для верификации на пост ОТК.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6157063D-9BAC-4AB9-9D82-C8F048717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843558"/>
            <a:ext cx="5151377" cy="3863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835922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6"/>
          <p:cNvSpPr/>
          <p:nvPr/>
        </p:nvSpPr>
        <p:spPr>
          <a:xfrm>
            <a:off x="519113" y="-15875"/>
            <a:ext cx="8624887" cy="5714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Pentagon 37"/>
          <p:cNvSpPr/>
          <p:nvPr/>
        </p:nvSpPr>
        <p:spPr>
          <a:xfrm>
            <a:off x="265113" y="-9525"/>
            <a:ext cx="7187207" cy="566727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Pentagon 38"/>
          <p:cNvSpPr/>
          <p:nvPr/>
        </p:nvSpPr>
        <p:spPr>
          <a:xfrm>
            <a:off x="-9525" y="-15875"/>
            <a:ext cx="7317830" cy="57140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>
              <a:defRPr/>
            </a:pPr>
            <a:r>
              <a:rPr lang="ru-RU" sz="2400" b="1" dirty="0">
                <a:latin typeface="Gotham Pro" panose="02000503040000020004" pitchFamily="2" charset="0"/>
                <a:cs typeface="Gotham Pro" panose="02000503040000020004" pitchFamily="2" charset="0"/>
              </a:rPr>
              <a:t>Климатические испытания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pic>
        <p:nvPicPr>
          <p:cNvPr id="10" name="Picture 2" descr="C:\_temp\graphicriver-5017561-gstudio-next-powerpoint-template\ng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500" y="58546"/>
            <a:ext cx="1368152" cy="4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04148" y="1059582"/>
            <a:ext cx="30963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latin typeface="HelveticaNeueCyr" pitchFamily="50" charset="-52"/>
              </a:rPr>
              <a:t>По несколько модулей из каждой партии (не только силовых, но и модулей управления, модулей измерения  др.) проходят полный цикл климатических испытаний (температура -45 +70, влажность 98%). </a:t>
            </a:r>
          </a:p>
          <a:p>
            <a:r>
              <a:rPr lang="ru-RU" sz="1500" dirty="0">
                <a:latin typeface="HelveticaNeueCyr" pitchFamily="50" charset="-52"/>
              </a:rPr>
              <a:t>Это делается для подтверждения качества комплектующих данной партии изделий.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D71D8791-6068-4937-B15D-D4AF83685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113" y="1053744"/>
            <a:ext cx="5184574" cy="34680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529566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6"/>
          <p:cNvSpPr/>
          <p:nvPr/>
        </p:nvSpPr>
        <p:spPr>
          <a:xfrm>
            <a:off x="519113" y="-15875"/>
            <a:ext cx="8624887" cy="5714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Pentagon 37"/>
          <p:cNvSpPr/>
          <p:nvPr/>
        </p:nvSpPr>
        <p:spPr>
          <a:xfrm>
            <a:off x="265113" y="-9525"/>
            <a:ext cx="7187207" cy="566727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Pentagon 38"/>
          <p:cNvSpPr/>
          <p:nvPr/>
        </p:nvSpPr>
        <p:spPr>
          <a:xfrm>
            <a:off x="-9525" y="-15875"/>
            <a:ext cx="7317830" cy="57140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>
              <a:defRPr/>
            </a:pPr>
            <a:r>
              <a:rPr lang="ru-RU" sz="2400" b="1" dirty="0">
                <a:latin typeface="Gotham Pro" panose="02000503040000020004" pitchFamily="2" charset="0"/>
                <a:cs typeface="Gotham Pro" panose="02000503040000020004" pitchFamily="2" charset="0"/>
              </a:rPr>
              <a:t>Сборочный цех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pic>
        <p:nvPicPr>
          <p:cNvPr id="10" name="Picture 2" descr="C:\_temp\graphicriver-5017561-gstudio-next-powerpoint-template\ng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500" y="58546"/>
            <a:ext cx="1368152" cy="4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6763507A-4443-4293-BC34-23B0B0B52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113" y="699542"/>
            <a:ext cx="6910721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A3D5972E-E14F-4116-A872-76589026C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6216" y="2787774"/>
            <a:ext cx="2230152" cy="1672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89631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>
            <a:extLst>
              <a:ext uri="{FF2B5EF4-FFF2-40B4-BE49-F238E27FC236}">
                <a16:creationId xmlns:a16="http://schemas.microsoft.com/office/drawing/2014/main" id="{0DFECA47-BDFD-4097-9355-3BC631C70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2364" y="3029504"/>
            <a:ext cx="1022664" cy="1671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Rectangle 36"/>
          <p:cNvSpPr/>
          <p:nvPr/>
        </p:nvSpPr>
        <p:spPr>
          <a:xfrm>
            <a:off x="519113" y="-15875"/>
            <a:ext cx="8624887" cy="5714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Pentagon 37"/>
          <p:cNvSpPr/>
          <p:nvPr/>
        </p:nvSpPr>
        <p:spPr>
          <a:xfrm>
            <a:off x="265113" y="-9525"/>
            <a:ext cx="7187207" cy="566727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Pentagon 38"/>
          <p:cNvSpPr/>
          <p:nvPr/>
        </p:nvSpPr>
        <p:spPr>
          <a:xfrm>
            <a:off x="-9525" y="-15875"/>
            <a:ext cx="7317830" cy="57140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>
              <a:defRPr/>
            </a:pPr>
            <a:r>
              <a:rPr lang="ru-RU" sz="2400" b="1" dirty="0">
                <a:latin typeface="Gotham Pro" panose="02000503040000020004" pitchFamily="2" charset="0"/>
                <a:cs typeface="Gotham Pro" panose="02000503040000020004" pitchFamily="2" charset="0"/>
              </a:rPr>
              <a:t>Станции катодной и дренажной защиты, БСЗ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pic>
        <p:nvPicPr>
          <p:cNvPr id="10" name="Picture 2" descr="C:\_temp\graphicriver-5017561-gstudio-next-powerpoint-template\ngk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500" y="58546"/>
            <a:ext cx="1368152" cy="4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509FD0C1-5112-4CDB-B37E-CF803CF5E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0519" y="2675860"/>
            <a:ext cx="957548" cy="2025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87E0958-EBCB-41D5-BB6A-6BBC84C09268}"/>
              </a:ext>
            </a:extLst>
          </p:cNvPr>
          <p:cNvSpPr txBox="1"/>
          <p:nvPr/>
        </p:nvSpPr>
        <p:spPr>
          <a:xfrm>
            <a:off x="5904148" y="915566"/>
            <a:ext cx="30963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latin typeface="HelveticaNeueCyr" pitchFamily="50" charset="-52"/>
              </a:rPr>
              <a:t>Станции катодной защиты изготавливаются в различных вариантах исполнения:</a:t>
            </a:r>
          </a:p>
          <a:p>
            <a:r>
              <a:rPr lang="ru-RU" sz="1500" dirty="0">
                <a:latin typeface="HelveticaNeueCyr" pitchFamily="50" charset="-52"/>
              </a:rPr>
              <a:t>Мощность от 200Вт до 5 кВт.</a:t>
            </a:r>
          </a:p>
          <a:p>
            <a:r>
              <a:rPr lang="ru-RU" sz="1500" dirty="0">
                <a:latin typeface="HelveticaNeueCyr" pitchFamily="50" charset="-52"/>
              </a:rPr>
              <a:t>Количество каналов до 12.</a:t>
            </a:r>
          </a:p>
          <a:p>
            <a:r>
              <a:rPr lang="ru-RU" sz="1500" dirty="0">
                <a:latin typeface="HelveticaNeueCyr" pitchFamily="50" charset="-52"/>
              </a:rPr>
              <a:t>Варианты резервирования:</a:t>
            </a:r>
          </a:p>
          <a:p>
            <a:r>
              <a:rPr lang="ru-RU" sz="1500" dirty="0">
                <a:latin typeface="HelveticaNeueCyr" pitchFamily="50" charset="-52"/>
              </a:rPr>
              <a:t>- 100% резервирование;</a:t>
            </a:r>
          </a:p>
          <a:p>
            <a:r>
              <a:rPr lang="ru-RU" sz="1500" dirty="0">
                <a:latin typeface="HelveticaNeueCyr" pitchFamily="50" charset="-52"/>
              </a:rPr>
              <a:t>- резервирование силовых модулей;</a:t>
            </a:r>
          </a:p>
          <a:p>
            <a:pPr marL="285750" indent="-285750">
              <a:buFontTx/>
              <a:buChar char="-"/>
            </a:pPr>
            <a:r>
              <a:rPr lang="ru-RU" sz="1500" dirty="0">
                <a:latin typeface="HelveticaNeueCyr" pitchFamily="50" charset="-52"/>
              </a:rPr>
              <a:t>без резервирования.</a:t>
            </a:r>
          </a:p>
          <a:p>
            <a:r>
              <a:rPr lang="ru-RU" sz="1500" dirty="0">
                <a:latin typeface="HelveticaNeueCyr" pitchFamily="50" charset="-52"/>
              </a:rPr>
              <a:t>Встроенная подсистема коррозионного мониторинга.</a:t>
            </a:r>
          </a:p>
          <a:p>
            <a:r>
              <a:rPr lang="ru-RU" sz="1500" dirty="0">
                <a:latin typeface="HelveticaNeueCyr" pitchFamily="50" charset="-52"/>
              </a:rPr>
              <a:t>Климатические исполнения У1, УХЛ1</a:t>
            </a:r>
          </a:p>
          <a:p>
            <a:r>
              <a:rPr lang="ru-RU" sz="1500" dirty="0">
                <a:latin typeface="HelveticaNeueCyr" pitchFamily="50" charset="-52"/>
              </a:rPr>
              <a:t>Переносные СКЗ.</a:t>
            </a:r>
          </a:p>
          <a:p>
            <a:endParaRPr lang="ru-RU" sz="1500" dirty="0">
              <a:latin typeface="HelveticaNeueCyr" pitchFamily="50" charset="-52"/>
            </a:endParaRP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A84B6887-956C-4A8F-958B-9EFDEF68D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5113" y="934851"/>
            <a:ext cx="957548" cy="2390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49E1AE4E-07C0-4956-B173-46C1403FE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02632" y="915566"/>
            <a:ext cx="1397165" cy="1945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C5F5433F-36C3-44F2-9815-F3BCFA26A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3898" y="955469"/>
            <a:ext cx="880618" cy="13296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F7D3C5A2-B927-4A8A-B973-E83ADCD9F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942" y="3886459"/>
            <a:ext cx="1039890" cy="814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706C51D8-ADFA-4522-89EF-5AF3FCA77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10000" y="915566"/>
            <a:ext cx="1074052" cy="2182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B464D286-22DC-4E78-9A1D-9BB97BE27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6225" y="3645767"/>
            <a:ext cx="1001601" cy="1055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906952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6"/>
          <p:cNvSpPr/>
          <p:nvPr/>
        </p:nvSpPr>
        <p:spPr>
          <a:xfrm>
            <a:off x="519113" y="-15875"/>
            <a:ext cx="8624887" cy="5714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Pentagon 37"/>
          <p:cNvSpPr/>
          <p:nvPr/>
        </p:nvSpPr>
        <p:spPr>
          <a:xfrm>
            <a:off x="265113" y="-9525"/>
            <a:ext cx="7187207" cy="566727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Pentagon 38"/>
          <p:cNvSpPr/>
          <p:nvPr/>
        </p:nvSpPr>
        <p:spPr>
          <a:xfrm>
            <a:off x="-9525" y="-15875"/>
            <a:ext cx="7317830" cy="57140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>
              <a:defRPr/>
            </a:pPr>
            <a:r>
              <a:rPr lang="ru-RU" sz="2400" b="1" dirty="0">
                <a:latin typeface="Gotham Pro" panose="02000503040000020004" pitchFamily="2" charset="0"/>
                <a:cs typeface="Gotham Pro" panose="02000503040000020004" pitchFamily="2" charset="0"/>
              </a:rPr>
              <a:t>НГК-СКМ, НГК-ПДКУ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pic>
        <p:nvPicPr>
          <p:cNvPr id="10" name="Picture 2" descr="C:\_temp\graphicriver-5017561-gstudio-next-powerpoint-template\ng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500" y="58546"/>
            <a:ext cx="1368152" cy="4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509FD0C1-5112-4CDB-B37E-CF803CF5E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032" y="901313"/>
            <a:ext cx="1407863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A84B6887-956C-4A8F-958B-9EFDEF68D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8457" y="2264049"/>
            <a:ext cx="1346098" cy="2359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0DFECA47-BDFD-4097-9355-3BC631C70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9188" y="901313"/>
            <a:ext cx="1234245" cy="1978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49E1AE4E-07C0-4956-B173-46C1403FE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8081" y="2546388"/>
            <a:ext cx="1409618" cy="1417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C5F5433F-36C3-44F2-9815-F3BCFA26A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9044" y="901187"/>
            <a:ext cx="1654972" cy="1171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F7D3C5A2-B927-4A8A-B973-E83ADCD9F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5177" y="2443296"/>
            <a:ext cx="1009731" cy="1977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2950C06-15C1-41AF-86C3-94F08B47725D}"/>
              </a:ext>
            </a:extLst>
          </p:cNvPr>
          <p:cNvSpPr/>
          <p:nvPr/>
        </p:nvSpPr>
        <p:spPr>
          <a:xfrm>
            <a:off x="5869304" y="862634"/>
            <a:ext cx="273514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Сбор и обработка и анализ информации о коррозионных процессах и противокоррозионной защите подземных металлических сооружений и передачи этой информации в системы телемеханики.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Дистанционное управление оборудованием ЭХЗ.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47400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6"/>
          <p:cNvSpPr/>
          <p:nvPr/>
        </p:nvSpPr>
        <p:spPr>
          <a:xfrm>
            <a:off x="519113" y="-15875"/>
            <a:ext cx="8624887" cy="5714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Pentagon 37"/>
          <p:cNvSpPr/>
          <p:nvPr/>
        </p:nvSpPr>
        <p:spPr>
          <a:xfrm>
            <a:off x="265113" y="-9525"/>
            <a:ext cx="7187207" cy="566727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Pentagon 38"/>
          <p:cNvSpPr/>
          <p:nvPr/>
        </p:nvSpPr>
        <p:spPr>
          <a:xfrm>
            <a:off x="-9525" y="-15875"/>
            <a:ext cx="7317830" cy="57140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>
              <a:lnSpc>
                <a:spcPct val="80000"/>
              </a:lnSpc>
              <a:defRPr/>
            </a:pPr>
            <a:r>
              <a:rPr lang="ru-RU" sz="2000" b="1" dirty="0">
                <a:latin typeface="Gotham Pro" panose="02000503040000020004" pitchFamily="2" charset="0"/>
                <a:cs typeface="Gotham Pro" panose="02000503040000020004" pitchFamily="2" charset="0"/>
              </a:rPr>
              <a:t>НГК-РМ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pic>
        <p:nvPicPr>
          <p:cNvPr id="10" name="Picture 2" descr="C:\_temp\graphicriver-5017561-gstudio-next-powerpoint-template\ng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500" y="58546"/>
            <a:ext cx="1368152" cy="4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5856" y="2715766"/>
            <a:ext cx="2379483" cy="33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19C0E04-52DD-4C58-91BF-BC94F07867D6}"/>
              </a:ext>
            </a:extLst>
          </p:cNvPr>
          <p:cNvSpPr txBox="1"/>
          <p:nvPr/>
        </p:nvSpPr>
        <p:spPr>
          <a:xfrm>
            <a:off x="432700" y="1266230"/>
            <a:ext cx="856895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Удалённая беспроводная передача данных и дистанционное управление станциями катодной защиты по радиоканалу на разрешённых диапазонах частот с разрешёнными мощностями передатчиков на расстояние до 10-15 км.</a:t>
            </a:r>
          </a:p>
        </p:txBody>
      </p:sp>
    </p:spTree>
    <p:extLst>
      <p:ext uri="{BB962C8B-B14F-4D97-AF65-F5344CB8AC3E}">
        <p14:creationId xmlns:p14="http://schemas.microsoft.com/office/powerpoint/2010/main" val="28011021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6"/>
          <p:cNvSpPr/>
          <p:nvPr/>
        </p:nvSpPr>
        <p:spPr>
          <a:xfrm>
            <a:off x="519113" y="-15875"/>
            <a:ext cx="8624887" cy="5714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Pentagon 37"/>
          <p:cNvSpPr/>
          <p:nvPr/>
        </p:nvSpPr>
        <p:spPr>
          <a:xfrm>
            <a:off x="265113" y="-9525"/>
            <a:ext cx="7187207" cy="566727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Pentagon 38"/>
          <p:cNvSpPr/>
          <p:nvPr/>
        </p:nvSpPr>
        <p:spPr>
          <a:xfrm>
            <a:off x="-9525" y="-15875"/>
            <a:ext cx="7317830" cy="57140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>
              <a:lnSpc>
                <a:spcPct val="80000"/>
              </a:lnSpc>
              <a:defRPr/>
            </a:pPr>
            <a:r>
              <a:rPr lang="ru-RU" sz="2400" b="1" dirty="0">
                <a:latin typeface="Gotham Pro" panose="02000503040000020004" pitchFamily="2" charset="0"/>
                <a:cs typeface="Gotham Pro" panose="02000503040000020004" pitchFamily="2" charset="0"/>
              </a:rPr>
              <a:t>Испытания НГК-РМ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pic>
        <p:nvPicPr>
          <p:cNvPr id="10" name="Picture 2" descr="C:\_temp\graphicriver-5017561-gstudio-next-powerpoint-template\ng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500" y="58546"/>
            <a:ext cx="1368152" cy="4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2" t="12480" r="4427" b="4831"/>
          <a:stretch/>
        </p:blipFill>
        <p:spPr>
          <a:xfrm>
            <a:off x="719572" y="915566"/>
            <a:ext cx="7704855" cy="406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8333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6"/>
          <p:cNvSpPr/>
          <p:nvPr/>
        </p:nvSpPr>
        <p:spPr>
          <a:xfrm>
            <a:off x="519113" y="-15875"/>
            <a:ext cx="8624887" cy="5714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Pentagon 37"/>
          <p:cNvSpPr/>
          <p:nvPr/>
        </p:nvSpPr>
        <p:spPr>
          <a:xfrm>
            <a:off x="265113" y="-9525"/>
            <a:ext cx="7187207" cy="566727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Pentagon 38"/>
          <p:cNvSpPr/>
          <p:nvPr/>
        </p:nvSpPr>
        <p:spPr>
          <a:xfrm>
            <a:off x="-9525" y="-15875"/>
            <a:ext cx="7317830" cy="57140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>
              <a:lnSpc>
                <a:spcPct val="80000"/>
              </a:lnSpc>
              <a:defRPr/>
            </a:pPr>
            <a:r>
              <a:rPr lang="ru-RU" sz="2000" b="1" dirty="0">
                <a:latin typeface="Gotham Pro" panose="02000503040000020004" pitchFamily="2" charset="0"/>
                <a:cs typeface="Gotham Pro" panose="02000503040000020004" pitchFamily="2" charset="0"/>
              </a:rPr>
              <a:t>Применение НГК-РМ на промплощадках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pic>
        <p:nvPicPr>
          <p:cNvPr id="10" name="Picture 2" descr="C:\_temp\graphicriver-5017561-gstudio-next-powerpoint-template\ng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500" y="58546"/>
            <a:ext cx="1368152" cy="4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43558"/>
            <a:ext cx="3868822" cy="38678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40052" y="987574"/>
            <a:ext cx="327752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 промышленных площадках, где прокладка кабельных линий затруднена из-за сложной системы коммуникаций сбор данных с помощью модулей НГК-РМ позволит оснастить объект дистанционным контролем потенциала с минимальными временными и финансовыми затратами.</a:t>
            </a:r>
          </a:p>
        </p:txBody>
      </p:sp>
    </p:spTree>
    <p:extLst>
      <p:ext uri="{BB962C8B-B14F-4D97-AF65-F5344CB8AC3E}">
        <p14:creationId xmlns:p14="http://schemas.microsoft.com/office/powerpoint/2010/main" val="3375600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6"/>
          <p:cNvSpPr/>
          <p:nvPr/>
        </p:nvSpPr>
        <p:spPr>
          <a:xfrm>
            <a:off x="519113" y="-15875"/>
            <a:ext cx="8624887" cy="5714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Pentagon 37"/>
          <p:cNvSpPr/>
          <p:nvPr/>
        </p:nvSpPr>
        <p:spPr>
          <a:xfrm>
            <a:off x="265113" y="-9525"/>
            <a:ext cx="7187207" cy="566727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Pentagon 38"/>
          <p:cNvSpPr/>
          <p:nvPr/>
        </p:nvSpPr>
        <p:spPr>
          <a:xfrm>
            <a:off x="-9525" y="-15875"/>
            <a:ext cx="7317830" cy="57140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«НПО «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Нефтегазкомплекс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-ЭХЗ»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C:\_temp\graphicriver-5017561-gstudio-next-powerpoint-template\ng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500" y="58546"/>
            <a:ext cx="1368152" cy="4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9113" y="557202"/>
            <a:ext cx="83013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HelveticaNeueCyr" pitchFamily="50" charset="-52"/>
                <a:cs typeface="Gotham Pro" panose="02000503040000020004" pitchFamily="2" charset="0"/>
              </a:rPr>
              <a:t>Территория 10 га </a:t>
            </a:r>
          </a:p>
          <a:p>
            <a:r>
              <a:rPr lang="ru-RU" sz="1600" dirty="0">
                <a:latin typeface="HelveticaNeueCyr" pitchFamily="50" charset="-52"/>
                <a:cs typeface="Gotham Pro" panose="02000503040000020004" pitchFamily="2" charset="0"/>
              </a:rPr>
              <a:t>Административно-производственные площади 6000 м</a:t>
            </a:r>
            <a:r>
              <a:rPr lang="ru-RU" sz="1600" baseline="30000" dirty="0">
                <a:latin typeface="HelveticaNeueCyr" pitchFamily="50" charset="-52"/>
                <a:cs typeface="Gotham Pro" panose="02000503040000020004" pitchFamily="2" charset="0"/>
              </a:rPr>
              <a:t>2</a:t>
            </a:r>
            <a:r>
              <a:rPr lang="ru-RU" sz="1600" dirty="0">
                <a:latin typeface="HelveticaNeueCyr" pitchFamily="50" charset="-52"/>
                <a:cs typeface="Gotham Pro" panose="02000503040000020004" pitchFamily="2" charset="0"/>
              </a:rPr>
              <a:t> </a:t>
            </a:r>
          </a:p>
          <a:p>
            <a:r>
              <a:rPr lang="ru-RU" sz="1600" dirty="0">
                <a:latin typeface="HelveticaNeueCyr" pitchFamily="50" charset="-52"/>
                <a:cs typeface="Gotham Pro" panose="02000503040000020004" pitchFamily="2" charset="0"/>
              </a:rPr>
              <a:t>Штат сотрудников более 150 человек</a:t>
            </a:r>
            <a:r>
              <a:rPr lang="en-US" sz="1600" dirty="0">
                <a:latin typeface="HelveticaNeueCyr" pitchFamily="50" charset="-52"/>
                <a:cs typeface="Gotham Pro" panose="02000503040000020004" pitchFamily="2" charset="0"/>
              </a:rPr>
              <a:t>.</a:t>
            </a:r>
          </a:p>
        </p:txBody>
      </p:sp>
      <p:pic>
        <p:nvPicPr>
          <p:cNvPr id="1027" name="Picture 3" descr="C:\Users\81\Desktop\презентация\DJI_00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" t="-1891" r="15840" b="1891"/>
          <a:stretch/>
        </p:blipFill>
        <p:spPr bwMode="auto">
          <a:xfrm>
            <a:off x="671332" y="1457225"/>
            <a:ext cx="7776864" cy="3495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237206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6"/>
          <p:cNvSpPr/>
          <p:nvPr/>
        </p:nvSpPr>
        <p:spPr>
          <a:xfrm>
            <a:off x="519113" y="-15875"/>
            <a:ext cx="8624887" cy="5714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Pentagon 37"/>
          <p:cNvSpPr/>
          <p:nvPr/>
        </p:nvSpPr>
        <p:spPr>
          <a:xfrm>
            <a:off x="265113" y="-9525"/>
            <a:ext cx="7187207" cy="566727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Pentagon 38"/>
          <p:cNvSpPr/>
          <p:nvPr/>
        </p:nvSpPr>
        <p:spPr>
          <a:xfrm>
            <a:off x="-9525" y="-15875"/>
            <a:ext cx="7317830" cy="57140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>
              <a:lnSpc>
                <a:spcPct val="80000"/>
              </a:lnSpc>
              <a:defRPr/>
            </a:pPr>
            <a:r>
              <a:rPr lang="ru-RU" sz="2000" b="1" dirty="0">
                <a:latin typeface="Gotham Pro" panose="02000503040000020004" pitchFamily="2" charset="0"/>
                <a:cs typeface="Gotham Pro" panose="02000503040000020004" pitchFamily="2" charset="0"/>
              </a:rPr>
              <a:t>Применение НГК-РМ на линейном трубопроводе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pic>
        <p:nvPicPr>
          <p:cNvPr id="10" name="Picture 2" descr="C:\_temp\graphicriver-5017561-gstudio-next-powerpoint-template\ng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500" y="58546"/>
            <a:ext cx="1368152" cy="4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6340" y="843558"/>
            <a:ext cx="78920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На линейном трубопроводе дальность связи в 15 км позволит автоматически получать значения потенциала по всей протяжённости трубопровода, даже на границах зон влияния СКЗ.</a:t>
            </a:r>
          </a:p>
          <a:p>
            <a:endParaRPr lang="ru-RU" sz="2000" dirty="0">
              <a:latin typeface="HelveticaNeueCyr" pitchFamily="50" charset="-52"/>
            </a:endParaRPr>
          </a:p>
        </p:txBody>
      </p:sp>
      <p:grpSp>
        <p:nvGrpSpPr>
          <p:cNvPr id="54" name="Группа 53"/>
          <p:cNvGrpSpPr/>
          <p:nvPr/>
        </p:nvGrpSpPr>
        <p:grpSpPr>
          <a:xfrm>
            <a:off x="107504" y="1995686"/>
            <a:ext cx="8784975" cy="2778891"/>
            <a:chOff x="515753" y="2715766"/>
            <a:chExt cx="8205152" cy="2058811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753" y="2715766"/>
              <a:ext cx="8205152" cy="2058811"/>
            </a:xfrm>
            <a:prstGeom prst="rect">
              <a:avLst/>
            </a:prstGeom>
          </p:spPr>
        </p:pic>
        <p:cxnSp>
          <p:nvCxnSpPr>
            <p:cNvPr id="5" name="Прямая соединительная линия 4"/>
            <p:cNvCxnSpPr/>
            <p:nvPr/>
          </p:nvCxnSpPr>
          <p:spPr>
            <a:xfrm flipV="1">
              <a:off x="2627784" y="2787774"/>
              <a:ext cx="1296144" cy="504056"/>
            </a:xfrm>
            <a:prstGeom prst="line">
              <a:avLst/>
            </a:prstGeom>
            <a:ln w="19050" cmpd="sng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flipV="1">
              <a:off x="3059832" y="2787774"/>
              <a:ext cx="864096" cy="504056"/>
            </a:xfrm>
            <a:prstGeom prst="line">
              <a:avLst/>
            </a:prstGeom>
            <a:ln w="19050" cmpd="sng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flipV="1">
              <a:off x="3491880" y="2787774"/>
              <a:ext cx="432048" cy="504056"/>
            </a:xfrm>
            <a:prstGeom prst="line">
              <a:avLst/>
            </a:prstGeom>
            <a:ln w="19050" cmpd="sng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flipH="1" flipV="1">
              <a:off x="3995936" y="2787774"/>
              <a:ext cx="936104" cy="504056"/>
            </a:xfrm>
            <a:prstGeom prst="line">
              <a:avLst/>
            </a:prstGeom>
            <a:ln w="19050" cmpd="sng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 flipH="1" flipV="1">
              <a:off x="3995936" y="2787774"/>
              <a:ext cx="1440160" cy="504056"/>
            </a:xfrm>
            <a:prstGeom prst="line">
              <a:avLst/>
            </a:prstGeom>
            <a:ln w="19050" cmpd="sng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flipV="1">
              <a:off x="5940152" y="2721664"/>
              <a:ext cx="1512168" cy="570166"/>
            </a:xfrm>
            <a:prstGeom prst="line">
              <a:avLst/>
            </a:prstGeom>
            <a:ln w="19050" cmpd="sng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 flipH="1" flipV="1">
              <a:off x="899592" y="2721664"/>
              <a:ext cx="1224136" cy="570166"/>
            </a:xfrm>
            <a:prstGeom prst="line">
              <a:avLst/>
            </a:prstGeom>
            <a:ln w="19050" cmpd="sng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 flipH="1" flipV="1">
              <a:off x="899592" y="2754719"/>
              <a:ext cx="720080" cy="537111"/>
            </a:xfrm>
            <a:prstGeom prst="line">
              <a:avLst/>
            </a:prstGeom>
            <a:ln w="19050" cmpd="sng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 flipV="1">
              <a:off x="6372200" y="2721664"/>
              <a:ext cx="1080120" cy="570166"/>
            </a:xfrm>
            <a:prstGeom prst="line">
              <a:avLst/>
            </a:prstGeom>
            <a:ln w="19050" cmpd="sng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 flipV="1">
              <a:off x="6876257" y="2721664"/>
              <a:ext cx="576063" cy="570166"/>
            </a:xfrm>
            <a:prstGeom prst="line">
              <a:avLst/>
            </a:prstGeom>
            <a:ln w="19050" cmpd="sng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19960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6"/>
          <p:cNvSpPr/>
          <p:nvPr/>
        </p:nvSpPr>
        <p:spPr>
          <a:xfrm>
            <a:off x="519113" y="-15875"/>
            <a:ext cx="8624887" cy="5714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Pentagon 37"/>
          <p:cNvSpPr/>
          <p:nvPr/>
        </p:nvSpPr>
        <p:spPr>
          <a:xfrm>
            <a:off x="265113" y="-9525"/>
            <a:ext cx="7187207" cy="566727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Pentagon 38"/>
          <p:cNvSpPr/>
          <p:nvPr/>
        </p:nvSpPr>
        <p:spPr>
          <a:xfrm>
            <a:off x="-9525" y="-15875"/>
            <a:ext cx="7317830" cy="57140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</a:rPr>
              <a:t>Сервисное обслуживание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C:\_temp\graphicriver-5017561-gstudio-next-powerpoint-template\ng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500" y="58546"/>
            <a:ext cx="1368152" cy="4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>
            <a:extLst>
              <a:ext uri="{FF2B5EF4-FFF2-40B4-BE49-F238E27FC236}">
                <a16:creationId xmlns:a16="http://schemas.microsoft.com/office/drawing/2014/main" id="{D9215CC9-DD79-4CAA-AB36-20F646D88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987574"/>
            <a:ext cx="800735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sz="1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Продление срока гарантийного обслуживания на 24 месяца (после первого регламентного ТО) и на 12 месяцев (после последующих регламентных ТО) это относится  и к оборудованию с истёкшим гарантийным сроком.</a:t>
            </a:r>
          </a:p>
          <a:p>
            <a:pPr eaLnBrk="1" hangingPunct="1">
              <a:spcBef>
                <a:spcPct val="0"/>
              </a:spcBef>
            </a:pPr>
            <a:endParaRPr lang="ru-RU" altLang="ru-RU" sz="16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ru-RU" sz="1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Оценка работы оборудования нашими специалистами с выездом на объект.</a:t>
            </a:r>
          </a:p>
          <a:p>
            <a:pPr eaLnBrk="1" hangingPunct="1">
              <a:spcBef>
                <a:spcPct val="0"/>
              </a:spcBef>
            </a:pPr>
            <a:endParaRPr lang="ru-RU" altLang="ru-RU" sz="16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ru-RU" sz="1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Замена вышедших из строя и исчерпавших срок службы элементов.</a:t>
            </a:r>
          </a:p>
          <a:p>
            <a:pPr eaLnBrk="1" hangingPunct="1">
              <a:spcBef>
                <a:spcPct val="0"/>
              </a:spcBef>
            </a:pPr>
            <a:endParaRPr lang="ru-RU" altLang="ru-RU" sz="16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ru-RU" sz="1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Консультирование специалистов, эксплуатирующих оборудование по вопросам функционирования, настройки и обслуживания оборудования.</a:t>
            </a:r>
          </a:p>
          <a:p>
            <a:pPr eaLnBrk="1" hangingPunct="1">
              <a:spcBef>
                <a:spcPct val="0"/>
              </a:spcBef>
            </a:pPr>
            <a:endParaRPr lang="ru-RU" altLang="ru-RU" sz="16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ru-RU" sz="1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Стоимость выполнения работ по регламентному ТО комплекса модульного оборудования существенно ниже,  чем замена одного вышедшего из строя не гарантийного модуля</a:t>
            </a:r>
          </a:p>
        </p:txBody>
      </p:sp>
    </p:spTree>
    <p:extLst>
      <p:ext uri="{BB962C8B-B14F-4D97-AF65-F5344CB8AC3E}">
        <p14:creationId xmlns:p14="http://schemas.microsoft.com/office/powerpoint/2010/main" val="173938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6"/>
          <p:cNvSpPr/>
          <p:nvPr/>
        </p:nvSpPr>
        <p:spPr>
          <a:xfrm>
            <a:off x="519113" y="-15875"/>
            <a:ext cx="8624887" cy="5714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Pentagon 37"/>
          <p:cNvSpPr/>
          <p:nvPr/>
        </p:nvSpPr>
        <p:spPr>
          <a:xfrm>
            <a:off x="265113" y="-9525"/>
            <a:ext cx="7187207" cy="566727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Pentagon 38"/>
          <p:cNvSpPr/>
          <p:nvPr/>
        </p:nvSpPr>
        <p:spPr>
          <a:xfrm>
            <a:off x="-9525" y="-15875"/>
            <a:ext cx="7317830" cy="57140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</a:rPr>
              <a:t>Диагностика трубопроводов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C:\_temp\graphicriver-5017561-gstudio-next-powerpoint-template\ng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500" y="58546"/>
            <a:ext cx="1368152" cy="4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>
            <a:extLst>
              <a:ext uri="{FF2B5EF4-FFF2-40B4-BE49-F238E27FC236}">
                <a16:creationId xmlns:a16="http://schemas.microsoft.com/office/drawing/2014/main" id="{D9215CC9-DD79-4CAA-AB36-20F646D88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987574"/>
            <a:ext cx="800735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20-летний опыт электрометрических обследований.</a:t>
            </a:r>
          </a:p>
          <a:p>
            <a:pPr eaLnBrk="1" hangingPunct="1">
              <a:spcBef>
                <a:spcPct val="0"/>
              </a:spcBef>
            </a:pPr>
            <a:endParaRPr lang="ru-RU" altLang="ru-RU" sz="2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ru-RU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За это время обследовано более 50000 км трубопроводов.</a:t>
            </a:r>
          </a:p>
          <a:p>
            <a:pPr eaLnBrk="1" hangingPunct="1">
              <a:spcBef>
                <a:spcPct val="0"/>
              </a:spcBef>
            </a:pPr>
            <a:endParaRPr lang="ru-RU" altLang="ru-RU" sz="2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ru-RU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7 передвижных лаборатории на базе автомобилей КАМАЗ полностью укомплектованные необходимым оборудованием.</a:t>
            </a:r>
          </a:p>
          <a:p>
            <a:pPr eaLnBrk="1" hangingPunct="1">
              <a:spcBef>
                <a:spcPct val="0"/>
              </a:spcBef>
            </a:pPr>
            <a:endParaRPr lang="ru-RU" altLang="ru-RU" sz="2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ru-RU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Штат обученных специалистов имеющие все необходимые допуски и разрешительные документы.</a:t>
            </a:r>
          </a:p>
          <a:p>
            <a:pPr eaLnBrk="1" hangingPunct="1">
              <a:spcBef>
                <a:spcPct val="0"/>
              </a:spcBef>
            </a:pPr>
            <a:endParaRPr lang="ru-RU" altLang="ru-RU" sz="16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44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6"/>
          <p:cNvSpPr/>
          <p:nvPr/>
        </p:nvSpPr>
        <p:spPr>
          <a:xfrm>
            <a:off x="519113" y="-15875"/>
            <a:ext cx="8624887" cy="5714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Pentagon 37"/>
          <p:cNvSpPr/>
          <p:nvPr/>
        </p:nvSpPr>
        <p:spPr>
          <a:xfrm>
            <a:off x="265113" y="-9525"/>
            <a:ext cx="7187207" cy="566727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Pentagon 38"/>
          <p:cNvSpPr/>
          <p:nvPr/>
        </p:nvSpPr>
        <p:spPr>
          <a:xfrm>
            <a:off x="-9525" y="-15875"/>
            <a:ext cx="7317830" cy="57140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</a:rPr>
              <a:t>Диагностика трубопроводов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C:\_temp\graphicriver-5017561-gstudio-next-powerpoint-template\ng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500" y="58546"/>
            <a:ext cx="1368152" cy="4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7F1FC6-8810-4925-84EF-3BCFE43A02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3" t="8796" r="2233" b="23828"/>
          <a:stretch/>
        </p:blipFill>
        <p:spPr>
          <a:xfrm>
            <a:off x="333379" y="653369"/>
            <a:ext cx="8477241" cy="435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289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6"/>
          <p:cNvSpPr/>
          <p:nvPr/>
        </p:nvSpPr>
        <p:spPr>
          <a:xfrm>
            <a:off x="519113" y="-15875"/>
            <a:ext cx="8624887" cy="5714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Pentagon 37"/>
          <p:cNvSpPr/>
          <p:nvPr/>
        </p:nvSpPr>
        <p:spPr>
          <a:xfrm>
            <a:off x="265113" y="-9525"/>
            <a:ext cx="7187207" cy="566727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Pentagon 38"/>
          <p:cNvSpPr/>
          <p:nvPr/>
        </p:nvSpPr>
        <p:spPr>
          <a:xfrm>
            <a:off x="-9525" y="-15875"/>
            <a:ext cx="7317830" cy="57140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</a:rPr>
              <a:t>Учебный полигон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C:\_temp\graphicriver-5017561-gstudio-next-powerpoint-template\ng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500" y="58546"/>
            <a:ext cx="1368152" cy="4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1">
            <a:extLst>
              <a:ext uri="{FF2B5EF4-FFF2-40B4-BE49-F238E27FC236}">
                <a16:creationId xmlns:a16="http://schemas.microsoft.com/office/drawing/2014/main" id="{4B2BF278-0DB1-492B-81D7-A4991355D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224" y="1123912"/>
            <a:ext cx="2264338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ru-RU" altLang="ru-RU" sz="1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  Обучение персонала работе с оборудованием;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ru-RU" altLang="ru-RU" sz="1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  Отработка навыков обслуживания, эксплуатации, диагностики систем катодной защиты;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ru-RU" altLang="ru-RU" sz="1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  Тестирование и испытания оборудования электрохимической защиты</a:t>
            </a:r>
          </a:p>
        </p:txBody>
      </p:sp>
      <p:pic>
        <p:nvPicPr>
          <p:cNvPr id="12" name="Picture 20" descr="O:\ФОТО и ВИДЕО\Полигон\2017.10.17\20171017_153031.jpg">
            <a:extLst>
              <a:ext uri="{FF2B5EF4-FFF2-40B4-BE49-F238E27FC236}">
                <a16:creationId xmlns:a16="http://schemas.microsoft.com/office/drawing/2014/main" id="{7617F933-E455-406C-84C1-83ED817B2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3912"/>
            <a:ext cx="6029074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0800" dist="1778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chemeClr val="bg1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3620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6"/>
          <p:cNvSpPr/>
          <p:nvPr/>
        </p:nvSpPr>
        <p:spPr>
          <a:xfrm>
            <a:off x="519113" y="-15875"/>
            <a:ext cx="8624887" cy="5714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Pentagon 37"/>
          <p:cNvSpPr/>
          <p:nvPr/>
        </p:nvSpPr>
        <p:spPr>
          <a:xfrm>
            <a:off x="265113" y="-9525"/>
            <a:ext cx="7187207" cy="566727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Pentagon 38"/>
          <p:cNvSpPr/>
          <p:nvPr/>
        </p:nvSpPr>
        <p:spPr>
          <a:xfrm>
            <a:off x="-9525" y="-15875"/>
            <a:ext cx="7317830" cy="57140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</a:rPr>
              <a:t>Стенд оптимизации режимов работы ЭХЗ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C:\_temp\graphicriver-5017561-gstudio-next-powerpoint-template\ng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500" y="58546"/>
            <a:ext cx="1368152" cy="4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0">
            <a:extLst>
              <a:ext uri="{FF2B5EF4-FFF2-40B4-BE49-F238E27FC236}">
                <a16:creationId xmlns:a16="http://schemas.microsoft.com/office/drawing/2014/main" id="{C37691B1-15E8-40F3-902E-9FD396A62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986" y="873458"/>
            <a:ext cx="4622054" cy="2855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0800" dist="1778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chemeClr val="bg1"/>
            </a:contourClr>
          </a:sp3d>
          <a:extLst/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4FDF6D5A-05FF-432C-A0D5-B011DCE68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2969" y="3003798"/>
            <a:ext cx="2952842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0800" dist="1778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chemeClr val="bg1"/>
            </a:contourClr>
          </a:sp3d>
          <a:extLst/>
        </p:spPr>
      </p:pic>
      <p:sp>
        <p:nvSpPr>
          <p:cNvPr id="12" name="Прямоугольник 1">
            <a:extLst>
              <a:ext uri="{FF2B5EF4-FFF2-40B4-BE49-F238E27FC236}">
                <a16:creationId xmlns:a16="http://schemas.microsoft.com/office/drawing/2014/main" id="{4694B732-D242-43FA-9F15-472EACDAD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4740" y="905108"/>
            <a:ext cx="3523724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ru-RU" altLang="ru-RU" sz="1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Обучение обслуживающего персонала подбору оптимальных режимов работы станций катодной защиты.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altLang="ru-RU" sz="1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Наглядное изучение принципов работы станций катодной защиты и подсистем коррозионного мониторинга и дистанционного контроля и управления производства       ООО «НПО «</a:t>
            </a:r>
            <a:r>
              <a:rPr lang="ru-RU" altLang="ru-RU" sz="1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Нефтегазкомплекс</a:t>
            </a:r>
            <a:r>
              <a:rPr lang="ru-RU" altLang="ru-RU" sz="1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-ЭХЗ».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altLang="ru-RU" sz="1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Отработка практических навыков по поиску неисправностей системы ЭХЗ и оценке состояний изоляции трубопровода.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altLang="ru-RU" sz="1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Оценка знаний, квалификации персонала и контроль практических навыков по настройке системы ЭХЗ.</a:t>
            </a:r>
          </a:p>
          <a:p>
            <a:pPr eaLnBrk="1" hangingPunct="1">
              <a:spcBef>
                <a:spcPct val="0"/>
              </a:spcBef>
            </a:pPr>
            <a:endParaRPr lang="ru-RU" altLang="ru-RU" sz="1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96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Users\81\Desktop\презентация\DJI_0028.JPG">
            <a:extLst>
              <a:ext uri="{FF2B5EF4-FFF2-40B4-BE49-F238E27FC236}">
                <a16:creationId xmlns:a16="http://schemas.microsoft.com/office/drawing/2014/main" id="{81226730-BC25-4954-BD9F-740EBE0173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" t="-1891" r="15840" b="1891"/>
          <a:stretch/>
        </p:blipFill>
        <p:spPr bwMode="auto">
          <a:xfrm>
            <a:off x="683568" y="870138"/>
            <a:ext cx="4524268" cy="2033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EC91D430-102B-4F53-B0ED-CCF6A0FC3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4128" y="1056392"/>
            <a:ext cx="2314599" cy="1735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Rectangle 36"/>
          <p:cNvSpPr/>
          <p:nvPr/>
        </p:nvSpPr>
        <p:spPr>
          <a:xfrm>
            <a:off x="519113" y="-15875"/>
            <a:ext cx="8624887" cy="5714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Pentagon 37"/>
          <p:cNvSpPr/>
          <p:nvPr/>
        </p:nvSpPr>
        <p:spPr>
          <a:xfrm>
            <a:off x="265113" y="-9525"/>
            <a:ext cx="7187207" cy="566727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Pentagon 38"/>
          <p:cNvSpPr/>
          <p:nvPr/>
        </p:nvSpPr>
        <p:spPr>
          <a:xfrm>
            <a:off x="-9525" y="-15875"/>
            <a:ext cx="7317830" cy="57140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</a:rPr>
              <a:t>2 500 000 000 рублей инвестиций в инфраструктуру и оборудование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C:\_temp\graphicriver-5017561-gstudio-next-powerpoint-template\ngk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500" y="58546"/>
            <a:ext cx="1368152" cy="4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10929AC8-9FB3-4110-9839-34215222B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1091" y="3041498"/>
            <a:ext cx="2682457" cy="1509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" name="Picture 20" descr="O:\ФОТО и ВИДЕО\Полигон\2017.10.17\20171017_153031.jpg">
            <a:extLst>
              <a:ext uri="{FF2B5EF4-FFF2-40B4-BE49-F238E27FC236}">
                <a16:creationId xmlns:a16="http://schemas.microsoft.com/office/drawing/2014/main" id="{6061DE1B-1404-49BB-885D-BCFE2FDD6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04" y="3266836"/>
            <a:ext cx="2146394" cy="1256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0800" dist="1778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chemeClr val="bg1"/>
            </a:contourClr>
          </a:sp3d>
          <a:extLst/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0CE4E4FA-9329-4005-BF32-61287FA79B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6" b="5080"/>
          <a:stretch/>
        </p:blipFill>
        <p:spPr bwMode="auto">
          <a:xfrm>
            <a:off x="2490143" y="2129661"/>
            <a:ext cx="3751503" cy="2270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1240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" y="1766799"/>
            <a:ext cx="9144000" cy="1051516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Pentagon 13"/>
          <p:cNvSpPr/>
          <p:nvPr/>
        </p:nvSpPr>
        <p:spPr>
          <a:xfrm>
            <a:off x="1" y="1888320"/>
            <a:ext cx="3168501" cy="820876"/>
          </a:xfrm>
          <a:prstGeom prst="homePlat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Pentagon 14"/>
          <p:cNvSpPr/>
          <p:nvPr/>
        </p:nvSpPr>
        <p:spPr>
          <a:xfrm>
            <a:off x="1" y="1888319"/>
            <a:ext cx="3014961" cy="820877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920506" y="1922367"/>
            <a:ext cx="5976663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0020" tIns="80010" rIns="160020" bIns="80010">
            <a:spAutoFit/>
          </a:bodyPr>
          <a:lstStyle/>
          <a:p>
            <a:pPr algn="ctr" eaLnBrk="1" hangingPunct="1">
              <a:defRPr/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Nexa Bold" panose="02000000000000000000" pitchFamily="50" charset="0"/>
                <a:cs typeface="Arial" panose="020B0604020202020204" pitchFamily="34" charset="0"/>
              </a:rPr>
              <a:t> </a:t>
            </a:r>
            <a:r>
              <a:rPr lang="ru-RU" sz="3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Спасибо за внимание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863679" y="1885839"/>
            <a:ext cx="280323" cy="8258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930659" y="1888319"/>
            <a:ext cx="213343" cy="82087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9" name="Picture 5" descr="C:\_temp\graphicriver-5017561-gstudio-next-powerpoint-template\ngk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91" y="1997423"/>
            <a:ext cx="2480937" cy="56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21907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6"/>
          <p:cNvSpPr/>
          <p:nvPr/>
        </p:nvSpPr>
        <p:spPr>
          <a:xfrm>
            <a:off x="519113" y="-15875"/>
            <a:ext cx="8624887" cy="5714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Pentagon 37"/>
          <p:cNvSpPr/>
          <p:nvPr/>
        </p:nvSpPr>
        <p:spPr>
          <a:xfrm>
            <a:off x="265113" y="-9525"/>
            <a:ext cx="7187207" cy="566727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Pentagon 38"/>
          <p:cNvSpPr/>
          <p:nvPr/>
        </p:nvSpPr>
        <p:spPr>
          <a:xfrm>
            <a:off x="-9525" y="-15875"/>
            <a:ext cx="7317830" cy="57140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География поставок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C:\_temp\graphicriver-5017561-gstudio-next-powerpoint-template\ng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500" y="58546"/>
            <a:ext cx="1368152" cy="4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Z:\Документация СЕРВИСНОГО ОТДЕЛА\map_transport_rus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202"/>
            <a:ext cx="9144000" cy="4586298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/>
          </a:scene3d>
          <a:sp3d contourW="12700">
            <a:contourClr>
              <a:schemeClr val="bg1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3238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6"/>
          <p:cNvSpPr/>
          <p:nvPr/>
        </p:nvSpPr>
        <p:spPr>
          <a:xfrm>
            <a:off x="519113" y="-15875"/>
            <a:ext cx="8624887" cy="5714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Pentagon 37"/>
          <p:cNvSpPr/>
          <p:nvPr/>
        </p:nvSpPr>
        <p:spPr>
          <a:xfrm>
            <a:off x="265113" y="-9525"/>
            <a:ext cx="7187207" cy="566727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Pentagon 38"/>
          <p:cNvSpPr/>
          <p:nvPr/>
        </p:nvSpPr>
        <p:spPr>
          <a:xfrm>
            <a:off x="-9525" y="-15875"/>
            <a:ext cx="7317830" cy="57140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>
              <a:defRPr/>
            </a:pPr>
            <a:r>
              <a:rPr lang="ru-RU" sz="2400" b="1" dirty="0">
                <a:latin typeface="Gotham Pro" panose="02000503040000020004" pitchFamily="2" charset="0"/>
                <a:cs typeface="Gotham Pro" panose="02000503040000020004" pitchFamily="2" charset="0"/>
              </a:rPr>
              <a:t>Разработки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pic>
        <p:nvPicPr>
          <p:cNvPr id="10" name="Picture 2" descr="C:\_temp\graphicriver-5017561-gstudio-next-powerpoint-template\ng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500" y="58546"/>
            <a:ext cx="1368152" cy="4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96" y="1923678"/>
            <a:ext cx="4053727" cy="270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319" y="1923678"/>
            <a:ext cx="4053727" cy="270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509396" y="990910"/>
            <a:ext cx="8114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HelveticaNeueCyr" pitchFamily="50" charset="-52"/>
              </a:rPr>
              <a:t>25 специалистов </a:t>
            </a:r>
            <a:r>
              <a:rPr lang="ru-RU" sz="1600" dirty="0">
                <a:latin typeface="HelveticaNeueCyr" pitchFamily="50" charset="-52"/>
              </a:rPr>
              <a:t>конструкторского бюро работают над созданием новых изделий и модернизацией серийного оборудования.</a:t>
            </a:r>
          </a:p>
        </p:txBody>
      </p:sp>
    </p:spTree>
    <p:extLst>
      <p:ext uri="{BB962C8B-B14F-4D97-AF65-F5344CB8AC3E}">
        <p14:creationId xmlns:p14="http://schemas.microsoft.com/office/powerpoint/2010/main" val="3064640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6"/>
          <p:cNvSpPr/>
          <p:nvPr/>
        </p:nvSpPr>
        <p:spPr>
          <a:xfrm>
            <a:off x="519113" y="-15875"/>
            <a:ext cx="8624887" cy="5714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Pentagon 37"/>
          <p:cNvSpPr/>
          <p:nvPr/>
        </p:nvSpPr>
        <p:spPr>
          <a:xfrm>
            <a:off x="265113" y="-9525"/>
            <a:ext cx="7187207" cy="566727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Pentagon 38"/>
          <p:cNvSpPr/>
          <p:nvPr/>
        </p:nvSpPr>
        <p:spPr>
          <a:xfrm>
            <a:off x="-9525" y="-15875"/>
            <a:ext cx="7317830" cy="57140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>
              <a:defRPr/>
            </a:pPr>
            <a:r>
              <a:rPr lang="ru-RU" sz="2400" b="1" dirty="0">
                <a:latin typeface="Gotham Pro" panose="02000503040000020004" pitchFamily="2" charset="0"/>
                <a:cs typeface="Gotham Pro" panose="02000503040000020004" pitchFamily="2" charset="0"/>
              </a:rPr>
              <a:t>Разработки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pic>
        <p:nvPicPr>
          <p:cNvPr id="10" name="Picture 2" descr="C:\_temp\graphicriver-5017561-gstudio-next-powerpoint-template\ng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500" y="58546"/>
            <a:ext cx="1368152" cy="4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9396" y="771550"/>
            <a:ext cx="8114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Подразделение оснащено современными приборами, испытательным оборудованием и необходимым программным обеспечением.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79042" y="1923004"/>
            <a:ext cx="3108008" cy="2331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4971" y="2787774"/>
            <a:ext cx="2627490" cy="1970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3026" y="1534502"/>
            <a:ext cx="2258870" cy="1694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6136" y="2643758"/>
            <a:ext cx="2400267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29365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6"/>
          <p:cNvSpPr/>
          <p:nvPr/>
        </p:nvSpPr>
        <p:spPr>
          <a:xfrm>
            <a:off x="519113" y="-15875"/>
            <a:ext cx="8624887" cy="5714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Pentagon 37"/>
          <p:cNvSpPr/>
          <p:nvPr/>
        </p:nvSpPr>
        <p:spPr>
          <a:xfrm>
            <a:off x="265113" y="-9525"/>
            <a:ext cx="7187207" cy="566727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Pentagon 38"/>
          <p:cNvSpPr/>
          <p:nvPr/>
        </p:nvSpPr>
        <p:spPr>
          <a:xfrm>
            <a:off x="-9525" y="-15875"/>
            <a:ext cx="7317830" cy="57140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>
              <a:defRPr/>
            </a:pPr>
            <a:r>
              <a:rPr lang="ru-RU" sz="2400" b="1" dirty="0">
                <a:latin typeface="Gotham Pro" panose="02000503040000020004" pitchFamily="2" charset="0"/>
                <a:cs typeface="Gotham Pro" panose="02000503040000020004" pitchFamily="2" charset="0"/>
              </a:rPr>
              <a:t>Разработки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pic>
        <p:nvPicPr>
          <p:cNvPr id="10" name="Picture 2" descr="C:\_temp\graphicriver-5017561-gstudio-next-powerpoint-template\ng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500" y="58546"/>
            <a:ext cx="1368152" cy="4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81\Desktop\презентация\IMG_09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9622"/>
            <a:ext cx="4657507" cy="3218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0800" dist="127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624" y="843557"/>
            <a:ext cx="2675315" cy="2088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0800" dist="12700" dir="5400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chemeClr val="bg1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647" y="2407533"/>
            <a:ext cx="2675315" cy="1423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0800" dist="12700" dir="5400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chemeClr val="bg1"/>
            </a:contourClr>
          </a:sp3d>
        </p:spPr>
      </p:pic>
    </p:spTree>
    <p:extLst>
      <p:ext uri="{BB962C8B-B14F-4D97-AF65-F5344CB8AC3E}">
        <p14:creationId xmlns:p14="http://schemas.microsoft.com/office/powerpoint/2010/main" val="208768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6"/>
          <p:cNvSpPr/>
          <p:nvPr/>
        </p:nvSpPr>
        <p:spPr>
          <a:xfrm>
            <a:off x="519113" y="-15875"/>
            <a:ext cx="8624887" cy="5714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Pentagon 37"/>
          <p:cNvSpPr/>
          <p:nvPr/>
        </p:nvSpPr>
        <p:spPr>
          <a:xfrm>
            <a:off x="265113" y="-9525"/>
            <a:ext cx="7187207" cy="566727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Pentagon 38"/>
          <p:cNvSpPr/>
          <p:nvPr/>
        </p:nvSpPr>
        <p:spPr>
          <a:xfrm>
            <a:off x="-9525" y="-15875"/>
            <a:ext cx="7317830" cy="57140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>
              <a:defRPr/>
            </a:pPr>
            <a:r>
              <a:rPr lang="ru-RU" sz="2400" b="1" dirty="0">
                <a:latin typeface="Gotham Pro" panose="02000503040000020004" pitchFamily="2" charset="0"/>
                <a:cs typeface="Gotham Pro" panose="02000503040000020004" pitchFamily="2" charset="0"/>
              </a:rPr>
              <a:t>Линия монтажа печатных плат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pic>
        <p:nvPicPr>
          <p:cNvPr id="10" name="Picture 2" descr="C:\_temp\graphicriver-5017561-gstudio-next-powerpoint-template\ng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500" y="58546"/>
            <a:ext cx="1368152" cy="4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6" b="5080"/>
          <a:stretch/>
        </p:blipFill>
        <p:spPr bwMode="auto">
          <a:xfrm>
            <a:off x="1171809" y="771550"/>
            <a:ext cx="6800381" cy="4116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66509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6"/>
          <p:cNvSpPr/>
          <p:nvPr/>
        </p:nvSpPr>
        <p:spPr>
          <a:xfrm>
            <a:off x="519113" y="-15875"/>
            <a:ext cx="8624887" cy="5714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Pentagon 37"/>
          <p:cNvSpPr/>
          <p:nvPr/>
        </p:nvSpPr>
        <p:spPr>
          <a:xfrm>
            <a:off x="265113" y="-9525"/>
            <a:ext cx="7187207" cy="566727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Pentagon 38"/>
          <p:cNvSpPr/>
          <p:nvPr/>
        </p:nvSpPr>
        <p:spPr>
          <a:xfrm>
            <a:off x="-9525" y="-15875"/>
            <a:ext cx="7317830" cy="57140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020" tIns="80010" rIns="160020" bIns="80010" anchor="ctr"/>
          <a:lstStyle/>
          <a:p>
            <a:pPr>
              <a:defRPr/>
            </a:pPr>
            <a:r>
              <a:rPr lang="ru-RU" b="1" dirty="0">
                <a:latin typeface="Gotham Pro" panose="02000503040000020004" pitchFamily="2" charset="0"/>
                <a:cs typeface="Gotham Pro" panose="02000503040000020004" pitchFamily="2" charset="0"/>
              </a:rPr>
              <a:t>АВТОМАТИЧЕСКИЙ КАПЛЕСТРУЙНЫЙ ПРИНТЕР MYCRONIC MY-600</a:t>
            </a:r>
          </a:p>
        </p:txBody>
      </p:sp>
      <p:pic>
        <p:nvPicPr>
          <p:cNvPr id="10" name="Picture 2" descr="C:\_temp\graphicriver-5017561-gstudio-next-powerpoint-template\ng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500" y="58546"/>
            <a:ext cx="1368152" cy="4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21"/>
          <a:stretch/>
        </p:blipFill>
        <p:spPr bwMode="auto">
          <a:xfrm>
            <a:off x="519112" y="915566"/>
            <a:ext cx="2944547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3851920" y="987574"/>
            <a:ext cx="4572000" cy="32932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600" dirty="0"/>
              <a:t>     Принтер не требует использования трафаретов, таким образом отпадает необходимость переналадки принтера (достаточно выбрать новую программу), тем самым обеспечивается гибкость производства. </a:t>
            </a:r>
          </a:p>
          <a:p>
            <a:pPr algn="just"/>
            <a:r>
              <a:rPr lang="ru-RU" sz="1600" dirty="0"/>
              <a:t>     В процессе работы возможна корректировка доз паяльной пасты в местах ответственных соединений, вплоть до каждой контактной площадки, что обеспечивает максимальное качество и надежность паянного соединения.</a:t>
            </a:r>
          </a:p>
          <a:p>
            <a:pPr algn="just"/>
            <a:r>
              <a:rPr lang="ru-RU" sz="1600" dirty="0"/>
              <a:t>     После процесса дозирования каждая печатная плата подвергается автоматизированному контролю.</a:t>
            </a:r>
          </a:p>
        </p:txBody>
      </p:sp>
    </p:spTree>
    <p:extLst>
      <p:ext uri="{BB962C8B-B14F-4D97-AF65-F5344CB8AC3E}">
        <p14:creationId xmlns:p14="http://schemas.microsoft.com/office/powerpoint/2010/main" val="9021086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2845</TotalTime>
  <Words>1014</Words>
  <Application>Microsoft Office PowerPoint</Application>
  <PresentationFormat>Экран (16:9)</PresentationFormat>
  <Paragraphs>122</Paragraphs>
  <Slides>37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5" baseType="lpstr">
      <vt:lpstr>Arial</vt:lpstr>
      <vt:lpstr>Calibri</vt:lpstr>
      <vt:lpstr>Calibri (Основной текст)</vt:lpstr>
      <vt:lpstr>Gotham Pro</vt:lpstr>
      <vt:lpstr>HelveticaNeueCyr</vt:lpstr>
      <vt:lpstr>Nexa Bold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Мишин Дмитрий Вадимович</dc:creator>
  <cp:lastModifiedBy>Роман Корчагин</cp:lastModifiedBy>
  <cp:revision>103</cp:revision>
  <cp:lastPrinted>2018-05-18T15:35:48Z</cp:lastPrinted>
  <dcterms:created xsi:type="dcterms:W3CDTF">2018-05-17T07:22:36Z</dcterms:created>
  <dcterms:modified xsi:type="dcterms:W3CDTF">2018-05-22T11:02:25Z</dcterms:modified>
</cp:coreProperties>
</file>