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55" r:id="rId7"/>
  </p:sldMasterIdLst>
  <p:notesMasterIdLst>
    <p:notesMasterId r:id="rId19"/>
  </p:notesMasterIdLst>
  <p:handoutMasterIdLst>
    <p:handoutMasterId r:id="rId20"/>
  </p:handoutMasterIdLst>
  <p:sldIdLst>
    <p:sldId id="293" r:id="rId8"/>
    <p:sldId id="323" r:id="rId9"/>
    <p:sldId id="308" r:id="rId10"/>
    <p:sldId id="325" r:id="rId11"/>
    <p:sldId id="328" r:id="rId12"/>
    <p:sldId id="329" r:id="rId13"/>
    <p:sldId id="330" r:id="rId14"/>
    <p:sldId id="331" r:id="rId15"/>
    <p:sldId id="332" r:id="rId16"/>
    <p:sldId id="321" r:id="rId17"/>
    <p:sldId id="322" r:id="rId18"/>
  </p:sldIdLst>
  <p:sldSz cx="9144000" cy="6858000" type="screen4x3"/>
  <p:notesSz cx="6788150" cy="9917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CC00CC"/>
    <a:srgbClr val="660066"/>
    <a:srgbClr val="CCFF99"/>
    <a:srgbClr val="CCFFCC"/>
    <a:srgbClr val="0000FF"/>
    <a:srgbClr val="003366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8289" autoAdjust="0"/>
  </p:normalViewPr>
  <p:slideViewPr>
    <p:cSldViewPr snapToGrid="0">
      <p:cViewPr>
        <p:scale>
          <a:sx n="80" d="100"/>
          <a:sy n="80" d="100"/>
        </p:scale>
        <p:origin x="-636" y="-486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14" y="288"/>
      </p:cViewPr>
      <p:guideLst>
        <p:guide orient="horz" pos="3124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A9129-F401-4DC5-AFE8-33ADFB80F34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1D67B-F0F2-4447-9381-21D83DB89756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rgbClr val="0000FF"/>
              </a:solidFill>
            </a:rPr>
            <a:t>Правила охраны магистральных газопроводов. Утверждены постановлением Правительства Российской Федерации от 8 сентября 2017 года N 1083.</a:t>
          </a:r>
          <a:endParaRPr lang="ru-RU" sz="2000" b="1" u="none" dirty="0">
            <a:solidFill>
              <a:srgbClr val="0000FF"/>
            </a:solidFill>
          </a:endParaRPr>
        </a:p>
      </dgm:t>
    </dgm:pt>
    <dgm:pt modelId="{8DB2C6B4-3B5C-47E8-BF73-00FAA434476A}" type="parTrans" cxnId="{E50CAE25-5657-4FD2-9D5C-555F0441C1D5}">
      <dgm:prSet/>
      <dgm:spPr/>
      <dgm:t>
        <a:bodyPr/>
        <a:lstStyle/>
        <a:p>
          <a:endParaRPr lang="ru-RU"/>
        </a:p>
      </dgm:t>
    </dgm:pt>
    <dgm:pt modelId="{9FB17E4E-5891-4D1B-9300-35CAED55BEB7}" type="sibTrans" cxnId="{E50CAE25-5657-4FD2-9D5C-555F0441C1D5}">
      <dgm:prSet/>
      <dgm:spPr/>
      <dgm:t>
        <a:bodyPr/>
        <a:lstStyle/>
        <a:p>
          <a:endParaRPr lang="ru-RU"/>
        </a:p>
      </dgm:t>
    </dgm:pt>
    <dgm:pt modelId="{5B297513-5D5B-4B03-BAD6-1AD59F09BD61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rgbClr val="0000FF"/>
              </a:solidFill>
            </a:rPr>
            <a:t>Федеральное законодательство (Водный, Земельный, Градостроительный Кодексы и т.д.)</a:t>
          </a:r>
          <a:endParaRPr lang="ru-RU" sz="2000" b="1" u="none" dirty="0">
            <a:solidFill>
              <a:srgbClr val="0000FF"/>
            </a:solidFill>
          </a:endParaRPr>
        </a:p>
      </dgm:t>
    </dgm:pt>
    <dgm:pt modelId="{E6D5CF5E-43C1-4F22-8D05-4468401E9519}" type="parTrans" cxnId="{239B1112-A282-4387-8E5C-606646AC4063}">
      <dgm:prSet/>
      <dgm:spPr/>
      <dgm:t>
        <a:bodyPr/>
        <a:lstStyle/>
        <a:p>
          <a:endParaRPr lang="ru-RU"/>
        </a:p>
      </dgm:t>
    </dgm:pt>
    <dgm:pt modelId="{CAE161FC-CB66-48A1-9B4F-BB1F65AF16BA}" type="sibTrans" cxnId="{239B1112-A282-4387-8E5C-606646AC4063}">
      <dgm:prSet/>
      <dgm:spPr/>
      <dgm:t>
        <a:bodyPr/>
        <a:lstStyle/>
        <a:p>
          <a:endParaRPr lang="ru-RU"/>
        </a:p>
      </dgm:t>
    </dgm:pt>
    <dgm:pt modelId="{0CE648F6-51E3-4C24-AD29-C2B75A0D1860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rgbClr val="0000FF"/>
              </a:solidFill>
            </a:rPr>
            <a:t>СТО Газпром 2-3.5-454-2010 «Правила эксплуатации магистральных газопроводов»</a:t>
          </a:r>
          <a:endParaRPr lang="ru-RU" sz="2000" b="1" u="none" dirty="0">
            <a:solidFill>
              <a:srgbClr val="0000FF"/>
            </a:solidFill>
          </a:endParaRPr>
        </a:p>
      </dgm:t>
    </dgm:pt>
    <dgm:pt modelId="{4E1BA225-F1EA-4D30-A7DD-3B487AE32FB0}" type="sibTrans" cxnId="{B76CCDA2-6AD9-4DFC-B458-886914895638}">
      <dgm:prSet/>
      <dgm:spPr/>
      <dgm:t>
        <a:bodyPr/>
        <a:lstStyle/>
        <a:p>
          <a:endParaRPr lang="ru-RU"/>
        </a:p>
      </dgm:t>
    </dgm:pt>
    <dgm:pt modelId="{28CE4133-7583-4DCD-8330-FF038D7A34F4}" type="parTrans" cxnId="{B76CCDA2-6AD9-4DFC-B458-886914895638}">
      <dgm:prSet/>
      <dgm:spPr/>
      <dgm:t>
        <a:bodyPr/>
        <a:lstStyle/>
        <a:p>
          <a:endParaRPr lang="ru-RU"/>
        </a:p>
      </dgm:t>
    </dgm:pt>
    <dgm:pt modelId="{E33B0FCC-C4AB-4B53-8F29-BF11788B3B44}">
      <dgm:prSet phldrT="[Текст]" custT="1"/>
      <dgm:spPr>
        <a:solidFill>
          <a:srgbClr val="CCFF99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rgbClr val="0000FF"/>
              </a:solidFill>
            </a:rPr>
            <a:t>ГОСТ «Система газоснабжения. Магистральная трубопроводная транспортировка газа. Магистральные газопроводы. Правила эксплуатации»</a:t>
          </a:r>
          <a:endParaRPr lang="ru-RU" sz="2000" b="1" u="none" dirty="0">
            <a:solidFill>
              <a:srgbClr val="0000FF"/>
            </a:solidFill>
          </a:endParaRPr>
        </a:p>
      </dgm:t>
    </dgm:pt>
    <dgm:pt modelId="{52E904C9-18BF-4831-A33B-5DA7DE89F8C6}" type="parTrans" cxnId="{EDF6A4E0-64E1-4910-8E76-CD83810A0789}">
      <dgm:prSet/>
      <dgm:spPr/>
      <dgm:t>
        <a:bodyPr/>
        <a:lstStyle/>
        <a:p>
          <a:endParaRPr lang="ru-RU"/>
        </a:p>
      </dgm:t>
    </dgm:pt>
    <dgm:pt modelId="{A1D663B1-7213-4B3A-A7E3-1CDDB75DF551}" type="sibTrans" cxnId="{EDF6A4E0-64E1-4910-8E76-CD83810A0789}">
      <dgm:prSet/>
      <dgm:spPr/>
      <dgm:t>
        <a:bodyPr/>
        <a:lstStyle/>
        <a:p>
          <a:endParaRPr lang="ru-RU"/>
        </a:p>
      </dgm:t>
    </dgm:pt>
    <dgm:pt modelId="{31493853-42BC-4C90-92EE-367205304DC0}">
      <dgm:prSet phldrT="[Текст]" custT="1"/>
      <dgm:spPr>
        <a:solidFill>
          <a:srgbClr val="CCFF99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rgbClr val="0000FF"/>
              </a:solidFill>
            </a:rPr>
            <a:t>Проект технического регламента Евразийского экономического союза (ЕАЭС) «О требованиях к магистральным трубопроводам для транспортирования жидких и газообразных углеводородов»</a:t>
          </a:r>
          <a:endParaRPr lang="ru-RU" sz="2000" b="1" u="none" dirty="0">
            <a:solidFill>
              <a:srgbClr val="0000FF"/>
            </a:solidFill>
          </a:endParaRPr>
        </a:p>
      </dgm:t>
    </dgm:pt>
    <dgm:pt modelId="{7248E15C-AC4F-49B4-A57D-362E8BBAA431}" type="parTrans" cxnId="{2D64DE17-7BDE-4AA8-AE18-48F8EE8165E8}">
      <dgm:prSet/>
      <dgm:spPr/>
      <dgm:t>
        <a:bodyPr/>
        <a:lstStyle/>
        <a:p>
          <a:endParaRPr lang="ru-RU"/>
        </a:p>
      </dgm:t>
    </dgm:pt>
    <dgm:pt modelId="{84E26FF6-6A7D-472E-8F5C-4840E56DCB86}" type="sibTrans" cxnId="{2D64DE17-7BDE-4AA8-AE18-48F8EE8165E8}">
      <dgm:prSet/>
      <dgm:spPr/>
      <dgm:t>
        <a:bodyPr/>
        <a:lstStyle/>
        <a:p>
          <a:endParaRPr lang="ru-RU"/>
        </a:p>
      </dgm:t>
    </dgm:pt>
    <dgm:pt modelId="{3EEAF017-8B94-4F2B-A3D5-11196698778A}" type="pres">
      <dgm:prSet presAssocID="{27AA9129-F401-4DC5-AFE8-33ADFB80F3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2B508-7917-4D46-876C-4D5DA58D8CE7}" type="pres">
      <dgm:prSet presAssocID="{A791D67B-F0F2-4447-9381-21D83DB8975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B902-23E7-42A8-B817-5C7B6980A343}" type="pres">
      <dgm:prSet presAssocID="{9FB17E4E-5891-4D1B-9300-35CAED55BEB7}" presName="spacer" presStyleCnt="0"/>
      <dgm:spPr/>
      <dgm:t>
        <a:bodyPr/>
        <a:lstStyle/>
        <a:p>
          <a:endParaRPr lang="ru-RU"/>
        </a:p>
      </dgm:t>
    </dgm:pt>
    <dgm:pt modelId="{E92CE900-FABF-4B8A-9844-A15A0516177C}" type="pres">
      <dgm:prSet presAssocID="{5B297513-5D5B-4B03-BAD6-1AD59F09BD61}" presName="parentText" presStyleLbl="node1" presStyleIdx="1" presStyleCnt="5" custScaleY="81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7486F-27C4-4E09-9129-CFDC1E1D9067}" type="pres">
      <dgm:prSet presAssocID="{CAE161FC-CB66-48A1-9B4F-BB1F65AF16BA}" presName="spacer" presStyleCnt="0"/>
      <dgm:spPr/>
      <dgm:t>
        <a:bodyPr/>
        <a:lstStyle/>
        <a:p>
          <a:endParaRPr lang="ru-RU"/>
        </a:p>
      </dgm:t>
    </dgm:pt>
    <dgm:pt modelId="{16E00A36-86A9-4F77-AA5D-56975A175F83}" type="pres">
      <dgm:prSet presAssocID="{0CE648F6-51E3-4C24-AD29-C2B75A0D1860}" presName="parentText" presStyleLbl="node1" presStyleIdx="2" presStyleCnt="5" custScaleY="87043" custLinFactY="4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27385-F5CA-4D4E-91CD-99BC176E3FB7}" type="pres">
      <dgm:prSet presAssocID="{4E1BA225-F1EA-4D30-A7DD-3B487AE32FB0}" presName="spacer" presStyleCnt="0"/>
      <dgm:spPr/>
      <dgm:t>
        <a:bodyPr/>
        <a:lstStyle/>
        <a:p>
          <a:endParaRPr lang="ru-RU"/>
        </a:p>
      </dgm:t>
    </dgm:pt>
    <dgm:pt modelId="{6B066B29-581C-4B0E-9D26-EE55410DF024}" type="pres">
      <dgm:prSet presAssocID="{31493853-42BC-4C90-92EE-367205304D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AB12B-4192-4678-B534-51E2A473B1DC}" type="pres">
      <dgm:prSet presAssocID="{84E26FF6-6A7D-472E-8F5C-4840E56DCB86}" presName="spacer" presStyleCnt="0"/>
      <dgm:spPr/>
    </dgm:pt>
    <dgm:pt modelId="{0CFF29D4-7D48-4198-829A-E85936DD44AF}" type="pres">
      <dgm:prSet presAssocID="{E33B0FCC-C4AB-4B53-8F29-BF11788B3B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CCDA2-6AD9-4DFC-B458-886914895638}" srcId="{27AA9129-F401-4DC5-AFE8-33ADFB80F34F}" destId="{0CE648F6-51E3-4C24-AD29-C2B75A0D1860}" srcOrd="2" destOrd="0" parTransId="{28CE4133-7583-4DCD-8330-FF038D7A34F4}" sibTransId="{4E1BA225-F1EA-4D30-A7DD-3B487AE32FB0}"/>
    <dgm:cxn modelId="{B82AC1FD-BB55-4889-B139-DE8DCBC34673}" type="presOf" srcId="{E33B0FCC-C4AB-4B53-8F29-BF11788B3B44}" destId="{0CFF29D4-7D48-4198-829A-E85936DD44AF}" srcOrd="0" destOrd="0" presId="urn:microsoft.com/office/officeart/2005/8/layout/vList2"/>
    <dgm:cxn modelId="{67F620C3-0EA7-4D8C-8E6B-D72450168A85}" type="presOf" srcId="{5B297513-5D5B-4B03-BAD6-1AD59F09BD61}" destId="{E92CE900-FABF-4B8A-9844-A15A0516177C}" srcOrd="0" destOrd="0" presId="urn:microsoft.com/office/officeart/2005/8/layout/vList2"/>
    <dgm:cxn modelId="{EDF6A4E0-64E1-4910-8E76-CD83810A0789}" srcId="{27AA9129-F401-4DC5-AFE8-33ADFB80F34F}" destId="{E33B0FCC-C4AB-4B53-8F29-BF11788B3B44}" srcOrd="4" destOrd="0" parTransId="{52E904C9-18BF-4831-A33B-5DA7DE89F8C6}" sibTransId="{A1D663B1-7213-4B3A-A7E3-1CDDB75DF551}"/>
    <dgm:cxn modelId="{2D64DE17-7BDE-4AA8-AE18-48F8EE8165E8}" srcId="{27AA9129-F401-4DC5-AFE8-33ADFB80F34F}" destId="{31493853-42BC-4C90-92EE-367205304DC0}" srcOrd="3" destOrd="0" parTransId="{7248E15C-AC4F-49B4-A57D-362E8BBAA431}" sibTransId="{84E26FF6-6A7D-472E-8F5C-4840E56DCB86}"/>
    <dgm:cxn modelId="{E50CAE25-5657-4FD2-9D5C-555F0441C1D5}" srcId="{27AA9129-F401-4DC5-AFE8-33ADFB80F34F}" destId="{A791D67B-F0F2-4447-9381-21D83DB89756}" srcOrd="0" destOrd="0" parTransId="{8DB2C6B4-3B5C-47E8-BF73-00FAA434476A}" sibTransId="{9FB17E4E-5891-4D1B-9300-35CAED55BEB7}"/>
    <dgm:cxn modelId="{850B4464-0C7F-419D-A287-EAA76B1117D8}" type="presOf" srcId="{A791D67B-F0F2-4447-9381-21D83DB89756}" destId="{F512B508-7917-4D46-876C-4D5DA58D8CE7}" srcOrd="0" destOrd="0" presId="urn:microsoft.com/office/officeart/2005/8/layout/vList2"/>
    <dgm:cxn modelId="{239B1112-A282-4387-8E5C-606646AC4063}" srcId="{27AA9129-F401-4DC5-AFE8-33ADFB80F34F}" destId="{5B297513-5D5B-4B03-BAD6-1AD59F09BD61}" srcOrd="1" destOrd="0" parTransId="{E6D5CF5E-43C1-4F22-8D05-4468401E9519}" sibTransId="{CAE161FC-CB66-48A1-9B4F-BB1F65AF16BA}"/>
    <dgm:cxn modelId="{C5265BD4-42E6-4FFA-95FE-6D4CF2924FE5}" type="presOf" srcId="{0CE648F6-51E3-4C24-AD29-C2B75A0D1860}" destId="{16E00A36-86A9-4F77-AA5D-56975A175F83}" srcOrd="0" destOrd="0" presId="urn:microsoft.com/office/officeart/2005/8/layout/vList2"/>
    <dgm:cxn modelId="{2D76500A-0D9A-49C4-9A0B-95ACF6CBECF7}" type="presOf" srcId="{27AA9129-F401-4DC5-AFE8-33ADFB80F34F}" destId="{3EEAF017-8B94-4F2B-A3D5-11196698778A}" srcOrd="0" destOrd="0" presId="urn:microsoft.com/office/officeart/2005/8/layout/vList2"/>
    <dgm:cxn modelId="{2BC0E3BC-BFE3-439F-8554-09B97DECAC06}" type="presOf" srcId="{31493853-42BC-4C90-92EE-367205304DC0}" destId="{6B066B29-581C-4B0E-9D26-EE55410DF024}" srcOrd="0" destOrd="0" presId="urn:microsoft.com/office/officeart/2005/8/layout/vList2"/>
    <dgm:cxn modelId="{8BC4EEBD-B678-4AE6-AD3B-2EF3BE04E332}" type="presParOf" srcId="{3EEAF017-8B94-4F2B-A3D5-11196698778A}" destId="{F512B508-7917-4D46-876C-4D5DA58D8CE7}" srcOrd="0" destOrd="0" presId="urn:microsoft.com/office/officeart/2005/8/layout/vList2"/>
    <dgm:cxn modelId="{681F8EB1-0A35-493A-A39D-E0599DB6B2DC}" type="presParOf" srcId="{3EEAF017-8B94-4F2B-A3D5-11196698778A}" destId="{5BA3B902-23E7-42A8-B817-5C7B6980A343}" srcOrd="1" destOrd="0" presId="urn:microsoft.com/office/officeart/2005/8/layout/vList2"/>
    <dgm:cxn modelId="{9415C862-6DC5-43D7-9D7B-B23E254EE48B}" type="presParOf" srcId="{3EEAF017-8B94-4F2B-A3D5-11196698778A}" destId="{E92CE900-FABF-4B8A-9844-A15A0516177C}" srcOrd="2" destOrd="0" presId="urn:microsoft.com/office/officeart/2005/8/layout/vList2"/>
    <dgm:cxn modelId="{18626D44-6D36-4118-BC7F-2C3E5E7B7BF7}" type="presParOf" srcId="{3EEAF017-8B94-4F2B-A3D5-11196698778A}" destId="{4CC7486F-27C4-4E09-9129-CFDC1E1D9067}" srcOrd="3" destOrd="0" presId="urn:microsoft.com/office/officeart/2005/8/layout/vList2"/>
    <dgm:cxn modelId="{496EFA5E-0556-47EC-ACBF-D57E66531C14}" type="presParOf" srcId="{3EEAF017-8B94-4F2B-A3D5-11196698778A}" destId="{16E00A36-86A9-4F77-AA5D-56975A175F83}" srcOrd="4" destOrd="0" presId="urn:microsoft.com/office/officeart/2005/8/layout/vList2"/>
    <dgm:cxn modelId="{98B0C7C9-EA8E-4AAD-A2E6-616B4BD4F3F0}" type="presParOf" srcId="{3EEAF017-8B94-4F2B-A3D5-11196698778A}" destId="{04C27385-F5CA-4D4E-91CD-99BC176E3FB7}" srcOrd="5" destOrd="0" presId="urn:microsoft.com/office/officeart/2005/8/layout/vList2"/>
    <dgm:cxn modelId="{47EB583F-C407-4FC1-B77D-2F20566FFC05}" type="presParOf" srcId="{3EEAF017-8B94-4F2B-A3D5-11196698778A}" destId="{6B066B29-581C-4B0E-9D26-EE55410DF024}" srcOrd="6" destOrd="0" presId="urn:microsoft.com/office/officeart/2005/8/layout/vList2"/>
    <dgm:cxn modelId="{7DB2814F-9AD6-4AF0-BE7B-240544B0264A}" type="presParOf" srcId="{3EEAF017-8B94-4F2B-A3D5-11196698778A}" destId="{CEAAB12B-4192-4678-B534-51E2A473B1DC}" srcOrd="7" destOrd="0" presId="urn:microsoft.com/office/officeart/2005/8/layout/vList2"/>
    <dgm:cxn modelId="{DEE3CFB0-2024-40EF-92D2-1982376E73B6}" type="presParOf" srcId="{3EEAF017-8B94-4F2B-A3D5-11196698778A}" destId="{0CFF29D4-7D48-4198-829A-E85936DD44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48582-8413-4E71-9863-29ED9DE2D0A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3F80AE2-B550-4E20-9F2D-E9B5E45E4220}">
      <dgm:prSet custT="1"/>
      <dgm:spPr/>
      <dgm:t>
        <a:bodyPr/>
        <a:lstStyle/>
        <a:p>
          <a:pPr marL="903288" indent="0" algn="l"/>
          <a:r>
            <a:rPr lang="ru-RU" sz="2000" b="1" dirty="0" smtClean="0">
              <a:solidFill>
                <a:srgbClr val="0033CC"/>
              </a:solidFill>
            </a:rPr>
            <a:t>а) линейная часть магистрального газопровода;</a:t>
          </a:r>
          <a:endParaRPr lang="ru-RU" sz="2000" b="1" dirty="0">
            <a:solidFill>
              <a:srgbClr val="0033CC"/>
            </a:solidFill>
          </a:endParaRPr>
        </a:p>
      </dgm:t>
    </dgm:pt>
    <dgm:pt modelId="{2C0AEDAA-F7DB-4FFB-84DB-50DF24275FD9}" type="parTrans" cxnId="{B00203E9-1E30-4329-A3A6-35DF1E932A7C}">
      <dgm:prSet/>
      <dgm:spPr/>
      <dgm:t>
        <a:bodyPr/>
        <a:lstStyle/>
        <a:p>
          <a:endParaRPr lang="ru-RU"/>
        </a:p>
      </dgm:t>
    </dgm:pt>
    <dgm:pt modelId="{C4AE76E2-80EE-4BA5-ABF3-BC70AB742639}" type="sibTrans" cxnId="{B00203E9-1E30-4329-A3A6-35DF1E932A7C}">
      <dgm:prSet/>
      <dgm:spPr/>
      <dgm:t>
        <a:bodyPr/>
        <a:lstStyle/>
        <a:p>
          <a:endParaRPr lang="ru-RU"/>
        </a:p>
      </dgm:t>
    </dgm:pt>
    <dgm:pt modelId="{ADEC8B69-C408-4CD7-BE60-572D9008B60B}">
      <dgm:prSet custT="1"/>
      <dgm:spPr/>
      <dgm:t>
        <a:bodyPr/>
        <a:lstStyle/>
        <a:p>
          <a:pPr marL="903288" indent="0" algn="l"/>
          <a:r>
            <a:rPr lang="ru-RU" sz="2000" b="1" dirty="0" smtClean="0">
              <a:solidFill>
                <a:srgbClr val="0033CC"/>
              </a:solidFill>
            </a:rPr>
            <a:t>б) компрессорные станции;</a:t>
          </a:r>
          <a:endParaRPr lang="ru-RU" sz="2000" b="1" dirty="0">
            <a:solidFill>
              <a:srgbClr val="0033CC"/>
            </a:solidFill>
          </a:endParaRPr>
        </a:p>
      </dgm:t>
    </dgm:pt>
    <dgm:pt modelId="{282BF3FD-687C-4B27-B9D8-E45B38C79519}" type="parTrans" cxnId="{FECAAE3A-086E-40FA-B098-551DD13304E3}">
      <dgm:prSet/>
      <dgm:spPr/>
      <dgm:t>
        <a:bodyPr/>
        <a:lstStyle/>
        <a:p>
          <a:endParaRPr lang="ru-RU"/>
        </a:p>
      </dgm:t>
    </dgm:pt>
    <dgm:pt modelId="{0CDBD7D9-F56D-4B5D-B7D6-D24448821CA9}" type="sibTrans" cxnId="{FECAAE3A-086E-40FA-B098-551DD13304E3}">
      <dgm:prSet/>
      <dgm:spPr/>
      <dgm:t>
        <a:bodyPr/>
        <a:lstStyle/>
        <a:p>
          <a:endParaRPr lang="ru-RU"/>
        </a:p>
      </dgm:t>
    </dgm:pt>
    <dgm:pt modelId="{9A01E593-07B6-4C01-87C2-67A418171AF9}">
      <dgm:prSet custT="1"/>
      <dgm:spPr/>
      <dgm:t>
        <a:bodyPr/>
        <a:lstStyle/>
        <a:p>
          <a:pPr marL="903288" indent="0" algn="l"/>
          <a:r>
            <a:rPr lang="ru-RU" sz="2000" b="1" dirty="0" smtClean="0">
              <a:solidFill>
                <a:srgbClr val="0033CC"/>
              </a:solidFill>
            </a:rPr>
            <a:t>в) </a:t>
          </a:r>
          <a:r>
            <a:rPr lang="ru-RU" sz="2000" b="1" dirty="0" err="1" smtClean="0">
              <a:solidFill>
                <a:srgbClr val="0033CC"/>
              </a:solidFill>
            </a:rPr>
            <a:t>газоизмерительные</a:t>
          </a:r>
          <a:r>
            <a:rPr lang="ru-RU" sz="2000" b="1" dirty="0" smtClean="0">
              <a:solidFill>
                <a:srgbClr val="0033CC"/>
              </a:solidFill>
            </a:rPr>
            <a:t> станции;</a:t>
          </a:r>
          <a:endParaRPr lang="ru-RU" sz="2000" b="1" dirty="0">
            <a:solidFill>
              <a:srgbClr val="0033CC"/>
            </a:solidFill>
          </a:endParaRPr>
        </a:p>
      </dgm:t>
    </dgm:pt>
    <dgm:pt modelId="{CB5BF54F-188F-4F6B-98FD-7F9AEC6A6661}" type="parTrans" cxnId="{90A1853C-4CC3-477F-85D1-BAE9CBDEEF81}">
      <dgm:prSet/>
      <dgm:spPr/>
      <dgm:t>
        <a:bodyPr/>
        <a:lstStyle/>
        <a:p>
          <a:endParaRPr lang="ru-RU"/>
        </a:p>
      </dgm:t>
    </dgm:pt>
    <dgm:pt modelId="{4A19CBA5-CCC3-4617-A65B-0BFD42023F94}" type="sibTrans" cxnId="{90A1853C-4CC3-477F-85D1-BAE9CBDEEF81}">
      <dgm:prSet/>
      <dgm:spPr/>
      <dgm:t>
        <a:bodyPr/>
        <a:lstStyle/>
        <a:p>
          <a:endParaRPr lang="ru-RU"/>
        </a:p>
      </dgm:t>
    </dgm:pt>
    <dgm:pt modelId="{6ED80E00-C9FB-4315-AEA2-84A31D1CFCAA}">
      <dgm:prSet custT="1"/>
      <dgm:spPr/>
      <dgm:t>
        <a:bodyPr/>
        <a:lstStyle/>
        <a:p>
          <a:pPr marL="903288" indent="0" algn="l"/>
          <a:r>
            <a:rPr lang="ru-RU" sz="2000" b="1" dirty="0" smtClean="0">
              <a:solidFill>
                <a:srgbClr val="0033CC"/>
              </a:solidFill>
            </a:rPr>
            <a:t>г) газораспределительные станции, узлы и пункты редуцирования газа;</a:t>
          </a:r>
          <a:endParaRPr lang="ru-RU" sz="2000" b="1" dirty="0">
            <a:solidFill>
              <a:srgbClr val="0033CC"/>
            </a:solidFill>
          </a:endParaRPr>
        </a:p>
      </dgm:t>
    </dgm:pt>
    <dgm:pt modelId="{1102CB9B-A3FC-4B16-9B6F-BDEFAAB97DDC}" type="parTrans" cxnId="{715C458E-42C1-4351-BAD5-2090AE03666D}">
      <dgm:prSet/>
      <dgm:spPr/>
      <dgm:t>
        <a:bodyPr/>
        <a:lstStyle/>
        <a:p>
          <a:endParaRPr lang="ru-RU"/>
        </a:p>
      </dgm:t>
    </dgm:pt>
    <dgm:pt modelId="{4C9DD4A3-5EE1-4DE7-B08D-BC98B9511D11}" type="sibTrans" cxnId="{715C458E-42C1-4351-BAD5-2090AE03666D}">
      <dgm:prSet/>
      <dgm:spPr/>
      <dgm:t>
        <a:bodyPr/>
        <a:lstStyle/>
        <a:p>
          <a:endParaRPr lang="ru-RU"/>
        </a:p>
      </dgm:t>
    </dgm:pt>
    <dgm:pt modelId="{3ABE8F5B-069C-4427-9551-642F60E60C5B}">
      <dgm:prSet custT="1"/>
      <dgm:spPr/>
      <dgm:t>
        <a:bodyPr/>
        <a:lstStyle/>
        <a:p>
          <a:pPr marL="903288" indent="0" algn="l"/>
          <a:r>
            <a:rPr lang="ru-RU" sz="2000" b="1" dirty="0" smtClean="0">
              <a:solidFill>
                <a:srgbClr val="0033CC"/>
              </a:solidFill>
            </a:rPr>
            <a:t>д) станции охлаждения газа;</a:t>
          </a:r>
          <a:endParaRPr lang="ru-RU" sz="2000" b="1" dirty="0">
            <a:solidFill>
              <a:srgbClr val="0033CC"/>
            </a:solidFill>
          </a:endParaRPr>
        </a:p>
      </dgm:t>
    </dgm:pt>
    <dgm:pt modelId="{D77D780E-D416-46B5-9303-04AB91F22013}" type="parTrans" cxnId="{1A13CF00-5C2F-4932-82A3-2CB766C424DE}">
      <dgm:prSet/>
      <dgm:spPr/>
      <dgm:t>
        <a:bodyPr/>
        <a:lstStyle/>
        <a:p>
          <a:endParaRPr lang="ru-RU"/>
        </a:p>
      </dgm:t>
    </dgm:pt>
    <dgm:pt modelId="{05EEA60C-1141-4388-BC4D-61236B9F36A1}" type="sibTrans" cxnId="{1A13CF00-5C2F-4932-82A3-2CB766C424DE}">
      <dgm:prSet/>
      <dgm:spPr/>
      <dgm:t>
        <a:bodyPr/>
        <a:lstStyle/>
        <a:p>
          <a:endParaRPr lang="ru-RU"/>
        </a:p>
      </dgm:t>
    </dgm:pt>
    <dgm:pt modelId="{707048BD-234C-4F74-A4CF-C6367EC37BD0}">
      <dgm:prSet custT="1"/>
      <dgm:spPr/>
      <dgm:t>
        <a:bodyPr/>
        <a:lstStyle/>
        <a:p>
          <a:pPr marL="903288" indent="0" algn="l"/>
          <a:r>
            <a:rPr lang="ru-RU" sz="2000" b="1" dirty="0" smtClean="0">
              <a:solidFill>
                <a:srgbClr val="0033CC"/>
              </a:solidFill>
            </a:rPr>
            <a:t>е) подземные хранилища газа, включая трубопроводы, соединяющие объекты подземных хранилищ газа.</a:t>
          </a:r>
          <a:endParaRPr lang="ru-RU" sz="2000" b="1" dirty="0">
            <a:solidFill>
              <a:srgbClr val="0033CC"/>
            </a:solidFill>
          </a:endParaRPr>
        </a:p>
      </dgm:t>
    </dgm:pt>
    <dgm:pt modelId="{74ACE526-FA44-46DC-BBC7-29F887164271}" type="parTrans" cxnId="{A8A3F58E-7667-4F58-BCC3-AA5F774F78D5}">
      <dgm:prSet/>
      <dgm:spPr/>
      <dgm:t>
        <a:bodyPr/>
        <a:lstStyle/>
        <a:p>
          <a:endParaRPr lang="ru-RU"/>
        </a:p>
      </dgm:t>
    </dgm:pt>
    <dgm:pt modelId="{FE36FC9B-052D-4513-A1E4-84413A5D8A2D}" type="sibTrans" cxnId="{A8A3F58E-7667-4F58-BCC3-AA5F774F78D5}">
      <dgm:prSet/>
      <dgm:spPr/>
      <dgm:t>
        <a:bodyPr/>
        <a:lstStyle/>
        <a:p>
          <a:endParaRPr lang="ru-RU"/>
        </a:p>
      </dgm:t>
    </dgm:pt>
    <dgm:pt modelId="{6A2EEE38-75BD-4142-98AD-47D4CC3AD9AD}" type="pres">
      <dgm:prSet presAssocID="{5BA48582-8413-4E71-9863-29ED9DE2D0A0}" presName="linearFlow" presStyleCnt="0">
        <dgm:presLayoutVars>
          <dgm:dir/>
          <dgm:resizeHandles val="exact"/>
        </dgm:presLayoutVars>
      </dgm:prSet>
      <dgm:spPr/>
    </dgm:pt>
    <dgm:pt modelId="{DB0F3E11-5ED7-4894-8378-9AB59E90C0CF}" type="pres">
      <dgm:prSet presAssocID="{E3F80AE2-B550-4E20-9F2D-E9B5E45E4220}" presName="composite" presStyleCnt="0"/>
      <dgm:spPr/>
    </dgm:pt>
    <dgm:pt modelId="{F62B3031-D558-41ED-826D-A262430CCB56}" type="pres">
      <dgm:prSet presAssocID="{E3F80AE2-B550-4E20-9F2D-E9B5E45E4220}" presName="imgShp" presStyleLbl="fgImgPlace1" presStyleIdx="0" presStyleCnt="6" custScaleX="171767" custLinFactX="-45098" custLinFactNeighborX="-100000" custLinFactNeighborY="-81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FC9D26-C429-4B47-A86F-99519FCD8802}" type="pres">
      <dgm:prSet presAssocID="{E3F80AE2-B550-4E20-9F2D-E9B5E45E4220}" presName="txShp" presStyleLbl="node1" presStyleIdx="0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F182B-D34C-4443-8C7B-D3818610D158}" type="pres">
      <dgm:prSet presAssocID="{C4AE76E2-80EE-4BA5-ABF3-BC70AB742639}" presName="spacing" presStyleCnt="0"/>
      <dgm:spPr/>
    </dgm:pt>
    <dgm:pt modelId="{9E1DBD4E-D6E3-4226-AEAB-82F5EB61DD62}" type="pres">
      <dgm:prSet presAssocID="{ADEC8B69-C408-4CD7-BE60-572D9008B60B}" presName="composite" presStyleCnt="0"/>
      <dgm:spPr/>
    </dgm:pt>
    <dgm:pt modelId="{72845969-09D2-447B-BEC7-5BAFE72226C1}" type="pres">
      <dgm:prSet presAssocID="{ADEC8B69-C408-4CD7-BE60-572D9008B60B}" presName="imgShp" presStyleLbl="fgImgPlace1" presStyleIdx="1" presStyleCnt="6" custScaleX="174122" custLinFactX="-51229" custLinFactNeighborX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962C8B-F3A2-432B-9C74-3F6EF9AAFF2B}" type="pres">
      <dgm:prSet presAssocID="{ADEC8B69-C408-4CD7-BE60-572D9008B60B}" presName="txShp" presStyleLbl="node1" presStyleIdx="1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7025-B798-416D-B3CA-A643E0AF7CC3}" type="pres">
      <dgm:prSet presAssocID="{0CDBD7D9-F56D-4B5D-B7D6-D24448821CA9}" presName="spacing" presStyleCnt="0"/>
      <dgm:spPr/>
    </dgm:pt>
    <dgm:pt modelId="{3CA7F8C1-71F7-40E8-9E65-408C2AA325FE}" type="pres">
      <dgm:prSet presAssocID="{9A01E593-07B6-4C01-87C2-67A418171AF9}" presName="composite" presStyleCnt="0"/>
      <dgm:spPr/>
    </dgm:pt>
    <dgm:pt modelId="{F190DAE5-B833-43E3-B003-5B1F6987E860}" type="pres">
      <dgm:prSet presAssocID="{9A01E593-07B6-4C01-87C2-67A418171AF9}" presName="imgShp" presStyleLbl="fgImgPlace1" presStyleIdx="2" presStyleCnt="6" custScaleX="173926" custLinFactX="-49185" custLinFactNeighborX="-100000" custLinFactNeighborY="-20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97A81746-AB57-4F91-BBDA-C950F10AB5DE}" type="pres">
      <dgm:prSet presAssocID="{9A01E593-07B6-4C01-87C2-67A418171AF9}" presName="txShp" presStyleLbl="node1" presStyleIdx="2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6E79-092E-49A3-999A-4B12701E5310}" type="pres">
      <dgm:prSet presAssocID="{4A19CBA5-CCC3-4617-A65B-0BFD42023F94}" presName="spacing" presStyleCnt="0"/>
      <dgm:spPr/>
    </dgm:pt>
    <dgm:pt modelId="{CC00C027-15B1-4C3D-9732-5582C43D6364}" type="pres">
      <dgm:prSet presAssocID="{6ED80E00-C9FB-4315-AEA2-84A31D1CFCAA}" presName="composite" presStyleCnt="0"/>
      <dgm:spPr/>
    </dgm:pt>
    <dgm:pt modelId="{398FB6E7-D331-4EA4-BA51-9F7AFCE73DFC}" type="pres">
      <dgm:prSet presAssocID="{6ED80E00-C9FB-4315-AEA2-84A31D1CFCAA}" presName="imgShp" presStyleLbl="fgImgPlace1" presStyleIdx="3" presStyleCnt="6" custScaleX="167680" custLinFactX="-49185" custLinFactNeighborX="-100000" custLinFactNeighborY="20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1DD1437-3557-40C1-89E9-3DF4F8FB7782}" type="pres">
      <dgm:prSet presAssocID="{6ED80E00-C9FB-4315-AEA2-84A31D1CFCAA}" presName="txShp" presStyleLbl="node1" presStyleIdx="3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1FFBF-5475-420B-9D26-6D4C1A5E4C4B}" type="pres">
      <dgm:prSet presAssocID="{4C9DD4A3-5EE1-4DE7-B08D-BC98B9511D11}" presName="spacing" presStyleCnt="0"/>
      <dgm:spPr/>
    </dgm:pt>
    <dgm:pt modelId="{7E09EECE-DD1E-45DB-B9CF-590546DC342E}" type="pres">
      <dgm:prSet presAssocID="{3ABE8F5B-069C-4427-9551-642F60E60C5B}" presName="composite" presStyleCnt="0"/>
      <dgm:spPr/>
    </dgm:pt>
    <dgm:pt modelId="{B87A0CE4-6597-40EB-BA97-81BF6A318168}" type="pres">
      <dgm:prSet presAssocID="{3ABE8F5B-069C-4427-9551-642F60E60C5B}" presName="imgShp" presStyleLbl="fgImgPlace1" presStyleIdx="4" presStyleCnt="6" custScaleX="167681" custLinFactX="-47142" custLinFactNeighborX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AF05EBF-A127-4922-92C8-EFB0913BF95D}" type="pres">
      <dgm:prSet presAssocID="{3ABE8F5B-069C-4427-9551-642F60E60C5B}" presName="txShp" presStyleLbl="node1" presStyleIdx="4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84A1-2AFA-4868-A79A-AF4B53931DC9}" type="pres">
      <dgm:prSet presAssocID="{05EEA60C-1141-4388-BC4D-61236B9F36A1}" presName="spacing" presStyleCnt="0"/>
      <dgm:spPr/>
    </dgm:pt>
    <dgm:pt modelId="{BE05E4CB-156A-4DBC-84F1-DD7234848EF7}" type="pres">
      <dgm:prSet presAssocID="{707048BD-234C-4F74-A4CF-C6367EC37BD0}" presName="composite" presStyleCnt="0"/>
      <dgm:spPr/>
    </dgm:pt>
    <dgm:pt modelId="{5113C4D7-F834-4CA9-906B-C3D16F4B9B89}" type="pres">
      <dgm:prSet presAssocID="{707048BD-234C-4F74-A4CF-C6367EC37BD0}" presName="imgShp" presStyleLbl="fgImgPlace1" presStyleIdx="5" presStyleCnt="6" custScaleX="173340" custLinFactX="-43054" custLinFactNeighborX="-100000" custLinFactNeighborY="41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3596491-4C07-4E2D-80FD-56F4091D5BAD}" type="pres">
      <dgm:prSet presAssocID="{707048BD-234C-4F74-A4CF-C6367EC37BD0}" presName="txShp" presStyleLbl="node1" presStyleIdx="5" presStyleCnt="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D6F2D-38C6-4198-AB55-9AF7E9A7C1EF}" type="presOf" srcId="{707048BD-234C-4F74-A4CF-C6367EC37BD0}" destId="{63596491-4C07-4E2D-80FD-56F4091D5BAD}" srcOrd="0" destOrd="0" presId="urn:microsoft.com/office/officeart/2005/8/layout/vList3"/>
    <dgm:cxn modelId="{EC87F37C-630D-4915-BA83-D50D7FCB7624}" type="presOf" srcId="{3ABE8F5B-069C-4427-9551-642F60E60C5B}" destId="{DAF05EBF-A127-4922-92C8-EFB0913BF95D}" srcOrd="0" destOrd="0" presId="urn:microsoft.com/office/officeart/2005/8/layout/vList3"/>
    <dgm:cxn modelId="{10F89EC2-96BA-414E-B83B-CB7B6B61F71D}" type="presOf" srcId="{5BA48582-8413-4E71-9863-29ED9DE2D0A0}" destId="{6A2EEE38-75BD-4142-98AD-47D4CC3AD9AD}" srcOrd="0" destOrd="0" presId="urn:microsoft.com/office/officeart/2005/8/layout/vList3"/>
    <dgm:cxn modelId="{0474932F-0E67-40E0-8507-768B2217DE95}" type="presOf" srcId="{9A01E593-07B6-4C01-87C2-67A418171AF9}" destId="{97A81746-AB57-4F91-BBDA-C950F10AB5DE}" srcOrd="0" destOrd="0" presId="urn:microsoft.com/office/officeart/2005/8/layout/vList3"/>
    <dgm:cxn modelId="{1A13CF00-5C2F-4932-82A3-2CB766C424DE}" srcId="{5BA48582-8413-4E71-9863-29ED9DE2D0A0}" destId="{3ABE8F5B-069C-4427-9551-642F60E60C5B}" srcOrd="4" destOrd="0" parTransId="{D77D780E-D416-46B5-9303-04AB91F22013}" sibTransId="{05EEA60C-1141-4388-BC4D-61236B9F36A1}"/>
    <dgm:cxn modelId="{90A1853C-4CC3-477F-85D1-BAE9CBDEEF81}" srcId="{5BA48582-8413-4E71-9863-29ED9DE2D0A0}" destId="{9A01E593-07B6-4C01-87C2-67A418171AF9}" srcOrd="2" destOrd="0" parTransId="{CB5BF54F-188F-4F6B-98FD-7F9AEC6A6661}" sibTransId="{4A19CBA5-CCC3-4617-A65B-0BFD42023F94}"/>
    <dgm:cxn modelId="{93218BE0-EF1E-4EB2-81E8-293554910D81}" type="presOf" srcId="{E3F80AE2-B550-4E20-9F2D-E9B5E45E4220}" destId="{71FC9D26-C429-4B47-A86F-99519FCD8802}" srcOrd="0" destOrd="0" presId="urn:microsoft.com/office/officeart/2005/8/layout/vList3"/>
    <dgm:cxn modelId="{BDA4334E-3369-493C-8AFE-7B88E468F58B}" type="presOf" srcId="{6ED80E00-C9FB-4315-AEA2-84A31D1CFCAA}" destId="{D1DD1437-3557-40C1-89E9-3DF4F8FB7782}" srcOrd="0" destOrd="0" presId="urn:microsoft.com/office/officeart/2005/8/layout/vList3"/>
    <dgm:cxn modelId="{715C458E-42C1-4351-BAD5-2090AE03666D}" srcId="{5BA48582-8413-4E71-9863-29ED9DE2D0A0}" destId="{6ED80E00-C9FB-4315-AEA2-84A31D1CFCAA}" srcOrd="3" destOrd="0" parTransId="{1102CB9B-A3FC-4B16-9B6F-BDEFAAB97DDC}" sibTransId="{4C9DD4A3-5EE1-4DE7-B08D-BC98B9511D11}"/>
    <dgm:cxn modelId="{B00203E9-1E30-4329-A3A6-35DF1E932A7C}" srcId="{5BA48582-8413-4E71-9863-29ED9DE2D0A0}" destId="{E3F80AE2-B550-4E20-9F2D-E9B5E45E4220}" srcOrd="0" destOrd="0" parTransId="{2C0AEDAA-F7DB-4FFB-84DB-50DF24275FD9}" sibTransId="{C4AE76E2-80EE-4BA5-ABF3-BC70AB742639}"/>
    <dgm:cxn modelId="{A5029C42-0B7E-41EB-ABB7-7D154770B1D1}" type="presOf" srcId="{ADEC8B69-C408-4CD7-BE60-572D9008B60B}" destId="{56962C8B-F3A2-432B-9C74-3F6EF9AAFF2B}" srcOrd="0" destOrd="0" presId="urn:microsoft.com/office/officeart/2005/8/layout/vList3"/>
    <dgm:cxn modelId="{FECAAE3A-086E-40FA-B098-551DD13304E3}" srcId="{5BA48582-8413-4E71-9863-29ED9DE2D0A0}" destId="{ADEC8B69-C408-4CD7-BE60-572D9008B60B}" srcOrd="1" destOrd="0" parTransId="{282BF3FD-687C-4B27-B9D8-E45B38C79519}" sibTransId="{0CDBD7D9-F56D-4B5D-B7D6-D24448821CA9}"/>
    <dgm:cxn modelId="{A8A3F58E-7667-4F58-BCC3-AA5F774F78D5}" srcId="{5BA48582-8413-4E71-9863-29ED9DE2D0A0}" destId="{707048BD-234C-4F74-A4CF-C6367EC37BD0}" srcOrd="5" destOrd="0" parTransId="{74ACE526-FA44-46DC-BBC7-29F887164271}" sibTransId="{FE36FC9B-052D-4513-A1E4-84413A5D8A2D}"/>
    <dgm:cxn modelId="{B16C4E7A-0303-4701-A1A2-FB1CA9F543ED}" type="presParOf" srcId="{6A2EEE38-75BD-4142-98AD-47D4CC3AD9AD}" destId="{DB0F3E11-5ED7-4894-8378-9AB59E90C0CF}" srcOrd="0" destOrd="0" presId="urn:microsoft.com/office/officeart/2005/8/layout/vList3"/>
    <dgm:cxn modelId="{E65723AE-0E23-49FF-A97E-DA1AC54BD460}" type="presParOf" srcId="{DB0F3E11-5ED7-4894-8378-9AB59E90C0CF}" destId="{F62B3031-D558-41ED-826D-A262430CCB56}" srcOrd="0" destOrd="0" presId="urn:microsoft.com/office/officeart/2005/8/layout/vList3"/>
    <dgm:cxn modelId="{AA6B7E74-234C-4D15-A472-04E0DB9A42AF}" type="presParOf" srcId="{DB0F3E11-5ED7-4894-8378-9AB59E90C0CF}" destId="{71FC9D26-C429-4B47-A86F-99519FCD8802}" srcOrd="1" destOrd="0" presId="urn:microsoft.com/office/officeart/2005/8/layout/vList3"/>
    <dgm:cxn modelId="{DFC206BF-35E3-45A9-ADD3-972371BB6907}" type="presParOf" srcId="{6A2EEE38-75BD-4142-98AD-47D4CC3AD9AD}" destId="{3EFF182B-D34C-4443-8C7B-D3818610D158}" srcOrd="1" destOrd="0" presId="urn:microsoft.com/office/officeart/2005/8/layout/vList3"/>
    <dgm:cxn modelId="{7AC672F5-C449-429A-A9E4-346DD9D2C5B5}" type="presParOf" srcId="{6A2EEE38-75BD-4142-98AD-47D4CC3AD9AD}" destId="{9E1DBD4E-D6E3-4226-AEAB-82F5EB61DD62}" srcOrd="2" destOrd="0" presId="urn:microsoft.com/office/officeart/2005/8/layout/vList3"/>
    <dgm:cxn modelId="{4F2109A5-B563-4994-BA9E-904A756A809F}" type="presParOf" srcId="{9E1DBD4E-D6E3-4226-AEAB-82F5EB61DD62}" destId="{72845969-09D2-447B-BEC7-5BAFE72226C1}" srcOrd="0" destOrd="0" presId="urn:microsoft.com/office/officeart/2005/8/layout/vList3"/>
    <dgm:cxn modelId="{F7B1B205-21B7-465F-BDDA-77736B5F266E}" type="presParOf" srcId="{9E1DBD4E-D6E3-4226-AEAB-82F5EB61DD62}" destId="{56962C8B-F3A2-432B-9C74-3F6EF9AAFF2B}" srcOrd="1" destOrd="0" presId="urn:microsoft.com/office/officeart/2005/8/layout/vList3"/>
    <dgm:cxn modelId="{A9EED058-AF97-40D4-9D64-480ACBC0383C}" type="presParOf" srcId="{6A2EEE38-75BD-4142-98AD-47D4CC3AD9AD}" destId="{3EFD7025-B798-416D-B3CA-A643E0AF7CC3}" srcOrd="3" destOrd="0" presId="urn:microsoft.com/office/officeart/2005/8/layout/vList3"/>
    <dgm:cxn modelId="{0812A997-B60D-496B-A4B0-9507528F456C}" type="presParOf" srcId="{6A2EEE38-75BD-4142-98AD-47D4CC3AD9AD}" destId="{3CA7F8C1-71F7-40E8-9E65-408C2AA325FE}" srcOrd="4" destOrd="0" presId="urn:microsoft.com/office/officeart/2005/8/layout/vList3"/>
    <dgm:cxn modelId="{0B25B6E4-12AF-463D-B309-4C9695871EC8}" type="presParOf" srcId="{3CA7F8C1-71F7-40E8-9E65-408C2AA325FE}" destId="{F190DAE5-B833-43E3-B003-5B1F6987E860}" srcOrd="0" destOrd="0" presId="urn:microsoft.com/office/officeart/2005/8/layout/vList3"/>
    <dgm:cxn modelId="{F9533C99-913F-42DB-95B6-FD8748C92234}" type="presParOf" srcId="{3CA7F8C1-71F7-40E8-9E65-408C2AA325FE}" destId="{97A81746-AB57-4F91-BBDA-C950F10AB5DE}" srcOrd="1" destOrd="0" presId="urn:microsoft.com/office/officeart/2005/8/layout/vList3"/>
    <dgm:cxn modelId="{B7A0A65E-FC0E-4717-93D2-0664520D2796}" type="presParOf" srcId="{6A2EEE38-75BD-4142-98AD-47D4CC3AD9AD}" destId="{84DD6E79-092E-49A3-999A-4B12701E5310}" srcOrd="5" destOrd="0" presId="urn:microsoft.com/office/officeart/2005/8/layout/vList3"/>
    <dgm:cxn modelId="{F751712F-78C1-4C88-9505-074A432B008F}" type="presParOf" srcId="{6A2EEE38-75BD-4142-98AD-47D4CC3AD9AD}" destId="{CC00C027-15B1-4C3D-9732-5582C43D6364}" srcOrd="6" destOrd="0" presId="urn:microsoft.com/office/officeart/2005/8/layout/vList3"/>
    <dgm:cxn modelId="{E07590B9-7628-49A1-8356-0D50D0B4CEF1}" type="presParOf" srcId="{CC00C027-15B1-4C3D-9732-5582C43D6364}" destId="{398FB6E7-D331-4EA4-BA51-9F7AFCE73DFC}" srcOrd="0" destOrd="0" presId="urn:microsoft.com/office/officeart/2005/8/layout/vList3"/>
    <dgm:cxn modelId="{6771CDEC-9C0A-45CD-B63C-3D21ED549008}" type="presParOf" srcId="{CC00C027-15B1-4C3D-9732-5582C43D6364}" destId="{D1DD1437-3557-40C1-89E9-3DF4F8FB7782}" srcOrd="1" destOrd="0" presId="urn:microsoft.com/office/officeart/2005/8/layout/vList3"/>
    <dgm:cxn modelId="{FEE617FF-A34F-42C3-8264-388EF7559A77}" type="presParOf" srcId="{6A2EEE38-75BD-4142-98AD-47D4CC3AD9AD}" destId="{8791FFBF-5475-420B-9D26-6D4C1A5E4C4B}" srcOrd="7" destOrd="0" presId="urn:microsoft.com/office/officeart/2005/8/layout/vList3"/>
    <dgm:cxn modelId="{3AC46B7A-51CC-49CB-9FAE-6E75F4ED9C34}" type="presParOf" srcId="{6A2EEE38-75BD-4142-98AD-47D4CC3AD9AD}" destId="{7E09EECE-DD1E-45DB-B9CF-590546DC342E}" srcOrd="8" destOrd="0" presId="urn:microsoft.com/office/officeart/2005/8/layout/vList3"/>
    <dgm:cxn modelId="{2A8942FA-546A-4E1F-A777-621232D3229F}" type="presParOf" srcId="{7E09EECE-DD1E-45DB-B9CF-590546DC342E}" destId="{B87A0CE4-6597-40EB-BA97-81BF6A318168}" srcOrd="0" destOrd="0" presId="urn:microsoft.com/office/officeart/2005/8/layout/vList3"/>
    <dgm:cxn modelId="{B9881CFE-1D74-467F-B060-D1614131CAE6}" type="presParOf" srcId="{7E09EECE-DD1E-45DB-B9CF-590546DC342E}" destId="{DAF05EBF-A127-4922-92C8-EFB0913BF95D}" srcOrd="1" destOrd="0" presId="urn:microsoft.com/office/officeart/2005/8/layout/vList3"/>
    <dgm:cxn modelId="{8E3DD3C4-BA77-4949-B163-6AE57C780E5D}" type="presParOf" srcId="{6A2EEE38-75BD-4142-98AD-47D4CC3AD9AD}" destId="{66FF84A1-2AFA-4868-A79A-AF4B53931DC9}" srcOrd="9" destOrd="0" presId="urn:microsoft.com/office/officeart/2005/8/layout/vList3"/>
    <dgm:cxn modelId="{820DD23A-8AE9-4174-B45C-449CEE1AC0FE}" type="presParOf" srcId="{6A2EEE38-75BD-4142-98AD-47D4CC3AD9AD}" destId="{BE05E4CB-156A-4DBC-84F1-DD7234848EF7}" srcOrd="10" destOrd="0" presId="urn:microsoft.com/office/officeart/2005/8/layout/vList3"/>
    <dgm:cxn modelId="{21983A92-CF22-42C7-A481-B3BE5C15F8DA}" type="presParOf" srcId="{BE05E4CB-156A-4DBC-84F1-DD7234848EF7}" destId="{5113C4D7-F834-4CA9-906B-C3D16F4B9B89}" srcOrd="0" destOrd="0" presId="urn:microsoft.com/office/officeart/2005/8/layout/vList3"/>
    <dgm:cxn modelId="{57419D9E-7017-46A3-BB91-2D5DDEC7117B}" type="presParOf" srcId="{BE05E4CB-156A-4DBC-84F1-DD7234848EF7}" destId="{63596491-4C07-4E2D-80FD-56F4091D5B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94E8C-DCB5-4997-BB82-5D37571409E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0036BC-3256-41F2-B3FD-0B18B65FB3FC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</a:rPr>
            <a:t>Статья 51_2. Использование водных объектов для целей эксплуатации мостов, подводных и подземных переходов, трубопроводов, подводных линий связи, других линейных объектов </a:t>
          </a:r>
        </a:p>
        <a:p>
          <a:pPr algn="just"/>
          <a:r>
            <a:rPr lang="ru-RU" b="1" dirty="0" smtClean="0">
              <a:solidFill>
                <a:srgbClr val="FFC000"/>
              </a:solidFill>
            </a:rPr>
            <a:t>Использование водных объектов для целей эксплуатации </a:t>
          </a:r>
          <a:r>
            <a:rPr lang="ru-RU" b="1" dirty="0" smtClean="0">
              <a:solidFill>
                <a:schemeClr val="bg1"/>
              </a:solidFill>
            </a:rPr>
            <a:t>мостов, </a:t>
          </a:r>
          <a:r>
            <a:rPr lang="ru-RU" b="1" dirty="0" smtClean="0">
              <a:solidFill>
                <a:srgbClr val="FFC000"/>
              </a:solidFill>
            </a:rPr>
            <a:t>подводных и подземных переходов, трубопроводов</a:t>
          </a:r>
          <a:r>
            <a:rPr lang="ru-RU" b="1" dirty="0" smtClean="0">
              <a:solidFill>
                <a:schemeClr val="bg1"/>
              </a:solidFill>
            </a:rPr>
            <a:t>, подводных линий связи, других линейных объектов осуществляется в соответствии с законодательством Российской Федерации </a:t>
          </a:r>
          <a:r>
            <a:rPr lang="ru-RU" b="1" dirty="0" smtClean="0">
              <a:solidFill>
                <a:srgbClr val="FFC000"/>
              </a:solidFill>
            </a:rPr>
            <a:t>без предоставления водных объектов в пользование. </a:t>
          </a:r>
        </a:p>
      </dgm:t>
    </dgm:pt>
    <dgm:pt modelId="{E0AC214E-FF14-4064-9BE5-5F67482C6532}" type="parTrans" cxnId="{7F985962-A528-4EF2-8DC4-BAB38293834A}">
      <dgm:prSet/>
      <dgm:spPr/>
      <dgm:t>
        <a:bodyPr/>
        <a:lstStyle/>
        <a:p>
          <a:endParaRPr lang="ru-RU"/>
        </a:p>
      </dgm:t>
    </dgm:pt>
    <dgm:pt modelId="{5AFCE2D0-8D67-42D2-A0EB-1CABC47F602A}" type="sibTrans" cxnId="{7F985962-A528-4EF2-8DC4-BAB38293834A}">
      <dgm:prSet/>
      <dgm:spPr/>
      <dgm:t>
        <a:bodyPr/>
        <a:lstStyle/>
        <a:p>
          <a:endParaRPr lang="ru-RU"/>
        </a:p>
      </dgm:t>
    </dgm:pt>
    <dgm:pt modelId="{7E3619F3-F61D-4801-BD68-C45D88C6B0A9}" type="pres">
      <dgm:prSet presAssocID="{ED694E8C-DCB5-4997-BB82-5D37571409E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9F1C5A4-0D74-4EC9-B34F-0B24AE6BC3F0}" type="pres">
      <dgm:prSet presAssocID="{810036BC-3256-41F2-B3FD-0B18B65FB3FC}" presName="composite" presStyleCnt="0">
        <dgm:presLayoutVars>
          <dgm:chMax/>
          <dgm:chPref/>
        </dgm:presLayoutVars>
      </dgm:prSet>
      <dgm:spPr/>
    </dgm:pt>
    <dgm:pt modelId="{369B1ACC-5AA9-42EA-8A08-0148E0E3B592}" type="pres">
      <dgm:prSet presAssocID="{810036BC-3256-41F2-B3FD-0B18B65FB3FC}" presName="Image" presStyleLbl="bgImgPlace1" presStyleIdx="0" presStyleCnt="1" custLinFactNeighborX="-28470" custLinFactNeighborY="45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BCFB46-AA04-498E-BFD5-F5268D39BF97}" type="pres">
      <dgm:prSet presAssocID="{810036BC-3256-41F2-B3FD-0B18B65FB3FC}" presName="ParentText" presStyleLbl="revTx" presStyleIdx="0" presStyleCnt="1" custScaleX="164831" custScaleY="180081" custLinFactNeighborX="13712" custLinFactNeighborY="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AAAFE-376B-47F0-BEDD-0DE8BF01F3F6}" type="pres">
      <dgm:prSet presAssocID="{810036BC-3256-41F2-B3FD-0B18B65FB3FC}" presName="tlFrame" presStyleLbl="node1" presStyleIdx="0" presStyleCnt="4" custScaleX="30910" custScaleY="60685" custLinFactNeighborX="-82458" custLinFactNeighborY="-70921"/>
      <dgm:spPr/>
    </dgm:pt>
    <dgm:pt modelId="{6A6983C4-CF76-463E-B885-3B99A8347609}" type="pres">
      <dgm:prSet presAssocID="{810036BC-3256-41F2-B3FD-0B18B65FB3FC}" presName="trFrame" presStyleLbl="node1" presStyleIdx="1" presStyleCnt="4" custScaleX="28313" custScaleY="65400" custLinFactX="90825" custLinFactNeighborX="100000" custLinFactNeighborY="-63492"/>
      <dgm:spPr/>
    </dgm:pt>
    <dgm:pt modelId="{B3A56317-8C40-422D-A1D8-89ADFACD6F87}" type="pres">
      <dgm:prSet presAssocID="{810036BC-3256-41F2-B3FD-0B18B65FB3FC}" presName="blFrame" presStyleLbl="node1" presStyleIdx="2" presStyleCnt="4" custScaleX="34844" custScaleY="75046" custLinFactNeighborX="-76116" custLinFactNeighborY="76096"/>
      <dgm:spPr/>
    </dgm:pt>
    <dgm:pt modelId="{B9A6A2F4-40DF-4A1C-82C5-BC60B5DBD244}" type="pres">
      <dgm:prSet presAssocID="{810036BC-3256-41F2-B3FD-0B18B65FB3FC}" presName="brFrame" presStyleLbl="node1" presStyleIdx="3" presStyleCnt="4" custScaleX="29384" custScaleY="75581" custLinFactX="90498" custLinFactNeighborX="100000" custLinFactNeighborY="75094"/>
      <dgm:spPr/>
    </dgm:pt>
  </dgm:ptLst>
  <dgm:cxnLst>
    <dgm:cxn modelId="{9419775A-5528-4B4C-82F7-28279BFDD8EF}" type="presOf" srcId="{ED694E8C-DCB5-4997-BB82-5D37571409ED}" destId="{7E3619F3-F61D-4801-BD68-C45D88C6B0A9}" srcOrd="0" destOrd="0" presId="urn:microsoft.com/office/officeart/2009/3/layout/FramedTextPicture"/>
    <dgm:cxn modelId="{7F985962-A528-4EF2-8DC4-BAB38293834A}" srcId="{ED694E8C-DCB5-4997-BB82-5D37571409ED}" destId="{810036BC-3256-41F2-B3FD-0B18B65FB3FC}" srcOrd="0" destOrd="0" parTransId="{E0AC214E-FF14-4064-9BE5-5F67482C6532}" sibTransId="{5AFCE2D0-8D67-42D2-A0EB-1CABC47F602A}"/>
    <dgm:cxn modelId="{CA630FB4-078F-43CE-A641-E147345C57EE}" type="presOf" srcId="{810036BC-3256-41F2-B3FD-0B18B65FB3FC}" destId="{54BCFB46-AA04-498E-BFD5-F5268D39BF97}" srcOrd="0" destOrd="0" presId="urn:microsoft.com/office/officeart/2009/3/layout/FramedTextPicture"/>
    <dgm:cxn modelId="{02D000BF-D109-48EB-8C78-9F3F3F0F7030}" type="presParOf" srcId="{7E3619F3-F61D-4801-BD68-C45D88C6B0A9}" destId="{D9F1C5A4-0D74-4EC9-B34F-0B24AE6BC3F0}" srcOrd="0" destOrd="0" presId="urn:microsoft.com/office/officeart/2009/3/layout/FramedTextPicture"/>
    <dgm:cxn modelId="{1A960A82-1B20-4B70-A9EE-C880AC7D1AE6}" type="presParOf" srcId="{D9F1C5A4-0D74-4EC9-B34F-0B24AE6BC3F0}" destId="{369B1ACC-5AA9-42EA-8A08-0148E0E3B592}" srcOrd="0" destOrd="0" presId="urn:microsoft.com/office/officeart/2009/3/layout/FramedTextPicture"/>
    <dgm:cxn modelId="{31787D39-6584-4066-B80D-859BE12382CA}" type="presParOf" srcId="{D9F1C5A4-0D74-4EC9-B34F-0B24AE6BC3F0}" destId="{54BCFB46-AA04-498E-BFD5-F5268D39BF97}" srcOrd="1" destOrd="0" presId="urn:microsoft.com/office/officeart/2009/3/layout/FramedTextPicture"/>
    <dgm:cxn modelId="{06D44BB9-CD45-45F4-93A7-FA49870C3973}" type="presParOf" srcId="{D9F1C5A4-0D74-4EC9-B34F-0B24AE6BC3F0}" destId="{5D8AAAFE-376B-47F0-BEDD-0DE8BF01F3F6}" srcOrd="2" destOrd="0" presId="urn:microsoft.com/office/officeart/2009/3/layout/FramedTextPicture"/>
    <dgm:cxn modelId="{DB26F79D-A3FC-42EB-A478-7EDA01C92468}" type="presParOf" srcId="{D9F1C5A4-0D74-4EC9-B34F-0B24AE6BC3F0}" destId="{6A6983C4-CF76-463E-B885-3B99A8347609}" srcOrd="3" destOrd="0" presId="urn:microsoft.com/office/officeart/2009/3/layout/FramedTextPicture"/>
    <dgm:cxn modelId="{7CADB4E1-31BD-4AD1-A032-E9A70966EAE4}" type="presParOf" srcId="{D9F1C5A4-0D74-4EC9-B34F-0B24AE6BC3F0}" destId="{B3A56317-8C40-422D-A1D8-89ADFACD6F87}" srcOrd="4" destOrd="0" presId="urn:microsoft.com/office/officeart/2009/3/layout/FramedTextPicture"/>
    <dgm:cxn modelId="{537218AC-7846-436F-A00C-5883861DCAAF}" type="presParOf" srcId="{D9F1C5A4-0D74-4EC9-B34F-0B24AE6BC3F0}" destId="{B9A6A2F4-40DF-4A1C-82C5-BC60B5DBD244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B508-7917-4D46-876C-4D5DA58D8CE7}">
      <dsp:nvSpPr>
        <dsp:cNvPr id="0" name=""/>
        <dsp:cNvSpPr/>
      </dsp:nvSpPr>
      <dsp:spPr>
        <a:xfrm>
          <a:off x="0" y="3131"/>
          <a:ext cx="9144000" cy="1107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rgbClr val="0000FF"/>
              </a:solidFill>
            </a:rPr>
            <a:t>Правила охраны магистральных газопроводов. Утверждены постановлением Правительства Российской Федерации от 8 сентября 2017 года N 1083.</a:t>
          </a:r>
          <a:endParaRPr lang="ru-RU" sz="2000" b="1" u="none" kern="1200" dirty="0">
            <a:solidFill>
              <a:srgbClr val="0000FF"/>
            </a:solidFill>
          </a:endParaRPr>
        </a:p>
      </dsp:txBody>
      <dsp:txXfrm>
        <a:off x="54064" y="57195"/>
        <a:ext cx="9035872" cy="999371"/>
      </dsp:txXfrm>
    </dsp:sp>
    <dsp:sp modelId="{E92CE900-FABF-4B8A-9844-A15A0516177C}">
      <dsp:nvSpPr>
        <dsp:cNvPr id="0" name=""/>
        <dsp:cNvSpPr/>
      </dsp:nvSpPr>
      <dsp:spPr>
        <a:xfrm>
          <a:off x="0" y="1120443"/>
          <a:ext cx="9144000" cy="897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rgbClr val="0000FF"/>
              </a:solidFill>
            </a:rPr>
            <a:t>Федеральное законодательство (Водный, Земельный, Градостроительный Кодексы и т.д.)</a:t>
          </a:r>
          <a:endParaRPr lang="ru-RU" sz="2000" b="1" u="none" kern="1200" dirty="0">
            <a:solidFill>
              <a:srgbClr val="0000FF"/>
            </a:solidFill>
          </a:endParaRPr>
        </a:p>
      </dsp:txBody>
      <dsp:txXfrm>
        <a:off x="43822" y="1164265"/>
        <a:ext cx="9056356" cy="810061"/>
      </dsp:txXfrm>
    </dsp:sp>
    <dsp:sp modelId="{16E00A36-86A9-4F77-AA5D-56975A175F83}">
      <dsp:nvSpPr>
        <dsp:cNvPr id="0" name=""/>
        <dsp:cNvSpPr/>
      </dsp:nvSpPr>
      <dsp:spPr>
        <a:xfrm>
          <a:off x="0" y="2043069"/>
          <a:ext cx="9144000" cy="96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rgbClr val="0000FF"/>
              </a:solidFill>
            </a:rPr>
            <a:t>СТО Газпром 2-3.5-454-2010 «Правила эксплуатации магистральных газопроводов»</a:t>
          </a:r>
          <a:endParaRPr lang="ru-RU" sz="2000" b="1" u="none" kern="1200" dirty="0">
            <a:solidFill>
              <a:srgbClr val="0000FF"/>
            </a:solidFill>
          </a:endParaRPr>
        </a:p>
      </dsp:txBody>
      <dsp:txXfrm>
        <a:off x="47059" y="2090128"/>
        <a:ext cx="9049882" cy="869882"/>
      </dsp:txXfrm>
    </dsp:sp>
    <dsp:sp modelId="{6B066B29-581C-4B0E-9D26-EE55410DF024}">
      <dsp:nvSpPr>
        <dsp:cNvPr id="0" name=""/>
        <dsp:cNvSpPr/>
      </dsp:nvSpPr>
      <dsp:spPr>
        <a:xfrm>
          <a:off x="0" y="3001776"/>
          <a:ext cx="9144000" cy="1107499"/>
        </a:xfrm>
        <a:prstGeom prst="roundRect">
          <a:avLst/>
        </a:prstGeom>
        <a:solidFill>
          <a:srgbClr val="CC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rgbClr val="0000FF"/>
              </a:solidFill>
            </a:rPr>
            <a:t>Проект технического регламента Евразийского экономического союза (ЕАЭС) «О требованиях к магистральным трубопроводам для транспортирования жидких и газообразных углеводородов»</a:t>
          </a:r>
          <a:endParaRPr lang="ru-RU" sz="2000" b="1" u="none" kern="1200" dirty="0">
            <a:solidFill>
              <a:srgbClr val="0000FF"/>
            </a:solidFill>
          </a:endParaRPr>
        </a:p>
      </dsp:txBody>
      <dsp:txXfrm>
        <a:off x="54064" y="3055840"/>
        <a:ext cx="9035872" cy="999371"/>
      </dsp:txXfrm>
    </dsp:sp>
    <dsp:sp modelId="{0CFF29D4-7D48-4198-829A-E85936DD44AF}">
      <dsp:nvSpPr>
        <dsp:cNvPr id="0" name=""/>
        <dsp:cNvSpPr/>
      </dsp:nvSpPr>
      <dsp:spPr>
        <a:xfrm>
          <a:off x="0" y="4119088"/>
          <a:ext cx="9144000" cy="1107499"/>
        </a:xfrm>
        <a:prstGeom prst="roundRect">
          <a:avLst/>
        </a:prstGeom>
        <a:solidFill>
          <a:srgbClr val="CC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rgbClr val="0000FF"/>
              </a:solidFill>
            </a:rPr>
            <a:t>ГОСТ «Система газоснабжения. Магистральная трубопроводная транспортировка газа. Магистральные газопроводы. Правила эксплуатации»</a:t>
          </a:r>
          <a:endParaRPr lang="ru-RU" sz="2000" b="1" u="none" kern="1200" dirty="0">
            <a:solidFill>
              <a:srgbClr val="0000FF"/>
            </a:solidFill>
          </a:endParaRPr>
        </a:p>
      </dsp:txBody>
      <dsp:txXfrm>
        <a:off x="54064" y="4173152"/>
        <a:ext cx="9035872" cy="99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C9D26-C429-4B47-A86F-99519FCD8802}">
      <dsp:nvSpPr>
        <dsp:cNvPr id="0" name=""/>
        <dsp:cNvSpPr/>
      </dsp:nvSpPr>
      <dsp:spPr>
        <a:xfrm rot="10800000">
          <a:off x="-1" y="2109"/>
          <a:ext cx="9144003" cy="610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05" tIns="76200" rIns="142240" bIns="76200" numCol="1" spcCol="1270" anchor="ctr" anchorCtr="0">
          <a:noAutofit/>
        </a:bodyPr>
        <a:lstStyle/>
        <a:p>
          <a:pPr marL="9032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</a:rPr>
            <a:t>а) линейная часть магистрального газопровода;</a:t>
          </a:r>
          <a:endParaRPr lang="ru-RU" sz="2000" b="1" kern="1200" dirty="0">
            <a:solidFill>
              <a:srgbClr val="0033CC"/>
            </a:solidFill>
          </a:endParaRPr>
        </a:p>
      </dsp:txBody>
      <dsp:txXfrm rot="10800000">
        <a:off x="152562" y="2109"/>
        <a:ext cx="8991440" cy="610254"/>
      </dsp:txXfrm>
    </dsp:sp>
    <dsp:sp modelId="{F62B3031-D558-41ED-826D-A262430CCB56}">
      <dsp:nvSpPr>
        <dsp:cNvPr id="0" name=""/>
        <dsp:cNvSpPr/>
      </dsp:nvSpPr>
      <dsp:spPr>
        <a:xfrm>
          <a:off x="122044" y="0"/>
          <a:ext cx="1048216" cy="6102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62C8B-F3A2-432B-9C74-3F6EF9AAFF2B}">
      <dsp:nvSpPr>
        <dsp:cNvPr id="0" name=""/>
        <dsp:cNvSpPr/>
      </dsp:nvSpPr>
      <dsp:spPr>
        <a:xfrm rot="10800000">
          <a:off x="-1" y="794529"/>
          <a:ext cx="9144003" cy="610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05" tIns="76200" rIns="142240" bIns="76200" numCol="1" spcCol="1270" anchor="ctr" anchorCtr="0">
          <a:noAutofit/>
        </a:bodyPr>
        <a:lstStyle/>
        <a:p>
          <a:pPr marL="9032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</a:rPr>
            <a:t>б) компрессорные станции;</a:t>
          </a:r>
          <a:endParaRPr lang="ru-RU" sz="2000" b="1" kern="1200" dirty="0">
            <a:solidFill>
              <a:srgbClr val="0033CC"/>
            </a:solidFill>
          </a:endParaRPr>
        </a:p>
      </dsp:txBody>
      <dsp:txXfrm rot="10800000">
        <a:off x="152562" y="794529"/>
        <a:ext cx="8991440" cy="610254"/>
      </dsp:txXfrm>
    </dsp:sp>
    <dsp:sp modelId="{72845969-09D2-447B-BEC7-5BAFE72226C1}">
      <dsp:nvSpPr>
        <dsp:cNvPr id="0" name=""/>
        <dsp:cNvSpPr/>
      </dsp:nvSpPr>
      <dsp:spPr>
        <a:xfrm>
          <a:off x="77443" y="794529"/>
          <a:ext cx="1062587" cy="6102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81746-AB57-4F91-BBDA-C950F10AB5DE}">
      <dsp:nvSpPr>
        <dsp:cNvPr id="0" name=""/>
        <dsp:cNvSpPr/>
      </dsp:nvSpPr>
      <dsp:spPr>
        <a:xfrm rot="10800000">
          <a:off x="-1" y="1586950"/>
          <a:ext cx="9144003" cy="610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05" tIns="76200" rIns="142240" bIns="76200" numCol="1" spcCol="1270" anchor="ctr" anchorCtr="0">
          <a:noAutofit/>
        </a:bodyPr>
        <a:lstStyle/>
        <a:p>
          <a:pPr marL="9032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</a:rPr>
            <a:t>в) </a:t>
          </a:r>
          <a:r>
            <a:rPr lang="ru-RU" sz="2000" b="1" kern="1200" dirty="0" err="1" smtClean="0">
              <a:solidFill>
                <a:srgbClr val="0033CC"/>
              </a:solidFill>
            </a:rPr>
            <a:t>газоизмерительные</a:t>
          </a:r>
          <a:r>
            <a:rPr lang="ru-RU" sz="2000" b="1" kern="1200" dirty="0" smtClean="0">
              <a:solidFill>
                <a:srgbClr val="0033CC"/>
              </a:solidFill>
            </a:rPr>
            <a:t> станции;</a:t>
          </a:r>
          <a:endParaRPr lang="ru-RU" sz="2000" b="1" kern="1200" dirty="0">
            <a:solidFill>
              <a:srgbClr val="0033CC"/>
            </a:solidFill>
          </a:endParaRPr>
        </a:p>
      </dsp:txBody>
      <dsp:txXfrm rot="10800000">
        <a:off x="152562" y="1586950"/>
        <a:ext cx="8991440" cy="610254"/>
      </dsp:txXfrm>
    </dsp:sp>
    <dsp:sp modelId="{F190DAE5-B833-43E3-B003-5B1F6987E860}">
      <dsp:nvSpPr>
        <dsp:cNvPr id="0" name=""/>
        <dsp:cNvSpPr/>
      </dsp:nvSpPr>
      <dsp:spPr>
        <a:xfrm>
          <a:off x="90515" y="1574476"/>
          <a:ext cx="1061391" cy="6102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D1437-3557-40C1-89E9-3DF4F8FB7782}">
      <dsp:nvSpPr>
        <dsp:cNvPr id="0" name=""/>
        <dsp:cNvSpPr/>
      </dsp:nvSpPr>
      <dsp:spPr>
        <a:xfrm rot="10800000">
          <a:off x="-1" y="2379370"/>
          <a:ext cx="9144003" cy="610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05" tIns="76200" rIns="142240" bIns="76200" numCol="1" spcCol="1270" anchor="ctr" anchorCtr="0">
          <a:noAutofit/>
        </a:bodyPr>
        <a:lstStyle/>
        <a:p>
          <a:pPr marL="9032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</a:rPr>
            <a:t>г) газораспределительные станции, узлы и пункты редуцирования газа;</a:t>
          </a:r>
          <a:endParaRPr lang="ru-RU" sz="2000" b="1" kern="1200" dirty="0">
            <a:solidFill>
              <a:srgbClr val="0033CC"/>
            </a:solidFill>
          </a:endParaRPr>
        </a:p>
      </dsp:txBody>
      <dsp:txXfrm rot="10800000">
        <a:off x="152562" y="2379370"/>
        <a:ext cx="8991440" cy="610254"/>
      </dsp:txXfrm>
    </dsp:sp>
    <dsp:sp modelId="{398FB6E7-D331-4EA4-BA51-9F7AFCE73DFC}">
      <dsp:nvSpPr>
        <dsp:cNvPr id="0" name=""/>
        <dsp:cNvSpPr/>
      </dsp:nvSpPr>
      <dsp:spPr>
        <a:xfrm>
          <a:off x="109573" y="2391844"/>
          <a:ext cx="1023275" cy="61025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5EBF-A127-4922-92C8-EFB0913BF95D}">
      <dsp:nvSpPr>
        <dsp:cNvPr id="0" name=""/>
        <dsp:cNvSpPr/>
      </dsp:nvSpPr>
      <dsp:spPr>
        <a:xfrm rot="10800000">
          <a:off x="-1" y="3171791"/>
          <a:ext cx="9144003" cy="610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05" tIns="76200" rIns="142240" bIns="76200" numCol="1" spcCol="1270" anchor="ctr" anchorCtr="0">
          <a:noAutofit/>
        </a:bodyPr>
        <a:lstStyle/>
        <a:p>
          <a:pPr marL="9032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</a:rPr>
            <a:t>д) станции охлаждения газа;</a:t>
          </a:r>
          <a:endParaRPr lang="ru-RU" sz="2000" b="1" kern="1200" dirty="0">
            <a:solidFill>
              <a:srgbClr val="0033CC"/>
            </a:solidFill>
          </a:endParaRPr>
        </a:p>
      </dsp:txBody>
      <dsp:txXfrm rot="10800000">
        <a:off x="152562" y="3171791"/>
        <a:ext cx="8991440" cy="610254"/>
      </dsp:txXfrm>
    </dsp:sp>
    <dsp:sp modelId="{B87A0CE4-6597-40EB-BA97-81BF6A318168}">
      <dsp:nvSpPr>
        <dsp:cNvPr id="0" name=""/>
        <dsp:cNvSpPr/>
      </dsp:nvSpPr>
      <dsp:spPr>
        <a:xfrm>
          <a:off x="122038" y="3171791"/>
          <a:ext cx="1023281" cy="61025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96491-4C07-4E2D-80FD-56F4091D5BAD}">
      <dsp:nvSpPr>
        <dsp:cNvPr id="0" name=""/>
        <dsp:cNvSpPr/>
      </dsp:nvSpPr>
      <dsp:spPr>
        <a:xfrm rot="10800000">
          <a:off x="-1" y="3964211"/>
          <a:ext cx="9144003" cy="610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105" tIns="76200" rIns="142240" bIns="76200" numCol="1" spcCol="1270" anchor="ctr" anchorCtr="0">
          <a:noAutofit/>
        </a:bodyPr>
        <a:lstStyle/>
        <a:p>
          <a:pPr marL="9032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</a:rPr>
            <a:t>е) подземные хранилища газа, включая трубопроводы, соединяющие объекты подземных хранилищ газа.</a:t>
          </a:r>
          <a:endParaRPr lang="ru-RU" sz="2000" b="1" kern="1200" dirty="0">
            <a:solidFill>
              <a:srgbClr val="0033CC"/>
            </a:solidFill>
          </a:endParaRPr>
        </a:p>
      </dsp:txBody>
      <dsp:txXfrm rot="10800000">
        <a:off x="152562" y="3964211"/>
        <a:ext cx="8991440" cy="610254"/>
      </dsp:txXfrm>
    </dsp:sp>
    <dsp:sp modelId="{5113C4D7-F834-4CA9-906B-C3D16F4B9B89}">
      <dsp:nvSpPr>
        <dsp:cNvPr id="0" name=""/>
        <dsp:cNvSpPr/>
      </dsp:nvSpPr>
      <dsp:spPr>
        <a:xfrm>
          <a:off x="129718" y="3966321"/>
          <a:ext cx="1057815" cy="61025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1ACC-5AA9-42EA-8A08-0148E0E3B592}">
      <dsp:nvSpPr>
        <dsp:cNvPr id="0" name=""/>
        <dsp:cNvSpPr/>
      </dsp:nvSpPr>
      <dsp:spPr>
        <a:xfrm>
          <a:off x="0" y="86180"/>
          <a:ext cx="2751220" cy="18341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CFB46-AA04-498E-BFD5-F5268D39BF97}">
      <dsp:nvSpPr>
        <dsp:cNvPr id="0" name=""/>
        <dsp:cNvSpPr/>
      </dsp:nvSpPr>
      <dsp:spPr>
        <a:xfrm>
          <a:off x="2695374" y="988839"/>
          <a:ext cx="6424783" cy="4335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Статья 51_2. Использование водных объектов для целей эксплуатации мостов, подводных и подземных переходов, трубопроводов, подводных линий связи, других линейных объектов 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C000"/>
              </a:solidFill>
            </a:rPr>
            <a:t>Использование водных объектов для целей эксплуатации </a:t>
          </a:r>
          <a:r>
            <a:rPr lang="ru-RU" sz="2200" b="1" kern="1200" dirty="0" smtClean="0">
              <a:solidFill>
                <a:schemeClr val="bg1"/>
              </a:solidFill>
            </a:rPr>
            <a:t>мостов, </a:t>
          </a:r>
          <a:r>
            <a:rPr lang="ru-RU" sz="2200" b="1" kern="1200" dirty="0" smtClean="0">
              <a:solidFill>
                <a:srgbClr val="FFC000"/>
              </a:solidFill>
            </a:rPr>
            <a:t>подводных и подземных переходов, трубопроводов</a:t>
          </a:r>
          <a:r>
            <a:rPr lang="ru-RU" sz="2200" b="1" kern="1200" dirty="0" smtClean="0">
              <a:solidFill>
                <a:schemeClr val="bg1"/>
              </a:solidFill>
            </a:rPr>
            <a:t>, подводных линий связи, других линейных объектов осуществляется в соответствии с законодательством Российской Федерации </a:t>
          </a:r>
          <a:r>
            <a:rPr lang="ru-RU" sz="2200" b="1" kern="1200" dirty="0" smtClean="0">
              <a:solidFill>
                <a:srgbClr val="FFC000"/>
              </a:solidFill>
            </a:rPr>
            <a:t>без предоставления водных объектов в пользование. </a:t>
          </a:r>
        </a:p>
      </dsp:txBody>
      <dsp:txXfrm>
        <a:off x="2695374" y="988839"/>
        <a:ext cx="6424783" cy="4335635"/>
      </dsp:txXfrm>
    </dsp:sp>
    <dsp:sp modelId="{5D8AAAFE-376B-47F0-BEDD-0DE8BF01F3F6}">
      <dsp:nvSpPr>
        <dsp:cNvPr id="0" name=""/>
        <dsp:cNvSpPr/>
      </dsp:nvSpPr>
      <dsp:spPr>
        <a:xfrm>
          <a:off x="2631983" y="1127235"/>
          <a:ext cx="289348" cy="5682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983C4-CF76-463E-B885-3B99A8347609}">
      <dsp:nvSpPr>
        <dsp:cNvPr id="0" name=""/>
        <dsp:cNvSpPr/>
      </dsp:nvSpPr>
      <dsp:spPr>
        <a:xfrm rot="5400000">
          <a:off x="8705294" y="1348386"/>
          <a:ext cx="612367" cy="2650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56317-8C40-422D-A1D8-89ADFACD6F87}">
      <dsp:nvSpPr>
        <dsp:cNvPr id="0" name=""/>
        <dsp:cNvSpPr/>
      </dsp:nvSpPr>
      <dsp:spPr>
        <a:xfrm rot="16200000">
          <a:off x="2484681" y="4783785"/>
          <a:ext cx="702687" cy="3261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6A2F4-40DF-4A1C-82C5-BC60B5DBD244}">
      <dsp:nvSpPr>
        <dsp:cNvPr id="0" name=""/>
        <dsp:cNvSpPr/>
      </dsp:nvSpPr>
      <dsp:spPr>
        <a:xfrm rot="10800000">
          <a:off x="8870885" y="4583642"/>
          <a:ext cx="275063" cy="70769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t" anchorCtr="0" compatLnSpc="1">
            <a:prstTxWarp prst="textNoShape">
              <a:avLst/>
            </a:prstTxWarp>
          </a:bodyPr>
          <a:lstStyle>
            <a:lvl1pPr defTabSz="90262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t" anchorCtr="0" compatLnSpc="1">
            <a:prstTxWarp prst="textNoShape">
              <a:avLst/>
            </a:prstTxWarp>
          </a:bodyPr>
          <a:lstStyle>
            <a:lvl1pPr algn="r" defTabSz="90262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86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b" anchorCtr="0" compatLnSpc="1">
            <a:prstTxWarp prst="textNoShape">
              <a:avLst/>
            </a:prstTxWarp>
          </a:bodyPr>
          <a:lstStyle>
            <a:lvl1pPr defTabSz="90262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186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1" tIns="45241" rIns="90481" bIns="45241" numCol="1" anchor="b" anchorCtr="0" compatLnSpc="1">
            <a:prstTxWarp prst="textNoShape">
              <a:avLst/>
            </a:prstTxWarp>
          </a:bodyPr>
          <a:lstStyle>
            <a:lvl1pPr algn="r" defTabSz="90262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8EC44C8-FFDC-481B-AED0-80DA24443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8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t" anchorCtr="0" compatLnSpc="1">
            <a:prstTxWarp prst="textNoShape">
              <a:avLst/>
            </a:prstTxWarp>
          </a:bodyPr>
          <a:lstStyle>
            <a:lvl1pPr defTabSz="95464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t" anchorCtr="0" compatLnSpc="1">
            <a:prstTxWarp prst="textNoShape">
              <a:avLst/>
            </a:prstTxWarp>
          </a:bodyPr>
          <a:lstStyle>
            <a:lvl1pPr algn="r" defTabSz="95464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292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b" anchorCtr="0" compatLnSpc="1">
            <a:prstTxWarp prst="textNoShape">
              <a:avLst/>
            </a:prstTxWarp>
          </a:bodyPr>
          <a:lstStyle>
            <a:lvl1pPr defTabSz="95464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86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b" anchorCtr="0" compatLnSpc="1">
            <a:prstTxWarp prst="textNoShape">
              <a:avLst/>
            </a:prstTxWarp>
          </a:bodyPr>
          <a:lstStyle>
            <a:lvl1pPr algn="r" defTabSz="95464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67826D-670D-4360-B345-ABC0C1D55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68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Добрый день уважаемые Коллеги, предлагаю Вашему вниманию доклад по теме «</a:t>
            </a:r>
            <a:r>
              <a:rPr lang="ru-RU" altLang="ru-RU" sz="1200" b="1" dirty="0" smtClean="0"/>
              <a:t>Об основных требованиях в области эксплуатации магистральных газопроводов в современных документах</a:t>
            </a:r>
            <a:r>
              <a:rPr lang="ru-RU" dirty="0" smtClean="0"/>
              <a:t>»</a:t>
            </a:r>
          </a:p>
          <a:p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3B49889E-DED5-42AA-8F2E-535BEB363E78}" type="slidenum">
              <a:rPr lang="ru-RU" smtClean="0"/>
              <a:pPr defTabSz="954088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7675" algn="just"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основании вышеизложенного представляется целесообразным осуществить дальнейшее участие разработке нормативных правовых актов и документов по стандартизации  за счёт:</a:t>
            </a:r>
          </a:p>
          <a:p>
            <a:pPr marL="0" lvl="1" indent="447675" algn="just"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наращивания представительства ПАО «Газпром» в рабочих группах по разработке документов, на уровне федеральных органов исполнительной власти</a:t>
            </a:r>
          </a:p>
          <a:p>
            <a:pPr marL="0" lvl="1" indent="447675" algn="just"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системного мониторинга разработки и изменений документов,  регулирующих деятельность в области эксплуатации МГ</a:t>
            </a:r>
          </a:p>
          <a:p>
            <a:pPr marL="0" lvl="1" indent="447675" algn="just"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 на постоянной основе работ по рассмотрению и согласованию документов по техническому регулированию в рамках деятельности профильных подкомитетов ТК23</a:t>
            </a:r>
          </a:p>
          <a:p>
            <a:pPr marL="0" lvl="1" indent="447675" algn="just"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расширения участия в рассмотрении документов подразделений и организаций ПАО «Газпром», включая ведущие научные и проектные институты</a:t>
            </a:r>
          </a:p>
          <a:p>
            <a:pPr marL="0" lvl="1" indent="447675" algn="just"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Кроме этого необходимо продолжить на системной основе сбор и анализ информации от эксплуатирующих организаций о проблемах, связанных с нормативным обеспечением в области эксплуатации  МГ</a:t>
            </a:r>
          </a:p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D3866294-EF15-41FD-A8D7-62CBFF9ED253}" type="slidenum">
              <a:rPr lang="ru-RU" altLang="ru-RU" smtClean="0">
                <a:cs typeface="Arial" charset="0"/>
              </a:rPr>
              <a:pPr defTabSz="954088"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xfrm>
            <a:off x="419099" y="4711700"/>
            <a:ext cx="6029325" cy="4462463"/>
          </a:xfrm>
          <a:noFill/>
          <a:ln/>
        </p:spPr>
        <p:txBody>
          <a:bodyPr/>
          <a:lstStyle/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Основными документами,</a:t>
            </a:r>
            <a:r>
              <a:rPr lang="ru-RU" altLang="ru-RU" sz="1400" baseline="0" dirty="0" smtClean="0">
                <a:latin typeface="Times New Roman" pitchFamily="18" charset="0"/>
                <a:cs typeface="Times New Roman" pitchFamily="18" charset="0"/>
              </a:rPr>
              <a:t> определяющими в настоящее время требования к организации и осуществлению эксплуатации магистральных газопроводов являются перечисленные на слайде.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ECD7215-30AA-4D1A-897F-9BC85D3F488F}" type="slidenum">
              <a:rPr lang="ru-RU" altLang="ru-RU" smtClean="0">
                <a:cs typeface="Arial" charset="0"/>
              </a:rPr>
              <a:pPr defTabSz="954088"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рамках участия в работе Союза организаций нефтегазовой отрасли «Российское газовое общество» по выполнению Целевой Программы «Совершенствование нормативного правового регулирования отношений в области газоснабжения» по теме «Охранные зоны» двухсторонней рабочей группой разработаны «Правила охраны магистральных газопроводов». «Правила охраны магистральных газопроводов», которые утверждены Постановлением Правительства Российской Федерации от 08.09.2017 № 1083. 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 своём докладе,</a:t>
            </a:r>
            <a:r>
              <a:rPr lang="ru-RU" altLang="ru-RU" sz="1400" baseline="0" dirty="0" smtClean="0">
                <a:latin typeface="Times New Roman" pitchFamily="18" charset="0"/>
                <a:cs typeface="Times New Roman" pitchFamily="18" charset="0"/>
              </a:rPr>
              <a:t> я хотел бы особое внимание уделить требованиям, установленным в указанных Правилах охраны, имеющим, на мой взгляд принципиальные отличия от действовавших ранее Правил.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3. Охранные зоны объектов магистральных газопроводов (далее - охранные зоны) устанавливаются: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а) вдоль линейной части магистрального газопровода - в виде территории, ограниченной условными параллельными плоскостями, проходящими на расстоянии 25 метров от оси магистрального газопровода с каждой стороны;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б) вдоль линейной части многониточного магистрального газопровода - в виде территории, ограниченной условными параллельными плоскостями, проходящими на расстоянии 25 метров от осей крайних ниток магистрального газопровода;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в) вдоль подводных переходов магистральных газопроводов через водные преграды - в виде части водного объекта от поверхности до дна, ограниченной условными параллельными плоскостями, отстоящими от оси магистрального газопровода на 100 метров с каждой стороны;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г) вдоль газопроводов, соединяющих объекты подземных хранилищ газа, - в виде территории, ограниченной условными параллельными плоскостями, проходящими на расстоянии 25 метров от осей газопроводов с каждой стороны;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д) вокруг компрессорных станций,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газоизмерительных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станций, газораспределительных станций, узлов и пунктов редуцирования газа, станций охлаждения газа - в виде территории, ограниченной условной замкнутой линией, отстоящей от внешней границы указанных объектов на 100 метров с каждой стороны;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е) вокруг наземных сооружений подземных хранилищ газа - в виде территории, ограниченной условной замкнутой линией, отстоящей от внешней границы указанных объектов на 100 метров с каждой стороны.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4. В охранных зонах запрещается: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г) складировать любые материалы, в том числе горюче-смазочные, или размещать хранилища любых материалов;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ж) проводить дноуглубительные и другие работы, связанные с изменением дна и берегов водных объектов, за исключением работ, необходимых для технического обслуживания объекта магистрального газопровода;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з) проводить работы с использованием ударно-импульсных устройств и вспомогательных механизмов, сбрасывать грузы;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и) осуществлять рекреационную деятельность, кроме деятельности, предусмотренной подпунктом "ж" пункта 6 настоящих Правил, разводить костры и размещать источники огня;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к) огораживать и перегораживать охранные зоны;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л) размещать какие-либо здания, строения, сооружения, не относящиеся к объектам, указанным в пункте 2 настоящих Правил, за исключением объектов, указанных в подпунктах "д" - "к" и "м" пункта 6 настоящих Правил;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м) осуществлять несанкционированное подключение (присоединение) к магистральному газопроводу.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6. В охранных зонах с письменного разрешения собственника магистрального газопровода или организации, эксплуатирующей магистральный газопровод (далее - разрешение на производство работ), допускается: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в) проведение погрузочно-разгрузочных работ, </a:t>
            </a:r>
          </a:p>
          <a:p>
            <a:pPr indent="447675" algn="just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г) проведение земляных работ на глубине более чем 0,3 метра, планировка грунта;</a:t>
            </a:r>
          </a:p>
          <a:p>
            <a:pPr indent="447675" algn="just"/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д) сооружение запруд на реках и ручьях;</a:t>
            </a:r>
          </a:p>
          <a:p>
            <a:pPr indent="447675" algn="just"/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е) складирование кормов, удобрений, сена, соломы, размещение полевых станов и загонов для скота;</a:t>
            </a:r>
          </a:p>
          <a:p>
            <a:pPr indent="447675" algn="just"/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ж) размещение туристских стоянок;</a:t>
            </a:r>
          </a:p>
          <a:p>
            <a:pPr indent="447675" algn="just"/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з) размещение гаражей, стоянок и парковок транспортных средств; </a:t>
            </a:r>
          </a:p>
          <a:p>
            <a:pPr indent="447675" algn="just"/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и) сооружение переездов через магистральные газопроводы;</a:t>
            </a:r>
          </a:p>
          <a:p>
            <a:pPr marL="0" marR="0" indent="44767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effectLst/>
                <a:latin typeface="Arial" charset="0"/>
                <a:ea typeface="+mn-ea"/>
                <a:cs typeface="Arial" charset="0"/>
              </a:rPr>
              <a:t>к) прокладка инженерных коммуникаций;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м) устройство причалов для судов и пляжей;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н) проведение работ на объектах транспортной инфраструктуры, находящихся на территории охранной зоны;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о) проведение работ, связанных с временным затоплением земель, не относящихся к землям сельскохозяйственного назначения.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Bef>
                <a:spcPts val="0"/>
              </a:spcBef>
              <a:spcAft>
                <a:spcPts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17. До начала работ организации или физические лица, получившие разрешение на производство работ, должны совместно с собственником магистрального газопровода или организацией, эксплуатирующей магистральный газопровод, разработать мероприятия, обеспечивающие безопасное производство работ и сохранность магистрального газопровода, которые должны предусматривать: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а) меры, предупреждающие просадку грунта при разработке его в непосредственной близости от действующего магистрального газопровода и при заглублении ниже уровня его заложения;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б) меры, обеспечивающие безопасное производство работ (снижение давления в действующем магистральном газопроводе или др.).</a:t>
            </a:r>
          </a:p>
          <a:p>
            <a:pPr indent="450000" algn="just">
              <a:spcBef>
                <a:spcPts val="0"/>
              </a:spcBef>
              <a:spcAft>
                <a:spcPts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При измерении минимального расстояния между зданиями, строениями и сооружениями, не относящимися к указанным в пункте 2 настоящих Правил объектам, и линейной частью магистрального газопровода берется кратчайшее расстояние между вертикальными плоскостями внешних границ указанных зданий, строений и сооружений и осью линейной части магистрального газопровода. При параллельной прокладке магистральных газопроводов измерение выполняют до оси линейной части каждого из магистральных газопроводов.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Минимальные расстояния между зданиями, строениями и сооружениями, не относящимися к указанным в пункте 2 настоящих Правил объектам, и объектами, указанными в пункте 2 настоящих Правил (кроме линейной части магистрального газопровода), измеряются по кратчайшему расстоянию между вертикальными плоскостями внешних границ зданий, строений и сооружений, не относящихся к указанным в пункте 2 настоящих Правил объектам, и вертикальными плоскостями внешних границ объектов, указанных в пункте 2 настоящих Правил (кроме линейной части магистрального газопровода).</a:t>
            </a:r>
          </a:p>
          <a:p>
            <a:pPr indent="450000" algn="just">
              <a:spcBef>
                <a:spcPts val="0"/>
              </a:spcBef>
              <a:spcAft>
                <a:spcPts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Положение о представлении в федеральный орган исполнительной власти (его территориальные органы), уполномоченный Правительством Российской Федерации на осуществление государственного кадастрового учета, государственной регистрации прав, ведение Единого государственного реестра недвижимости и предоставление сведений, содержащихся в Едином государственном реестре недвижимости, федеральными органами исполнительной власти, органами государственной власти субъектов Российской Федерации и органами местного самоуправления дополнительных сведений, воспроизводимых на публичных кадастровых картах. 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Утверждено постановлением Правительства Российской Федерации от 18 апреля 2016 года N 322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2. Для воспроизведения на публичных кадастровых картах уполномоченными органами представляются в орган регистрации прав следующие дополнительные сведения: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7. Для воспроизведения на публичных кадастровых картах дополнительных сведений в орган регистрации прав: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Статья  дополнительно включена с 6 августа 2017 года Федеральным законом от 26 июля 2017 года N 208-ФЗ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1700"/>
            <a:ext cx="5429250" cy="4641850"/>
          </a:xfrm>
          <a:noFill/>
          <a:ln/>
        </p:spPr>
        <p:txBody>
          <a:bodyPr/>
          <a:lstStyle/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Для выполнения этапа 1 необходимо: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выполнить анализ нормативной документации межгосударственного, федерального уровней и системы стандартизации ПАО «Газпром», действующей в области обеспечения эксплуатации магистральных газопроводов;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выполнить анализ несоответствий, выявляемых при эксплуатации магистральных газопроводов, в том числе при проведении проверок уполномоченными федеральными органами контроля и надзора;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выполнить сбор и анализ данных и предложений эксплуатирующих организаций по корректировке существующих требований к организации и проведению регламентированных эксплуатационных работ, основанных на опыте эксплуатации магистральных газопроводов;</a:t>
            </a:r>
          </a:p>
          <a:p>
            <a:pPr indent="447675"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разработать предложения, содержащие основные требования к организации и осуществлению эксплуатации магистральных газопроводов.</a:t>
            </a:r>
          </a:p>
          <a:p>
            <a:pPr indent="447675" algn="just"/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FC2FD84-23BA-4BAB-B191-9906784AE103}" type="slidenum">
              <a:rPr lang="ru-RU" altLang="ru-RU" smtClean="0">
                <a:cs typeface="Arial" charset="0"/>
              </a:rPr>
              <a:pPr defTabSz="954088"/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2263-1D42-4919-B1C7-5516BCB8C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00250" y="6362700"/>
            <a:ext cx="7143750" cy="47625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ru-RU" altLang="ru-RU"/>
              <a:t>Ход выполнения работ по аттестации технологии ЛЧ МГ ООО «Газпром </a:t>
            </a:r>
            <a:r>
              <a:rPr lang="ru-RU" altLang="ru-RU" err="1"/>
              <a:t>трансгаз</a:t>
            </a:r>
            <a:r>
              <a:rPr lang="ru-RU" altLang="ru-RU"/>
              <a:t> Екатеринбург» </a:t>
            </a:r>
            <a:br>
              <a:rPr lang="ru-RU" altLang="ru-RU"/>
            </a:br>
            <a:r>
              <a:rPr lang="ru-RU" altLang="ru-RU"/>
              <a:t>с применением базы ремонта и изоляции труб (БРИТ-М)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96548-CDE5-4053-83EA-7CAFBA6E7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FC4EF-906F-477E-871E-A855CDC43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>
                <a:solidFill>
                  <a:srgbClr val="003366"/>
                </a:solidFill>
              </a:defRPr>
            </a:lvl1pPr>
            <a:lvl2pPr>
              <a:defRPr sz="3200">
                <a:solidFill>
                  <a:srgbClr val="003366"/>
                </a:solidFill>
              </a:defRPr>
            </a:lvl2pPr>
            <a:lvl3pPr>
              <a:defRPr sz="2800">
                <a:solidFill>
                  <a:srgbClr val="003366"/>
                </a:solidFill>
              </a:defRPr>
            </a:lvl3pPr>
            <a:lvl4pPr>
              <a:defRPr sz="2400">
                <a:solidFill>
                  <a:srgbClr val="003366"/>
                </a:solidFill>
              </a:defRPr>
            </a:lvl4pPr>
            <a:lvl5pPr>
              <a:defRPr sz="240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8A14-469D-44C7-8E4F-31A793A0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C7BA-583C-48B3-8470-1D0411235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lang="en-US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9CD3-99AC-4D9A-AB04-C5E3DC61A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wm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9300D04-FE89-4F22-86D9-1C8C015BDF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5" name="Picture 37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6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43100" y="6323013"/>
            <a:ext cx="72850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07551363-E176-4F74-BCBD-923EBC9A7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8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9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061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B0667601-5D90-4DAD-97F2-BDEC4FD0E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83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6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086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1063"/>
            <a:ext cx="9144000" cy="4160837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B80864A-9A97-42FA-B7EA-A75A87FCA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7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8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4110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445FA20-4AC8-417D-B53A-7B20EC07C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3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1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5134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9ED00574-421E-435D-9ADE-EC8EABED4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6158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4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6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77" name="Picture 37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924050" y="1071563"/>
            <a:ext cx="7070725" cy="521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/>
              <a:t>Об основных требованиях в области эксплуатации магистральных газопроводов в современных документах</a:t>
            </a:r>
            <a:endParaRPr lang="ru-RU" altLang="ru-RU" sz="2800" b="1" dirty="0"/>
          </a:p>
          <a:p>
            <a:pPr>
              <a:spcBef>
                <a:spcPct val="50000"/>
              </a:spcBef>
            </a:pPr>
            <a:endParaRPr lang="ru-RU" altLang="ru-RU" sz="1400" b="1" dirty="0"/>
          </a:p>
          <a:p>
            <a:pPr>
              <a:spcBef>
                <a:spcPct val="50000"/>
              </a:spcBef>
            </a:pPr>
            <a:r>
              <a:rPr lang="ru-RU" altLang="ru-RU" sz="1800" b="1" dirty="0"/>
              <a:t>Елфимов Александр Васильевич – начальник лаборатории технологий строительства и ремонта трубопроводов ООО «Газпром ВНИИГАЗ»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091505F-2DC0-4D38-82ED-F9BC10BC79F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Предложения по оптимизации и развитию работ по нормативно-правовому регулированию в области эксплуатации МГ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23938"/>
            <a:ext cx="9144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200" b="1" dirty="0"/>
              <a:t>Осуществить дальнейшее </a:t>
            </a:r>
            <a:r>
              <a:rPr lang="ru-RU" sz="2200" b="1" dirty="0" smtClean="0"/>
              <a:t>участие </a:t>
            </a:r>
            <a:r>
              <a:rPr lang="ru-RU" sz="2200" b="1" dirty="0"/>
              <a:t>ПАО «Газпром» в разработке нормативных правовых актов и документов по стандартизации  за счёт: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наращивания представительства ПАО «Газпром» в рабочих группах по разработке документов, на уровне федеральных органов исполнительной власти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системного мониторинга разработки и изменений документов,  регулирующих деятельность в области эксплуатации МГ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организации на постоянной основе работ по рассмотрению и согласованию документов по техническому регулированию в рамках деятельности профильных подкомитетов ТК23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/>
              <a:t>расширения участия в рассмотрении документов подразделений и организаций ПАО «Газпром», включая ведущие научные и проектные институты</a:t>
            </a:r>
            <a:endParaRPr lang="ru-RU" sz="2000" dirty="0"/>
          </a:p>
          <a:p>
            <a:pPr marL="284400" lvl="1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dirty="0"/>
              <a:t>Продолжить на системной основе сбор и анализ информации от эксплуатирующих организаций о проблемах, связанных с нормативным обеспечением в области эксплуатации  МГ</a:t>
            </a: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0" y="2801938"/>
            <a:ext cx="8994775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ru-RU" altLang="ru-RU" sz="3600" b="1"/>
              <a:t>СПАСИБО ЗА ВНИМАНИЕ</a:t>
            </a:r>
          </a:p>
          <a:p>
            <a:pPr algn="ctr">
              <a:spcBef>
                <a:spcPct val="50000"/>
              </a:spcBef>
            </a:pPr>
            <a:endParaRPr lang="ru-RU" alt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1FDD75B-2F2A-4F4A-B35F-034E43165C9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Основные </a:t>
            </a:r>
            <a:r>
              <a:rPr lang="ru-RU" altLang="ru-RU" sz="2200" b="1" kern="0" dirty="0" smtClean="0">
                <a:latin typeface="Arial" charset="0"/>
                <a:ea typeface="+mj-ea"/>
                <a:cs typeface="+mj-cs"/>
              </a:rPr>
              <a:t>документы в области эксплуатации магистральных газопроводов наднационального и национального уровня </a:t>
            </a:r>
            <a:endParaRPr lang="ru-RU" altLang="ru-RU" sz="2200" b="1" kern="0" dirty="0">
              <a:latin typeface="Arial" charset="0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98807785"/>
              </p:ext>
            </p:extLst>
          </p:nvPr>
        </p:nvGraphicFramePr>
        <p:xfrm>
          <a:off x="0" y="1104405"/>
          <a:ext cx="9144000" cy="522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Правила охраны магистральных газопроводов. 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2706976"/>
              </p:ext>
            </p:extLst>
          </p:nvPr>
        </p:nvGraphicFramePr>
        <p:xfrm>
          <a:off x="0" y="1757548"/>
          <a:ext cx="9144000" cy="457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6877" y="1054919"/>
            <a:ext cx="8953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2. Для целей настоящих Правил магистральный газопровод может включать следующие объекты: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Правила охраны магистральных газопроводов.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28343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/>
              <a:t>3. Охранные зоны объектов магистральных газопроводов (далее - охранные зоны) устанавливаются</a:t>
            </a:r>
            <a:r>
              <a:rPr lang="ru-RU" sz="2800" b="1" dirty="0" smtClean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…..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г</a:t>
            </a:r>
            <a:r>
              <a:rPr lang="ru-RU" sz="2400" b="1" dirty="0"/>
              <a:t>) вдоль газопроводов, соединяющих объекты подземных хранилищ газа, - в виде территории, ограниченной условными параллельными плоскостями, проходящими на расстоянии 25 метров от осей газопроводов с каждой стороны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…..</a:t>
            </a:r>
            <a:endParaRPr lang="ru-RU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е</a:t>
            </a:r>
            <a:r>
              <a:rPr lang="ru-RU" sz="2400" b="1" dirty="0"/>
              <a:t>) вокруг наземных сооружений подземных хранилищ газа - в виде территории, ограниченной условной замкнутой линией, отстоящей от внешней границы указанных объектов на 100 метров с каждой стороны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</p:spTree>
    <p:extLst>
      <p:ext uri="{BB962C8B-B14F-4D97-AF65-F5344CB8AC3E}">
        <p14:creationId xmlns:p14="http://schemas.microsoft.com/office/powerpoint/2010/main" val="37327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Правила охраны магистральных газопроводов. 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8184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8. В целях получения разрешения на производство работ организация или физическое лицо, намеревающиеся производить указанные в пункте 6 настоящих Правил работы, обязаны обратиться к собственнику магистрального газопровода или организации, эксплуатирующей магистральный газопровод, с письменным заявлением не менее чем за 20 рабочих дней до планируемого дня начала работ.</a:t>
            </a:r>
          </a:p>
          <a:p>
            <a:pPr indent="177800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9</a:t>
            </a:r>
            <a:r>
              <a:rPr lang="ru-RU" sz="2200" b="1" dirty="0"/>
              <a:t>. Собственник магистрального газопровода или организация, эксплуатирующая магистральный газопровод, в течение 15 рабочих дней со дня получения заявления, указанного в пункте 8 настоящих Правил, обязаны выдать разрешение на производство работ либо в случае наличия угрозы безопасности магистрального газопровода направить мотивированный отказ в выдаче разрешения на производство работ.</a:t>
            </a:r>
          </a:p>
          <a:p>
            <a:pPr indent="177800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Отказ </a:t>
            </a:r>
            <a:r>
              <a:rPr lang="ru-RU" sz="2200" b="1" dirty="0"/>
              <a:t>в выдаче разрешения на производство работ может быть обжалован в порядке, установленном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7783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Правила охраны магистральных газопроводов. 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8184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22</a:t>
            </a:r>
            <a:r>
              <a:rPr lang="ru-RU" sz="2200" b="1" dirty="0"/>
              <a:t>. При проектировании, строительстве и реконструкции зданий, строений и сооружений должны соблюдаться минимальные расстояния от указанных объектов до магистрального газопровода, предусмотренные нормативными документами в области технического регулирования.</a:t>
            </a:r>
          </a:p>
          <a:p>
            <a:pPr indent="177800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23</a:t>
            </a:r>
            <a:r>
              <a:rPr lang="ru-RU" sz="2200" b="1" dirty="0"/>
              <a:t>. Сведения о границах охранных зон и предусмотренных пунктом 22 настоящих Правил минимальных расстояниях указываются в проектной документации магистрального газопровода, а также отображаются в документации по планировке территории и подлежат включению в федеральную государственную информационную систему территориального планирования.</a:t>
            </a:r>
          </a:p>
          <a:p>
            <a:pPr indent="177800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Сведения </a:t>
            </a:r>
            <a:r>
              <a:rPr lang="ru-RU" sz="2200" b="1" dirty="0"/>
              <a:t>о границах указанных минимальных расстояний отображаются на публичных кадастровых картах в соответствии с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0359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Положение о представлении дополнительных сведений, воспроизводимых на публичных кадастровых картах </a:t>
            </a:r>
            <a:r>
              <a:rPr lang="ru-RU" altLang="ru-RU" sz="2200" b="1" kern="0" dirty="0" smtClean="0">
                <a:latin typeface="Arial" charset="0"/>
                <a:ea typeface="+mj-ea"/>
                <a:cs typeface="+mj-cs"/>
              </a:rPr>
              <a:t> </a:t>
            </a:r>
            <a:endParaRPr lang="ru-RU" altLang="ru-RU" sz="2200" b="1" kern="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86638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1. Пункт 2 дополнить подпунктом "д" следующего содержания: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"</a:t>
            </a:r>
            <a:r>
              <a:rPr lang="ru-RU" sz="2200" b="1" dirty="0"/>
              <a:t>д) сведения о границах минимальных расстояний от объектов магистральных газопроводов, нефтепроводов и нефтепродуктопроводов (без отображения оси магистрального трубопровода) до зданий, строений и сооружений, не относящихся к объектам магистральных газопроводов, нефтепроводов и нефтепродуктопроводов.".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2</a:t>
            </a:r>
            <a:r>
              <a:rPr lang="ru-RU" sz="2200" b="1" dirty="0"/>
              <a:t>. Пункт 7 дополнить подпунктом "д" следующего содержания: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"</a:t>
            </a:r>
            <a:r>
              <a:rPr lang="ru-RU" sz="2200" b="1" dirty="0"/>
              <a:t>д) в отношении минимальных расстояний, указанных в подпункте "д" пункта 2 настоящего Положения и предусмотренных нормативными документами в области технического регулирования, уполномоченным органом направляется уведомление, содержащее сведения о границах минимальных расстояний в единой государственной системе координат, используемой для ведения Единого государственного реестра недвижимости.".</a:t>
            </a:r>
          </a:p>
        </p:txBody>
      </p:sp>
    </p:spTree>
    <p:extLst>
      <p:ext uri="{BB962C8B-B14F-4D97-AF65-F5344CB8AC3E}">
        <p14:creationId xmlns:p14="http://schemas.microsoft.com/office/powerpoint/2010/main" val="28271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ВОДНЫЙ КОДЕКС РОССИЙСКОЙ ФЕДЕРАЦИИ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(с изменениями на 29 июля 2017 года)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1884" y="2012906"/>
            <a:ext cx="6875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7970212"/>
              </p:ext>
            </p:extLst>
          </p:nvPr>
        </p:nvGraphicFramePr>
        <p:xfrm>
          <a:off x="0" y="1009650"/>
          <a:ext cx="9143999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2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4874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5B4909-D30A-4ABD-9351-5ECB47EAC423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4688" y="0"/>
            <a:ext cx="7199312" cy="10096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200" b="1" kern="0" dirty="0" smtClean="0">
                <a:latin typeface="Arial" charset="0"/>
                <a:ea typeface="+mj-ea"/>
                <a:cs typeface="+mj-cs"/>
              </a:rPr>
              <a:t>НИОКР «Разработка </a:t>
            </a:r>
            <a:r>
              <a:rPr lang="ru-RU" altLang="ru-RU" sz="2200" b="1" kern="0" dirty="0">
                <a:latin typeface="Arial" charset="0"/>
                <a:ea typeface="+mj-ea"/>
                <a:cs typeface="+mj-cs"/>
              </a:rPr>
              <a:t>правил эксплуатации магистральных газопроводов»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936750" y="6334125"/>
            <a:ext cx="720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/>
              <a:t>Об основных требованиях в области эксплуатации магистральных газопроводов в современных документах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34138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C000"/>
                </a:solidFill>
              </a:rPr>
              <a:t>Основания </a:t>
            </a:r>
            <a:r>
              <a:rPr lang="ru-RU" sz="2400" b="1" dirty="0">
                <a:solidFill>
                  <a:srgbClr val="FFC000"/>
                </a:solidFill>
              </a:rPr>
              <a:t>для выполнения НИОКР:</a:t>
            </a:r>
          </a:p>
          <a:p>
            <a:pPr indent="355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Поручение Председателя Правления ПАО «Газпром» А.Б. Миллера от 06.03.2013 № 01-648 о ходе исполнения «Протокола совещания по проблематике развития сотрудничества на белорусском направлении»;</a:t>
            </a:r>
          </a:p>
          <a:p>
            <a:pPr indent="355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/>
              <a:t>Проект Программы по разработке межгосударственных стандартов, в результате применения которых на добровольной основе обеспечивается соблюдение требований технического регламента Евразийского экономического союза «О требованиях к магистральным трубопроводам для транспортирования жидких и газообразных углеводородов», пункт 3.1;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Этап </a:t>
            </a:r>
            <a:r>
              <a:rPr lang="ru-RU" sz="2400" b="1" dirty="0"/>
              <a:t>1 </a:t>
            </a:r>
            <a:r>
              <a:rPr lang="ru-RU" sz="2400" b="1" dirty="0">
                <a:solidFill>
                  <a:srgbClr val="FFC000"/>
                </a:solidFill>
              </a:rPr>
              <a:t>Анализ существующего опыта в области организации эксплуатации магистральных газопроводов.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Этап 2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C000"/>
                </a:solidFill>
              </a:rPr>
              <a:t>Разработка правил эксплуатации магистральных газопроводов. </a:t>
            </a:r>
          </a:p>
        </p:txBody>
      </p:sp>
    </p:spTree>
    <p:extLst>
      <p:ext uri="{BB962C8B-B14F-4D97-AF65-F5344CB8AC3E}">
        <p14:creationId xmlns:p14="http://schemas.microsoft.com/office/powerpoint/2010/main" val="13435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7656</TotalTime>
  <Words>2284</Words>
  <Application>Microsoft Office PowerPoint</Application>
  <PresentationFormat>Экран (4:3)</PresentationFormat>
  <Paragraphs>146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A_Elfimov</cp:lastModifiedBy>
  <cp:revision>424</cp:revision>
  <dcterms:created xsi:type="dcterms:W3CDTF">2009-07-15T11:37:47Z</dcterms:created>
  <dcterms:modified xsi:type="dcterms:W3CDTF">2018-05-14T07:05:00Z</dcterms:modified>
</cp:coreProperties>
</file>