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5.xml" ContentType="application/vnd.openxmlformats-officedocument.them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docProps/custom.xml" ContentType="application/vnd.openxmlformats-officedocument.custom-properties+xml"/>
  <Override PartName="/ppt/slideMasters/slideMaster6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charts/chart1.xml" ContentType="application/vnd.openxmlformats-officedocument.drawingml.char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slideLayouts/slideLayout29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Default Extension="gif" ContentType="image/gif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theme/theme7.xml" ContentType="application/vnd.openxmlformats-officedocument.them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  <p:sldMasterId id="2147483703" r:id="rId2"/>
    <p:sldMasterId id="2147483723" r:id="rId3"/>
    <p:sldMasterId id="2147483754" r:id="rId4"/>
    <p:sldMasterId id="2147483832" r:id="rId5"/>
    <p:sldMasterId id="2147483847" r:id="rId6"/>
  </p:sldMasterIdLst>
  <p:notesMasterIdLst>
    <p:notesMasterId r:id="rId33"/>
  </p:notesMasterIdLst>
  <p:sldIdLst>
    <p:sldId id="526" r:id="rId7"/>
    <p:sldId id="527" r:id="rId8"/>
    <p:sldId id="606" r:id="rId9"/>
    <p:sldId id="607" r:id="rId10"/>
    <p:sldId id="584" r:id="rId11"/>
    <p:sldId id="479" r:id="rId12"/>
    <p:sldId id="593" r:id="rId13"/>
    <p:sldId id="611" r:id="rId14"/>
    <p:sldId id="612" r:id="rId15"/>
    <p:sldId id="613" r:id="rId16"/>
    <p:sldId id="598" r:id="rId17"/>
    <p:sldId id="614" r:id="rId18"/>
    <p:sldId id="615" r:id="rId19"/>
    <p:sldId id="616" r:id="rId20"/>
    <p:sldId id="617" r:id="rId21"/>
    <p:sldId id="618" r:id="rId22"/>
    <p:sldId id="619" r:id="rId23"/>
    <p:sldId id="620" r:id="rId24"/>
    <p:sldId id="621" r:id="rId25"/>
    <p:sldId id="622" r:id="rId26"/>
    <p:sldId id="623" r:id="rId27"/>
    <p:sldId id="624" r:id="rId28"/>
    <p:sldId id="609" r:id="rId29"/>
    <p:sldId id="608" r:id="rId30"/>
    <p:sldId id="577" r:id="rId31"/>
    <p:sldId id="417" r:id="rId32"/>
  </p:sldIdLst>
  <p:sldSz cx="17340263" cy="9753600"/>
  <p:notesSz cx="10020300" cy="6888163"/>
  <p:defaultTextStyle>
    <a:defPPr>
      <a:defRPr lang="ru-RU"/>
    </a:defPPr>
    <a:lvl1pPr marL="0" algn="l" defTabSz="91360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6800" algn="l" defTabSz="91360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3600" algn="l" defTabSz="91360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70404" algn="l" defTabSz="91360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7209" algn="l" defTabSz="91360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4004" algn="l" defTabSz="91360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40812" algn="l" defTabSz="91360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197617" algn="l" defTabSz="91360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4416" algn="l" defTabSz="91360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 userDrawn="1">
          <p15:clr>
            <a:srgbClr val="A4A3A4"/>
          </p15:clr>
        </p15:guide>
        <p15:guide id="2" pos="2261" userDrawn="1">
          <p15:clr>
            <a:srgbClr val="A4A3A4"/>
          </p15:clr>
        </p15:guide>
        <p15:guide id="3" orient="horz" pos="480" userDrawn="1">
          <p15:clr>
            <a:srgbClr val="A4A3A4"/>
          </p15:clr>
        </p15:guide>
        <p15:guide id="4" orient="horz" pos="481">
          <p15:clr>
            <a:srgbClr val="A4A3A4"/>
          </p15:clr>
        </p15:guide>
        <p15:guide id="5" pos="22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C6508"/>
    <a:srgbClr val="18336A"/>
    <a:srgbClr val="E1B797"/>
    <a:srgbClr val="F84800"/>
    <a:srgbClr val="002B66"/>
    <a:srgbClr val="002E6D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2094" autoAdjust="0"/>
    <p:restoredTop sz="96482" autoAdjust="0"/>
  </p:normalViewPr>
  <p:slideViewPr>
    <p:cSldViewPr>
      <p:cViewPr varScale="1">
        <p:scale>
          <a:sx n="53" d="100"/>
          <a:sy n="53" d="100"/>
        </p:scale>
        <p:origin x="-642" y="-96"/>
      </p:cViewPr>
      <p:guideLst>
        <p:guide orient="horz" pos="2880"/>
        <p:guide orient="horz" pos="480"/>
        <p:guide orient="horz" pos="481"/>
        <p:guide pos="2261"/>
        <p:guide pos="22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presProps" Target="pres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AShatilov\Desktop\&#1044;&#1086;&#1082;&#1091;&#1084;&#1077;&#1085;&#1090;&#1099;%20&#1050;&#1069;&#1040;&#1047;\&#1044;&#1083;&#1103;%20&#1089;&#1083;&#1077;&#1090;&#1072;%20&#1076;&#1080;&#1083;&#1077;&#1088;&#1086;&#1074;\4%20&#1082;&#1074;&#1072;&#1088;&#1090;&#1072;&#1083;\&#1041;&#1086;&#1073;&#1088;&#1099;&#1096;&#1086;&#1074;&#1091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ru-RU" sz="1800" b="1" dirty="0">
                <a:solidFill>
                  <a:srgbClr val="002E6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Динамика показателя</a:t>
            </a:r>
            <a:r>
              <a:rPr lang="ru-RU" sz="1800" b="1" baseline="0" dirty="0">
                <a:solidFill>
                  <a:srgbClr val="002E6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"Эффективность качества сборочного производства"</a:t>
            </a:r>
            <a:endParaRPr lang="ru-RU" sz="1800" b="1" dirty="0">
              <a:solidFill>
                <a:srgbClr val="002E6D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c:rich>
      </c:tx>
      <c:layout/>
      <c:spPr>
        <a:noFill/>
        <a:ln>
          <a:noFill/>
        </a:ln>
        <a:effectLst/>
      </c:spPr>
    </c:title>
    <c:plotArea>
      <c:layout/>
      <c:lineChart>
        <c:grouping val="standard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diamond"/>
            <c:size val="10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dLbls>
            <c:dLbl>
              <c:idx val="1"/>
              <c:layout>
                <c:manualLayout>
                  <c:x val="-4.0302270555171785E-2"/>
                  <c:y val="-3.5842293906810062E-2"/>
                </c:manualLayout>
              </c:layout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353C-4B3E-8A14-EEF3FEC9FEA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3.6943748008907477E-2"/>
                  <c:y val="-4.0621266427718072E-2"/>
                </c:manualLayout>
              </c:layout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353C-4B3E-8A14-EEF3FEC9FEA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3.3585225462643122E-2"/>
                  <c:y val="4.3010752688172046E-2"/>
                </c:manualLayout>
              </c:layout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353C-4B3E-8A14-EEF3FEC9FEA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3.6943748008907429E-2"/>
                  <c:y val="-3.5842293906810062E-2"/>
                </c:manualLayout>
              </c:layout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353C-4B3E-8A14-EEF3FEC9FEA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3.6943748008907429E-2"/>
                  <c:y val="-3.5842293906810062E-2"/>
                </c:manualLayout>
              </c:layout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353C-4B3E-8A14-EEF3FEC9FEA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3.3585225462643122E-2"/>
                  <c:y val="-3.3452807646356053E-2"/>
                </c:manualLayout>
              </c:layout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353C-4B3E-8A14-EEF3FEC9FEA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-3.9182763039750365E-2"/>
                  <c:y val="-3.3452807646356053E-2"/>
                </c:manualLayout>
              </c:layout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353C-4B3E-8A14-EEF3FEC9FEA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-3.6943748008907429E-2"/>
                  <c:y val="-2.8673835125448043E-2"/>
                </c:manualLayout>
              </c:layout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353C-4B3E-8A14-EEF3FEC9FEA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-3.8063255524329036E-2"/>
                  <c:y val="-3.5842293906810062E-2"/>
                </c:manualLayout>
              </c:layout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353C-4B3E-8A14-EEF3FEC9FEA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-4.0302270555171785E-2"/>
                  <c:y val="-3.1063321385902044E-2"/>
                </c:manualLayout>
              </c:layout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353C-4B3E-8A14-EEF3FEC9FEA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layout>
                <c:manualLayout>
                  <c:x val="-2.5748672854693046E-2"/>
                  <c:y val="3.5842293906810062E-2"/>
                </c:manualLayout>
              </c:layout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353C-4B3E-8A14-EEF3FEC9FEA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31750" cap="rnd">
                <a:solidFill>
                  <a:srgbClr val="FF0000"/>
                </a:solidFill>
                <a:prstDash val="sysDot"/>
              </a:ln>
              <a:effectLst/>
            </c:spPr>
            <c:trendlineType val="linear"/>
          </c:trendline>
          <c:cat>
            <c:strRef>
              <c:f>Лист1!$W$5:$AH$5</c:f>
              <c:strCache>
                <c:ptCount val="12"/>
                <c:pt idx="0">
                  <c:v>I квартал 2015 г.</c:v>
                </c:pt>
                <c:pt idx="1">
                  <c:v>II квартал 2015 г.</c:v>
                </c:pt>
                <c:pt idx="2">
                  <c:v>III квартал 2015 г.</c:v>
                </c:pt>
                <c:pt idx="3">
                  <c:v>IV квартал 2015 г.</c:v>
                </c:pt>
                <c:pt idx="4">
                  <c:v>I квартал 2016 г.</c:v>
                </c:pt>
                <c:pt idx="5">
                  <c:v>II квартал 2016 г.</c:v>
                </c:pt>
                <c:pt idx="6">
                  <c:v>III квартал 2016 г.</c:v>
                </c:pt>
                <c:pt idx="7">
                  <c:v>IV квартал 2016 г.</c:v>
                </c:pt>
                <c:pt idx="8">
                  <c:v>I квартал 2017 г.</c:v>
                </c:pt>
                <c:pt idx="9">
                  <c:v>II квартал 2017 г.</c:v>
                </c:pt>
                <c:pt idx="10">
                  <c:v>III квартал 2017 г.</c:v>
                </c:pt>
                <c:pt idx="11">
                  <c:v>IV квартал 2017 г.</c:v>
                </c:pt>
              </c:strCache>
            </c:strRef>
          </c:cat>
          <c:val>
            <c:numRef>
              <c:f>Лист1!$W$6:$AH$6</c:f>
              <c:numCache>
                <c:formatCode>0.00%</c:formatCode>
                <c:ptCount val="12"/>
                <c:pt idx="0">
                  <c:v>0.77620000000000033</c:v>
                </c:pt>
                <c:pt idx="1">
                  <c:v>0.89359999999999962</c:v>
                </c:pt>
                <c:pt idx="2">
                  <c:v>0.90449999999999997</c:v>
                </c:pt>
                <c:pt idx="3">
                  <c:v>0.87610000000000043</c:v>
                </c:pt>
                <c:pt idx="4">
                  <c:v>0.89670000000000016</c:v>
                </c:pt>
                <c:pt idx="5">
                  <c:v>0.92149999999999999</c:v>
                </c:pt>
                <c:pt idx="6">
                  <c:v>0.94110000000000005</c:v>
                </c:pt>
                <c:pt idx="7">
                  <c:v>0.94580000000000042</c:v>
                </c:pt>
                <c:pt idx="8">
                  <c:v>0.95290000000000041</c:v>
                </c:pt>
                <c:pt idx="9">
                  <c:v>0.9631000000000004</c:v>
                </c:pt>
                <c:pt idx="10">
                  <c:v>0.97249999999999992</c:v>
                </c:pt>
                <c:pt idx="11">
                  <c:v>0.97070000000000023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353C-4B3E-8A14-EEF3FEC9FEAE}"/>
            </c:ext>
          </c:extLst>
        </c:ser>
        <c:marker val="1"/>
        <c:axId val="77693312"/>
        <c:axId val="77694848"/>
      </c:lineChart>
      <c:catAx>
        <c:axId val="77693312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7694848"/>
        <c:crosses val="autoZero"/>
        <c:auto val="1"/>
        <c:lblAlgn val="ctr"/>
        <c:lblOffset val="100"/>
      </c:catAx>
      <c:valAx>
        <c:axId val="77694848"/>
        <c:scaling>
          <c:orientation val="minMax"/>
          <c:max val="1"/>
          <c:min val="0.70000000000000051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76933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42293" cy="345305"/>
          </a:xfrm>
          <a:prstGeom prst="rect">
            <a:avLst/>
          </a:prstGeom>
        </p:spPr>
        <p:txBody>
          <a:bodyPr vert="horz" lIns="67931" tIns="33966" rIns="67931" bIns="33966" rtlCol="0"/>
          <a:lstStyle>
            <a:lvl1pPr algn="l">
              <a:defRPr sz="9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75561" y="1"/>
            <a:ext cx="4342293" cy="345305"/>
          </a:xfrm>
          <a:prstGeom prst="rect">
            <a:avLst/>
          </a:prstGeom>
        </p:spPr>
        <p:txBody>
          <a:bodyPr vert="horz" lIns="67931" tIns="33966" rIns="67931" bIns="33966" rtlCol="0"/>
          <a:lstStyle>
            <a:lvl1pPr algn="r">
              <a:defRPr sz="900"/>
            </a:lvl1pPr>
          </a:lstStyle>
          <a:p>
            <a:fld id="{A8171212-BF21-4823-8849-3D030B551C36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943225" y="860425"/>
            <a:ext cx="4133850" cy="23256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67931" tIns="33966" rIns="67931" bIns="33966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001786" y="3315153"/>
            <a:ext cx="8016730" cy="2711990"/>
          </a:xfrm>
          <a:prstGeom prst="rect">
            <a:avLst/>
          </a:prstGeom>
        </p:spPr>
        <p:txBody>
          <a:bodyPr vert="horz" lIns="67931" tIns="33966" rIns="67931" bIns="33966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42858"/>
            <a:ext cx="4342293" cy="345305"/>
          </a:xfrm>
          <a:prstGeom prst="rect">
            <a:avLst/>
          </a:prstGeom>
        </p:spPr>
        <p:txBody>
          <a:bodyPr vert="horz" lIns="67931" tIns="33966" rIns="67931" bIns="33966" rtlCol="0" anchor="b"/>
          <a:lstStyle>
            <a:lvl1pPr algn="l"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75561" y="6542858"/>
            <a:ext cx="4342293" cy="345305"/>
          </a:xfrm>
          <a:prstGeom prst="rect">
            <a:avLst/>
          </a:prstGeom>
        </p:spPr>
        <p:txBody>
          <a:bodyPr vert="horz" lIns="67931" tIns="33966" rIns="67931" bIns="33966" rtlCol="0" anchor="b"/>
          <a:lstStyle>
            <a:lvl1pPr algn="r">
              <a:defRPr sz="900"/>
            </a:lvl1pPr>
          </a:lstStyle>
          <a:p>
            <a:fld id="{FFB4BEAF-0EA1-4125-B11F-EEC5F76336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642959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360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456800" algn="l" defTabSz="91360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913600" algn="l" defTabSz="91360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370404" algn="l" defTabSz="91360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827209" algn="l" defTabSz="91360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2284004" algn="l" defTabSz="91360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740812" algn="l" defTabSz="91360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3197617" algn="l" defTabSz="91360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3654416" algn="l" defTabSz="91360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 userDrawn="1"/>
        </p:nvSpPr>
        <p:spPr>
          <a:xfrm>
            <a:off x="0" y="0"/>
            <a:ext cx="17340263" cy="9753600"/>
          </a:xfrm>
          <a:prstGeom prst="rect">
            <a:avLst/>
          </a:prstGeom>
          <a:solidFill>
            <a:srgbClr val="002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72" tIns="45685" rIns="91372" bIns="45685" rtlCol="0" anchor="ctr"/>
          <a:lstStyle/>
          <a:p>
            <a:pPr algn="ctr"/>
            <a:endParaRPr lang="ru-RU" sz="2500">
              <a:solidFill>
                <a:prstClr val="white"/>
              </a:solidFill>
            </a:endParaRPr>
          </a:p>
        </p:txBody>
      </p:sp>
      <p:sp>
        <p:nvSpPr>
          <p:cNvPr id="11" name="Параллелограмм 10"/>
          <p:cNvSpPr/>
          <p:nvPr userDrawn="1"/>
        </p:nvSpPr>
        <p:spPr>
          <a:xfrm rot="16200000" flipV="1">
            <a:off x="1619857" y="7027078"/>
            <a:ext cx="975892" cy="430617"/>
          </a:xfrm>
          <a:prstGeom prst="parallelogram">
            <a:avLst>
              <a:gd name="adj" fmla="val 77260"/>
            </a:avLst>
          </a:prstGeom>
          <a:solidFill>
            <a:srgbClr val="F84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72" tIns="45685" rIns="91372" bIns="45685" rtlCol="0" anchor="ctr"/>
          <a:lstStyle/>
          <a:p>
            <a:pPr algn="ctr"/>
            <a:endParaRPr lang="ru-RU" sz="2500">
              <a:solidFill>
                <a:prstClr val="white"/>
              </a:solidFill>
            </a:endParaRPr>
          </a:p>
        </p:txBody>
      </p:sp>
      <p:sp>
        <p:nvSpPr>
          <p:cNvPr id="13" name="Параллелограмм 12"/>
          <p:cNvSpPr/>
          <p:nvPr userDrawn="1"/>
        </p:nvSpPr>
        <p:spPr>
          <a:xfrm rot="16200000" flipV="1">
            <a:off x="1619857" y="7860503"/>
            <a:ext cx="975892" cy="430617"/>
          </a:xfrm>
          <a:prstGeom prst="parallelogram">
            <a:avLst>
              <a:gd name="adj" fmla="val 7726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72" tIns="45685" rIns="91372" bIns="45685" rtlCol="0" anchor="ctr"/>
          <a:lstStyle/>
          <a:p>
            <a:pPr algn="ctr"/>
            <a:endParaRPr lang="ru-RU" sz="2500">
              <a:solidFill>
                <a:prstClr val="white"/>
              </a:solidFill>
            </a:endParaRPr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375197" y="4421634"/>
            <a:ext cx="5979960" cy="3759344"/>
          </a:xfrm>
          <a:prstGeom prst="rect">
            <a:avLst/>
          </a:prstGeom>
          <a:noFill/>
          <a:ln w="127000">
            <a:solidFill>
              <a:srgbClr val="F84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72" tIns="45685" rIns="91372" bIns="45685" rtlCol="0" anchor="ctr"/>
          <a:lstStyle/>
          <a:p>
            <a:pPr algn="ctr"/>
            <a:endParaRPr lang="ru-RU" sz="2500">
              <a:solidFill>
                <a:prstClr val="white"/>
              </a:solidFill>
            </a:endParaRPr>
          </a:p>
        </p:txBody>
      </p:sp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3003" y="3309901"/>
            <a:ext cx="1991674" cy="59153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0689468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7013" y="390596"/>
            <a:ext cx="15606237" cy="1625600"/>
          </a:xfrm>
          <a:prstGeom prst="rect">
            <a:avLst/>
          </a:prstGeom>
        </p:spPr>
        <p:txBody>
          <a:bodyPr lIns="129961" tIns="64983" rIns="129961" bIns="64983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67013" y="2275859"/>
            <a:ext cx="15606237" cy="6436925"/>
          </a:xfrm>
          <a:prstGeom prst="rect">
            <a:avLst/>
          </a:prstGeom>
        </p:spPr>
        <p:txBody>
          <a:bodyPr lIns="129961" tIns="64983" rIns="129961" bIns="64983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67013" y="9040161"/>
            <a:ext cx="4046061" cy="519289"/>
          </a:xfrm>
          <a:prstGeom prst="rect">
            <a:avLst/>
          </a:prstGeom>
        </p:spPr>
        <p:txBody>
          <a:bodyPr lIns="129961" tIns="64983" rIns="129961" bIns="64983"/>
          <a:lstStyle/>
          <a:p>
            <a:pPr defTabSz="1299615"/>
            <a:fld id="{6DE0F4B1-9C22-4F1D-B12E-E023B9D59310}" type="datetimeFigureOut">
              <a:rPr lang="ru-RU" sz="2500" smtClean="0">
                <a:solidFill>
                  <a:prstClr val="black"/>
                </a:solidFill>
              </a:rPr>
              <a:pPr defTabSz="1299615"/>
              <a:t>26.04.2018</a:t>
            </a:fld>
            <a:endParaRPr lang="ru-RU" sz="2500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5924590" y="9040161"/>
            <a:ext cx="5491083" cy="519289"/>
          </a:xfrm>
          <a:prstGeom prst="rect">
            <a:avLst/>
          </a:prstGeom>
        </p:spPr>
        <p:txBody>
          <a:bodyPr lIns="129961" tIns="64983" rIns="129961" bIns="64983"/>
          <a:lstStyle/>
          <a:p>
            <a:pPr defTabSz="1299615"/>
            <a:endParaRPr lang="ru-RU" sz="2500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2427191" y="9040161"/>
            <a:ext cx="4046061" cy="519289"/>
          </a:xfrm>
          <a:prstGeom prst="rect">
            <a:avLst/>
          </a:prstGeom>
        </p:spPr>
        <p:txBody>
          <a:bodyPr lIns="129961" tIns="64983" rIns="129961" bIns="64983"/>
          <a:lstStyle/>
          <a:p>
            <a:pPr defTabSz="1299615"/>
            <a:fld id="{97EFA10A-E10A-49E6-A8C8-02BC94F907B0}" type="slidenum">
              <a:rPr lang="ru-RU" sz="2500" smtClean="0">
                <a:solidFill>
                  <a:prstClr val="black"/>
                </a:solidFill>
              </a:rPr>
              <a:pPr defTabSz="1299615"/>
              <a:t>‹#›</a:t>
            </a:fld>
            <a:endParaRPr lang="ru-RU" sz="25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882205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 userDrawn="1"/>
        </p:nvSpPr>
        <p:spPr>
          <a:xfrm>
            <a:off x="0" y="0"/>
            <a:ext cx="17340263" cy="9753600"/>
          </a:xfrm>
          <a:prstGeom prst="rect">
            <a:avLst/>
          </a:prstGeom>
          <a:solidFill>
            <a:srgbClr val="002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91"/>
            <a:endParaRPr lang="ru-RU" sz="2560">
              <a:solidFill>
                <a:prstClr val="white"/>
              </a:solidFill>
            </a:endParaRPr>
          </a:p>
        </p:txBody>
      </p:sp>
      <p:sp>
        <p:nvSpPr>
          <p:cNvPr id="11" name="Параллелограмм 10"/>
          <p:cNvSpPr/>
          <p:nvPr userDrawn="1"/>
        </p:nvSpPr>
        <p:spPr>
          <a:xfrm rot="16200000" flipV="1">
            <a:off x="1619857" y="7027078"/>
            <a:ext cx="975892" cy="430617"/>
          </a:xfrm>
          <a:prstGeom prst="parallelogram">
            <a:avLst>
              <a:gd name="adj" fmla="val 77260"/>
            </a:avLst>
          </a:prstGeom>
          <a:solidFill>
            <a:srgbClr val="F84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91"/>
            <a:endParaRPr lang="ru-RU" sz="2560">
              <a:solidFill>
                <a:prstClr val="white"/>
              </a:solidFill>
            </a:endParaRPr>
          </a:p>
        </p:txBody>
      </p:sp>
      <p:sp>
        <p:nvSpPr>
          <p:cNvPr id="13" name="Параллелограмм 12"/>
          <p:cNvSpPr/>
          <p:nvPr userDrawn="1"/>
        </p:nvSpPr>
        <p:spPr>
          <a:xfrm rot="16200000" flipV="1">
            <a:off x="1619857" y="7860503"/>
            <a:ext cx="975892" cy="430617"/>
          </a:xfrm>
          <a:prstGeom prst="parallelogram">
            <a:avLst>
              <a:gd name="adj" fmla="val 7726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91"/>
            <a:endParaRPr lang="ru-RU" sz="2560">
              <a:solidFill>
                <a:prstClr val="white"/>
              </a:solidFill>
            </a:endParaRPr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375195" y="4421634"/>
            <a:ext cx="5979959" cy="3759344"/>
          </a:xfrm>
          <a:prstGeom prst="rect">
            <a:avLst/>
          </a:prstGeom>
          <a:noFill/>
          <a:ln w="127000">
            <a:solidFill>
              <a:srgbClr val="F84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91"/>
            <a:endParaRPr lang="ru-RU" sz="2560">
              <a:solidFill>
                <a:prstClr val="white"/>
              </a:solidFill>
            </a:endParaRPr>
          </a:p>
        </p:txBody>
      </p:sp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2996" y="3309901"/>
            <a:ext cx="1991674" cy="59153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2580911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 userDrawn="1"/>
        </p:nvSpPr>
        <p:spPr>
          <a:xfrm>
            <a:off x="0" y="0"/>
            <a:ext cx="17340263" cy="9753600"/>
          </a:xfrm>
          <a:prstGeom prst="rect">
            <a:avLst/>
          </a:prstGeom>
          <a:solidFill>
            <a:srgbClr val="F84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91"/>
            <a:endParaRPr lang="ru-RU" sz="2560">
              <a:solidFill>
                <a:prstClr val="white"/>
              </a:solidFill>
            </a:endParaRPr>
          </a:p>
        </p:txBody>
      </p:sp>
      <p:sp>
        <p:nvSpPr>
          <p:cNvPr id="11" name="Параллелограмм 10"/>
          <p:cNvSpPr/>
          <p:nvPr userDrawn="1"/>
        </p:nvSpPr>
        <p:spPr>
          <a:xfrm rot="16200000" flipV="1">
            <a:off x="1545603" y="4549392"/>
            <a:ext cx="975892" cy="430617"/>
          </a:xfrm>
          <a:prstGeom prst="parallelogram">
            <a:avLst>
              <a:gd name="adj" fmla="val 77260"/>
            </a:avLst>
          </a:prstGeom>
          <a:solidFill>
            <a:srgbClr val="002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91"/>
            <a:endParaRPr lang="ru-RU" sz="2560">
              <a:solidFill>
                <a:prstClr val="white"/>
              </a:solidFill>
            </a:endParaRPr>
          </a:p>
        </p:txBody>
      </p:sp>
      <p:sp>
        <p:nvSpPr>
          <p:cNvPr id="13" name="Параллелограмм 12"/>
          <p:cNvSpPr/>
          <p:nvPr userDrawn="1"/>
        </p:nvSpPr>
        <p:spPr>
          <a:xfrm rot="16200000" flipV="1">
            <a:off x="1545603" y="5355725"/>
            <a:ext cx="975892" cy="430617"/>
          </a:xfrm>
          <a:prstGeom prst="parallelogram">
            <a:avLst>
              <a:gd name="adj" fmla="val 7726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91"/>
            <a:endParaRPr lang="ru-RU" sz="2560">
              <a:solidFill>
                <a:prstClr val="white"/>
              </a:solidFill>
            </a:endParaRPr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297477" y="1907825"/>
            <a:ext cx="4168474" cy="3759344"/>
          </a:xfrm>
          <a:prstGeom prst="rect">
            <a:avLst/>
          </a:prstGeom>
          <a:noFill/>
          <a:ln w="127000">
            <a:solidFill>
              <a:srgbClr val="002B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91"/>
            <a:endParaRPr lang="ru-RU" sz="256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5522197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273651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 userDrawn="1"/>
        </p:nvSpPr>
        <p:spPr>
          <a:xfrm>
            <a:off x="0" y="0"/>
            <a:ext cx="17340263" cy="9753600"/>
          </a:xfrm>
          <a:prstGeom prst="rect">
            <a:avLst/>
          </a:prstGeom>
          <a:solidFill>
            <a:srgbClr val="002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91"/>
            <a:endParaRPr lang="ru-RU" sz="2560">
              <a:solidFill>
                <a:prstClr val="white"/>
              </a:solidFill>
            </a:endParaRPr>
          </a:p>
        </p:txBody>
      </p:sp>
      <p:sp>
        <p:nvSpPr>
          <p:cNvPr id="11" name="Параллелограмм 10"/>
          <p:cNvSpPr/>
          <p:nvPr userDrawn="1"/>
        </p:nvSpPr>
        <p:spPr>
          <a:xfrm rot="16200000" flipV="1">
            <a:off x="4965987" y="5943344"/>
            <a:ext cx="975892" cy="430617"/>
          </a:xfrm>
          <a:prstGeom prst="parallelogram">
            <a:avLst>
              <a:gd name="adj" fmla="val 77260"/>
            </a:avLst>
          </a:prstGeom>
          <a:solidFill>
            <a:srgbClr val="F84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91"/>
            <a:endParaRPr lang="ru-RU" sz="2560">
              <a:solidFill>
                <a:prstClr val="white"/>
              </a:solidFill>
            </a:endParaRPr>
          </a:p>
        </p:txBody>
      </p:sp>
      <p:sp>
        <p:nvSpPr>
          <p:cNvPr id="13" name="Параллелограмм 12"/>
          <p:cNvSpPr/>
          <p:nvPr userDrawn="1"/>
        </p:nvSpPr>
        <p:spPr>
          <a:xfrm rot="16200000" flipV="1">
            <a:off x="4965987" y="6776771"/>
            <a:ext cx="975892" cy="430617"/>
          </a:xfrm>
          <a:prstGeom prst="parallelogram">
            <a:avLst>
              <a:gd name="adj" fmla="val 7726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91"/>
            <a:endParaRPr lang="ru-RU" sz="2560">
              <a:solidFill>
                <a:prstClr val="white"/>
              </a:solidFill>
            </a:endParaRPr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5721324" y="3337901"/>
            <a:ext cx="5979959" cy="3759344"/>
          </a:xfrm>
          <a:prstGeom prst="rect">
            <a:avLst/>
          </a:prstGeom>
          <a:noFill/>
          <a:ln w="127000">
            <a:solidFill>
              <a:srgbClr val="F84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91"/>
            <a:endParaRPr lang="ru-RU" sz="2560">
              <a:solidFill>
                <a:prstClr val="white"/>
              </a:solidFill>
            </a:endParaRPr>
          </a:p>
        </p:txBody>
      </p:sp>
      <p:sp>
        <p:nvSpPr>
          <p:cNvPr id="2" name="TextBox 1"/>
          <p:cNvSpPr txBox="1"/>
          <p:nvPr userDrawn="1"/>
        </p:nvSpPr>
        <p:spPr>
          <a:xfrm>
            <a:off x="6658205" y="3970053"/>
            <a:ext cx="4023858" cy="24560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291"/>
            <a:r>
              <a:rPr lang="ru-RU" sz="5120" dirty="0" smtClean="0">
                <a:solidFill>
                  <a:srgbClr val="F84800"/>
                </a:solidFill>
              </a:rPr>
              <a:t>СПАСИБО</a:t>
            </a:r>
          </a:p>
          <a:p>
            <a:pPr algn="ctr" defTabSz="914291"/>
            <a:r>
              <a:rPr lang="ru-RU" sz="5120" dirty="0" smtClean="0">
                <a:solidFill>
                  <a:srgbClr val="F84800"/>
                </a:solidFill>
              </a:rPr>
              <a:t>ЗА</a:t>
            </a:r>
          </a:p>
          <a:p>
            <a:pPr algn="ctr" defTabSz="914291"/>
            <a:r>
              <a:rPr lang="ru-RU" sz="5120" dirty="0" smtClean="0">
                <a:solidFill>
                  <a:srgbClr val="F84800"/>
                </a:solidFill>
              </a:rPr>
              <a:t>ВНИМАНИЕ</a:t>
            </a:r>
            <a:endParaRPr lang="ru-RU" sz="5120" dirty="0">
              <a:solidFill>
                <a:srgbClr val="F848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4717432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7013" y="390596"/>
            <a:ext cx="15606237" cy="1625600"/>
          </a:xfrm>
          <a:prstGeom prst="rect">
            <a:avLst/>
          </a:prstGeom>
        </p:spPr>
        <p:txBody>
          <a:bodyPr lIns="129961" tIns="64983" rIns="129961" bIns="64983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67013" y="2275859"/>
            <a:ext cx="15606237" cy="6436925"/>
          </a:xfrm>
          <a:prstGeom prst="rect">
            <a:avLst/>
          </a:prstGeom>
        </p:spPr>
        <p:txBody>
          <a:bodyPr lIns="129961" tIns="64983" rIns="129961" bIns="64983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66775" y="9040813"/>
            <a:ext cx="4046538" cy="519112"/>
          </a:xfrm>
          <a:prstGeom prst="rect">
            <a:avLst/>
          </a:prstGeom>
        </p:spPr>
        <p:txBody>
          <a:bodyPr vert="horz" wrap="square" lIns="129961" tIns="64983" rIns="129961" bIns="64983" numCol="1" anchor="t" anchorCtr="0" compatLnSpc="1">
            <a:prstTxWarp prst="textNoShape">
              <a:avLst/>
            </a:prstTxWarp>
          </a:bodyPr>
          <a:lstStyle>
            <a:lvl1pPr>
              <a:defRPr sz="2500">
                <a:solidFill>
                  <a:srgbClr val="000000"/>
                </a:solidFill>
                <a:latin typeface="Verdana" pitchFamily="34" charset="0"/>
              </a:defRPr>
            </a:lvl1pPr>
          </a:lstStyle>
          <a:p>
            <a:fld id="{B8D3F838-EF8A-4870-B90E-DD66BBC64EE8}" type="datetimeFigureOut">
              <a:rPr lang="ru-RU"/>
              <a:pPr/>
              <a:t>26.04.2018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5924550" y="9040813"/>
            <a:ext cx="5491163" cy="519112"/>
          </a:xfrm>
          <a:prstGeom prst="rect">
            <a:avLst/>
          </a:prstGeom>
        </p:spPr>
        <p:txBody>
          <a:bodyPr vert="horz" wrap="square" lIns="129961" tIns="64983" rIns="129961" bIns="64983" numCol="1" anchor="t" anchorCtr="0" compatLnSpc="1">
            <a:prstTxWarp prst="textNoShape">
              <a:avLst/>
            </a:prstTxWarp>
          </a:bodyPr>
          <a:lstStyle>
            <a:lvl1pPr>
              <a:defRPr sz="2500">
                <a:solidFill>
                  <a:srgbClr val="000000"/>
                </a:solidFill>
                <a:latin typeface="Verdana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2426950" y="9040813"/>
            <a:ext cx="4046538" cy="519112"/>
          </a:xfrm>
          <a:prstGeom prst="rect">
            <a:avLst/>
          </a:prstGeom>
        </p:spPr>
        <p:txBody>
          <a:bodyPr vert="horz" wrap="square" lIns="129961" tIns="64983" rIns="129961" bIns="64983" numCol="1" anchor="t" anchorCtr="0" compatLnSpc="1">
            <a:prstTxWarp prst="textNoShape">
              <a:avLst/>
            </a:prstTxWarp>
          </a:bodyPr>
          <a:lstStyle>
            <a:lvl1pPr>
              <a:defRPr sz="2500">
                <a:solidFill>
                  <a:srgbClr val="000000"/>
                </a:solidFill>
                <a:latin typeface="Verdana" pitchFamily="34" charset="0"/>
              </a:defRPr>
            </a:lvl1pPr>
          </a:lstStyle>
          <a:p>
            <a:fld id="{B8446D07-CFF9-4C5B-B181-5DA095AFDE19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394820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00520" y="3023617"/>
            <a:ext cx="14739224" cy="4539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601040" y="5462016"/>
            <a:ext cx="12138184" cy="3462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5895690" y="9070849"/>
            <a:ext cx="5548884" cy="292388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867013" y="9070849"/>
            <a:ext cx="3988260" cy="292388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2484990" y="9070849"/>
            <a:ext cx="3988260" cy="292388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213404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7340263" cy="97535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5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250" b="0" i="0">
                <a:solidFill>
                  <a:srgbClr val="EC6A2E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5895690" y="9070849"/>
            <a:ext cx="5548884" cy="292388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867013" y="9070849"/>
            <a:ext cx="3988260" cy="292388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2484990" y="9070849"/>
            <a:ext cx="3988260" cy="292388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357212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5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867013" y="2243328"/>
            <a:ext cx="7543014" cy="3462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8930236" y="2243328"/>
            <a:ext cx="7543014" cy="3462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5895690" y="9070849"/>
            <a:ext cx="5548884" cy="292388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867013" y="9070849"/>
            <a:ext cx="3988260" cy="292388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12484990" y="9070849"/>
            <a:ext cx="3988260" cy="292388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591483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5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5895690" y="9070849"/>
            <a:ext cx="5548884" cy="292388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867013" y="9070849"/>
            <a:ext cx="3988260" cy="292388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12484990" y="9070849"/>
            <a:ext cx="3988260" cy="292388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69483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 userDrawn="1"/>
        </p:nvSpPr>
        <p:spPr>
          <a:xfrm>
            <a:off x="0" y="0"/>
            <a:ext cx="17340263" cy="9753600"/>
          </a:xfrm>
          <a:prstGeom prst="rect">
            <a:avLst/>
          </a:prstGeom>
          <a:solidFill>
            <a:srgbClr val="F84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72" tIns="45685" rIns="91372" bIns="45685" rtlCol="0" anchor="ctr"/>
          <a:lstStyle/>
          <a:p>
            <a:pPr algn="ctr"/>
            <a:endParaRPr lang="ru-RU" sz="2500">
              <a:solidFill>
                <a:prstClr val="white"/>
              </a:solidFill>
            </a:endParaRPr>
          </a:p>
        </p:txBody>
      </p:sp>
      <p:sp>
        <p:nvSpPr>
          <p:cNvPr id="11" name="Параллелограмм 10"/>
          <p:cNvSpPr/>
          <p:nvPr userDrawn="1"/>
        </p:nvSpPr>
        <p:spPr>
          <a:xfrm rot="16200000" flipV="1">
            <a:off x="1545602" y="4549392"/>
            <a:ext cx="975892" cy="430617"/>
          </a:xfrm>
          <a:prstGeom prst="parallelogram">
            <a:avLst>
              <a:gd name="adj" fmla="val 77260"/>
            </a:avLst>
          </a:prstGeom>
          <a:solidFill>
            <a:srgbClr val="002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72" tIns="45685" rIns="91372" bIns="45685" rtlCol="0" anchor="ctr"/>
          <a:lstStyle/>
          <a:p>
            <a:pPr algn="ctr"/>
            <a:endParaRPr lang="ru-RU" sz="2500">
              <a:solidFill>
                <a:prstClr val="white"/>
              </a:solidFill>
            </a:endParaRPr>
          </a:p>
        </p:txBody>
      </p:sp>
      <p:sp>
        <p:nvSpPr>
          <p:cNvPr id="13" name="Параллелограмм 12"/>
          <p:cNvSpPr/>
          <p:nvPr userDrawn="1"/>
        </p:nvSpPr>
        <p:spPr>
          <a:xfrm rot="16200000" flipV="1">
            <a:off x="1545602" y="5355725"/>
            <a:ext cx="975892" cy="430617"/>
          </a:xfrm>
          <a:prstGeom prst="parallelogram">
            <a:avLst>
              <a:gd name="adj" fmla="val 7726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72" tIns="45685" rIns="91372" bIns="45685" rtlCol="0" anchor="ctr"/>
          <a:lstStyle/>
          <a:p>
            <a:pPr algn="ctr"/>
            <a:endParaRPr lang="ru-RU" sz="2500">
              <a:solidFill>
                <a:prstClr val="white"/>
              </a:solidFill>
            </a:endParaRPr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297479" y="1907825"/>
            <a:ext cx="4168475" cy="3759344"/>
          </a:xfrm>
          <a:prstGeom prst="rect">
            <a:avLst/>
          </a:prstGeom>
          <a:noFill/>
          <a:ln w="127000">
            <a:solidFill>
              <a:srgbClr val="002B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72" tIns="45685" rIns="91372" bIns="45685" rtlCol="0" anchor="ctr"/>
          <a:lstStyle/>
          <a:p>
            <a:pPr algn="ctr"/>
            <a:endParaRPr lang="ru-RU" sz="25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3407563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5895690" y="9070849"/>
            <a:ext cx="5548884" cy="292388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867013" y="9070849"/>
            <a:ext cx="3988260" cy="292388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12484990" y="9070849"/>
            <a:ext cx="3988260" cy="292388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416893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39103158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867013" y="390656"/>
            <a:ext cx="15605554" cy="1625088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867013" y="2275840"/>
            <a:ext cx="15605554" cy="6436352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="" xmlns:p14="http://schemas.microsoft.com/office/powerpoint/2010/main" val="231051530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867013" y="390656"/>
            <a:ext cx="15605554" cy="1625088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867013" y="2275840"/>
            <a:ext cx="15605554" cy="6436352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  <p:extLst>
      <p:ext uri="{BB962C8B-B14F-4D97-AF65-F5344CB8AC3E}">
        <p14:creationId xmlns="" xmlns:p14="http://schemas.microsoft.com/office/powerpoint/2010/main" val="309417210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867013" y="390656"/>
            <a:ext cx="15605554" cy="1625088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867013" y="2275840"/>
            <a:ext cx="7615379" cy="6436352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8864015" y="2275840"/>
            <a:ext cx="7615379" cy="6436352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  <p:extLst>
      <p:ext uri="{BB962C8B-B14F-4D97-AF65-F5344CB8AC3E}">
        <p14:creationId xmlns="" xmlns:p14="http://schemas.microsoft.com/office/powerpoint/2010/main" val="229495613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867013" y="390656"/>
            <a:ext cx="15605554" cy="1625088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</p:spTree>
    <p:extLst>
      <p:ext uri="{BB962C8B-B14F-4D97-AF65-F5344CB8AC3E}">
        <p14:creationId xmlns="" xmlns:p14="http://schemas.microsoft.com/office/powerpoint/2010/main" val="116837632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867013" y="390656"/>
            <a:ext cx="15605554" cy="7534592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="" xmlns:p14="http://schemas.microsoft.com/office/powerpoint/2010/main" val="91716255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867013" y="390656"/>
            <a:ext cx="15605554" cy="1625088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867013" y="2275840"/>
            <a:ext cx="7615379" cy="3069952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867013" y="5638144"/>
            <a:ext cx="7615379" cy="3069952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8864015" y="2275840"/>
            <a:ext cx="7615379" cy="6436352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  <p:extLst>
      <p:ext uri="{BB962C8B-B14F-4D97-AF65-F5344CB8AC3E}">
        <p14:creationId xmlns="" xmlns:p14="http://schemas.microsoft.com/office/powerpoint/2010/main" val="298333796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867013" y="390656"/>
            <a:ext cx="15605554" cy="1625088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867013" y="2275840"/>
            <a:ext cx="7615379" cy="6436352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8864015" y="2275840"/>
            <a:ext cx="7615379" cy="3069952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8864015" y="5638144"/>
            <a:ext cx="7615379" cy="3069952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  <p:extLst>
      <p:ext uri="{BB962C8B-B14F-4D97-AF65-F5344CB8AC3E}">
        <p14:creationId xmlns="" xmlns:p14="http://schemas.microsoft.com/office/powerpoint/2010/main" val="158182407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867013" y="390656"/>
            <a:ext cx="15605554" cy="1625088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867013" y="2275840"/>
            <a:ext cx="7615379" cy="3069952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8864015" y="2275840"/>
            <a:ext cx="7615379" cy="3069952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867013" y="5638144"/>
            <a:ext cx="15605554" cy="3069952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  <p:extLst>
      <p:ext uri="{BB962C8B-B14F-4D97-AF65-F5344CB8AC3E}">
        <p14:creationId xmlns="" xmlns:p14="http://schemas.microsoft.com/office/powerpoint/2010/main" val="22271719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4122164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867013" y="390656"/>
            <a:ext cx="15605554" cy="1625088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867013" y="2275840"/>
            <a:ext cx="15605554" cy="3069952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867013" y="5638144"/>
            <a:ext cx="15605554" cy="3069952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  <p:extLst>
      <p:ext uri="{BB962C8B-B14F-4D97-AF65-F5344CB8AC3E}">
        <p14:creationId xmlns="" xmlns:p14="http://schemas.microsoft.com/office/powerpoint/2010/main" val="407910431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867013" y="390656"/>
            <a:ext cx="15605554" cy="1625088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867013" y="2275840"/>
            <a:ext cx="7615379" cy="3069952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8864015" y="2275840"/>
            <a:ext cx="7615379" cy="3069952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8864015" y="5638144"/>
            <a:ext cx="7615379" cy="3069952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867013" y="5638144"/>
            <a:ext cx="7615379" cy="3069952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  <p:extLst>
      <p:ext uri="{BB962C8B-B14F-4D97-AF65-F5344CB8AC3E}">
        <p14:creationId xmlns="" xmlns:p14="http://schemas.microsoft.com/office/powerpoint/2010/main" val="37595946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867013" y="390656"/>
            <a:ext cx="15605554" cy="1625088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867013" y="2275840"/>
            <a:ext cx="15605554" cy="6436352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867013" y="2275840"/>
            <a:ext cx="15605554" cy="6436352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37" name="Рисунок 36"/>
          <p:cNvPicPr/>
          <p:nvPr/>
        </p:nvPicPr>
        <p:blipFill>
          <a:blip r:embed="rId2" cstate="print"/>
          <a:stretch/>
        </p:blipFill>
        <p:spPr>
          <a:xfrm>
            <a:off x="3291236" y="2275328"/>
            <a:ext cx="10755742" cy="6436352"/>
          </a:xfrm>
          <a:prstGeom prst="rect">
            <a:avLst/>
          </a:prstGeom>
          <a:ln>
            <a:noFill/>
          </a:ln>
        </p:spPr>
      </p:pic>
      <p:pic>
        <p:nvPicPr>
          <p:cNvPr id="38" name="Рисунок 37"/>
          <p:cNvPicPr/>
          <p:nvPr/>
        </p:nvPicPr>
        <p:blipFill>
          <a:blip r:embed="rId2" cstate="print"/>
          <a:stretch/>
        </p:blipFill>
        <p:spPr>
          <a:xfrm>
            <a:off x="3291236" y="2275328"/>
            <a:ext cx="10755742" cy="6436352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15636674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 userDrawn="1"/>
        </p:nvSpPr>
        <p:spPr>
          <a:xfrm>
            <a:off x="0" y="0"/>
            <a:ext cx="17340263" cy="9753600"/>
          </a:xfrm>
          <a:prstGeom prst="rect">
            <a:avLst/>
          </a:prstGeom>
          <a:solidFill>
            <a:srgbClr val="002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00460"/>
            <a:endParaRPr lang="ru-RU" sz="2560">
              <a:solidFill>
                <a:prstClr val="white"/>
              </a:solidFill>
            </a:endParaRPr>
          </a:p>
        </p:txBody>
      </p:sp>
      <p:sp>
        <p:nvSpPr>
          <p:cNvPr id="11" name="Параллелограмм 10"/>
          <p:cNvSpPr/>
          <p:nvPr userDrawn="1"/>
        </p:nvSpPr>
        <p:spPr>
          <a:xfrm rot="16200000" flipV="1">
            <a:off x="1619857" y="7027071"/>
            <a:ext cx="975892" cy="430617"/>
          </a:xfrm>
          <a:prstGeom prst="parallelogram">
            <a:avLst>
              <a:gd name="adj" fmla="val 77260"/>
            </a:avLst>
          </a:prstGeom>
          <a:solidFill>
            <a:srgbClr val="F84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00460"/>
            <a:endParaRPr lang="ru-RU" sz="2560">
              <a:solidFill>
                <a:prstClr val="white"/>
              </a:solidFill>
            </a:endParaRPr>
          </a:p>
        </p:txBody>
      </p:sp>
      <p:sp>
        <p:nvSpPr>
          <p:cNvPr id="13" name="Параллелограмм 12"/>
          <p:cNvSpPr/>
          <p:nvPr userDrawn="1"/>
        </p:nvSpPr>
        <p:spPr>
          <a:xfrm rot="16200000" flipV="1">
            <a:off x="1619857" y="7860497"/>
            <a:ext cx="975892" cy="430617"/>
          </a:xfrm>
          <a:prstGeom prst="parallelogram">
            <a:avLst>
              <a:gd name="adj" fmla="val 7726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00460"/>
            <a:endParaRPr lang="ru-RU" sz="2560">
              <a:solidFill>
                <a:prstClr val="white"/>
              </a:solidFill>
            </a:endParaRPr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375192" y="4421633"/>
            <a:ext cx="5979959" cy="3759344"/>
          </a:xfrm>
          <a:prstGeom prst="rect">
            <a:avLst/>
          </a:prstGeom>
          <a:noFill/>
          <a:ln w="127000">
            <a:solidFill>
              <a:srgbClr val="F84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00460"/>
            <a:endParaRPr lang="ru-RU" sz="2560">
              <a:solidFill>
                <a:prstClr val="white"/>
              </a:solidFill>
            </a:endParaRPr>
          </a:p>
        </p:txBody>
      </p:sp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2995" y="3309901"/>
            <a:ext cx="1991674" cy="59153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5176400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 userDrawn="1"/>
        </p:nvSpPr>
        <p:spPr>
          <a:xfrm>
            <a:off x="0" y="0"/>
            <a:ext cx="17340263" cy="9753600"/>
          </a:xfrm>
          <a:prstGeom prst="rect">
            <a:avLst/>
          </a:prstGeom>
          <a:solidFill>
            <a:srgbClr val="F84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00460"/>
            <a:endParaRPr lang="ru-RU" sz="2560">
              <a:solidFill>
                <a:prstClr val="white"/>
              </a:solidFill>
            </a:endParaRPr>
          </a:p>
        </p:txBody>
      </p:sp>
      <p:sp>
        <p:nvSpPr>
          <p:cNvPr id="11" name="Параллелограмм 10"/>
          <p:cNvSpPr/>
          <p:nvPr userDrawn="1"/>
        </p:nvSpPr>
        <p:spPr>
          <a:xfrm rot="16200000" flipV="1">
            <a:off x="1545602" y="4549386"/>
            <a:ext cx="975892" cy="430617"/>
          </a:xfrm>
          <a:prstGeom prst="parallelogram">
            <a:avLst>
              <a:gd name="adj" fmla="val 77260"/>
            </a:avLst>
          </a:prstGeom>
          <a:solidFill>
            <a:srgbClr val="002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00460"/>
            <a:endParaRPr lang="ru-RU" sz="2560">
              <a:solidFill>
                <a:prstClr val="white"/>
              </a:solidFill>
            </a:endParaRPr>
          </a:p>
        </p:txBody>
      </p:sp>
      <p:sp>
        <p:nvSpPr>
          <p:cNvPr id="13" name="Параллелограмм 12"/>
          <p:cNvSpPr/>
          <p:nvPr userDrawn="1"/>
        </p:nvSpPr>
        <p:spPr>
          <a:xfrm rot="16200000" flipV="1">
            <a:off x="1545602" y="5355719"/>
            <a:ext cx="975892" cy="430617"/>
          </a:xfrm>
          <a:prstGeom prst="parallelogram">
            <a:avLst>
              <a:gd name="adj" fmla="val 7726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00460"/>
            <a:endParaRPr lang="ru-RU" sz="2560">
              <a:solidFill>
                <a:prstClr val="white"/>
              </a:solidFill>
            </a:endParaRPr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297476" y="1907824"/>
            <a:ext cx="4168474" cy="3759344"/>
          </a:xfrm>
          <a:prstGeom prst="rect">
            <a:avLst/>
          </a:prstGeom>
          <a:noFill/>
          <a:ln w="127000">
            <a:solidFill>
              <a:srgbClr val="002B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00460"/>
            <a:endParaRPr lang="ru-RU" sz="256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5178900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30113742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 userDrawn="1"/>
        </p:nvSpPr>
        <p:spPr>
          <a:xfrm>
            <a:off x="0" y="0"/>
            <a:ext cx="17340263" cy="9753600"/>
          </a:xfrm>
          <a:prstGeom prst="rect">
            <a:avLst/>
          </a:prstGeom>
          <a:solidFill>
            <a:srgbClr val="002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00460"/>
            <a:endParaRPr lang="ru-RU" sz="2560">
              <a:solidFill>
                <a:prstClr val="white"/>
              </a:solidFill>
            </a:endParaRPr>
          </a:p>
        </p:txBody>
      </p:sp>
      <p:sp>
        <p:nvSpPr>
          <p:cNvPr id="11" name="Параллелограмм 10"/>
          <p:cNvSpPr/>
          <p:nvPr userDrawn="1"/>
        </p:nvSpPr>
        <p:spPr>
          <a:xfrm rot="16200000" flipV="1">
            <a:off x="4965986" y="5943338"/>
            <a:ext cx="975892" cy="430617"/>
          </a:xfrm>
          <a:prstGeom prst="parallelogram">
            <a:avLst>
              <a:gd name="adj" fmla="val 77260"/>
            </a:avLst>
          </a:prstGeom>
          <a:solidFill>
            <a:srgbClr val="F84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00460"/>
            <a:endParaRPr lang="ru-RU" sz="2560">
              <a:solidFill>
                <a:prstClr val="white"/>
              </a:solidFill>
            </a:endParaRPr>
          </a:p>
        </p:txBody>
      </p:sp>
      <p:sp>
        <p:nvSpPr>
          <p:cNvPr id="13" name="Параллелограмм 12"/>
          <p:cNvSpPr/>
          <p:nvPr userDrawn="1"/>
        </p:nvSpPr>
        <p:spPr>
          <a:xfrm rot="16200000" flipV="1">
            <a:off x="4965986" y="6776764"/>
            <a:ext cx="975892" cy="430617"/>
          </a:xfrm>
          <a:prstGeom prst="parallelogram">
            <a:avLst>
              <a:gd name="adj" fmla="val 7726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00460"/>
            <a:endParaRPr lang="ru-RU" sz="2560">
              <a:solidFill>
                <a:prstClr val="white"/>
              </a:solidFill>
            </a:endParaRPr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5721321" y="3337900"/>
            <a:ext cx="5979959" cy="3759344"/>
          </a:xfrm>
          <a:prstGeom prst="rect">
            <a:avLst/>
          </a:prstGeom>
          <a:noFill/>
          <a:ln w="127000">
            <a:solidFill>
              <a:srgbClr val="F84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00460"/>
            <a:endParaRPr lang="ru-RU" sz="2560">
              <a:solidFill>
                <a:prstClr val="white"/>
              </a:solidFill>
            </a:endParaRPr>
          </a:p>
        </p:txBody>
      </p:sp>
      <p:sp>
        <p:nvSpPr>
          <p:cNvPr id="2" name="TextBox 1"/>
          <p:cNvSpPr txBox="1"/>
          <p:nvPr userDrawn="1"/>
        </p:nvSpPr>
        <p:spPr>
          <a:xfrm>
            <a:off x="6658203" y="3970050"/>
            <a:ext cx="4023857" cy="24560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300460"/>
            <a:r>
              <a:rPr lang="ru-RU" sz="5120" dirty="0" smtClean="0">
                <a:solidFill>
                  <a:srgbClr val="F84800"/>
                </a:solidFill>
              </a:rPr>
              <a:t>СПАСИБО</a:t>
            </a:r>
          </a:p>
          <a:p>
            <a:pPr algn="ctr" defTabSz="1300460"/>
            <a:r>
              <a:rPr lang="ru-RU" sz="5120" dirty="0" smtClean="0">
                <a:solidFill>
                  <a:srgbClr val="F84800"/>
                </a:solidFill>
              </a:rPr>
              <a:t>ЗА</a:t>
            </a:r>
          </a:p>
          <a:p>
            <a:pPr algn="ctr" defTabSz="1300460"/>
            <a:r>
              <a:rPr lang="ru-RU" sz="5120" dirty="0" smtClean="0">
                <a:solidFill>
                  <a:srgbClr val="F84800"/>
                </a:solidFill>
              </a:rPr>
              <a:t>ВНИМАНИЕ</a:t>
            </a:r>
            <a:endParaRPr lang="ru-RU" sz="5120" dirty="0">
              <a:solidFill>
                <a:srgbClr val="F848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56239466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5895690" y="9070848"/>
            <a:ext cx="5548884" cy="48768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300460"/>
            <a:endParaRPr lang="ru-RU" sz="256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867013" y="9070848"/>
            <a:ext cx="3988260" cy="48768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300460"/>
            <a:fld id="{1D8BD707-D9CF-40AE-B4C6-C98DA3205C09}" type="datetimeFigureOut">
              <a:rPr lang="en-US" sz="2560" smtClean="0">
                <a:solidFill>
                  <a:prstClr val="black">
                    <a:tint val="75000"/>
                  </a:prstClr>
                </a:solidFill>
              </a:rPr>
              <a:pPr defTabSz="1300460"/>
              <a:t>4/26/2018</a:t>
            </a:fld>
            <a:endParaRPr lang="en-US" sz="256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12484990" y="9070848"/>
            <a:ext cx="3988260" cy="48768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300460"/>
            <a:fld id="{B6F15528-21DE-4FAA-801E-634DDDAF4B2B}" type="slidenum">
              <a:rPr lang="ru-RU" sz="2560" smtClean="0">
                <a:solidFill>
                  <a:prstClr val="black">
                    <a:tint val="75000"/>
                  </a:prstClr>
                </a:solidFill>
              </a:rPr>
              <a:pPr defTabSz="1300460"/>
              <a:t>‹#›</a:t>
            </a:fld>
            <a:endParaRPr lang="ru-RU" sz="256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86070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 userDrawn="1"/>
        </p:nvSpPr>
        <p:spPr>
          <a:xfrm>
            <a:off x="0" y="0"/>
            <a:ext cx="17340263" cy="9753600"/>
          </a:xfrm>
          <a:prstGeom prst="rect">
            <a:avLst/>
          </a:prstGeom>
          <a:solidFill>
            <a:srgbClr val="002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72" tIns="45685" rIns="91372" bIns="45685" rtlCol="0" anchor="ctr"/>
          <a:lstStyle/>
          <a:p>
            <a:pPr algn="ctr"/>
            <a:endParaRPr lang="ru-RU" sz="2500">
              <a:solidFill>
                <a:prstClr val="white"/>
              </a:solidFill>
            </a:endParaRPr>
          </a:p>
        </p:txBody>
      </p:sp>
      <p:sp>
        <p:nvSpPr>
          <p:cNvPr id="11" name="Параллелограмм 10"/>
          <p:cNvSpPr/>
          <p:nvPr userDrawn="1"/>
        </p:nvSpPr>
        <p:spPr>
          <a:xfrm rot="16200000" flipV="1">
            <a:off x="4965988" y="5943346"/>
            <a:ext cx="975892" cy="430617"/>
          </a:xfrm>
          <a:prstGeom prst="parallelogram">
            <a:avLst>
              <a:gd name="adj" fmla="val 77260"/>
            </a:avLst>
          </a:prstGeom>
          <a:solidFill>
            <a:srgbClr val="F84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72" tIns="45685" rIns="91372" bIns="45685" rtlCol="0" anchor="ctr"/>
          <a:lstStyle/>
          <a:p>
            <a:pPr algn="ctr"/>
            <a:endParaRPr lang="ru-RU" sz="2500">
              <a:solidFill>
                <a:prstClr val="white"/>
              </a:solidFill>
            </a:endParaRPr>
          </a:p>
        </p:txBody>
      </p:sp>
      <p:sp>
        <p:nvSpPr>
          <p:cNvPr id="13" name="Параллелограмм 12"/>
          <p:cNvSpPr/>
          <p:nvPr userDrawn="1"/>
        </p:nvSpPr>
        <p:spPr>
          <a:xfrm rot="16200000" flipV="1">
            <a:off x="4965988" y="6776771"/>
            <a:ext cx="975892" cy="430617"/>
          </a:xfrm>
          <a:prstGeom prst="parallelogram">
            <a:avLst>
              <a:gd name="adj" fmla="val 7726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72" tIns="45685" rIns="91372" bIns="45685" rtlCol="0" anchor="ctr"/>
          <a:lstStyle/>
          <a:p>
            <a:pPr algn="ctr"/>
            <a:endParaRPr lang="ru-RU" sz="2500">
              <a:solidFill>
                <a:prstClr val="white"/>
              </a:solidFill>
            </a:endParaRPr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5721325" y="3337902"/>
            <a:ext cx="5979960" cy="3759344"/>
          </a:xfrm>
          <a:prstGeom prst="rect">
            <a:avLst/>
          </a:prstGeom>
          <a:noFill/>
          <a:ln w="127000">
            <a:solidFill>
              <a:srgbClr val="F84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72" tIns="45685" rIns="91372" bIns="45685" rtlCol="0" anchor="ctr"/>
          <a:lstStyle/>
          <a:p>
            <a:pPr algn="ctr"/>
            <a:endParaRPr lang="ru-RU" sz="2500">
              <a:solidFill>
                <a:prstClr val="white"/>
              </a:solidFill>
            </a:endParaRPr>
          </a:p>
        </p:txBody>
      </p:sp>
      <p:sp>
        <p:nvSpPr>
          <p:cNvPr id="2" name="TextBox 1"/>
          <p:cNvSpPr txBox="1"/>
          <p:nvPr userDrawn="1"/>
        </p:nvSpPr>
        <p:spPr>
          <a:xfrm>
            <a:off x="6664687" y="3970066"/>
            <a:ext cx="4010896" cy="2446753"/>
          </a:xfrm>
          <a:prstGeom prst="rect">
            <a:avLst/>
          </a:prstGeom>
          <a:noFill/>
        </p:spPr>
        <p:txBody>
          <a:bodyPr wrap="none" lIns="91372" tIns="45685" rIns="91372" bIns="45685" rtlCol="0">
            <a:spAutoFit/>
          </a:bodyPr>
          <a:lstStyle/>
          <a:p>
            <a:pPr algn="ctr"/>
            <a:r>
              <a:rPr lang="ru-RU" sz="5100" dirty="0" smtClean="0">
                <a:solidFill>
                  <a:srgbClr val="F84800"/>
                </a:solidFill>
              </a:rPr>
              <a:t>СПАСИБО</a:t>
            </a:r>
          </a:p>
          <a:p>
            <a:pPr algn="ctr"/>
            <a:r>
              <a:rPr lang="ru-RU" sz="5100" dirty="0" smtClean="0">
                <a:solidFill>
                  <a:srgbClr val="F84800"/>
                </a:solidFill>
              </a:rPr>
              <a:t>ЗА</a:t>
            </a:r>
          </a:p>
          <a:p>
            <a:pPr algn="ctr"/>
            <a:r>
              <a:rPr lang="ru-RU" sz="5100" dirty="0" smtClean="0">
                <a:solidFill>
                  <a:srgbClr val="F84800"/>
                </a:solidFill>
              </a:rPr>
              <a:t>ВНИМАНИЕ</a:t>
            </a:r>
            <a:endParaRPr lang="ru-RU" sz="5100" dirty="0">
              <a:solidFill>
                <a:srgbClr val="F848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0555722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 userDrawn="1"/>
        </p:nvSpPr>
        <p:spPr>
          <a:xfrm>
            <a:off x="0" y="0"/>
            <a:ext cx="17340263" cy="9753600"/>
          </a:xfrm>
          <a:prstGeom prst="rect">
            <a:avLst/>
          </a:prstGeom>
          <a:solidFill>
            <a:srgbClr val="002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9961" tIns="64983" rIns="129961" bIns="64983" rtlCol="0" anchor="ctr"/>
          <a:lstStyle/>
          <a:p>
            <a:pPr algn="ctr" defTabSz="1299615"/>
            <a:endParaRPr lang="ru-RU" sz="2500">
              <a:solidFill>
                <a:prstClr val="white"/>
              </a:solidFill>
            </a:endParaRPr>
          </a:p>
        </p:txBody>
      </p:sp>
      <p:sp>
        <p:nvSpPr>
          <p:cNvPr id="11" name="Параллелограмм 10"/>
          <p:cNvSpPr/>
          <p:nvPr userDrawn="1"/>
        </p:nvSpPr>
        <p:spPr>
          <a:xfrm rot="16200000" flipV="1">
            <a:off x="1619857" y="7027071"/>
            <a:ext cx="975892" cy="430617"/>
          </a:xfrm>
          <a:prstGeom prst="parallelogram">
            <a:avLst>
              <a:gd name="adj" fmla="val 77260"/>
            </a:avLst>
          </a:prstGeom>
          <a:solidFill>
            <a:srgbClr val="F84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9961" tIns="64983" rIns="129961" bIns="64983" rtlCol="0" anchor="ctr"/>
          <a:lstStyle/>
          <a:p>
            <a:pPr algn="ctr" defTabSz="1299615"/>
            <a:endParaRPr lang="ru-RU" sz="2500">
              <a:solidFill>
                <a:prstClr val="white"/>
              </a:solidFill>
            </a:endParaRPr>
          </a:p>
        </p:txBody>
      </p:sp>
      <p:sp>
        <p:nvSpPr>
          <p:cNvPr id="13" name="Параллелограмм 12"/>
          <p:cNvSpPr/>
          <p:nvPr userDrawn="1"/>
        </p:nvSpPr>
        <p:spPr>
          <a:xfrm rot="16200000" flipV="1">
            <a:off x="1619857" y="7860497"/>
            <a:ext cx="975892" cy="430617"/>
          </a:xfrm>
          <a:prstGeom prst="parallelogram">
            <a:avLst>
              <a:gd name="adj" fmla="val 7726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9961" tIns="64983" rIns="129961" bIns="64983" rtlCol="0" anchor="ctr"/>
          <a:lstStyle/>
          <a:p>
            <a:pPr algn="ctr" defTabSz="1299615"/>
            <a:endParaRPr lang="ru-RU" sz="2500">
              <a:solidFill>
                <a:prstClr val="white"/>
              </a:solidFill>
            </a:endParaRPr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375195" y="4421634"/>
            <a:ext cx="5979960" cy="3759344"/>
          </a:xfrm>
          <a:prstGeom prst="rect">
            <a:avLst/>
          </a:prstGeom>
          <a:noFill/>
          <a:ln w="127000">
            <a:solidFill>
              <a:srgbClr val="F84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9961" tIns="64983" rIns="129961" bIns="64983" rtlCol="0" anchor="ctr"/>
          <a:lstStyle/>
          <a:p>
            <a:pPr algn="ctr" defTabSz="1299615"/>
            <a:endParaRPr lang="ru-RU" sz="2500">
              <a:solidFill>
                <a:prstClr val="white"/>
              </a:solidFill>
            </a:endParaRPr>
          </a:p>
        </p:txBody>
      </p:sp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3003" y="3309901"/>
            <a:ext cx="1991674" cy="59153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9513021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 userDrawn="1"/>
        </p:nvSpPr>
        <p:spPr>
          <a:xfrm>
            <a:off x="0" y="0"/>
            <a:ext cx="17340263" cy="9753600"/>
          </a:xfrm>
          <a:prstGeom prst="rect">
            <a:avLst/>
          </a:prstGeom>
          <a:solidFill>
            <a:srgbClr val="F84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9961" tIns="64983" rIns="129961" bIns="64983" rtlCol="0" anchor="ctr"/>
          <a:lstStyle/>
          <a:p>
            <a:pPr algn="ctr" defTabSz="1299615"/>
            <a:endParaRPr lang="ru-RU" sz="2500">
              <a:solidFill>
                <a:prstClr val="white"/>
              </a:solidFill>
            </a:endParaRPr>
          </a:p>
        </p:txBody>
      </p:sp>
      <p:sp>
        <p:nvSpPr>
          <p:cNvPr id="11" name="Параллелограмм 10"/>
          <p:cNvSpPr/>
          <p:nvPr userDrawn="1"/>
        </p:nvSpPr>
        <p:spPr>
          <a:xfrm rot="16200000" flipV="1">
            <a:off x="1545602" y="4549386"/>
            <a:ext cx="975892" cy="430617"/>
          </a:xfrm>
          <a:prstGeom prst="parallelogram">
            <a:avLst>
              <a:gd name="adj" fmla="val 77260"/>
            </a:avLst>
          </a:prstGeom>
          <a:solidFill>
            <a:srgbClr val="002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9961" tIns="64983" rIns="129961" bIns="64983" rtlCol="0" anchor="ctr"/>
          <a:lstStyle/>
          <a:p>
            <a:pPr algn="ctr" defTabSz="1299615"/>
            <a:endParaRPr lang="ru-RU" sz="2500">
              <a:solidFill>
                <a:prstClr val="white"/>
              </a:solidFill>
            </a:endParaRPr>
          </a:p>
        </p:txBody>
      </p:sp>
      <p:sp>
        <p:nvSpPr>
          <p:cNvPr id="13" name="Параллелограмм 12"/>
          <p:cNvSpPr/>
          <p:nvPr userDrawn="1"/>
        </p:nvSpPr>
        <p:spPr>
          <a:xfrm rot="16200000" flipV="1">
            <a:off x="1545602" y="5355719"/>
            <a:ext cx="975892" cy="430617"/>
          </a:xfrm>
          <a:prstGeom prst="parallelogram">
            <a:avLst>
              <a:gd name="adj" fmla="val 7726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9961" tIns="64983" rIns="129961" bIns="64983" rtlCol="0" anchor="ctr"/>
          <a:lstStyle/>
          <a:p>
            <a:pPr algn="ctr" defTabSz="1299615"/>
            <a:endParaRPr lang="ru-RU" sz="2500">
              <a:solidFill>
                <a:prstClr val="white"/>
              </a:solidFill>
            </a:endParaRPr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297475" y="1907825"/>
            <a:ext cx="4168475" cy="3759344"/>
          </a:xfrm>
          <a:prstGeom prst="rect">
            <a:avLst/>
          </a:prstGeom>
          <a:noFill/>
          <a:ln w="127000">
            <a:solidFill>
              <a:srgbClr val="002B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9961" tIns="64983" rIns="129961" bIns="64983" rtlCol="0" anchor="ctr"/>
          <a:lstStyle/>
          <a:p>
            <a:pPr algn="ctr" defTabSz="1299615"/>
            <a:endParaRPr lang="ru-RU" sz="25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3490658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529973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 userDrawn="1"/>
        </p:nvSpPr>
        <p:spPr>
          <a:xfrm>
            <a:off x="0" y="0"/>
            <a:ext cx="17340263" cy="9753600"/>
          </a:xfrm>
          <a:prstGeom prst="rect">
            <a:avLst/>
          </a:prstGeom>
          <a:solidFill>
            <a:srgbClr val="002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9961" tIns="64983" rIns="129961" bIns="64983" rtlCol="0" anchor="ctr"/>
          <a:lstStyle/>
          <a:p>
            <a:pPr algn="ctr" defTabSz="1299615"/>
            <a:endParaRPr lang="ru-RU" sz="2500">
              <a:solidFill>
                <a:prstClr val="white"/>
              </a:solidFill>
            </a:endParaRPr>
          </a:p>
        </p:txBody>
      </p:sp>
      <p:sp>
        <p:nvSpPr>
          <p:cNvPr id="11" name="Параллелограмм 10"/>
          <p:cNvSpPr/>
          <p:nvPr userDrawn="1"/>
        </p:nvSpPr>
        <p:spPr>
          <a:xfrm rot="16200000" flipV="1">
            <a:off x="4965986" y="5943339"/>
            <a:ext cx="975892" cy="430617"/>
          </a:xfrm>
          <a:prstGeom prst="parallelogram">
            <a:avLst>
              <a:gd name="adj" fmla="val 77260"/>
            </a:avLst>
          </a:prstGeom>
          <a:solidFill>
            <a:srgbClr val="F84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9961" tIns="64983" rIns="129961" bIns="64983" rtlCol="0" anchor="ctr"/>
          <a:lstStyle/>
          <a:p>
            <a:pPr algn="ctr" defTabSz="1299615"/>
            <a:endParaRPr lang="ru-RU" sz="2500">
              <a:solidFill>
                <a:prstClr val="white"/>
              </a:solidFill>
            </a:endParaRPr>
          </a:p>
        </p:txBody>
      </p:sp>
      <p:sp>
        <p:nvSpPr>
          <p:cNvPr id="13" name="Параллелограмм 12"/>
          <p:cNvSpPr/>
          <p:nvPr userDrawn="1"/>
        </p:nvSpPr>
        <p:spPr>
          <a:xfrm rot="16200000" flipV="1">
            <a:off x="4965986" y="6776764"/>
            <a:ext cx="975892" cy="430617"/>
          </a:xfrm>
          <a:prstGeom prst="parallelogram">
            <a:avLst>
              <a:gd name="adj" fmla="val 7726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9961" tIns="64983" rIns="129961" bIns="64983" rtlCol="0" anchor="ctr"/>
          <a:lstStyle/>
          <a:p>
            <a:pPr algn="ctr" defTabSz="1299615"/>
            <a:endParaRPr lang="ru-RU" sz="2500">
              <a:solidFill>
                <a:prstClr val="white"/>
              </a:solidFill>
            </a:endParaRPr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5721323" y="3337902"/>
            <a:ext cx="5979960" cy="3759344"/>
          </a:xfrm>
          <a:prstGeom prst="rect">
            <a:avLst/>
          </a:prstGeom>
          <a:noFill/>
          <a:ln w="127000">
            <a:solidFill>
              <a:srgbClr val="F84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9961" tIns="64983" rIns="129961" bIns="64983" rtlCol="0" anchor="ctr"/>
          <a:lstStyle/>
          <a:p>
            <a:pPr algn="ctr" defTabSz="1299615"/>
            <a:endParaRPr lang="ru-RU" sz="2500">
              <a:solidFill>
                <a:prstClr val="white"/>
              </a:solidFill>
            </a:endParaRPr>
          </a:p>
        </p:txBody>
      </p:sp>
      <p:sp>
        <p:nvSpPr>
          <p:cNvPr id="2" name="TextBox 1"/>
          <p:cNvSpPr txBox="1"/>
          <p:nvPr userDrawn="1"/>
        </p:nvSpPr>
        <p:spPr>
          <a:xfrm>
            <a:off x="6625724" y="3970053"/>
            <a:ext cx="4088829" cy="2485726"/>
          </a:xfrm>
          <a:prstGeom prst="rect">
            <a:avLst/>
          </a:prstGeom>
          <a:noFill/>
        </p:spPr>
        <p:txBody>
          <a:bodyPr wrap="none" lIns="129961" tIns="64983" rIns="129961" bIns="64983" rtlCol="0">
            <a:spAutoFit/>
          </a:bodyPr>
          <a:lstStyle/>
          <a:p>
            <a:pPr algn="ctr" defTabSz="1299615"/>
            <a:r>
              <a:rPr lang="ru-RU" sz="5100" dirty="0" smtClean="0">
                <a:solidFill>
                  <a:srgbClr val="F84800"/>
                </a:solidFill>
              </a:rPr>
              <a:t>СПАСИБО</a:t>
            </a:r>
          </a:p>
          <a:p>
            <a:pPr algn="ctr" defTabSz="1299615"/>
            <a:r>
              <a:rPr lang="ru-RU" sz="5100" dirty="0" smtClean="0">
                <a:solidFill>
                  <a:srgbClr val="F84800"/>
                </a:solidFill>
              </a:rPr>
              <a:t>ЗА</a:t>
            </a:r>
          </a:p>
          <a:p>
            <a:pPr algn="ctr" defTabSz="1299615"/>
            <a:r>
              <a:rPr lang="ru-RU" sz="5100" dirty="0" smtClean="0">
                <a:solidFill>
                  <a:srgbClr val="F84800"/>
                </a:solidFill>
              </a:rPr>
              <a:t>ВНИМАНИЕ</a:t>
            </a:r>
            <a:endParaRPr lang="ru-RU" sz="5100" dirty="0">
              <a:solidFill>
                <a:srgbClr val="F848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6440556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35164112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7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5" Type="http://schemas.openxmlformats.org/officeDocument/2006/relationships/slideLayout" Target="../slideLayouts/slideLayout9.xml"/><Relationship Id="rId4" Type="http://schemas.openxmlformats.org/officeDocument/2006/relationships/slideLayout" Target="../slideLayouts/slideLayout8.xml"/><Relationship Id="rId9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image" Target="../media/image4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5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theme" Target="../theme/theme6.xml"/><Relationship Id="rId5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 userDrawn="1"/>
        </p:nvSpPr>
        <p:spPr>
          <a:xfrm>
            <a:off x="4" y="7"/>
            <a:ext cx="2749456" cy="1339395"/>
          </a:xfrm>
          <a:prstGeom prst="rect">
            <a:avLst/>
          </a:prstGeom>
          <a:solidFill>
            <a:srgbClr val="002B66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91372" tIns="45685" rIns="91372" bIns="45685" rtlCol="0" anchor="ctr"/>
          <a:lstStyle/>
          <a:p>
            <a:pPr algn="ctr"/>
            <a:endParaRPr lang="ru-RU" sz="2500">
              <a:solidFill>
                <a:prstClr val="white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900" y="370276"/>
            <a:ext cx="1991674" cy="591538"/>
          </a:xfrm>
          <a:prstGeom prst="rect">
            <a:avLst/>
          </a:prstGeom>
        </p:spPr>
      </p:pic>
      <p:sp>
        <p:nvSpPr>
          <p:cNvPr id="11" name="Прямоугольник 10"/>
          <p:cNvSpPr/>
          <p:nvPr userDrawn="1"/>
        </p:nvSpPr>
        <p:spPr>
          <a:xfrm>
            <a:off x="3128358" y="-3655"/>
            <a:ext cx="14211920" cy="1339395"/>
          </a:xfrm>
          <a:prstGeom prst="rect">
            <a:avLst/>
          </a:prstGeom>
          <a:solidFill>
            <a:srgbClr val="002B66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91372" tIns="45685" rIns="91372" bIns="45685" rtlCol="0" anchor="ctr"/>
          <a:lstStyle/>
          <a:p>
            <a:pPr algn="ctr"/>
            <a:endParaRPr lang="ru-RU" sz="2500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/>
          <p:nvPr userDrawn="1"/>
        </p:nvSpPr>
        <p:spPr>
          <a:xfrm>
            <a:off x="4" y="9162061"/>
            <a:ext cx="2749456" cy="591538"/>
          </a:xfrm>
          <a:prstGeom prst="rect">
            <a:avLst/>
          </a:prstGeom>
          <a:solidFill>
            <a:srgbClr val="002B66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91372" tIns="45685" rIns="91372" bIns="45685" rtlCol="0" anchor="ctr"/>
          <a:lstStyle/>
          <a:p>
            <a:pPr algn="ctr"/>
            <a:endParaRPr lang="ru-RU" sz="2500">
              <a:solidFill>
                <a:prstClr val="white"/>
              </a:solidFill>
            </a:endParaRPr>
          </a:p>
        </p:txBody>
      </p:sp>
      <p:sp>
        <p:nvSpPr>
          <p:cNvPr id="13" name="Прямоугольник 12"/>
          <p:cNvSpPr/>
          <p:nvPr userDrawn="1"/>
        </p:nvSpPr>
        <p:spPr>
          <a:xfrm>
            <a:off x="3128358" y="9162068"/>
            <a:ext cx="14211920" cy="591539"/>
          </a:xfrm>
          <a:prstGeom prst="rect">
            <a:avLst/>
          </a:prstGeom>
          <a:solidFill>
            <a:srgbClr val="F8480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91372" tIns="45685" rIns="91372" bIns="45685" rtlCol="0" anchor="ctr"/>
          <a:lstStyle/>
          <a:p>
            <a:pPr algn="ctr"/>
            <a:endParaRPr lang="ru-RU" sz="2500">
              <a:solidFill>
                <a:prstClr val="white"/>
              </a:solidFill>
            </a:endParaRPr>
          </a:p>
        </p:txBody>
      </p:sp>
      <p:sp>
        <p:nvSpPr>
          <p:cNvPr id="15" name="Параллелограмм 14"/>
          <p:cNvSpPr/>
          <p:nvPr userDrawn="1"/>
        </p:nvSpPr>
        <p:spPr>
          <a:xfrm rot="16200000" flipV="1">
            <a:off x="-132959" y="8058670"/>
            <a:ext cx="644821" cy="378890"/>
          </a:xfrm>
          <a:prstGeom prst="parallelogram">
            <a:avLst>
              <a:gd name="adj" fmla="val 72397"/>
            </a:avLst>
          </a:prstGeom>
          <a:solidFill>
            <a:srgbClr val="002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72" tIns="45685" rIns="91372" bIns="45685" rtlCol="0" anchor="ctr"/>
          <a:lstStyle/>
          <a:p>
            <a:pPr algn="ctr"/>
            <a:endParaRPr lang="ru-RU" sz="2500">
              <a:solidFill>
                <a:prstClr val="white"/>
              </a:solidFill>
            </a:endParaRPr>
          </a:p>
        </p:txBody>
      </p:sp>
      <p:sp>
        <p:nvSpPr>
          <p:cNvPr id="16" name="Параллелограмм 15"/>
          <p:cNvSpPr/>
          <p:nvPr userDrawn="1"/>
        </p:nvSpPr>
        <p:spPr>
          <a:xfrm rot="16200000" flipV="1">
            <a:off x="-132959" y="7554060"/>
            <a:ext cx="644821" cy="378890"/>
          </a:xfrm>
          <a:prstGeom prst="parallelogram">
            <a:avLst>
              <a:gd name="adj" fmla="val 72397"/>
            </a:avLst>
          </a:prstGeom>
          <a:solidFill>
            <a:srgbClr val="F84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72" tIns="45685" rIns="91372" bIns="45685" rtlCol="0" anchor="ctr"/>
          <a:lstStyle/>
          <a:p>
            <a:pPr algn="ctr"/>
            <a:endParaRPr lang="ru-RU" sz="2500">
              <a:solidFill>
                <a:prstClr val="white"/>
              </a:solidFill>
            </a:endParaRPr>
          </a:p>
        </p:txBody>
      </p:sp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7237" y="884463"/>
            <a:ext cx="5414508" cy="7369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0836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</p:sldLayoutIdLst>
  <p:timing>
    <p:tnLst>
      <p:par>
        <p:cTn id="1" dur="indefinite" restart="never" nodeType="tmRoot"/>
      </p:par>
    </p:tnLst>
  </p:timing>
  <p:txStyles>
    <p:titleStyle>
      <a:lvl1pPr algn="l" defTabSz="1299739" rtl="0" eaLnBrk="1" latinLnBrk="0" hangingPunct="1">
        <a:lnSpc>
          <a:spcPct val="90000"/>
        </a:lnSpc>
        <a:spcBef>
          <a:spcPct val="0"/>
        </a:spcBef>
        <a:buNone/>
        <a:defRPr sz="6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4940" indent="-324940" algn="l" defTabSz="1299739" rtl="0" eaLnBrk="1" latinLnBrk="0" hangingPunct="1">
        <a:lnSpc>
          <a:spcPct val="90000"/>
        </a:lnSpc>
        <a:spcBef>
          <a:spcPts val="1424"/>
        </a:spcBef>
        <a:buFont typeface="Arial" panose="020B0604020202020204" pitchFamily="34" charset="0"/>
        <a:buChar char="•"/>
        <a:defRPr sz="4100" kern="1200">
          <a:solidFill>
            <a:schemeClr val="tx1"/>
          </a:solidFill>
          <a:latin typeface="+mn-lt"/>
          <a:ea typeface="+mn-ea"/>
          <a:cs typeface="+mn-cs"/>
        </a:defRPr>
      </a:lvl1pPr>
      <a:lvl2pPr marL="974802" indent="-324940" algn="l" defTabSz="1299739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624672" indent="-324940" algn="l" defTabSz="1299739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274541" indent="-324940" algn="l" defTabSz="1299739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924412" indent="-324940" algn="l" defTabSz="1299739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574278" indent="-324940" algn="l" defTabSz="1299739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4224152" indent="-324940" algn="l" defTabSz="1299739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874017" indent="-324940" algn="l" defTabSz="1299739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5523886" indent="-324940" algn="l" defTabSz="1299739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99739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49868" algn="l" defTabSz="1299739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299739" algn="l" defTabSz="1299739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49606" algn="l" defTabSz="1299739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99474" algn="l" defTabSz="1299739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249343" algn="l" defTabSz="1299739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899213" algn="l" defTabSz="1299739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549085" algn="l" defTabSz="1299739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5198953" algn="l" defTabSz="1299739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pos="221" userDrawn="1">
          <p15:clr>
            <a:srgbClr val="F26B43"/>
          </p15:clr>
        </p15:guide>
        <p15:guide id="2" orient="horz" pos="3793" userDrawn="1">
          <p15:clr>
            <a:srgbClr val="F26B43"/>
          </p15:clr>
        </p15:guide>
        <p15:guide id="3" orient="horz" pos="845" userDrawn="1">
          <p15:clr>
            <a:srgbClr val="F26B43"/>
          </p15:clr>
        </p15:guide>
        <p15:guide id="4" pos="10020" userDrawn="1">
          <p15:clr>
            <a:srgbClr val="F26B43"/>
          </p15:clr>
        </p15:guide>
        <p15:guide id="5" pos="4999" userDrawn="1">
          <p15:clr>
            <a:srgbClr val="F26B43"/>
          </p15:clr>
        </p15:guide>
        <p15:guide id="6" pos="5241" userDrawn="1">
          <p15:clr>
            <a:srgbClr val="F26B43"/>
          </p15:clr>
        </p15:guide>
        <p15:guide id="7" pos="2065" userDrawn="1">
          <p15:clr>
            <a:srgbClr val="F26B43"/>
          </p15:clr>
        </p15:guide>
        <p15:guide id="8" orient="horz" pos="323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 userDrawn="1"/>
        </p:nvSpPr>
        <p:spPr>
          <a:xfrm>
            <a:off x="10" y="1"/>
            <a:ext cx="2749454" cy="1339395"/>
          </a:xfrm>
          <a:prstGeom prst="rect">
            <a:avLst/>
          </a:prstGeom>
          <a:solidFill>
            <a:srgbClr val="002B66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129961" tIns="64983" rIns="129961" bIns="64983" rtlCol="0" anchor="ctr"/>
          <a:lstStyle/>
          <a:p>
            <a:pPr algn="ctr" defTabSz="1299615"/>
            <a:endParaRPr lang="ru-RU" sz="2500">
              <a:solidFill>
                <a:prstClr val="white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900" y="370276"/>
            <a:ext cx="1991674" cy="591538"/>
          </a:xfrm>
          <a:prstGeom prst="rect">
            <a:avLst/>
          </a:prstGeom>
        </p:spPr>
      </p:pic>
      <p:sp>
        <p:nvSpPr>
          <p:cNvPr id="11" name="Прямоугольник 10"/>
          <p:cNvSpPr/>
          <p:nvPr userDrawn="1"/>
        </p:nvSpPr>
        <p:spPr>
          <a:xfrm>
            <a:off x="3128345" y="-3655"/>
            <a:ext cx="14211920" cy="1339395"/>
          </a:xfrm>
          <a:prstGeom prst="rect">
            <a:avLst/>
          </a:prstGeom>
          <a:solidFill>
            <a:srgbClr val="002B66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129961" tIns="64983" rIns="129961" bIns="64983" rtlCol="0" anchor="ctr"/>
          <a:lstStyle/>
          <a:p>
            <a:pPr algn="ctr" defTabSz="1299615"/>
            <a:endParaRPr lang="ru-RU" sz="2500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/>
          <p:nvPr userDrawn="1"/>
        </p:nvSpPr>
        <p:spPr>
          <a:xfrm>
            <a:off x="10" y="9162061"/>
            <a:ext cx="2749454" cy="591538"/>
          </a:xfrm>
          <a:prstGeom prst="rect">
            <a:avLst/>
          </a:prstGeom>
          <a:solidFill>
            <a:srgbClr val="002B66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129961" tIns="64983" rIns="129961" bIns="64983" rtlCol="0" anchor="ctr"/>
          <a:lstStyle/>
          <a:p>
            <a:pPr algn="ctr" defTabSz="1299615"/>
            <a:endParaRPr lang="ru-RU" sz="2500">
              <a:solidFill>
                <a:prstClr val="white"/>
              </a:solidFill>
            </a:endParaRPr>
          </a:p>
        </p:txBody>
      </p:sp>
      <p:sp>
        <p:nvSpPr>
          <p:cNvPr id="13" name="Прямоугольник 12"/>
          <p:cNvSpPr/>
          <p:nvPr userDrawn="1"/>
        </p:nvSpPr>
        <p:spPr>
          <a:xfrm>
            <a:off x="3128345" y="9162061"/>
            <a:ext cx="14211920" cy="591539"/>
          </a:xfrm>
          <a:prstGeom prst="rect">
            <a:avLst/>
          </a:prstGeom>
          <a:solidFill>
            <a:srgbClr val="F8480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129961" tIns="64983" rIns="129961" bIns="64983" rtlCol="0" anchor="ctr"/>
          <a:lstStyle/>
          <a:p>
            <a:pPr algn="ctr" defTabSz="1299615"/>
            <a:endParaRPr lang="ru-RU" sz="2500">
              <a:solidFill>
                <a:prstClr val="white"/>
              </a:solidFill>
            </a:endParaRPr>
          </a:p>
        </p:txBody>
      </p:sp>
      <p:sp>
        <p:nvSpPr>
          <p:cNvPr id="15" name="Параллелограмм 14"/>
          <p:cNvSpPr/>
          <p:nvPr userDrawn="1"/>
        </p:nvSpPr>
        <p:spPr>
          <a:xfrm rot="16200000" flipV="1">
            <a:off x="-132965" y="8058670"/>
            <a:ext cx="644821" cy="378890"/>
          </a:xfrm>
          <a:prstGeom prst="parallelogram">
            <a:avLst>
              <a:gd name="adj" fmla="val 72397"/>
            </a:avLst>
          </a:prstGeom>
          <a:solidFill>
            <a:srgbClr val="002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9961" tIns="64983" rIns="129961" bIns="64983" rtlCol="0" anchor="ctr"/>
          <a:lstStyle/>
          <a:p>
            <a:pPr algn="ctr" defTabSz="1299615"/>
            <a:endParaRPr lang="ru-RU" sz="2500">
              <a:solidFill>
                <a:prstClr val="white"/>
              </a:solidFill>
            </a:endParaRPr>
          </a:p>
        </p:txBody>
      </p:sp>
      <p:sp>
        <p:nvSpPr>
          <p:cNvPr id="16" name="Параллелограмм 15"/>
          <p:cNvSpPr/>
          <p:nvPr userDrawn="1"/>
        </p:nvSpPr>
        <p:spPr>
          <a:xfrm rot="16200000" flipV="1">
            <a:off x="-132965" y="7554057"/>
            <a:ext cx="644821" cy="378890"/>
          </a:xfrm>
          <a:prstGeom prst="parallelogram">
            <a:avLst>
              <a:gd name="adj" fmla="val 72397"/>
            </a:avLst>
          </a:prstGeom>
          <a:solidFill>
            <a:srgbClr val="F84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9961" tIns="64983" rIns="129961" bIns="64983" rtlCol="0" anchor="ctr"/>
          <a:lstStyle/>
          <a:p>
            <a:pPr algn="ctr" defTabSz="1299615"/>
            <a:endParaRPr lang="ru-RU" sz="2500">
              <a:solidFill>
                <a:prstClr val="white"/>
              </a:solidFill>
            </a:endParaRPr>
          </a:p>
        </p:txBody>
      </p:sp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7235" y="884463"/>
            <a:ext cx="5414508" cy="7369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2097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</p:sldLayoutIdLst>
  <p:timing>
    <p:tnLst>
      <p:par>
        <p:cTn id="1" dur="indefinite" restart="never" nodeType="tmRoot"/>
      </p:par>
    </p:tnLst>
  </p:timing>
  <p:txStyles>
    <p:titleStyle>
      <a:lvl1pPr algn="l" defTabSz="1299615" rtl="0" eaLnBrk="1" latinLnBrk="0" hangingPunct="1">
        <a:lnSpc>
          <a:spcPct val="90000"/>
        </a:lnSpc>
        <a:spcBef>
          <a:spcPct val="0"/>
        </a:spcBef>
        <a:buNone/>
        <a:defRPr sz="6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4906" indent="-324906" algn="l" defTabSz="1299615" rtl="0" eaLnBrk="1" latinLnBrk="0" hangingPunct="1">
        <a:lnSpc>
          <a:spcPct val="90000"/>
        </a:lnSpc>
        <a:spcBef>
          <a:spcPts val="1422"/>
        </a:spcBef>
        <a:buFont typeface="Arial" panose="020B0604020202020204" pitchFamily="34" charset="0"/>
        <a:buChar char="•"/>
        <a:defRPr sz="4100" kern="1200">
          <a:solidFill>
            <a:schemeClr val="tx1"/>
          </a:solidFill>
          <a:latin typeface="+mn-lt"/>
          <a:ea typeface="+mn-ea"/>
          <a:cs typeface="+mn-cs"/>
        </a:defRPr>
      </a:lvl1pPr>
      <a:lvl2pPr marL="974711" indent="-324906" algn="l" defTabSz="1299615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624518" indent="-324906" algn="l" defTabSz="1299615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274326" indent="-324906" algn="l" defTabSz="1299615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924138" indent="-324906" algn="l" defTabSz="1299615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573939" indent="-324906" algn="l" defTabSz="1299615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4223751" indent="-324906" algn="l" defTabSz="1299615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873554" indent="-324906" algn="l" defTabSz="1299615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5523363" indent="-324906" algn="l" defTabSz="1299615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99615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49812" algn="l" defTabSz="1299615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299615" algn="l" defTabSz="1299615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49422" algn="l" defTabSz="1299615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99228" algn="l" defTabSz="1299615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249035" algn="l" defTabSz="1299615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898845" algn="l" defTabSz="1299615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548655" algn="l" defTabSz="1299615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5198462" algn="l" defTabSz="1299615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2" pos="166" userDrawn="1">
          <p15:clr>
            <a:srgbClr val="F26B43"/>
          </p15:clr>
        </p15:guide>
        <p15:guide id="3" orient="horz" pos="3793" userDrawn="1">
          <p15:clr>
            <a:srgbClr val="F26B43"/>
          </p15:clr>
        </p15:guide>
        <p15:guide id="4" orient="horz" pos="845" userDrawn="1">
          <p15:clr>
            <a:srgbClr val="F26B43"/>
          </p15:clr>
        </p15:guide>
        <p15:guide id="5" pos="7514" userDrawn="1">
          <p15:clr>
            <a:srgbClr val="F26B43"/>
          </p15:clr>
        </p15:guide>
        <p15:guide id="6" pos="3749" userDrawn="1">
          <p15:clr>
            <a:srgbClr val="F26B43"/>
          </p15:clr>
        </p15:guide>
        <p15:guide id="7" pos="3931" userDrawn="1">
          <p15:clr>
            <a:srgbClr val="F26B43"/>
          </p15:clr>
        </p15:guide>
        <p15:guide id="8" pos="1549" userDrawn="1">
          <p15:clr>
            <a:srgbClr val="F26B43"/>
          </p15:clr>
        </p15:guide>
        <p15:guide id="9" orient="horz" pos="323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 userDrawn="1"/>
        </p:nvSpPr>
        <p:spPr>
          <a:xfrm>
            <a:off x="3" y="7"/>
            <a:ext cx="2749456" cy="1339395"/>
          </a:xfrm>
          <a:prstGeom prst="rect">
            <a:avLst/>
          </a:prstGeom>
          <a:solidFill>
            <a:srgbClr val="002B66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91"/>
            <a:endParaRPr lang="ru-RU" sz="2560">
              <a:solidFill>
                <a:prstClr val="white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892" y="370276"/>
            <a:ext cx="1991674" cy="591538"/>
          </a:xfrm>
          <a:prstGeom prst="rect">
            <a:avLst/>
          </a:prstGeom>
        </p:spPr>
      </p:pic>
      <p:sp>
        <p:nvSpPr>
          <p:cNvPr id="11" name="Прямоугольник 10"/>
          <p:cNvSpPr/>
          <p:nvPr userDrawn="1"/>
        </p:nvSpPr>
        <p:spPr>
          <a:xfrm>
            <a:off x="3128347" y="-3655"/>
            <a:ext cx="14211917" cy="1339395"/>
          </a:xfrm>
          <a:prstGeom prst="rect">
            <a:avLst/>
          </a:prstGeom>
          <a:solidFill>
            <a:srgbClr val="002B66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91"/>
            <a:endParaRPr lang="ru-RU" sz="2560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/>
          <p:nvPr userDrawn="1"/>
        </p:nvSpPr>
        <p:spPr>
          <a:xfrm>
            <a:off x="3" y="9162061"/>
            <a:ext cx="2749456" cy="591538"/>
          </a:xfrm>
          <a:prstGeom prst="rect">
            <a:avLst/>
          </a:prstGeom>
          <a:solidFill>
            <a:srgbClr val="002B66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91"/>
            <a:endParaRPr lang="ru-RU" sz="2560">
              <a:solidFill>
                <a:prstClr val="white"/>
              </a:solidFill>
            </a:endParaRPr>
          </a:p>
        </p:txBody>
      </p:sp>
      <p:sp>
        <p:nvSpPr>
          <p:cNvPr id="13" name="Прямоугольник 12"/>
          <p:cNvSpPr/>
          <p:nvPr userDrawn="1"/>
        </p:nvSpPr>
        <p:spPr>
          <a:xfrm>
            <a:off x="3128347" y="9162066"/>
            <a:ext cx="14211917" cy="591539"/>
          </a:xfrm>
          <a:prstGeom prst="rect">
            <a:avLst/>
          </a:prstGeom>
          <a:solidFill>
            <a:srgbClr val="F8480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91"/>
            <a:endParaRPr lang="ru-RU" sz="2560">
              <a:solidFill>
                <a:prstClr val="white"/>
              </a:solidFill>
            </a:endParaRPr>
          </a:p>
        </p:txBody>
      </p:sp>
      <p:sp>
        <p:nvSpPr>
          <p:cNvPr id="15" name="Параллелограмм 14"/>
          <p:cNvSpPr/>
          <p:nvPr userDrawn="1"/>
        </p:nvSpPr>
        <p:spPr>
          <a:xfrm rot="16200000" flipV="1">
            <a:off x="-132962" y="8058669"/>
            <a:ext cx="644821" cy="378890"/>
          </a:xfrm>
          <a:prstGeom prst="parallelogram">
            <a:avLst>
              <a:gd name="adj" fmla="val 72397"/>
            </a:avLst>
          </a:prstGeom>
          <a:solidFill>
            <a:srgbClr val="002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91"/>
            <a:endParaRPr lang="ru-RU" sz="2560">
              <a:solidFill>
                <a:prstClr val="white"/>
              </a:solidFill>
            </a:endParaRPr>
          </a:p>
        </p:txBody>
      </p:sp>
      <p:sp>
        <p:nvSpPr>
          <p:cNvPr id="16" name="Параллелограмм 15"/>
          <p:cNvSpPr/>
          <p:nvPr userDrawn="1"/>
        </p:nvSpPr>
        <p:spPr>
          <a:xfrm rot="16200000" flipV="1">
            <a:off x="-132962" y="7554058"/>
            <a:ext cx="644821" cy="378890"/>
          </a:xfrm>
          <a:prstGeom prst="parallelogram">
            <a:avLst>
              <a:gd name="adj" fmla="val 72397"/>
            </a:avLst>
          </a:prstGeom>
          <a:solidFill>
            <a:srgbClr val="F84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91"/>
            <a:endParaRPr lang="ru-RU" sz="2560">
              <a:solidFill>
                <a:prstClr val="white"/>
              </a:solidFill>
            </a:endParaRPr>
          </a:p>
        </p:txBody>
      </p:sp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7238" y="884463"/>
            <a:ext cx="5414508" cy="7369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94349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853" r:id="rId5"/>
  </p:sldLayoutIdLst>
  <p:timing>
    <p:tnLst>
      <p:par>
        <p:cTn id="1" dur="indefinite" restart="never" nodeType="tmRoot"/>
      </p:par>
    </p:tnLst>
  </p:timing>
  <p:txStyles>
    <p:titleStyle>
      <a:lvl1pPr algn="l" defTabSz="1300716" rtl="0" eaLnBrk="1" latinLnBrk="0" hangingPunct="1">
        <a:lnSpc>
          <a:spcPct val="90000"/>
        </a:lnSpc>
        <a:spcBef>
          <a:spcPct val="0"/>
        </a:spcBef>
        <a:buNone/>
        <a:defRPr sz="625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5179" indent="-325179" algn="l" defTabSz="1300716" rtl="0" eaLnBrk="1" latinLnBrk="0" hangingPunct="1">
        <a:lnSpc>
          <a:spcPct val="90000"/>
        </a:lnSpc>
        <a:spcBef>
          <a:spcPts val="1423"/>
        </a:spcBef>
        <a:buFont typeface="Arial" panose="020B0604020202020204" pitchFamily="34" charset="0"/>
        <a:buChar char="•"/>
        <a:defRPr sz="3983" kern="1200">
          <a:solidFill>
            <a:schemeClr val="tx1"/>
          </a:solidFill>
          <a:latin typeface="+mn-lt"/>
          <a:ea typeface="+mn-ea"/>
          <a:cs typeface="+mn-cs"/>
        </a:defRPr>
      </a:lvl1pPr>
      <a:lvl2pPr marL="975535" indent="-325179" algn="l" defTabSz="1300716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3415" kern="1200">
          <a:solidFill>
            <a:schemeClr val="tx1"/>
          </a:solidFill>
          <a:latin typeface="+mn-lt"/>
          <a:ea typeface="+mn-ea"/>
          <a:cs typeface="+mn-cs"/>
        </a:defRPr>
      </a:lvl2pPr>
      <a:lvl3pPr marL="1625895" indent="-325179" algn="l" defTabSz="1300716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844" kern="1200">
          <a:solidFill>
            <a:schemeClr val="tx1"/>
          </a:solidFill>
          <a:latin typeface="+mn-lt"/>
          <a:ea typeface="+mn-ea"/>
          <a:cs typeface="+mn-cs"/>
        </a:defRPr>
      </a:lvl3pPr>
      <a:lvl4pPr marL="2276252" indent="-325179" algn="l" defTabSz="1300716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4pPr>
      <a:lvl5pPr marL="2926612" indent="-325179" algn="l" defTabSz="1300716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5pPr>
      <a:lvl6pPr marL="3576968" indent="-325179" algn="l" defTabSz="1300716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6pPr>
      <a:lvl7pPr marL="4227326" indent="-325179" algn="l" defTabSz="1300716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7pPr>
      <a:lvl8pPr marL="4877684" indent="-325179" algn="l" defTabSz="1300716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8pPr>
      <a:lvl9pPr marL="5528043" indent="-325179" algn="l" defTabSz="1300716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300716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1pPr>
      <a:lvl2pPr marL="650359" algn="l" defTabSz="1300716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2pPr>
      <a:lvl3pPr marL="1300716" algn="l" defTabSz="1300716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3pPr>
      <a:lvl4pPr marL="1951074" algn="l" defTabSz="1300716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4pPr>
      <a:lvl5pPr marL="2601431" algn="l" defTabSz="1300716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5pPr>
      <a:lvl6pPr marL="3251789" algn="l" defTabSz="1300716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6pPr>
      <a:lvl7pPr marL="3902146" algn="l" defTabSz="1300716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7pPr>
      <a:lvl8pPr marL="4552506" algn="l" defTabSz="1300716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8pPr>
      <a:lvl9pPr marL="5202863" algn="l" defTabSz="1300716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pos="221" userDrawn="1">
          <p15:clr>
            <a:srgbClr val="F26B43"/>
          </p15:clr>
        </p15:guide>
        <p15:guide id="2" orient="horz" pos="3793" userDrawn="1">
          <p15:clr>
            <a:srgbClr val="F26B43"/>
          </p15:clr>
        </p15:guide>
        <p15:guide id="3" orient="horz" pos="845" userDrawn="1">
          <p15:clr>
            <a:srgbClr val="F26B43"/>
          </p15:clr>
        </p15:guide>
        <p15:guide id="4" pos="10020" userDrawn="1">
          <p15:clr>
            <a:srgbClr val="F26B43"/>
          </p15:clr>
        </p15:guide>
        <p15:guide id="5" pos="4999" userDrawn="1">
          <p15:clr>
            <a:srgbClr val="F26B43"/>
          </p15:clr>
        </p15:guide>
        <p15:guide id="6" pos="5241" userDrawn="1">
          <p15:clr>
            <a:srgbClr val="F26B43"/>
          </p15:clr>
        </p15:guide>
        <p15:guide id="7" pos="2065" userDrawn="1">
          <p15:clr>
            <a:srgbClr val="F26B43"/>
          </p15:clr>
        </p15:guide>
        <p15:guide id="8" orient="horz" pos="323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169293" y="118744"/>
            <a:ext cx="13001674" cy="4539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125384" y="1656664"/>
            <a:ext cx="13089493" cy="3462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50" b="0" i="0">
                <a:solidFill>
                  <a:srgbClr val="EC6A2E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5895690" y="9070849"/>
            <a:ext cx="55488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867013" y="9070849"/>
            <a:ext cx="39882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1D8BD707-D9CF-40AE-B4C6-C98DA3205C09}" type="datetimeFigureOut">
              <a:rPr lang="en-US" sz="1800" smtClean="0">
                <a:solidFill>
                  <a:prstClr val="black">
                    <a:tint val="75000"/>
                  </a:prstClr>
                </a:solidFill>
              </a:rPr>
              <a:pPr defTabSz="914400"/>
              <a:t>4/26/2018</a:t>
            </a:fld>
            <a:endParaRPr lang="en-US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2484990" y="9070849"/>
            <a:ext cx="39882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B6F15528-21DE-4FAA-801E-634DDDAF4B2B}" type="slidenum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80765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867013" y="390656"/>
            <a:ext cx="15605554" cy="1625088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ru-RU" sz="6258" strike="noStrike">
                <a:solidFill>
                  <a:srgbClr val="000000"/>
                </a:solidFill>
                <a:latin typeface="Calibri"/>
              </a:rPr>
              <a:t>Образец заголовка</a:t>
            </a:r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867013" y="2275840"/>
            <a:ext cx="15605554" cy="6436352"/>
          </a:xfrm>
          <a:prstGeom prst="rect">
            <a:avLst/>
          </a:prstGeom>
        </p:spPr>
        <p:txBody>
          <a:bodyPr/>
          <a:lstStyle/>
          <a:p>
            <a:pPr>
              <a:buSzPct val="45000"/>
              <a:buFont typeface="StarSymbol"/>
              <a:buChar char=""/>
            </a:pPr>
            <a:r>
              <a:rPr lang="ru-RU" sz="4551" strike="noStrike">
                <a:solidFill>
                  <a:srgbClr val="000000"/>
                </a:solidFill>
                <a:latin typeface="Calibri"/>
              </a:rPr>
              <a:t>Для правки структуры щёлкните мышью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ru-RU" sz="4551" strike="noStrike">
                <a:solidFill>
                  <a:srgbClr val="000000"/>
                </a:solidFill>
                <a:latin typeface="Calibri"/>
              </a:rPr>
              <a:t>Второй уровень структуры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ru-RU" sz="4551" strike="noStrike">
                <a:solidFill>
                  <a:srgbClr val="000000"/>
                </a:solidFill>
                <a:latin typeface="Calibri"/>
              </a:rPr>
              <a:t>Третий уровень структуры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ru-RU" sz="4551" strike="noStrike">
                <a:solidFill>
                  <a:srgbClr val="000000"/>
                </a:solidFill>
                <a:latin typeface="Calibri"/>
              </a:rPr>
              <a:t>Четвёртый уровень структуры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ru-RU" sz="4551" strike="noStrike">
                <a:solidFill>
                  <a:srgbClr val="000000"/>
                </a:solidFill>
                <a:latin typeface="Calibri"/>
              </a:rPr>
              <a:t>Пятый уровень структуры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ru-RU" sz="4551" strike="noStrike">
                <a:solidFill>
                  <a:srgbClr val="000000"/>
                </a:solidFill>
                <a:latin typeface="Calibri"/>
              </a:rPr>
              <a:t>Шестой уровень структуры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ru-RU" sz="4551" strike="noStrike">
                <a:solidFill>
                  <a:srgbClr val="000000"/>
                </a:solidFill>
                <a:latin typeface="Calibri"/>
              </a:rPr>
              <a:t>Седьмой уровень структурыОбразец текста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–"/>
            </a:pPr>
            <a:r>
              <a:rPr lang="ru-RU" sz="3982" strike="noStrike">
                <a:solidFill>
                  <a:srgbClr val="000000"/>
                </a:solidFill>
                <a:latin typeface="Calibri"/>
              </a:rPr>
              <a:t>Второй уровень</a:t>
            </a:r>
            <a:endParaRPr/>
          </a:p>
          <a:p>
            <a:pPr lvl="2">
              <a:lnSpc>
                <a:spcPct val="100000"/>
              </a:lnSpc>
              <a:buFont typeface="Arial"/>
              <a:buChar char="•"/>
            </a:pPr>
            <a:r>
              <a:rPr lang="ru-RU" sz="3413" strike="noStrike">
                <a:solidFill>
                  <a:srgbClr val="000000"/>
                </a:solidFill>
                <a:latin typeface="Calibri"/>
              </a:rPr>
              <a:t>Третий уровень</a:t>
            </a:r>
            <a:endParaRPr/>
          </a:p>
          <a:p>
            <a:pPr lvl="3">
              <a:lnSpc>
                <a:spcPct val="100000"/>
              </a:lnSpc>
              <a:buFont typeface="Arial"/>
              <a:buChar char="–"/>
            </a:pPr>
            <a:r>
              <a:rPr lang="ru-RU" sz="2844" strike="noStrike">
                <a:solidFill>
                  <a:srgbClr val="000000"/>
                </a:solidFill>
                <a:latin typeface="Calibri"/>
              </a:rPr>
              <a:t>Четвертый уровень</a:t>
            </a:r>
            <a:endParaRPr/>
          </a:p>
          <a:p>
            <a:pPr lvl="4">
              <a:lnSpc>
                <a:spcPct val="100000"/>
              </a:lnSpc>
              <a:buFont typeface="Arial"/>
              <a:buChar char="»"/>
            </a:pPr>
            <a:r>
              <a:rPr lang="ru-RU" sz="2844" strike="noStrike">
                <a:solidFill>
                  <a:srgbClr val="000000"/>
                </a:solidFill>
                <a:latin typeface="Calibri"/>
              </a:rPr>
              <a:t>Пятый уровень</a:t>
            </a:r>
            <a:endParaRPr/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867013" y="9040384"/>
            <a:ext cx="4045606" cy="518656"/>
          </a:xfrm>
          <a:prstGeom prst="rect">
            <a:avLst/>
          </a:prstGeom>
        </p:spPr>
        <p:txBody>
          <a:bodyPr anchor="ctr"/>
          <a:lstStyle/>
          <a:p>
            <a:pPr defTabSz="1300460"/>
            <a:r>
              <a:rPr lang="ru-RU" sz="1707" smtClean="0">
                <a:solidFill>
                  <a:srgbClr val="8B8B8B"/>
                </a:solidFill>
                <a:latin typeface="Calibri"/>
              </a:rPr>
              <a:t>8.10.15</a:t>
            </a:r>
            <a:endParaRPr lang="ru-RU" sz="2560">
              <a:solidFill>
                <a:prstClr val="black"/>
              </a:solidFill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5924362" y="9040384"/>
            <a:ext cx="5490173" cy="518656"/>
          </a:xfrm>
          <a:prstGeom prst="rect">
            <a:avLst/>
          </a:prstGeom>
        </p:spPr>
        <p:txBody>
          <a:bodyPr anchor="ctr"/>
          <a:lstStyle/>
          <a:p>
            <a:pPr defTabSz="1300460"/>
            <a:endParaRPr lang="ru-RU" sz="2560">
              <a:solidFill>
                <a:prstClr val="black"/>
              </a:solidFill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12426961" y="9040384"/>
            <a:ext cx="4045606" cy="518656"/>
          </a:xfrm>
          <a:prstGeom prst="rect">
            <a:avLst/>
          </a:prstGeom>
        </p:spPr>
        <p:txBody>
          <a:bodyPr anchor="ctr"/>
          <a:lstStyle/>
          <a:p>
            <a:pPr algn="r" defTabSz="1300460"/>
            <a:fld id="{17CACFA4-37B5-4B3B-9D69-21D3C4EF20F4}" type="slidenum">
              <a:rPr lang="ru-RU" sz="1707" smtClean="0">
                <a:solidFill>
                  <a:srgbClr val="8B8B8B"/>
                </a:solidFill>
                <a:latin typeface="Calibri"/>
              </a:rPr>
              <a:pPr algn="r" defTabSz="1300460"/>
              <a:t>‹#›</a:t>
            </a:fld>
            <a:endParaRPr lang="ru-RU" sz="256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54473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3" r:id="rId1"/>
    <p:sldLayoutId id="2147483834" r:id="rId2"/>
    <p:sldLayoutId id="2147483835" r:id="rId3"/>
    <p:sldLayoutId id="2147483836" r:id="rId4"/>
    <p:sldLayoutId id="2147483837" r:id="rId5"/>
    <p:sldLayoutId id="2147483838" r:id="rId6"/>
    <p:sldLayoutId id="2147483839" r:id="rId7"/>
    <p:sldLayoutId id="2147483840" r:id="rId8"/>
    <p:sldLayoutId id="2147483841" r:id="rId9"/>
    <p:sldLayoutId id="2147483842" r:id="rId10"/>
    <p:sldLayoutId id="2147483843" r:id="rId11"/>
    <p:sldLayoutId id="2147483844" r:id="rId12"/>
  </p:sldLayoutIdLst>
  <p:txStyles>
    <p:titleStyle>
      <a:lvl1pPr algn="l" defTabSz="1300460" rtl="0" eaLnBrk="1" latinLnBrk="0" hangingPunct="1">
        <a:lnSpc>
          <a:spcPct val="90000"/>
        </a:lnSpc>
        <a:spcBef>
          <a:spcPct val="0"/>
        </a:spcBef>
        <a:buNone/>
        <a:defRPr sz="625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5115" indent="-325115" algn="l" defTabSz="1300460" rtl="0" eaLnBrk="1" latinLnBrk="0" hangingPunct="1">
        <a:lnSpc>
          <a:spcPct val="90000"/>
        </a:lnSpc>
        <a:spcBef>
          <a:spcPts val="1422"/>
        </a:spcBef>
        <a:buFont typeface="Arial" panose="020B0604020202020204" pitchFamily="34" charset="0"/>
        <a:buChar char="•"/>
        <a:defRPr sz="3982" kern="1200">
          <a:solidFill>
            <a:schemeClr val="tx1"/>
          </a:solidFill>
          <a:latin typeface="+mn-lt"/>
          <a:ea typeface="+mn-ea"/>
          <a:cs typeface="+mn-cs"/>
        </a:defRPr>
      </a:lvl1pPr>
      <a:lvl2pPr marL="975345" indent="-325115" algn="l" defTabSz="1300460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3413" kern="1200">
          <a:solidFill>
            <a:schemeClr val="tx1"/>
          </a:solidFill>
          <a:latin typeface="+mn-lt"/>
          <a:ea typeface="+mn-ea"/>
          <a:cs typeface="+mn-cs"/>
        </a:defRPr>
      </a:lvl2pPr>
      <a:lvl3pPr marL="1625575" indent="-325115" algn="l" defTabSz="1300460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844" kern="1200">
          <a:solidFill>
            <a:schemeClr val="tx1"/>
          </a:solidFill>
          <a:latin typeface="+mn-lt"/>
          <a:ea typeface="+mn-ea"/>
          <a:cs typeface="+mn-cs"/>
        </a:defRPr>
      </a:lvl3pPr>
      <a:lvl4pPr marL="2275804" indent="-325115" algn="l" defTabSz="1300460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4pPr>
      <a:lvl5pPr marL="2926034" indent="-325115" algn="l" defTabSz="1300460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5pPr>
      <a:lvl6pPr marL="3576264" indent="-325115" algn="l" defTabSz="1300460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6pPr>
      <a:lvl7pPr marL="4226494" indent="-325115" algn="l" defTabSz="1300460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7pPr>
      <a:lvl8pPr marL="4876724" indent="-325115" algn="l" defTabSz="1300460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8pPr>
      <a:lvl9pPr marL="5526954" indent="-325115" algn="l" defTabSz="1300460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1pPr>
      <a:lvl2pPr marL="650230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2pPr>
      <a:lvl3pPr marL="1300460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3pPr>
      <a:lvl4pPr marL="1950690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4pPr>
      <a:lvl5pPr marL="260091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5pPr>
      <a:lvl6pPr marL="325114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6pPr>
      <a:lvl7pPr marL="390137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7pPr>
      <a:lvl8pPr marL="455160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8pPr>
      <a:lvl9pPr marL="520183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 userDrawn="1"/>
        </p:nvSpPr>
        <p:spPr>
          <a:xfrm>
            <a:off x="2" y="1"/>
            <a:ext cx="2749454" cy="1339395"/>
          </a:xfrm>
          <a:prstGeom prst="rect">
            <a:avLst/>
          </a:prstGeom>
          <a:solidFill>
            <a:srgbClr val="002B66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00460"/>
            <a:endParaRPr lang="ru-RU" sz="2560">
              <a:solidFill>
                <a:prstClr val="white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891" y="370275"/>
            <a:ext cx="1991674" cy="591538"/>
          </a:xfrm>
          <a:prstGeom prst="rect">
            <a:avLst/>
          </a:prstGeom>
        </p:spPr>
      </p:pic>
      <p:sp>
        <p:nvSpPr>
          <p:cNvPr id="11" name="Прямоугольник 10"/>
          <p:cNvSpPr/>
          <p:nvPr userDrawn="1"/>
        </p:nvSpPr>
        <p:spPr>
          <a:xfrm>
            <a:off x="3128344" y="-3655"/>
            <a:ext cx="14211919" cy="1339395"/>
          </a:xfrm>
          <a:prstGeom prst="rect">
            <a:avLst/>
          </a:prstGeom>
          <a:solidFill>
            <a:srgbClr val="002B66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00460"/>
            <a:endParaRPr lang="ru-RU" sz="2560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/>
          <p:nvPr userDrawn="1"/>
        </p:nvSpPr>
        <p:spPr>
          <a:xfrm>
            <a:off x="2" y="9162061"/>
            <a:ext cx="2749454" cy="591538"/>
          </a:xfrm>
          <a:prstGeom prst="rect">
            <a:avLst/>
          </a:prstGeom>
          <a:solidFill>
            <a:srgbClr val="002B66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00460"/>
            <a:endParaRPr lang="ru-RU" sz="2560">
              <a:solidFill>
                <a:prstClr val="white"/>
              </a:solidFill>
            </a:endParaRPr>
          </a:p>
        </p:txBody>
      </p:sp>
      <p:sp>
        <p:nvSpPr>
          <p:cNvPr id="13" name="Прямоугольник 12"/>
          <p:cNvSpPr/>
          <p:nvPr userDrawn="1"/>
        </p:nvSpPr>
        <p:spPr>
          <a:xfrm>
            <a:off x="3128344" y="9162061"/>
            <a:ext cx="14211919" cy="591539"/>
          </a:xfrm>
          <a:prstGeom prst="rect">
            <a:avLst/>
          </a:prstGeom>
          <a:solidFill>
            <a:srgbClr val="F8480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00460"/>
            <a:endParaRPr lang="ru-RU" sz="2560">
              <a:solidFill>
                <a:prstClr val="white"/>
              </a:solidFill>
            </a:endParaRPr>
          </a:p>
        </p:txBody>
      </p:sp>
      <p:sp>
        <p:nvSpPr>
          <p:cNvPr id="15" name="Параллелограмм 14"/>
          <p:cNvSpPr/>
          <p:nvPr userDrawn="1"/>
        </p:nvSpPr>
        <p:spPr>
          <a:xfrm rot="16200000" flipV="1">
            <a:off x="-132965" y="8058668"/>
            <a:ext cx="644821" cy="378889"/>
          </a:xfrm>
          <a:prstGeom prst="parallelogram">
            <a:avLst>
              <a:gd name="adj" fmla="val 72397"/>
            </a:avLst>
          </a:prstGeom>
          <a:solidFill>
            <a:srgbClr val="002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00460"/>
            <a:endParaRPr lang="ru-RU" sz="2560">
              <a:solidFill>
                <a:prstClr val="white"/>
              </a:solidFill>
            </a:endParaRPr>
          </a:p>
        </p:txBody>
      </p:sp>
      <p:sp>
        <p:nvSpPr>
          <p:cNvPr id="16" name="Параллелограмм 15"/>
          <p:cNvSpPr/>
          <p:nvPr userDrawn="1"/>
        </p:nvSpPr>
        <p:spPr>
          <a:xfrm rot="16200000" flipV="1">
            <a:off x="-132965" y="7554055"/>
            <a:ext cx="644821" cy="378889"/>
          </a:xfrm>
          <a:prstGeom prst="parallelogram">
            <a:avLst>
              <a:gd name="adj" fmla="val 72397"/>
            </a:avLst>
          </a:prstGeom>
          <a:solidFill>
            <a:srgbClr val="F84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00460"/>
            <a:endParaRPr lang="ru-RU" sz="2560">
              <a:solidFill>
                <a:prstClr val="white"/>
              </a:solidFill>
            </a:endParaRPr>
          </a:p>
        </p:txBody>
      </p:sp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7236" y="884463"/>
            <a:ext cx="5414508" cy="7369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72046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8" r:id="rId1"/>
    <p:sldLayoutId id="2147483849" r:id="rId2"/>
    <p:sldLayoutId id="2147483850" r:id="rId3"/>
    <p:sldLayoutId id="2147483851" r:id="rId4"/>
    <p:sldLayoutId id="2147483852" r:id="rId5"/>
  </p:sldLayoutIdLst>
  <p:timing>
    <p:tnLst>
      <p:par>
        <p:cTn id="1" dur="indefinite" restart="never" nodeType="tmRoot"/>
      </p:par>
    </p:tnLst>
  </p:timing>
  <p:txStyles>
    <p:titleStyle>
      <a:lvl1pPr algn="l" defTabSz="1300460" rtl="0" eaLnBrk="1" latinLnBrk="0" hangingPunct="1">
        <a:lnSpc>
          <a:spcPct val="90000"/>
        </a:lnSpc>
        <a:spcBef>
          <a:spcPct val="0"/>
        </a:spcBef>
        <a:buNone/>
        <a:defRPr sz="625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5115" indent="-325115" algn="l" defTabSz="1300460" rtl="0" eaLnBrk="1" latinLnBrk="0" hangingPunct="1">
        <a:lnSpc>
          <a:spcPct val="90000"/>
        </a:lnSpc>
        <a:spcBef>
          <a:spcPts val="1422"/>
        </a:spcBef>
        <a:buFont typeface="Arial" panose="020B0604020202020204" pitchFamily="34" charset="0"/>
        <a:buChar char="•"/>
        <a:defRPr sz="3982" kern="1200">
          <a:solidFill>
            <a:schemeClr val="tx1"/>
          </a:solidFill>
          <a:latin typeface="+mn-lt"/>
          <a:ea typeface="+mn-ea"/>
          <a:cs typeface="+mn-cs"/>
        </a:defRPr>
      </a:lvl1pPr>
      <a:lvl2pPr marL="975345" indent="-325115" algn="l" defTabSz="1300460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3413" kern="1200">
          <a:solidFill>
            <a:schemeClr val="tx1"/>
          </a:solidFill>
          <a:latin typeface="+mn-lt"/>
          <a:ea typeface="+mn-ea"/>
          <a:cs typeface="+mn-cs"/>
        </a:defRPr>
      </a:lvl2pPr>
      <a:lvl3pPr marL="1625575" indent="-325115" algn="l" defTabSz="1300460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844" kern="1200">
          <a:solidFill>
            <a:schemeClr val="tx1"/>
          </a:solidFill>
          <a:latin typeface="+mn-lt"/>
          <a:ea typeface="+mn-ea"/>
          <a:cs typeface="+mn-cs"/>
        </a:defRPr>
      </a:lvl3pPr>
      <a:lvl4pPr marL="2275804" indent="-325115" algn="l" defTabSz="1300460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4pPr>
      <a:lvl5pPr marL="2926034" indent="-325115" algn="l" defTabSz="1300460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5pPr>
      <a:lvl6pPr marL="3576264" indent="-325115" algn="l" defTabSz="1300460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6pPr>
      <a:lvl7pPr marL="4226494" indent="-325115" algn="l" defTabSz="1300460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7pPr>
      <a:lvl8pPr marL="4876724" indent="-325115" algn="l" defTabSz="1300460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8pPr>
      <a:lvl9pPr marL="5526954" indent="-325115" algn="l" defTabSz="1300460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1pPr>
      <a:lvl2pPr marL="650230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2pPr>
      <a:lvl3pPr marL="1300460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3pPr>
      <a:lvl4pPr marL="1950690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4pPr>
      <a:lvl5pPr marL="260091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5pPr>
      <a:lvl6pPr marL="325114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6pPr>
      <a:lvl7pPr marL="390137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7pPr>
      <a:lvl8pPr marL="455160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8pPr>
      <a:lvl9pPr marL="520183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pos="166">
          <p15:clr>
            <a:srgbClr val="F26B43"/>
          </p15:clr>
        </p15:guide>
        <p15:guide id="2" orient="horz" pos="3793">
          <p15:clr>
            <a:srgbClr val="F26B43"/>
          </p15:clr>
        </p15:guide>
        <p15:guide id="3" orient="horz" pos="845">
          <p15:clr>
            <a:srgbClr val="F26B43"/>
          </p15:clr>
        </p15:guide>
        <p15:guide id="4" pos="7514">
          <p15:clr>
            <a:srgbClr val="F26B43"/>
          </p15:clr>
        </p15:guide>
        <p15:guide id="5" pos="3749">
          <p15:clr>
            <a:srgbClr val="F26B43"/>
          </p15:clr>
        </p15:guide>
        <p15:guide id="6" pos="3931">
          <p15:clr>
            <a:srgbClr val="F26B43"/>
          </p15:clr>
        </p15:guide>
        <p15:guide id="7" pos="1549">
          <p15:clr>
            <a:srgbClr val="F26B43"/>
          </p15:clr>
        </p15:guide>
        <p15:guide id="8" orient="horz" pos="323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7.png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tiff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tif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jpeg"/><Relationship Id="rId5" Type="http://schemas.openxmlformats.org/officeDocument/2006/relationships/image" Target="../media/image68.jpeg"/><Relationship Id="rId4" Type="http://schemas.openxmlformats.org/officeDocument/2006/relationships/image" Target="../media/image67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png"/><Relationship Id="rId5" Type="http://schemas.openxmlformats.org/officeDocument/2006/relationships/image" Target="../media/image73.jpeg"/><Relationship Id="rId4" Type="http://schemas.openxmlformats.org/officeDocument/2006/relationships/image" Target="../media/image7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tif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9.jpeg"/><Relationship Id="rId4" Type="http://schemas.openxmlformats.org/officeDocument/2006/relationships/image" Target="../media/image7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3.jpeg"/><Relationship Id="rId4" Type="http://schemas.openxmlformats.org/officeDocument/2006/relationships/image" Target="../media/image8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7.jpeg"/><Relationship Id="rId4" Type="http://schemas.openxmlformats.org/officeDocument/2006/relationships/image" Target="../media/image8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1.jpeg"/><Relationship Id="rId4" Type="http://schemas.openxmlformats.org/officeDocument/2006/relationships/image" Target="../media/image9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96.png"/><Relationship Id="rId5" Type="http://schemas.openxmlformats.org/officeDocument/2006/relationships/image" Target="../media/image95.jpeg"/><Relationship Id="rId4" Type="http://schemas.openxmlformats.org/officeDocument/2006/relationships/image" Target="../media/image9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100.jpeg"/><Relationship Id="rId4" Type="http://schemas.openxmlformats.org/officeDocument/2006/relationships/image" Target="../media/image99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2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keaz.ru/" TargetMode="Externa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12" Type="http://schemas.openxmlformats.org/officeDocument/2006/relationships/image" Target="../media/image1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jpeg"/><Relationship Id="rId10" Type="http://schemas.openxmlformats.org/officeDocument/2006/relationships/image" Target="../media/image16.png"/><Relationship Id="rId4" Type="http://schemas.openxmlformats.org/officeDocument/2006/relationships/image" Target="../media/image10.jpe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tiff"/><Relationship Id="rId13" Type="http://schemas.openxmlformats.org/officeDocument/2006/relationships/image" Target="../media/image32.png"/><Relationship Id="rId18" Type="http://schemas.openxmlformats.org/officeDocument/2006/relationships/image" Target="../media/image37.tiff"/><Relationship Id="rId3" Type="http://schemas.openxmlformats.org/officeDocument/2006/relationships/image" Target="../media/image22.jpeg"/><Relationship Id="rId21" Type="http://schemas.openxmlformats.org/officeDocument/2006/relationships/image" Target="../media/image40.tiff"/><Relationship Id="rId7" Type="http://schemas.openxmlformats.org/officeDocument/2006/relationships/image" Target="../media/image26.png"/><Relationship Id="rId12" Type="http://schemas.openxmlformats.org/officeDocument/2006/relationships/image" Target="../media/image31.tiff"/><Relationship Id="rId17" Type="http://schemas.openxmlformats.org/officeDocument/2006/relationships/image" Target="../media/image36.tiff"/><Relationship Id="rId2" Type="http://schemas.openxmlformats.org/officeDocument/2006/relationships/image" Target="../media/image21.png"/><Relationship Id="rId16" Type="http://schemas.openxmlformats.org/officeDocument/2006/relationships/image" Target="../media/image35.tiff"/><Relationship Id="rId20" Type="http://schemas.openxmlformats.org/officeDocument/2006/relationships/image" Target="../media/image39.tiff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25.png"/><Relationship Id="rId11" Type="http://schemas.openxmlformats.org/officeDocument/2006/relationships/image" Target="../media/image30.tiff"/><Relationship Id="rId5" Type="http://schemas.openxmlformats.org/officeDocument/2006/relationships/image" Target="../media/image24.png"/><Relationship Id="rId15" Type="http://schemas.openxmlformats.org/officeDocument/2006/relationships/image" Target="../media/image34.tiff"/><Relationship Id="rId23" Type="http://schemas.openxmlformats.org/officeDocument/2006/relationships/image" Target="../media/image15.png"/><Relationship Id="rId10" Type="http://schemas.openxmlformats.org/officeDocument/2006/relationships/image" Target="../media/image29.tiff"/><Relationship Id="rId19" Type="http://schemas.openxmlformats.org/officeDocument/2006/relationships/image" Target="../media/image38.png"/><Relationship Id="rId4" Type="http://schemas.openxmlformats.org/officeDocument/2006/relationships/image" Target="../media/image23.png"/><Relationship Id="rId9" Type="http://schemas.openxmlformats.org/officeDocument/2006/relationships/image" Target="../media/image28.tiff"/><Relationship Id="rId14" Type="http://schemas.openxmlformats.org/officeDocument/2006/relationships/image" Target="../media/image33.tiff"/><Relationship Id="rId22" Type="http://schemas.openxmlformats.org/officeDocument/2006/relationships/image" Target="../media/image41.tif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7232732" y="4983048"/>
            <a:ext cx="6539230" cy="16560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2175510" defTabSz="914400">
              <a:lnSpc>
                <a:spcPct val="100499"/>
              </a:lnSpc>
            </a:pPr>
            <a:r>
              <a:rPr sz="5250" b="1" spc="180" dirty="0">
                <a:solidFill>
                  <a:srgbClr val="FFFFFF"/>
                </a:solidFill>
                <a:cs typeface="Calibri"/>
              </a:rPr>
              <a:t>НАДЁЖНОСТЬ  </a:t>
            </a:r>
            <a:r>
              <a:rPr sz="5250" b="1" spc="355" dirty="0">
                <a:solidFill>
                  <a:srgbClr val="FFFFFF"/>
                </a:solidFill>
                <a:cs typeface="Calibri"/>
              </a:rPr>
              <a:t>БЕЗ</a:t>
            </a:r>
            <a:r>
              <a:rPr sz="5250" b="1" spc="55" dirty="0">
                <a:solidFill>
                  <a:srgbClr val="FFFFFF"/>
                </a:solidFill>
                <a:cs typeface="Calibri"/>
              </a:rPr>
              <a:t> </a:t>
            </a:r>
            <a:r>
              <a:rPr sz="5250" b="1" spc="5" dirty="0">
                <a:solidFill>
                  <a:srgbClr val="FFFFFF"/>
                </a:solidFill>
                <a:cs typeface="Calibri"/>
              </a:rPr>
              <a:t>КОМПРОМИССОВ</a:t>
            </a:r>
            <a:endParaRPr sz="5250">
              <a:solidFill>
                <a:prstClr val="black"/>
              </a:solidFill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1822359" y="2698624"/>
            <a:ext cx="969010" cy="484505"/>
          </a:xfrm>
          <a:custGeom>
            <a:avLst/>
            <a:gdLst/>
            <a:ahLst/>
            <a:cxnLst/>
            <a:rect l="l" t="t" r="r" b="b"/>
            <a:pathLst>
              <a:path w="969009" h="484505">
                <a:moveTo>
                  <a:pt x="968400" y="0"/>
                </a:moveTo>
                <a:lnTo>
                  <a:pt x="0" y="0"/>
                </a:lnTo>
                <a:lnTo>
                  <a:pt x="484276" y="484289"/>
                </a:lnTo>
                <a:lnTo>
                  <a:pt x="9684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12029789" y="3390367"/>
            <a:ext cx="1729739" cy="1245235"/>
          </a:xfrm>
          <a:custGeom>
            <a:avLst/>
            <a:gdLst/>
            <a:ahLst/>
            <a:cxnLst/>
            <a:rect l="l" t="t" r="r" b="b"/>
            <a:pathLst>
              <a:path w="1729740" h="1245235">
                <a:moveTo>
                  <a:pt x="1245095" y="0"/>
                </a:moveTo>
                <a:lnTo>
                  <a:pt x="0" y="1245082"/>
                </a:lnTo>
                <a:lnTo>
                  <a:pt x="760971" y="1245082"/>
                </a:lnTo>
                <a:lnTo>
                  <a:pt x="1245095" y="760984"/>
                </a:lnTo>
                <a:lnTo>
                  <a:pt x="1729346" y="760984"/>
                </a:lnTo>
                <a:lnTo>
                  <a:pt x="1729346" y="484276"/>
                </a:lnTo>
                <a:lnTo>
                  <a:pt x="1245095" y="0"/>
                </a:lnTo>
                <a:close/>
              </a:path>
              <a:path w="1729740" h="1245235">
                <a:moveTo>
                  <a:pt x="1729346" y="760984"/>
                </a:moveTo>
                <a:lnTo>
                  <a:pt x="1245095" y="760984"/>
                </a:lnTo>
                <a:lnTo>
                  <a:pt x="1729346" y="1245082"/>
                </a:lnTo>
                <a:lnTo>
                  <a:pt x="1729346" y="76098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sp>
        <p:nvSpPr>
          <p:cNvPr id="8" name="object 8"/>
          <p:cNvSpPr/>
          <p:nvPr/>
        </p:nvSpPr>
        <p:spPr>
          <a:xfrm>
            <a:off x="7203496" y="2686697"/>
            <a:ext cx="4197350" cy="1262380"/>
          </a:xfrm>
          <a:custGeom>
            <a:avLst/>
            <a:gdLst/>
            <a:ahLst/>
            <a:cxnLst/>
            <a:rect l="l" t="t" r="r" b="b"/>
            <a:pathLst>
              <a:path w="4197350" h="1262379">
                <a:moveTo>
                  <a:pt x="305142" y="11925"/>
                </a:moveTo>
                <a:lnTo>
                  <a:pt x="0" y="11925"/>
                </a:lnTo>
                <a:lnTo>
                  <a:pt x="0" y="1251927"/>
                </a:lnTo>
                <a:lnTo>
                  <a:pt x="305142" y="1251927"/>
                </a:lnTo>
                <a:lnTo>
                  <a:pt x="305142" y="602538"/>
                </a:lnTo>
                <a:lnTo>
                  <a:pt x="632796" y="602538"/>
                </a:lnTo>
                <a:lnTo>
                  <a:pt x="630570" y="598906"/>
                </a:lnTo>
                <a:lnTo>
                  <a:pt x="305142" y="598906"/>
                </a:lnTo>
                <a:lnTo>
                  <a:pt x="305142" y="11925"/>
                </a:lnTo>
                <a:close/>
              </a:path>
              <a:path w="4197350" h="1262379">
                <a:moveTo>
                  <a:pt x="632796" y="602538"/>
                </a:moveTo>
                <a:lnTo>
                  <a:pt x="305142" y="602538"/>
                </a:lnTo>
                <a:lnTo>
                  <a:pt x="671512" y="1251927"/>
                </a:lnTo>
                <a:lnTo>
                  <a:pt x="1030833" y="1251927"/>
                </a:lnTo>
                <a:lnTo>
                  <a:pt x="632796" y="602538"/>
                </a:lnTo>
                <a:close/>
              </a:path>
              <a:path w="4197350" h="1262379">
                <a:moveTo>
                  <a:pt x="990447" y="11925"/>
                </a:moveTo>
                <a:lnTo>
                  <a:pt x="640016" y="11925"/>
                </a:lnTo>
                <a:lnTo>
                  <a:pt x="305142" y="598906"/>
                </a:lnTo>
                <a:lnTo>
                  <a:pt x="630570" y="598906"/>
                </a:lnTo>
                <a:lnTo>
                  <a:pt x="624179" y="588479"/>
                </a:lnTo>
                <a:lnTo>
                  <a:pt x="990447" y="11925"/>
                </a:lnTo>
                <a:close/>
              </a:path>
              <a:path w="4197350" h="1262379">
                <a:moveTo>
                  <a:pt x="1375803" y="864781"/>
                </a:moveTo>
                <a:lnTo>
                  <a:pt x="1072146" y="864781"/>
                </a:lnTo>
                <a:lnTo>
                  <a:pt x="1082265" y="913184"/>
                </a:lnTo>
                <a:lnTo>
                  <a:pt x="1095419" y="958457"/>
                </a:lnTo>
                <a:lnTo>
                  <a:pt x="1111640" y="1000599"/>
                </a:lnTo>
                <a:lnTo>
                  <a:pt x="1130960" y="1039609"/>
                </a:lnTo>
                <a:lnTo>
                  <a:pt x="1153124" y="1075199"/>
                </a:lnTo>
                <a:lnTo>
                  <a:pt x="1177839" y="1107778"/>
                </a:lnTo>
                <a:lnTo>
                  <a:pt x="1205130" y="1137244"/>
                </a:lnTo>
                <a:lnTo>
                  <a:pt x="1235024" y="1163497"/>
                </a:lnTo>
                <a:lnTo>
                  <a:pt x="1267034" y="1186825"/>
                </a:lnTo>
                <a:lnTo>
                  <a:pt x="1300994" y="1206927"/>
                </a:lnTo>
                <a:lnTo>
                  <a:pt x="1336897" y="1223907"/>
                </a:lnTo>
                <a:lnTo>
                  <a:pt x="1374736" y="1237869"/>
                </a:lnTo>
                <a:lnTo>
                  <a:pt x="1414443" y="1248500"/>
                </a:lnTo>
                <a:lnTo>
                  <a:pt x="1455462" y="1256152"/>
                </a:lnTo>
                <a:lnTo>
                  <a:pt x="1497746" y="1260777"/>
                </a:lnTo>
                <a:lnTo>
                  <a:pt x="1541246" y="1262329"/>
                </a:lnTo>
                <a:lnTo>
                  <a:pt x="1593853" y="1259864"/>
                </a:lnTo>
                <a:lnTo>
                  <a:pt x="1643537" y="1253153"/>
                </a:lnTo>
                <a:lnTo>
                  <a:pt x="1690342" y="1242051"/>
                </a:lnTo>
                <a:lnTo>
                  <a:pt x="1734312" y="1226413"/>
                </a:lnTo>
                <a:lnTo>
                  <a:pt x="1775591" y="1206727"/>
                </a:lnTo>
                <a:lnTo>
                  <a:pt x="1814737" y="1182844"/>
                </a:lnTo>
                <a:lnTo>
                  <a:pt x="1851783" y="1154863"/>
                </a:lnTo>
                <a:lnTo>
                  <a:pt x="1886762" y="1122883"/>
                </a:lnTo>
                <a:lnTo>
                  <a:pt x="1929442" y="1071830"/>
                </a:lnTo>
                <a:lnTo>
                  <a:pt x="1961159" y="1017282"/>
                </a:lnTo>
                <a:lnTo>
                  <a:pt x="1969659" y="997483"/>
                </a:lnTo>
                <a:lnTo>
                  <a:pt x="1539709" y="997483"/>
                </a:lnTo>
                <a:lnTo>
                  <a:pt x="1515644" y="996009"/>
                </a:lnTo>
                <a:lnTo>
                  <a:pt x="1474165" y="986426"/>
                </a:lnTo>
                <a:lnTo>
                  <a:pt x="1427716" y="957219"/>
                </a:lnTo>
                <a:lnTo>
                  <a:pt x="1396025" y="914831"/>
                </a:lnTo>
                <a:lnTo>
                  <a:pt x="1381302" y="882050"/>
                </a:lnTo>
                <a:lnTo>
                  <a:pt x="1375803" y="864781"/>
                </a:lnTo>
                <a:close/>
              </a:path>
              <a:path w="4197350" h="1262379">
                <a:moveTo>
                  <a:pt x="1969664" y="264845"/>
                </a:moveTo>
                <a:lnTo>
                  <a:pt x="1539709" y="264845"/>
                </a:lnTo>
                <a:lnTo>
                  <a:pt x="1560629" y="266124"/>
                </a:lnTo>
                <a:lnTo>
                  <a:pt x="1580121" y="269208"/>
                </a:lnTo>
                <a:lnTo>
                  <a:pt x="1629901" y="289346"/>
                </a:lnTo>
                <a:lnTo>
                  <a:pt x="1665096" y="321030"/>
                </a:lnTo>
                <a:lnTo>
                  <a:pt x="1685378" y="354330"/>
                </a:lnTo>
                <a:lnTo>
                  <a:pt x="1697314" y="391504"/>
                </a:lnTo>
                <a:lnTo>
                  <a:pt x="1706284" y="446692"/>
                </a:lnTo>
                <a:lnTo>
                  <a:pt x="1710372" y="496900"/>
                </a:lnTo>
                <a:lnTo>
                  <a:pt x="1380997" y="496900"/>
                </a:lnTo>
                <a:lnTo>
                  <a:pt x="1380997" y="761771"/>
                </a:lnTo>
                <a:lnTo>
                  <a:pt x="1712163" y="761771"/>
                </a:lnTo>
                <a:lnTo>
                  <a:pt x="1710714" y="782748"/>
                </a:lnTo>
                <a:lnTo>
                  <a:pt x="1705140" y="835139"/>
                </a:lnTo>
                <a:lnTo>
                  <a:pt x="1697385" y="873692"/>
                </a:lnTo>
                <a:lnTo>
                  <a:pt x="1684707" y="910310"/>
                </a:lnTo>
                <a:lnTo>
                  <a:pt x="1655039" y="953114"/>
                </a:lnTo>
                <a:lnTo>
                  <a:pt x="1614893" y="981341"/>
                </a:lnTo>
                <a:lnTo>
                  <a:pt x="1560629" y="996134"/>
                </a:lnTo>
                <a:lnTo>
                  <a:pt x="1539709" y="997483"/>
                </a:lnTo>
                <a:lnTo>
                  <a:pt x="1969659" y="997483"/>
                </a:lnTo>
                <a:lnTo>
                  <a:pt x="1983784" y="959035"/>
                </a:lnTo>
                <a:lnTo>
                  <a:pt x="1998408" y="898093"/>
                </a:lnTo>
                <a:lnTo>
                  <a:pt x="2006888" y="834285"/>
                </a:lnTo>
                <a:lnTo>
                  <a:pt x="2010854" y="768515"/>
                </a:lnTo>
                <a:lnTo>
                  <a:pt x="2012111" y="700614"/>
                </a:lnTo>
                <a:lnTo>
                  <a:pt x="2012268" y="666077"/>
                </a:lnTo>
                <a:lnTo>
                  <a:pt x="2012268" y="596222"/>
                </a:lnTo>
                <a:lnTo>
                  <a:pt x="2011659" y="527546"/>
                </a:lnTo>
                <a:lnTo>
                  <a:pt x="2009477" y="460519"/>
                </a:lnTo>
                <a:lnTo>
                  <a:pt x="2003171" y="395742"/>
                </a:lnTo>
                <a:lnTo>
                  <a:pt x="1992038" y="333387"/>
                </a:lnTo>
                <a:lnTo>
                  <a:pt x="1973530" y="273845"/>
                </a:lnTo>
                <a:lnTo>
                  <a:pt x="1969664" y="264845"/>
                </a:lnTo>
                <a:close/>
              </a:path>
              <a:path w="4197350" h="1262379">
                <a:moveTo>
                  <a:pt x="1541246" y="0"/>
                </a:moveTo>
                <a:lnTo>
                  <a:pt x="1497746" y="1549"/>
                </a:lnTo>
                <a:lnTo>
                  <a:pt x="1455462" y="6170"/>
                </a:lnTo>
                <a:lnTo>
                  <a:pt x="1414443" y="13817"/>
                </a:lnTo>
                <a:lnTo>
                  <a:pt x="1374736" y="24447"/>
                </a:lnTo>
                <a:lnTo>
                  <a:pt x="1336897" y="38422"/>
                </a:lnTo>
                <a:lnTo>
                  <a:pt x="1300994" y="55406"/>
                </a:lnTo>
                <a:lnTo>
                  <a:pt x="1267034" y="75511"/>
                </a:lnTo>
                <a:lnTo>
                  <a:pt x="1235024" y="98844"/>
                </a:lnTo>
                <a:lnTo>
                  <a:pt x="1205130" y="125071"/>
                </a:lnTo>
                <a:lnTo>
                  <a:pt x="1177839" y="154517"/>
                </a:lnTo>
                <a:lnTo>
                  <a:pt x="1153124" y="187083"/>
                </a:lnTo>
                <a:lnTo>
                  <a:pt x="1130960" y="222669"/>
                </a:lnTo>
                <a:lnTo>
                  <a:pt x="1111640" y="261707"/>
                </a:lnTo>
                <a:lnTo>
                  <a:pt x="1095419" y="303863"/>
                </a:lnTo>
                <a:lnTo>
                  <a:pt x="1082265" y="349138"/>
                </a:lnTo>
                <a:lnTo>
                  <a:pt x="1072146" y="397535"/>
                </a:lnTo>
                <a:lnTo>
                  <a:pt x="1375803" y="397535"/>
                </a:lnTo>
                <a:lnTo>
                  <a:pt x="1381302" y="380268"/>
                </a:lnTo>
                <a:lnTo>
                  <a:pt x="1388051" y="363578"/>
                </a:lnTo>
                <a:lnTo>
                  <a:pt x="1415608" y="317810"/>
                </a:lnTo>
                <a:lnTo>
                  <a:pt x="1456715" y="284086"/>
                </a:lnTo>
                <a:lnTo>
                  <a:pt x="1493802" y="269975"/>
                </a:lnTo>
                <a:lnTo>
                  <a:pt x="1539709" y="264845"/>
                </a:lnTo>
                <a:lnTo>
                  <a:pt x="1969664" y="264845"/>
                </a:lnTo>
                <a:lnTo>
                  <a:pt x="1961159" y="245046"/>
                </a:lnTo>
                <a:lnTo>
                  <a:pt x="1929442" y="190485"/>
                </a:lnTo>
                <a:lnTo>
                  <a:pt x="1886762" y="139420"/>
                </a:lnTo>
                <a:lnTo>
                  <a:pt x="1851783" y="107219"/>
                </a:lnTo>
                <a:lnTo>
                  <a:pt x="1814737" y="79206"/>
                </a:lnTo>
                <a:lnTo>
                  <a:pt x="1775591" y="55285"/>
                </a:lnTo>
                <a:lnTo>
                  <a:pt x="1734312" y="35356"/>
                </a:lnTo>
                <a:lnTo>
                  <a:pt x="1690342" y="19947"/>
                </a:lnTo>
                <a:lnTo>
                  <a:pt x="1643537" y="8891"/>
                </a:lnTo>
                <a:lnTo>
                  <a:pt x="1593853" y="2229"/>
                </a:lnTo>
                <a:lnTo>
                  <a:pt x="1541246" y="0"/>
                </a:lnTo>
                <a:close/>
              </a:path>
              <a:path w="4197350" h="1262379">
                <a:moveTo>
                  <a:pt x="2757601" y="11925"/>
                </a:moveTo>
                <a:lnTo>
                  <a:pt x="2522080" y="11925"/>
                </a:lnTo>
                <a:lnTo>
                  <a:pt x="2070696" y="1251927"/>
                </a:lnTo>
                <a:lnTo>
                  <a:pt x="2389695" y="1251927"/>
                </a:lnTo>
                <a:lnTo>
                  <a:pt x="2450807" y="1067206"/>
                </a:lnTo>
                <a:lnTo>
                  <a:pt x="3141959" y="1067206"/>
                </a:lnTo>
                <a:lnTo>
                  <a:pt x="3049095" y="812241"/>
                </a:lnTo>
                <a:lnTo>
                  <a:pt x="2536164" y="812241"/>
                </a:lnTo>
                <a:lnTo>
                  <a:pt x="2647746" y="481812"/>
                </a:lnTo>
                <a:lnTo>
                  <a:pt x="2928745" y="481812"/>
                </a:lnTo>
                <a:lnTo>
                  <a:pt x="2757601" y="11925"/>
                </a:lnTo>
                <a:close/>
              </a:path>
              <a:path w="4197350" h="1262379">
                <a:moveTo>
                  <a:pt x="3141959" y="1067206"/>
                </a:moveTo>
                <a:lnTo>
                  <a:pt x="2832747" y="1067206"/>
                </a:lnTo>
                <a:lnTo>
                  <a:pt x="2890291" y="1251927"/>
                </a:lnTo>
                <a:lnTo>
                  <a:pt x="3209239" y="1251927"/>
                </a:lnTo>
                <a:lnTo>
                  <a:pt x="3141959" y="1067206"/>
                </a:lnTo>
                <a:close/>
              </a:path>
              <a:path w="4197350" h="1262379">
                <a:moveTo>
                  <a:pt x="2928745" y="481812"/>
                </a:moveTo>
                <a:lnTo>
                  <a:pt x="2647746" y="481812"/>
                </a:lnTo>
                <a:lnTo>
                  <a:pt x="2752382" y="812241"/>
                </a:lnTo>
                <a:lnTo>
                  <a:pt x="3049095" y="812241"/>
                </a:lnTo>
                <a:lnTo>
                  <a:pt x="2928745" y="481812"/>
                </a:lnTo>
                <a:close/>
              </a:path>
              <a:path w="4197350" h="1262379">
                <a:moveTo>
                  <a:pt x="3572700" y="864781"/>
                </a:moveTo>
                <a:lnTo>
                  <a:pt x="3269322" y="864781"/>
                </a:lnTo>
                <a:lnTo>
                  <a:pt x="3279376" y="913184"/>
                </a:lnTo>
                <a:lnTo>
                  <a:pt x="3292471" y="958457"/>
                </a:lnTo>
                <a:lnTo>
                  <a:pt x="3308695" y="1000599"/>
                </a:lnTo>
                <a:lnTo>
                  <a:pt x="3328136" y="1039609"/>
                </a:lnTo>
                <a:lnTo>
                  <a:pt x="3350286" y="1075199"/>
                </a:lnTo>
                <a:lnTo>
                  <a:pt x="3374994" y="1107778"/>
                </a:lnTo>
                <a:lnTo>
                  <a:pt x="3402286" y="1137244"/>
                </a:lnTo>
                <a:lnTo>
                  <a:pt x="3432187" y="1163497"/>
                </a:lnTo>
                <a:lnTo>
                  <a:pt x="3464093" y="1186825"/>
                </a:lnTo>
                <a:lnTo>
                  <a:pt x="3498051" y="1206927"/>
                </a:lnTo>
                <a:lnTo>
                  <a:pt x="3534002" y="1223907"/>
                </a:lnTo>
                <a:lnTo>
                  <a:pt x="3571887" y="1237869"/>
                </a:lnTo>
                <a:lnTo>
                  <a:pt x="3611559" y="1248500"/>
                </a:lnTo>
                <a:lnTo>
                  <a:pt x="3652524" y="1256152"/>
                </a:lnTo>
                <a:lnTo>
                  <a:pt x="3694811" y="1260777"/>
                </a:lnTo>
                <a:lnTo>
                  <a:pt x="3738448" y="1262329"/>
                </a:lnTo>
                <a:lnTo>
                  <a:pt x="3787683" y="1260368"/>
                </a:lnTo>
                <a:lnTo>
                  <a:pt x="3834795" y="1255234"/>
                </a:lnTo>
                <a:lnTo>
                  <a:pt x="3879771" y="1246879"/>
                </a:lnTo>
                <a:lnTo>
                  <a:pt x="3922598" y="1235252"/>
                </a:lnTo>
                <a:lnTo>
                  <a:pt x="3963111" y="1220534"/>
                </a:lnTo>
                <a:lnTo>
                  <a:pt x="4000734" y="1202880"/>
                </a:lnTo>
                <a:lnTo>
                  <a:pt x="4035519" y="1182292"/>
                </a:lnTo>
                <a:lnTo>
                  <a:pt x="4067517" y="1158773"/>
                </a:lnTo>
                <a:lnTo>
                  <a:pt x="4096606" y="1132315"/>
                </a:lnTo>
                <a:lnTo>
                  <a:pt x="4122196" y="1103558"/>
                </a:lnTo>
                <a:lnTo>
                  <a:pt x="4144325" y="1072360"/>
                </a:lnTo>
                <a:lnTo>
                  <a:pt x="4163034" y="1038580"/>
                </a:lnTo>
                <a:lnTo>
                  <a:pt x="4177715" y="1002780"/>
                </a:lnTo>
                <a:lnTo>
                  <a:pt x="4179185" y="997483"/>
                </a:lnTo>
                <a:lnTo>
                  <a:pt x="3736632" y="997483"/>
                </a:lnTo>
                <a:lnTo>
                  <a:pt x="3712691" y="996009"/>
                </a:lnTo>
                <a:lnTo>
                  <a:pt x="3671300" y="986426"/>
                </a:lnTo>
                <a:lnTo>
                  <a:pt x="3624668" y="957219"/>
                </a:lnTo>
                <a:lnTo>
                  <a:pt x="3593054" y="914831"/>
                </a:lnTo>
                <a:lnTo>
                  <a:pt x="3578342" y="882050"/>
                </a:lnTo>
                <a:lnTo>
                  <a:pt x="3572700" y="864781"/>
                </a:lnTo>
                <a:close/>
              </a:path>
              <a:path w="4197350" h="1262379">
                <a:moveTo>
                  <a:pt x="4167134" y="261696"/>
                </a:moveTo>
                <a:lnTo>
                  <a:pt x="3738448" y="261696"/>
                </a:lnTo>
                <a:lnTo>
                  <a:pt x="3758883" y="262575"/>
                </a:lnTo>
                <a:lnTo>
                  <a:pt x="3777770" y="265212"/>
                </a:lnTo>
                <a:lnTo>
                  <a:pt x="3825958" y="283477"/>
                </a:lnTo>
                <a:lnTo>
                  <a:pt x="3858894" y="315315"/>
                </a:lnTo>
                <a:lnTo>
                  <a:pt x="3875207" y="358044"/>
                </a:lnTo>
                <a:lnTo>
                  <a:pt x="3876319" y="374637"/>
                </a:lnTo>
                <a:lnTo>
                  <a:pt x="3873865" y="400860"/>
                </a:lnTo>
                <a:lnTo>
                  <a:pt x="3855516" y="444358"/>
                </a:lnTo>
                <a:lnTo>
                  <a:pt x="3819945" y="475271"/>
                </a:lnTo>
                <a:lnTo>
                  <a:pt x="3770309" y="491236"/>
                </a:lnTo>
                <a:lnTo>
                  <a:pt x="3740264" y="493268"/>
                </a:lnTo>
                <a:lnTo>
                  <a:pt x="3576332" y="493268"/>
                </a:lnTo>
                <a:lnTo>
                  <a:pt x="3576332" y="740943"/>
                </a:lnTo>
                <a:lnTo>
                  <a:pt x="3740264" y="740943"/>
                </a:lnTo>
                <a:lnTo>
                  <a:pt x="3765191" y="742238"/>
                </a:lnTo>
                <a:lnTo>
                  <a:pt x="3807835" y="750682"/>
                </a:lnTo>
                <a:lnTo>
                  <a:pt x="3854432" y="777697"/>
                </a:lnTo>
                <a:lnTo>
                  <a:pt x="3881413" y="819015"/>
                </a:lnTo>
                <a:lnTo>
                  <a:pt x="3890098" y="871550"/>
                </a:lnTo>
                <a:lnTo>
                  <a:pt x="3889025" y="889317"/>
                </a:lnTo>
                <a:lnTo>
                  <a:pt x="3872928" y="936078"/>
                </a:lnTo>
                <a:lnTo>
                  <a:pt x="3837525" y="971858"/>
                </a:lnTo>
                <a:lnTo>
                  <a:pt x="3783091" y="992866"/>
                </a:lnTo>
                <a:lnTo>
                  <a:pt x="3736632" y="997483"/>
                </a:lnTo>
                <a:lnTo>
                  <a:pt x="4179185" y="997483"/>
                </a:lnTo>
                <a:lnTo>
                  <a:pt x="4188247" y="964833"/>
                </a:lnTo>
                <a:lnTo>
                  <a:pt x="4194688" y="924736"/>
                </a:lnTo>
                <a:lnTo>
                  <a:pt x="4197095" y="882484"/>
                </a:lnTo>
                <a:lnTo>
                  <a:pt x="4195459" y="851553"/>
                </a:lnTo>
                <a:lnTo>
                  <a:pt x="4184605" y="793789"/>
                </a:lnTo>
                <a:lnTo>
                  <a:pt x="4163531" y="741299"/>
                </a:lnTo>
                <a:lnTo>
                  <a:pt x="4134159" y="695038"/>
                </a:lnTo>
                <a:lnTo>
                  <a:pt x="4096937" y="655640"/>
                </a:lnTo>
                <a:lnTo>
                  <a:pt x="4053443" y="623490"/>
                </a:lnTo>
                <a:lnTo>
                  <a:pt x="4029557" y="610336"/>
                </a:lnTo>
                <a:lnTo>
                  <a:pt x="4050582" y="596294"/>
                </a:lnTo>
                <a:lnTo>
                  <a:pt x="4089022" y="563514"/>
                </a:lnTo>
                <a:lnTo>
                  <a:pt x="4122464" y="524674"/>
                </a:lnTo>
                <a:lnTo>
                  <a:pt x="4149119" y="480749"/>
                </a:lnTo>
                <a:lnTo>
                  <a:pt x="4168330" y="432087"/>
                </a:lnTo>
                <a:lnTo>
                  <a:pt x="4178239" y="379645"/>
                </a:lnTo>
                <a:lnTo>
                  <a:pt x="4179646" y="352259"/>
                </a:lnTo>
                <a:lnTo>
                  <a:pt x="4177411" y="312959"/>
                </a:lnTo>
                <a:lnTo>
                  <a:pt x="4171135" y="275512"/>
                </a:lnTo>
                <a:lnTo>
                  <a:pt x="4167134" y="261696"/>
                </a:lnTo>
                <a:close/>
              </a:path>
              <a:path w="4197350" h="1262379">
                <a:moveTo>
                  <a:pt x="3740264" y="0"/>
                </a:moveTo>
                <a:lnTo>
                  <a:pt x="3696564" y="1557"/>
                </a:lnTo>
                <a:lnTo>
                  <a:pt x="3654347" y="6170"/>
                </a:lnTo>
                <a:lnTo>
                  <a:pt x="3613382" y="13817"/>
                </a:lnTo>
                <a:lnTo>
                  <a:pt x="3573716" y="24447"/>
                </a:lnTo>
                <a:lnTo>
                  <a:pt x="3535801" y="38432"/>
                </a:lnTo>
                <a:lnTo>
                  <a:pt x="3499835" y="55406"/>
                </a:lnTo>
                <a:lnTo>
                  <a:pt x="3465794" y="75511"/>
                </a:lnTo>
                <a:lnTo>
                  <a:pt x="3433737" y="98844"/>
                </a:lnTo>
                <a:lnTo>
                  <a:pt x="3403873" y="125071"/>
                </a:lnTo>
                <a:lnTo>
                  <a:pt x="3376642" y="154517"/>
                </a:lnTo>
                <a:lnTo>
                  <a:pt x="3351942" y="187083"/>
                </a:lnTo>
                <a:lnTo>
                  <a:pt x="3329673" y="222669"/>
                </a:lnTo>
                <a:lnTo>
                  <a:pt x="3310365" y="261707"/>
                </a:lnTo>
                <a:lnTo>
                  <a:pt x="3294176" y="303863"/>
                </a:lnTo>
                <a:lnTo>
                  <a:pt x="3281102" y="349138"/>
                </a:lnTo>
                <a:lnTo>
                  <a:pt x="3271139" y="397535"/>
                </a:lnTo>
                <a:lnTo>
                  <a:pt x="3574516" y="397535"/>
                </a:lnTo>
                <a:lnTo>
                  <a:pt x="3580164" y="380187"/>
                </a:lnTo>
                <a:lnTo>
                  <a:pt x="3586970" y="363321"/>
                </a:lnTo>
                <a:lnTo>
                  <a:pt x="3614348" y="316605"/>
                </a:lnTo>
                <a:lnTo>
                  <a:pt x="3655669" y="280962"/>
                </a:lnTo>
                <a:lnTo>
                  <a:pt x="3692672" y="266642"/>
                </a:lnTo>
                <a:lnTo>
                  <a:pt x="3738448" y="261696"/>
                </a:lnTo>
                <a:lnTo>
                  <a:pt x="4167134" y="261696"/>
                </a:lnTo>
                <a:lnTo>
                  <a:pt x="4160856" y="240015"/>
                </a:lnTo>
                <a:lnTo>
                  <a:pt x="4128908" y="175333"/>
                </a:lnTo>
                <a:lnTo>
                  <a:pt x="4083359" y="119913"/>
                </a:lnTo>
                <a:lnTo>
                  <a:pt x="4024635" y="73771"/>
                </a:lnTo>
                <a:lnTo>
                  <a:pt x="3991143" y="54692"/>
                </a:lnTo>
                <a:lnTo>
                  <a:pt x="3955035" y="38422"/>
                </a:lnTo>
                <a:lnTo>
                  <a:pt x="3916375" y="24930"/>
                </a:lnTo>
                <a:lnTo>
                  <a:pt x="3875225" y="14021"/>
                </a:lnTo>
                <a:lnTo>
                  <a:pt x="3832201" y="6230"/>
                </a:lnTo>
                <a:lnTo>
                  <a:pt x="3787235" y="1557"/>
                </a:lnTo>
                <a:lnTo>
                  <a:pt x="37402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sp>
        <p:nvSpPr>
          <p:cNvPr id="9" name="object 9"/>
          <p:cNvSpPr/>
          <p:nvPr/>
        </p:nvSpPr>
        <p:spPr>
          <a:xfrm>
            <a:off x="7203519" y="4260520"/>
            <a:ext cx="171450" cy="379095"/>
          </a:xfrm>
          <a:custGeom>
            <a:avLst/>
            <a:gdLst/>
            <a:ahLst/>
            <a:cxnLst/>
            <a:rect l="l" t="t" r="r" b="b"/>
            <a:pathLst>
              <a:path w="171450" h="379095">
                <a:moveTo>
                  <a:pt x="85435" y="0"/>
                </a:moveTo>
                <a:lnTo>
                  <a:pt x="42153" y="8775"/>
                </a:lnTo>
                <a:lnTo>
                  <a:pt x="11957" y="39883"/>
                </a:lnTo>
                <a:lnTo>
                  <a:pt x="854" y="84656"/>
                </a:lnTo>
                <a:lnTo>
                  <a:pt x="0" y="287528"/>
                </a:lnTo>
                <a:lnTo>
                  <a:pt x="1205" y="306914"/>
                </a:lnTo>
                <a:lnTo>
                  <a:pt x="19484" y="353593"/>
                </a:lnTo>
                <a:lnTo>
                  <a:pt x="63579" y="377087"/>
                </a:lnTo>
                <a:lnTo>
                  <a:pt x="84889" y="378650"/>
                </a:lnTo>
                <a:lnTo>
                  <a:pt x="106672" y="376966"/>
                </a:lnTo>
                <a:lnTo>
                  <a:pt x="125021" y="371913"/>
                </a:lnTo>
                <a:lnTo>
                  <a:pt x="139931" y="363487"/>
                </a:lnTo>
                <a:lnTo>
                  <a:pt x="151399" y="351688"/>
                </a:lnTo>
                <a:lnTo>
                  <a:pt x="158274" y="339674"/>
                </a:lnTo>
                <a:lnTo>
                  <a:pt x="76011" y="339674"/>
                </a:lnTo>
                <a:lnTo>
                  <a:pt x="68785" y="337985"/>
                </a:lnTo>
                <a:lnTo>
                  <a:pt x="57723" y="331266"/>
                </a:lnTo>
                <a:lnTo>
                  <a:pt x="53393" y="326948"/>
                </a:lnTo>
                <a:lnTo>
                  <a:pt x="50192" y="321589"/>
                </a:lnTo>
                <a:lnTo>
                  <a:pt x="46979" y="316280"/>
                </a:lnTo>
                <a:lnTo>
                  <a:pt x="44846" y="310591"/>
                </a:lnTo>
                <a:lnTo>
                  <a:pt x="42695" y="298471"/>
                </a:lnTo>
                <a:lnTo>
                  <a:pt x="42153" y="292874"/>
                </a:lnTo>
                <a:lnTo>
                  <a:pt x="42153" y="102311"/>
                </a:lnTo>
                <a:lnTo>
                  <a:pt x="48046" y="65049"/>
                </a:lnTo>
                <a:lnTo>
                  <a:pt x="50878" y="57950"/>
                </a:lnTo>
                <a:lnTo>
                  <a:pt x="85435" y="38989"/>
                </a:lnTo>
                <a:lnTo>
                  <a:pt x="161113" y="38989"/>
                </a:lnTo>
                <a:lnTo>
                  <a:pt x="160085" y="36608"/>
                </a:lnTo>
                <a:lnTo>
                  <a:pt x="130025" y="7747"/>
                </a:lnTo>
                <a:lnTo>
                  <a:pt x="98638" y="487"/>
                </a:lnTo>
                <a:lnTo>
                  <a:pt x="85435" y="0"/>
                </a:lnTo>
                <a:close/>
              </a:path>
              <a:path w="171450" h="379095">
                <a:moveTo>
                  <a:pt x="161113" y="38989"/>
                </a:moveTo>
                <a:lnTo>
                  <a:pt x="95049" y="38989"/>
                </a:lnTo>
                <a:lnTo>
                  <a:pt x="102783" y="40843"/>
                </a:lnTo>
                <a:lnTo>
                  <a:pt x="114543" y="48323"/>
                </a:lnTo>
                <a:lnTo>
                  <a:pt x="128704" y="90068"/>
                </a:lnTo>
                <a:lnTo>
                  <a:pt x="128704" y="287528"/>
                </a:lnTo>
                <a:lnTo>
                  <a:pt x="116956" y="326288"/>
                </a:lnTo>
                <a:lnTo>
                  <a:pt x="93804" y="339674"/>
                </a:lnTo>
                <a:lnTo>
                  <a:pt x="158274" y="339674"/>
                </a:lnTo>
                <a:lnTo>
                  <a:pt x="159926" y="336787"/>
                </a:lnTo>
                <a:lnTo>
                  <a:pt x="166018" y="319046"/>
                </a:lnTo>
                <a:lnTo>
                  <a:pt x="169674" y="298471"/>
                </a:lnTo>
                <a:lnTo>
                  <a:pt x="170893" y="275069"/>
                </a:lnTo>
                <a:lnTo>
                  <a:pt x="170769" y="95643"/>
                </a:lnTo>
                <a:lnTo>
                  <a:pt x="166100" y="52909"/>
                </a:lnTo>
                <a:lnTo>
                  <a:pt x="163475" y="44457"/>
                </a:lnTo>
                <a:lnTo>
                  <a:pt x="161113" y="3898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7488713" y="4260533"/>
            <a:ext cx="167640" cy="379095"/>
          </a:xfrm>
          <a:custGeom>
            <a:avLst/>
            <a:gdLst/>
            <a:ahLst/>
            <a:cxnLst/>
            <a:rect l="l" t="t" r="r" b="b"/>
            <a:pathLst>
              <a:path w="167639" h="379095">
                <a:moveTo>
                  <a:pt x="83858" y="0"/>
                </a:moveTo>
                <a:lnTo>
                  <a:pt x="41668" y="9042"/>
                </a:lnTo>
                <a:lnTo>
                  <a:pt x="11832" y="40433"/>
                </a:lnTo>
                <a:lnTo>
                  <a:pt x="954" y="84924"/>
                </a:lnTo>
                <a:lnTo>
                  <a:pt x="0" y="105219"/>
                </a:lnTo>
                <a:lnTo>
                  <a:pt x="0" y="288912"/>
                </a:lnTo>
                <a:lnTo>
                  <a:pt x="5229" y="326885"/>
                </a:lnTo>
                <a:lnTo>
                  <a:pt x="32576" y="365445"/>
                </a:lnTo>
                <a:lnTo>
                  <a:pt x="83858" y="378663"/>
                </a:lnTo>
                <a:lnTo>
                  <a:pt x="103125" y="377260"/>
                </a:lnTo>
                <a:lnTo>
                  <a:pt x="145542" y="356222"/>
                </a:lnTo>
                <a:lnTo>
                  <a:pt x="156545" y="339661"/>
                </a:lnTo>
                <a:lnTo>
                  <a:pt x="74244" y="339661"/>
                </a:lnTo>
                <a:lnTo>
                  <a:pt x="67386" y="337870"/>
                </a:lnTo>
                <a:lnTo>
                  <a:pt x="43815" y="304139"/>
                </a:lnTo>
                <a:lnTo>
                  <a:pt x="42735" y="297967"/>
                </a:lnTo>
                <a:lnTo>
                  <a:pt x="42189" y="292163"/>
                </a:lnTo>
                <a:lnTo>
                  <a:pt x="42233" y="92392"/>
                </a:lnTo>
                <a:lnTo>
                  <a:pt x="42735" y="86169"/>
                </a:lnTo>
                <a:lnTo>
                  <a:pt x="43815" y="79006"/>
                </a:lnTo>
                <a:lnTo>
                  <a:pt x="44856" y="71920"/>
                </a:lnTo>
                <a:lnTo>
                  <a:pt x="67830" y="40944"/>
                </a:lnTo>
                <a:lnTo>
                  <a:pt x="74777" y="39001"/>
                </a:lnTo>
                <a:lnTo>
                  <a:pt x="156350" y="39001"/>
                </a:lnTo>
                <a:lnTo>
                  <a:pt x="155145" y="36142"/>
                </a:lnTo>
                <a:lnTo>
                  <a:pt x="146634" y="23495"/>
                </a:lnTo>
                <a:lnTo>
                  <a:pt x="135384" y="13201"/>
                </a:lnTo>
                <a:lnTo>
                  <a:pt x="121175" y="5861"/>
                </a:lnTo>
                <a:lnTo>
                  <a:pt x="104002" y="1463"/>
                </a:lnTo>
                <a:lnTo>
                  <a:pt x="83858" y="0"/>
                </a:lnTo>
                <a:close/>
              </a:path>
              <a:path w="167639" h="379095">
                <a:moveTo>
                  <a:pt x="123901" y="286258"/>
                </a:moveTo>
                <a:lnTo>
                  <a:pt x="113512" y="326885"/>
                </a:lnTo>
                <a:lnTo>
                  <a:pt x="82778" y="339661"/>
                </a:lnTo>
                <a:lnTo>
                  <a:pt x="156545" y="339661"/>
                </a:lnTo>
                <a:lnTo>
                  <a:pt x="161232" y="329395"/>
                </a:lnTo>
                <a:lnTo>
                  <a:pt x="165423" y="312668"/>
                </a:lnTo>
                <a:lnTo>
                  <a:pt x="167170" y="293738"/>
                </a:lnTo>
                <a:lnTo>
                  <a:pt x="123901" y="286258"/>
                </a:lnTo>
                <a:close/>
              </a:path>
              <a:path w="167639" h="379095">
                <a:moveTo>
                  <a:pt x="156350" y="39001"/>
                </a:moveTo>
                <a:lnTo>
                  <a:pt x="83312" y="39001"/>
                </a:lnTo>
                <a:lnTo>
                  <a:pt x="93709" y="39896"/>
                </a:lnTo>
                <a:lnTo>
                  <a:pt x="102477" y="42587"/>
                </a:lnTo>
                <a:lnTo>
                  <a:pt x="123552" y="80758"/>
                </a:lnTo>
                <a:lnTo>
                  <a:pt x="123901" y="92392"/>
                </a:lnTo>
                <a:lnTo>
                  <a:pt x="166128" y="84924"/>
                </a:lnTo>
                <a:lnTo>
                  <a:pt x="164904" y="66855"/>
                </a:lnTo>
                <a:lnTo>
                  <a:pt x="161239" y="50595"/>
                </a:lnTo>
                <a:lnTo>
                  <a:pt x="156350" y="3900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7782197" y="4463999"/>
            <a:ext cx="0" cy="171450"/>
          </a:xfrm>
          <a:custGeom>
            <a:avLst/>
            <a:gdLst/>
            <a:ahLst/>
            <a:cxnLst/>
            <a:rect l="l" t="t" r="r" b="b"/>
            <a:pathLst>
              <a:path h="171450">
                <a:moveTo>
                  <a:pt x="0" y="0"/>
                </a:moveTo>
                <a:lnTo>
                  <a:pt x="0" y="171450"/>
                </a:lnTo>
              </a:path>
            </a:pathLst>
          </a:custGeom>
          <a:ln w="4221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761090" y="4445584"/>
            <a:ext cx="171450" cy="0"/>
          </a:xfrm>
          <a:custGeom>
            <a:avLst/>
            <a:gdLst/>
            <a:ahLst/>
            <a:cxnLst/>
            <a:rect l="l" t="t" r="r" b="b"/>
            <a:pathLst>
              <a:path w="171450">
                <a:moveTo>
                  <a:pt x="0" y="0"/>
                </a:moveTo>
                <a:lnTo>
                  <a:pt x="170916" y="0"/>
                </a:lnTo>
              </a:path>
            </a:pathLst>
          </a:custGeom>
          <a:ln w="3682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7782197" y="4263339"/>
            <a:ext cx="0" cy="163830"/>
          </a:xfrm>
          <a:custGeom>
            <a:avLst/>
            <a:gdLst/>
            <a:ahLst/>
            <a:cxnLst/>
            <a:rect l="l" t="t" r="r" b="b"/>
            <a:pathLst>
              <a:path h="163829">
                <a:moveTo>
                  <a:pt x="0" y="0"/>
                </a:moveTo>
                <a:lnTo>
                  <a:pt x="0" y="163830"/>
                </a:lnTo>
              </a:path>
            </a:pathLst>
          </a:custGeom>
          <a:ln w="4221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7910912" y="4463999"/>
            <a:ext cx="0" cy="171450"/>
          </a:xfrm>
          <a:custGeom>
            <a:avLst/>
            <a:gdLst/>
            <a:ahLst/>
            <a:cxnLst/>
            <a:rect l="l" t="t" r="r" b="b"/>
            <a:pathLst>
              <a:path h="171450">
                <a:moveTo>
                  <a:pt x="0" y="0"/>
                </a:moveTo>
                <a:lnTo>
                  <a:pt x="0" y="171450"/>
                </a:lnTo>
              </a:path>
            </a:pathLst>
          </a:custGeom>
          <a:ln w="4218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7910912" y="4263720"/>
            <a:ext cx="0" cy="163830"/>
          </a:xfrm>
          <a:custGeom>
            <a:avLst/>
            <a:gdLst/>
            <a:ahLst/>
            <a:cxnLst/>
            <a:rect l="l" t="t" r="r" b="b"/>
            <a:pathLst>
              <a:path h="163829">
                <a:moveTo>
                  <a:pt x="0" y="0"/>
                </a:moveTo>
                <a:lnTo>
                  <a:pt x="0" y="163449"/>
                </a:lnTo>
              </a:path>
            </a:pathLst>
          </a:custGeom>
          <a:ln w="4218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8050051" y="4260520"/>
            <a:ext cx="171450" cy="379095"/>
          </a:xfrm>
          <a:custGeom>
            <a:avLst/>
            <a:gdLst/>
            <a:ahLst/>
            <a:cxnLst/>
            <a:rect l="l" t="t" r="r" b="b"/>
            <a:pathLst>
              <a:path w="171450" h="379095">
                <a:moveTo>
                  <a:pt x="85448" y="0"/>
                </a:moveTo>
                <a:lnTo>
                  <a:pt x="42166" y="8775"/>
                </a:lnTo>
                <a:lnTo>
                  <a:pt x="11970" y="39883"/>
                </a:lnTo>
                <a:lnTo>
                  <a:pt x="861" y="84656"/>
                </a:lnTo>
                <a:lnTo>
                  <a:pt x="0" y="287528"/>
                </a:lnTo>
                <a:lnTo>
                  <a:pt x="1206" y="306914"/>
                </a:lnTo>
                <a:lnTo>
                  <a:pt x="19471" y="353593"/>
                </a:lnTo>
                <a:lnTo>
                  <a:pt x="63591" y="377087"/>
                </a:lnTo>
                <a:lnTo>
                  <a:pt x="84901" y="378650"/>
                </a:lnTo>
                <a:lnTo>
                  <a:pt x="106684" y="376966"/>
                </a:lnTo>
                <a:lnTo>
                  <a:pt x="125033" y="371913"/>
                </a:lnTo>
                <a:lnTo>
                  <a:pt x="139944" y="363487"/>
                </a:lnTo>
                <a:lnTo>
                  <a:pt x="151411" y="351688"/>
                </a:lnTo>
                <a:lnTo>
                  <a:pt x="158287" y="339674"/>
                </a:lnTo>
                <a:lnTo>
                  <a:pt x="76024" y="339674"/>
                </a:lnTo>
                <a:lnTo>
                  <a:pt x="68798" y="337985"/>
                </a:lnTo>
                <a:lnTo>
                  <a:pt x="57736" y="331266"/>
                </a:lnTo>
                <a:lnTo>
                  <a:pt x="53405" y="326948"/>
                </a:lnTo>
                <a:lnTo>
                  <a:pt x="50205" y="321589"/>
                </a:lnTo>
                <a:lnTo>
                  <a:pt x="46992" y="316280"/>
                </a:lnTo>
                <a:lnTo>
                  <a:pt x="44858" y="310591"/>
                </a:lnTo>
                <a:lnTo>
                  <a:pt x="42708" y="298471"/>
                </a:lnTo>
                <a:lnTo>
                  <a:pt x="42166" y="292874"/>
                </a:lnTo>
                <a:lnTo>
                  <a:pt x="42166" y="102311"/>
                </a:lnTo>
                <a:lnTo>
                  <a:pt x="48059" y="65049"/>
                </a:lnTo>
                <a:lnTo>
                  <a:pt x="50891" y="57950"/>
                </a:lnTo>
                <a:lnTo>
                  <a:pt x="85448" y="38989"/>
                </a:lnTo>
                <a:lnTo>
                  <a:pt x="161126" y="38989"/>
                </a:lnTo>
                <a:lnTo>
                  <a:pt x="160098" y="36608"/>
                </a:lnTo>
                <a:lnTo>
                  <a:pt x="130037" y="7747"/>
                </a:lnTo>
                <a:lnTo>
                  <a:pt x="98657" y="487"/>
                </a:lnTo>
                <a:lnTo>
                  <a:pt x="85448" y="0"/>
                </a:lnTo>
                <a:close/>
              </a:path>
              <a:path w="171450" h="379095">
                <a:moveTo>
                  <a:pt x="161126" y="38989"/>
                </a:moveTo>
                <a:lnTo>
                  <a:pt x="95061" y="38989"/>
                </a:lnTo>
                <a:lnTo>
                  <a:pt x="102796" y="40843"/>
                </a:lnTo>
                <a:lnTo>
                  <a:pt x="114556" y="48323"/>
                </a:lnTo>
                <a:lnTo>
                  <a:pt x="128716" y="90068"/>
                </a:lnTo>
                <a:lnTo>
                  <a:pt x="128716" y="287528"/>
                </a:lnTo>
                <a:lnTo>
                  <a:pt x="116969" y="326288"/>
                </a:lnTo>
                <a:lnTo>
                  <a:pt x="93817" y="339674"/>
                </a:lnTo>
                <a:lnTo>
                  <a:pt x="158287" y="339674"/>
                </a:lnTo>
                <a:lnTo>
                  <a:pt x="159938" y="336787"/>
                </a:lnTo>
                <a:lnTo>
                  <a:pt x="166031" y="319046"/>
                </a:lnTo>
                <a:lnTo>
                  <a:pt x="169687" y="298471"/>
                </a:lnTo>
                <a:lnTo>
                  <a:pt x="170906" y="275069"/>
                </a:lnTo>
                <a:lnTo>
                  <a:pt x="170782" y="95643"/>
                </a:lnTo>
                <a:lnTo>
                  <a:pt x="166113" y="52909"/>
                </a:lnTo>
                <a:lnTo>
                  <a:pt x="163487" y="44457"/>
                </a:lnTo>
                <a:lnTo>
                  <a:pt x="161126" y="3898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8338458" y="4263720"/>
            <a:ext cx="169545" cy="372110"/>
          </a:xfrm>
          <a:custGeom>
            <a:avLst/>
            <a:gdLst/>
            <a:ahLst/>
            <a:cxnLst/>
            <a:rect l="l" t="t" r="r" b="b"/>
            <a:pathLst>
              <a:path w="169545" h="372110">
                <a:moveTo>
                  <a:pt x="78511" y="0"/>
                </a:moveTo>
                <a:lnTo>
                  <a:pt x="0" y="0"/>
                </a:lnTo>
                <a:lnTo>
                  <a:pt x="0" y="371728"/>
                </a:lnTo>
                <a:lnTo>
                  <a:pt x="71577" y="371728"/>
                </a:lnTo>
                <a:lnTo>
                  <a:pt x="95010" y="370111"/>
                </a:lnTo>
                <a:lnTo>
                  <a:pt x="115152" y="365259"/>
                </a:lnTo>
                <a:lnTo>
                  <a:pt x="132000" y="357171"/>
                </a:lnTo>
                <a:lnTo>
                  <a:pt x="145554" y="345846"/>
                </a:lnTo>
                <a:lnTo>
                  <a:pt x="153913" y="333819"/>
                </a:lnTo>
                <a:lnTo>
                  <a:pt x="42202" y="333819"/>
                </a:lnTo>
                <a:lnTo>
                  <a:pt x="42202" y="194424"/>
                </a:lnTo>
                <a:lnTo>
                  <a:pt x="153240" y="194424"/>
                </a:lnTo>
                <a:lnTo>
                  <a:pt x="147747" y="188082"/>
                </a:lnTo>
                <a:lnTo>
                  <a:pt x="138415" y="181481"/>
                </a:lnTo>
                <a:lnTo>
                  <a:pt x="127114" y="176758"/>
                </a:lnTo>
                <a:lnTo>
                  <a:pt x="127114" y="174650"/>
                </a:lnTo>
                <a:lnTo>
                  <a:pt x="137226" y="168193"/>
                </a:lnTo>
                <a:lnTo>
                  <a:pt x="145673" y="161097"/>
                </a:lnTo>
                <a:lnTo>
                  <a:pt x="148791" y="157543"/>
                </a:lnTo>
                <a:lnTo>
                  <a:pt x="42202" y="157543"/>
                </a:lnTo>
                <a:lnTo>
                  <a:pt x="42202" y="39001"/>
                </a:lnTo>
                <a:lnTo>
                  <a:pt x="154500" y="39001"/>
                </a:lnTo>
                <a:lnTo>
                  <a:pt x="146342" y="25628"/>
                </a:lnTo>
                <a:lnTo>
                  <a:pt x="134691" y="14423"/>
                </a:lnTo>
                <a:lnTo>
                  <a:pt x="119508" y="6413"/>
                </a:lnTo>
                <a:lnTo>
                  <a:pt x="100784" y="1604"/>
                </a:lnTo>
                <a:lnTo>
                  <a:pt x="78511" y="0"/>
                </a:lnTo>
                <a:close/>
              </a:path>
              <a:path w="169545" h="372110">
                <a:moveTo>
                  <a:pt x="153240" y="194424"/>
                </a:moveTo>
                <a:lnTo>
                  <a:pt x="73164" y="194424"/>
                </a:lnTo>
                <a:lnTo>
                  <a:pt x="88138" y="195460"/>
                </a:lnTo>
                <a:lnTo>
                  <a:pt x="100471" y="198567"/>
                </a:lnTo>
                <a:lnTo>
                  <a:pt x="125845" y="231027"/>
                </a:lnTo>
                <a:lnTo>
                  <a:pt x="128714" y="258000"/>
                </a:lnTo>
                <a:lnTo>
                  <a:pt x="128597" y="265605"/>
                </a:lnTo>
                <a:lnTo>
                  <a:pt x="123113" y="304190"/>
                </a:lnTo>
                <a:lnTo>
                  <a:pt x="91130" y="332282"/>
                </a:lnTo>
                <a:lnTo>
                  <a:pt x="75310" y="333819"/>
                </a:lnTo>
                <a:lnTo>
                  <a:pt x="153913" y="333819"/>
                </a:lnTo>
                <a:lnTo>
                  <a:pt x="155935" y="330909"/>
                </a:lnTo>
                <a:lnTo>
                  <a:pt x="163358" y="312000"/>
                </a:lnTo>
                <a:lnTo>
                  <a:pt x="167816" y="289110"/>
                </a:lnTo>
                <a:lnTo>
                  <a:pt x="169303" y="262229"/>
                </a:lnTo>
                <a:lnTo>
                  <a:pt x="168755" y="246561"/>
                </a:lnTo>
                <a:lnTo>
                  <a:pt x="167108" y="232132"/>
                </a:lnTo>
                <a:lnTo>
                  <a:pt x="164358" y="218943"/>
                </a:lnTo>
                <a:lnTo>
                  <a:pt x="160502" y="206997"/>
                </a:lnTo>
                <a:lnTo>
                  <a:pt x="155108" y="196580"/>
                </a:lnTo>
                <a:lnTo>
                  <a:pt x="153240" y="194424"/>
                </a:lnTo>
                <a:close/>
              </a:path>
              <a:path w="169545" h="372110">
                <a:moveTo>
                  <a:pt x="154500" y="39001"/>
                </a:moveTo>
                <a:lnTo>
                  <a:pt x="71043" y="39001"/>
                </a:lnTo>
                <a:lnTo>
                  <a:pt x="84671" y="39945"/>
                </a:lnTo>
                <a:lnTo>
                  <a:pt x="96199" y="42781"/>
                </a:lnTo>
                <a:lnTo>
                  <a:pt x="122372" y="72677"/>
                </a:lnTo>
                <a:lnTo>
                  <a:pt x="125514" y="98031"/>
                </a:lnTo>
                <a:lnTo>
                  <a:pt x="124713" y="111542"/>
                </a:lnTo>
                <a:lnTo>
                  <a:pt x="105248" y="148906"/>
                </a:lnTo>
                <a:lnTo>
                  <a:pt x="70497" y="157543"/>
                </a:lnTo>
                <a:lnTo>
                  <a:pt x="148791" y="157543"/>
                </a:lnTo>
                <a:lnTo>
                  <a:pt x="165571" y="112215"/>
                </a:lnTo>
                <a:lnTo>
                  <a:pt x="166103" y="98297"/>
                </a:lnTo>
                <a:lnTo>
                  <a:pt x="164865" y="76115"/>
                </a:lnTo>
                <a:lnTo>
                  <a:pt x="161156" y="56615"/>
                </a:lnTo>
                <a:lnTo>
                  <a:pt x="154980" y="39788"/>
                </a:lnTo>
                <a:lnTo>
                  <a:pt x="154500" y="3900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8602276" y="4263732"/>
            <a:ext cx="198755" cy="372110"/>
          </a:xfrm>
          <a:custGeom>
            <a:avLst/>
            <a:gdLst/>
            <a:ahLst/>
            <a:cxnLst/>
            <a:rect l="l" t="t" r="r" b="b"/>
            <a:pathLst>
              <a:path w="198754" h="372110">
                <a:moveTo>
                  <a:pt x="118579" y="0"/>
                </a:moveTo>
                <a:lnTo>
                  <a:pt x="79082" y="0"/>
                </a:lnTo>
                <a:lnTo>
                  <a:pt x="0" y="371729"/>
                </a:lnTo>
                <a:lnTo>
                  <a:pt x="40627" y="371729"/>
                </a:lnTo>
                <a:lnTo>
                  <a:pt x="57175" y="288963"/>
                </a:lnTo>
                <a:lnTo>
                  <a:pt x="180864" y="288963"/>
                </a:lnTo>
                <a:lnTo>
                  <a:pt x="172463" y="249986"/>
                </a:lnTo>
                <a:lnTo>
                  <a:pt x="64109" y="249986"/>
                </a:lnTo>
                <a:lnTo>
                  <a:pt x="81737" y="162902"/>
                </a:lnTo>
                <a:lnTo>
                  <a:pt x="97218" y="76352"/>
                </a:lnTo>
                <a:lnTo>
                  <a:pt x="135037" y="76352"/>
                </a:lnTo>
                <a:lnTo>
                  <a:pt x="118579" y="0"/>
                </a:lnTo>
                <a:close/>
              </a:path>
              <a:path w="198754" h="372110">
                <a:moveTo>
                  <a:pt x="180864" y="288963"/>
                </a:moveTo>
                <a:lnTo>
                  <a:pt x="139953" y="288963"/>
                </a:lnTo>
                <a:lnTo>
                  <a:pt x="157060" y="371729"/>
                </a:lnTo>
                <a:lnTo>
                  <a:pt x="198704" y="371729"/>
                </a:lnTo>
                <a:lnTo>
                  <a:pt x="180864" y="288963"/>
                </a:lnTo>
                <a:close/>
              </a:path>
              <a:path w="198754" h="372110">
                <a:moveTo>
                  <a:pt x="135037" y="76352"/>
                </a:moveTo>
                <a:lnTo>
                  <a:pt x="99352" y="76352"/>
                </a:lnTo>
                <a:lnTo>
                  <a:pt x="114325" y="161810"/>
                </a:lnTo>
                <a:lnTo>
                  <a:pt x="132473" y="249986"/>
                </a:lnTo>
                <a:lnTo>
                  <a:pt x="172463" y="249986"/>
                </a:lnTo>
                <a:lnTo>
                  <a:pt x="135037" y="7635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919819" y="4463999"/>
            <a:ext cx="0" cy="171450"/>
          </a:xfrm>
          <a:custGeom>
            <a:avLst/>
            <a:gdLst/>
            <a:ahLst/>
            <a:cxnLst/>
            <a:rect l="l" t="t" r="r" b="b"/>
            <a:pathLst>
              <a:path h="171450">
                <a:moveTo>
                  <a:pt x="0" y="0"/>
                </a:moveTo>
                <a:lnTo>
                  <a:pt x="0" y="171450"/>
                </a:lnTo>
              </a:path>
            </a:pathLst>
          </a:custGeom>
          <a:ln w="4220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8898718" y="4445584"/>
            <a:ext cx="171450" cy="0"/>
          </a:xfrm>
          <a:custGeom>
            <a:avLst/>
            <a:gdLst/>
            <a:ahLst/>
            <a:cxnLst/>
            <a:rect l="l" t="t" r="r" b="b"/>
            <a:pathLst>
              <a:path w="171450">
                <a:moveTo>
                  <a:pt x="0" y="0"/>
                </a:moveTo>
                <a:lnTo>
                  <a:pt x="170903" y="0"/>
                </a:lnTo>
              </a:path>
            </a:pathLst>
          </a:custGeom>
          <a:ln w="3682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8919819" y="4263339"/>
            <a:ext cx="0" cy="163830"/>
          </a:xfrm>
          <a:custGeom>
            <a:avLst/>
            <a:gdLst/>
            <a:ahLst/>
            <a:cxnLst/>
            <a:rect l="l" t="t" r="r" b="b"/>
            <a:pathLst>
              <a:path h="163829">
                <a:moveTo>
                  <a:pt x="0" y="0"/>
                </a:moveTo>
                <a:lnTo>
                  <a:pt x="0" y="163830"/>
                </a:lnTo>
              </a:path>
            </a:pathLst>
          </a:custGeom>
          <a:ln w="4220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9048527" y="4463999"/>
            <a:ext cx="0" cy="171450"/>
          </a:xfrm>
          <a:custGeom>
            <a:avLst/>
            <a:gdLst/>
            <a:ahLst/>
            <a:cxnLst/>
            <a:rect l="l" t="t" r="r" b="b"/>
            <a:pathLst>
              <a:path h="171450">
                <a:moveTo>
                  <a:pt x="0" y="0"/>
                </a:moveTo>
                <a:lnTo>
                  <a:pt x="0" y="171450"/>
                </a:lnTo>
              </a:path>
            </a:pathLst>
          </a:custGeom>
          <a:ln w="4218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9048527" y="4263720"/>
            <a:ext cx="0" cy="163830"/>
          </a:xfrm>
          <a:custGeom>
            <a:avLst/>
            <a:gdLst/>
            <a:ahLst/>
            <a:cxnLst/>
            <a:rect l="l" t="t" r="r" b="b"/>
            <a:pathLst>
              <a:path h="163829">
                <a:moveTo>
                  <a:pt x="0" y="0"/>
                </a:moveTo>
                <a:lnTo>
                  <a:pt x="0" y="163449"/>
                </a:lnTo>
              </a:path>
            </a:pathLst>
          </a:custGeom>
          <a:ln w="4218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9359119" y="4263720"/>
            <a:ext cx="169545" cy="372110"/>
          </a:xfrm>
          <a:custGeom>
            <a:avLst/>
            <a:gdLst/>
            <a:ahLst/>
            <a:cxnLst/>
            <a:rect l="l" t="t" r="r" b="b"/>
            <a:pathLst>
              <a:path w="169545" h="372110">
                <a:moveTo>
                  <a:pt x="78511" y="0"/>
                </a:moveTo>
                <a:lnTo>
                  <a:pt x="0" y="0"/>
                </a:lnTo>
                <a:lnTo>
                  <a:pt x="0" y="371728"/>
                </a:lnTo>
                <a:lnTo>
                  <a:pt x="71577" y="371728"/>
                </a:lnTo>
                <a:lnTo>
                  <a:pt x="95012" y="370111"/>
                </a:lnTo>
                <a:lnTo>
                  <a:pt x="115157" y="365259"/>
                </a:lnTo>
                <a:lnTo>
                  <a:pt x="132006" y="357171"/>
                </a:lnTo>
                <a:lnTo>
                  <a:pt x="145554" y="345846"/>
                </a:lnTo>
                <a:lnTo>
                  <a:pt x="153913" y="333819"/>
                </a:lnTo>
                <a:lnTo>
                  <a:pt x="42202" y="333819"/>
                </a:lnTo>
                <a:lnTo>
                  <a:pt x="42202" y="194424"/>
                </a:lnTo>
                <a:lnTo>
                  <a:pt x="153246" y="194424"/>
                </a:lnTo>
                <a:lnTo>
                  <a:pt x="147753" y="188082"/>
                </a:lnTo>
                <a:lnTo>
                  <a:pt x="138423" y="181481"/>
                </a:lnTo>
                <a:lnTo>
                  <a:pt x="127126" y="176758"/>
                </a:lnTo>
                <a:lnTo>
                  <a:pt x="127126" y="174650"/>
                </a:lnTo>
                <a:lnTo>
                  <a:pt x="137232" y="168193"/>
                </a:lnTo>
                <a:lnTo>
                  <a:pt x="145675" y="161097"/>
                </a:lnTo>
                <a:lnTo>
                  <a:pt x="148792" y="157543"/>
                </a:lnTo>
                <a:lnTo>
                  <a:pt x="42202" y="157543"/>
                </a:lnTo>
                <a:lnTo>
                  <a:pt x="42202" y="39001"/>
                </a:lnTo>
                <a:lnTo>
                  <a:pt x="154500" y="39001"/>
                </a:lnTo>
                <a:lnTo>
                  <a:pt x="146342" y="25628"/>
                </a:lnTo>
                <a:lnTo>
                  <a:pt x="134691" y="14423"/>
                </a:lnTo>
                <a:lnTo>
                  <a:pt x="119508" y="6413"/>
                </a:lnTo>
                <a:lnTo>
                  <a:pt x="100784" y="1604"/>
                </a:lnTo>
                <a:lnTo>
                  <a:pt x="78511" y="0"/>
                </a:lnTo>
                <a:close/>
              </a:path>
              <a:path w="169545" h="372110">
                <a:moveTo>
                  <a:pt x="153246" y="194424"/>
                </a:moveTo>
                <a:lnTo>
                  <a:pt x="73190" y="194424"/>
                </a:lnTo>
                <a:lnTo>
                  <a:pt x="88151" y="195460"/>
                </a:lnTo>
                <a:lnTo>
                  <a:pt x="100479" y="198567"/>
                </a:lnTo>
                <a:lnTo>
                  <a:pt x="125845" y="231027"/>
                </a:lnTo>
                <a:lnTo>
                  <a:pt x="128714" y="258000"/>
                </a:lnTo>
                <a:lnTo>
                  <a:pt x="128597" y="265605"/>
                </a:lnTo>
                <a:lnTo>
                  <a:pt x="123113" y="304190"/>
                </a:lnTo>
                <a:lnTo>
                  <a:pt x="91136" y="332282"/>
                </a:lnTo>
                <a:lnTo>
                  <a:pt x="75310" y="333819"/>
                </a:lnTo>
                <a:lnTo>
                  <a:pt x="153913" y="333819"/>
                </a:lnTo>
                <a:lnTo>
                  <a:pt x="155935" y="330909"/>
                </a:lnTo>
                <a:lnTo>
                  <a:pt x="163358" y="312000"/>
                </a:lnTo>
                <a:lnTo>
                  <a:pt x="167816" y="289110"/>
                </a:lnTo>
                <a:lnTo>
                  <a:pt x="169303" y="262229"/>
                </a:lnTo>
                <a:lnTo>
                  <a:pt x="168755" y="246561"/>
                </a:lnTo>
                <a:lnTo>
                  <a:pt x="167108" y="232132"/>
                </a:lnTo>
                <a:lnTo>
                  <a:pt x="164358" y="218943"/>
                </a:lnTo>
                <a:lnTo>
                  <a:pt x="160502" y="206997"/>
                </a:lnTo>
                <a:lnTo>
                  <a:pt x="155114" y="196580"/>
                </a:lnTo>
                <a:lnTo>
                  <a:pt x="153246" y="194424"/>
                </a:lnTo>
                <a:close/>
              </a:path>
              <a:path w="169545" h="372110">
                <a:moveTo>
                  <a:pt x="154500" y="39001"/>
                </a:moveTo>
                <a:lnTo>
                  <a:pt x="71043" y="39001"/>
                </a:lnTo>
                <a:lnTo>
                  <a:pt x="84673" y="39945"/>
                </a:lnTo>
                <a:lnTo>
                  <a:pt x="96204" y="42781"/>
                </a:lnTo>
                <a:lnTo>
                  <a:pt x="122372" y="72677"/>
                </a:lnTo>
                <a:lnTo>
                  <a:pt x="125514" y="98031"/>
                </a:lnTo>
                <a:lnTo>
                  <a:pt x="124713" y="111542"/>
                </a:lnTo>
                <a:lnTo>
                  <a:pt x="105248" y="148906"/>
                </a:lnTo>
                <a:lnTo>
                  <a:pt x="70497" y="157543"/>
                </a:lnTo>
                <a:lnTo>
                  <a:pt x="148792" y="157543"/>
                </a:lnTo>
                <a:lnTo>
                  <a:pt x="165571" y="112215"/>
                </a:lnTo>
                <a:lnTo>
                  <a:pt x="166103" y="98297"/>
                </a:lnTo>
                <a:lnTo>
                  <a:pt x="164865" y="76115"/>
                </a:lnTo>
                <a:lnTo>
                  <a:pt x="161156" y="56615"/>
                </a:lnTo>
                <a:lnTo>
                  <a:pt x="154980" y="39788"/>
                </a:lnTo>
                <a:lnTo>
                  <a:pt x="154500" y="3900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9837679" y="4263720"/>
            <a:ext cx="96520" cy="372110"/>
          </a:xfrm>
          <a:custGeom>
            <a:avLst/>
            <a:gdLst/>
            <a:ahLst/>
            <a:cxnLst/>
            <a:rect l="l" t="t" r="r" b="b"/>
            <a:pathLst>
              <a:path w="96520" h="372110">
                <a:moveTo>
                  <a:pt x="96126" y="44361"/>
                </a:moveTo>
                <a:lnTo>
                  <a:pt x="53936" y="44361"/>
                </a:lnTo>
                <a:lnTo>
                  <a:pt x="53936" y="371728"/>
                </a:lnTo>
                <a:lnTo>
                  <a:pt x="96126" y="371728"/>
                </a:lnTo>
                <a:lnTo>
                  <a:pt x="96126" y="44361"/>
                </a:lnTo>
                <a:close/>
              </a:path>
              <a:path w="96520" h="372110">
                <a:moveTo>
                  <a:pt x="96126" y="0"/>
                </a:moveTo>
                <a:lnTo>
                  <a:pt x="52857" y="0"/>
                </a:lnTo>
                <a:lnTo>
                  <a:pt x="0" y="42735"/>
                </a:lnTo>
                <a:lnTo>
                  <a:pt x="0" y="87579"/>
                </a:lnTo>
                <a:lnTo>
                  <a:pt x="53936" y="44361"/>
                </a:lnTo>
                <a:lnTo>
                  <a:pt x="96126" y="44361"/>
                </a:lnTo>
                <a:lnTo>
                  <a:pt x="9612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10077481" y="4259986"/>
            <a:ext cx="151130" cy="375920"/>
          </a:xfrm>
          <a:custGeom>
            <a:avLst/>
            <a:gdLst/>
            <a:ahLst/>
            <a:cxnLst/>
            <a:rect l="l" t="t" r="r" b="b"/>
            <a:pathLst>
              <a:path w="151129" h="375920">
                <a:moveTo>
                  <a:pt x="135785" y="210985"/>
                </a:moveTo>
                <a:lnTo>
                  <a:pt x="88112" y="210985"/>
                </a:lnTo>
                <a:lnTo>
                  <a:pt x="89700" y="212559"/>
                </a:lnTo>
                <a:lnTo>
                  <a:pt x="27749" y="375462"/>
                </a:lnTo>
                <a:lnTo>
                  <a:pt x="70485" y="375462"/>
                </a:lnTo>
                <a:lnTo>
                  <a:pt x="135785" y="210985"/>
                </a:lnTo>
                <a:close/>
              </a:path>
              <a:path w="151129" h="375920">
                <a:moveTo>
                  <a:pt x="75298" y="0"/>
                </a:moveTo>
                <a:lnTo>
                  <a:pt x="33893" y="10207"/>
                </a:lnTo>
                <a:lnTo>
                  <a:pt x="6109" y="40593"/>
                </a:lnTo>
                <a:lnTo>
                  <a:pt x="0" y="71539"/>
                </a:lnTo>
                <a:lnTo>
                  <a:pt x="57" y="151688"/>
                </a:lnTo>
                <a:lnTo>
                  <a:pt x="8178" y="192252"/>
                </a:lnTo>
                <a:lnTo>
                  <a:pt x="44253" y="218106"/>
                </a:lnTo>
                <a:lnTo>
                  <a:pt x="60325" y="219494"/>
                </a:lnTo>
                <a:lnTo>
                  <a:pt x="68277" y="218964"/>
                </a:lnTo>
                <a:lnTo>
                  <a:pt x="75561" y="217373"/>
                </a:lnTo>
                <a:lnTo>
                  <a:pt x="82174" y="214714"/>
                </a:lnTo>
                <a:lnTo>
                  <a:pt x="88112" y="210985"/>
                </a:lnTo>
                <a:lnTo>
                  <a:pt x="135785" y="210985"/>
                </a:lnTo>
                <a:lnTo>
                  <a:pt x="139395" y="201891"/>
                </a:lnTo>
                <a:lnTo>
                  <a:pt x="141695" y="195514"/>
                </a:lnTo>
                <a:lnTo>
                  <a:pt x="143797" y="188658"/>
                </a:lnTo>
                <a:lnTo>
                  <a:pt x="145497" y="182118"/>
                </a:lnTo>
                <a:lnTo>
                  <a:pt x="65138" y="182118"/>
                </a:lnTo>
                <a:lnTo>
                  <a:pt x="57327" y="179362"/>
                </a:lnTo>
                <a:lnTo>
                  <a:pt x="45186" y="168325"/>
                </a:lnTo>
                <a:lnTo>
                  <a:pt x="42210" y="160997"/>
                </a:lnTo>
                <a:lnTo>
                  <a:pt x="42189" y="59080"/>
                </a:lnTo>
                <a:lnTo>
                  <a:pt x="45300" y="51892"/>
                </a:lnTo>
                <a:lnTo>
                  <a:pt x="57759" y="41592"/>
                </a:lnTo>
                <a:lnTo>
                  <a:pt x="65697" y="38989"/>
                </a:lnTo>
                <a:lnTo>
                  <a:pt x="144860" y="38989"/>
                </a:lnTo>
                <a:lnTo>
                  <a:pt x="139490" y="28301"/>
                </a:lnTo>
                <a:lnTo>
                  <a:pt x="130848" y="18135"/>
                </a:lnTo>
                <a:lnTo>
                  <a:pt x="119973" y="10206"/>
                </a:lnTo>
                <a:lnTo>
                  <a:pt x="107087" y="4538"/>
                </a:lnTo>
                <a:lnTo>
                  <a:pt x="92195" y="1135"/>
                </a:lnTo>
                <a:lnTo>
                  <a:pt x="75298" y="0"/>
                </a:lnTo>
                <a:close/>
              </a:path>
              <a:path w="151129" h="375920">
                <a:moveTo>
                  <a:pt x="144860" y="38989"/>
                </a:moveTo>
                <a:lnTo>
                  <a:pt x="84924" y="38989"/>
                </a:lnTo>
                <a:lnTo>
                  <a:pt x="92824" y="41592"/>
                </a:lnTo>
                <a:lnTo>
                  <a:pt x="99072" y="46723"/>
                </a:lnTo>
                <a:lnTo>
                  <a:pt x="105283" y="51892"/>
                </a:lnTo>
                <a:lnTo>
                  <a:pt x="108419" y="59080"/>
                </a:lnTo>
                <a:lnTo>
                  <a:pt x="108419" y="146710"/>
                </a:lnTo>
                <a:lnTo>
                  <a:pt x="86512" y="180873"/>
                </a:lnTo>
                <a:lnTo>
                  <a:pt x="81191" y="182118"/>
                </a:lnTo>
                <a:lnTo>
                  <a:pt x="145497" y="182118"/>
                </a:lnTo>
                <a:lnTo>
                  <a:pt x="150609" y="133553"/>
                </a:lnTo>
                <a:lnTo>
                  <a:pt x="150609" y="71539"/>
                </a:lnTo>
                <a:lnTo>
                  <a:pt x="149370" y="54994"/>
                </a:lnTo>
                <a:lnTo>
                  <a:pt x="145652" y="40563"/>
                </a:lnTo>
                <a:lnTo>
                  <a:pt x="144860" y="3898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10330669" y="4263720"/>
            <a:ext cx="178435" cy="372110"/>
          </a:xfrm>
          <a:custGeom>
            <a:avLst/>
            <a:gdLst/>
            <a:ahLst/>
            <a:cxnLst/>
            <a:rect l="l" t="t" r="r" b="b"/>
            <a:pathLst>
              <a:path w="178434" h="372110">
                <a:moveTo>
                  <a:pt x="151688" y="312966"/>
                </a:moveTo>
                <a:lnTo>
                  <a:pt x="109486" y="312966"/>
                </a:lnTo>
                <a:lnTo>
                  <a:pt x="109486" y="371729"/>
                </a:lnTo>
                <a:lnTo>
                  <a:pt x="151688" y="371729"/>
                </a:lnTo>
                <a:lnTo>
                  <a:pt x="151688" y="312966"/>
                </a:lnTo>
                <a:close/>
              </a:path>
              <a:path w="178434" h="372110">
                <a:moveTo>
                  <a:pt x="119621" y="0"/>
                </a:moveTo>
                <a:lnTo>
                  <a:pt x="77990" y="0"/>
                </a:lnTo>
                <a:lnTo>
                  <a:pt x="0" y="275056"/>
                </a:lnTo>
                <a:lnTo>
                  <a:pt x="0" y="312966"/>
                </a:lnTo>
                <a:lnTo>
                  <a:pt x="177838" y="312966"/>
                </a:lnTo>
                <a:lnTo>
                  <a:pt x="177838" y="275056"/>
                </a:lnTo>
                <a:lnTo>
                  <a:pt x="41122" y="275056"/>
                </a:lnTo>
                <a:lnTo>
                  <a:pt x="119621" y="0"/>
                </a:lnTo>
                <a:close/>
              </a:path>
              <a:path w="178434" h="372110">
                <a:moveTo>
                  <a:pt x="151688" y="172008"/>
                </a:moveTo>
                <a:lnTo>
                  <a:pt x="109486" y="172008"/>
                </a:lnTo>
                <a:lnTo>
                  <a:pt x="109486" y="275056"/>
                </a:lnTo>
                <a:lnTo>
                  <a:pt x="151688" y="275056"/>
                </a:lnTo>
                <a:lnTo>
                  <a:pt x="151688" y="1720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10608380" y="4263720"/>
            <a:ext cx="154305" cy="375920"/>
          </a:xfrm>
          <a:custGeom>
            <a:avLst/>
            <a:gdLst/>
            <a:ahLst/>
            <a:cxnLst/>
            <a:rect l="l" t="t" r="r" b="b"/>
            <a:pathLst>
              <a:path w="154304" h="375920">
                <a:moveTo>
                  <a:pt x="42189" y="283603"/>
                </a:moveTo>
                <a:lnTo>
                  <a:pt x="0" y="289458"/>
                </a:lnTo>
                <a:lnTo>
                  <a:pt x="494" y="298564"/>
                </a:lnTo>
                <a:lnTo>
                  <a:pt x="1402" y="307088"/>
                </a:lnTo>
                <a:lnTo>
                  <a:pt x="13245" y="344638"/>
                </a:lnTo>
                <a:lnTo>
                  <a:pt x="48261" y="371723"/>
                </a:lnTo>
                <a:lnTo>
                  <a:pt x="76923" y="375462"/>
                </a:lnTo>
                <a:lnTo>
                  <a:pt x="84547" y="375179"/>
                </a:lnTo>
                <a:lnTo>
                  <a:pt x="124645" y="361266"/>
                </a:lnTo>
                <a:lnTo>
                  <a:pt x="144337" y="336461"/>
                </a:lnTo>
                <a:lnTo>
                  <a:pt x="69773" y="336461"/>
                </a:lnTo>
                <a:lnTo>
                  <a:pt x="63385" y="335178"/>
                </a:lnTo>
                <a:lnTo>
                  <a:pt x="43268" y="304952"/>
                </a:lnTo>
                <a:lnTo>
                  <a:pt x="42532" y="298564"/>
                </a:lnTo>
                <a:lnTo>
                  <a:pt x="42189" y="291477"/>
                </a:lnTo>
                <a:lnTo>
                  <a:pt x="42189" y="283603"/>
                </a:lnTo>
                <a:close/>
              </a:path>
              <a:path w="154304" h="375920">
                <a:moveTo>
                  <a:pt x="147987" y="169291"/>
                </a:moveTo>
                <a:lnTo>
                  <a:pt x="80111" y="169291"/>
                </a:lnTo>
                <a:lnTo>
                  <a:pt x="93659" y="171260"/>
                </a:lnTo>
                <a:lnTo>
                  <a:pt x="103344" y="177169"/>
                </a:lnTo>
                <a:lnTo>
                  <a:pt x="109159" y="187020"/>
                </a:lnTo>
                <a:lnTo>
                  <a:pt x="111099" y="200812"/>
                </a:lnTo>
                <a:lnTo>
                  <a:pt x="111099" y="296951"/>
                </a:lnTo>
                <a:lnTo>
                  <a:pt x="94881" y="333552"/>
                </a:lnTo>
                <a:lnTo>
                  <a:pt x="87249" y="336461"/>
                </a:lnTo>
                <a:lnTo>
                  <a:pt x="144337" y="336461"/>
                </a:lnTo>
                <a:lnTo>
                  <a:pt x="152119" y="298564"/>
                </a:lnTo>
                <a:lnTo>
                  <a:pt x="152234" y="194970"/>
                </a:lnTo>
                <a:lnTo>
                  <a:pt x="151380" y="182631"/>
                </a:lnTo>
                <a:lnTo>
                  <a:pt x="148821" y="171310"/>
                </a:lnTo>
                <a:lnTo>
                  <a:pt x="147987" y="169291"/>
                </a:lnTo>
                <a:close/>
              </a:path>
              <a:path w="154304" h="375920">
                <a:moveTo>
                  <a:pt x="153822" y="0"/>
                </a:moveTo>
                <a:lnTo>
                  <a:pt x="9613" y="0"/>
                </a:lnTo>
                <a:lnTo>
                  <a:pt x="9613" y="190144"/>
                </a:lnTo>
                <a:lnTo>
                  <a:pt x="46469" y="190144"/>
                </a:lnTo>
                <a:lnTo>
                  <a:pt x="49301" y="183756"/>
                </a:lnTo>
                <a:lnTo>
                  <a:pt x="53568" y="178663"/>
                </a:lnTo>
                <a:lnTo>
                  <a:pt x="64973" y="171196"/>
                </a:lnTo>
                <a:lnTo>
                  <a:pt x="71907" y="169291"/>
                </a:lnTo>
                <a:lnTo>
                  <a:pt x="147987" y="169291"/>
                </a:lnTo>
                <a:lnTo>
                  <a:pt x="144562" y="160998"/>
                </a:lnTo>
                <a:lnTo>
                  <a:pt x="138607" y="151688"/>
                </a:lnTo>
                <a:lnTo>
                  <a:pt x="136950" y="150075"/>
                </a:lnTo>
                <a:lnTo>
                  <a:pt x="47002" y="150075"/>
                </a:lnTo>
                <a:lnTo>
                  <a:pt x="47002" y="37909"/>
                </a:lnTo>
                <a:lnTo>
                  <a:pt x="153822" y="37909"/>
                </a:lnTo>
                <a:lnTo>
                  <a:pt x="153822" y="0"/>
                </a:lnTo>
                <a:close/>
              </a:path>
              <a:path w="154304" h="375920">
                <a:moveTo>
                  <a:pt x="93472" y="134048"/>
                </a:moveTo>
                <a:lnTo>
                  <a:pt x="85267" y="134048"/>
                </a:lnTo>
                <a:lnTo>
                  <a:pt x="77266" y="135394"/>
                </a:lnTo>
                <a:lnTo>
                  <a:pt x="61607" y="140741"/>
                </a:lnTo>
                <a:lnTo>
                  <a:pt x="55016" y="144767"/>
                </a:lnTo>
                <a:lnTo>
                  <a:pt x="49695" y="150075"/>
                </a:lnTo>
                <a:lnTo>
                  <a:pt x="136950" y="150075"/>
                </a:lnTo>
                <a:lnTo>
                  <a:pt x="130683" y="143976"/>
                </a:lnTo>
                <a:lnTo>
                  <a:pt x="120516" y="138463"/>
                </a:lnTo>
                <a:lnTo>
                  <a:pt x="108111" y="135152"/>
                </a:lnTo>
                <a:lnTo>
                  <a:pt x="93472" y="13404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19016"/>
            <a:ext cx="17340262" cy="9753600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883389" y="6877064"/>
            <a:ext cx="51054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ru-RU" sz="3200" b="1" dirty="0" smtClean="0">
                <a:solidFill>
                  <a:prstClr val="white"/>
                </a:solidFill>
              </a:rPr>
              <a:t>Предложение для систем распределения </a:t>
            </a:r>
            <a:r>
              <a:rPr lang="ru-RU" sz="3200" b="1" dirty="0" err="1" smtClean="0">
                <a:solidFill>
                  <a:prstClr val="white"/>
                </a:solidFill>
              </a:rPr>
              <a:t>эл.энергии</a:t>
            </a:r>
            <a:r>
              <a:rPr lang="ru-RU" sz="3200" b="1" dirty="0" smtClean="0">
                <a:solidFill>
                  <a:prstClr val="white"/>
                </a:solidFill>
              </a:rPr>
              <a:t> и АСУ ТП в рамках программы </a:t>
            </a:r>
            <a:r>
              <a:rPr lang="ru-RU" sz="3200" b="1" dirty="0" err="1" smtClean="0">
                <a:solidFill>
                  <a:prstClr val="white"/>
                </a:solidFill>
              </a:rPr>
              <a:t>импортозамещения</a:t>
            </a:r>
            <a:endParaRPr lang="ru-RU" sz="3200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16065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3455157" y="376536"/>
            <a:ext cx="13106800" cy="46166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>
            <a:spAutoFit/>
          </a:bodyPr>
          <a:lstStyle/>
          <a:p>
            <a:pPr>
              <a:tabLst>
                <a:tab pos="0" algn="l"/>
                <a:tab pos="636683" algn="l"/>
                <a:tab pos="1275625" algn="l"/>
                <a:tab pos="1914566" algn="l"/>
                <a:tab pos="2553507" algn="l"/>
                <a:tab pos="3192448" algn="l"/>
                <a:tab pos="3831390" algn="l"/>
                <a:tab pos="4470330" algn="l"/>
                <a:tab pos="5109272" algn="l"/>
                <a:tab pos="5748212" algn="l"/>
                <a:tab pos="6387154" algn="l"/>
                <a:tab pos="7026095" algn="l"/>
                <a:tab pos="7665036" algn="l"/>
                <a:tab pos="8303977" algn="l"/>
                <a:tab pos="8942919" algn="l"/>
                <a:tab pos="9581859" algn="l"/>
                <a:tab pos="10220801" algn="l"/>
                <a:tab pos="10859741" algn="l"/>
                <a:tab pos="11498683" algn="l"/>
                <a:tab pos="12137624" algn="l"/>
                <a:tab pos="12776566" algn="l"/>
              </a:tabLst>
            </a:pPr>
            <a:r>
              <a:rPr lang="ru-RU" sz="24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Индивидуальный подход</a:t>
            </a:r>
          </a:p>
        </p:txBody>
      </p:sp>
      <p:sp>
        <p:nvSpPr>
          <p:cNvPr id="4" name="object 15"/>
          <p:cNvSpPr txBox="1"/>
          <p:nvPr/>
        </p:nvSpPr>
        <p:spPr>
          <a:xfrm>
            <a:off x="3526595" y="2414800"/>
            <a:ext cx="13001716" cy="128240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just">
              <a:lnSpc>
                <a:spcPts val="2500"/>
              </a:lnSpc>
              <a:tabLst>
                <a:tab pos="280035" algn="l"/>
              </a:tabLst>
            </a:pPr>
            <a:r>
              <a:rPr lang="ru-RU" sz="2400" spc="-55" dirty="0" smtClean="0">
                <a:solidFill>
                  <a:srgbClr val="002E6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- Разработаны и согласованы методики контроля в соответствии с ТУ КЭАЗ</a:t>
            </a:r>
          </a:p>
          <a:p>
            <a:pPr marL="12700" algn="just">
              <a:lnSpc>
                <a:spcPts val="2500"/>
              </a:lnSpc>
              <a:tabLst>
                <a:tab pos="280035" algn="l"/>
              </a:tabLst>
            </a:pPr>
            <a:r>
              <a:rPr lang="ru-RU" sz="2400" spc="-55" dirty="0" smtClean="0">
                <a:solidFill>
                  <a:srgbClr val="002E6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- Изменена конструкция некоторых аксессуаров (усиление)</a:t>
            </a:r>
          </a:p>
          <a:p>
            <a:pPr marL="12700" algn="just">
              <a:lnSpc>
                <a:spcPts val="2500"/>
              </a:lnSpc>
              <a:tabLst>
                <a:tab pos="280035" algn="l"/>
              </a:tabLst>
            </a:pPr>
            <a:r>
              <a:rPr lang="ru-RU" sz="2400" spc="-55" dirty="0" smtClean="0">
                <a:solidFill>
                  <a:srgbClr val="002E6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- 100%-й выходной контроль на КЭАЗ</a:t>
            </a:r>
          </a:p>
          <a:p>
            <a:pPr marL="12700" algn="just">
              <a:lnSpc>
                <a:spcPts val="2500"/>
              </a:lnSpc>
              <a:tabLst>
                <a:tab pos="280035" algn="l"/>
              </a:tabLst>
            </a:pPr>
            <a:r>
              <a:rPr lang="ru-RU" sz="2400" spc="-55" dirty="0" smtClean="0">
                <a:solidFill>
                  <a:srgbClr val="002E6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</a:t>
            </a:r>
            <a:r>
              <a:rPr lang="ru-RU" sz="2000" b="1" i="1" spc="-55" dirty="0" smtClean="0">
                <a:solidFill>
                  <a:srgbClr val="002E6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Результат: кардинально улучшилась ситуация с качеством поставляемой продукции.</a:t>
            </a:r>
            <a:endParaRPr lang="ru-RU" sz="2000" b="1" i="1" spc="-55" dirty="0">
              <a:solidFill>
                <a:srgbClr val="002E6D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026" name="Picture 2" descr="http://www.nipom.ru/uploads/%D0%9D%D0%BE%D0%B2%D0%BE%D1%81%D1%82%D0%B8/e0274500-fb7a-11e5-bf3e-5bfa4d44262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090718"/>
            <a:ext cx="3203994" cy="1643074"/>
          </a:xfrm>
          <a:prstGeom prst="rect">
            <a:avLst/>
          </a:prstGeom>
          <a:noFill/>
        </p:spPr>
      </p:pic>
      <p:pic>
        <p:nvPicPr>
          <p:cNvPr id="1028" name="Picture 4" descr="http://dachtrub.ucoz.com/_nw/0/2724422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" y="3876668"/>
            <a:ext cx="3169406" cy="2381250"/>
          </a:xfrm>
          <a:prstGeom prst="rect">
            <a:avLst/>
          </a:prstGeom>
          <a:noFill/>
        </p:spPr>
      </p:pic>
      <p:pic>
        <p:nvPicPr>
          <p:cNvPr id="1030" name="Picture 6" descr="http://pkflaguna.ru/upload/news/Rosneft%20logotip.jpeg.image.resize-360_240_outside_any.11bca5871da12c66cbd6960fdc1473a0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6376998"/>
            <a:ext cx="1607332" cy="1071555"/>
          </a:xfrm>
          <a:prstGeom prst="rect">
            <a:avLst/>
          </a:prstGeom>
          <a:noFill/>
        </p:spPr>
      </p:pic>
      <p:pic>
        <p:nvPicPr>
          <p:cNvPr id="1032" name="Picture 8" descr="http://www.province.ru/penza/media/k2/items/cache/eadc378d6776735f192ddbb2a51f03c6_Generic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26331" y="6662750"/>
            <a:ext cx="1261546" cy="790569"/>
          </a:xfrm>
          <a:prstGeom prst="rect">
            <a:avLst/>
          </a:prstGeom>
          <a:noFill/>
        </p:spPr>
      </p:pic>
      <p:pic>
        <p:nvPicPr>
          <p:cNvPr id="1034" name="Picture 10" descr="https://static.tildacdn.com/tild3233-3634-4633-a235-326161303763/RosAtom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26199" y="7448568"/>
            <a:ext cx="2428892" cy="807528"/>
          </a:xfrm>
          <a:prstGeom prst="rect">
            <a:avLst/>
          </a:prstGeom>
          <a:noFill/>
        </p:spPr>
      </p:pic>
      <p:sp>
        <p:nvSpPr>
          <p:cNvPr id="14" name="object 15"/>
          <p:cNvSpPr txBox="1"/>
          <p:nvPr/>
        </p:nvSpPr>
        <p:spPr>
          <a:xfrm>
            <a:off x="3526595" y="5305428"/>
            <a:ext cx="13001716" cy="6412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just">
              <a:lnSpc>
                <a:spcPts val="2500"/>
              </a:lnSpc>
              <a:tabLst>
                <a:tab pos="280035" algn="l"/>
              </a:tabLst>
            </a:pPr>
            <a:r>
              <a:rPr lang="ru-RU" sz="2400" spc="-55" dirty="0" smtClean="0">
                <a:solidFill>
                  <a:srgbClr val="002E6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- 100%-й выходной контроль при отгрузке оборудования под объекты ключевых заказчиков</a:t>
            </a:r>
            <a:endParaRPr lang="ru-RU" sz="2400" spc="-55" dirty="0">
              <a:solidFill>
                <a:srgbClr val="002E6D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22134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3360628" y="375713"/>
            <a:ext cx="12766442" cy="500559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129956" tIns="64979" rIns="129956" bIns="64979">
            <a:spAutoFit/>
          </a:bodyPr>
          <a:lstStyle/>
          <a:p>
            <a:pPr defTabSz="1299551">
              <a:tabLst>
                <a:tab pos="0" algn="l"/>
                <a:tab pos="636237" algn="l"/>
                <a:tab pos="1274728" algn="l"/>
                <a:tab pos="1913228" algn="l"/>
                <a:tab pos="2551718" algn="l"/>
                <a:tab pos="3190210" algn="l"/>
                <a:tab pos="3828704" algn="l"/>
                <a:tab pos="4467195" algn="l"/>
                <a:tab pos="5105694" algn="l"/>
                <a:tab pos="5744184" algn="l"/>
                <a:tab pos="6382679" algn="l"/>
                <a:tab pos="7021172" algn="l"/>
                <a:tab pos="7659664" algn="l"/>
                <a:tab pos="8298156" algn="l"/>
                <a:tab pos="8936652" algn="l"/>
                <a:tab pos="9575144" algn="l"/>
                <a:tab pos="10213634" algn="l"/>
                <a:tab pos="10852129" algn="l"/>
                <a:tab pos="11490621" algn="l"/>
                <a:tab pos="12129120" algn="l"/>
                <a:tab pos="12767615" algn="l"/>
              </a:tabLst>
            </a:pPr>
            <a:r>
              <a:rPr lang="ru-RU" sz="2400" b="1" dirty="0" smtClean="0">
                <a:solidFill>
                  <a:prstClr val="white"/>
                </a:solidFill>
                <a:cs typeface="Aparajita" panose="020B0604020202020204" pitchFamily="34" charset="0"/>
              </a:rPr>
              <a:t>Выключатели КЭАЗ в системе АСУ ТП</a:t>
            </a:r>
            <a:endParaRPr lang="ru-RU" sz="2400" b="1" dirty="0">
              <a:solidFill>
                <a:prstClr val="white"/>
              </a:solidFill>
              <a:cs typeface="Aparajita" panose="020B0604020202020204" pitchFamily="34" charset="0"/>
            </a:endParaRPr>
          </a:p>
        </p:txBody>
      </p:sp>
      <p:sp>
        <p:nvSpPr>
          <p:cNvPr id="18" name="Line 8"/>
          <p:cNvSpPr/>
          <p:nvPr/>
        </p:nvSpPr>
        <p:spPr>
          <a:xfrm>
            <a:off x="8554403" y="1881940"/>
            <a:ext cx="39528" cy="7031208"/>
          </a:xfrm>
          <a:prstGeom prst="line">
            <a:avLst/>
          </a:prstGeom>
          <a:ln w="38160">
            <a:solidFill>
              <a:srgbClr val="4F81BD"/>
            </a:solidFill>
            <a:round/>
          </a:ln>
        </p:spPr>
      </p:sp>
      <p:sp>
        <p:nvSpPr>
          <p:cNvPr id="19" name="Line 9"/>
          <p:cNvSpPr/>
          <p:nvPr/>
        </p:nvSpPr>
        <p:spPr>
          <a:xfrm>
            <a:off x="9432131" y="2286000"/>
            <a:ext cx="7042442" cy="0"/>
          </a:xfrm>
          <a:prstGeom prst="line">
            <a:avLst/>
          </a:prstGeom>
          <a:ln w="38160">
            <a:solidFill>
              <a:srgbClr val="4F81BD"/>
            </a:solidFill>
            <a:round/>
          </a:ln>
        </p:spPr>
      </p:sp>
      <p:sp>
        <p:nvSpPr>
          <p:cNvPr id="20" name="Line 9"/>
          <p:cNvSpPr/>
          <p:nvPr/>
        </p:nvSpPr>
        <p:spPr>
          <a:xfrm>
            <a:off x="745331" y="2286000"/>
            <a:ext cx="7042442" cy="0"/>
          </a:xfrm>
          <a:prstGeom prst="line">
            <a:avLst/>
          </a:prstGeom>
          <a:ln w="38160">
            <a:solidFill>
              <a:srgbClr val="4F81BD"/>
            </a:solidFill>
            <a:round/>
          </a:ln>
        </p:spPr>
      </p:sp>
      <p:sp>
        <p:nvSpPr>
          <p:cNvPr id="21" name="TextBox 20"/>
          <p:cNvSpPr txBox="1"/>
          <p:nvPr/>
        </p:nvSpPr>
        <p:spPr>
          <a:xfrm>
            <a:off x="597637" y="1524000"/>
            <a:ext cx="6172200" cy="500648"/>
          </a:xfrm>
          <a:prstGeom prst="rect">
            <a:avLst/>
          </a:prstGeom>
          <a:noFill/>
        </p:spPr>
        <p:txBody>
          <a:bodyPr wrap="square" lIns="130046" tIns="65023" rIns="130046" bIns="65023" rtlCol="0">
            <a:spAutoFit/>
          </a:bodyPr>
          <a:lstStyle/>
          <a:p>
            <a:r>
              <a:rPr lang="ru-RU" altLang="ru-RU" sz="2400" dirty="0" smtClean="0">
                <a:solidFill>
                  <a:srgbClr val="163C66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АСУ-ТП передача данных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279731" y="1524000"/>
            <a:ext cx="7543800" cy="500648"/>
          </a:xfrm>
          <a:prstGeom prst="rect">
            <a:avLst/>
          </a:prstGeom>
          <a:noFill/>
        </p:spPr>
        <p:txBody>
          <a:bodyPr wrap="square" lIns="130046" tIns="65023" rIns="130046" bIns="65023" rtlCol="0">
            <a:spAutoFit/>
          </a:bodyPr>
          <a:lstStyle/>
          <a:p>
            <a:r>
              <a:rPr lang="ru-RU" altLang="ru-RU" sz="2400" dirty="0" smtClean="0">
                <a:solidFill>
                  <a:srgbClr val="163C66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АСУ-ТП в качестве исполнительного органа</a:t>
            </a:r>
          </a:p>
        </p:txBody>
      </p:sp>
      <p:grpSp>
        <p:nvGrpSpPr>
          <p:cNvPr id="3" name="Группа 2"/>
          <p:cNvGrpSpPr/>
          <p:nvPr/>
        </p:nvGrpSpPr>
        <p:grpSpPr>
          <a:xfrm>
            <a:off x="565486" y="2945992"/>
            <a:ext cx="7675891" cy="3293659"/>
            <a:chOff x="565486" y="3359744"/>
            <a:chExt cx="7675891" cy="3293659"/>
          </a:xfrm>
        </p:grpSpPr>
        <p:sp>
          <p:nvSpPr>
            <p:cNvPr id="4" name="Полилиния 3"/>
            <p:cNvSpPr/>
            <p:nvPr/>
          </p:nvSpPr>
          <p:spPr>
            <a:xfrm>
              <a:off x="565486" y="3359744"/>
              <a:ext cx="2510411" cy="1004164"/>
            </a:xfrm>
            <a:custGeom>
              <a:avLst/>
              <a:gdLst>
                <a:gd name="connsiteX0" fmla="*/ 0 w 2510411"/>
                <a:gd name="connsiteY0" fmla="*/ 0 h 1004164"/>
                <a:gd name="connsiteX1" fmla="*/ 2008329 w 2510411"/>
                <a:gd name="connsiteY1" fmla="*/ 0 h 1004164"/>
                <a:gd name="connsiteX2" fmla="*/ 2510411 w 2510411"/>
                <a:gd name="connsiteY2" fmla="*/ 502082 h 1004164"/>
                <a:gd name="connsiteX3" fmla="*/ 2008329 w 2510411"/>
                <a:gd name="connsiteY3" fmla="*/ 1004164 h 1004164"/>
                <a:gd name="connsiteX4" fmla="*/ 0 w 2510411"/>
                <a:gd name="connsiteY4" fmla="*/ 1004164 h 1004164"/>
                <a:gd name="connsiteX5" fmla="*/ 502082 w 2510411"/>
                <a:gd name="connsiteY5" fmla="*/ 502082 h 1004164"/>
                <a:gd name="connsiteX6" fmla="*/ 0 w 2510411"/>
                <a:gd name="connsiteY6" fmla="*/ 0 h 1004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0411" h="1004164">
                  <a:moveTo>
                    <a:pt x="0" y="0"/>
                  </a:moveTo>
                  <a:lnTo>
                    <a:pt x="2008329" y="0"/>
                  </a:lnTo>
                  <a:lnTo>
                    <a:pt x="2510411" y="502082"/>
                  </a:lnTo>
                  <a:lnTo>
                    <a:pt x="2008329" y="1004164"/>
                  </a:lnTo>
                  <a:lnTo>
                    <a:pt x="0" y="1004164"/>
                  </a:lnTo>
                  <a:lnTo>
                    <a:pt x="502082" y="502082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84632" tIns="41275" rIns="502082" bIns="41275" numCol="1" spcCol="1270" anchor="ctr" anchorCtr="0">
              <a:noAutofit/>
            </a:bodyPr>
            <a:lstStyle/>
            <a:p>
              <a:pPr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6500" dirty="0" smtClean="0">
                  <a:solidFill>
                    <a:prstClr val="white"/>
                  </a:solidFill>
                </a:rPr>
                <a:t>1</a:t>
              </a:r>
              <a:endParaRPr lang="ru-RU" sz="6500" dirty="0">
                <a:solidFill>
                  <a:prstClr val="white"/>
                </a:solidFill>
              </a:endParaRPr>
            </a:p>
          </p:txBody>
        </p:sp>
        <p:sp>
          <p:nvSpPr>
            <p:cNvPr id="6" name="Полилиния 5"/>
            <p:cNvSpPr/>
            <p:nvPr/>
          </p:nvSpPr>
          <p:spPr>
            <a:xfrm>
              <a:off x="2749544" y="3445098"/>
              <a:ext cx="5421448" cy="833456"/>
            </a:xfrm>
            <a:custGeom>
              <a:avLst/>
              <a:gdLst>
                <a:gd name="connsiteX0" fmla="*/ 0 w 5421448"/>
                <a:gd name="connsiteY0" fmla="*/ 0 h 833456"/>
                <a:gd name="connsiteX1" fmla="*/ 5004720 w 5421448"/>
                <a:gd name="connsiteY1" fmla="*/ 0 h 833456"/>
                <a:gd name="connsiteX2" fmla="*/ 5421448 w 5421448"/>
                <a:gd name="connsiteY2" fmla="*/ 416728 h 833456"/>
                <a:gd name="connsiteX3" fmla="*/ 5004720 w 5421448"/>
                <a:gd name="connsiteY3" fmla="*/ 833456 h 833456"/>
                <a:gd name="connsiteX4" fmla="*/ 0 w 5421448"/>
                <a:gd name="connsiteY4" fmla="*/ 833456 h 833456"/>
                <a:gd name="connsiteX5" fmla="*/ 416728 w 5421448"/>
                <a:gd name="connsiteY5" fmla="*/ 416728 h 833456"/>
                <a:gd name="connsiteX6" fmla="*/ 0 w 5421448"/>
                <a:gd name="connsiteY6" fmla="*/ 0 h 833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21448" h="833456">
                  <a:moveTo>
                    <a:pt x="0" y="0"/>
                  </a:moveTo>
                  <a:lnTo>
                    <a:pt x="5004720" y="0"/>
                  </a:lnTo>
                  <a:lnTo>
                    <a:pt x="5421448" y="416728"/>
                  </a:lnTo>
                  <a:lnTo>
                    <a:pt x="5004720" y="833456"/>
                  </a:lnTo>
                  <a:lnTo>
                    <a:pt x="0" y="833456"/>
                  </a:lnTo>
                  <a:lnTo>
                    <a:pt x="416728" y="416728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34508" tIns="8890" rIns="416728" bIns="8890" numCol="1" spcCol="1270" anchor="ctr" anchorCtr="0">
              <a:noAutofit/>
            </a:bodyPr>
            <a:lstStyle/>
            <a:p>
              <a:pPr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dirty="0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</a:rPr>
                <a:t>Передачу всех  параметров настроек  по защитным характеристикам автоматического выключателя</a:t>
              </a:r>
            </a:p>
          </p:txBody>
        </p:sp>
        <p:sp>
          <p:nvSpPr>
            <p:cNvPr id="7" name="Полилиния 6"/>
            <p:cNvSpPr/>
            <p:nvPr/>
          </p:nvSpPr>
          <p:spPr>
            <a:xfrm>
              <a:off x="565486" y="4504491"/>
              <a:ext cx="2510411" cy="1004164"/>
            </a:xfrm>
            <a:custGeom>
              <a:avLst/>
              <a:gdLst>
                <a:gd name="connsiteX0" fmla="*/ 0 w 2510411"/>
                <a:gd name="connsiteY0" fmla="*/ 0 h 1004164"/>
                <a:gd name="connsiteX1" fmla="*/ 2008329 w 2510411"/>
                <a:gd name="connsiteY1" fmla="*/ 0 h 1004164"/>
                <a:gd name="connsiteX2" fmla="*/ 2510411 w 2510411"/>
                <a:gd name="connsiteY2" fmla="*/ 502082 h 1004164"/>
                <a:gd name="connsiteX3" fmla="*/ 2008329 w 2510411"/>
                <a:gd name="connsiteY3" fmla="*/ 1004164 h 1004164"/>
                <a:gd name="connsiteX4" fmla="*/ 0 w 2510411"/>
                <a:gd name="connsiteY4" fmla="*/ 1004164 h 1004164"/>
                <a:gd name="connsiteX5" fmla="*/ 502082 w 2510411"/>
                <a:gd name="connsiteY5" fmla="*/ 502082 h 1004164"/>
                <a:gd name="connsiteX6" fmla="*/ 0 w 2510411"/>
                <a:gd name="connsiteY6" fmla="*/ 0 h 1004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0411" h="1004164">
                  <a:moveTo>
                    <a:pt x="0" y="0"/>
                  </a:moveTo>
                  <a:lnTo>
                    <a:pt x="2008329" y="0"/>
                  </a:lnTo>
                  <a:lnTo>
                    <a:pt x="2510411" y="502082"/>
                  </a:lnTo>
                  <a:lnTo>
                    <a:pt x="2008329" y="1004164"/>
                  </a:lnTo>
                  <a:lnTo>
                    <a:pt x="0" y="1004164"/>
                  </a:lnTo>
                  <a:lnTo>
                    <a:pt x="502082" y="502082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84632" tIns="41275" rIns="502082" bIns="41275" numCol="1" spcCol="1270" anchor="ctr" anchorCtr="0">
              <a:noAutofit/>
            </a:bodyPr>
            <a:lstStyle/>
            <a:p>
              <a:pPr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6500" dirty="0" smtClean="0">
                  <a:solidFill>
                    <a:prstClr val="white"/>
                  </a:solidFill>
                </a:rPr>
                <a:t>2</a:t>
              </a:r>
              <a:endParaRPr lang="ru-RU" sz="6500" dirty="0">
                <a:solidFill>
                  <a:prstClr val="white"/>
                </a:solidFill>
              </a:endParaRPr>
            </a:p>
          </p:txBody>
        </p:sp>
        <p:sp>
          <p:nvSpPr>
            <p:cNvPr id="8" name="Полилиния 7"/>
            <p:cNvSpPr/>
            <p:nvPr/>
          </p:nvSpPr>
          <p:spPr>
            <a:xfrm>
              <a:off x="2749544" y="4585253"/>
              <a:ext cx="5426803" cy="833456"/>
            </a:xfrm>
            <a:custGeom>
              <a:avLst/>
              <a:gdLst>
                <a:gd name="connsiteX0" fmla="*/ 0 w 5426803"/>
                <a:gd name="connsiteY0" fmla="*/ 0 h 833456"/>
                <a:gd name="connsiteX1" fmla="*/ 5010075 w 5426803"/>
                <a:gd name="connsiteY1" fmla="*/ 0 h 833456"/>
                <a:gd name="connsiteX2" fmla="*/ 5426803 w 5426803"/>
                <a:gd name="connsiteY2" fmla="*/ 416728 h 833456"/>
                <a:gd name="connsiteX3" fmla="*/ 5010075 w 5426803"/>
                <a:gd name="connsiteY3" fmla="*/ 833456 h 833456"/>
                <a:gd name="connsiteX4" fmla="*/ 0 w 5426803"/>
                <a:gd name="connsiteY4" fmla="*/ 833456 h 833456"/>
                <a:gd name="connsiteX5" fmla="*/ 416728 w 5426803"/>
                <a:gd name="connsiteY5" fmla="*/ 416728 h 833456"/>
                <a:gd name="connsiteX6" fmla="*/ 0 w 5426803"/>
                <a:gd name="connsiteY6" fmla="*/ 0 h 833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26803" h="833456">
                  <a:moveTo>
                    <a:pt x="0" y="0"/>
                  </a:moveTo>
                  <a:lnTo>
                    <a:pt x="5010075" y="0"/>
                  </a:lnTo>
                  <a:lnTo>
                    <a:pt x="5426803" y="416728"/>
                  </a:lnTo>
                  <a:lnTo>
                    <a:pt x="5010075" y="833456"/>
                  </a:lnTo>
                  <a:lnTo>
                    <a:pt x="0" y="833456"/>
                  </a:lnTo>
                  <a:lnTo>
                    <a:pt x="416728" y="416728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34508" tIns="8890" rIns="416728" bIns="8890" numCol="1" spcCol="1270" anchor="ctr" anchorCtr="0">
              <a:noAutofit/>
            </a:bodyPr>
            <a:lstStyle/>
            <a:p>
              <a:pPr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dirty="0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</a:rPr>
                <a:t>Передачу информации о срабатывании выключателя при аварийных режимах (причина аварии, ток по фазам, дату срабатывания)</a:t>
              </a:r>
              <a:endParaRPr lang="ru-RU" sz="1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endParaRPr>
            </a:p>
          </p:txBody>
        </p:sp>
        <p:sp>
          <p:nvSpPr>
            <p:cNvPr id="9" name="Полилиния 8"/>
            <p:cNvSpPr/>
            <p:nvPr/>
          </p:nvSpPr>
          <p:spPr>
            <a:xfrm>
              <a:off x="565486" y="5649239"/>
              <a:ext cx="2510411" cy="1004164"/>
            </a:xfrm>
            <a:custGeom>
              <a:avLst/>
              <a:gdLst>
                <a:gd name="connsiteX0" fmla="*/ 0 w 2510411"/>
                <a:gd name="connsiteY0" fmla="*/ 0 h 1004164"/>
                <a:gd name="connsiteX1" fmla="*/ 2008329 w 2510411"/>
                <a:gd name="connsiteY1" fmla="*/ 0 h 1004164"/>
                <a:gd name="connsiteX2" fmla="*/ 2510411 w 2510411"/>
                <a:gd name="connsiteY2" fmla="*/ 502082 h 1004164"/>
                <a:gd name="connsiteX3" fmla="*/ 2008329 w 2510411"/>
                <a:gd name="connsiteY3" fmla="*/ 1004164 h 1004164"/>
                <a:gd name="connsiteX4" fmla="*/ 0 w 2510411"/>
                <a:gd name="connsiteY4" fmla="*/ 1004164 h 1004164"/>
                <a:gd name="connsiteX5" fmla="*/ 502082 w 2510411"/>
                <a:gd name="connsiteY5" fmla="*/ 502082 h 1004164"/>
                <a:gd name="connsiteX6" fmla="*/ 0 w 2510411"/>
                <a:gd name="connsiteY6" fmla="*/ 0 h 1004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0411" h="1004164">
                  <a:moveTo>
                    <a:pt x="0" y="0"/>
                  </a:moveTo>
                  <a:lnTo>
                    <a:pt x="2008329" y="0"/>
                  </a:lnTo>
                  <a:lnTo>
                    <a:pt x="2510411" y="502082"/>
                  </a:lnTo>
                  <a:lnTo>
                    <a:pt x="2008329" y="1004164"/>
                  </a:lnTo>
                  <a:lnTo>
                    <a:pt x="0" y="1004164"/>
                  </a:lnTo>
                  <a:lnTo>
                    <a:pt x="502082" y="502082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84632" tIns="41275" rIns="502082" bIns="41275" numCol="1" spcCol="1270" anchor="ctr" anchorCtr="0">
              <a:noAutofit/>
            </a:bodyPr>
            <a:lstStyle/>
            <a:p>
              <a:pPr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6500" dirty="0" smtClean="0">
                  <a:solidFill>
                    <a:prstClr val="white"/>
                  </a:solidFill>
                </a:rPr>
                <a:t>3</a:t>
              </a:r>
              <a:endParaRPr lang="ru-RU" sz="6500" dirty="0">
                <a:solidFill>
                  <a:prstClr val="white"/>
                </a:solidFill>
              </a:endParaRPr>
            </a:p>
          </p:txBody>
        </p:sp>
        <p:sp>
          <p:nvSpPr>
            <p:cNvPr id="11" name="Полилиния 10"/>
            <p:cNvSpPr/>
            <p:nvPr/>
          </p:nvSpPr>
          <p:spPr>
            <a:xfrm>
              <a:off x="2749544" y="5715000"/>
              <a:ext cx="5491833" cy="833456"/>
            </a:xfrm>
            <a:custGeom>
              <a:avLst/>
              <a:gdLst>
                <a:gd name="connsiteX0" fmla="*/ 0 w 5491833"/>
                <a:gd name="connsiteY0" fmla="*/ 0 h 833456"/>
                <a:gd name="connsiteX1" fmla="*/ 5075105 w 5491833"/>
                <a:gd name="connsiteY1" fmla="*/ 0 h 833456"/>
                <a:gd name="connsiteX2" fmla="*/ 5491833 w 5491833"/>
                <a:gd name="connsiteY2" fmla="*/ 416728 h 833456"/>
                <a:gd name="connsiteX3" fmla="*/ 5075105 w 5491833"/>
                <a:gd name="connsiteY3" fmla="*/ 833456 h 833456"/>
                <a:gd name="connsiteX4" fmla="*/ 0 w 5491833"/>
                <a:gd name="connsiteY4" fmla="*/ 833456 h 833456"/>
                <a:gd name="connsiteX5" fmla="*/ 416728 w 5491833"/>
                <a:gd name="connsiteY5" fmla="*/ 416728 h 833456"/>
                <a:gd name="connsiteX6" fmla="*/ 0 w 5491833"/>
                <a:gd name="connsiteY6" fmla="*/ 0 h 833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91833" h="833456">
                  <a:moveTo>
                    <a:pt x="0" y="0"/>
                  </a:moveTo>
                  <a:lnTo>
                    <a:pt x="5075105" y="0"/>
                  </a:lnTo>
                  <a:lnTo>
                    <a:pt x="5491833" y="416728"/>
                  </a:lnTo>
                  <a:lnTo>
                    <a:pt x="5075105" y="833456"/>
                  </a:lnTo>
                  <a:lnTo>
                    <a:pt x="0" y="833456"/>
                  </a:lnTo>
                  <a:lnTo>
                    <a:pt x="416728" y="416728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34508" tIns="8890" rIns="416728" bIns="8890" numCol="1" spcCol="1270" anchor="ctr" anchorCtr="0">
              <a:noAutofit/>
            </a:bodyPr>
            <a:lstStyle/>
            <a:p>
              <a:pPr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dirty="0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</a:rPr>
                <a:t>Передачу величины тока по фазам в нормальном режиме работы сети</a:t>
              </a:r>
              <a:endParaRPr lang="ru-RU" sz="1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endParaRPr>
            </a:p>
          </p:txBody>
        </p:sp>
      </p:grpSp>
      <p:grpSp>
        <p:nvGrpSpPr>
          <p:cNvPr id="26" name="Группа 25"/>
          <p:cNvGrpSpPr/>
          <p:nvPr/>
        </p:nvGrpSpPr>
        <p:grpSpPr>
          <a:xfrm>
            <a:off x="11299463" y="3733800"/>
            <a:ext cx="5491833" cy="3124200"/>
            <a:chOff x="11299463" y="2876850"/>
            <a:chExt cx="5491833" cy="3124200"/>
          </a:xfrm>
        </p:grpSpPr>
        <p:sp>
          <p:nvSpPr>
            <p:cNvPr id="28" name="Полилиния 27"/>
            <p:cNvSpPr/>
            <p:nvPr/>
          </p:nvSpPr>
          <p:spPr>
            <a:xfrm>
              <a:off x="11299463" y="2876850"/>
              <a:ext cx="5421448" cy="833456"/>
            </a:xfrm>
            <a:custGeom>
              <a:avLst/>
              <a:gdLst>
                <a:gd name="connsiteX0" fmla="*/ 0 w 5421448"/>
                <a:gd name="connsiteY0" fmla="*/ 0 h 833456"/>
                <a:gd name="connsiteX1" fmla="*/ 5004720 w 5421448"/>
                <a:gd name="connsiteY1" fmla="*/ 0 h 833456"/>
                <a:gd name="connsiteX2" fmla="*/ 5421448 w 5421448"/>
                <a:gd name="connsiteY2" fmla="*/ 416728 h 833456"/>
                <a:gd name="connsiteX3" fmla="*/ 5004720 w 5421448"/>
                <a:gd name="connsiteY3" fmla="*/ 833456 h 833456"/>
                <a:gd name="connsiteX4" fmla="*/ 0 w 5421448"/>
                <a:gd name="connsiteY4" fmla="*/ 833456 h 833456"/>
                <a:gd name="connsiteX5" fmla="*/ 416728 w 5421448"/>
                <a:gd name="connsiteY5" fmla="*/ 416728 h 833456"/>
                <a:gd name="connsiteX6" fmla="*/ 0 w 5421448"/>
                <a:gd name="connsiteY6" fmla="*/ 0 h 833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21448" h="833456">
                  <a:moveTo>
                    <a:pt x="0" y="0"/>
                  </a:moveTo>
                  <a:lnTo>
                    <a:pt x="5004720" y="0"/>
                  </a:lnTo>
                  <a:lnTo>
                    <a:pt x="5421448" y="416728"/>
                  </a:lnTo>
                  <a:lnTo>
                    <a:pt x="5004720" y="833456"/>
                  </a:lnTo>
                  <a:lnTo>
                    <a:pt x="0" y="833456"/>
                  </a:lnTo>
                  <a:lnTo>
                    <a:pt x="416728" y="416728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34508" tIns="8890" rIns="416728" bIns="8890" numCol="1" spcCol="1270" anchor="ctr" anchorCtr="0">
              <a:noAutofit/>
            </a:bodyPr>
            <a:lstStyle/>
            <a:p>
              <a:pPr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dirty="0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</a:rPr>
                <a:t>Возможность интеграции в систему АВР </a:t>
              </a:r>
            </a:p>
          </p:txBody>
        </p:sp>
        <p:sp>
          <p:nvSpPr>
            <p:cNvPr id="30" name="Полилиния 29"/>
            <p:cNvSpPr/>
            <p:nvPr/>
          </p:nvSpPr>
          <p:spPr>
            <a:xfrm>
              <a:off x="11299463" y="4017005"/>
              <a:ext cx="5426803" cy="833456"/>
            </a:xfrm>
            <a:custGeom>
              <a:avLst/>
              <a:gdLst>
                <a:gd name="connsiteX0" fmla="*/ 0 w 5426803"/>
                <a:gd name="connsiteY0" fmla="*/ 0 h 833456"/>
                <a:gd name="connsiteX1" fmla="*/ 5010075 w 5426803"/>
                <a:gd name="connsiteY1" fmla="*/ 0 h 833456"/>
                <a:gd name="connsiteX2" fmla="*/ 5426803 w 5426803"/>
                <a:gd name="connsiteY2" fmla="*/ 416728 h 833456"/>
                <a:gd name="connsiteX3" fmla="*/ 5010075 w 5426803"/>
                <a:gd name="connsiteY3" fmla="*/ 833456 h 833456"/>
                <a:gd name="connsiteX4" fmla="*/ 0 w 5426803"/>
                <a:gd name="connsiteY4" fmla="*/ 833456 h 833456"/>
                <a:gd name="connsiteX5" fmla="*/ 416728 w 5426803"/>
                <a:gd name="connsiteY5" fmla="*/ 416728 h 833456"/>
                <a:gd name="connsiteX6" fmla="*/ 0 w 5426803"/>
                <a:gd name="connsiteY6" fmla="*/ 0 h 833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26803" h="833456">
                  <a:moveTo>
                    <a:pt x="0" y="0"/>
                  </a:moveTo>
                  <a:lnTo>
                    <a:pt x="5010075" y="0"/>
                  </a:lnTo>
                  <a:lnTo>
                    <a:pt x="5426803" y="416728"/>
                  </a:lnTo>
                  <a:lnTo>
                    <a:pt x="5010075" y="833456"/>
                  </a:lnTo>
                  <a:lnTo>
                    <a:pt x="0" y="833456"/>
                  </a:lnTo>
                  <a:lnTo>
                    <a:pt x="416728" y="416728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34508" tIns="8890" rIns="416728" bIns="8890" numCol="1" spcCol="1270" anchor="ctr" anchorCtr="0">
              <a:noAutofit/>
            </a:bodyPr>
            <a:lstStyle/>
            <a:p>
              <a:pPr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dirty="0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</a:rPr>
                <a:t>Имеет возможность управления  посредством РЗА, датчиков или программируемых контроллеров</a:t>
              </a:r>
              <a:endParaRPr lang="ru-RU" sz="1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endParaRPr>
            </a:p>
          </p:txBody>
        </p:sp>
        <p:sp>
          <p:nvSpPr>
            <p:cNvPr id="35" name="Полилиния 34"/>
            <p:cNvSpPr/>
            <p:nvPr/>
          </p:nvSpPr>
          <p:spPr>
            <a:xfrm>
              <a:off x="11299463" y="5167594"/>
              <a:ext cx="5491833" cy="833456"/>
            </a:xfrm>
            <a:custGeom>
              <a:avLst/>
              <a:gdLst>
                <a:gd name="connsiteX0" fmla="*/ 0 w 5491833"/>
                <a:gd name="connsiteY0" fmla="*/ 0 h 833456"/>
                <a:gd name="connsiteX1" fmla="*/ 5075105 w 5491833"/>
                <a:gd name="connsiteY1" fmla="*/ 0 h 833456"/>
                <a:gd name="connsiteX2" fmla="*/ 5491833 w 5491833"/>
                <a:gd name="connsiteY2" fmla="*/ 416728 h 833456"/>
                <a:gd name="connsiteX3" fmla="*/ 5075105 w 5491833"/>
                <a:gd name="connsiteY3" fmla="*/ 833456 h 833456"/>
                <a:gd name="connsiteX4" fmla="*/ 0 w 5491833"/>
                <a:gd name="connsiteY4" fmla="*/ 833456 h 833456"/>
                <a:gd name="connsiteX5" fmla="*/ 416728 w 5491833"/>
                <a:gd name="connsiteY5" fmla="*/ 416728 h 833456"/>
                <a:gd name="connsiteX6" fmla="*/ 0 w 5491833"/>
                <a:gd name="connsiteY6" fmla="*/ 0 h 833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91833" h="833456">
                  <a:moveTo>
                    <a:pt x="0" y="0"/>
                  </a:moveTo>
                  <a:lnTo>
                    <a:pt x="5075105" y="0"/>
                  </a:lnTo>
                  <a:lnTo>
                    <a:pt x="5491833" y="416728"/>
                  </a:lnTo>
                  <a:lnTo>
                    <a:pt x="5075105" y="833456"/>
                  </a:lnTo>
                  <a:lnTo>
                    <a:pt x="0" y="833456"/>
                  </a:lnTo>
                  <a:lnTo>
                    <a:pt x="416728" y="416728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34508" tIns="8890" rIns="416728" bIns="8890" numCol="1" spcCol="1270" anchor="ctr" anchorCtr="0">
              <a:noAutofit/>
            </a:bodyPr>
            <a:lstStyle/>
            <a:p>
              <a:pPr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dirty="0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</a:rPr>
                <a:t>Осуществляет контроль сети, при снижении величины напряжения от номинального значения в предела 0,4-0,6, производит отключение источника питания</a:t>
              </a:r>
              <a:endParaRPr lang="ru-RU" sz="1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560889" y="2362200"/>
            <a:ext cx="7423442" cy="500648"/>
          </a:xfrm>
          <a:prstGeom prst="rect">
            <a:avLst/>
          </a:prstGeom>
          <a:noFill/>
        </p:spPr>
        <p:txBody>
          <a:bodyPr wrap="square" lIns="130046" tIns="65023" rIns="130046" bIns="65023" rtlCol="0">
            <a:spAutoFit/>
          </a:bodyPr>
          <a:lstStyle/>
          <a:p>
            <a:r>
              <a:rPr lang="ru-RU" sz="2400" dirty="0" smtClean="0">
                <a:solidFill>
                  <a:srgbClr val="4472C4">
                    <a:lumMod val="75000"/>
                  </a:srgbClr>
                </a:solidFill>
              </a:rPr>
              <a:t>передача </a:t>
            </a:r>
            <a:r>
              <a:rPr lang="ru-RU" sz="2400" dirty="0">
                <a:solidFill>
                  <a:srgbClr val="4472C4">
                    <a:lumMod val="75000"/>
                  </a:srgbClr>
                </a:solidFill>
              </a:rPr>
              <a:t>данных </a:t>
            </a:r>
            <a:r>
              <a:rPr lang="ru-RU" sz="2400" dirty="0" smtClean="0">
                <a:solidFill>
                  <a:srgbClr val="4472C4">
                    <a:lumMod val="75000"/>
                  </a:srgbClr>
                </a:solidFill>
              </a:rPr>
              <a:t> по </a:t>
            </a:r>
            <a:r>
              <a:rPr lang="en-US" sz="2400" dirty="0" err="1" smtClean="0">
                <a:solidFill>
                  <a:srgbClr val="4472C4">
                    <a:lumMod val="75000"/>
                  </a:srgbClr>
                </a:solidFill>
              </a:rPr>
              <a:t>modbus</a:t>
            </a:r>
            <a:r>
              <a:rPr lang="ru-RU" sz="2400" dirty="0" smtClean="0">
                <a:solidFill>
                  <a:srgbClr val="4472C4">
                    <a:lumMod val="75000"/>
                  </a:srgbClr>
                </a:solidFill>
              </a:rPr>
              <a:t> (для </a:t>
            </a:r>
            <a:r>
              <a:rPr lang="en-US" sz="2400" dirty="0" err="1" smtClean="0">
                <a:solidFill>
                  <a:srgbClr val="4472C4">
                    <a:lumMod val="75000"/>
                  </a:srgbClr>
                </a:solidFill>
              </a:rPr>
              <a:t>OptiMatA</a:t>
            </a:r>
            <a:r>
              <a:rPr lang="en-US" sz="2400" dirty="0" smtClean="0">
                <a:solidFill>
                  <a:srgbClr val="4472C4">
                    <a:lumMod val="75000"/>
                  </a:srgbClr>
                </a:solidFill>
              </a:rPr>
              <a:t>)</a:t>
            </a:r>
            <a:endParaRPr lang="ru-RU" sz="2400" dirty="0">
              <a:solidFill>
                <a:srgbClr val="4472C4">
                  <a:lumMod val="75000"/>
                </a:srgbClr>
              </a:solidFill>
            </a:endParaRPr>
          </a:p>
        </p:txBody>
      </p:sp>
      <p:sp>
        <p:nvSpPr>
          <p:cNvPr id="36" name="Полилиния 35"/>
          <p:cNvSpPr/>
          <p:nvPr/>
        </p:nvSpPr>
        <p:spPr>
          <a:xfrm>
            <a:off x="2749544" y="6991177"/>
            <a:ext cx="5491833" cy="833456"/>
          </a:xfrm>
          <a:custGeom>
            <a:avLst/>
            <a:gdLst>
              <a:gd name="connsiteX0" fmla="*/ 0 w 5491833"/>
              <a:gd name="connsiteY0" fmla="*/ 0 h 833456"/>
              <a:gd name="connsiteX1" fmla="*/ 5075105 w 5491833"/>
              <a:gd name="connsiteY1" fmla="*/ 0 h 833456"/>
              <a:gd name="connsiteX2" fmla="*/ 5491833 w 5491833"/>
              <a:gd name="connsiteY2" fmla="*/ 416728 h 833456"/>
              <a:gd name="connsiteX3" fmla="*/ 5075105 w 5491833"/>
              <a:gd name="connsiteY3" fmla="*/ 833456 h 833456"/>
              <a:gd name="connsiteX4" fmla="*/ 0 w 5491833"/>
              <a:gd name="connsiteY4" fmla="*/ 833456 h 833456"/>
              <a:gd name="connsiteX5" fmla="*/ 416728 w 5491833"/>
              <a:gd name="connsiteY5" fmla="*/ 416728 h 833456"/>
              <a:gd name="connsiteX6" fmla="*/ 0 w 5491833"/>
              <a:gd name="connsiteY6" fmla="*/ 0 h 833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91833" h="833456">
                <a:moveTo>
                  <a:pt x="0" y="0"/>
                </a:moveTo>
                <a:lnTo>
                  <a:pt x="5075105" y="0"/>
                </a:lnTo>
                <a:lnTo>
                  <a:pt x="5491833" y="416728"/>
                </a:lnTo>
                <a:lnTo>
                  <a:pt x="5075105" y="833456"/>
                </a:lnTo>
                <a:lnTo>
                  <a:pt x="0" y="833456"/>
                </a:lnTo>
                <a:lnTo>
                  <a:pt x="416728" y="41672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34508" tIns="8890" rIns="416728" bIns="8890" numCol="1" spcCol="1270" anchor="ctr" anchorCtr="0">
            <a:noAutofit/>
          </a:bodyPr>
          <a:lstStyle/>
          <a:p>
            <a:pPr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400" dirty="0" smtClean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rPr>
              <a:t>Осуществляет контроль положения автоматического выключателя в корзине</a:t>
            </a:r>
            <a:endParaRPr lang="ru-RU" sz="14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sp>
        <p:nvSpPr>
          <p:cNvPr id="37" name="Полилиния 36"/>
          <p:cNvSpPr/>
          <p:nvPr/>
        </p:nvSpPr>
        <p:spPr>
          <a:xfrm>
            <a:off x="560889" y="6906194"/>
            <a:ext cx="2510411" cy="1004164"/>
          </a:xfrm>
          <a:custGeom>
            <a:avLst/>
            <a:gdLst>
              <a:gd name="connsiteX0" fmla="*/ 0 w 2510411"/>
              <a:gd name="connsiteY0" fmla="*/ 0 h 1004164"/>
              <a:gd name="connsiteX1" fmla="*/ 2008329 w 2510411"/>
              <a:gd name="connsiteY1" fmla="*/ 0 h 1004164"/>
              <a:gd name="connsiteX2" fmla="*/ 2510411 w 2510411"/>
              <a:gd name="connsiteY2" fmla="*/ 502082 h 1004164"/>
              <a:gd name="connsiteX3" fmla="*/ 2008329 w 2510411"/>
              <a:gd name="connsiteY3" fmla="*/ 1004164 h 1004164"/>
              <a:gd name="connsiteX4" fmla="*/ 0 w 2510411"/>
              <a:gd name="connsiteY4" fmla="*/ 1004164 h 1004164"/>
              <a:gd name="connsiteX5" fmla="*/ 502082 w 2510411"/>
              <a:gd name="connsiteY5" fmla="*/ 502082 h 1004164"/>
              <a:gd name="connsiteX6" fmla="*/ 0 w 2510411"/>
              <a:gd name="connsiteY6" fmla="*/ 0 h 1004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10411" h="1004164">
                <a:moveTo>
                  <a:pt x="0" y="0"/>
                </a:moveTo>
                <a:lnTo>
                  <a:pt x="2008329" y="0"/>
                </a:lnTo>
                <a:lnTo>
                  <a:pt x="2510411" y="502082"/>
                </a:lnTo>
                <a:lnTo>
                  <a:pt x="2008329" y="1004164"/>
                </a:lnTo>
                <a:lnTo>
                  <a:pt x="0" y="1004164"/>
                </a:lnTo>
                <a:lnTo>
                  <a:pt x="502082" y="50208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84632" tIns="41275" rIns="502082" bIns="41275" numCol="1" spcCol="1270" anchor="ctr" anchorCtr="0">
            <a:noAutofit/>
          </a:bodyPr>
          <a:lstStyle/>
          <a:p>
            <a:pPr algn="ctr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6500" dirty="0">
                <a:solidFill>
                  <a:prstClr val="white"/>
                </a:solidFill>
              </a:rPr>
              <a:t>1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65486" y="6324600"/>
            <a:ext cx="7423442" cy="500648"/>
          </a:xfrm>
          <a:prstGeom prst="rect">
            <a:avLst/>
          </a:prstGeom>
          <a:noFill/>
        </p:spPr>
        <p:txBody>
          <a:bodyPr wrap="square" lIns="130046" tIns="65023" rIns="130046" bIns="65023" rtlCol="0">
            <a:spAutoFit/>
          </a:bodyPr>
          <a:lstStyle/>
          <a:p>
            <a:r>
              <a:rPr lang="ru-RU" sz="2400" dirty="0" smtClean="0">
                <a:solidFill>
                  <a:srgbClr val="4472C4">
                    <a:lumMod val="75000"/>
                  </a:srgbClr>
                </a:solidFill>
              </a:rPr>
              <a:t>передача </a:t>
            </a:r>
            <a:r>
              <a:rPr lang="ru-RU" sz="2400" dirty="0">
                <a:solidFill>
                  <a:srgbClr val="4472C4">
                    <a:lumMod val="75000"/>
                  </a:srgbClr>
                </a:solidFill>
              </a:rPr>
              <a:t>данных </a:t>
            </a:r>
            <a:r>
              <a:rPr lang="ru-RU" sz="2400" dirty="0" smtClean="0">
                <a:solidFill>
                  <a:srgbClr val="4472C4">
                    <a:lumMod val="75000"/>
                  </a:srgbClr>
                </a:solidFill>
              </a:rPr>
              <a:t> по аналоговым сигналам</a:t>
            </a:r>
            <a:endParaRPr lang="ru-RU" sz="2400" dirty="0">
              <a:solidFill>
                <a:srgbClr val="4472C4">
                  <a:lumMod val="75000"/>
                </a:srgbClr>
              </a:solidFill>
            </a:endParaRPr>
          </a:p>
        </p:txBody>
      </p:sp>
      <p:sp>
        <p:nvSpPr>
          <p:cNvPr id="40" name="Полилиния 39"/>
          <p:cNvSpPr/>
          <p:nvPr/>
        </p:nvSpPr>
        <p:spPr>
          <a:xfrm>
            <a:off x="9131520" y="3634442"/>
            <a:ext cx="2510411" cy="1004164"/>
          </a:xfrm>
          <a:custGeom>
            <a:avLst/>
            <a:gdLst>
              <a:gd name="connsiteX0" fmla="*/ 0 w 2510411"/>
              <a:gd name="connsiteY0" fmla="*/ 0 h 1004164"/>
              <a:gd name="connsiteX1" fmla="*/ 2008329 w 2510411"/>
              <a:gd name="connsiteY1" fmla="*/ 0 h 1004164"/>
              <a:gd name="connsiteX2" fmla="*/ 2510411 w 2510411"/>
              <a:gd name="connsiteY2" fmla="*/ 502082 h 1004164"/>
              <a:gd name="connsiteX3" fmla="*/ 2008329 w 2510411"/>
              <a:gd name="connsiteY3" fmla="*/ 1004164 h 1004164"/>
              <a:gd name="connsiteX4" fmla="*/ 0 w 2510411"/>
              <a:gd name="connsiteY4" fmla="*/ 1004164 h 1004164"/>
              <a:gd name="connsiteX5" fmla="*/ 502082 w 2510411"/>
              <a:gd name="connsiteY5" fmla="*/ 502082 h 1004164"/>
              <a:gd name="connsiteX6" fmla="*/ 0 w 2510411"/>
              <a:gd name="connsiteY6" fmla="*/ 0 h 1004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10411" h="1004164">
                <a:moveTo>
                  <a:pt x="0" y="0"/>
                </a:moveTo>
                <a:lnTo>
                  <a:pt x="2008329" y="0"/>
                </a:lnTo>
                <a:lnTo>
                  <a:pt x="2510411" y="502082"/>
                </a:lnTo>
                <a:lnTo>
                  <a:pt x="2008329" y="1004164"/>
                </a:lnTo>
                <a:lnTo>
                  <a:pt x="0" y="1004164"/>
                </a:lnTo>
                <a:lnTo>
                  <a:pt x="502082" y="50208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84632" tIns="41275" rIns="502082" bIns="41275" numCol="1" spcCol="1270" anchor="ctr" anchorCtr="0">
            <a:noAutofit/>
          </a:bodyPr>
          <a:lstStyle/>
          <a:p>
            <a:pPr algn="ctr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6500" dirty="0" smtClean="0">
                <a:solidFill>
                  <a:prstClr val="white"/>
                </a:solidFill>
              </a:rPr>
              <a:t>1</a:t>
            </a:r>
            <a:endParaRPr lang="ru-RU" sz="6500" dirty="0">
              <a:solidFill>
                <a:prstClr val="white"/>
              </a:solidFill>
            </a:endParaRPr>
          </a:p>
        </p:txBody>
      </p:sp>
      <p:sp>
        <p:nvSpPr>
          <p:cNvPr id="41" name="Полилиния 40"/>
          <p:cNvSpPr/>
          <p:nvPr/>
        </p:nvSpPr>
        <p:spPr>
          <a:xfrm>
            <a:off x="9131520" y="4774597"/>
            <a:ext cx="2510411" cy="1004164"/>
          </a:xfrm>
          <a:custGeom>
            <a:avLst/>
            <a:gdLst>
              <a:gd name="connsiteX0" fmla="*/ 0 w 2510411"/>
              <a:gd name="connsiteY0" fmla="*/ 0 h 1004164"/>
              <a:gd name="connsiteX1" fmla="*/ 2008329 w 2510411"/>
              <a:gd name="connsiteY1" fmla="*/ 0 h 1004164"/>
              <a:gd name="connsiteX2" fmla="*/ 2510411 w 2510411"/>
              <a:gd name="connsiteY2" fmla="*/ 502082 h 1004164"/>
              <a:gd name="connsiteX3" fmla="*/ 2008329 w 2510411"/>
              <a:gd name="connsiteY3" fmla="*/ 1004164 h 1004164"/>
              <a:gd name="connsiteX4" fmla="*/ 0 w 2510411"/>
              <a:gd name="connsiteY4" fmla="*/ 1004164 h 1004164"/>
              <a:gd name="connsiteX5" fmla="*/ 502082 w 2510411"/>
              <a:gd name="connsiteY5" fmla="*/ 502082 h 1004164"/>
              <a:gd name="connsiteX6" fmla="*/ 0 w 2510411"/>
              <a:gd name="connsiteY6" fmla="*/ 0 h 1004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10411" h="1004164">
                <a:moveTo>
                  <a:pt x="0" y="0"/>
                </a:moveTo>
                <a:lnTo>
                  <a:pt x="2008329" y="0"/>
                </a:lnTo>
                <a:lnTo>
                  <a:pt x="2510411" y="502082"/>
                </a:lnTo>
                <a:lnTo>
                  <a:pt x="2008329" y="1004164"/>
                </a:lnTo>
                <a:lnTo>
                  <a:pt x="0" y="1004164"/>
                </a:lnTo>
                <a:lnTo>
                  <a:pt x="502082" y="50208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84632" tIns="41275" rIns="502082" bIns="41275" numCol="1" spcCol="1270" anchor="ctr" anchorCtr="0">
            <a:noAutofit/>
          </a:bodyPr>
          <a:lstStyle/>
          <a:p>
            <a:pPr algn="ctr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6500" dirty="0">
                <a:solidFill>
                  <a:prstClr val="white"/>
                </a:solidFill>
              </a:rPr>
              <a:t>2</a:t>
            </a:r>
          </a:p>
        </p:txBody>
      </p:sp>
      <p:sp>
        <p:nvSpPr>
          <p:cNvPr id="42" name="Полилиния 41"/>
          <p:cNvSpPr/>
          <p:nvPr/>
        </p:nvSpPr>
        <p:spPr>
          <a:xfrm>
            <a:off x="9127331" y="5943600"/>
            <a:ext cx="2510411" cy="1004164"/>
          </a:xfrm>
          <a:custGeom>
            <a:avLst/>
            <a:gdLst>
              <a:gd name="connsiteX0" fmla="*/ 0 w 2510411"/>
              <a:gd name="connsiteY0" fmla="*/ 0 h 1004164"/>
              <a:gd name="connsiteX1" fmla="*/ 2008329 w 2510411"/>
              <a:gd name="connsiteY1" fmla="*/ 0 h 1004164"/>
              <a:gd name="connsiteX2" fmla="*/ 2510411 w 2510411"/>
              <a:gd name="connsiteY2" fmla="*/ 502082 h 1004164"/>
              <a:gd name="connsiteX3" fmla="*/ 2008329 w 2510411"/>
              <a:gd name="connsiteY3" fmla="*/ 1004164 h 1004164"/>
              <a:gd name="connsiteX4" fmla="*/ 0 w 2510411"/>
              <a:gd name="connsiteY4" fmla="*/ 1004164 h 1004164"/>
              <a:gd name="connsiteX5" fmla="*/ 502082 w 2510411"/>
              <a:gd name="connsiteY5" fmla="*/ 502082 h 1004164"/>
              <a:gd name="connsiteX6" fmla="*/ 0 w 2510411"/>
              <a:gd name="connsiteY6" fmla="*/ 0 h 1004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10411" h="1004164">
                <a:moveTo>
                  <a:pt x="0" y="0"/>
                </a:moveTo>
                <a:lnTo>
                  <a:pt x="2008329" y="0"/>
                </a:lnTo>
                <a:lnTo>
                  <a:pt x="2510411" y="502082"/>
                </a:lnTo>
                <a:lnTo>
                  <a:pt x="2008329" y="1004164"/>
                </a:lnTo>
                <a:lnTo>
                  <a:pt x="0" y="1004164"/>
                </a:lnTo>
                <a:lnTo>
                  <a:pt x="502082" y="50208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84632" tIns="41275" rIns="502082" bIns="41275" numCol="1" spcCol="1270" anchor="ctr" anchorCtr="0">
            <a:noAutofit/>
          </a:bodyPr>
          <a:lstStyle/>
          <a:p>
            <a:pPr algn="ctr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6500" dirty="0" smtClean="0">
                <a:solidFill>
                  <a:prstClr val="white"/>
                </a:solidFill>
              </a:rPr>
              <a:t>3</a:t>
            </a:r>
            <a:endParaRPr lang="ru-RU" sz="6500" dirty="0">
              <a:solidFill>
                <a:prstClr val="white"/>
              </a:solidFill>
            </a:endParaRPr>
          </a:p>
        </p:txBody>
      </p:sp>
      <p:sp>
        <p:nvSpPr>
          <p:cNvPr id="27" name="Полилиния 26"/>
          <p:cNvSpPr/>
          <p:nvPr/>
        </p:nvSpPr>
        <p:spPr>
          <a:xfrm>
            <a:off x="2797298" y="8148619"/>
            <a:ext cx="5491833" cy="833456"/>
          </a:xfrm>
          <a:custGeom>
            <a:avLst/>
            <a:gdLst>
              <a:gd name="connsiteX0" fmla="*/ 0 w 5491833"/>
              <a:gd name="connsiteY0" fmla="*/ 0 h 833456"/>
              <a:gd name="connsiteX1" fmla="*/ 5075105 w 5491833"/>
              <a:gd name="connsiteY1" fmla="*/ 0 h 833456"/>
              <a:gd name="connsiteX2" fmla="*/ 5491833 w 5491833"/>
              <a:gd name="connsiteY2" fmla="*/ 416728 h 833456"/>
              <a:gd name="connsiteX3" fmla="*/ 5075105 w 5491833"/>
              <a:gd name="connsiteY3" fmla="*/ 833456 h 833456"/>
              <a:gd name="connsiteX4" fmla="*/ 0 w 5491833"/>
              <a:gd name="connsiteY4" fmla="*/ 833456 h 833456"/>
              <a:gd name="connsiteX5" fmla="*/ 416728 w 5491833"/>
              <a:gd name="connsiteY5" fmla="*/ 416728 h 833456"/>
              <a:gd name="connsiteX6" fmla="*/ 0 w 5491833"/>
              <a:gd name="connsiteY6" fmla="*/ 0 h 833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91833" h="833456">
                <a:moveTo>
                  <a:pt x="0" y="0"/>
                </a:moveTo>
                <a:lnTo>
                  <a:pt x="5075105" y="0"/>
                </a:lnTo>
                <a:lnTo>
                  <a:pt x="5491833" y="416728"/>
                </a:lnTo>
                <a:lnTo>
                  <a:pt x="5075105" y="833456"/>
                </a:lnTo>
                <a:lnTo>
                  <a:pt x="0" y="833456"/>
                </a:lnTo>
                <a:lnTo>
                  <a:pt x="416728" y="41672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34508" tIns="8890" rIns="416728" bIns="8890" numCol="1" spcCol="1270" anchor="ctr" anchorCtr="0">
            <a:noAutofit/>
          </a:bodyPr>
          <a:lstStyle/>
          <a:p>
            <a:pPr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rPr>
              <a:t>Передачу информации о срабатывании выключателя при аварийных режимах (причина </a:t>
            </a:r>
            <a:r>
              <a:rPr lang="ru-RU" sz="1400" dirty="0" smtClean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rPr>
              <a:t>аварии)</a:t>
            </a:r>
            <a:endParaRPr lang="ru-RU" sz="14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sp>
        <p:nvSpPr>
          <p:cNvPr id="29" name="Полилиния 28"/>
          <p:cNvSpPr/>
          <p:nvPr/>
        </p:nvSpPr>
        <p:spPr>
          <a:xfrm>
            <a:off x="608643" y="8063636"/>
            <a:ext cx="2510411" cy="1004164"/>
          </a:xfrm>
          <a:custGeom>
            <a:avLst/>
            <a:gdLst>
              <a:gd name="connsiteX0" fmla="*/ 0 w 2510411"/>
              <a:gd name="connsiteY0" fmla="*/ 0 h 1004164"/>
              <a:gd name="connsiteX1" fmla="*/ 2008329 w 2510411"/>
              <a:gd name="connsiteY1" fmla="*/ 0 h 1004164"/>
              <a:gd name="connsiteX2" fmla="*/ 2510411 w 2510411"/>
              <a:gd name="connsiteY2" fmla="*/ 502082 h 1004164"/>
              <a:gd name="connsiteX3" fmla="*/ 2008329 w 2510411"/>
              <a:gd name="connsiteY3" fmla="*/ 1004164 h 1004164"/>
              <a:gd name="connsiteX4" fmla="*/ 0 w 2510411"/>
              <a:gd name="connsiteY4" fmla="*/ 1004164 h 1004164"/>
              <a:gd name="connsiteX5" fmla="*/ 502082 w 2510411"/>
              <a:gd name="connsiteY5" fmla="*/ 502082 h 1004164"/>
              <a:gd name="connsiteX6" fmla="*/ 0 w 2510411"/>
              <a:gd name="connsiteY6" fmla="*/ 0 h 1004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10411" h="1004164">
                <a:moveTo>
                  <a:pt x="0" y="0"/>
                </a:moveTo>
                <a:lnTo>
                  <a:pt x="2008329" y="0"/>
                </a:lnTo>
                <a:lnTo>
                  <a:pt x="2510411" y="502082"/>
                </a:lnTo>
                <a:lnTo>
                  <a:pt x="2008329" y="1004164"/>
                </a:lnTo>
                <a:lnTo>
                  <a:pt x="0" y="1004164"/>
                </a:lnTo>
                <a:lnTo>
                  <a:pt x="502082" y="50208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84632" tIns="41275" rIns="502082" bIns="41275" numCol="1" spcCol="1270" anchor="ctr" anchorCtr="0">
            <a:noAutofit/>
          </a:bodyPr>
          <a:lstStyle/>
          <a:p>
            <a:pPr algn="ctr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6500" dirty="0" smtClean="0">
                <a:solidFill>
                  <a:prstClr val="white"/>
                </a:solidFill>
              </a:rPr>
              <a:t>2</a:t>
            </a:r>
            <a:endParaRPr lang="ru-RU" sz="65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52653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Box 3"/>
          <p:cNvSpPr txBox="1">
            <a:spLocks noChangeArrowheads="1"/>
          </p:cNvSpPr>
          <p:nvPr/>
        </p:nvSpPr>
        <p:spPr bwMode="auto">
          <a:xfrm>
            <a:off x="3377131" y="375624"/>
            <a:ext cx="13588330" cy="50064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130046" tIns="65023" rIns="130046" bIns="65023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Уровни автоматизации и предложение КЭАЗ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7965683" y="4892359"/>
            <a:ext cx="8670132" cy="2254974"/>
          </a:xfrm>
          <a:prstGeom prst="rect">
            <a:avLst/>
          </a:prstGeom>
        </p:spPr>
        <p:txBody>
          <a:bodyPr lIns="130046" tIns="65023" rIns="130046" bIns="65023">
            <a:spAutoFit/>
          </a:bodyPr>
          <a:lstStyle/>
          <a:p>
            <a:pPr marL="1015984" indent="-1015984"/>
            <a:r>
              <a:rPr lang="ru-RU" sz="2300" b="1" dirty="0" smtClean="0">
                <a:solidFill>
                  <a:srgbClr val="002B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Программируемый</a:t>
            </a:r>
          </a:p>
          <a:p>
            <a:pPr marL="1015984" indent="-1015984"/>
            <a:r>
              <a:rPr lang="ru-RU" sz="2300" b="1" dirty="0" smtClean="0">
                <a:solidFill>
                  <a:srgbClr val="002B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логический контроллер</a:t>
            </a:r>
          </a:p>
          <a:p>
            <a:pPr marL="1015984"/>
            <a:r>
              <a:rPr lang="ru-RU" sz="2300" dirty="0" smtClean="0">
                <a:solidFill>
                  <a:srgbClr val="002B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(</a:t>
            </a:r>
            <a:r>
              <a:rPr lang="ru-RU" sz="2300" dirty="0">
                <a:solidFill>
                  <a:srgbClr val="002B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сокр. </a:t>
            </a:r>
            <a:r>
              <a:rPr lang="ru-RU" sz="2300" b="1" dirty="0">
                <a:solidFill>
                  <a:srgbClr val="002B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ПЛК</a:t>
            </a:r>
            <a:r>
              <a:rPr lang="ru-RU" sz="2300" dirty="0">
                <a:solidFill>
                  <a:srgbClr val="002B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; англ</a:t>
            </a:r>
            <a:r>
              <a:rPr lang="ru-RU" sz="2300" b="1" dirty="0">
                <a:solidFill>
                  <a:srgbClr val="002B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. </a:t>
            </a:r>
            <a:r>
              <a:rPr lang="ru-RU" sz="2300" b="1" dirty="0" err="1">
                <a:solidFill>
                  <a:srgbClr val="002B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programmable</a:t>
            </a:r>
            <a:r>
              <a:rPr lang="ru-RU" sz="2300" b="1" dirty="0">
                <a:solidFill>
                  <a:srgbClr val="002B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ru-RU" sz="2300" b="1" dirty="0" err="1">
                <a:solidFill>
                  <a:srgbClr val="002B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logic</a:t>
            </a:r>
            <a:r>
              <a:rPr lang="ru-RU" sz="2300" b="1" dirty="0">
                <a:solidFill>
                  <a:srgbClr val="002B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ru-RU" sz="2300" b="1" dirty="0" err="1">
                <a:solidFill>
                  <a:srgbClr val="002B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controller</a:t>
            </a:r>
            <a:r>
              <a:rPr lang="ru-RU" sz="2300" dirty="0">
                <a:solidFill>
                  <a:srgbClr val="002B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, сокр. </a:t>
            </a:r>
            <a:r>
              <a:rPr lang="ru-RU" sz="2300" b="1" dirty="0" smtClean="0">
                <a:solidFill>
                  <a:srgbClr val="002B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PLC</a:t>
            </a:r>
            <a:r>
              <a:rPr lang="ru-RU" sz="2300" dirty="0" smtClean="0">
                <a:solidFill>
                  <a:srgbClr val="002B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) — </a:t>
            </a:r>
            <a:r>
              <a:rPr lang="ru-RU" sz="2300" dirty="0">
                <a:solidFill>
                  <a:srgbClr val="002B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промышленный контроллер, используемый для автоматизации технологических процессов.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7965683" y="1733753"/>
            <a:ext cx="9147253" cy="2962860"/>
          </a:xfrm>
          <a:prstGeom prst="rect">
            <a:avLst/>
          </a:prstGeom>
        </p:spPr>
        <p:txBody>
          <a:bodyPr wrap="square" lIns="130046" tIns="65023" rIns="130046" bIns="65023">
            <a:spAutoFit/>
          </a:bodyPr>
          <a:lstStyle/>
          <a:p>
            <a:pPr marL="1015984" indent="-1015984"/>
            <a:r>
              <a:rPr lang="ru-RU" sz="2300" b="1" dirty="0" smtClean="0">
                <a:solidFill>
                  <a:srgbClr val="002B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SCADA-</a:t>
            </a:r>
            <a:r>
              <a:rPr lang="ru-RU" sz="2300" b="1" dirty="0" err="1" smtClean="0">
                <a:solidFill>
                  <a:srgbClr val="002B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ситема</a:t>
            </a:r>
            <a:r>
              <a:rPr lang="ru-RU" sz="2300" b="1" dirty="0" smtClean="0">
                <a:solidFill>
                  <a:srgbClr val="002B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</a:p>
          <a:p>
            <a:pPr marL="1015984"/>
            <a:r>
              <a:rPr lang="ru-RU" sz="2300" dirty="0" smtClean="0">
                <a:solidFill>
                  <a:srgbClr val="002B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(</a:t>
            </a:r>
            <a:r>
              <a:rPr lang="ru-RU" sz="2300" dirty="0" err="1">
                <a:solidFill>
                  <a:srgbClr val="002B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аббр</a:t>
            </a:r>
            <a:r>
              <a:rPr lang="ru-RU" sz="2300" dirty="0">
                <a:solidFill>
                  <a:srgbClr val="002B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. от англ. </a:t>
            </a:r>
            <a:r>
              <a:rPr lang="ru-RU" sz="2300" dirty="0" err="1">
                <a:solidFill>
                  <a:srgbClr val="002B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Supervisory</a:t>
            </a:r>
            <a:r>
              <a:rPr lang="ru-RU" sz="2300" dirty="0">
                <a:solidFill>
                  <a:srgbClr val="002B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ru-RU" sz="2300" dirty="0" err="1">
                <a:solidFill>
                  <a:srgbClr val="002B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Control</a:t>
            </a:r>
            <a:r>
              <a:rPr lang="ru-RU" sz="2300" dirty="0">
                <a:solidFill>
                  <a:srgbClr val="002B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ru-RU" sz="2300" dirty="0" err="1">
                <a:solidFill>
                  <a:srgbClr val="002B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And</a:t>
            </a:r>
            <a:r>
              <a:rPr lang="ru-RU" sz="2300" dirty="0">
                <a:solidFill>
                  <a:srgbClr val="002B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ru-RU" sz="2300" dirty="0" err="1">
                <a:solidFill>
                  <a:srgbClr val="002B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Data</a:t>
            </a:r>
            <a:r>
              <a:rPr lang="ru-RU" sz="2300" dirty="0">
                <a:solidFill>
                  <a:srgbClr val="002B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ru-RU" sz="2300" dirty="0" err="1">
                <a:solidFill>
                  <a:srgbClr val="002B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Acquisition</a:t>
            </a:r>
            <a:r>
              <a:rPr lang="ru-RU" sz="2300" dirty="0">
                <a:solidFill>
                  <a:srgbClr val="002B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— диспетчерское управление и сбор данных) — </a:t>
            </a:r>
            <a:r>
              <a:rPr lang="ru-RU" sz="2300" b="1" dirty="0">
                <a:solidFill>
                  <a:srgbClr val="002B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программный пакет</a:t>
            </a:r>
            <a:r>
              <a:rPr lang="ru-RU" sz="2300" dirty="0">
                <a:solidFill>
                  <a:srgbClr val="002B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, предназначенный для </a:t>
            </a:r>
            <a:r>
              <a:rPr lang="ru-RU" sz="2300" b="1" dirty="0">
                <a:solidFill>
                  <a:srgbClr val="002B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разработки</a:t>
            </a:r>
            <a:r>
              <a:rPr lang="ru-RU" sz="2300" dirty="0">
                <a:solidFill>
                  <a:srgbClr val="002B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ru-RU" sz="2300" dirty="0" smtClean="0">
                <a:solidFill>
                  <a:srgbClr val="002B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или (и) </a:t>
            </a:r>
            <a:r>
              <a:rPr lang="ru-RU" sz="2300" b="1" dirty="0">
                <a:solidFill>
                  <a:srgbClr val="002B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обеспечения работы в реальном времени </a:t>
            </a:r>
            <a:r>
              <a:rPr lang="ru-RU" sz="2300" dirty="0">
                <a:solidFill>
                  <a:srgbClr val="002B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систем сбора, обработки, отображения и архивирования информации об объекте мониторинга или управления.</a:t>
            </a:r>
          </a:p>
        </p:txBody>
      </p:sp>
      <p:grpSp>
        <p:nvGrpSpPr>
          <p:cNvPr id="2" name="Группа 24"/>
          <p:cNvGrpSpPr/>
          <p:nvPr/>
        </p:nvGrpSpPr>
        <p:grpSpPr>
          <a:xfrm>
            <a:off x="615610" y="1539160"/>
            <a:ext cx="7350073" cy="7027494"/>
            <a:chOff x="722764" y="1082221"/>
            <a:chExt cx="5167862" cy="4941207"/>
          </a:xfrm>
        </p:grpSpPr>
        <p:pic>
          <p:nvPicPr>
            <p:cNvPr id="9217" name="Picture 1" descr="\\stor\Corporate_Info\Маймор\Проекты\Продуктовые проекты КЭАЗ\Инвестиционные\АВР\АСУ\Презентации по АСУ ТП\картинки\Пирамиды АСУ\pyramide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2764" y="1082221"/>
              <a:ext cx="4791125" cy="4941207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5" name="Прямая соединительная линия 4"/>
            <p:cNvCxnSpPr/>
            <p:nvPr/>
          </p:nvCxnSpPr>
          <p:spPr>
            <a:xfrm flipV="1">
              <a:off x="2936875" y="1483112"/>
              <a:ext cx="2953751" cy="1366695"/>
            </a:xfrm>
            <a:prstGeom prst="line">
              <a:avLst/>
            </a:prstGeom>
            <a:ln w="38100">
              <a:prstDash val="sysDot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 flipV="1">
              <a:off x="2917372" y="3401122"/>
              <a:ext cx="2973254" cy="1352324"/>
            </a:xfrm>
            <a:prstGeom prst="line">
              <a:avLst/>
            </a:prstGeom>
            <a:ln w="38100">
              <a:prstDash val="sysDot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14" name="Прямоугольник 13"/>
          <p:cNvSpPr/>
          <p:nvPr/>
        </p:nvSpPr>
        <p:spPr>
          <a:xfrm>
            <a:off x="8885563" y="7252308"/>
            <a:ext cx="8079897" cy="839202"/>
          </a:xfrm>
          <a:prstGeom prst="rect">
            <a:avLst/>
          </a:prstGeom>
        </p:spPr>
        <p:txBody>
          <a:bodyPr wrap="square" lIns="130046" tIns="65023" rIns="130046" bIns="65023">
            <a:spAutoFit/>
          </a:bodyPr>
          <a:lstStyle/>
          <a:p>
            <a:pPr marL="1015984" indent="-1015984"/>
            <a:r>
              <a:rPr lang="ru-RU" sz="2300" b="1" dirty="0" smtClean="0">
                <a:solidFill>
                  <a:srgbClr val="002B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Модули расширения в составе ПЛК</a:t>
            </a:r>
          </a:p>
          <a:p>
            <a:pPr marL="1015984"/>
            <a:r>
              <a:rPr lang="ru-RU" sz="2300" dirty="0" smtClean="0">
                <a:solidFill>
                  <a:srgbClr val="002B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(для расширения возможностей контроллера)</a:t>
            </a:r>
            <a:endParaRPr lang="ru-RU" sz="2300" dirty="0">
              <a:solidFill>
                <a:srgbClr val="002B66"/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86417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Box 3"/>
          <p:cNvSpPr txBox="1">
            <a:spLocks noChangeArrowheads="1"/>
          </p:cNvSpPr>
          <p:nvPr/>
        </p:nvSpPr>
        <p:spPr bwMode="auto">
          <a:xfrm>
            <a:off x="3377131" y="376206"/>
            <a:ext cx="13588330" cy="50064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130046" tIns="65023" rIns="130046" bIns="65023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АСОРТИМЕНТ предлагаемых продуктов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08581" y="2333642"/>
            <a:ext cx="4436527" cy="716091"/>
          </a:xfrm>
          <a:prstGeom prst="rect">
            <a:avLst/>
          </a:prstGeom>
          <a:noFill/>
        </p:spPr>
        <p:txBody>
          <a:bodyPr wrap="square" lIns="130046" tIns="65023" rIns="130046" bIns="65023" rtlCol="0">
            <a:spAutoFit/>
          </a:bodyPr>
          <a:lstStyle/>
          <a:p>
            <a:pPr algn="ctr"/>
            <a:r>
              <a:rPr lang="ru-RU" b="1" dirty="0">
                <a:solidFill>
                  <a:srgbClr val="163C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Программируемые </a:t>
            </a:r>
            <a:r>
              <a:rPr lang="ru-RU" b="1" dirty="0" smtClean="0">
                <a:solidFill>
                  <a:srgbClr val="163C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контроллеры </a:t>
            </a:r>
            <a:r>
              <a:rPr lang="ru-RU" b="1" dirty="0">
                <a:solidFill>
                  <a:srgbClr val="163C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серии </a:t>
            </a:r>
            <a:r>
              <a:rPr lang="en-US" b="1" dirty="0" smtClean="0">
                <a:solidFill>
                  <a:srgbClr val="163C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BCE-5</a:t>
            </a:r>
            <a:endParaRPr lang="ru-RU" b="1" dirty="0">
              <a:solidFill>
                <a:srgbClr val="163C66"/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42348" y="4054227"/>
            <a:ext cx="5144491" cy="2633900"/>
          </a:xfrm>
          <a:prstGeom prst="rect">
            <a:avLst/>
          </a:prstGeom>
        </p:spPr>
      </p:pic>
      <p:pic>
        <p:nvPicPr>
          <p:cNvPr id="10" name="Picture 2" descr="\\stor\Corporate_Info\Маймор\Продвижение\Фотобанки КЭАЗ\Фотобанк продукции КЭАЗ\Программируемый логический контроллер\BCE-5-2.tif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5840" y="3646822"/>
            <a:ext cx="2985310" cy="344871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442219" y="2385806"/>
            <a:ext cx="5909766" cy="423704"/>
          </a:xfrm>
          <a:prstGeom prst="rect">
            <a:avLst/>
          </a:prstGeom>
        </p:spPr>
        <p:txBody>
          <a:bodyPr wrap="square" lIns="130046" tIns="65023" rIns="130046" bIns="65023">
            <a:spAutoFit/>
          </a:bodyPr>
          <a:lstStyle/>
          <a:p>
            <a:pPr algn="ctr"/>
            <a:r>
              <a:rPr lang="ru-RU" b="1" dirty="0" smtClean="0">
                <a:solidFill>
                  <a:srgbClr val="163C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Блоки расширения различного назначения</a:t>
            </a:r>
            <a:endParaRPr lang="ru-RU" b="1" dirty="0">
              <a:solidFill>
                <a:srgbClr val="163C66"/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pic>
        <p:nvPicPr>
          <p:cNvPr id="12" name="Picture 2" descr="http://www.tersy.ru/modules/ContentExpress/img_repository/cd_cascad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153749" y="3646823"/>
            <a:ext cx="4319502" cy="390471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2164175" y="2385806"/>
            <a:ext cx="4309075" cy="423704"/>
          </a:xfrm>
          <a:prstGeom prst="rect">
            <a:avLst/>
          </a:prstGeom>
        </p:spPr>
        <p:txBody>
          <a:bodyPr wrap="square" lIns="130046" tIns="65023" rIns="130046" bIns="65023">
            <a:spAutoFit/>
          </a:bodyPr>
          <a:lstStyle/>
          <a:p>
            <a:pPr algn="ctr"/>
            <a:r>
              <a:rPr lang="en-US" b="1" dirty="0">
                <a:solidFill>
                  <a:srgbClr val="163C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SCADA-</a:t>
            </a:r>
            <a:r>
              <a:rPr lang="ru-RU" b="1" dirty="0">
                <a:solidFill>
                  <a:srgbClr val="163C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система «Каскад-САУ»</a:t>
            </a:r>
          </a:p>
        </p:txBody>
      </p:sp>
    </p:spTree>
    <p:extLst>
      <p:ext uri="{BB962C8B-B14F-4D97-AF65-F5344CB8AC3E}">
        <p14:creationId xmlns="" xmlns:p14="http://schemas.microsoft.com/office/powerpoint/2010/main" val="4267963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Box 3"/>
          <p:cNvSpPr txBox="1">
            <a:spLocks noChangeArrowheads="1"/>
          </p:cNvSpPr>
          <p:nvPr/>
        </p:nvSpPr>
        <p:spPr bwMode="auto">
          <a:xfrm>
            <a:off x="3377131" y="375624"/>
            <a:ext cx="13588330" cy="50064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130046" tIns="65023" rIns="130046" bIns="65023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АППАРАТНОЕ ОБЕСПЕЧЕНИЕ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967630" y="1322982"/>
            <a:ext cx="10691844" cy="1423978"/>
          </a:xfrm>
          <a:prstGeom prst="rect">
            <a:avLst/>
          </a:prstGeom>
          <a:noFill/>
        </p:spPr>
        <p:txBody>
          <a:bodyPr wrap="square" lIns="130046" tIns="65023" rIns="130046" bIns="65023" rtlCol="0">
            <a:spAutoFit/>
          </a:bodyPr>
          <a:lstStyle/>
          <a:p>
            <a:pPr algn="ctr"/>
            <a:r>
              <a:rPr lang="ru-RU" b="1" dirty="0">
                <a:solidFill>
                  <a:srgbClr val="163C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Программируемые </a:t>
            </a:r>
            <a:r>
              <a:rPr lang="ru-RU" b="1" dirty="0" smtClean="0">
                <a:solidFill>
                  <a:srgbClr val="163C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контроллеры </a:t>
            </a:r>
            <a:r>
              <a:rPr lang="ru-RU" b="1" dirty="0">
                <a:solidFill>
                  <a:srgbClr val="163C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серии </a:t>
            </a:r>
            <a:r>
              <a:rPr lang="en-US" b="1" dirty="0" smtClean="0">
                <a:solidFill>
                  <a:srgbClr val="163C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BCE-5</a:t>
            </a:r>
            <a:endParaRPr lang="ru-RU" b="1" dirty="0">
              <a:solidFill>
                <a:srgbClr val="163C66"/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  <a:p>
            <a:pPr algn="ctr"/>
            <a:r>
              <a:rPr lang="ru-RU" b="1" dirty="0" smtClean="0">
                <a:solidFill>
                  <a:srgbClr val="163C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и блоки расширения</a:t>
            </a:r>
          </a:p>
          <a:p>
            <a:pPr algn="ctr"/>
            <a:r>
              <a:rPr lang="ru-RU" sz="2300" dirty="0" smtClean="0">
                <a:solidFill>
                  <a:srgbClr val="FF0000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сертифицированы </a:t>
            </a:r>
            <a:r>
              <a:rPr lang="ru-RU" sz="2300" dirty="0">
                <a:solidFill>
                  <a:srgbClr val="FF0000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для создания систем автоматизированного управления, мониторинга и </a:t>
            </a:r>
            <a:r>
              <a:rPr lang="ru-RU" sz="2300" dirty="0" smtClean="0">
                <a:solidFill>
                  <a:srgbClr val="FF0000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диспетчеризации</a:t>
            </a:r>
            <a:endParaRPr lang="ru-RU" sz="2300" dirty="0">
              <a:solidFill>
                <a:srgbClr val="FF0000"/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14" name="Text Box 8"/>
          <p:cNvSpPr txBox="1">
            <a:spLocks noChangeArrowheads="1"/>
          </p:cNvSpPr>
          <p:nvPr/>
        </p:nvSpPr>
        <p:spPr bwMode="auto">
          <a:xfrm>
            <a:off x="6207575" y="6240203"/>
            <a:ext cx="9997745" cy="254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 algn="ctr">
              <a:buFont typeface="Wingdings" pitchFamily="2" charset="2"/>
              <a:buNone/>
              <a:defRPr/>
            </a:pP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Open Sans" pitchFamily="34" charset="0"/>
                <a:ea typeface="Open Sans" pitchFamily="34" charset="0"/>
                <a:cs typeface="Open Sans" pitchFamily="34" charset="0"/>
              </a:rPr>
              <a:t>Ключевые особенности:</a:t>
            </a:r>
          </a:p>
          <a:p>
            <a:pPr marL="1023984" lvl="1" indent="-487672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ru-RU" sz="2300" dirty="0" smtClean="0">
                <a:solidFill>
                  <a:srgbClr val="0000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Рабочий </a:t>
            </a:r>
            <a:r>
              <a:rPr lang="ru-RU" sz="2300" dirty="0">
                <a:solidFill>
                  <a:srgbClr val="0000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диапазон температур от </a:t>
            </a:r>
            <a:r>
              <a:rPr lang="ru-RU" sz="2300" dirty="0" smtClean="0">
                <a:solidFill>
                  <a:srgbClr val="0000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-40</a:t>
            </a:r>
            <a:r>
              <a:rPr lang="ru-RU" sz="2300" dirty="0" smtClean="0">
                <a:solidFill>
                  <a:srgbClr val="000066"/>
                </a:solidFill>
                <a:latin typeface="Open Sans" pitchFamily="34" charset="0"/>
                <a:ea typeface="Open Sans" pitchFamily="34" charset="0"/>
                <a:cs typeface="Open Sans" pitchFamily="34" charset="0"/>
                <a:sym typeface="Symbol"/>
              </a:rPr>
              <a:t>С до +50С</a:t>
            </a:r>
            <a:endParaRPr lang="en-US" sz="2300" dirty="0" smtClean="0">
              <a:solidFill>
                <a:srgbClr val="000066"/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  <a:p>
            <a:pPr marL="1023984" lvl="1" indent="-487672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ru-RU" sz="2300" dirty="0" smtClean="0">
                <a:solidFill>
                  <a:srgbClr val="0000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Горячая </a:t>
            </a:r>
            <a:r>
              <a:rPr lang="ru-RU" sz="2300" dirty="0">
                <a:solidFill>
                  <a:srgbClr val="0000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замена блоков</a:t>
            </a:r>
          </a:p>
          <a:p>
            <a:pPr marL="1023984" lvl="1" indent="-487672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ru-RU" sz="2300" dirty="0" smtClean="0">
                <a:solidFill>
                  <a:srgbClr val="0000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Поддержка </a:t>
            </a:r>
            <a:r>
              <a:rPr lang="ru-RU" sz="2300" dirty="0">
                <a:solidFill>
                  <a:srgbClr val="0000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резервирования линий связи</a:t>
            </a:r>
          </a:p>
          <a:p>
            <a:pPr marL="1023984" lvl="1" indent="-487672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ru-RU" sz="2300" dirty="0">
                <a:solidFill>
                  <a:srgbClr val="0000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Поддержка резервирования </a:t>
            </a:r>
            <a:r>
              <a:rPr lang="ru-RU" sz="2300" dirty="0" smtClean="0">
                <a:solidFill>
                  <a:srgbClr val="0000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блоков</a:t>
            </a:r>
            <a:endParaRPr lang="ru-RU" sz="2300" b="1" dirty="0">
              <a:solidFill>
                <a:srgbClr val="0860A8"/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pic>
        <p:nvPicPr>
          <p:cNvPr id="30" name="Рисунок 32" descr="Сертификат соответствия САУ-Каскад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047005" y="3171982"/>
            <a:ext cx="2000983" cy="2830387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1" name="Рисунок 35" descr="Разрешение на САУ-Каскад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28909" y="3171982"/>
            <a:ext cx="2040867" cy="288741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8" name="Picture 3" descr="\\stor\Corporate_Info\Маймор\Продвижение\Фотобанки КЭАЗ\Фотобанк продукции КЭАЗ\Программируемый логический контроллер\BCE-5-2_2.tif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5220" y="2791354"/>
            <a:ext cx="6094718" cy="457089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276710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Box 3"/>
          <p:cNvSpPr txBox="1">
            <a:spLocks noChangeArrowheads="1"/>
          </p:cNvSpPr>
          <p:nvPr/>
        </p:nvSpPr>
        <p:spPr bwMode="auto">
          <a:xfrm>
            <a:off x="3377131" y="375624"/>
            <a:ext cx="13588330" cy="50064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130046" tIns="65023" rIns="130046" bIns="65023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SCADA-</a:t>
            </a:r>
            <a:r>
              <a:rPr lang="ru-RU" sz="24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система «Каскад-САУ»</a:t>
            </a:r>
            <a:endParaRPr lang="ru-RU" sz="2400" b="1" dirty="0"/>
          </a:p>
        </p:txBody>
      </p:sp>
      <p:pic>
        <p:nvPicPr>
          <p:cNvPr id="6" name="Picture 2" descr="http://www.tersy.ru/modules/ContentExpress/img_repository/cd_cascad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6886" y="2797211"/>
            <a:ext cx="4660570" cy="421302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032086" y="1972274"/>
            <a:ext cx="10192692" cy="716091"/>
          </a:xfrm>
          <a:prstGeom prst="rect">
            <a:avLst/>
          </a:prstGeom>
        </p:spPr>
        <p:txBody>
          <a:bodyPr wrap="square" lIns="130046" tIns="65023" rIns="130046" bIns="65023">
            <a:spAutoFit/>
          </a:bodyPr>
          <a:lstStyle/>
          <a:p>
            <a:pPr marL="2300640" indent="-2300640"/>
            <a:r>
              <a:rPr lang="ru-RU" b="1" dirty="0">
                <a:solidFill>
                  <a:srgbClr val="002B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Каскад-САУ </a:t>
            </a:r>
            <a:r>
              <a:rPr lang="ru-RU" dirty="0">
                <a:solidFill>
                  <a:srgbClr val="002B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- </a:t>
            </a:r>
            <a:r>
              <a:rPr lang="ru-RU" dirty="0" smtClean="0">
                <a:solidFill>
                  <a:srgbClr val="002B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комплекс </a:t>
            </a:r>
            <a:r>
              <a:rPr lang="ru-RU" dirty="0">
                <a:solidFill>
                  <a:srgbClr val="002B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программных средств для создания автоматизированных систем управления технологическими процессами (АСУ ТП).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032087" y="3739630"/>
            <a:ext cx="10351291" cy="3347581"/>
          </a:xfrm>
          <a:prstGeom prst="rect">
            <a:avLst/>
          </a:prstGeom>
        </p:spPr>
        <p:txBody>
          <a:bodyPr wrap="square" lIns="130046" tIns="65023" rIns="130046" bIns="65023">
            <a:spAutoFit/>
          </a:bodyPr>
          <a:lstStyle/>
          <a:p>
            <a:r>
              <a:rPr lang="ru-RU" dirty="0" smtClean="0">
                <a:solidFill>
                  <a:srgbClr val="002B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В отличие от большинства предложений на рынке </a:t>
            </a:r>
            <a:r>
              <a:rPr lang="en-US" dirty="0" smtClean="0">
                <a:solidFill>
                  <a:srgbClr val="002B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SCADA</a:t>
            </a:r>
            <a:r>
              <a:rPr lang="ru-RU" dirty="0" smtClean="0">
                <a:solidFill>
                  <a:srgbClr val="002B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-систем, </a:t>
            </a:r>
            <a:r>
              <a:rPr lang="ru-RU" b="1" dirty="0" smtClean="0">
                <a:solidFill>
                  <a:srgbClr val="002B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«Каскад-САУ» </a:t>
            </a:r>
            <a:r>
              <a:rPr lang="ru-RU" dirty="0" smtClean="0">
                <a:solidFill>
                  <a:srgbClr val="002B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является </a:t>
            </a:r>
            <a:r>
              <a:rPr lang="ru-RU" b="1" dirty="0" smtClean="0">
                <a:solidFill>
                  <a:srgbClr val="002B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проверенным временем </a:t>
            </a:r>
            <a:r>
              <a:rPr lang="ru-RU" dirty="0" smtClean="0">
                <a:solidFill>
                  <a:srgbClr val="002B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и </a:t>
            </a:r>
            <a:r>
              <a:rPr lang="ru-RU" b="1" dirty="0" smtClean="0">
                <a:solidFill>
                  <a:srgbClr val="002B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полнофункциональным</a:t>
            </a:r>
            <a:r>
              <a:rPr lang="ru-RU" dirty="0" smtClean="0">
                <a:solidFill>
                  <a:srgbClr val="002B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программным продуктом такого класса.</a:t>
            </a:r>
          </a:p>
          <a:p>
            <a:pPr marL="2300640" indent="-2300640"/>
            <a:r>
              <a:rPr lang="en-US" b="1" dirty="0" smtClean="0">
                <a:solidFill>
                  <a:srgbClr val="002B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endParaRPr lang="ru-RU" b="1" dirty="0" smtClean="0">
              <a:solidFill>
                <a:srgbClr val="002B66"/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  <a:p>
            <a:pPr marL="2300640" indent="-2300640"/>
            <a:r>
              <a:rPr lang="ru-RU" b="1" dirty="0" smtClean="0">
                <a:solidFill>
                  <a:srgbClr val="002B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Единый программный продукт включает в себя:</a:t>
            </a:r>
          </a:p>
          <a:p>
            <a:pPr marL="887294" indent="-505734">
              <a:buFont typeface="Arial" pitchFamily="34" charset="0"/>
              <a:buChar char="•"/>
            </a:pPr>
            <a:r>
              <a:rPr lang="ru-RU" dirty="0">
                <a:solidFill>
                  <a:srgbClr val="002B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ПО уровня серверов</a:t>
            </a:r>
          </a:p>
          <a:p>
            <a:pPr marL="887294" indent="-505734">
              <a:buFont typeface="Arial" pitchFamily="34" charset="0"/>
              <a:buChar char="•"/>
            </a:pPr>
            <a:r>
              <a:rPr lang="ru-RU" dirty="0" smtClean="0">
                <a:solidFill>
                  <a:srgbClr val="002B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ПО </a:t>
            </a:r>
            <a:r>
              <a:rPr lang="ru-RU" dirty="0">
                <a:solidFill>
                  <a:srgbClr val="002B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уровня контроллеров</a:t>
            </a:r>
          </a:p>
          <a:p>
            <a:pPr marL="887294" indent="-505734">
              <a:buFont typeface="Arial" pitchFamily="34" charset="0"/>
              <a:buChar char="•"/>
            </a:pPr>
            <a:r>
              <a:rPr lang="ru-RU" dirty="0" smtClean="0">
                <a:solidFill>
                  <a:srgbClr val="002B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ПО </a:t>
            </a:r>
            <a:r>
              <a:rPr lang="ru-RU" dirty="0">
                <a:solidFill>
                  <a:srgbClr val="002B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уровня АРМ Оператора</a:t>
            </a:r>
          </a:p>
          <a:p>
            <a:pPr marL="887294" indent="-505734">
              <a:buFont typeface="Arial" pitchFamily="34" charset="0"/>
              <a:buChar char="•"/>
            </a:pPr>
            <a:r>
              <a:rPr lang="ru-RU" dirty="0" smtClean="0">
                <a:solidFill>
                  <a:srgbClr val="002B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ПО </a:t>
            </a:r>
            <a:r>
              <a:rPr lang="ru-RU" dirty="0">
                <a:solidFill>
                  <a:srgbClr val="002B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архивирования</a:t>
            </a:r>
          </a:p>
          <a:p>
            <a:pPr marL="887294" indent="-505734">
              <a:buFont typeface="Arial" pitchFamily="34" charset="0"/>
              <a:buChar char="•"/>
            </a:pPr>
            <a:r>
              <a:rPr lang="ru-RU" dirty="0" smtClean="0">
                <a:solidFill>
                  <a:srgbClr val="002B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ПО </a:t>
            </a:r>
            <a:r>
              <a:rPr lang="ru-RU" dirty="0">
                <a:solidFill>
                  <a:srgbClr val="002B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шлюзования данных</a:t>
            </a:r>
          </a:p>
          <a:p>
            <a:pPr marL="887294" indent="-505734">
              <a:buFont typeface="Arial" pitchFamily="34" charset="0"/>
              <a:buChar char="•"/>
            </a:pPr>
            <a:r>
              <a:rPr lang="ru-RU" dirty="0" smtClean="0">
                <a:solidFill>
                  <a:srgbClr val="002B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Среду разработки </a:t>
            </a:r>
            <a:r>
              <a:rPr lang="ru-RU" dirty="0">
                <a:solidFill>
                  <a:srgbClr val="002B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для всех уровней АСУ ТП </a:t>
            </a:r>
          </a:p>
        </p:txBody>
      </p:sp>
    </p:spTree>
    <p:extLst>
      <p:ext uri="{BB962C8B-B14F-4D97-AF65-F5344CB8AC3E}">
        <p14:creationId xmlns="" xmlns:p14="http://schemas.microsoft.com/office/powerpoint/2010/main" val="3526768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Box 3"/>
          <p:cNvSpPr txBox="1">
            <a:spLocks noChangeArrowheads="1"/>
          </p:cNvSpPr>
          <p:nvPr/>
        </p:nvSpPr>
        <p:spPr bwMode="auto">
          <a:xfrm>
            <a:off x="3377131" y="375624"/>
            <a:ext cx="13588330" cy="50064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130046" tIns="65023" rIns="130046" bIns="65023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Масштабы доступных к реализации в </a:t>
            </a:r>
            <a:r>
              <a:rPr lang="en-US" sz="24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SCADA </a:t>
            </a:r>
            <a:r>
              <a:rPr lang="ru-RU" sz="24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систем </a:t>
            </a:r>
            <a:endParaRPr lang="ru-RU" sz="24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46418" y="1611380"/>
            <a:ext cx="16075807" cy="839202"/>
          </a:xfrm>
          <a:prstGeom prst="rect">
            <a:avLst/>
          </a:prstGeom>
        </p:spPr>
        <p:txBody>
          <a:bodyPr wrap="none" lIns="130046" tIns="65023" rIns="130046" bIns="65023">
            <a:spAutoFit/>
          </a:bodyPr>
          <a:lstStyle/>
          <a:p>
            <a:r>
              <a:rPr lang="ru-RU" sz="4600" b="1" dirty="0">
                <a:solidFill>
                  <a:srgbClr val="002060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Максимальное количество </a:t>
            </a:r>
            <a:r>
              <a:rPr lang="ru-RU" sz="4600" b="1" dirty="0" smtClean="0">
                <a:solidFill>
                  <a:srgbClr val="002060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точек в </a:t>
            </a:r>
            <a:r>
              <a:rPr lang="en-US" sz="4600" b="1" dirty="0" smtClean="0">
                <a:solidFill>
                  <a:srgbClr val="002060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SCADA</a:t>
            </a:r>
            <a:r>
              <a:rPr lang="ru-RU" sz="4600" b="1" dirty="0" smtClean="0">
                <a:solidFill>
                  <a:srgbClr val="002060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– 500 000</a:t>
            </a:r>
            <a:endParaRPr lang="ru-RU" sz="4600" b="1" dirty="0">
              <a:solidFill>
                <a:srgbClr val="002060"/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pic>
        <p:nvPicPr>
          <p:cNvPr id="2052" name="Picture 4" descr="Картинки по запросу подстанция  клипар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85649" y="5020225"/>
            <a:ext cx="2732440" cy="1707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Похожее изображение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13042280" y="2950521"/>
            <a:ext cx="4131562" cy="367875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Прямоугольник 20"/>
          <p:cNvSpPr/>
          <p:nvPr/>
        </p:nvSpPr>
        <p:spPr>
          <a:xfrm>
            <a:off x="13561706" y="6920191"/>
            <a:ext cx="2716357" cy="1885642"/>
          </a:xfrm>
          <a:prstGeom prst="rect">
            <a:avLst/>
          </a:prstGeom>
        </p:spPr>
        <p:txBody>
          <a:bodyPr wrap="square" lIns="130046" tIns="65023" rIns="130046" bIns="65023">
            <a:spAutoFit/>
          </a:bodyPr>
          <a:lstStyle/>
          <a:p>
            <a:pPr algn="ctr"/>
            <a:r>
              <a:rPr lang="ru-RU" sz="6800" b="1" dirty="0">
                <a:solidFill>
                  <a:srgbClr val="F84800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1</a:t>
            </a:r>
          </a:p>
          <a:p>
            <a:pPr algn="ctr"/>
            <a:r>
              <a:rPr lang="ru-RU" sz="2300" b="1" dirty="0">
                <a:solidFill>
                  <a:srgbClr val="F84800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Крупное предприятие</a:t>
            </a:r>
          </a:p>
        </p:txBody>
      </p:sp>
      <p:pic>
        <p:nvPicPr>
          <p:cNvPr id="2056" name="Picture 8" descr="Factory clipart free images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28444" y="3029187"/>
            <a:ext cx="2495712" cy="194659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4278432" y="4188168"/>
            <a:ext cx="2241597" cy="1181862"/>
          </a:xfrm>
          <a:prstGeom prst="rect">
            <a:avLst/>
          </a:prstGeom>
        </p:spPr>
        <p:txBody>
          <a:bodyPr wrap="square" lIns="130046" tIns="65023" rIns="130046" bIns="65023">
            <a:spAutoFit/>
          </a:bodyPr>
          <a:lstStyle/>
          <a:p>
            <a:pPr algn="ctr"/>
            <a:r>
              <a:rPr lang="ru-RU" sz="6800" b="1" dirty="0" smtClean="0">
                <a:solidFill>
                  <a:srgbClr val="F84800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или</a:t>
            </a:r>
            <a:endParaRPr lang="ru-RU" sz="6800" b="1" dirty="0">
              <a:solidFill>
                <a:srgbClr val="F84800"/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pic>
        <p:nvPicPr>
          <p:cNvPr id="2060" name="Picture 12" descr="Картинки по запросу трансформатор  клипарт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28445" y="5119338"/>
            <a:ext cx="2527862" cy="126389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10478617" y="4145982"/>
            <a:ext cx="2241597" cy="1181862"/>
          </a:xfrm>
          <a:prstGeom prst="rect">
            <a:avLst/>
          </a:prstGeom>
        </p:spPr>
        <p:txBody>
          <a:bodyPr wrap="square" lIns="130046" tIns="65023" rIns="130046" bIns="65023">
            <a:spAutoFit/>
          </a:bodyPr>
          <a:lstStyle/>
          <a:p>
            <a:pPr algn="ctr"/>
            <a:r>
              <a:rPr lang="ru-RU" sz="6800" b="1" dirty="0">
                <a:solidFill>
                  <a:srgbClr val="F84800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или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5498131" y="6920193"/>
            <a:ext cx="6223475" cy="1885642"/>
          </a:xfrm>
          <a:prstGeom prst="rect">
            <a:avLst/>
          </a:prstGeom>
        </p:spPr>
        <p:txBody>
          <a:bodyPr wrap="square" lIns="130046" tIns="65023" rIns="130046" bIns="65023">
            <a:spAutoFit/>
          </a:bodyPr>
          <a:lstStyle/>
          <a:p>
            <a:pPr algn="ctr"/>
            <a:r>
              <a:rPr lang="ru-RU" sz="6800" b="1" dirty="0">
                <a:solidFill>
                  <a:srgbClr val="F84800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10</a:t>
            </a:r>
          </a:p>
          <a:p>
            <a:pPr algn="ctr"/>
            <a:r>
              <a:rPr lang="ru-RU" sz="2300" b="1" dirty="0">
                <a:solidFill>
                  <a:srgbClr val="F84800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Крупных производственных цехов или ПС 500кВ</a:t>
            </a:r>
          </a:p>
        </p:txBody>
      </p:sp>
      <p:pic>
        <p:nvPicPr>
          <p:cNvPr id="2062" name="Picture 14" descr="Картинки по запросу инженерная система  клипарт"/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1602267" y="2906329"/>
            <a:ext cx="1899203" cy="206945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223288" y="6920192"/>
            <a:ext cx="4906588" cy="2239585"/>
          </a:xfrm>
          <a:prstGeom prst="rect">
            <a:avLst/>
          </a:prstGeom>
        </p:spPr>
        <p:txBody>
          <a:bodyPr wrap="square" lIns="130046" tIns="65023" rIns="130046" bIns="65023">
            <a:spAutoFit/>
          </a:bodyPr>
          <a:lstStyle/>
          <a:p>
            <a:pPr algn="ctr"/>
            <a:r>
              <a:rPr lang="ru-RU" sz="6800" b="1" dirty="0">
                <a:solidFill>
                  <a:srgbClr val="F84800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500</a:t>
            </a:r>
          </a:p>
          <a:p>
            <a:pPr algn="ctr"/>
            <a:r>
              <a:rPr lang="ru-RU" sz="2300" b="1" dirty="0">
                <a:solidFill>
                  <a:srgbClr val="F84800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Подстанций 10кВ, производственных линий, инженерных систем</a:t>
            </a:r>
          </a:p>
        </p:txBody>
      </p:sp>
    </p:spTree>
    <p:extLst>
      <p:ext uri="{BB962C8B-B14F-4D97-AF65-F5344CB8AC3E}">
        <p14:creationId xmlns="" xmlns:p14="http://schemas.microsoft.com/office/powerpoint/2010/main" val="2449824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Box 3"/>
          <p:cNvSpPr txBox="1">
            <a:spLocks noChangeArrowheads="1"/>
          </p:cNvSpPr>
          <p:nvPr/>
        </p:nvSpPr>
        <p:spPr bwMode="auto">
          <a:xfrm>
            <a:off x="3377131" y="375624"/>
            <a:ext cx="13588330" cy="50064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130046" tIns="65023" rIns="130046" bIns="65023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Функционал «Каскад-САУ»</a:t>
            </a:r>
            <a:endParaRPr lang="ru-RU" sz="2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132217" y="1307123"/>
            <a:ext cx="14443421" cy="423704"/>
          </a:xfrm>
          <a:prstGeom prst="rect">
            <a:avLst/>
          </a:prstGeom>
        </p:spPr>
        <p:txBody>
          <a:bodyPr wrap="square" lIns="130046" tIns="65023" rIns="130046" bIns="65023">
            <a:spAutoFit/>
          </a:bodyPr>
          <a:lstStyle/>
          <a:p>
            <a:pPr algn="ctr"/>
            <a:r>
              <a:rPr lang="ru-RU" dirty="0" smtClean="0">
                <a:solidFill>
                  <a:srgbClr val="002B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В </a:t>
            </a:r>
            <a:r>
              <a:rPr lang="en-US" dirty="0" smtClean="0">
                <a:solidFill>
                  <a:srgbClr val="002B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SCADA </a:t>
            </a:r>
            <a:r>
              <a:rPr lang="ru-RU" dirty="0" smtClean="0">
                <a:solidFill>
                  <a:srgbClr val="002B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«Каскад-САУ» </a:t>
            </a:r>
            <a:r>
              <a:rPr lang="ru-RU" dirty="0" smtClean="0">
                <a:solidFill>
                  <a:srgbClr val="163C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реализован </a:t>
            </a:r>
            <a:r>
              <a:rPr lang="ru-RU" b="1" dirty="0">
                <a:solidFill>
                  <a:srgbClr val="F84800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полный набор задач</a:t>
            </a:r>
            <a:r>
              <a:rPr lang="ru-RU" dirty="0">
                <a:solidFill>
                  <a:srgbClr val="F84800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, </a:t>
            </a:r>
            <a:r>
              <a:rPr lang="ru-RU" dirty="0" smtClean="0">
                <a:solidFill>
                  <a:srgbClr val="163C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поддерживаемый </a:t>
            </a:r>
            <a:r>
              <a:rPr lang="ru-RU" dirty="0">
                <a:solidFill>
                  <a:srgbClr val="163C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современными SCADA </a:t>
            </a:r>
            <a:r>
              <a:rPr lang="ru-RU" dirty="0" smtClean="0">
                <a:solidFill>
                  <a:srgbClr val="163C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системами</a:t>
            </a:r>
            <a:endParaRPr lang="ru-RU" dirty="0">
              <a:solidFill>
                <a:srgbClr val="163C66"/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grpSp>
        <p:nvGrpSpPr>
          <p:cNvPr id="2" name="Группа 24"/>
          <p:cNvGrpSpPr/>
          <p:nvPr/>
        </p:nvGrpSpPr>
        <p:grpSpPr>
          <a:xfrm>
            <a:off x="3025214" y="2571698"/>
            <a:ext cx="4965708" cy="3058479"/>
            <a:chOff x="521188" y="1604718"/>
            <a:chExt cx="3491407" cy="2150493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521188" y="3408042"/>
              <a:ext cx="3491407" cy="347169"/>
            </a:xfrm>
            <a:prstGeom prst="round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300" dirty="0" smtClean="0">
                  <a:solidFill>
                    <a:srgbClr val="163C66"/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Технологические </a:t>
              </a:r>
              <a:r>
                <a:rPr lang="ru-RU" sz="2300" dirty="0">
                  <a:solidFill>
                    <a:srgbClr val="163C66"/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мнемосхемы</a:t>
              </a:r>
            </a:p>
          </p:txBody>
        </p:sp>
        <p:pic>
          <p:nvPicPr>
            <p:cNvPr id="6148" name="Picture 4" descr="АРМ Оператора Каскад-САУ"/>
            <p:cNvPicPr>
              <a:picLocks noChangeAspect="1" noChangeArrowheads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929288" y="1604718"/>
              <a:ext cx="2675206" cy="1803324"/>
            </a:xfrm>
            <a:prstGeom prst="round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" name="Прямоугольник 3"/>
          <p:cNvSpPr/>
          <p:nvPr/>
        </p:nvSpPr>
        <p:spPr>
          <a:xfrm>
            <a:off x="2753370" y="8145999"/>
            <a:ext cx="4876451" cy="839202"/>
          </a:xfrm>
          <a:prstGeom prst="rect">
            <a:avLst/>
          </a:prstGeom>
        </p:spPr>
        <p:txBody>
          <a:bodyPr wrap="square" lIns="130046" tIns="65023" rIns="130046" bIns="65023">
            <a:spAutoFit/>
          </a:bodyPr>
          <a:lstStyle/>
          <a:p>
            <a:pPr algn="ctr"/>
            <a:r>
              <a:rPr lang="ru-RU" sz="2300" dirty="0" smtClean="0">
                <a:solidFill>
                  <a:srgbClr val="163C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Модули</a:t>
            </a:r>
            <a:r>
              <a:rPr lang="en-US" sz="2300" dirty="0" smtClean="0">
                <a:solidFill>
                  <a:srgbClr val="163C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ru-RU" sz="2300" dirty="0" smtClean="0">
                <a:solidFill>
                  <a:srgbClr val="163C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для работы с трендами и архивами </a:t>
            </a:r>
            <a:endParaRPr lang="ru-RU" sz="2300" dirty="0">
              <a:solidFill>
                <a:srgbClr val="163C66"/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grpSp>
        <p:nvGrpSpPr>
          <p:cNvPr id="3" name="Группа 29"/>
          <p:cNvGrpSpPr/>
          <p:nvPr/>
        </p:nvGrpSpPr>
        <p:grpSpPr>
          <a:xfrm>
            <a:off x="9551056" y="5788896"/>
            <a:ext cx="3770418" cy="2972968"/>
            <a:chOff x="7171412" y="1437794"/>
            <a:chExt cx="3529119" cy="2672003"/>
          </a:xfrm>
        </p:grpSpPr>
        <p:pic>
          <p:nvPicPr>
            <p:cNvPr id="6158" name="Picture 14" descr="Картинки по запросу журнал событий"/>
            <p:cNvPicPr>
              <a:picLocks noChangeAspect="1" noChangeArrowheads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8035123" y="1437794"/>
              <a:ext cx="1740325" cy="2014565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Прямоугольник 15"/>
            <p:cNvSpPr/>
            <p:nvPr/>
          </p:nvSpPr>
          <p:spPr>
            <a:xfrm>
              <a:off x="7171412" y="3390587"/>
              <a:ext cx="3529119" cy="7192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300" dirty="0" smtClean="0">
                  <a:solidFill>
                    <a:srgbClr val="163C66"/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Система </a:t>
              </a:r>
              <a:r>
                <a:rPr lang="ru-RU" sz="2300" dirty="0">
                  <a:solidFill>
                    <a:srgbClr val="163C66"/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отображения тревог и событий</a:t>
              </a:r>
              <a:endParaRPr lang="ru-RU" sz="2300" dirty="0">
                <a:latin typeface="Open Sans" pitchFamily="34" charset="0"/>
                <a:ea typeface="Open Sans" pitchFamily="34" charset="0"/>
                <a:cs typeface="Open Sans" pitchFamily="34" charset="0"/>
              </a:endParaRPr>
            </a:p>
          </p:txBody>
        </p:sp>
      </p:grpSp>
      <p:grpSp>
        <p:nvGrpSpPr>
          <p:cNvPr id="6" name="Группа 31"/>
          <p:cNvGrpSpPr/>
          <p:nvPr/>
        </p:nvGrpSpPr>
        <p:grpSpPr>
          <a:xfrm>
            <a:off x="8653424" y="2469983"/>
            <a:ext cx="5205977" cy="3143843"/>
            <a:chOff x="6350953" y="4007327"/>
            <a:chExt cx="3747980" cy="2210515"/>
          </a:xfrm>
        </p:grpSpPr>
        <p:sp>
          <p:nvSpPr>
            <p:cNvPr id="21" name="Прямоугольник 20"/>
            <p:cNvSpPr/>
            <p:nvPr/>
          </p:nvSpPr>
          <p:spPr>
            <a:xfrm>
              <a:off x="6350953" y="5904054"/>
              <a:ext cx="3747980" cy="31378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300" dirty="0" smtClean="0">
                  <a:solidFill>
                    <a:srgbClr val="163C66"/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Гибкая система настройки отчетов</a:t>
              </a:r>
              <a:endParaRPr lang="ru-RU" sz="2300" dirty="0">
                <a:latin typeface="Open Sans" pitchFamily="34" charset="0"/>
                <a:ea typeface="Open Sans" pitchFamily="34" charset="0"/>
                <a:cs typeface="Open Sans" pitchFamily="34" charset="0"/>
              </a:endParaRPr>
            </a:p>
          </p:txBody>
        </p:sp>
        <p:pic>
          <p:nvPicPr>
            <p:cNvPr id="6160" name="Picture 16" descr="Похожее изображение"/>
            <p:cNvPicPr>
              <a:picLocks noChangeAspect="1" noChangeArrowheads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6543354" y="4007327"/>
              <a:ext cx="3372521" cy="1695317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" name="Группа 32"/>
          <p:cNvGrpSpPr/>
          <p:nvPr/>
        </p:nvGrpSpPr>
        <p:grpSpPr>
          <a:xfrm>
            <a:off x="3390677" y="5910675"/>
            <a:ext cx="3313026" cy="2663387"/>
            <a:chOff x="2374472" y="4194043"/>
            <a:chExt cx="2329400" cy="1872694"/>
          </a:xfrm>
        </p:grpSpPr>
        <p:pic>
          <p:nvPicPr>
            <p:cNvPr id="6162" name="Picture 18" descr="Картинки по запросу электронный архив"/>
            <p:cNvPicPr>
              <a:picLocks noChangeAspect="1" noChangeArrowheads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2374472" y="4194043"/>
              <a:ext cx="2230187" cy="1533611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170" name="Picture 26" descr="Картинки по запросу тренд"/>
            <p:cNvPicPr>
              <a:picLocks noChangeAspect="1" noChangeArrowheads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661067">
              <a:off x="2754594" y="4445680"/>
              <a:ext cx="1949278" cy="1621057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="" xmlns:p14="http://schemas.microsoft.com/office/powerpoint/2010/main" val="3954484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Box 3"/>
          <p:cNvSpPr txBox="1">
            <a:spLocks noChangeArrowheads="1"/>
          </p:cNvSpPr>
          <p:nvPr/>
        </p:nvSpPr>
        <p:spPr bwMode="auto">
          <a:xfrm>
            <a:off x="3377131" y="375624"/>
            <a:ext cx="13588330" cy="50064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130046" tIns="65023" rIns="130046" bIns="65023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ПТК «Каскад-САУ» Структура/состав  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70572" y="6583555"/>
            <a:ext cx="4382557" cy="1006771"/>
          </a:xfrm>
          <a:prstGeom prst="rect">
            <a:avLst/>
          </a:prstGeom>
        </p:spPr>
        <p:txBody>
          <a:bodyPr wrap="square" lIns="130046" tIns="65023" rIns="130046" bIns="65023">
            <a:spAutoFit/>
          </a:bodyPr>
          <a:lstStyle/>
          <a:p>
            <a:pPr marL="0" lvl="1" algn="ctr">
              <a:defRPr/>
            </a:pP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Аппаратное обеспечение</a:t>
            </a:r>
            <a:endParaRPr lang="ru-RU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6" name="Стрелка вниз 15"/>
          <p:cNvSpPr/>
          <p:nvPr/>
        </p:nvSpPr>
        <p:spPr>
          <a:xfrm rot="5400000" flipH="1">
            <a:off x="12114893" y="4151454"/>
            <a:ext cx="529128" cy="1000641"/>
          </a:xfrm>
          <a:prstGeom prst="down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130046" tIns="65023" rIns="130046" bIns="65023"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12879778" y="6702819"/>
            <a:ext cx="4191104" cy="716091"/>
          </a:xfrm>
          <a:prstGeom prst="rect">
            <a:avLst/>
          </a:prstGeom>
        </p:spPr>
        <p:txBody>
          <a:bodyPr wrap="square" lIns="130046" tIns="65023" rIns="130046" bIns="65023">
            <a:spAutoFit/>
          </a:bodyPr>
          <a:lstStyle/>
          <a:p>
            <a:pPr algn="ctr"/>
            <a:r>
              <a:rPr lang="en-US" b="1" dirty="0">
                <a:solidFill>
                  <a:srgbClr val="163C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SCADA-</a:t>
            </a:r>
            <a:r>
              <a:rPr lang="ru-RU" b="1" dirty="0">
                <a:solidFill>
                  <a:srgbClr val="163C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система </a:t>
            </a:r>
            <a:endParaRPr lang="ru-RU" b="1" dirty="0" smtClean="0">
              <a:solidFill>
                <a:srgbClr val="163C66"/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  <a:p>
            <a:pPr algn="ctr"/>
            <a:r>
              <a:rPr lang="ru-RU" b="1" dirty="0" smtClean="0">
                <a:solidFill>
                  <a:srgbClr val="163C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«</a:t>
            </a:r>
            <a:r>
              <a:rPr lang="ru-RU" b="1" dirty="0">
                <a:solidFill>
                  <a:srgbClr val="163C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Каскад-САУ»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6794354" y="6161733"/>
            <a:ext cx="3813185" cy="1854865"/>
          </a:xfrm>
          <a:prstGeom prst="rect">
            <a:avLst/>
          </a:prstGeom>
        </p:spPr>
        <p:txBody>
          <a:bodyPr wrap="square" lIns="130046" tIns="65023" rIns="130046" bIns="65023">
            <a:spAutoFit/>
          </a:bodyPr>
          <a:lstStyle/>
          <a:p>
            <a:pPr marL="0" lvl="1" algn="ctr"/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Программно-технический комплекс</a:t>
            </a:r>
          </a:p>
          <a:p>
            <a:pPr marL="0" lvl="1" algn="ctr"/>
            <a:r>
              <a:rPr lang="ru-RU" sz="2800" b="1" dirty="0" smtClean="0">
                <a:solidFill>
                  <a:srgbClr val="F84800"/>
                </a:solidFill>
              </a:rPr>
              <a:t>«КАСКАД-САУ»</a:t>
            </a:r>
            <a:endParaRPr lang="ru-RU" sz="2800" b="1" dirty="0">
              <a:solidFill>
                <a:srgbClr val="F84800"/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6050420" y="2791277"/>
            <a:ext cx="5565710" cy="3044196"/>
            <a:chOff x="4254072" y="1962617"/>
            <a:chExt cx="3913270" cy="2140450"/>
          </a:xfrm>
        </p:grpSpPr>
        <p:pic>
          <p:nvPicPr>
            <p:cNvPr id="1031" name="Picture 7" descr="Картинки по запросу птк"/>
            <p:cNvPicPr>
              <a:picLocks noChangeAspect="1" noChangeArrowheads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4254072" y="2085278"/>
              <a:ext cx="3913270" cy="2017789"/>
            </a:xfrm>
            <a:prstGeom prst="rect">
              <a:avLst/>
            </a:prstGeom>
            <a:ln w="28575">
              <a:solidFill>
                <a:schemeClr val="accent1">
                  <a:lumMod val="20000"/>
                  <a:lumOff val="80000"/>
                </a:schemeClr>
              </a:solidFill>
            </a:ln>
            <a:effectLst>
              <a:softEdge rad="112500"/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" name="Скругленный прямоугольник 22"/>
            <p:cNvSpPr/>
            <p:nvPr/>
          </p:nvSpPr>
          <p:spPr>
            <a:xfrm>
              <a:off x="4289863" y="1962617"/>
              <a:ext cx="3877479" cy="2140450"/>
            </a:xfrm>
            <a:prstGeom prst="roundRect">
              <a:avLst/>
            </a:prstGeom>
            <a:noFill/>
            <a:ln w="28575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026" name="Picture 2" descr="http://www.tersy.ru/modules/ContentExpress/img_repository/cd_cascad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447905" y="3454708"/>
            <a:ext cx="3054849" cy="276149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\\stor\Corporate_Info\Маймор\Продвижение\Фотобанки КЭАЗ\Фотобанк продукции КЭАЗ\Программируемый логический контроллер\BCE-5-2_2.tif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2340" y="3564846"/>
            <a:ext cx="3604091" cy="27029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Стрелка вниз 12"/>
          <p:cNvSpPr/>
          <p:nvPr/>
        </p:nvSpPr>
        <p:spPr>
          <a:xfrm rot="16200000">
            <a:off x="5028984" y="4151453"/>
            <a:ext cx="529128" cy="1000641"/>
          </a:xfrm>
          <a:prstGeom prst="down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130046" tIns="65023" rIns="130046" bIns="65023"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43547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Box 3"/>
          <p:cNvSpPr txBox="1">
            <a:spLocks noChangeArrowheads="1"/>
          </p:cNvSpPr>
          <p:nvPr/>
        </p:nvSpPr>
        <p:spPr bwMode="auto">
          <a:xfrm>
            <a:off x="3377131" y="375624"/>
            <a:ext cx="13588330" cy="50064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130046" tIns="65023" rIns="130046" bIns="65023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ПТК «Каскад-САУ» области применения. 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220842" y="1446812"/>
            <a:ext cx="17863742" cy="716091"/>
          </a:xfrm>
          <a:prstGeom prst="rect">
            <a:avLst/>
          </a:prstGeom>
        </p:spPr>
        <p:txBody>
          <a:bodyPr wrap="square" lIns="130046" tIns="65023" rIns="130046" bIns="65023">
            <a:spAutoFit/>
          </a:bodyPr>
          <a:lstStyle/>
          <a:p>
            <a:pPr algn="ctr"/>
            <a:r>
              <a:rPr lang="ru-RU" b="1" dirty="0">
                <a:solidFill>
                  <a:srgbClr val="163C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Программно-технический комплекс Каскад-САУ предназначен для создания </a:t>
            </a:r>
            <a:r>
              <a:rPr lang="ru-RU" b="1" dirty="0">
                <a:solidFill>
                  <a:srgbClr val="F84800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высоконадёжных</a:t>
            </a:r>
            <a:r>
              <a:rPr lang="ru-RU" b="1" dirty="0">
                <a:solidFill>
                  <a:srgbClr val="163C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систем АСУ ТП </a:t>
            </a:r>
            <a:r>
              <a:rPr lang="ru-RU" b="1" dirty="0">
                <a:solidFill>
                  <a:srgbClr val="F84800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сложных производств </a:t>
            </a:r>
            <a:r>
              <a:rPr lang="ru-RU" b="1" dirty="0">
                <a:solidFill>
                  <a:srgbClr val="163C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с </a:t>
            </a:r>
            <a:r>
              <a:rPr lang="ru-RU" b="1" dirty="0">
                <a:solidFill>
                  <a:srgbClr val="F84800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непрерывным циклом </a:t>
            </a:r>
            <a:r>
              <a:rPr lang="ru-RU" b="1" dirty="0">
                <a:solidFill>
                  <a:srgbClr val="163C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работы.</a:t>
            </a:r>
          </a:p>
        </p:txBody>
      </p:sp>
      <p:grpSp>
        <p:nvGrpSpPr>
          <p:cNvPr id="3" name="Группа 3"/>
          <p:cNvGrpSpPr/>
          <p:nvPr/>
        </p:nvGrpSpPr>
        <p:grpSpPr>
          <a:xfrm>
            <a:off x="3086423" y="2451599"/>
            <a:ext cx="4189898" cy="3435092"/>
            <a:chOff x="1382209" y="1663620"/>
            <a:chExt cx="2945932" cy="2415299"/>
          </a:xfrm>
        </p:grpSpPr>
        <p:pic>
          <p:nvPicPr>
            <p:cNvPr id="7" name="Picture 11" descr="Фото - ВМН"/>
            <p:cNvPicPr>
              <a:picLocks noChangeAspect="1" noChangeArrowheads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82209" y="1663620"/>
              <a:ext cx="2945638" cy="18886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7" name="Прямоугольник 16"/>
            <p:cNvSpPr/>
            <p:nvPr/>
          </p:nvSpPr>
          <p:spPr>
            <a:xfrm>
              <a:off x="1423573" y="3408063"/>
              <a:ext cx="2904568" cy="67085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800" dirty="0" smtClean="0">
                  <a:solidFill>
                    <a:srgbClr val="163C66"/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Нефтяная промышленность</a:t>
              </a:r>
            </a:p>
          </p:txBody>
        </p:sp>
      </p:grpSp>
      <p:grpSp>
        <p:nvGrpSpPr>
          <p:cNvPr id="4" name="Группа 7"/>
          <p:cNvGrpSpPr/>
          <p:nvPr/>
        </p:nvGrpSpPr>
        <p:grpSpPr>
          <a:xfrm>
            <a:off x="9381562" y="2514621"/>
            <a:ext cx="4131067" cy="3296957"/>
            <a:chOff x="6975921" y="1729992"/>
            <a:chExt cx="2904568" cy="2318172"/>
          </a:xfrm>
        </p:grpSpPr>
        <p:pic>
          <p:nvPicPr>
            <p:cNvPr id="6" name="Picture 10" descr="Фото - ВТГ"/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75921" y="1729992"/>
              <a:ext cx="2831017" cy="17558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Прямоугольник 17"/>
            <p:cNvSpPr/>
            <p:nvPr/>
          </p:nvSpPr>
          <p:spPr>
            <a:xfrm>
              <a:off x="6975921" y="3377308"/>
              <a:ext cx="2904568" cy="67085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800" dirty="0" smtClean="0">
                  <a:solidFill>
                    <a:srgbClr val="163C66"/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Газовая </a:t>
              </a:r>
              <a:r>
                <a:rPr lang="ru-RU" sz="2800" dirty="0">
                  <a:solidFill>
                    <a:srgbClr val="163C66"/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промышленность</a:t>
              </a:r>
            </a:p>
          </p:txBody>
        </p:sp>
      </p:grpSp>
      <p:grpSp>
        <p:nvGrpSpPr>
          <p:cNvPr id="5" name="Группа 4"/>
          <p:cNvGrpSpPr/>
          <p:nvPr/>
        </p:nvGrpSpPr>
        <p:grpSpPr>
          <a:xfrm>
            <a:off x="2732724" y="5982972"/>
            <a:ext cx="4672616" cy="3016022"/>
            <a:chOff x="1236158" y="4072884"/>
            <a:chExt cx="3285333" cy="2120640"/>
          </a:xfrm>
        </p:grpSpPr>
        <p:pic>
          <p:nvPicPr>
            <p:cNvPr id="2050" name="Picture 2" descr="Картинки по запросу подстанция 330"/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36158" y="4072884"/>
              <a:ext cx="3285333" cy="1848001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Прямоугольник 18"/>
            <p:cNvSpPr/>
            <p:nvPr/>
          </p:nvSpPr>
          <p:spPr>
            <a:xfrm>
              <a:off x="1437298" y="5825635"/>
              <a:ext cx="2904568" cy="36788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800" dirty="0" smtClean="0">
                  <a:solidFill>
                    <a:srgbClr val="163C66"/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Электроэнергетика</a:t>
              </a:r>
            </a:p>
          </p:txBody>
        </p:sp>
      </p:grpSp>
      <p:grpSp>
        <p:nvGrpSpPr>
          <p:cNvPr id="8" name="Группа 9"/>
          <p:cNvGrpSpPr/>
          <p:nvPr/>
        </p:nvGrpSpPr>
        <p:grpSpPr>
          <a:xfrm>
            <a:off x="9381562" y="5825633"/>
            <a:ext cx="4131067" cy="3266037"/>
            <a:chOff x="6975921" y="4035414"/>
            <a:chExt cx="2904568" cy="2296432"/>
          </a:xfrm>
        </p:grpSpPr>
        <p:pic>
          <p:nvPicPr>
            <p:cNvPr id="2056" name="Picture 8" descr="Картинки по запросу опасное производство"/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17524" y="4035414"/>
              <a:ext cx="2603351" cy="1736923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Прямоугольник 19"/>
            <p:cNvSpPr/>
            <p:nvPr/>
          </p:nvSpPr>
          <p:spPr>
            <a:xfrm>
              <a:off x="6975921" y="5660989"/>
              <a:ext cx="2904568" cy="67085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800" dirty="0" smtClean="0">
                  <a:solidFill>
                    <a:srgbClr val="163C66"/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Специальные применения</a:t>
              </a:r>
              <a:endParaRPr lang="ru-RU" sz="2800" dirty="0">
                <a:solidFill>
                  <a:srgbClr val="163C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3806854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20203" y="12"/>
            <a:ext cx="0" cy="1254760"/>
          </a:xfrm>
          <a:custGeom>
            <a:avLst/>
            <a:gdLst/>
            <a:ahLst/>
            <a:cxnLst/>
            <a:rect l="l" t="t" r="r" b="b"/>
            <a:pathLst>
              <a:path h="1254760">
                <a:moveTo>
                  <a:pt x="0" y="1254163"/>
                </a:moveTo>
                <a:lnTo>
                  <a:pt x="0" y="0"/>
                </a:lnTo>
                <a:lnTo>
                  <a:pt x="0" y="1254163"/>
                </a:lnTo>
                <a:close/>
              </a:path>
            </a:pathLst>
          </a:custGeom>
          <a:solidFill>
            <a:srgbClr val="002E6D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39470" y="6595770"/>
            <a:ext cx="272415" cy="732790"/>
          </a:xfrm>
          <a:custGeom>
            <a:avLst/>
            <a:gdLst/>
            <a:ahLst/>
            <a:cxnLst/>
            <a:rect l="l" t="t" r="r" b="b"/>
            <a:pathLst>
              <a:path w="272415" h="732790">
                <a:moveTo>
                  <a:pt x="272415" y="0"/>
                </a:moveTo>
                <a:lnTo>
                  <a:pt x="0" y="267195"/>
                </a:lnTo>
                <a:lnTo>
                  <a:pt x="0" y="732320"/>
                </a:lnTo>
                <a:lnTo>
                  <a:pt x="272415" y="465099"/>
                </a:lnTo>
                <a:lnTo>
                  <a:pt x="272415" y="0"/>
                </a:lnTo>
                <a:close/>
              </a:path>
            </a:pathLst>
          </a:custGeom>
          <a:solidFill>
            <a:srgbClr val="FF5000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sp>
        <p:nvSpPr>
          <p:cNvPr id="4" name="object 4"/>
          <p:cNvSpPr/>
          <p:nvPr/>
        </p:nvSpPr>
        <p:spPr>
          <a:xfrm>
            <a:off x="39470" y="7125869"/>
            <a:ext cx="272415" cy="732155"/>
          </a:xfrm>
          <a:custGeom>
            <a:avLst/>
            <a:gdLst/>
            <a:ahLst/>
            <a:cxnLst/>
            <a:rect l="l" t="t" r="r" b="b"/>
            <a:pathLst>
              <a:path w="272415" h="732154">
                <a:moveTo>
                  <a:pt x="271945" y="0"/>
                </a:moveTo>
                <a:lnTo>
                  <a:pt x="0" y="266738"/>
                </a:lnTo>
                <a:lnTo>
                  <a:pt x="0" y="731850"/>
                </a:lnTo>
                <a:lnTo>
                  <a:pt x="271945" y="465099"/>
                </a:lnTo>
                <a:lnTo>
                  <a:pt x="271945" y="0"/>
                </a:lnTo>
                <a:close/>
              </a:path>
            </a:pathLst>
          </a:custGeom>
          <a:solidFill>
            <a:srgbClr val="002E6D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-20203" y="12"/>
            <a:ext cx="2760980" cy="1254760"/>
          </a:xfrm>
          <a:custGeom>
            <a:avLst/>
            <a:gdLst/>
            <a:ahLst/>
            <a:cxnLst/>
            <a:rect l="l" t="t" r="r" b="b"/>
            <a:pathLst>
              <a:path w="2760980" h="1254760">
                <a:moveTo>
                  <a:pt x="0" y="1254163"/>
                </a:moveTo>
                <a:lnTo>
                  <a:pt x="2760967" y="1254163"/>
                </a:lnTo>
                <a:lnTo>
                  <a:pt x="2760967" y="0"/>
                </a:lnTo>
                <a:lnTo>
                  <a:pt x="0" y="0"/>
                </a:lnTo>
                <a:lnTo>
                  <a:pt x="0" y="1254163"/>
                </a:lnTo>
                <a:close/>
              </a:path>
            </a:pathLst>
          </a:custGeom>
          <a:solidFill>
            <a:srgbClr val="002E6D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-20203" y="9085922"/>
            <a:ext cx="2760980" cy="668020"/>
          </a:xfrm>
          <a:custGeom>
            <a:avLst/>
            <a:gdLst/>
            <a:ahLst/>
            <a:cxnLst/>
            <a:rect l="l" t="t" r="r" b="b"/>
            <a:pathLst>
              <a:path w="2760980" h="668020">
                <a:moveTo>
                  <a:pt x="0" y="667677"/>
                </a:moveTo>
                <a:lnTo>
                  <a:pt x="2760967" y="667677"/>
                </a:lnTo>
                <a:lnTo>
                  <a:pt x="2760967" y="0"/>
                </a:lnTo>
                <a:lnTo>
                  <a:pt x="0" y="0"/>
                </a:lnTo>
                <a:lnTo>
                  <a:pt x="0" y="667677"/>
                </a:lnTo>
                <a:close/>
              </a:path>
            </a:pathLst>
          </a:custGeom>
          <a:solidFill>
            <a:srgbClr val="002E6D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3169405" y="9085922"/>
            <a:ext cx="14170857" cy="668020"/>
          </a:xfrm>
          <a:custGeom>
            <a:avLst/>
            <a:gdLst/>
            <a:ahLst/>
            <a:cxnLst/>
            <a:rect l="l" t="t" r="r" b="b"/>
            <a:pathLst>
              <a:path w="10180955" h="668020">
                <a:moveTo>
                  <a:pt x="0" y="667677"/>
                </a:moveTo>
                <a:lnTo>
                  <a:pt x="10180675" y="667677"/>
                </a:lnTo>
                <a:lnTo>
                  <a:pt x="10180675" y="0"/>
                </a:lnTo>
                <a:lnTo>
                  <a:pt x="0" y="0"/>
                </a:lnTo>
                <a:lnTo>
                  <a:pt x="0" y="667677"/>
                </a:lnTo>
                <a:close/>
              </a:path>
            </a:pathLst>
          </a:custGeom>
          <a:solidFill>
            <a:srgbClr val="FF5000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sp>
        <p:nvSpPr>
          <p:cNvPr id="8" name="object 8"/>
          <p:cNvSpPr/>
          <p:nvPr/>
        </p:nvSpPr>
        <p:spPr>
          <a:xfrm>
            <a:off x="283403" y="315620"/>
            <a:ext cx="2091944" cy="62306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624509" y="2241581"/>
            <a:ext cx="1141730" cy="6584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defTabSz="914400">
              <a:lnSpc>
                <a:spcPct val="70900"/>
              </a:lnSpc>
            </a:pPr>
            <a:r>
              <a:rPr sz="2950" i="1" spc="-25" dirty="0">
                <a:solidFill>
                  <a:srgbClr val="002E6D"/>
                </a:solidFill>
                <a:cs typeface="Calibri"/>
              </a:rPr>
              <a:t>70</a:t>
            </a:r>
            <a:r>
              <a:rPr sz="2950" i="1" spc="-55" dirty="0">
                <a:solidFill>
                  <a:srgbClr val="002E6D"/>
                </a:solidFill>
                <a:cs typeface="Calibri"/>
              </a:rPr>
              <a:t> </a:t>
            </a:r>
            <a:r>
              <a:rPr sz="2950" i="1" spc="-40" dirty="0">
                <a:solidFill>
                  <a:srgbClr val="002E6D"/>
                </a:solidFill>
                <a:cs typeface="Calibri"/>
              </a:rPr>
              <a:t>лет  </a:t>
            </a:r>
            <a:r>
              <a:rPr sz="2950" i="1" spc="-80" dirty="0">
                <a:solidFill>
                  <a:srgbClr val="002E6D"/>
                </a:solidFill>
                <a:cs typeface="Calibri"/>
              </a:rPr>
              <a:t>опыта</a:t>
            </a:r>
            <a:endParaRPr sz="2950">
              <a:solidFill>
                <a:prstClr val="black"/>
              </a:solidFill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448505" y="7296986"/>
            <a:ext cx="1960245" cy="9696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 defTabSz="914400">
              <a:lnSpc>
                <a:spcPts val="2545"/>
              </a:lnSpc>
            </a:pPr>
            <a:r>
              <a:rPr sz="2250" i="1" spc="-10" dirty="0">
                <a:solidFill>
                  <a:srgbClr val="002E6D"/>
                </a:solidFill>
                <a:cs typeface="Calibri"/>
              </a:rPr>
              <a:t>60</a:t>
            </a:r>
            <a:r>
              <a:rPr sz="2250" i="1" spc="-65" dirty="0">
                <a:solidFill>
                  <a:srgbClr val="002E6D"/>
                </a:solidFill>
                <a:cs typeface="Calibri"/>
              </a:rPr>
              <a:t> </a:t>
            </a:r>
            <a:r>
              <a:rPr sz="2250" i="1" spc="-45" dirty="0">
                <a:solidFill>
                  <a:srgbClr val="002E6D"/>
                </a:solidFill>
                <a:cs typeface="Calibri"/>
              </a:rPr>
              <a:t>000м²</a:t>
            </a:r>
            <a:endParaRPr sz="2250" dirty="0">
              <a:solidFill>
                <a:prstClr val="black"/>
              </a:solidFill>
              <a:cs typeface="Calibri"/>
            </a:endParaRPr>
          </a:p>
          <a:p>
            <a:pPr marL="12700" marR="5080" algn="ctr" defTabSz="914400">
              <a:lnSpc>
                <a:spcPts val="2390"/>
              </a:lnSpc>
              <a:spcBef>
                <a:spcPts val="180"/>
              </a:spcBef>
            </a:pPr>
            <a:r>
              <a:rPr sz="2250" i="1" spc="-40" dirty="0">
                <a:solidFill>
                  <a:srgbClr val="002E6D"/>
                </a:solidFill>
                <a:cs typeface="Calibri"/>
              </a:rPr>
              <a:t>общая</a:t>
            </a:r>
            <a:r>
              <a:rPr sz="2250" i="1" spc="-35" dirty="0">
                <a:solidFill>
                  <a:srgbClr val="002E6D"/>
                </a:solidFill>
                <a:cs typeface="Calibri"/>
              </a:rPr>
              <a:t> </a:t>
            </a:r>
            <a:r>
              <a:rPr sz="2250" i="1" spc="-25" dirty="0">
                <a:solidFill>
                  <a:srgbClr val="002E6D"/>
                </a:solidFill>
                <a:cs typeface="Calibri"/>
              </a:rPr>
              <a:t>площадь </a:t>
            </a:r>
            <a:r>
              <a:rPr sz="2250" i="1" spc="-10" dirty="0">
                <a:solidFill>
                  <a:srgbClr val="002E6D"/>
                </a:solidFill>
                <a:cs typeface="Calibri"/>
              </a:rPr>
              <a:t> </a:t>
            </a:r>
            <a:r>
              <a:rPr sz="2250" i="1" spc="-15" dirty="0">
                <a:solidFill>
                  <a:srgbClr val="002E6D"/>
                </a:solidFill>
                <a:cs typeface="Calibri"/>
              </a:rPr>
              <a:t>производства</a:t>
            </a:r>
            <a:endParaRPr sz="225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100882" y="2084901"/>
            <a:ext cx="2732405" cy="6584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08940" marR="5080" indent="-396875" defTabSz="914400">
              <a:lnSpc>
                <a:spcPct val="70900"/>
              </a:lnSpc>
            </a:pPr>
            <a:r>
              <a:rPr sz="2950" i="1" spc="-25" dirty="0">
                <a:solidFill>
                  <a:srgbClr val="002E6D"/>
                </a:solidFill>
                <a:cs typeface="Calibri"/>
              </a:rPr>
              <a:t>180 </a:t>
            </a:r>
            <a:r>
              <a:rPr sz="2950" i="1" spc="-100" dirty="0">
                <a:solidFill>
                  <a:srgbClr val="002E6D"/>
                </a:solidFill>
                <a:cs typeface="Calibri"/>
              </a:rPr>
              <a:t>млн. </a:t>
            </a:r>
            <a:r>
              <a:rPr sz="2950" i="1" spc="-65" dirty="0">
                <a:solidFill>
                  <a:srgbClr val="002E6D"/>
                </a:solidFill>
                <a:cs typeface="Calibri"/>
              </a:rPr>
              <a:t>руб./год  </a:t>
            </a:r>
            <a:r>
              <a:rPr sz="2950" i="1" spc="-10" dirty="0">
                <a:solidFill>
                  <a:srgbClr val="002E6D"/>
                </a:solidFill>
                <a:cs typeface="Calibri"/>
              </a:rPr>
              <a:t>в</a:t>
            </a:r>
            <a:r>
              <a:rPr sz="2950" i="1" spc="-45" dirty="0">
                <a:solidFill>
                  <a:srgbClr val="002E6D"/>
                </a:solidFill>
                <a:cs typeface="Calibri"/>
              </a:rPr>
              <a:t> </a:t>
            </a:r>
            <a:r>
              <a:rPr sz="2950" i="1" spc="-30" dirty="0">
                <a:solidFill>
                  <a:srgbClr val="002E6D"/>
                </a:solidFill>
                <a:cs typeface="Calibri"/>
              </a:rPr>
              <a:t>развитие</a:t>
            </a:r>
            <a:endParaRPr sz="2950">
              <a:solidFill>
                <a:prstClr val="black"/>
              </a:solidFill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2702873" y="7238538"/>
            <a:ext cx="2110105" cy="7893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 defTabSz="914400">
              <a:lnSpc>
                <a:spcPts val="3025"/>
              </a:lnSpc>
            </a:pPr>
            <a:r>
              <a:rPr sz="2950" i="1" spc="-25" dirty="0">
                <a:solidFill>
                  <a:srgbClr val="002E6D"/>
                </a:solidFill>
                <a:cs typeface="Calibri"/>
              </a:rPr>
              <a:t>2</a:t>
            </a:r>
            <a:r>
              <a:rPr sz="2950" i="1" spc="-60" dirty="0">
                <a:solidFill>
                  <a:srgbClr val="002E6D"/>
                </a:solidFill>
                <a:cs typeface="Calibri"/>
              </a:rPr>
              <a:t> </a:t>
            </a:r>
            <a:r>
              <a:rPr sz="2950" i="1" spc="-25" dirty="0">
                <a:solidFill>
                  <a:srgbClr val="002E6D"/>
                </a:solidFill>
                <a:cs typeface="Calibri"/>
              </a:rPr>
              <a:t>000</a:t>
            </a:r>
            <a:endParaRPr sz="2950">
              <a:solidFill>
                <a:prstClr val="black"/>
              </a:solidFill>
              <a:cs typeface="Calibri"/>
            </a:endParaRPr>
          </a:p>
          <a:p>
            <a:pPr algn="ctr" defTabSz="914400">
              <a:lnSpc>
                <a:spcPts val="3025"/>
              </a:lnSpc>
            </a:pPr>
            <a:r>
              <a:rPr sz="2950" i="1" spc="-35" dirty="0">
                <a:solidFill>
                  <a:srgbClr val="002E6D"/>
                </a:solidFill>
                <a:cs typeface="Calibri"/>
              </a:rPr>
              <a:t>сотр</a:t>
            </a:r>
            <a:r>
              <a:rPr sz="2950" i="1" spc="-90" dirty="0">
                <a:solidFill>
                  <a:srgbClr val="002E6D"/>
                </a:solidFill>
                <a:cs typeface="Calibri"/>
              </a:rPr>
              <a:t>у</a:t>
            </a:r>
            <a:r>
              <a:rPr sz="2950" i="1" spc="-35" dirty="0">
                <a:solidFill>
                  <a:srgbClr val="002E6D"/>
                </a:solidFill>
                <a:cs typeface="Calibri"/>
              </a:rPr>
              <a:t>дников</a:t>
            </a:r>
            <a:endParaRPr sz="2950">
              <a:solidFill>
                <a:prstClr val="black"/>
              </a:solidFill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2089264" y="1728596"/>
            <a:ext cx="1316355" cy="11074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45415" defTabSz="914400">
              <a:lnSpc>
                <a:spcPts val="3025"/>
              </a:lnSpc>
            </a:pPr>
            <a:r>
              <a:rPr sz="2950" i="1" spc="-25" dirty="0">
                <a:solidFill>
                  <a:srgbClr val="002E6D"/>
                </a:solidFill>
                <a:cs typeface="Calibri"/>
              </a:rPr>
              <a:t>28</a:t>
            </a:r>
            <a:r>
              <a:rPr sz="2950" i="1" spc="-60" dirty="0">
                <a:solidFill>
                  <a:srgbClr val="002E6D"/>
                </a:solidFill>
                <a:cs typeface="Calibri"/>
              </a:rPr>
              <a:t> </a:t>
            </a:r>
            <a:r>
              <a:rPr sz="2950" i="1" spc="-25" dirty="0">
                <a:solidFill>
                  <a:srgbClr val="002E6D"/>
                </a:solidFill>
                <a:cs typeface="Calibri"/>
              </a:rPr>
              <a:t>000</a:t>
            </a:r>
            <a:endParaRPr sz="2950">
              <a:solidFill>
                <a:prstClr val="black"/>
              </a:solidFill>
              <a:cs typeface="Calibri"/>
            </a:endParaRPr>
          </a:p>
          <a:p>
            <a:pPr marL="12700" marR="5080" indent="86360" defTabSz="914400">
              <a:lnSpc>
                <a:spcPct val="70900"/>
              </a:lnSpc>
              <a:spcBef>
                <a:spcPts val="515"/>
              </a:spcBef>
            </a:pPr>
            <a:r>
              <a:rPr sz="2950" i="1" spc="-60" dirty="0">
                <a:solidFill>
                  <a:srgbClr val="002E6D"/>
                </a:solidFill>
                <a:cs typeface="Calibri"/>
              </a:rPr>
              <a:t>единиц  </a:t>
            </a:r>
            <a:r>
              <a:rPr sz="2950" i="1" spc="-15" dirty="0">
                <a:solidFill>
                  <a:srgbClr val="002E6D"/>
                </a:solidFill>
                <a:cs typeface="Calibri"/>
              </a:rPr>
              <a:t>изделий</a:t>
            </a:r>
            <a:endParaRPr sz="2950">
              <a:solidFill>
                <a:prstClr val="black"/>
              </a:solidFill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9791097" y="3388414"/>
            <a:ext cx="1819275" cy="8959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ctr" defTabSz="914400">
              <a:lnSpc>
                <a:spcPct val="78200"/>
              </a:lnSpc>
            </a:pPr>
            <a:r>
              <a:rPr sz="2450" i="1" spc="-35" dirty="0">
                <a:solidFill>
                  <a:srgbClr val="002E6D"/>
                </a:solidFill>
                <a:cs typeface="Calibri"/>
              </a:rPr>
              <a:t>Собственные  </a:t>
            </a:r>
            <a:r>
              <a:rPr sz="2450" i="1" spc="-40" dirty="0">
                <a:solidFill>
                  <a:srgbClr val="002E6D"/>
                </a:solidFill>
                <a:cs typeface="Calibri"/>
              </a:rPr>
              <a:t>научные  </a:t>
            </a:r>
            <a:r>
              <a:rPr sz="2450" i="1" spc="-35" dirty="0">
                <a:solidFill>
                  <a:srgbClr val="002E6D"/>
                </a:solidFill>
                <a:cs typeface="Calibri"/>
              </a:rPr>
              <a:t>разработки</a:t>
            </a:r>
            <a:endParaRPr sz="2450">
              <a:solidFill>
                <a:prstClr val="black"/>
              </a:solidFill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241245" y="3570786"/>
            <a:ext cx="1921510" cy="588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142240" defTabSz="914400">
              <a:lnSpc>
                <a:spcPct val="78200"/>
              </a:lnSpc>
            </a:pPr>
            <a:r>
              <a:rPr lang="ru-RU" sz="2450" i="1" spc="-30" dirty="0" smtClean="0">
                <a:solidFill>
                  <a:srgbClr val="002E6D"/>
                </a:solidFill>
                <a:cs typeface="Calibri"/>
              </a:rPr>
              <a:t>Полный цикл производства </a:t>
            </a:r>
            <a:endParaRPr sz="245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4161637" y="4430814"/>
            <a:ext cx="50800" cy="0"/>
          </a:xfrm>
          <a:custGeom>
            <a:avLst/>
            <a:gdLst/>
            <a:ahLst/>
            <a:cxnLst/>
            <a:rect l="l" t="t" r="r" b="b"/>
            <a:pathLst>
              <a:path w="50800">
                <a:moveTo>
                  <a:pt x="0" y="0"/>
                </a:moveTo>
                <a:lnTo>
                  <a:pt x="50787" y="0"/>
                </a:lnTo>
              </a:path>
            </a:pathLst>
          </a:custGeom>
          <a:ln w="31750">
            <a:solidFill>
              <a:srgbClr val="002E6D"/>
            </a:solidFill>
          </a:ln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4187031" y="4503141"/>
            <a:ext cx="0" cy="423545"/>
          </a:xfrm>
          <a:custGeom>
            <a:avLst/>
            <a:gdLst/>
            <a:ahLst/>
            <a:cxnLst/>
            <a:rect l="l" t="t" r="r" b="b"/>
            <a:pathLst>
              <a:path h="423545">
                <a:moveTo>
                  <a:pt x="0" y="0"/>
                </a:moveTo>
                <a:lnTo>
                  <a:pt x="0" y="423329"/>
                </a:lnTo>
              </a:path>
            </a:pathLst>
          </a:custGeom>
          <a:ln w="50787">
            <a:solidFill>
              <a:srgbClr val="002E6D"/>
            </a:solidFill>
            <a:prstDash val="lgDash"/>
          </a:ln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4187031" y="4954689"/>
            <a:ext cx="31750" cy="31750"/>
          </a:xfrm>
          <a:custGeom>
            <a:avLst/>
            <a:gdLst/>
            <a:ahLst/>
            <a:cxnLst/>
            <a:rect l="l" t="t" r="r" b="b"/>
            <a:pathLst>
              <a:path w="31750" h="31750">
                <a:moveTo>
                  <a:pt x="0" y="0"/>
                </a:moveTo>
                <a:lnTo>
                  <a:pt x="0" y="31750"/>
                </a:lnTo>
                <a:lnTo>
                  <a:pt x="31750" y="31750"/>
                </a:lnTo>
              </a:path>
            </a:pathLst>
          </a:custGeom>
          <a:ln w="50787">
            <a:solidFill>
              <a:srgbClr val="002E6D"/>
            </a:solidFill>
          </a:ln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sp>
        <p:nvSpPr>
          <p:cNvPr id="20" name="object 20"/>
          <p:cNvSpPr/>
          <p:nvPr/>
        </p:nvSpPr>
        <p:spPr>
          <a:xfrm flipV="1">
            <a:off x="4282661" y="4940721"/>
            <a:ext cx="9492827" cy="45719"/>
          </a:xfrm>
          <a:custGeom>
            <a:avLst/>
            <a:gdLst/>
            <a:ahLst/>
            <a:cxnLst/>
            <a:rect l="l" t="t" r="r" b="b"/>
            <a:pathLst>
              <a:path w="8401050">
                <a:moveTo>
                  <a:pt x="0" y="0"/>
                </a:moveTo>
                <a:lnTo>
                  <a:pt x="8400478" y="0"/>
                </a:lnTo>
              </a:path>
            </a:pathLst>
          </a:custGeom>
          <a:ln w="50787">
            <a:solidFill>
              <a:srgbClr val="002E6D"/>
            </a:solidFill>
            <a:prstDash val="lgDash"/>
          </a:ln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12746831" y="4474922"/>
            <a:ext cx="0" cy="423545"/>
          </a:xfrm>
          <a:custGeom>
            <a:avLst/>
            <a:gdLst/>
            <a:ahLst/>
            <a:cxnLst/>
            <a:rect l="l" t="t" r="r" b="b"/>
            <a:pathLst>
              <a:path h="423545">
                <a:moveTo>
                  <a:pt x="0" y="423329"/>
                </a:moveTo>
                <a:lnTo>
                  <a:pt x="0" y="0"/>
                </a:lnTo>
              </a:path>
            </a:pathLst>
          </a:custGeom>
          <a:ln w="50787">
            <a:solidFill>
              <a:srgbClr val="002E6D"/>
            </a:solidFill>
            <a:prstDash val="lgDash"/>
          </a:ln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12721437" y="4430814"/>
            <a:ext cx="50800" cy="0"/>
          </a:xfrm>
          <a:custGeom>
            <a:avLst/>
            <a:gdLst/>
            <a:ahLst/>
            <a:cxnLst/>
            <a:rect l="l" t="t" r="r" b="b"/>
            <a:pathLst>
              <a:path w="50800">
                <a:moveTo>
                  <a:pt x="0" y="0"/>
                </a:moveTo>
                <a:lnTo>
                  <a:pt x="50787" y="0"/>
                </a:lnTo>
              </a:path>
            </a:pathLst>
          </a:custGeom>
          <a:ln w="31750">
            <a:solidFill>
              <a:srgbClr val="002E6D"/>
            </a:solidFill>
          </a:ln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3343814" y="2954439"/>
            <a:ext cx="1686560" cy="1460500"/>
          </a:xfrm>
          <a:custGeom>
            <a:avLst/>
            <a:gdLst/>
            <a:ahLst/>
            <a:cxnLst/>
            <a:rect l="l" t="t" r="r" b="b"/>
            <a:pathLst>
              <a:path w="1686560" h="1460500">
                <a:moveTo>
                  <a:pt x="1264818" y="0"/>
                </a:moveTo>
                <a:lnTo>
                  <a:pt x="421601" y="0"/>
                </a:lnTo>
                <a:lnTo>
                  <a:pt x="0" y="730249"/>
                </a:lnTo>
                <a:lnTo>
                  <a:pt x="421601" y="1460499"/>
                </a:lnTo>
                <a:lnTo>
                  <a:pt x="1264818" y="1460499"/>
                </a:lnTo>
                <a:lnTo>
                  <a:pt x="1686420" y="730249"/>
                </a:lnTo>
                <a:lnTo>
                  <a:pt x="1264818" y="0"/>
                </a:lnTo>
                <a:close/>
              </a:path>
            </a:pathLst>
          </a:custGeom>
          <a:solidFill>
            <a:srgbClr val="002E6D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7641316" y="2954439"/>
            <a:ext cx="1686560" cy="1460500"/>
          </a:xfrm>
          <a:custGeom>
            <a:avLst/>
            <a:gdLst/>
            <a:ahLst/>
            <a:cxnLst/>
            <a:rect l="l" t="t" r="r" b="b"/>
            <a:pathLst>
              <a:path w="1686559" h="1460500">
                <a:moveTo>
                  <a:pt x="1264818" y="0"/>
                </a:moveTo>
                <a:lnTo>
                  <a:pt x="421601" y="0"/>
                </a:lnTo>
                <a:lnTo>
                  <a:pt x="0" y="730249"/>
                </a:lnTo>
                <a:lnTo>
                  <a:pt x="421601" y="1460499"/>
                </a:lnTo>
                <a:lnTo>
                  <a:pt x="1264818" y="1460499"/>
                </a:lnTo>
                <a:lnTo>
                  <a:pt x="1686420" y="730249"/>
                </a:lnTo>
                <a:lnTo>
                  <a:pt x="1264818" y="0"/>
                </a:lnTo>
                <a:close/>
              </a:path>
            </a:pathLst>
          </a:custGeom>
          <a:solidFill>
            <a:srgbClr val="002E6D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7641316" y="5575350"/>
            <a:ext cx="1686560" cy="1460500"/>
          </a:xfrm>
          <a:custGeom>
            <a:avLst/>
            <a:gdLst/>
            <a:ahLst/>
            <a:cxnLst/>
            <a:rect l="l" t="t" r="r" b="b"/>
            <a:pathLst>
              <a:path w="1686560" h="1460500">
                <a:moveTo>
                  <a:pt x="1264818" y="0"/>
                </a:moveTo>
                <a:lnTo>
                  <a:pt x="421601" y="0"/>
                </a:lnTo>
                <a:lnTo>
                  <a:pt x="0" y="730237"/>
                </a:lnTo>
                <a:lnTo>
                  <a:pt x="421601" y="1460487"/>
                </a:lnTo>
                <a:lnTo>
                  <a:pt x="1264818" y="1460487"/>
                </a:lnTo>
                <a:lnTo>
                  <a:pt x="1686420" y="730237"/>
                </a:lnTo>
                <a:lnTo>
                  <a:pt x="1264818" y="0"/>
                </a:lnTo>
                <a:close/>
              </a:path>
            </a:pathLst>
          </a:custGeom>
          <a:solidFill>
            <a:srgbClr val="002E6D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11903614" y="2954439"/>
            <a:ext cx="1686560" cy="1460500"/>
          </a:xfrm>
          <a:custGeom>
            <a:avLst/>
            <a:gdLst/>
            <a:ahLst/>
            <a:cxnLst/>
            <a:rect l="l" t="t" r="r" b="b"/>
            <a:pathLst>
              <a:path w="1686559" h="1460500">
                <a:moveTo>
                  <a:pt x="1264818" y="0"/>
                </a:moveTo>
                <a:lnTo>
                  <a:pt x="421601" y="0"/>
                </a:lnTo>
                <a:lnTo>
                  <a:pt x="0" y="730249"/>
                </a:lnTo>
                <a:lnTo>
                  <a:pt x="421601" y="1460499"/>
                </a:lnTo>
                <a:lnTo>
                  <a:pt x="1264818" y="1460499"/>
                </a:lnTo>
                <a:lnTo>
                  <a:pt x="1686420" y="730249"/>
                </a:lnTo>
                <a:lnTo>
                  <a:pt x="1264818" y="0"/>
                </a:lnTo>
                <a:close/>
              </a:path>
            </a:pathLst>
          </a:custGeom>
          <a:solidFill>
            <a:srgbClr val="002E6D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710857" y="3066770"/>
            <a:ext cx="913130" cy="10464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defTabSz="914400"/>
            <a:r>
              <a:rPr sz="6800" b="1" spc="40" dirty="0">
                <a:solidFill>
                  <a:srgbClr val="FFFFFF"/>
                </a:solidFill>
                <a:cs typeface="Calibri"/>
              </a:rPr>
              <a:t>70</a:t>
            </a:r>
            <a:endParaRPr sz="6800">
              <a:solidFill>
                <a:prstClr val="black"/>
              </a:solidFill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7858258" y="6055473"/>
            <a:ext cx="1172845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defTabSz="914400"/>
            <a:r>
              <a:rPr sz="3200" b="1" spc="65" dirty="0">
                <a:solidFill>
                  <a:srgbClr val="FFFFFF"/>
                </a:solidFill>
                <a:cs typeface="Calibri"/>
              </a:rPr>
              <a:t>60</a:t>
            </a:r>
            <a:r>
              <a:rPr sz="3200" b="1" spc="-125" dirty="0">
                <a:solidFill>
                  <a:srgbClr val="FFFFFF"/>
                </a:solidFill>
                <a:cs typeface="Calibri"/>
              </a:rPr>
              <a:t> </a:t>
            </a:r>
            <a:r>
              <a:rPr sz="3200" b="1" spc="30" dirty="0">
                <a:solidFill>
                  <a:srgbClr val="FFFFFF"/>
                </a:solidFill>
                <a:cs typeface="Calibri"/>
              </a:rPr>
              <a:t>000</a:t>
            </a:r>
            <a:endParaRPr sz="32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2072918" y="3330258"/>
            <a:ext cx="1344295" cy="5693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defTabSz="914400"/>
            <a:r>
              <a:rPr sz="3700" b="1" spc="40" dirty="0">
                <a:solidFill>
                  <a:srgbClr val="FFFFFF"/>
                </a:solidFill>
                <a:cs typeface="Calibri"/>
              </a:rPr>
              <a:t>28</a:t>
            </a:r>
            <a:r>
              <a:rPr sz="3700" b="1" spc="-120" dirty="0">
                <a:solidFill>
                  <a:srgbClr val="FFFFFF"/>
                </a:solidFill>
                <a:cs typeface="Calibri"/>
              </a:rPr>
              <a:t> </a:t>
            </a:r>
            <a:r>
              <a:rPr sz="3700" b="1" spc="35" dirty="0">
                <a:solidFill>
                  <a:srgbClr val="FFFFFF"/>
                </a:solidFill>
                <a:cs typeface="Calibri"/>
              </a:rPr>
              <a:t>000</a:t>
            </a:r>
            <a:endParaRPr sz="3700">
              <a:solidFill>
                <a:prstClr val="black"/>
              </a:solidFill>
              <a:cs typeface="Calibri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12932208" y="5622398"/>
            <a:ext cx="1686560" cy="1460500"/>
          </a:xfrm>
          <a:custGeom>
            <a:avLst/>
            <a:gdLst/>
            <a:ahLst/>
            <a:cxnLst/>
            <a:rect l="l" t="t" r="r" b="b"/>
            <a:pathLst>
              <a:path w="1686559" h="1460500">
                <a:moveTo>
                  <a:pt x="1264818" y="0"/>
                </a:moveTo>
                <a:lnTo>
                  <a:pt x="421601" y="0"/>
                </a:lnTo>
                <a:lnTo>
                  <a:pt x="0" y="730237"/>
                </a:lnTo>
                <a:lnTo>
                  <a:pt x="421601" y="1460487"/>
                </a:lnTo>
                <a:lnTo>
                  <a:pt x="1264818" y="1460487"/>
                </a:lnTo>
                <a:lnTo>
                  <a:pt x="1686420" y="730237"/>
                </a:lnTo>
                <a:lnTo>
                  <a:pt x="1264818" y="0"/>
                </a:lnTo>
                <a:close/>
              </a:path>
            </a:pathLst>
          </a:custGeom>
          <a:solidFill>
            <a:srgbClr val="002E6D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8484520" y="5017322"/>
            <a:ext cx="490411" cy="635000"/>
          </a:xfrm>
          <a:custGeom>
            <a:avLst/>
            <a:gdLst/>
            <a:ahLst/>
            <a:cxnLst/>
            <a:rect l="l" t="t" r="r" b="b"/>
            <a:pathLst>
              <a:path h="635000">
                <a:moveTo>
                  <a:pt x="0" y="0"/>
                </a:moveTo>
                <a:lnTo>
                  <a:pt x="0" y="635000"/>
                </a:lnTo>
              </a:path>
            </a:pathLst>
          </a:custGeom>
          <a:ln w="50787">
            <a:solidFill>
              <a:srgbClr val="002E6D"/>
            </a:solidFill>
            <a:prstDash val="lgDash"/>
          </a:ln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8484520" y="4336364"/>
            <a:ext cx="0" cy="635000"/>
          </a:xfrm>
          <a:custGeom>
            <a:avLst/>
            <a:gdLst/>
            <a:ahLst/>
            <a:cxnLst/>
            <a:rect l="l" t="t" r="r" b="b"/>
            <a:pathLst>
              <a:path h="635000">
                <a:moveTo>
                  <a:pt x="0" y="0"/>
                </a:moveTo>
                <a:lnTo>
                  <a:pt x="0" y="635000"/>
                </a:lnTo>
              </a:path>
            </a:pathLst>
          </a:custGeom>
          <a:ln w="50787">
            <a:solidFill>
              <a:srgbClr val="002E6D"/>
            </a:solidFill>
            <a:prstDash val="lgDash"/>
          </a:ln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10700327" y="4383189"/>
            <a:ext cx="0" cy="635000"/>
          </a:xfrm>
          <a:custGeom>
            <a:avLst/>
            <a:gdLst/>
            <a:ahLst/>
            <a:cxnLst/>
            <a:rect l="l" t="t" r="r" b="b"/>
            <a:pathLst>
              <a:path h="635000">
                <a:moveTo>
                  <a:pt x="0" y="0"/>
                </a:moveTo>
                <a:lnTo>
                  <a:pt x="0" y="635000"/>
                </a:lnTo>
              </a:path>
            </a:pathLst>
          </a:custGeom>
          <a:ln w="50787">
            <a:solidFill>
              <a:srgbClr val="002E6D"/>
            </a:solidFill>
            <a:prstDash val="lgDash"/>
          </a:ln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6201632" y="4336364"/>
            <a:ext cx="0" cy="635000"/>
          </a:xfrm>
          <a:custGeom>
            <a:avLst/>
            <a:gdLst/>
            <a:ahLst/>
            <a:cxnLst/>
            <a:rect l="l" t="t" r="r" b="b"/>
            <a:pathLst>
              <a:path h="635000">
                <a:moveTo>
                  <a:pt x="0" y="0"/>
                </a:moveTo>
                <a:lnTo>
                  <a:pt x="0" y="635000"/>
                </a:lnTo>
              </a:path>
            </a:pathLst>
          </a:custGeom>
          <a:ln w="50787">
            <a:solidFill>
              <a:srgbClr val="002E6D"/>
            </a:solidFill>
            <a:prstDash val="lgDash"/>
          </a:ln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7830611" y="3381007"/>
            <a:ext cx="1330325" cy="4616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defTabSz="914400"/>
            <a:r>
              <a:rPr sz="3000" b="1" spc="30" dirty="0">
                <a:solidFill>
                  <a:srgbClr val="FFFFFF"/>
                </a:solidFill>
                <a:cs typeface="Calibri"/>
              </a:rPr>
              <a:t>180</a:t>
            </a:r>
            <a:r>
              <a:rPr sz="3000" b="1" spc="-120" dirty="0">
                <a:solidFill>
                  <a:srgbClr val="FFFFFF"/>
                </a:solidFill>
                <a:cs typeface="Calibri"/>
              </a:rPr>
              <a:t> </a:t>
            </a:r>
            <a:r>
              <a:rPr sz="3000" b="1" spc="-140" dirty="0">
                <a:solidFill>
                  <a:srgbClr val="FFFFFF"/>
                </a:solidFill>
                <a:cs typeface="Calibri"/>
              </a:rPr>
              <a:t>млн</a:t>
            </a:r>
            <a:endParaRPr sz="3000">
              <a:solidFill>
                <a:prstClr val="black"/>
              </a:solidFill>
              <a:cs typeface="Calibri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3197714" y="6021738"/>
            <a:ext cx="1055370" cy="5693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defTabSz="914400"/>
            <a:r>
              <a:rPr sz="3700" b="1" spc="110" dirty="0">
                <a:solidFill>
                  <a:srgbClr val="FFFFFF"/>
                </a:solidFill>
                <a:cs typeface="Calibri"/>
              </a:rPr>
              <a:t>2</a:t>
            </a:r>
            <a:r>
              <a:rPr sz="3700" b="1" spc="-550" dirty="0">
                <a:solidFill>
                  <a:srgbClr val="FFFFFF"/>
                </a:solidFill>
                <a:cs typeface="Calibri"/>
              </a:rPr>
              <a:t> </a:t>
            </a:r>
            <a:r>
              <a:rPr sz="3700" b="1" spc="35" dirty="0">
                <a:solidFill>
                  <a:srgbClr val="FFFFFF"/>
                </a:solidFill>
                <a:cs typeface="Calibri"/>
              </a:rPr>
              <a:t>000</a:t>
            </a:r>
            <a:endParaRPr sz="37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2812215" y="12"/>
            <a:ext cx="14528048" cy="1254760"/>
          </a:xfrm>
          <a:custGeom>
            <a:avLst/>
            <a:gdLst/>
            <a:ahLst/>
            <a:cxnLst/>
            <a:rect l="l" t="t" r="r" b="b"/>
            <a:pathLst>
              <a:path w="10180955" h="1254760">
                <a:moveTo>
                  <a:pt x="0" y="1254163"/>
                </a:moveTo>
                <a:lnTo>
                  <a:pt x="10180675" y="1254163"/>
                </a:lnTo>
                <a:lnTo>
                  <a:pt x="10180675" y="0"/>
                </a:lnTo>
                <a:lnTo>
                  <a:pt x="0" y="0"/>
                </a:lnTo>
                <a:lnTo>
                  <a:pt x="0" y="1254163"/>
                </a:lnTo>
                <a:close/>
              </a:path>
            </a:pathLst>
          </a:custGeom>
          <a:solidFill>
            <a:srgbClr val="002E6D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3162301" y="328384"/>
            <a:ext cx="3764077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defTabSz="914400"/>
            <a:r>
              <a:rPr sz="2800" spc="175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КЭАЗ </a:t>
            </a:r>
            <a:r>
              <a:rPr sz="2800" spc="7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–</a:t>
            </a:r>
            <a:r>
              <a:rPr sz="2800" spc="-75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2800" spc="35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ЭТО</a:t>
            </a:r>
            <a:endParaRPr sz="28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5" name="object 22"/>
          <p:cNvSpPr/>
          <p:nvPr/>
        </p:nvSpPr>
        <p:spPr>
          <a:xfrm>
            <a:off x="3343815" y="5515004"/>
            <a:ext cx="1807493" cy="1590908"/>
          </a:xfrm>
          <a:custGeom>
            <a:avLst/>
            <a:gdLst/>
            <a:ahLst/>
            <a:cxnLst/>
            <a:rect l="l" t="t" r="r" b="b"/>
            <a:pathLst>
              <a:path w="1686560" h="1460500">
                <a:moveTo>
                  <a:pt x="1264831" y="0"/>
                </a:moveTo>
                <a:lnTo>
                  <a:pt x="421614" y="0"/>
                </a:lnTo>
                <a:lnTo>
                  <a:pt x="0" y="730250"/>
                </a:lnTo>
                <a:lnTo>
                  <a:pt x="421614" y="1460500"/>
                </a:lnTo>
                <a:lnTo>
                  <a:pt x="1264831" y="1460500"/>
                </a:lnTo>
                <a:lnTo>
                  <a:pt x="1686445" y="730250"/>
                </a:lnTo>
                <a:lnTo>
                  <a:pt x="1264831" y="0"/>
                </a:lnTo>
                <a:close/>
              </a:path>
            </a:pathLst>
          </a:custGeom>
          <a:solidFill>
            <a:srgbClr val="00306C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sp>
        <p:nvSpPr>
          <p:cNvPr id="46" name="object 25"/>
          <p:cNvSpPr txBox="1"/>
          <p:nvPr/>
        </p:nvSpPr>
        <p:spPr>
          <a:xfrm>
            <a:off x="3539284" y="5785665"/>
            <a:ext cx="1201424" cy="10156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39473" defTabSz="914400"/>
            <a:r>
              <a:rPr sz="6600" b="1" spc="126" dirty="0">
                <a:solidFill>
                  <a:srgbClr val="FFFFFF"/>
                </a:solidFill>
                <a:cs typeface="Calibri"/>
              </a:rPr>
              <a:t>2</a:t>
            </a:r>
          </a:p>
        </p:txBody>
      </p:sp>
      <p:sp>
        <p:nvSpPr>
          <p:cNvPr id="47" name="object 27"/>
          <p:cNvSpPr/>
          <p:nvPr/>
        </p:nvSpPr>
        <p:spPr>
          <a:xfrm>
            <a:off x="4187031" y="5070579"/>
            <a:ext cx="0" cy="445904"/>
          </a:xfrm>
          <a:custGeom>
            <a:avLst/>
            <a:gdLst/>
            <a:ahLst/>
            <a:cxnLst/>
            <a:rect l="l" t="t" r="r" b="b"/>
            <a:pathLst>
              <a:path h="635000">
                <a:moveTo>
                  <a:pt x="0" y="0"/>
                </a:moveTo>
                <a:lnTo>
                  <a:pt x="0" y="635000"/>
                </a:lnTo>
              </a:path>
            </a:pathLst>
          </a:custGeom>
          <a:ln w="50800">
            <a:solidFill>
              <a:srgbClr val="00306C"/>
            </a:solidFill>
            <a:prstDash val="lgDash"/>
          </a:ln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2910274" y="7375839"/>
            <a:ext cx="3291358" cy="980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924" marR="524748" algn="ctr" defTabSz="914400">
              <a:lnSpc>
                <a:spcPts val="1679"/>
              </a:lnSpc>
              <a:spcBef>
                <a:spcPts val="3239"/>
              </a:spcBef>
            </a:pPr>
            <a:r>
              <a:rPr lang="ru-RU" sz="2100" i="1" spc="-18" dirty="0">
                <a:solidFill>
                  <a:srgbClr val="00306C"/>
                </a:solidFill>
                <a:cs typeface="Calibri"/>
              </a:rPr>
              <a:t>Союз </a:t>
            </a:r>
            <a:r>
              <a:rPr lang="ru-RU" sz="2100" i="1" spc="-7" dirty="0">
                <a:solidFill>
                  <a:srgbClr val="00306C"/>
                </a:solidFill>
                <a:cs typeface="Calibri"/>
              </a:rPr>
              <a:t>двух </a:t>
            </a:r>
            <a:r>
              <a:rPr lang="ru-RU" sz="2100" i="1" spc="-4" dirty="0">
                <a:solidFill>
                  <a:srgbClr val="00306C"/>
                </a:solidFill>
                <a:cs typeface="Calibri"/>
              </a:rPr>
              <a:t>заводов  </a:t>
            </a:r>
            <a:r>
              <a:rPr lang="ru-RU" sz="2100" i="1" spc="-21" dirty="0">
                <a:solidFill>
                  <a:srgbClr val="00306C"/>
                </a:solidFill>
                <a:cs typeface="Calibri"/>
              </a:rPr>
              <a:t>по </a:t>
            </a:r>
            <a:r>
              <a:rPr lang="ru-RU" sz="2100" i="1" spc="-11" dirty="0">
                <a:solidFill>
                  <a:srgbClr val="00306C"/>
                </a:solidFill>
                <a:cs typeface="Calibri"/>
              </a:rPr>
              <a:t>производству  </a:t>
            </a:r>
            <a:r>
              <a:rPr lang="ru-RU" sz="2100" i="1" spc="-32" dirty="0">
                <a:solidFill>
                  <a:srgbClr val="00306C"/>
                </a:solidFill>
                <a:cs typeface="Calibri"/>
              </a:rPr>
              <a:t>микро</a:t>
            </a:r>
            <a:r>
              <a:rPr lang="ru-RU" sz="2100" i="1" spc="-42" dirty="0">
                <a:solidFill>
                  <a:srgbClr val="00306C"/>
                </a:solidFill>
                <a:cs typeface="Calibri"/>
              </a:rPr>
              <a:t>э</a:t>
            </a:r>
            <a:r>
              <a:rPr lang="ru-RU" sz="2100" i="1" spc="-11" dirty="0">
                <a:solidFill>
                  <a:srgbClr val="00306C"/>
                </a:solidFill>
                <a:cs typeface="Calibri"/>
              </a:rPr>
              <a:t>лектроники</a:t>
            </a:r>
            <a:endParaRPr lang="ru-RU" sz="2100" dirty="0">
              <a:solidFill>
                <a:prstClr val="black"/>
              </a:solidFill>
              <a:cs typeface="Calibri"/>
            </a:endParaRPr>
          </a:p>
          <a:p>
            <a:pPr marL="8924" algn="ctr" defTabSz="914400">
              <a:lnSpc>
                <a:spcPts val="1658"/>
              </a:lnSpc>
            </a:pPr>
            <a:r>
              <a:rPr lang="ru-RU" sz="2100" i="1" spc="-18" dirty="0">
                <a:solidFill>
                  <a:srgbClr val="00306C"/>
                </a:solidFill>
                <a:cs typeface="Calibri"/>
              </a:rPr>
              <a:t>и </a:t>
            </a:r>
            <a:r>
              <a:rPr lang="ru-RU" sz="2100" i="1" spc="7" dirty="0">
                <a:solidFill>
                  <a:srgbClr val="00306C"/>
                </a:solidFill>
                <a:cs typeface="Calibri"/>
              </a:rPr>
              <a:t>силового</a:t>
            </a:r>
            <a:r>
              <a:rPr lang="ru-RU" sz="2100" i="1" spc="18" dirty="0">
                <a:solidFill>
                  <a:srgbClr val="00306C"/>
                </a:solidFill>
                <a:cs typeface="Calibri"/>
              </a:rPr>
              <a:t> </a:t>
            </a:r>
            <a:r>
              <a:rPr lang="ru-RU" sz="2100" i="1" spc="-21" dirty="0">
                <a:solidFill>
                  <a:srgbClr val="00306C"/>
                </a:solidFill>
                <a:cs typeface="Calibri"/>
              </a:rPr>
              <a:t>оборудования</a:t>
            </a:r>
            <a:endParaRPr lang="ru-RU" sz="21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51" name="object 32"/>
          <p:cNvSpPr/>
          <p:nvPr/>
        </p:nvSpPr>
        <p:spPr>
          <a:xfrm>
            <a:off x="13775488" y="5129446"/>
            <a:ext cx="0" cy="445904"/>
          </a:xfrm>
          <a:custGeom>
            <a:avLst/>
            <a:gdLst/>
            <a:ahLst/>
            <a:cxnLst/>
            <a:rect l="l" t="t" r="r" b="b"/>
            <a:pathLst>
              <a:path h="635000">
                <a:moveTo>
                  <a:pt x="0" y="0"/>
                </a:moveTo>
                <a:lnTo>
                  <a:pt x="0" y="635000"/>
                </a:lnTo>
              </a:path>
            </a:pathLst>
          </a:custGeom>
          <a:ln w="50800">
            <a:solidFill>
              <a:srgbClr val="00306C"/>
            </a:solidFill>
            <a:prstDash val="lgDash"/>
          </a:ln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54831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Box 3"/>
          <p:cNvSpPr txBox="1">
            <a:spLocks noChangeArrowheads="1"/>
          </p:cNvSpPr>
          <p:nvPr/>
        </p:nvSpPr>
        <p:spPr bwMode="auto">
          <a:xfrm>
            <a:off x="3377131" y="375624"/>
            <a:ext cx="13588330" cy="50064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130046" tIns="65023" rIns="130046" bIns="65023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ПТК «Каскад-САУ» области применения. 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-205542" y="1433886"/>
            <a:ext cx="17863742" cy="423704"/>
          </a:xfrm>
          <a:prstGeom prst="rect">
            <a:avLst/>
          </a:prstGeom>
        </p:spPr>
        <p:txBody>
          <a:bodyPr wrap="square" lIns="130046" tIns="65023" rIns="130046" bIns="65023">
            <a:spAutoFit/>
          </a:bodyPr>
          <a:lstStyle/>
          <a:p>
            <a:pPr algn="ctr"/>
            <a:r>
              <a:rPr lang="ru-RU" b="1" dirty="0" smtClean="0">
                <a:solidFill>
                  <a:srgbClr val="163C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Успешное применение ПТК такого класса возможно и в менее ответственных сферах:</a:t>
            </a:r>
          </a:p>
        </p:txBody>
      </p:sp>
      <p:grpSp>
        <p:nvGrpSpPr>
          <p:cNvPr id="2" name="Группа 3"/>
          <p:cNvGrpSpPr/>
          <p:nvPr/>
        </p:nvGrpSpPr>
        <p:grpSpPr>
          <a:xfrm>
            <a:off x="3352998" y="5757871"/>
            <a:ext cx="4125963" cy="3505082"/>
            <a:chOff x="1236143" y="4142254"/>
            <a:chExt cx="2900979" cy="2464511"/>
          </a:xfrm>
        </p:grpSpPr>
        <p:pic>
          <p:nvPicPr>
            <p:cNvPr id="2052" name="Picture 4" descr="Картинки по запросу жилой комплекс"/>
            <p:cNvPicPr>
              <a:picLocks noChangeAspect="1" noChangeArrowheads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04717" y="4142254"/>
              <a:ext cx="2386974" cy="1790231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Прямоугольник 2"/>
            <p:cNvSpPr/>
            <p:nvPr/>
          </p:nvSpPr>
          <p:spPr>
            <a:xfrm>
              <a:off x="1236143" y="5795245"/>
              <a:ext cx="2900979" cy="8115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300" dirty="0">
                  <a:solidFill>
                    <a:srgbClr val="163C66"/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У</a:t>
              </a:r>
              <a:r>
                <a:rPr lang="ru-RU" sz="2300" dirty="0" smtClean="0">
                  <a:solidFill>
                    <a:srgbClr val="163C66"/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правление </a:t>
              </a:r>
              <a:r>
                <a:rPr lang="ru-RU" sz="2300" dirty="0">
                  <a:solidFill>
                    <a:srgbClr val="163C66"/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инженерными системами жилых комплексов</a:t>
              </a:r>
            </a:p>
          </p:txBody>
        </p:sp>
      </p:grpSp>
      <p:grpSp>
        <p:nvGrpSpPr>
          <p:cNvPr id="4" name="Группа 7"/>
          <p:cNvGrpSpPr/>
          <p:nvPr/>
        </p:nvGrpSpPr>
        <p:grpSpPr>
          <a:xfrm>
            <a:off x="2981177" y="2091272"/>
            <a:ext cx="4635490" cy="3613722"/>
            <a:chOff x="7901083" y="4045430"/>
            <a:chExt cx="3259229" cy="2540898"/>
          </a:xfrm>
        </p:grpSpPr>
        <p:pic>
          <p:nvPicPr>
            <p:cNvPr id="2054" name="Picture 6" descr="Картинки по запросу завод"/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01083" y="4045430"/>
              <a:ext cx="3259229" cy="1837843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Прямоугольник 11"/>
            <p:cNvSpPr/>
            <p:nvPr/>
          </p:nvSpPr>
          <p:spPr>
            <a:xfrm>
              <a:off x="8101723" y="5755331"/>
              <a:ext cx="2900979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300" dirty="0" smtClean="0">
                  <a:solidFill>
                    <a:srgbClr val="163C66"/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Построение АСУ ТП промышленных предприятий</a:t>
              </a:r>
            </a:p>
          </p:txBody>
        </p:sp>
      </p:grpSp>
      <p:grpSp>
        <p:nvGrpSpPr>
          <p:cNvPr id="5" name="Группа 4"/>
          <p:cNvGrpSpPr/>
          <p:nvPr/>
        </p:nvGrpSpPr>
        <p:grpSpPr>
          <a:xfrm>
            <a:off x="8619225" y="1984171"/>
            <a:ext cx="5232679" cy="3631771"/>
            <a:chOff x="4152448" y="3966853"/>
            <a:chExt cx="3679115" cy="2553589"/>
          </a:xfrm>
        </p:grpSpPr>
        <p:pic>
          <p:nvPicPr>
            <p:cNvPr id="2058" name="Picture 10" descr="Картинки по запросу стадион"/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40295" y="3966853"/>
              <a:ext cx="3315632" cy="186881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Прямоугольник 15"/>
            <p:cNvSpPr/>
            <p:nvPr/>
          </p:nvSpPr>
          <p:spPr>
            <a:xfrm>
              <a:off x="4152448" y="5689445"/>
              <a:ext cx="3679115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300" dirty="0" smtClean="0">
                  <a:solidFill>
                    <a:srgbClr val="163C66"/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Построение систем автоматизации крупных инфраструктурных объектов</a:t>
              </a:r>
            </a:p>
          </p:txBody>
        </p:sp>
      </p:grpSp>
      <p:grpSp>
        <p:nvGrpSpPr>
          <p:cNvPr id="6" name="Группа 9"/>
          <p:cNvGrpSpPr/>
          <p:nvPr/>
        </p:nvGrpSpPr>
        <p:grpSpPr>
          <a:xfrm>
            <a:off x="9047111" y="5498536"/>
            <a:ext cx="4125963" cy="3776336"/>
            <a:chOff x="7006514" y="3849546"/>
            <a:chExt cx="2900979" cy="2655236"/>
          </a:xfrm>
        </p:grpSpPr>
        <p:pic>
          <p:nvPicPr>
            <p:cNvPr id="4098" name="Picture 2" descr="Картинки по запросу испытания оборудования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66378" y="3849546"/>
              <a:ext cx="2555353" cy="1972733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Прямоугольник 18"/>
            <p:cNvSpPr/>
            <p:nvPr/>
          </p:nvSpPr>
          <p:spPr>
            <a:xfrm>
              <a:off x="7006514" y="5673785"/>
              <a:ext cx="2900979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300" dirty="0" smtClean="0">
                  <a:solidFill>
                    <a:srgbClr val="163C66"/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Системы управления испытательными установками</a:t>
              </a:r>
              <a:endParaRPr lang="ru-RU" sz="2300" dirty="0">
                <a:solidFill>
                  <a:srgbClr val="163C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2766386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51617" y="375624"/>
            <a:ext cx="12896821" cy="50064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130046" tIns="65023" rIns="130046" bIns="65023">
            <a:spAutoFit/>
          </a:bodyPr>
          <a:lstStyle/>
          <a:p>
            <a:pPr>
              <a:tabLst>
                <a:tab pos="0" algn="l"/>
                <a:tab pos="636683" algn="l"/>
                <a:tab pos="1275625" algn="l"/>
                <a:tab pos="1914566" algn="l"/>
                <a:tab pos="2553507" algn="l"/>
                <a:tab pos="3192448" algn="l"/>
                <a:tab pos="3831390" algn="l"/>
                <a:tab pos="4470330" algn="l"/>
                <a:tab pos="5109272" algn="l"/>
                <a:tab pos="5748212" algn="l"/>
                <a:tab pos="6387154" algn="l"/>
                <a:tab pos="7026095" algn="l"/>
                <a:tab pos="7665036" algn="l"/>
                <a:tab pos="8303977" algn="l"/>
                <a:tab pos="8942919" algn="l"/>
                <a:tab pos="9581859" algn="l"/>
                <a:tab pos="10220801" algn="l"/>
                <a:tab pos="10859741" algn="l"/>
                <a:tab pos="11498683" algn="l"/>
                <a:tab pos="12137624" algn="l"/>
                <a:tab pos="12776566" algn="l"/>
              </a:tabLst>
            </a:pPr>
            <a:r>
              <a:rPr lang="ru-RU" sz="24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Успешный опыт внедрения</a:t>
            </a:r>
            <a:endParaRPr lang="ru-RU" sz="24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2" name="Группа 14"/>
          <p:cNvGrpSpPr/>
          <p:nvPr/>
        </p:nvGrpSpPr>
        <p:grpSpPr>
          <a:xfrm>
            <a:off x="420966" y="1640762"/>
            <a:ext cx="6656566" cy="1310827"/>
            <a:chOff x="0" y="675415"/>
            <a:chExt cx="4680255" cy="921675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0" y="675415"/>
              <a:ext cx="4680255" cy="43281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400" b="1" dirty="0" smtClean="0">
                  <a:solidFill>
                    <a:srgbClr val="EC6A2E"/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Нефтяная промышленность</a:t>
              </a:r>
              <a:endParaRPr lang="ru-RU" sz="3400" dirty="0">
                <a:solidFill>
                  <a:srgbClr val="EC6A2E"/>
                </a:solidFill>
                <a:latin typeface="Open Sans" pitchFamily="34" charset="0"/>
                <a:ea typeface="Open Sans" pitchFamily="34" charset="0"/>
                <a:cs typeface="Open Sans" pitchFamily="34" charset="0"/>
              </a:endParaRPr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226764" y="1326583"/>
              <a:ext cx="3051132" cy="27050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163C66"/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АО «</a:t>
              </a:r>
              <a:r>
                <a:rPr lang="ru-RU" b="1" dirty="0" err="1">
                  <a:solidFill>
                    <a:srgbClr val="163C66"/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Транснефть</a:t>
              </a:r>
              <a:r>
                <a:rPr lang="ru-RU" b="1" dirty="0">
                  <a:solidFill>
                    <a:srgbClr val="163C66"/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-Верхняя Волга»</a:t>
              </a:r>
            </a:p>
          </p:txBody>
        </p:sp>
      </p:grpSp>
      <p:grpSp>
        <p:nvGrpSpPr>
          <p:cNvPr id="3" name="Группа 17"/>
          <p:cNvGrpSpPr/>
          <p:nvPr/>
        </p:nvGrpSpPr>
        <p:grpSpPr>
          <a:xfrm>
            <a:off x="420967" y="5017524"/>
            <a:ext cx="9122867" cy="1069437"/>
            <a:chOff x="103546" y="1907023"/>
            <a:chExt cx="4739556" cy="953445"/>
          </a:xfrm>
        </p:grpSpPr>
        <p:sp>
          <p:nvSpPr>
            <p:cNvPr id="19" name="Прямоугольник 18"/>
            <p:cNvSpPr/>
            <p:nvPr/>
          </p:nvSpPr>
          <p:spPr>
            <a:xfrm>
              <a:off x="103546" y="1907023"/>
              <a:ext cx="3234761" cy="54879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400" b="1" dirty="0">
                  <a:solidFill>
                    <a:srgbClr val="EC6A2E"/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Газовая промышленность</a:t>
              </a:r>
              <a:endParaRPr lang="ru-RU" sz="3400" dirty="0">
                <a:solidFill>
                  <a:srgbClr val="EC6A2E"/>
                </a:solidFill>
                <a:latin typeface="Open Sans" pitchFamily="34" charset="0"/>
                <a:ea typeface="Open Sans" pitchFamily="34" charset="0"/>
                <a:cs typeface="Open Sans" pitchFamily="34" charset="0"/>
              </a:endParaRPr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271102" y="2517474"/>
              <a:ext cx="4572000" cy="342994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ru-RU" b="1" dirty="0">
                  <a:solidFill>
                    <a:srgbClr val="163C66"/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ОАО «Газпром </a:t>
              </a:r>
              <a:r>
                <a:rPr lang="ru-RU" b="1" dirty="0" err="1">
                  <a:solidFill>
                    <a:srgbClr val="163C66"/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Трансгаз</a:t>
              </a:r>
              <a:r>
                <a:rPr lang="ru-RU" b="1" dirty="0">
                  <a:solidFill>
                    <a:srgbClr val="163C66"/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 Нижний Новгород»</a:t>
              </a:r>
            </a:p>
          </p:txBody>
        </p:sp>
      </p:grpSp>
      <p:pic>
        <p:nvPicPr>
          <p:cNvPr id="26" name="Picture 3" descr="\\stor\Corporate_Info\Маймор\Проекты\Продуктовые проекты КЭАЗ\Инвестиционные\АВР\АСУ\Конкуренты\Терси КБ\РИМ по продукции\староликеево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308953" y="1489950"/>
            <a:ext cx="4867653" cy="267910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Картинки по запросу транснефть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70838" y="1743524"/>
            <a:ext cx="4768498" cy="124613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Картинки по запросу газпром трансгаз нижний новгород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l="6926" t="26533" b="23207"/>
          <a:stretch/>
        </p:blipFill>
        <p:spPr bwMode="auto">
          <a:xfrm>
            <a:off x="8930544" y="5511734"/>
            <a:ext cx="2849882" cy="15388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Картинки по запросу «Газпром Трансгаз Нижний Новгород»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12390408" y="5312038"/>
            <a:ext cx="4738617" cy="220537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 Box 7"/>
          <p:cNvSpPr txBox="1">
            <a:spLocks noChangeArrowheads="1"/>
          </p:cNvSpPr>
          <p:nvPr/>
        </p:nvSpPr>
        <p:spPr bwMode="auto">
          <a:xfrm>
            <a:off x="896090" y="6358228"/>
            <a:ext cx="7152858" cy="154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 marL="126434" lvl="1">
              <a:defRPr/>
            </a:pPr>
            <a:r>
              <a:rPr lang="ru-RU" sz="2300" dirty="0" smtClean="0">
                <a:solidFill>
                  <a:srgbClr val="002B66"/>
                </a:solidFill>
              </a:rPr>
              <a:t>29 </a:t>
            </a:r>
            <a:r>
              <a:rPr lang="ru-RU" sz="2300" dirty="0">
                <a:solidFill>
                  <a:srgbClr val="002B66"/>
                </a:solidFill>
              </a:rPr>
              <a:t>систем АСУ ТП:</a:t>
            </a:r>
          </a:p>
          <a:p>
            <a:pPr marL="1137902" lvl="1" indent="-487672">
              <a:defRPr/>
            </a:pPr>
            <a:r>
              <a:rPr lang="ru-RU" sz="2300" dirty="0">
                <a:solidFill>
                  <a:srgbClr val="002B66"/>
                </a:solidFill>
              </a:rPr>
              <a:t>	компрессорные цеха,</a:t>
            </a:r>
          </a:p>
          <a:p>
            <a:pPr marL="1137902" lvl="1" indent="-487672">
              <a:defRPr/>
            </a:pPr>
            <a:r>
              <a:rPr lang="ru-RU" sz="2300" dirty="0">
                <a:solidFill>
                  <a:srgbClr val="002B66"/>
                </a:solidFill>
              </a:rPr>
              <a:t>	газораспределительные станции,</a:t>
            </a:r>
          </a:p>
          <a:p>
            <a:pPr marL="1137902" lvl="1" indent="-487672">
              <a:defRPr/>
            </a:pPr>
            <a:r>
              <a:rPr lang="ru-RU" sz="2300" dirty="0">
                <a:solidFill>
                  <a:srgbClr val="002B66"/>
                </a:solidFill>
              </a:rPr>
              <a:t>	системы диспетчерского контроля.</a:t>
            </a:r>
          </a:p>
        </p:txBody>
      </p:sp>
      <p:sp>
        <p:nvSpPr>
          <p:cNvPr id="25" name="Text Box 7"/>
          <p:cNvSpPr txBox="1">
            <a:spLocks noChangeArrowheads="1"/>
          </p:cNvSpPr>
          <p:nvPr/>
        </p:nvSpPr>
        <p:spPr bwMode="auto">
          <a:xfrm>
            <a:off x="812724" y="3205800"/>
            <a:ext cx="7152858" cy="154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 marL="126434" lvl="1">
              <a:defRPr/>
            </a:pPr>
            <a:r>
              <a:rPr lang="ru-RU" sz="2300" dirty="0">
                <a:solidFill>
                  <a:srgbClr val="002B66"/>
                </a:solidFill>
              </a:rPr>
              <a:t>14 систем АСУ ТП: </a:t>
            </a:r>
            <a:endParaRPr lang="ru-RU" sz="2300" dirty="0" smtClean="0">
              <a:solidFill>
                <a:srgbClr val="002B66"/>
              </a:solidFill>
            </a:endParaRPr>
          </a:p>
          <a:p>
            <a:pPr marL="126434" lvl="1">
              <a:defRPr/>
            </a:pPr>
            <a:r>
              <a:rPr lang="ru-RU" sz="2300" dirty="0">
                <a:solidFill>
                  <a:srgbClr val="002B66"/>
                </a:solidFill>
              </a:rPr>
              <a:t>	</a:t>
            </a:r>
            <a:r>
              <a:rPr lang="ru-RU" sz="2300" dirty="0" smtClean="0">
                <a:solidFill>
                  <a:srgbClr val="002B66"/>
                </a:solidFill>
              </a:rPr>
              <a:t>нефтеперекачивающие </a:t>
            </a:r>
            <a:r>
              <a:rPr lang="ru-RU" sz="2300" dirty="0">
                <a:solidFill>
                  <a:srgbClr val="002B66"/>
                </a:solidFill>
              </a:rPr>
              <a:t>станции,</a:t>
            </a:r>
          </a:p>
          <a:p>
            <a:pPr marL="126434" lvl="1">
              <a:defRPr/>
            </a:pPr>
            <a:r>
              <a:rPr lang="ru-RU" sz="2300" dirty="0">
                <a:solidFill>
                  <a:srgbClr val="002B66"/>
                </a:solidFill>
              </a:rPr>
              <a:t>	резервуарные парки,</a:t>
            </a:r>
            <a:br>
              <a:rPr lang="ru-RU" sz="2300" dirty="0">
                <a:solidFill>
                  <a:srgbClr val="002B66"/>
                </a:solidFill>
              </a:rPr>
            </a:br>
            <a:r>
              <a:rPr lang="ru-RU" sz="2300" dirty="0" smtClean="0">
                <a:solidFill>
                  <a:srgbClr val="002B66"/>
                </a:solidFill>
              </a:rPr>
              <a:t>	системы </a:t>
            </a:r>
            <a:r>
              <a:rPr lang="ru-RU" sz="2300" dirty="0" err="1">
                <a:solidFill>
                  <a:srgbClr val="002B66"/>
                </a:solidFill>
              </a:rPr>
              <a:t>пенопожаротушения</a:t>
            </a:r>
            <a:r>
              <a:rPr lang="ru-RU" sz="2300" dirty="0">
                <a:solidFill>
                  <a:srgbClr val="002B66"/>
                </a:solidFill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520027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51617" y="375624"/>
            <a:ext cx="12896821" cy="50064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130046" tIns="65023" rIns="130046" bIns="65023">
            <a:spAutoFit/>
          </a:bodyPr>
          <a:lstStyle/>
          <a:p>
            <a:pPr>
              <a:tabLst>
                <a:tab pos="0" algn="l"/>
                <a:tab pos="636683" algn="l"/>
                <a:tab pos="1275625" algn="l"/>
                <a:tab pos="1914566" algn="l"/>
                <a:tab pos="2553507" algn="l"/>
                <a:tab pos="3192448" algn="l"/>
                <a:tab pos="3831390" algn="l"/>
                <a:tab pos="4470330" algn="l"/>
                <a:tab pos="5109272" algn="l"/>
                <a:tab pos="5748212" algn="l"/>
                <a:tab pos="6387154" algn="l"/>
                <a:tab pos="7026095" algn="l"/>
                <a:tab pos="7665036" algn="l"/>
                <a:tab pos="8303977" algn="l"/>
                <a:tab pos="8942919" algn="l"/>
                <a:tab pos="9581859" algn="l"/>
                <a:tab pos="10220801" algn="l"/>
                <a:tab pos="10859741" algn="l"/>
                <a:tab pos="11498683" algn="l"/>
                <a:tab pos="12137624" algn="l"/>
                <a:tab pos="12776566" algn="l"/>
              </a:tabLst>
            </a:pPr>
            <a:r>
              <a:rPr lang="ru-RU" sz="24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Успешный опыт внедрения</a:t>
            </a:r>
            <a:endParaRPr lang="ru-RU" sz="24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2" name="Группа 20"/>
          <p:cNvGrpSpPr/>
          <p:nvPr/>
        </p:nvGrpSpPr>
        <p:grpSpPr>
          <a:xfrm>
            <a:off x="677958" y="1441116"/>
            <a:ext cx="7252306" cy="1398157"/>
            <a:chOff x="-375506" y="1454046"/>
            <a:chExt cx="5099122" cy="983079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-375506" y="1454046"/>
              <a:ext cx="5099122" cy="43281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400" b="1" dirty="0">
                  <a:solidFill>
                    <a:srgbClr val="EC6A2E"/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Химическая промышленность</a:t>
              </a:r>
              <a:endParaRPr lang="ru-RU" sz="3400" dirty="0">
                <a:solidFill>
                  <a:srgbClr val="EC6A2E"/>
                </a:solidFill>
                <a:latin typeface="Open Sans" pitchFamily="34" charset="0"/>
                <a:ea typeface="Open Sans" pitchFamily="34" charset="0"/>
                <a:cs typeface="Open Sans" pitchFamily="34" charset="0"/>
              </a:endParaRPr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-140987" y="2166618"/>
              <a:ext cx="2303971" cy="27050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163C66"/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ОАО «</a:t>
              </a:r>
              <a:r>
                <a:rPr lang="ru-RU" b="1" dirty="0" err="1">
                  <a:solidFill>
                    <a:srgbClr val="163C66"/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Сибур-Нефтехим</a:t>
              </a:r>
              <a:r>
                <a:rPr lang="ru-RU" b="1" dirty="0">
                  <a:solidFill>
                    <a:srgbClr val="163C66"/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»</a:t>
              </a:r>
            </a:p>
          </p:txBody>
        </p:sp>
      </p:grpSp>
      <p:pic>
        <p:nvPicPr>
          <p:cNvPr id="7176" name="Picture 8" descr="Картинки по запросу ОАО «Сибур-Нефтехим»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43602" y="2096268"/>
            <a:ext cx="2082372" cy="176711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Картинки по запросу ОАО «Сибур-Нефтехим»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101177" y="1769413"/>
            <a:ext cx="4837528" cy="257432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 Box 7"/>
          <p:cNvSpPr txBox="1">
            <a:spLocks noChangeArrowheads="1"/>
          </p:cNvSpPr>
          <p:nvPr/>
        </p:nvSpPr>
        <p:spPr bwMode="auto">
          <a:xfrm>
            <a:off x="1164110" y="3246887"/>
            <a:ext cx="7152858" cy="1193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 marL="1137902" lvl="1" indent="-487672">
              <a:buFont typeface="Arial" pitchFamily="34" charset="0"/>
              <a:buChar char="•"/>
              <a:defRPr/>
            </a:pPr>
            <a:r>
              <a:rPr lang="ru-RU" sz="2300" dirty="0" smtClean="0">
                <a:solidFill>
                  <a:srgbClr val="002B66"/>
                </a:solidFill>
              </a:rPr>
              <a:t>телемеханика продуктопроводов</a:t>
            </a:r>
            <a:endParaRPr lang="ru-RU" sz="2300" dirty="0">
              <a:solidFill>
                <a:srgbClr val="002B66"/>
              </a:solidFill>
            </a:endParaRPr>
          </a:p>
          <a:p>
            <a:pPr marL="1137902" lvl="1" indent="-487672">
              <a:buFont typeface="Arial" pitchFamily="34" charset="0"/>
              <a:buChar char="•"/>
              <a:defRPr/>
            </a:pPr>
            <a:r>
              <a:rPr lang="ru-RU" sz="2300" dirty="0">
                <a:solidFill>
                  <a:srgbClr val="002B66"/>
                </a:solidFill>
              </a:rPr>
              <a:t>АСУТП производства поливинилхлорида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1164110" y="5619614"/>
            <a:ext cx="4765531" cy="423704"/>
          </a:xfrm>
          <a:prstGeom prst="rect">
            <a:avLst/>
          </a:prstGeom>
        </p:spPr>
        <p:txBody>
          <a:bodyPr wrap="none" lIns="130046" tIns="65023" rIns="130046" bIns="65023">
            <a:spAutoFit/>
          </a:bodyPr>
          <a:lstStyle/>
          <a:p>
            <a:r>
              <a:rPr lang="ru-RU" b="1" dirty="0" smtClean="0">
                <a:solidFill>
                  <a:srgbClr val="163C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ООО </a:t>
            </a:r>
            <a:r>
              <a:rPr lang="ru-RU" b="1" dirty="0">
                <a:solidFill>
                  <a:srgbClr val="163C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«Газпром </a:t>
            </a:r>
            <a:r>
              <a:rPr lang="ru-RU" b="1" dirty="0" err="1">
                <a:solidFill>
                  <a:srgbClr val="163C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нефтехим</a:t>
            </a:r>
            <a:r>
              <a:rPr lang="ru-RU" b="1" dirty="0">
                <a:solidFill>
                  <a:srgbClr val="163C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Салават»</a:t>
            </a:r>
          </a:p>
        </p:txBody>
      </p:sp>
      <p:sp>
        <p:nvSpPr>
          <p:cNvPr id="30" name="Text Box 7"/>
          <p:cNvSpPr txBox="1">
            <a:spLocks noChangeArrowheads="1"/>
          </p:cNvSpPr>
          <p:nvPr/>
        </p:nvSpPr>
        <p:spPr bwMode="auto">
          <a:xfrm>
            <a:off x="1158828" y="6432270"/>
            <a:ext cx="7152858" cy="154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 marL="1137902" lvl="1" indent="-487672">
              <a:buFont typeface="Arial" pitchFamily="34" charset="0"/>
              <a:buChar char="•"/>
              <a:defRPr/>
            </a:pPr>
            <a:r>
              <a:rPr lang="ru-RU" sz="2300" dirty="0">
                <a:solidFill>
                  <a:srgbClr val="002B66"/>
                </a:solidFill>
              </a:rPr>
              <a:t>система АСУ ТП эстакады налива жидкого аммиака в железнодорожные цистерны с функцией ПАЗ</a:t>
            </a:r>
          </a:p>
        </p:txBody>
      </p:sp>
      <p:pic>
        <p:nvPicPr>
          <p:cNvPr id="2050" name="Picture 2" descr="Картинки по запросу жидкого аммиака в цистерны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96955" y="5297079"/>
            <a:ext cx="5045971" cy="291104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salavat-neftekhim.gazprom.ru/d/settingsgeneral/01/1/logo_gpns_70_sww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43848"/>
          <a:stretch/>
        </p:blipFill>
        <p:spPr bwMode="auto">
          <a:xfrm>
            <a:off x="8642928" y="5713395"/>
            <a:ext cx="2583045" cy="165977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022794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CustomShape 7"/>
          <p:cNvSpPr/>
          <p:nvPr/>
        </p:nvSpPr>
        <p:spPr>
          <a:xfrm>
            <a:off x="4498856" y="304768"/>
            <a:ext cx="9957753" cy="586154"/>
          </a:xfrm>
          <a:prstGeom prst="rect">
            <a:avLst/>
          </a:prstGeom>
          <a:noFill/>
          <a:ln w="9360">
            <a:noFill/>
          </a:ln>
          <a:effectLst>
            <a:outerShdw dist="38184" dir="8100000" algn="ctr" rotWithShape="0">
              <a:srgbClr val="000000">
                <a:alpha val="41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128000" tIns="64000" rIns="128000" bIns="64000" anchor="ctr"/>
          <a:lstStyle/>
          <a:p>
            <a:pPr defTabSz="1300460"/>
            <a:r>
              <a:rPr lang="ru-RU" sz="2400" b="1" dirty="0" smtClean="0">
                <a:solidFill>
                  <a:prstClr val="white"/>
                </a:solidFill>
                <a:latin typeface="Verdana"/>
              </a:rPr>
              <a:t>Сертификация.</a:t>
            </a:r>
            <a:endParaRPr sz="2400" b="1" dirty="0">
              <a:solidFill>
                <a:prstClr val="white"/>
              </a:solidFill>
            </a:endParaRPr>
          </a:p>
        </p:txBody>
      </p:sp>
      <p:sp>
        <p:nvSpPr>
          <p:cNvPr id="9" name="object 138"/>
          <p:cNvSpPr/>
          <p:nvPr/>
        </p:nvSpPr>
        <p:spPr>
          <a:xfrm>
            <a:off x="11013690" y="2787080"/>
            <a:ext cx="1577889" cy="15817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560"/>
          </a:p>
        </p:txBody>
      </p:sp>
      <p:sp>
        <p:nvSpPr>
          <p:cNvPr id="10" name="object 139"/>
          <p:cNvSpPr/>
          <p:nvPr/>
        </p:nvSpPr>
        <p:spPr>
          <a:xfrm>
            <a:off x="10925592" y="5456116"/>
            <a:ext cx="1665987" cy="165929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560"/>
          </a:p>
        </p:txBody>
      </p:sp>
      <p:sp>
        <p:nvSpPr>
          <p:cNvPr id="11" name="object 140"/>
          <p:cNvSpPr/>
          <p:nvPr/>
        </p:nvSpPr>
        <p:spPr>
          <a:xfrm>
            <a:off x="1811316" y="5532359"/>
            <a:ext cx="1363898" cy="1448714"/>
          </a:xfrm>
          <a:prstGeom prst="rect">
            <a:avLst/>
          </a:prstGeom>
          <a:blipFill>
            <a:blip r:embed="rId4" cstate="print"/>
            <a:srcRect/>
            <a:stretch>
              <a:fillRect l="-1364" r="1364"/>
            </a:stretch>
          </a:blipFill>
        </p:spPr>
        <p:txBody>
          <a:bodyPr wrap="square" lIns="0" tIns="0" rIns="0" bIns="0" rtlCol="0"/>
          <a:lstStyle/>
          <a:p>
            <a:endParaRPr sz="2560"/>
          </a:p>
        </p:txBody>
      </p:sp>
      <p:sp>
        <p:nvSpPr>
          <p:cNvPr id="13" name="object 141"/>
          <p:cNvSpPr/>
          <p:nvPr/>
        </p:nvSpPr>
        <p:spPr>
          <a:xfrm>
            <a:off x="1240579" y="2662222"/>
            <a:ext cx="2468169" cy="164362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560"/>
          </a:p>
        </p:txBody>
      </p:sp>
      <p:sp>
        <p:nvSpPr>
          <p:cNvPr id="14" name="TextBox 13"/>
          <p:cNvSpPr txBox="1"/>
          <p:nvPr/>
        </p:nvSpPr>
        <p:spPr>
          <a:xfrm>
            <a:off x="4102487" y="3200191"/>
            <a:ext cx="2669320" cy="8802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56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Приемка 5, </a:t>
            </a:r>
          </a:p>
          <a:p>
            <a:r>
              <a:rPr lang="ru-RU" sz="256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Лицензия ФСБ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982302" y="5942435"/>
            <a:ext cx="2821606" cy="4862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56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Речной регистр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388149" y="5994080"/>
            <a:ext cx="869149" cy="4862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56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АЭС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959776" y="3217610"/>
            <a:ext cx="3068469" cy="4862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56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Морской регистр</a:t>
            </a:r>
          </a:p>
        </p:txBody>
      </p:sp>
      <p:pic>
        <p:nvPicPr>
          <p:cNvPr id="4098" name="Picture 2" descr="http://chelmt.ru/wp-content/uploads/2017/02/min_prom_torg-ru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169801" y="6019808"/>
            <a:ext cx="4214842" cy="2408481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5812611" y="7997087"/>
            <a:ext cx="5472973" cy="8802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560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Сертификация о соответствии </a:t>
            </a:r>
          </a:p>
          <a:p>
            <a:pPr algn="ctr"/>
            <a:r>
              <a:rPr lang="ru-RU" sz="2560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Постановлению 719</a:t>
            </a:r>
            <a:endParaRPr lang="ru-RU" sz="2560" dirty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5393454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CustomShape 7"/>
          <p:cNvSpPr/>
          <p:nvPr/>
        </p:nvSpPr>
        <p:spPr>
          <a:xfrm>
            <a:off x="4455289" y="290118"/>
            <a:ext cx="7171671" cy="586154"/>
          </a:xfrm>
          <a:prstGeom prst="rect">
            <a:avLst/>
          </a:prstGeom>
          <a:noFill/>
          <a:ln w="9360">
            <a:noFill/>
          </a:ln>
          <a:effectLst>
            <a:outerShdw dist="38184" dir="8100000" algn="ctr" rotWithShape="0">
              <a:srgbClr val="000000">
                <a:alpha val="41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128000" tIns="64000" rIns="128000" bIns="64000" anchor="ctr"/>
          <a:lstStyle/>
          <a:p>
            <a:pPr defTabSz="1300460"/>
            <a:r>
              <a:rPr lang="ru-RU" sz="2400" b="1" dirty="0" smtClean="0">
                <a:solidFill>
                  <a:prstClr val="white"/>
                </a:solidFill>
                <a:latin typeface="Verdana"/>
              </a:rPr>
              <a:t>Проекты</a:t>
            </a:r>
            <a:endParaRPr sz="2400" b="1" dirty="0">
              <a:solidFill>
                <a:prstClr val="white"/>
              </a:solidFill>
            </a:endParaRPr>
          </a:p>
        </p:txBody>
      </p:sp>
      <p:sp>
        <p:nvSpPr>
          <p:cNvPr id="12" name="Объект 2"/>
          <p:cNvSpPr txBox="1">
            <a:spLocks/>
          </p:cNvSpPr>
          <p:nvPr/>
        </p:nvSpPr>
        <p:spPr bwMode="auto">
          <a:xfrm>
            <a:off x="5121844" y="2019280"/>
            <a:ext cx="9906269" cy="66437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49263" rtl="0" eaLnBrk="1" fontAlgn="base" hangingPunct="1">
              <a:lnSpc>
                <a:spcPct val="85000"/>
              </a:lnSpc>
              <a:spcBef>
                <a:spcPts val="14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1" fontAlgn="base" hangingPunct="1">
              <a:lnSpc>
                <a:spcPct val="85000"/>
              </a:lnSpc>
              <a:spcBef>
                <a:spcPts val="1138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eaLnBrk="1" fontAlgn="base" hangingPunct="1">
              <a:lnSpc>
                <a:spcPct val="85000"/>
              </a:lnSpc>
              <a:spcBef>
                <a:spcPts val="8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eaLnBrk="1" fontAlgn="base" hangingPunct="1">
              <a:lnSpc>
                <a:spcPct val="85000"/>
              </a:lnSpc>
              <a:spcBef>
                <a:spcPts val="5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eaLnBrk="1" fontAlgn="base" hangingPunct="1">
              <a:lnSpc>
                <a:spcPct val="85000"/>
              </a:lnSpc>
              <a:spcBef>
                <a:spcPts val="288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/>
            <a:endParaRPr lang="en-US" sz="1200" b="1" i="1" dirty="0" smtClean="0">
              <a:solidFill>
                <a:srgbClr val="032E6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>
              <a:lnSpc>
                <a:spcPct val="50000"/>
              </a:lnSpc>
              <a:buClr>
                <a:srgbClr val="E9530D"/>
              </a:buClr>
              <a:buFont typeface="+mj-lt"/>
              <a:buAutoNum type="arabicPeriod"/>
            </a:pPr>
            <a:r>
              <a:rPr lang="ru-RU" sz="2400" b="1" dirty="0" smtClean="0">
                <a:solidFill>
                  <a:srgbClr val="032E6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Чемпионат мира по футболу 2018.</a:t>
            </a:r>
          </a:p>
          <a:p>
            <a:pPr lvl="1" algn="just">
              <a:buClr>
                <a:srgbClr val="E9530D"/>
              </a:buClr>
            </a:pPr>
            <a:r>
              <a:rPr lang="ru-RU" sz="1600" dirty="0" smtClean="0">
                <a:solidFill>
                  <a:srgbClr val="032E6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Стадионы в г Волгограде, Нижнем Новгороде и Ростове на Дону.</a:t>
            </a:r>
            <a:endParaRPr lang="ru-RU" sz="1600" b="1" i="1" dirty="0" smtClean="0">
              <a:solidFill>
                <a:srgbClr val="032E6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buClr>
                <a:srgbClr val="E9530D"/>
              </a:buClr>
              <a:buFont typeface="+mj-lt"/>
              <a:buAutoNum type="arabicPeriod"/>
            </a:pPr>
            <a:endParaRPr lang="ru-RU" sz="2400" b="1" dirty="0" smtClean="0">
              <a:solidFill>
                <a:srgbClr val="032E6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buClr>
                <a:srgbClr val="E9530D"/>
              </a:buClr>
              <a:buFont typeface="+mj-lt"/>
              <a:buAutoNum type="arabicPeriod"/>
            </a:pPr>
            <a:r>
              <a:rPr lang="ru-RU" sz="2400" b="1" dirty="0" smtClean="0">
                <a:solidFill>
                  <a:srgbClr val="032E6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Керченский мост</a:t>
            </a:r>
            <a:r>
              <a:rPr lang="ru-RU" sz="2400" b="1" i="1" dirty="0" smtClean="0">
                <a:solidFill>
                  <a:srgbClr val="032E6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>
              <a:buClr>
                <a:srgbClr val="E9530D"/>
              </a:buClr>
            </a:pPr>
            <a:endParaRPr lang="ru-RU" sz="2400" b="1" dirty="0" smtClean="0">
              <a:solidFill>
                <a:srgbClr val="032E6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buClr>
                <a:srgbClr val="E9530D"/>
              </a:buClr>
              <a:buFont typeface="+mj-lt"/>
              <a:buAutoNum type="arabicPeriod"/>
            </a:pPr>
            <a:r>
              <a:rPr lang="ru-RU" sz="2400" b="1" dirty="0" smtClean="0">
                <a:solidFill>
                  <a:srgbClr val="032E6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Объекты Министерства обороны</a:t>
            </a:r>
          </a:p>
          <a:p>
            <a:pPr lvl="1">
              <a:buClr>
                <a:srgbClr val="E9530D"/>
              </a:buClr>
            </a:pPr>
            <a:r>
              <a:rPr lang="ru-RU" sz="1600" dirty="0" smtClean="0">
                <a:solidFill>
                  <a:srgbClr val="032E6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военные училища, городки для военнослужащих, продукты с 	военной приемкой,  закрытые объекты</a:t>
            </a:r>
            <a:endParaRPr lang="ru-RU" sz="1600" b="1" i="1" dirty="0" smtClean="0">
              <a:solidFill>
                <a:srgbClr val="032E6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buClr>
                <a:srgbClr val="E9530D"/>
              </a:buClr>
            </a:pPr>
            <a:endParaRPr lang="ru-RU" sz="2400" b="1" dirty="0" smtClean="0">
              <a:solidFill>
                <a:srgbClr val="032E6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buClr>
                <a:srgbClr val="E9530D"/>
              </a:buClr>
              <a:buFont typeface="+mj-lt"/>
              <a:buAutoNum type="arabicPeriod"/>
            </a:pPr>
            <a:r>
              <a:rPr lang="ru-RU" sz="2400" b="1" dirty="0" smtClean="0">
                <a:solidFill>
                  <a:srgbClr val="032E6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Метрополитен</a:t>
            </a:r>
          </a:p>
          <a:p>
            <a:pPr lvl="1">
              <a:buClr>
                <a:srgbClr val="E9530D"/>
              </a:buClr>
            </a:pPr>
            <a:r>
              <a:rPr lang="ru-RU" sz="1600" dirty="0" smtClean="0">
                <a:solidFill>
                  <a:srgbClr val="032E6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г Санкт-Петербург, Москва</a:t>
            </a:r>
            <a:endParaRPr lang="ru-RU" sz="1600" b="1" i="1" dirty="0" smtClean="0">
              <a:solidFill>
                <a:srgbClr val="032E6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>
              <a:lnSpc>
                <a:spcPct val="50000"/>
              </a:lnSpc>
              <a:buClr>
                <a:srgbClr val="E9530D"/>
              </a:buClr>
              <a:buFont typeface="+mj-lt"/>
              <a:buAutoNum type="arabicPeriod" startAt="5"/>
            </a:pPr>
            <a:endParaRPr lang="ru-RU" sz="2400" b="1" dirty="0" smtClean="0">
              <a:solidFill>
                <a:srgbClr val="032E6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>
              <a:lnSpc>
                <a:spcPct val="50000"/>
              </a:lnSpc>
              <a:buClr>
                <a:srgbClr val="E9530D"/>
              </a:buClr>
              <a:buFont typeface="+mj-lt"/>
              <a:buAutoNum type="arabicPeriod" startAt="5"/>
            </a:pPr>
            <a:r>
              <a:rPr lang="ru-RU" sz="2400" b="1" dirty="0" smtClean="0">
                <a:solidFill>
                  <a:srgbClr val="032E6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Коммерческие объекты</a:t>
            </a:r>
          </a:p>
          <a:p>
            <a:pPr>
              <a:lnSpc>
                <a:spcPct val="50000"/>
              </a:lnSpc>
              <a:buClr>
                <a:srgbClr val="E9530D"/>
              </a:buClr>
            </a:pPr>
            <a:r>
              <a:rPr lang="ru-RU" sz="1600" dirty="0" smtClean="0">
                <a:solidFill>
                  <a:srgbClr val="032E6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Коммерческая недвижимость (Вегас-3 Москва и пр.),</a:t>
            </a:r>
          </a:p>
          <a:p>
            <a:pPr>
              <a:lnSpc>
                <a:spcPct val="50000"/>
              </a:lnSpc>
              <a:buClr>
                <a:srgbClr val="E9530D"/>
              </a:buClr>
            </a:pPr>
            <a:r>
              <a:rPr lang="ru-RU" sz="1600" dirty="0" smtClean="0">
                <a:solidFill>
                  <a:srgbClr val="032E6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	жилье, индустриальные парки и др.</a:t>
            </a:r>
          </a:p>
          <a:p>
            <a:pPr lvl="1">
              <a:buClr>
                <a:srgbClr val="E9530D"/>
              </a:buClr>
              <a:buFont typeface="+mj-lt"/>
              <a:buAutoNum type="arabicPeriod"/>
            </a:pPr>
            <a:endParaRPr lang="ru-RU" sz="1600" b="1" i="1" dirty="0" smtClean="0">
              <a:solidFill>
                <a:srgbClr val="032E6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 algn="just">
              <a:buClr>
                <a:srgbClr val="E9530D"/>
              </a:buClr>
            </a:pPr>
            <a:r>
              <a:rPr lang="ru-RU" sz="1200" b="1" i="1" dirty="0" smtClean="0">
                <a:solidFill>
                  <a:srgbClr val="032E6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pPr algn="just">
              <a:buClr>
                <a:srgbClr val="E9530D"/>
              </a:buClr>
              <a:buFont typeface="+mj-lt"/>
              <a:buAutoNum type="arabicPeriod"/>
            </a:pPr>
            <a:endParaRPr lang="ru-RU" sz="1200" b="1" i="1" dirty="0" smtClean="0">
              <a:solidFill>
                <a:srgbClr val="032E6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>
              <a:buClr>
                <a:srgbClr val="E9530D"/>
              </a:buClr>
              <a:buFont typeface="+mj-lt"/>
              <a:buAutoNum type="arabicPeriod"/>
            </a:pPr>
            <a:endParaRPr lang="ru-RU" sz="1200" b="1" i="1" dirty="0">
              <a:solidFill>
                <a:srgbClr val="032E6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 algn="just">
              <a:buClr>
                <a:srgbClr val="E9530D"/>
              </a:buClr>
            </a:pPr>
            <a:endParaRPr lang="ru-RU" sz="1200" b="1" i="1" dirty="0">
              <a:solidFill>
                <a:srgbClr val="032E6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>
              <a:buClr>
                <a:srgbClr val="E9530D"/>
              </a:buClr>
              <a:buFont typeface="+mj-lt"/>
              <a:buAutoNum type="arabicPeriod"/>
            </a:pPr>
            <a:endParaRPr lang="ru-RU" sz="1200" b="1" i="1" dirty="0" smtClean="0">
              <a:solidFill>
                <a:srgbClr val="032E6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endParaRPr lang="ru-RU" sz="1200" b="1" i="1" dirty="0">
              <a:solidFill>
                <a:srgbClr val="032E66"/>
              </a:solidFill>
            </a:endParaRPr>
          </a:p>
        </p:txBody>
      </p:sp>
      <p:pic>
        <p:nvPicPr>
          <p:cNvPr id="5" name="Объект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141" y="6948502"/>
            <a:ext cx="1857388" cy="185738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893" y="1590652"/>
            <a:ext cx="1357322" cy="228894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827" y="4019544"/>
            <a:ext cx="2143138" cy="142876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265" y="5662618"/>
            <a:ext cx="2105453" cy="135732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5393454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CustomShape 7"/>
          <p:cNvSpPr/>
          <p:nvPr/>
        </p:nvSpPr>
        <p:spPr>
          <a:xfrm>
            <a:off x="4526727" y="290118"/>
            <a:ext cx="8171803" cy="586154"/>
          </a:xfrm>
          <a:prstGeom prst="rect">
            <a:avLst/>
          </a:prstGeom>
          <a:noFill/>
          <a:ln w="9360">
            <a:noFill/>
          </a:ln>
          <a:effectLst>
            <a:outerShdw dist="38184" dir="8100000" algn="ctr" rotWithShape="0">
              <a:srgbClr val="000000">
                <a:alpha val="41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128000" tIns="64000" rIns="128000" bIns="64000" anchor="ctr"/>
          <a:lstStyle/>
          <a:p>
            <a:pPr defTabSz="1300460"/>
            <a:r>
              <a:rPr lang="ru-RU" sz="2400" b="1" dirty="0" smtClean="0">
                <a:solidFill>
                  <a:prstClr val="white"/>
                </a:solidFill>
                <a:latin typeface="Verdana"/>
              </a:rPr>
              <a:t>Поддержка клиентов.</a:t>
            </a:r>
            <a:endParaRPr sz="2400" b="1" dirty="0">
              <a:solidFill>
                <a:prstClr val="white"/>
              </a:solidFill>
            </a:endParaRPr>
          </a:p>
        </p:txBody>
      </p:sp>
      <p:sp>
        <p:nvSpPr>
          <p:cNvPr id="12" name="Объект 2"/>
          <p:cNvSpPr txBox="1">
            <a:spLocks/>
          </p:cNvSpPr>
          <p:nvPr/>
        </p:nvSpPr>
        <p:spPr bwMode="auto">
          <a:xfrm>
            <a:off x="6764918" y="2019280"/>
            <a:ext cx="9906269" cy="66437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49263" rtl="0" eaLnBrk="1" fontAlgn="base" hangingPunct="1">
              <a:lnSpc>
                <a:spcPct val="85000"/>
              </a:lnSpc>
              <a:spcBef>
                <a:spcPts val="14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1" fontAlgn="base" hangingPunct="1">
              <a:lnSpc>
                <a:spcPct val="85000"/>
              </a:lnSpc>
              <a:spcBef>
                <a:spcPts val="1138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eaLnBrk="1" fontAlgn="base" hangingPunct="1">
              <a:lnSpc>
                <a:spcPct val="85000"/>
              </a:lnSpc>
              <a:spcBef>
                <a:spcPts val="8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eaLnBrk="1" fontAlgn="base" hangingPunct="1">
              <a:lnSpc>
                <a:spcPct val="85000"/>
              </a:lnSpc>
              <a:spcBef>
                <a:spcPts val="5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eaLnBrk="1" fontAlgn="base" hangingPunct="1">
              <a:lnSpc>
                <a:spcPct val="85000"/>
              </a:lnSpc>
              <a:spcBef>
                <a:spcPts val="288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/>
            <a:endParaRPr lang="en-US" sz="1200" b="1" i="1" dirty="0" smtClean="0">
              <a:solidFill>
                <a:srgbClr val="032E6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buClr>
                <a:srgbClr val="E9530D"/>
              </a:buClr>
              <a:buFont typeface="+mj-lt"/>
              <a:buAutoNum type="arabicPeriod"/>
            </a:pPr>
            <a:r>
              <a:rPr lang="ru-RU" sz="2400" b="1" i="1" dirty="0" smtClean="0">
                <a:solidFill>
                  <a:srgbClr val="032E6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Более 130 партнеров (сборка решений, продажа комплектующих, сервисные услуги, строительно-монтажные работы).</a:t>
            </a:r>
          </a:p>
          <a:p>
            <a:pPr algn="just">
              <a:buClr>
                <a:srgbClr val="E9530D"/>
              </a:buClr>
              <a:buFont typeface="+mj-lt"/>
              <a:buAutoNum type="arabicPeriod"/>
            </a:pPr>
            <a:endParaRPr lang="ru-RU" sz="2400" b="1" i="1" dirty="0">
              <a:solidFill>
                <a:srgbClr val="032E6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buClr>
                <a:srgbClr val="E9530D"/>
              </a:buClr>
              <a:buFont typeface="+mj-lt"/>
              <a:buAutoNum type="arabicPeriod"/>
            </a:pPr>
            <a:r>
              <a:rPr lang="ru-RU" sz="2400" b="1" i="1" dirty="0" smtClean="0">
                <a:solidFill>
                  <a:srgbClr val="032E6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Сервисный центр КЭАЗ.</a:t>
            </a:r>
          </a:p>
          <a:p>
            <a:pPr>
              <a:buClr>
                <a:srgbClr val="E9530D"/>
              </a:buClr>
              <a:buFont typeface="+mj-lt"/>
              <a:buAutoNum type="arabicPeriod"/>
            </a:pPr>
            <a:endParaRPr lang="ru-RU" sz="2400" b="1" i="1" dirty="0" smtClean="0">
              <a:solidFill>
                <a:srgbClr val="032E6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buClr>
                <a:srgbClr val="E9530D"/>
              </a:buClr>
              <a:buFont typeface="+mj-lt"/>
              <a:buAutoNum type="arabicPeriod"/>
            </a:pPr>
            <a:r>
              <a:rPr lang="ru-RU" sz="2400" b="1" i="1" dirty="0" smtClean="0">
                <a:solidFill>
                  <a:srgbClr val="032E6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Центр обучения КЭАЗ</a:t>
            </a:r>
          </a:p>
          <a:p>
            <a:pPr>
              <a:buClr>
                <a:srgbClr val="E9530D"/>
              </a:buClr>
              <a:buFont typeface="+mj-lt"/>
              <a:buAutoNum type="arabicPeriod"/>
            </a:pPr>
            <a:endParaRPr lang="ru-RU" sz="2400" b="1" i="1" dirty="0" smtClean="0">
              <a:solidFill>
                <a:srgbClr val="032E6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buClr>
                <a:srgbClr val="E9530D"/>
              </a:buClr>
              <a:buFont typeface="+mj-lt"/>
              <a:buAutoNum type="arabicPeriod"/>
            </a:pPr>
            <a:r>
              <a:rPr lang="ru-RU" sz="2400" b="1" i="1" dirty="0" smtClean="0">
                <a:solidFill>
                  <a:srgbClr val="032E6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Склады в 4 регионах РФ</a:t>
            </a:r>
          </a:p>
          <a:p>
            <a:pPr>
              <a:buClr>
                <a:srgbClr val="E9530D"/>
              </a:buClr>
              <a:buFont typeface="+mj-lt"/>
              <a:buAutoNum type="arabicPeriod"/>
            </a:pPr>
            <a:endParaRPr lang="ru-RU" sz="2400" b="1" i="1" dirty="0" smtClean="0">
              <a:solidFill>
                <a:srgbClr val="032E6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buClr>
                <a:srgbClr val="E9530D"/>
              </a:buClr>
              <a:buFont typeface="+mj-lt"/>
              <a:buAutoNum type="arabicPeriod"/>
            </a:pPr>
            <a:r>
              <a:rPr lang="ru-RU" sz="2400" b="1" i="1" dirty="0" smtClean="0">
                <a:solidFill>
                  <a:srgbClr val="032E6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Присутствие в 35 городах РФ</a:t>
            </a:r>
          </a:p>
          <a:p>
            <a:pPr>
              <a:buClr>
                <a:srgbClr val="E9530D"/>
              </a:buClr>
              <a:buFont typeface="+mj-lt"/>
              <a:buAutoNum type="arabicPeriod"/>
            </a:pPr>
            <a:endParaRPr lang="ru-RU" sz="2400" b="1" i="1" dirty="0" smtClean="0">
              <a:solidFill>
                <a:srgbClr val="032E6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buClr>
                <a:srgbClr val="E9530D"/>
              </a:buClr>
              <a:buFont typeface="+mj-lt"/>
              <a:buAutoNum type="arabicPeriod"/>
            </a:pPr>
            <a:r>
              <a:rPr lang="ru-RU" sz="2400" b="1" i="1" dirty="0" smtClean="0">
                <a:solidFill>
                  <a:srgbClr val="032E6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Офисы в странах СНГ</a:t>
            </a:r>
            <a:endParaRPr lang="ru-RU" sz="2400" b="1" i="1" dirty="0">
              <a:solidFill>
                <a:srgbClr val="032E6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 algn="just">
              <a:buClr>
                <a:srgbClr val="E9530D"/>
              </a:buClr>
            </a:pPr>
            <a:r>
              <a:rPr lang="ru-RU" sz="1200" b="1" i="1" dirty="0" smtClean="0">
                <a:solidFill>
                  <a:srgbClr val="032E6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pPr algn="just">
              <a:buClr>
                <a:srgbClr val="E9530D"/>
              </a:buClr>
              <a:buFont typeface="+mj-lt"/>
              <a:buAutoNum type="arabicPeriod"/>
            </a:pPr>
            <a:endParaRPr lang="ru-RU" sz="1200" b="1" i="1" dirty="0" smtClean="0">
              <a:solidFill>
                <a:srgbClr val="032E6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>
              <a:buClr>
                <a:srgbClr val="E9530D"/>
              </a:buClr>
              <a:buFont typeface="+mj-lt"/>
              <a:buAutoNum type="arabicPeriod"/>
            </a:pPr>
            <a:endParaRPr lang="ru-RU" sz="1200" b="1" i="1" dirty="0">
              <a:solidFill>
                <a:srgbClr val="032E6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 algn="just">
              <a:buClr>
                <a:srgbClr val="E9530D"/>
              </a:buClr>
            </a:pPr>
            <a:endParaRPr lang="ru-RU" sz="1200" b="1" i="1" dirty="0">
              <a:solidFill>
                <a:srgbClr val="032E6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>
              <a:buClr>
                <a:srgbClr val="E9530D"/>
              </a:buClr>
              <a:buFont typeface="+mj-lt"/>
              <a:buAutoNum type="arabicPeriod"/>
            </a:pPr>
            <a:endParaRPr lang="ru-RU" sz="1200" b="1" i="1" dirty="0" smtClean="0">
              <a:solidFill>
                <a:srgbClr val="032E6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endParaRPr lang="ru-RU" sz="1200" b="1" i="1" dirty="0">
              <a:solidFill>
                <a:srgbClr val="032E66"/>
              </a:solidFill>
            </a:endParaRPr>
          </a:p>
        </p:txBody>
      </p:sp>
      <p:pic>
        <p:nvPicPr>
          <p:cNvPr id="10242" name="Picture 2" descr="http://iptv-vip.ru/uploads/posts/2015-12/1450463254_org3_mo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19254"/>
            <a:ext cx="5715000" cy="5715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45393454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5850731" y="7620000"/>
            <a:ext cx="4651728" cy="1641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 marR="6774" indent="1046698" algn="ctr">
              <a:lnSpc>
                <a:spcPts val="3241"/>
              </a:lnSpc>
            </a:pPr>
            <a:r>
              <a:rPr sz="3000" b="1" spc="30" dirty="0">
                <a:solidFill>
                  <a:schemeClr val="bg1"/>
                </a:solidFill>
                <a:latin typeface="Calibri"/>
                <a:cs typeface="Calibri"/>
              </a:rPr>
              <a:t>Россия, </a:t>
            </a:r>
            <a:r>
              <a:rPr sz="3000" b="1" spc="73" dirty="0">
                <a:solidFill>
                  <a:schemeClr val="bg1"/>
                </a:solidFill>
                <a:latin typeface="Calibri"/>
                <a:cs typeface="Calibri"/>
              </a:rPr>
              <a:t>305000  </a:t>
            </a:r>
            <a:endParaRPr lang="en-US" sz="3000" b="1" spc="73" dirty="0" smtClean="0">
              <a:solidFill>
                <a:schemeClr val="bg1"/>
              </a:solidFill>
              <a:latin typeface="Calibri"/>
              <a:cs typeface="Calibri"/>
            </a:endParaRPr>
          </a:p>
          <a:p>
            <a:pPr marL="16933" marR="6774" indent="1046698" algn="ctr">
              <a:lnSpc>
                <a:spcPts val="3241"/>
              </a:lnSpc>
            </a:pPr>
            <a:r>
              <a:rPr sz="3000" b="1" spc="91" dirty="0" err="1" smtClean="0">
                <a:solidFill>
                  <a:schemeClr val="bg1"/>
                </a:solidFill>
                <a:latin typeface="Calibri"/>
                <a:cs typeface="Calibri"/>
              </a:rPr>
              <a:t>г.Курск</a:t>
            </a:r>
            <a:r>
              <a:rPr sz="3000" b="1" spc="91" dirty="0">
                <a:solidFill>
                  <a:schemeClr val="bg1"/>
                </a:solidFill>
                <a:latin typeface="Calibri"/>
                <a:cs typeface="Calibri"/>
              </a:rPr>
              <a:t>, </a:t>
            </a:r>
            <a:r>
              <a:rPr sz="3000" b="1" spc="7" dirty="0">
                <a:solidFill>
                  <a:schemeClr val="bg1"/>
                </a:solidFill>
                <a:latin typeface="Calibri"/>
                <a:cs typeface="Calibri"/>
              </a:rPr>
              <a:t>ул.</a:t>
            </a:r>
            <a:r>
              <a:rPr sz="3000" b="1" spc="2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endParaRPr lang="en-US" sz="3000" b="1" spc="20" dirty="0" smtClean="0">
              <a:solidFill>
                <a:schemeClr val="bg1"/>
              </a:solidFill>
              <a:latin typeface="Calibri"/>
              <a:cs typeface="Calibri"/>
            </a:endParaRPr>
          </a:p>
          <a:p>
            <a:pPr marL="16933" marR="6774" indent="1046698" algn="ctr">
              <a:lnSpc>
                <a:spcPts val="3241"/>
              </a:lnSpc>
            </a:pPr>
            <a:r>
              <a:rPr sz="3000" b="1" spc="41" dirty="0" smtClean="0">
                <a:solidFill>
                  <a:schemeClr val="bg1"/>
                </a:solidFill>
                <a:latin typeface="Calibri"/>
                <a:cs typeface="Calibri"/>
              </a:rPr>
              <a:t>Луначарского,8</a:t>
            </a:r>
            <a:endParaRPr sz="300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L="1276000" algn="ctr">
              <a:lnSpc>
                <a:spcPts val="3180"/>
              </a:lnSpc>
            </a:pPr>
            <a:r>
              <a:rPr sz="3000" b="1" spc="20" dirty="0">
                <a:solidFill>
                  <a:schemeClr val="bg1"/>
                </a:solidFill>
                <a:latin typeface="Calibri"/>
                <a:cs typeface="Calibri"/>
                <a:hlinkClick r:id="rId2"/>
              </a:rPr>
              <a:t>www.keaz.ru</a:t>
            </a:r>
            <a:endParaRPr sz="30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94120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20203" y="12"/>
            <a:ext cx="0" cy="1254760"/>
          </a:xfrm>
          <a:custGeom>
            <a:avLst/>
            <a:gdLst/>
            <a:ahLst/>
            <a:cxnLst/>
            <a:rect l="l" t="t" r="r" b="b"/>
            <a:pathLst>
              <a:path h="1254760">
                <a:moveTo>
                  <a:pt x="0" y="1254163"/>
                </a:moveTo>
                <a:lnTo>
                  <a:pt x="0" y="0"/>
                </a:lnTo>
                <a:lnTo>
                  <a:pt x="0" y="1254163"/>
                </a:lnTo>
                <a:close/>
              </a:path>
            </a:pathLst>
          </a:custGeom>
          <a:solidFill>
            <a:srgbClr val="002E6D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39470" y="6595770"/>
            <a:ext cx="272415" cy="732790"/>
          </a:xfrm>
          <a:custGeom>
            <a:avLst/>
            <a:gdLst/>
            <a:ahLst/>
            <a:cxnLst/>
            <a:rect l="l" t="t" r="r" b="b"/>
            <a:pathLst>
              <a:path w="272415" h="732790">
                <a:moveTo>
                  <a:pt x="272415" y="0"/>
                </a:moveTo>
                <a:lnTo>
                  <a:pt x="0" y="267195"/>
                </a:lnTo>
                <a:lnTo>
                  <a:pt x="0" y="732320"/>
                </a:lnTo>
                <a:lnTo>
                  <a:pt x="272415" y="465099"/>
                </a:lnTo>
                <a:lnTo>
                  <a:pt x="272415" y="0"/>
                </a:lnTo>
                <a:close/>
              </a:path>
            </a:pathLst>
          </a:custGeom>
          <a:solidFill>
            <a:srgbClr val="FF5000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sp>
        <p:nvSpPr>
          <p:cNvPr id="4" name="object 4"/>
          <p:cNvSpPr/>
          <p:nvPr/>
        </p:nvSpPr>
        <p:spPr>
          <a:xfrm>
            <a:off x="39470" y="7125869"/>
            <a:ext cx="272415" cy="732155"/>
          </a:xfrm>
          <a:custGeom>
            <a:avLst/>
            <a:gdLst/>
            <a:ahLst/>
            <a:cxnLst/>
            <a:rect l="l" t="t" r="r" b="b"/>
            <a:pathLst>
              <a:path w="272415" h="732154">
                <a:moveTo>
                  <a:pt x="271945" y="0"/>
                </a:moveTo>
                <a:lnTo>
                  <a:pt x="0" y="266738"/>
                </a:lnTo>
                <a:lnTo>
                  <a:pt x="0" y="731850"/>
                </a:lnTo>
                <a:lnTo>
                  <a:pt x="271945" y="465099"/>
                </a:lnTo>
                <a:lnTo>
                  <a:pt x="271945" y="0"/>
                </a:lnTo>
                <a:close/>
              </a:path>
            </a:pathLst>
          </a:custGeom>
          <a:solidFill>
            <a:srgbClr val="002E6D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-20203" y="12"/>
            <a:ext cx="2760980" cy="1254760"/>
          </a:xfrm>
          <a:custGeom>
            <a:avLst/>
            <a:gdLst/>
            <a:ahLst/>
            <a:cxnLst/>
            <a:rect l="l" t="t" r="r" b="b"/>
            <a:pathLst>
              <a:path w="2760980" h="1254760">
                <a:moveTo>
                  <a:pt x="0" y="1254163"/>
                </a:moveTo>
                <a:lnTo>
                  <a:pt x="2760967" y="1254163"/>
                </a:lnTo>
                <a:lnTo>
                  <a:pt x="2760967" y="0"/>
                </a:lnTo>
                <a:lnTo>
                  <a:pt x="0" y="0"/>
                </a:lnTo>
                <a:lnTo>
                  <a:pt x="0" y="1254163"/>
                </a:lnTo>
                <a:close/>
              </a:path>
            </a:pathLst>
          </a:custGeom>
          <a:solidFill>
            <a:srgbClr val="002E6D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-20203" y="9085922"/>
            <a:ext cx="2760980" cy="668020"/>
          </a:xfrm>
          <a:custGeom>
            <a:avLst/>
            <a:gdLst/>
            <a:ahLst/>
            <a:cxnLst/>
            <a:rect l="l" t="t" r="r" b="b"/>
            <a:pathLst>
              <a:path w="2760980" h="668020">
                <a:moveTo>
                  <a:pt x="0" y="667677"/>
                </a:moveTo>
                <a:lnTo>
                  <a:pt x="2760967" y="667677"/>
                </a:lnTo>
                <a:lnTo>
                  <a:pt x="2760967" y="0"/>
                </a:lnTo>
                <a:lnTo>
                  <a:pt x="0" y="0"/>
                </a:lnTo>
                <a:lnTo>
                  <a:pt x="0" y="667677"/>
                </a:lnTo>
                <a:close/>
              </a:path>
            </a:pathLst>
          </a:custGeom>
          <a:solidFill>
            <a:srgbClr val="002E6D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3169405" y="9085922"/>
            <a:ext cx="14170857" cy="668020"/>
          </a:xfrm>
          <a:custGeom>
            <a:avLst/>
            <a:gdLst/>
            <a:ahLst/>
            <a:cxnLst/>
            <a:rect l="l" t="t" r="r" b="b"/>
            <a:pathLst>
              <a:path w="10180955" h="668020">
                <a:moveTo>
                  <a:pt x="0" y="667677"/>
                </a:moveTo>
                <a:lnTo>
                  <a:pt x="10180675" y="667677"/>
                </a:lnTo>
                <a:lnTo>
                  <a:pt x="10180675" y="0"/>
                </a:lnTo>
                <a:lnTo>
                  <a:pt x="0" y="0"/>
                </a:lnTo>
                <a:lnTo>
                  <a:pt x="0" y="667677"/>
                </a:lnTo>
                <a:close/>
              </a:path>
            </a:pathLst>
          </a:custGeom>
          <a:solidFill>
            <a:srgbClr val="FF5000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sp>
        <p:nvSpPr>
          <p:cNvPr id="8" name="object 8"/>
          <p:cNvSpPr/>
          <p:nvPr/>
        </p:nvSpPr>
        <p:spPr>
          <a:xfrm>
            <a:off x="283403" y="315620"/>
            <a:ext cx="2091944" cy="62306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2812215" y="12"/>
            <a:ext cx="14528048" cy="1254760"/>
          </a:xfrm>
          <a:custGeom>
            <a:avLst/>
            <a:gdLst/>
            <a:ahLst/>
            <a:cxnLst/>
            <a:rect l="l" t="t" r="r" b="b"/>
            <a:pathLst>
              <a:path w="10180955" h="1254760">
                <a:moveTo>
                  <a:pt x="0" y="1254163"/>
                </a:moveTo>
                <a:lnTo>
                  <a:pt x="10180675" y="1254163"/>
                </a:lnTo>
                <a:lnTo>
                  <a:pt x="10180675" y="0"/>
                </a:lnTo>
                <a:lnTo>
                  <a:pt x="0" y="0"/>
                </a:lnTo>
                <a:lnTo>
                  <a:pt x="0" y="1254163"/>
                </a:lnTo>
                <a:close/>
              </a:path>
            </a:pathLst>
          </a:custGeom>
          <a:solidFill>
            <a:srgbClr val="002E6D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3162301" y="328384"/>
            <a:ext cx="3764077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defTabSz="914400"/>
            <a:r>
              <a:rPr sz="2800" spc="175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КЭАЗ </a:t>
            </a:r>
            <a:r>
              <a:rPr sz="2800" spc="7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–</a:t>
            </a:r>
            <a:r>
              <a:rPr sz="2800" spc="-75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2800" spc="35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ЭТО</a:t>
            </a:r>
            <a:endParaRPr sz="28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3" name="object 10"/>
          <p:cNvSpPr/>
          <p:nvPr/>
        </p:nvSpPr>
        <p:spPr>
          <a:xfrm>
            <a:off x="5169669" y="5305428"/>
            <a:ext cx="788781" cy="1181431"/>
          </a:xfrm>
          <a:custGeom>
            <a:avLst/>
            <a:gdLst/>
            <a:ahLst/>
            <a:cxnLst/>
            <a:rect l="l" t="t" r="r" b="b"/>
            <a:pathLst>
              <a:path w="719454" h="1077595">
                <a:moveTo>
                  <a:pt x="368300" y="0"/>
                </a:moveTo>
                <a:lnTo>
                  <a:pt x="0" y="130479"/>
                </a:lnTo>
                <a:lnTo>
                  <a:pt x="5957" y="178931"/>
                </a:lnTo>
                <a:lnTo>
                  <a:pt x="13117" y="227332"/>
                </a:lnTo>
                <a:lnTo>
                  <a:pt x="21486" y="275672"/>
                </a:lnTo>
                <a:lnTo>
                  <a:pt x="31066" y="323939"/>
                </a:lnTo>
                <a:lnTo>
                  <a:pt x="41861" y="372124"/>
                </a:lnTo>
                <a:lnTo>
                  <a:pt x="53877" y="420215"/>
                </a:lnTo>
                <a:lnTo>
                  <a:pt x="67117" y="468200"/>
                </a:lnTo>
                <a:lnTo>
                  <a:pt x="81584" y="516070"/>
                </a:lnTo>
                <a:lnTo>
                  <a:pt x="97284" y="563812"/>
                </a:lnTo>
                <a:lnTo>
                  <a:pt x="114220" y="611417"/>
                </a:lnTo>
                <a:lnTo>
                  <a:pt x="132397" y="658873"/>
                </a:lnTo>
                <a:lnTo>
                  <a:pt x="151817" y="706169"/>
                </a:lnTo>
                <a:lnTo>
                  <a:pt x="172487" y="753294"/>
                </a:lnTo>
                <a:lnTo>
                  <a:pt x="194409" y="800238"/>
                </a:lnTo>
                <a:lnTo>
                  <a:pt x="217587" y="846988"/>
                </a:lnTo>
                <a:lnTo>
                  <a:pt x="242027" y="893536"/>
                </a:lnTo>
                <a:lnTo>
                  <a:pt x="267731" y="939868"/>
                </a:lnTo>
                <a:lnTo>
                  <a:pt x="294705" y="985975"/>
                </a:lnTo>
                <a:lnTo>
                  <a:pt x="322951" y="1031845"/>
                </a:lnTo>
                <a:lnTo>
                  <a:pt x="352475" y="1077468"/>
                </a:lnTo>
                <a:lnTo>
                  <a:pt x="719010" y="811936"/>
                </a:lnTo>
                <a:lnTo>
                  <a:pt x="688239" y="768859"/>
                </a:lnTo>
                <a:lnTo>
                  <a:pt x="658812" y="725475"/>
                </a:lnTo>
                <a:lnTo>
                  <a:pt x="630728" y="681798"/>
                </a:lnTo>
                <a:lnTo>
                  <a:pt x="603983" y="637839"/>
                </a:lnTo>
                <a:lnTo>
                  <a:pt x="578573" y="593612"/>
                </a:lnTo>
                <a:lnTo>
                  <a:pt x="554496" y="549130"/>
                </a:lnTo>
                <a:lnTo>
                  <a:pt x="531747" y="504404"/>
                </a:lnTo>
                <a:lnTo>
                  <a:pt x="510324" y="459448"/>
                </a:lnTo>
                <a:lnTo>
                  <a:pt x="490224" y="414274"/>
                </a:lnTo>
                <a:lnTo>
                  <a:pt x="471443" y="368894"/>
                </a:lnTo>
                <a:lnTo>
                  <a:pt x="453978" y="323323"/>
                </a:lnTo>
                <a:lnTo>
                  <a:pt x="437826" y="277572"/>
                </a:lnTo>
                <a:lnTo>
                  <a:pt x="422984" y="231653"/>
                </a:lnTo>
                <a:lnTo>
                  <a:pt x="409447" y="185581"/>
                </a:lnTo>
                <a:lnTo>
                  <a:pt x="397214" y="139366"/>
                </a:lnTo>
                <a:lnTo>
                  <a:pt x="386280" y="93023"/>
                </a:lnTo>
                <a:lnTo>
                  <a:pt x="376643" y="46563"/>
                </a:lnTo>
                <a:lnTo>
                  <a:pt x="368300" y="0"/>
                </a:lnTo>
                <a:close/>
              </a:path>
            </a:pathLst>
          </a:custGeom>
          <a:solidFill>
            <a:srgbClr val="FF6B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4" name="object 11"/>
          <p:cNvSpPr/>
          <p:nvPr/>
        </p:nvSpPr>
        <p:spPr>
          <a:xfrm>
            <a:off x="4883917" y="4162420"/>
            <a:ext cx="1221114" cy="1636041"/>
          </a:xfrm>
          <a:custGeom>
            <a:avLst/>
            <a:gdLst/>
            <a:ahLst/>
            <a:cxnLst/>
            <a:rect l="l" t="t" r="r" b="b"/>
            <a:pathLst>
              <a:path w="1113789" h="1492250">
                <a:moveTo>
                  <a:pt x="742010" y="0"/>
                </a:moveTo>
                <a:lnTo>
                  <a:pt x="0" y="1491691"/>
                </a:lnTo>
                <a:lnTo>
                  <a:pt x="1113345" y="1259357"/>
                </a:lnTo>
                <a:lnTo>
                  <a:pt x="742010" y="0"/>
                </a:lnTo>
                <a:close/>
              </a:path>
            </a:pathLst>
          </a:custGeom>
          <a:solidFill>
            <a:srgbClr val="FF6B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9" name="object 12"/>
          <p:cNvSpPr/>
          <p:nvPr/>
        </p:nvSpPr>
        <p:spPr>
          <a:xfrm>
            <a:off x="5598297" y="3662354"/>
            <a:ext cx="760238" cy="698277"/>
          </a:xfrm>
          <a:custGeom>
            <a:avLst/>
            <a:gdLst/>
            <a:ahLst/>
            <a:cxnLst/>
            <a:rect l="l" t="t" r="r" b="b"/>
            <a:pathLst>
              <a:path w="693420" h="636904">
                <a:moveTo>
                  <a:pt x="469074" y="0"/>
                </a:moveTo>
                <a:lnTo>
                  <a:pt x="433568" y="35850"/>
                </a:lnTo>
                <a:lnTo>
                  <a:pt x="398832" y="72247"/>
                </a:lnTo>
                <a:lnTo>
                  <a:pt x="364879" y="109186"/>
                </a:lnTo>
                <a:lnTo>
                  <a:pt x="331720" y="146663"/>
                </a:lnTo>
                <a:lnTo>
                  <a:pt x="299366" y="184674"/>
                </a:lnTo>
                <a:lnTo>
                  <a:pt x="267830" y="223215"/>
                </a:lnTo>
                <a:lnTo>
                  <a:pt x="237123" y="262283"/>
                </a:lnTo>
                <a:lnTo>
                  <a:pt x="207257" y="301872"/>
                </a:lnTo>
                <a:lnTo>
                  <a:pt x="178244" y="341979"/>
                </a:lnTo>
                <a:lnTo>
                  <a:pt x="150094" y="382601"/>
                </a:lnTo>
                <a:lnTo>
                  <a:pt x="122821" y="423732"/>
                </a:lnTo>
                <a:lnTo>
                  <a:pt x="96435" y="465368"/>
                </a:lnTo>
                <a:lnTo>
                  <a:pt x="70948" y="507507"/>
                </a:lnTo>
                <a:lnTo>
                  <a:pt x="46372" y="550143"/>
                </a:lnTo>
                <a:lnTo>
                  <a:pt x="22719" y="593273"/>
                </a:lnTo>
                <a:lnTo>
                  <a:pt x="0" y="636892"/>
                </a:lnTo>
                <a:lnTo>
                  <a:pt x="293662" y="636892"/>
                </a:lnTo>
                <a:lnTo>
                  <a:pt x="315070" y="591693"/>
                </a:lnTo>
                <a:lnTo>
                  <a:pt x="337636" y="547034"/>
                </a:lnTo>
                <a:lnTo>
                  <a:pt x="361345" y="502922"/>
                </a:lnTo>
                <a:lnTo>
                  <a:pt x="386181" y="459362"/>
                </a:lnTo>
                <a:lnTo>
                  <a:pt x="412129" y="416362"/>
                </a:lnTo>
                <a:lnTo>
                  <a:pt x="439175" y="373927"/>
                </a:lnTo>
                <a:lnTo>
                  <a:pt x="467302" y="332065"/>
                </a:lnTo>
                <a:lnTo>
                  <a:pt x="496497" y="290780"/>
                </a:lnTo>
                <a:lnTo>
                  <a:pt x="526743" y="250081"/>
                </a:lnTo>
                <a:lnTo>
                  <a:pt x="558025" y="209972"/>
                </a:lnTo>
                <a:lnTo>
                  <a:pt x="590329" y="170461"/>
                </a:lnTo>
                <a:lnTo>
                  <a:pt x="623639" y="131553"/>
                </a:lnTo>
                <a:lnTo>
                  <a:pt x="657940" y="93256"/>
                </a:lnTo>
                <a:lnTo>
                  <a:pt x="693216" y="55575"/>
                </a:lnTo>
                <a:lnTo>
                  <a:pt x="469074" y="0"/>
                </a:lnTo>
                <a:close/>
              </a:path>
            </a:pathLst>
          </a:custGeom>
          <a:solidFill>
            <a:srgbClr val="FF5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0" name="object 13"/>
          <p:cNvSpPr/>
          <p:nvPr/>
        </p:nvSpPr>
        <p:spPr>
          <a:xfrm>
            <a:off x="5598297" y="3090850"/>
            <a:ext cx="1392376" cy="958649"/>
          </a:xfrm>
          <a:custGeom>
            <a:avLst/>
            <a:gdLst/>
            <a:ahLst/>
            <a:cxnLst/>
            <a:rect l="l" t="t" r="r" b="b"/>
            <a:pathLst>
              <a:path w="1270000" h="874395">
                <a:moveTo>
                  <a:pt x="1269834" y="0"/>
                </a:moveTo>
                <a:lnTo>
                  <a:pt x="0" y="604393"/>
                </a:lnTo>
                <a:lnTo>
                  <a:pt x="550913" y="873899"/>
                </a:lnTo>
                <a:lnTo>
                  <a:pt x="1269834" y="0"/>
                </a:lnTo>
                <a:close/>
              </a:path>
            </a:pathLst>
          </a:custGeom>
          <a:solidFill>
            <a:srgbClr val="FF5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2" name="object 14"/>
          <p:cNvSpPr/>
          <p:nvPr/>
        </p:nvSpPr>
        <p:spPr>
          <a:xfrm>
            <a:off x="6669867" y="3019412"/>
            <a:ext cx="849349" cy="381510"/>
          </a:xfrm>
          <a:custGeom>
            <a:avLst/>
            <a:gdLst/>
            <a:ahLst/>
            <a:cxnLst/>
            <a:rect l="l" t="t" r="r" b="b"/>
            <a:pathLst>
              <a:path w="774700" h="347980">
                <a:moveTo>
                  <a:pt x="699985" y="0"/>
                </a:moveTo>
                <a:lnTo>
                  <a:pt x="651642" y="12487"/>
                </a:lnTo>
                <a:lnTo>
                  <a:pt x="603508" y="25579"/>
                </a:lnTo>
                <a:lnTo>
                  <a:pt x="555589" y="39278"/>
                </a:lnTo>
                <a:lnTo>
                  <a:pt x="507894" y="53581"/>
                </a:lnTo>
                <a:lnTo>
                  <a:pt x="460429" y="68491"/>
                </a:lnTo>
                <a:lnTo>
                  <a:pt x="413201" y="84005"/>
                </a:lnTo>
                <a:lnTo>
                  <a:pt x="366218" y="100126"/>
                </a:lnTo>
                <a:lnTo>
                  <a:pt x="319486" y="116852"/>
                </a:lnTo>
                <a:lnTo>
                  <a:pt x="273013" y="134183"/>
                </a:lnTo>
                <a:lnTo>
                  <a:pt x="226805" y="152120"/>
                </a:lnTo>
                <a:lnTo>
                  <a:pt x="180870" y="170663"/>
                </a:lnTo>
                <a:lnTo>
                  <a:pt x="135215" y="189811"/>
                </a:lnTo>
                <a:lnTo>
                  <a:pt x="89847" y="209564"/>
                </a:lnTo>
                <a:lnTo>
                  <a:pt x="44773" y="229923"/>
                </a:lnTo>
                <a:lnTo>
                  <a:pt x="0" y="250888"/>
                </a:lnTo>
                <a:lnTo>
                  <a:pt x="133527" y="347611"/>
                </a:lnTo>
                <a:lnTo>
                  <a:pt x="177260" y="326458"/>
                </a:lnTo>
                <a:lnTo>
                  <a:pt x="221346" y="305954"/>
                </a:lnTo>
                <a:lnTo>
                  <a:pt x="265775" y="286099"/>
                </a:lnTo>
                <a:lnTo>
                  <a:pt x="310539" y="266894"/>
                </a:lnTo>
                <a:lnTo>
                  <a:pt x="355630" y="248339"/>
                </a:lnTo>
                <a:lnTo>
                  <a:pt x="401038" y="230435"/>
                </a:lnTo>
                <a:lnTo>
                  <a:pt x="446755" y="213182"/>
                </a:lnTo>
                <a:lnTo>
                  <a:pt x="492773" y="196580"/>
                </a:lnTo>
                <a:lnTo>
                  <a:pt x="539082" y="180631"/>
                </a:lnTo>
                <a:lnTo>
                  <a:pt x="585675" y="165334"/>
                </a:lnTo>
                <a:lnTo>
                  <a:pt x="632541" y="150690"/>
                </a:lnTo>
                <a:lnTo>
                  <a:pt x="679673" y="136699"/>
                </a:lnTo>
                <a:lnTo>
                  <a:pt x="727062" y="123363"/>
                </a:lnTo>
                <a:lnTo>
                  <a:pt x="774700" y="110680"/>
                </a:lnTo>
                <a:lnTo>
                  <a:pt x="699985" y="0"/>
                </a:lnTo>
                <a:close/>
              </a:path>
            </a:pathLst>
          </a:custGeom>
          <a:solidFill>
            <a:srgbClr val="002E6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3" name="object 15"/>
          <p:cNvSpPr/>
          <p:nvPr/>
        </p:nvSpPr>
        <p:spPr>
          <a:xfrm>
            <a:off x="7098495" y="2947974"/>
            <a:ext cx="1336679" cy="388472"/>
          </a:xfrm>
          <a:custGeom>
            <a:avLst/>
            <a:gdLst/>
            <a:ahLst/>
            <a:cxnLst/>
            <a:rect l="l" t="t" r="r" b="b"/>
            <a:pathLst>
              <a:path w="1219200" h="354330">
                <a:moveTo>
                  <a:pt x="0" y="0"/>
                </a:moveTo>
                <a:lnTo>
                  <a:pt x="71818" y="353872"/>
                </a:lnTo>
                <a:lnTo>
                  <a:pt x="1219022" y="7023"/>
                </a:lnTo>
                <a:lnTo>
                  <a:pt x="0" y="0"/>
                </a:lnTo>
                <a:close/>
              </a:path>
            </a:pathLst>
          </a:custGeom>
          <a:solidFill>
            <a:srgbClr val="002E6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4" name="object 16"/>
          <p:cNvSpPr/>
          <p:nvPr/>
        </p:nvSpPr>
        <p:spPr>
          <a:xfrm>
            <a:off x="6526991" y="7091378"/>
            <a:ext cx="1654141" cy="808273"/>
          </a:xfrm>
          <a:custGeom>
            <a:avLst/>
            <a:gdLst/>
            <a:ahLst/>
            <a:cxnLst/>
            <a:rect l="l" t="t" r="r" b="b"/>
            <a:pathLst>
              <a:path w="1508760" h="737234">
                <a:moveTo>
                  <a:pt x="212674" y="0"/>
                </a:moveTo>
                <a:lnTo>
                  <a:pt x="0" y="449668"/>
                </a:lnTo>
                <a:lnTo>
                  <a:pt x="45111" y="467621"/>
                </a:lnTo>
                <a:lnTo>
                  <a:pt x="90514" y="485012"/>
                </a:lnTo>
                <a:lnTo>
                  <a:pt x="136204" y="501837"/>
                </a:lnTo>
                <a:lnTo>
                  <a:pt x="182175" y="518096"/>
                </a:lnTo>
                <a:lnTo>
                  <a:pt x="228422" y="533787"/>
                </a:lnTo>
                <a:lnTo>
                  <a:pt x="274937" y="548908"/>
                </a:lnTo>
                <a:lnTo>
                  <a:pt x="321716" y="563458"/>
                </a:lnTo>
                <a:lnTo>
                  <a:pt x="368752" y="577434"/>
                </a:lnTo>
                <a:lnTo>
                  <a:pt x="416040" y="590835"/>
                </a:lnTo>
                <a:lnTo>
                  <a:pt x="463574" y="603659"/>
                </a:lnTo>
                <a:lnTo>
                  <a:pt x="511348" y="615905"/>
                </a:lnTo>
                <a:lnTo>
                  <a:pt x="559356" y="627570"/>
                </a:lnTo>
                <a:lnTo>
                  <a:pt x="607593" y="638653"/>
                </a:lnTo>
                <a:lnTo>
                  <a:pt x="656052" y="649153"/>
                </a:lnTo>
                <a:lnTo>
                  <a:pt x="704729" y="659066"/>
                </a:lnTo>
                <a:lnTo>
                  <a:pt x="753616" y="668393"/>
                </a:lnTo>
                <a:lnTo>
                  <a:pt x="802708" y="677130"/>
                </a:lnTo>
                <a:lnTo>
                  <a:pt x="852000" y="685277"/>
                </a:lnTo>
                <a:lnTo>
                  <a:pt x="901486" y="692831"/>
                </a:lnTo>
                <a:lnTo>
                  <a:pt x="951159" y="699790"/>
                </a:lnTo>
                <a:lnTo>
                  <a:pt x="1001014" y="706154"/>
                </a:lnTo>
                <a:lnTo>
                  <a:pt x="1051045" y="711920"/>
                </a:lnTo>
                <a:lnTo>
                  <a:pt x="1101246" y="717086"/>
                </a:lnTo>
                <a:lnTo>
                  <a:pt x="1151612" y="721651"/>
                </a:lnTo>
                <a:lnTo>
                  <a:pt x="1202137" y="725614"/>
                </a:lnTo>
                <a:lnTo>
                  <a:pt x="1252814" y="728971"/>
                </a:lnTo>
                <a:lnTo>
                  <a:pt x="1303639" y="731722"/>
                </a:lnTo>
                <a:lnTo>
                  <a:pt x="1354604" y="733864"/>
                </a:lnTo>
                <a:lnTo>
                  <a:pt x="1405705" y="735397"/>
                </a:lnTo>
                <a:lnTo>
                  <a:pt x="1456935" y="736318"/>
                </a:lnTo>
                <a:lnTo>
                  <a:pt x="1508290" y="736625"/>
                </a:lnTo>
                <a:lnTo>
                  <a:pt x="1508290" y="233324"/>
                </a:lnTo>
                <a:lnTo>
                  <a:pt x="1455918" y="232970"/>
                </a:lnTo>
                <a:lnTo>
                  <a:pt x="1403688" y="231909"/>
                </a:lnTo>
                <a:lnTo>
                  <a:pt x="1351605" y="230143"/>
                </a:lnTo>
                <a:lnTo>
                  <a:pt x="1299679" y="227675"/>
                </a:lnTo>
                <a:lnTo>
                  <a:pt x="1247916" y="224506"/>
                </a:lnTo>
                <a:lnTo>
                  <a:pt x="1196325" y="220639"/>
                </a:lnTo>
                <a:lnTo>
                  <a:pt x="1144914" y="216076"/>
                </a:lnTo>
                <a:lnTo>
                  <a:pt x="1093691" y="210819"/>
                </a:lnTo>
                <a:lnTo>
                  <a:pt x="1042663" y="204871"/>
                </a:lnTo>
                <a:lnTo>
                  <a:pt x="991838" y="198233"/>
                </a:lnTo>
                <a:lnTo>
                  <a:pt x="941224" y="190907"/>
                </a:lnTo>
                <a:lnTo>
                  <a:pt x="890829" y="182896"/>
                </a:lnTo>
                <a:lnTo>
                  <a:pt x="840660" y="174202"/>
                </a:lnTo>
                <a:lnTo>
                  <a:pt x="790726" y="164827"/>
                </a:lnTo>
                <a:lnTo>
                  <a:pt x="741035" y="154774"/>
                </a:lnTo>
                <a:lnTo>
                  <a:pt x="691594" y="144043"/>
                </a:lnTo>
                <a:lnTo>
                  <a:pt x="642411" y="132638"/>
                </a:lnTo>
                <a:lnTo>
                  <a:pt x="593494" y="120561"/>
                </a:lnTo>
                <a:lnTo>
                  <a:pt x="544851" y="107814"/>
                </a:lnTo>
                <a:lnTo>
                  <a:pt x="496489" y="94399"/>
                </a:lnTo>
                <a:lnTo>
                  <a:pt x="448417" y="80317"/>
                </a:lnTo>
                <a:lnTo>
                  <a:pt x="400642" y="65572"/>
                </a:lnTo>
                <a:lnTo>
                  <a:pt x="353173" y="50166"/>
                </a:lnTo>
                <a:lnTo>
                  <a:pt x="306016" y="34100"/>
                </a:lnTo>
                <a:lnTo>
                  <a:pt x="259181" y="17377"/>
                </a:lnTo>
                <a:lnTo>
                  <a:pt x="212674" y="0"/>
                </a:lnTo>
                <a:close/>
              </a:path>
            </a:pathLst>
          </a:custGeom>
          <a:solidFill>
            <a:srgbClr val="FF901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5" name="object 17"/>
          <p:cNvSpPr/>
          <p:nvPr/>
        </p:nvSpPr>
        <p:spPr>
          <a:xfrm>
            <a:off x="5312545" y="6162684"/>
            <a:ext cx="2261218" cy="2037742"/>
          </a:xfrm>
          <a:custGeom>
            <a:avLst/>
            <a:gdLst/>
            <a:ahLst/>
            <a:cxnLst/>
            <a:rect l="l" t="t" r="r" b="b"/>
            <a:pathLst>
              <a:path w="2062479" h="1858645">
                <a:moveTo>
                  <a:pt x="0" y="0"/>
                </a:moveTo>
                <a:lnTo>
                  <a:pt x="1255064" y="1858327"/>
                </a:lnTo>
                <a:lnTo>
                  <a:pt x="2061972" y="610984"/>
                </a:lnTo>
                <a:lnTo>
                  <a:pt x="0" y="0"/>
                </a:lnTo>
                <a:close/>
              </a:path>
            </a:pathLst>
          </a:custGeom>
          <a:solidFill>
            <a:srgbClr val="FF901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6" name="object 18"/>
          <p:cNvSpPr/>
          <p:nvPr/>
        </p:nvSpPr>
        <p:spPr>
          <a:xfrm>
            <a:off x="8241503" y="2947974"/>
            <a:ext cx="800618" cy="195629"/>
          </a:xfrm>
          <a:custGeom>
            <a:avLst/>
            <a:gdLst/>
            <a:ahLst/>
            <a:cxnLst/>
            <a:rect l="l" t="t" r="r" b="b"/>
            <a:pathLst>
              <a:path w="730250" h="178435">
                <a:moveTo>
                  <a:pt x="0" y="0"/>
                </a:moveTo>
                <a:lnTo>
                  <a:pt x="0" y="116814"/>
                </a:lnTo>
                <a:lnTo>
                  <a:pt x="52590" y="117176"/>
                </a:lnTo>
                <a:lnTo>
                  <a:pt x="105121" y="118261"/>
                </a:lnTo>
                <a:lnTo>
                  <a:pt x="157586" y="120069"/>
                </a:lnTo>
                <a:lnTo>
                  <a:pt x="209973" y="122600"/>
                </a:lnTo>
                <a:lnTo>
                  <a:pt x="262276" y="125855"/>
                </a:lnTo>
                <a:lnTo>
                  <a:pt x="314483" y="129833"/>
                </a:lnTo>
                <a:lnTo>
                  <a:pt x="366587" y="134535"/>
                </a:lnTo>
                <a:lnTo>
                  <a:pt x="418577" y="139960"/>
                </a:lnTo>
                <a:lnTo>
                  <a:pt x="470446" y="146109"/>
                </a:lnTo>
                <a:lnTo>
                  <a:pt x="522183" y="152981"/>
                </a:lnTo>
                <a:lnTo>
                  <a:pt x="573780" y="160577"/>
                </a:lnTo>
                <a:lnTo>
                  <a:pt x="625227" y="168896"/>
                </a:lnTo>
                <a:lnTo>
                  <a:pt x="676516" y="177939"/>
                </a:lnTo>
                <a:lnTo>
                  <a:pt x="730199" y="64261"/>
                </a:lnTo>
                <a:lnTo>
                  <a:pt x="678719" y="55408"/>
                </a:lnTo>
                <a:lnTo>
                  <a:pt x="627107" y="47210"/>
                </a:lnTo>
                <a:lnTo>
                  <a:pt x="575369" y="39668"/>
                </a:lnTo>
                <a:lnTo>
                  <a:pt x="523513" y="32783"/>
                </a:lnTo>
                <a:lnTo>
                  <a:pt x="471545" y="26553"/>
                </a:lnTo>
                <a:lnTo>
                  <a:pt x="419473" y="20979"/>
                </a:lnTo>
                <a:lnTo>
                  <a:pt x="367304" y="16062"/>
                </a:lnTo>
                <a:lnTo>
                  <a:pt x="315045" y="11800"/>
                </a:lnTo>
                <a:lnTo>
                  <a:pt x="262703" y="8194"/>
                </a:lnTo>
                <a:lnTo>
                  <a:pt x="210285" y="5244"/>
                </a:lnTo>
                <a:lnTo>
                  <a:pt x="157799" y="2949"/>
                </a:lnTo>
                <a:lnTo>
                  <a:pt x="105251" y="1311"/>
                </a:lnTo>
                <a:lnTo>
                  <a:pt x="52649" y="327"/>
                </a:lnTo>
                <a:lnTo>
                  <a:pt x="0" y="0"/>
                </a:lnTo>
                <a:close/>
              </a:path>
            </a:pathLst>
          </a:custGeom>
          <a:solidFill>
            <a:srgbClr val="003CA6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7" name="object 19"/>
          <p:cNvSpPr/>
          <p:nvPr/>
        </p:nvSpPr>
        <p:spPr>
          <a:xfrm>
            <a:off x="8598693" y="2876536"/>
            <a:ext cx="1411867" cy="540240"/>
          </a:xfrm>
          <a:custGeom>
            <a:avLst/>
            <a:gdLst/>
            <a:ahLst/>
            <a:cxnLst/>
            <a:rect l="l" t="t" r="r" b="b"/>
            <a:pathLst>
              <a:path w="1287779" h="492760">
                <a:moveTo>
                  <a:pt x="290410" y="0"/>
                </a:moveTo>
                <a:lnTo>
                  <a:pt x="0" y="294106"/>
                </a:lnTo>
                <a:lnTo>
                  <a:pt x="1287487" y="492239"/>
                </a:lnTo>
                <a:lnTo>
                  <a:pt x="290410" y="0"/>
                </a:lnTo>
                <a:close/>
              </a:path>
            </a:pathLst>
          </a:custGeom>
          <a:solidFill>
            <a:srgbClr val="003CA6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8" name="object 20"/>
          <p:cNvSpPr/>
          <p:nvPr/>
        </p:nvSpPr>
        <p:spPr>
          <a:xfrm>
            <a:off x="9670263" y="3233726"/>
            <a:ext cx="852134" cy="517963"/>
          </a:xfrm>
          <a:custGeom>
            <a:avLst/>
            <a:gdLst/>
            <a:ahLst/>
            <a:cxnLst/>
            <a:rect l="l" t="t" r="r" b="b"/>
            <a:pathLst>
              <a:path w="777240" h="472439">
                <a:moveTo>
                  <a:pt x="133489" y="0"/>
                </a:moveTo>
                <a:lnTo>
                  <a:pt x="0" y="96710"/>
                </a:lnTo>
                <a:lnTo>
                  <a:pt x="45167" y="119431"/>
                </a:lnTo>
                <a:lnTo>
                  <a:pt x="89795" y="142789"/>
                </a:lnTo>
                <a:lnTo>
                  <a:pt x="133871" y="166780"/>
                </a:lnTo>
                <a:lnTo>
                  <a:pt x="177384" y="191403"/>
                </a:lnTo>
                <a:lnTo>
                  <a:pt x="220323" y="216657"/>
                </a:lnTo>
                <a:lnTo>
                  <a:pt x="262675" y="242537"/>
                </a:lnTo>
                <a:lnTo>
                  <a:pt x="304430" y="269044"/>
                </a:lnTo>
                <a:lnTo>
                  <a:pt x="345575" y="296175"/>
                </a:lnTo>
                <a:lnTo>
                  <a:pt x="386101" y="323927"/>
                </a:lnTo>
                <a:lnTo>
                  <a:pt x="425994" y="352299"/>
                </a:lnTo>
                <a:lnTo>
                  <a:pt x="465244" y="381289"/>
                </a:lnTo>
                <a:lnTo>
                  <a:pt x="503839" y="410894"/>
                </a:lnTo>
                <a:lnTo>
                  <a:pt x="541767" y="441113"/>
                </a:lnTo>
                <a:lnTo>
                  <a:pt x="579018" y="471944"/>
                </a:lnTo>
                <a:lnTo>
                  <a:pt x="777227" y="401713"/>
                </a:lnTo>
                <a:lnTo>
                  <a:pt x="738175" y="370756"/>
                </a:lnTo>
                <a:lnTo>
                  <a:pt x="698529" y="340391"/>
                </a:lnTo>
                <a:lnTo>
                  <a:pt x="658296" y="310618"/>
                </a:lnTo>
                <a:lnTo>
                  <a:pt x="617488" y="281439"/>
                </a:lnTo>
                <a:lnTo>
                  <a:pt x="576115" y="252856"/>
                </a:lnTo>
                <a:lnTo>
                  <a:pt x="534187" y="224868"/>
                </a:lnTo>
                <a:lnTo>
                  <a:pt x="491713" y="197477"/>
                </a:lnTo>
                <a:lnTo>
                  <a:pt x="448703" y="170686"/>
                </a:lnTo>
                <a:lnTo>
                  <a:pt x="405168" y="144493"/>
                </a:lnTo>
                <a:lnTo>
                  <a:pt x="361118" y="118902"/>
                </a:lnTo>
                <a:lnTo>
                  <a:pt x="316563" y="93913"/>
                </a:lnTo>
                <a:lnTo>
                  <a:pt x="271512" y="69527"/>
                </a:lnTo>
                <a:lnTo>
                  <a:pt x="225977" y="45745"/>
                </a:lnTo>
                <a:lnTo>
                  <a:pt x="179965" y="22569"/>
                </a:lnTo>
                <a:lnTo>
                  <a:pt x="133489" y="0"/>
                </a:lnTo>
                <a:close/>
              </a:path>
            </a:pathLst>
          </a:custGeom>
          <a:solidFill>
            <a:srgbClr val="68B2E8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9" name="object 21"/>
          <p:cNvSpPr/>
          <p:nvPr/>
        </p:nvSpPr>
        <p:spPr>
          <a:xfrm>
            <a:off x="9884577" y="3519478"/>
            <a:ext cx="1224595" cy="1090925"/>
          </a:xfrm>
          <a:custGeom>
            <a:avLst/>
            <a:gdLst/>
            <a:ahLst/>
            <a:cxnLst/>
            <a:rect l="l" t="t" r="r" b="b"/>
            <a:pathLst>
              <a:path w="1116965" h="995045">
                <a:moveTo>
                  <a:pt x="650963" y="0"/>
                </a:moveTo>
                <a:lnTo>
                  <a:pt x="0" y="109029"/>
                </a:lnTo>
                <a:lnTo>
                  <a:pt x="1116393" y="995006"/>
                </a:lnTo>
                <a:lnTo>
                  <a:pt x="650963" y="0"/>
                </a:lnTo>
                <a:close/>
              </a:path>
            </a:pathLst>
          </a:custGeom>
          <a:solidFill>
            <a:srgbClr val="68B2E8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0" name="object 22"/>
          <p:cNvSpPr/>
          <p:nvPr/>
        </p:nvSpPr>
        <p:spPr>
          <a:xfrm>
            <a:off x="10741833" y="4376734"/>
            <a:ext cx="568786" cy="887640"/>
          </a:xfrm>
          <a:custGeom>
            <a:avLst/>
            <a:gdLst/>
            <a:ahLst/>
            <a:cxnLst/>
            <a:rect l="l" t="t" r="r" b="b"/>
            <a:pathLst>
              <a:path w="518795" h="809625">
                <a:moveTo>
                  <a:pt x="293674" y="0"/>
                </a:moveTo>
                <a:lnTo>
                  <a:pt x="0" y="0"/>
                </a:lnTo>
                <a:lnTo>
                  <a:pt x="20292" y="45862"/>
                </a:lnTo>
                <a:lnTo>
                  <a:pt x="39316" y="92095"/>
                </a:lnTo>
                <a:lnTo>
                  <a:pt x="57059" y="138687"/>
                </a:lnTo>
                <a:lnTo>
                  <a:pt x="73506" y="185626"/>
                </a:lnTo>
                <a:lnTo>
                  <a:pt x="88645" y="232902"/>
                </a:lnTo>
                <a:lnTo>
                  <a:pt x="102462" y="280502"/>
                </a:lnTo>
                <a:lnTo>
                  <a:pt x="114944" y="328418"/>
                </a:lnTo>
                <a:lnTo>
                  <a:pt x="126077" y="376636"/>
                </a:lnTo>
                <a:lnTo>
                  <a:pt x="135847" y="425146"/>
                </a:lnTo>
                <a:lnTo>
                  <a:pt x="144242" y="473937"/>
                </a:lnTo>
                <a:lnTo>
                  <a:pt x="151248" y="522998"/>
                </a:lnTo>
                <a:lnTo>
                  <a:pt x="156852" y="572317"/>
                </a:lnTo>
                <a:lnTo>
                  <a:pt x="161039" y="621884"/>
                </a:lnTo>
                <a:lnTo>
                  <a:pt x="163797" y="671687"/>
                </a:lnTo>
                <a:lnTo>
                  <a:pt x="165112" y="721715"/>
                </a:lnTo>
                <a:lnTo>
                  <a:pt x="518553" y="809371"/>
                </a:lnTo>
                <a:lnTo>
                  <a:pt x="514747" y="759451"/>
                </a:lnTo>
                <a:lnTo>
                  <a:pt x="509705" y="709780"/>
                </a:lnTo>
                <a:lnTo>
                  <a:pt x="503439" y="660365"/>
                </a:lnTo>
                <a:lnTo>
                  <a:pt x="495961" y="611214"/>
                </a:lnTo>
                <a:lnTo>
                  <a:pt x="487281" y="562336"/>
                </a:lnTo>
                <a:lnTo>
                  <a:pt x="477413" y="513739"/>
                </a:lnTo>
                <a:lnTo>
                  <a:pt x="466367" y="465430"/>
                </a:lnTo>
                <a:lnTo>
                  <a:pt x="454154" y="417419"/>
                </a:lnTo>
                <a:lnTo>
                  <a:pt x="440787" y="369712"/>
                </a:lnTo>
                <a:lnTo>
                  <a:pt x="426277" y="322317"/>
                </a:lnTo>
                <a:lnTo>
                  <a:pt x="410636" y="275244"/>
                </a:lnTo>
                <a:lnTo>
                  <a:pt x="393874" y="228500"/>
                </a:lnTo>
                <a:lnTo>
                  <a:pt x="376005" y="182094"/>
                </a:lnTo>
                <a:lnTo>
                  <a:pt x="357038" y="136032"/>
                </a:lnTo>
                <a:lnTo>
                  <a:pt x="336987" y="90324"/>
                </a:lnTo>
                <a:lnTo>
                  <a:pt x="315861" y="44977"/>
                </a:lnTo>
                <a:lnTo>
                  <a:pt x="293674" y="0"/>
                </a:lnTo>
                <a:close/>
              </a:path>
            </a:pathLst>
          </a:custGeom>
          <a:solidFill>
            <a:srgbClr val="9ACAEB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1" name="object 23"/>
          <p:cNvSpPr/>
          <p:nvPr/>
        </p:nvSpPr>
        <p:spPr>
          <a:xfrm>
            <a:off x="10527519" y="4876800"/>
            <a:ext cx="1072129" cy="1771798"/>
          </a:xfrm>
          <a:custGeom>
            <a:avLst/>
            <a:gdLst/>
            <a:ahLst/>
            <a:cxnLst/>
            <a:rect l="l" t="t" r="r" b="b"/>
            <a:pathLst>
              <a:path w="977900" h="1616075">
                <a:moveTo>
                  <a:pt x="0" y="0"/>
                </a:moveTo>
                <a:lnTo>
                  <a:pt x="81876" y="1615909"/>
                </a:lnTo>
                <a:lnTo>
                  <a:pt x="977709" y="373252"/>
                </a:lnTo>
                <a:lnTo>
                  <a:pt x="0" y="0"/>
                </a:lnTo>
                <a:close/>
              </a:path>
            </a:pathLst>
          </a:custGeom>
          <a:solidFill>
            <a:srgbClr val="9ACAEB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2" name="object 24"/>
          <p:cNvSpPr/>
          <p:nvPr/>
        </p:nvSpPr>
        <p:spPr>
          <a:xfrm>
            <a:off x="9598825" y="6305560"/>
            <a:ext cx="1295605" cy="1221114"/>
          </a:xfrm>
          <a:custGeom>
            <a:avLst/>
            <a:gdLst/>
            <a:ahLst/>
            <a:cxnLst/>
            <a:rect l="l" t="t" r="r" b="b"/>
            <a:pathLst>
              <a:path w="1181734" h="1113790">
                <a:moveTo>
                  <a:pt x="815035" y="0"/>
                </a:moveTo>
                <a:lnTo>
                  <a:pt x="787055" y="37376"/>
                </a:lnTo>
                <a:lnTo>
                  <a:pt x="758184" y="74310"/>
                </a:lnTo>
                <a:lnTo>
                  <a:pt x="728426" y="110794"/>
                </a:lnTo>
                <a:lnTo>
                  <a:pt x="697785" y="146819"/>
                </a:lnTo>
                <a:lnTo>
                  <a:pt x="666265" y="182376"/>
                </a:lnTo>
                <a:lnTo>
                  <a:pt x="633871" y="217456"/>
                </a:lnTo>
                <a:lnTo>
                  <a:pt x="600606" y="252052"/>
                </a:lnTo>
                <a:lnTo>
                  <a:pt x="566474" y="286154"/>
                </a:lnTo>
                <a:lnTo>
                  <a:pt x="531481" y="319754"/>
                </a:lnTo>
                <a:lnTo>
                  <a:pt x="495629" y="352843"/>
                </a:lnTo>
                <a:lnTo>
                  <a:pt x="458924" y="385413"/>
                </a:lnTo>
                <a:lnTo>
                  <a:pt x="421368" y="417454"/>
                </a:lnTo>
                <a:lnTo>
                  <a:pt x="382968" y="448959"/>
                </a:lnTo>
                <a:lnTo>
                  <a:pt x="343726" y="479919"/>
                </a:lnTo>
                <a:lnTo>
                  <a:pt x="303646" y="510325"/>
                </a:lnTo>
                <a:lnTo>
                  <a:pt x="262734" y="540168"/>
                </a:lnTo>
                <a:lnTo>
                  <a:pt x="220993" y="569440"/>
                </a:lnTo>
                <a:lnTo>
                  <a:pt x="178427" y="598133"/>
                </a:lnTo>
                <a:lnTo>
                  <a:pt x="135040" y="626237"/>
                </a:lnTo>
                <a:lnTo>
                  <a:pt x="90838" y="653744"/>
                </a:lnTo>
                <a:lnTo>
                  <a:pt x="45823" y="680645"/>
                </a:lnTo>
                <a:lnTo>
                  <a:pt x="0" y="706932"/>
                </a:lnTo>
                <a:lnTo>
                  <a:pt x="274434" y="1113434"/>
                </a:lnTo>
                <a:lnTo>
                  <a:pt x="320241" y="1085453"/>
                </a:lnTo>
                <a:lnTo>
                  <a:pt x="365276" y="1056920"/>
                </a:lnTo>
                <a:lnTo>
                  <a:pt x="409537" y="1027843"/>
                </a:lnTo>
                <a:lnTo>
                  <a:pt x="453019" y="998228"/>
                </a:lnTo>
                <a:lnTo>
                  <a:pt x="495722" y="968083"/>
                </a:lnTo>
                <a:lnTo>
                  <a:pt x="537641" y="937415"/>
                </a:lnTo>
                <a:lnTo>
                  <a:pt x="578774" y="906233"/>
                </a:lnTo>
                <a:lnTo>
                  <a:pt x="619119" y="874544"/>
                </a:lnTo>
                <a:lnTo>
                  <a:pt x="658672" y="842355"/>
                </a:lnTo>
                <a:lnTo>
                  <a:pt x="697431" y="809674"/>
                </a:lnTo>
                <a:lnTo>
                  <a:pt x="735393" y="776508"/>
                </a:lnTo>
                <a:lnTo>
                  <a:pt x="772555" y="742866"/>
                </a:lnTo>
                <a:lnTo>
                  <a:pt x="808914" y="708754"/>
                </a:lnTo>
                <a:lnTo>
                  <a:pt x="844468" y="674180"/>
                </a:lnTo>
                <a:lnTo>
                  <a:pt x="879214" y="639151"/>
                </a:lnTo>
                <a:lnTo>
                  <a:pt x="913149" y="603676"/>
                </a:lnTo>
                <a:lnTo>
                  <a:pt x="946271" y="567761"/>
                </a:lnTo>
                <a:lnTo>
                  <a:pt x="978576" y="531414"/>
                </a:lnTo>
                <a:lnTo>
                  <a:pt x="1010062" y="494644"/>
                </a:lnTo>
                <a:lnTo>
                  <a:pt x="1040726" y="457456"/>
                </a:lnTo>
                <a:lnTo>
                  <a:pt x="1070566" y="419859"/>
                </a:lnTo>
                <a:lnTo>
                  <a:pt x="1099577" y="381861"/>
                </a:lnTo>
                <a:lnTo>
                  <a:pt x="1127759" y="343468"/>
                </a:lnTo>
                <a:lnTo>
                  <a:pt x="1155107" y="304689"/>
                </a:lnTo>
                <a:lnTo>
                  <a:pt x="1181620" y="265531"/>
                </a:lnTo>
                <a:lnTo>
                  <a:pt x="815035" y="0"/>
                </a:lnTo>
                <a:close/>
              </a:path>
            </a:pathLst>
          </a:custGeom>
          <a:solidFill>
            <a:srgbClr val="FFAE5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3" name="object 25"/>
          <p:cNvSpPr/>
          <p:nvPr/>
        </p:nvSpPr>
        <p:spPr>
          <a:xfrm>
            <a:off x="7669999" y="6591312"/>
            <a:ext cx="2787536" cy="1353390"/>
          </a:xfrm>
          <a:custGeom>
            <a:avLst/>
            <a:gdLst/>
            <a:ahLst/>
            <a:cxnLst/>
            <a:rect l="l" t="t" r="r" b="b"/>
            <a:pathLst>
              <a:path w="2542540" h="1234440">
                <a:moveTo>
                  <a:pt x="1918538" y="0"/>
                </a:moveTo>
                <a:lnTo>
                  <a:pt x="0" y="1203604"/>
                </a:lnTo>
                <a:lnTo>
                  <a:pt x="2542006" y="1234020"/>
                </a:lnTo>
                <a:lnTo>
                  <a:pt x="1918538" y="0"/>
                </a:lnTo>
                <a:close/>
              </a:path>
            </a:pathLst>
          </a:custGeom>
          <a:solidFill>
            <a:srgbClr val="FFAE5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4" name="object 26"/>
          <p:cNvSpPr txBox="1"/>
          <p:nvPr/>
        </p:nvSpPr>
        <p:spPr>
          <a:xfrm>
            <a:off x="6669867" y="2019280"/>
            <a:ext cx="1857388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929">
              <a:lnSpc>
                <a:spcPct val="100000"/>
              </a:lnSpc>
            </a:pPr>
            <a:r>
              <a:rPr sz="1600" spc="67" dirty="0">
                <a:solidFill>
                  <a:srgbClr val="002E6D"/>
                </a:solidFill>
                <a:latin typeface="Calibri"/>
                <a:cs typeface="Calibri"/>
              </a:rPr>
              <a:t>ИДЕЯ</a:t>
            </a:r>
            <a:r>
              <a:rPr sz="1600" spc="-25" dirty="0">
                <a:solidFill>
                  <a:srgbClr val="002E6D"/>
                </a:solidFill>
                <a:latin typeface="Calibri"/>
                <a:cs typeface="Calibri"/>
              </a:rPr>
              <a:t> </a:t>
            </a:r>
            <a:r>
              <a:rPr sz="1600" spc="14" dirty="0">
                <a:solidFill>
                  <a:srgbClr val="002E6D"/>
                </a:solidFill>
                <a:latin typeface="Calibri"/>
                <a:cs typeface="Calibri"/>
              </a:rPr>
              <a:t>ПРОДУКТА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65" name="object 27"/>
          <p:cNvSpPr/>
          <p:nvPr/>
        </p:nvSpPr>
        <p:spPr>
          <a:xfrm>
            <a:off x="7098495" y="2305032"/>
            <a:ext cx="0" cy="704105"/>
          </a:xfrm>
          <a:custGeom>
            <a:avLst/>
            <a:gdLst/>
            <a:ahLst/>
            <a:cxnLst/>
            <a:rect l="l" t="t" r="r" b="b"/>
            <a:pathLst>
              <a:path h="1001394">
                <a:moveTo>
                  <a:pt x="0" y="0"/>
                </a:moveTo>
                <a:lnTo>
                  <a:pt x="0" y="1000874"/>
                </a:lnTo>
              </a:path>
            </a:pathLst>
          </a:custGeom>
          <a:ln w="12687">
            <a:solidFill>
              <a:srgbClr val="002E6D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6" name="object 28"/>
          <p:cNvSpPr txBox="1"/>
          <p:nvPr/>
        </p:nvSpPr>
        <p:spPr>
          <a:xfrm>
            <a:off x="3669471" y="2590784"/>
            <a:ext cx="2571768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929">
              <a:lnSpc>
                <a:spcPct val="100000"/>
              </a:lnSpc>
            </a:pPr>
            <a:r>
              <a:rPr sz="1600" spc="-7" smtClean="0">
                <a:solidFill>
                  <a:srgbClr val="FF5000"/>
                </a:solidFill>
                <a:latin typeface="Calibri"/>
                <a:cs typeface="Calibri"/>
              </a:rPr>
              <a:t>Г</a:t>
            </a:r>
            <a:r>
              <a:rPr sz="1600" spc="35" smtClean="0">
                <a:solidFill>
                  <a:srgbClr val="FF5000"/>
                </a:solidFill>
                <a:latin typeface="Calibri"/>
                <a:cs typeface="Calibri"/>
              </a:rPr>
              <a:t>А</a:t>
            </a:r>
            <a:r>
              <a:rPr sz="1600" spc="-11" smtClean="0">
                <a:solidFill>
                  <a:srgbClr val="FF5000"/>
                </a:solidFill>
                <a:latin typeface="Calibri"/>
                <a:cs typeface="Calibri"/>
              </a:rPr>
              <a:t>Р</a:t>
            </a:r>
            <a:r>
              <a:rPr sz="1600" spc="21" smtClean="0">
                <a:solidFill>
                  <a:srgbClr val="FF5000"/>
                </a:solidFill>
                <a:latin typeface="Calibri"/>
                <a:cs typeface="Calibri"/>
              </a:rPr>
              <a:t>АНТИЙНЫЙ</a:t>
            </a:r>
            <a:r>
              <a:rPr lang="en-US" sz="1600" spc="21" dirty="0" smtClean="0">
                <a:solidFill>
                  <a:srgbClr val="FF5000"/>
                </a:solidFill>
                <a:latin typeface="Calibri"/>
                <a:cs typeface="Calibri"/>
              </a:rPr>
              <a:t> </a:t>
            </a:r>
            <a:r>
              <a:rPr sz="1600" spc="42" smtClean="0">
                <a:solidFill>
                  <a:srgbClr val="FF5000"/>
                </a:solidFill>
                <a:latin typeface="Calibri"/>
                <a:cs typeface="Calibri"/>
              </a:rPr>
              <a:t>СЕРВИС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67" name="object 29"/>
          <p:cNvSpPr/>
          <p:nvPr/>
        </p:nvSpPr>
        <p:spPr>
          <a:xfrm>
            <a:off x="5741173" y="2876536"/>
            <a:ext cx="0" cy="892076"/>
          </a:xfrm>
          <a:custGeom>
            <a:avLst/>
            <a:gdLst/>
            <a:ahLst/>
            <a:cxnLst/>
            <a:rect l="l" t="t" r="r" b="b"/>
            <a:pathLst>
              <a:path h="1268729">
                <a:moveTo>
                  <a:pt x="0" y="0"/>
                </a:moveTo>
                <a:lnTo>
                  <a:pt x="0" y="1268285"/>
                </a:lnTo>
              </a:path>
            </a:pathLst>
          </a:custGeom>
          <a:ln w="12687">
            <a:solidFill>
              <a:srgbClr val="FF5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8" name="object 30"/>
          <p:cNvSpPr txBox="1"/>
          <p:nvPr/>
        </p:nvSpPr>
        <p:spPr>
          <a:xfrm>
            <a:off x="8955883" y="2019280"/>
            <a:ext cx="1785950" cy="334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929" marR="3572">
              <a:lnSpc>
                <a:spcPct val="67500"/>
              </a:lnSpc>
            </a:pPr>
            <a:r>
              <a:rPr sz="1600" spc="28" dirty="0">
                <a:solidFill>
                  <a:srgbClr val="003CA6"/>
                </a:solidFill>
                <a:latin typeface="Calibri"/>
                <a:cs typeface="Calibri"/>
              </a:rPr>
              <a:t>ИССЛЕДОВАНИЕ  </a:t>
            </a:r>
            <a:r>
              <a:rPr sz="1600" spc="35" dirty="0">
                <a:solidFill>
                  <a:srgbClr val="003CA6"/>
                </a:solidFill>
                <a:latin typeface="Calibri"/>
                <a:cs typeface="Calibri"/>
              </a:rPr>
              <a:t>РЫНКА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69" name="object 31"/>
          <p:cNvSpPr/>
          <p:nvPr/>
        </p:nvSpPr>
        <p:spPr>
          <a:xfrm>
            <a:off x="9313073" y="2376470"/>
            <a:ext cx="0" cy="704105"/>
          </a:xfrm>
          <a:custGeom>
            <a:avLst/>
            <a:gdLst/>
            <a:ahLst/>
            <a:cxnLst/>
            <a:rect l="l" t="t" r="r" b="b"/>
            <a:pathLst>
              <a:path h="1001394">
                <a:moveTo>
                  <a:pt x="0" y="0"/>
                </a:moveTo>
                <a:lnTo>
                  <a:pt x="0" y="1000874"/>
                </a:lnTo>
              </a:path>
            </a:pathLst>
          </a:custGeom>
          <a:ln w="12687">
            <a:solidFill>
              <a:srgbClr val="003CA6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0" name="object 32"/>
          <p:cNvSpPr txBox="1"/>
          <p:nvPr/>
        </p:nvSpPr>
        <p:spPr>
          <a:xfrm>
            <a:off x="10384643" y="2590784"/>
            <a:ext cx="2143140" cy="334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929" marR="3572">
              <a:lnSpc>
                <a:spcPct val="67500"/>
              </a:lnSpc>
            </a:pPr>
            <a:r>
              <a:rPr sz="1600" spc="18" dirty="0">
                <a:solidFill>
                  <a:srgbClr val="68B2E8"/>
                </a:solidFill>
                <a:latin typeface="Calibri"/>
                <a:cs typeface="Calibri"/>
              </a:rPr>
              <a:t>КОНСТ</a:t>
            </a:r>
            <a:r>
              <a:rPr sz="1600" dirty="0">
                <a:solidFill>
                  <a:srgbClr val="68B2E8"/>
                </a:solidFill>
                <a:latin typeface="Calibri"/>
                <a:cs typeface="Calibri"/>
              </a:rPr>
              <a:t>Р</a:t>
            </a:r>
            <a:r>
              <a:rPr sz="1600" spc="35" dirty="0">
                <a:solidFill>
                  <a:srgbClr val="68B2E8"/>
                </a:solidFill>
                <a:latin typeface="Calibri"/>
                <a:cs typeface="Calibri"/>
              </a:rPr>
              <a:t>УК</a:t>
            </a:r>
            <a:r>
              <a:rPr sz="1600" spc="-14" dirty="0">
                <a:solidFill>
                  <a:srgbClr val="68B2E8"/>
                </a:solidFill>
                <a:latin typeface="Calibri"/>
                <a:cs typeface="Calibri"/>
              </a:rPr>
              <a:t>Т</a:t>
            </a:r>
            <a:r>
              <a:rPr sz="1600" spc="25" dirty="0">
                <a:solidFill>
                  <a:srgbClr val="68B2E8"/>
                </a:solidFill>
                <a:latin typeface="Calibri"/>
                <a:cs typeface="Calibri"/>
              </a:rPr>
              <a:t>ОРСКИЕ </a:t>
            </a:r>
            <a:r>
              <a:rPr sz="1600" spc="11" dirty="0">
                <a:solidFill>
                  <a:srgbClr val="68B2E8"/>
                </a:solidFill>
                <a:latin typeface="Calibri"/>
                <a:cs typeface="Calibri"/>
              </a:rPr>
              <a:t> </a:t>
            </a:r>
            <a:r>
              <a:rPr sz="1600" spc="21" dirty="0">
                <a:solidFill>
                  <a:srgbClr val="68B2E8"/>
                </a:solidFill>
                <a:latin typeface="Calibri"/>
                <a:cs typeface="Calibri"/>
              </a:rPr>
              <a:t>РАЗРАБОТКИ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71" name="object 33"/>
          <p:cNvSpPr/>
          <p:nvPr/>
        </p:nvSpPr>
        <p:spPr>
          <a:xfrm>
            <a:off x="10598957" y="2876536"/>
            <a:ext cx="0" cy="704105"/>
          </a:xfrm>
          <a:custGeom>
            <a:avLst/>
            <a:gdLst/>
            <a:ahLst/>
            <a:cxnLst/>
            <a:rect l="l" t="t" r="r" b="b"/>
            <a:pathLst>
              <a:path h="1001395">
                <a:moveTo>
                  <a:pt x="0" y="0"/>
                </a:moveTo>
                <a:lnTo>
                  <a:pt x="0" y="1000874"/>
                </a:lnTo>
              </a:path>
            </a:pathLst>
          </a:custGeom>
          <a:ln w="12687">
            <a:solidFill>
              <a:srgbClr val="68B2E8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2" name="object 34"/>
          <p:cNvSpPr txBox="1"/>
          <p:nvPr/>
        </p:nvSpPr>
        <p:spPr>
          <a:xfrm>
            <a:off x="11241899" y="4162420"/>
            <a:ext cx="2286016" cy="35907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929">
              <a:lnSpc>
                <a:spcPts val="1448"/>
              </a:lnSpc>
            </a:pPr>
            <a:r>
              <a:rPr sz="1600" spc="7" dirty="0">
                <a:solidFill>
                  <a:srgbClr val="68B2E8"/>
                </a:solidFill>
                <a:latin typeface="Calibri"/>
                <a:cs typeface="Calibri"/>
              </a:rPr>
              <a:t>ПОСТАНОВКА</a:t>
            </a:r>
            <a:endParaRPr sz="1600" dirty="0">
              <a:latin typeface="Calibri"/>
              <a:cs typeface="Calibri"/>
            </a:endParaRPr>
          </a:p>
          <a:p>
            <a:pPr marL="8929">
              <a:lnSpc>
                <a:spcPts val="1448"/>
              </a:lnSpc>
            </a:pPr>
            <a:r>
              <a:rPr sz="1600" spc="18" dirty="0">
                <a:solidFill>
                  <a:srgbClr val="68B2E8"/>
                </a:solidFill>
                <a:latin typeface="Calibri"/>
                <a:cs typeface="Calibri"/>
              </a:rPr>
              <a:t>НА</a:t>
            </a:r>
            <a:r>
              <a:rPr sz="1600" spc="-35" dirty="0">
                <a:solidFill>
                  <a:srgbClr val="68B2E8"/>
                </a:solidFill>
                <a:latin typeface="Calibri"/>
                <a:cs typeface="Calibri"/>
              </a:rPr>
              <a:t> </a:t>
            </a:r>
            <a:r>
              <a:rPr sz="1600" spc="18" dirty="0">
                <a:solidFill>
                  <a:srgbClr val="68B2E8"/>
                </a:solidFill>
                <a:latin typeface="Calibri"/>
                <a:cs typeface="Calibri"/>
              </a:rPr>
              <a:t>ПРОИЗВОДСТВО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73" name="object 35"/>
          <p:cNvSpPr/>
          <p:nvPr/>
        </p:nvSpPr>
        <p:spPr>
          <a:xfrm>
            <a:off x="11456213" y="4519610"/>
            <a:ext cx="0" cy="704105"/>
          </a:xfrm>
          <a:custGeom>
            <a:avLst/>
            <a:gdLst/>
            <a:ahLst/>
            <a:cxnLst/>
            <a:rect l="l" t="t" r="r" b="b"/>
            <a:pathLst>
              <a:path h="1001395">
                <a:moveTo>
                  <a:pt x="0" y="0"/>
                </a:moveTo>
                <a:lnTo>
                  <a:pt x="0" y="1000874"/>
                </a:lnTo>
              </a:path>
            </a:pathLst>
          </a:custGeom>
          <a:ln w="12687">
            <a:solidFill>
              <a:srgbClr val="9ACAEB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4" name="object 36"/>
          <p:cNvSpPr txBox="1"/>
          <p:nvPr/>
        </p:nvSpPr>
        <p:spPr>
          <a:xfrm>
            <a:off x="10670395" y="7520006"/>
            <a:ext cx="1500198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929">
              <a:lnSpc>
                <a:spcPct val="100000"/>
              </a:lnSpc>
            </a:pPr>
            <a:r>
              <a:rPr sz="1600" spc="21" dirty="0">
                <a:solidFill>
                  <a:srgbClr val="FFAE5F"/>
                </a:solidFill>
                <a:latin typeface="Calibri"/>
                <a:cs typeface="Calibri"/>
              </a:rPr>
              <a:t>ИСПЫ</a:t>
            </a:r>
            <a:r>
              <a:rPr sz="1600" spc="-46" dirty="0">
                <a:solidFill>
                  <a:srgbClr val="FFAE5F"/>
                </a:solidFill>
                <a:latin typeface="Calibri"/>
                <a:cs typeface="Calibri"/>
              </a:rPr>
              <a:t>Т</a:t>
            </a:r>
            <a:r>
              <a:rPr sz="1600" spc="28" dirty="0">
                <a:solidFill>
                  <a:srgbClr val="FFAE5F"/>
                </a:solidFill>
                <a:latin typeface="Calibri"/>
                <a:cs typeface="Calibri"/>
              </a:rPr>
              <a:t>АНИЯ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75" name="object 37"/>
          <p:cNvSpPr/>
          <p:nvPr/>
        </p:nvSpPr>
        <p:spPr>
          <a:xfrm>
            <a:off x="10527519" y="6877064"/>
            <a:ext cx="0" cy="704105"/>
          </a:xfrm>
          <a:custGeom>
            <a:avLst/>
            <a:gdLst/>
            <a:ahLst/>
            <a:cxnLst/>
            <a:rect l="l" t="t" r="r" b="b"/>
            <a:pathLst>
              <a:path h="1001395">
                <a:moveTo>
                  <a:pt x="0" y="0"/>
                </a:moveTo>
                <a:lnTo>
                  <a:pt x="0" y="1000874"/>
                </a:lnTo>
              </a:path>
            </a:pathLst>
          </a:custGeom>
          <a:ln w="12687">
            <a:solidFill>
              <a:srgbClr val="FFAE5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6" name="object 38"/>
          <p:cNvSpPr txBox="1"/>
          <p:nvPr/>
        </p:nvSpPr>
        <p:spPr>
          <a:xfrm>
            <a:off x="7027057" y="8520138"/>
            <a:ext cx="2428892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929">
              <a:lnSpc>
                <a:spcPct val="100000"/>
              </a:lnSpc>
            </a:pPr>
            <a:r>
              <a:rPr sz="1600" spc="46" dirty="0">
                <a:solidFill>
                  <a:srgbClr val="FF9012"/>
                </a:solidFill>
                <a:latin typeface="Calibri"/>
                <a:cs typeface="Calibri"/>
              </a:rPr>
              <a:t>СЕРТИФИКАЦИЯ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77" name="object 39"/>
          <p:cNvSpPr/>
          <p:nvPr/>
        </p:nvSpPr>
        <p:spPr>
          <a:xfrm>
            <a:off x="7241371" y="7805758"/>
            <a:ext cx="0" cy="704105"/>
          </a:xfrm>
          <a:custGeom>
            <a:avLst/>
            <a:gdLst/>
            <a:ahLst/>
            <a:cxnLst/>
            <a:rect l="l" t="t" r="r" b="b"/>
            <a:pathLst>
              <a:path h="1001395">
                <a:moveTo>
                  <a:pt x="0" y="0"/>
                </a:moveTo>
                <a:lnTo>
                  <a:pt x="0" y="1000874"/>
                </a:lnTo>
              </a:path>
            </a:pathLst>
          </a:custGeom>
          <a:ln w="12687">
            <a:solidFill>
              <a:srgbClr val="FF9012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8" name="object 40"/>
          <p:cNvSpPr txBox="1"/>
          <p:nvPr/>
        </p:nvSpPr>
        <p:spPr>
          <a:xfrm>
            <a:off x="3812347" y="6162684"/>
            <a:ext cx="1428760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929">
              <a:lnSpc>
                <a:spcPct val="100000"/>
              </a:lnSpc>
            </a:pPr>
            <a:r>
              <a:rPr sz="1600" dirty="0">
                <a:solidFill>
                  <a:srgbClr val="FF6B00"/>
                </a:solidFill>
                <a:latin typeface="Calibri"/>
                <a:cs typeface="Calibri"/>
              </a:rPr>
              <a:t>ПР</a:t>
            </a:r>
            <a:r>
              <a:rPr sz="1600" spc="-39" dirty="0">
                <a:solidFill>
                  <a:srgbClr val="FF6B00"/>
                </a:solidFill>
                <a:latin typeface="Calibri"/>
                <a:cs typeface="Calibri"/>
              </a:rPr>
              <a:t>О</a:t>
            </a:r>
            <a:r>
              <a:rPr sz="1600" spc="67" dirty="0">
                <a:solidFill>
                  <a:srgbClr val="FF6B00"/>
                </a:solidFill>
                <a:latin typeface="Calibri"/>
                <a:cs typeface="Calibri"/>
              </a:rPr>
              <a:t>ДАЖИ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79" name="object 41"/>
          <p:cNvSpPr/>
          <p:nvPr/>
        </p:nvSpPr>
        <p:spPr>
          <a:xfrm>
            <a:off x="4955355" y="5662618"/>
            <a:ext cx="0" cy="704105"/>
          </a:xfrm>
          <a:custGeom>
            <a:avLst/>
            <a:gdLst/>
            <a:ahLst/>
            <a:cxnLst/>
            <a:rect l="l" t="t" r="r" b="b"/>
            <a:pathLst>
              <a:path h="1001395">
                <a:moveTo>
                  <a:pt x="0" y="0"/>
                </a:moveTo>
                <a:lnTo>
                  <a:pt x="0" y="1000874"/>
                </a:lnTo>
              </a:path>
            </a:pathLst>
          </a:custGeom>
          <a:ln w="12687">
            <a:solidFill>
              <a:srgbClr val="FF6B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0" name="object 42"/>
          <p:cNvSpPr/>
          <p:nvPr/>
        </p:nvSpPr>
        <p:spPr>
          <a:xfrm>
            <a:off x="6741305" y="3448040"/>
            <a:ext cx="3064799" cy="322282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  <p:extLst>
      <p:ext uri="{BB962C8B-B14F-4D97-AF65-F5344CB8AC3E}">
        <p14:creationId xmlns="" xmlns:p14="http://schemas.microsoft.com/office/powerpoint/2010/main" val="454831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20203" y="12"/>
            <a:ext cx="0" cy="1254760"/>
          </a:xfrm>
          <a:custGeom>
            <a:avLst/>
            <a:gdLst/>
            <a:ahLst/>
            <a:cxnLst/>
            <a:rect l="l" t="t" r="r" b="b"/>
            <a:pathLst>
              <a:path h="1254760">
                <a:moveTo>
                  <a:pt x="0" y="1254163"/>
                </a:moveTo>
                <a:lnTo>
                  <a:pt x="0" y="0"/>
                </a:lnTo>
                <a:lnTo>
                  <a:pt x="0" y="1254163"/>
                </a:lnTo>
                <a:close/>
              </a:path>
            </a:pathLst>
          </a:custGeom>
          <a:solidFill>
            <a:srgbClr val="002E6D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39470" y="6595770"/>
            <a:ext cx="272415" cy="732790"/>
          </a:xfrm>
          <a:custGeom>
            <a:avLst/>
            <a:gdLst/>
            <a:ahLst/>
            <a:cxnLst/>
            <a:rect l="l" t="t" r="r" b="b"/>
            <a:pathLst>
              <a:path w="272415" h="732790">
                <a:moveTo>
                  <a:pt x="272415" y="0"/>
                </a:moveTo>
                <a:lnTo>
                  <a:pt x="0" y="267195"/>
                </a:lnTo>
                <a:lnTo>
                  <a:pt x="0" y="732320"/>
                </a:lnTo>
                <a:lnTo>
                  <a:pt x="272415" y="465099"/>
                </a:lnTo>
                <a:lnTo>
                  <a:pt x="272415" y="0"/>
                </a:lnTo>
                <a:close/>
              </a:path>
            </a:pathLst>
          </a:custGeom>
          <a:solidFill>
            <a:srgbClr val="FF5000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sp>
        <p:nvSpPr>
          <p:cNvPr id="4" name="object 4"/>
          <p:cNvSpPr/>
          <p:nvPr/>
        </p:nvSpPr>
        <p:spPr>
          <a:xfrm>
            <a:off x="39470" y="7125869"/>
            <a:ext cx="272415" cy="732155"/>
          </a:xfrm>
          <a:custGeom>
            <a:avLst/>
            <a:gdLst/>
            <a:ahLst/>
            <a:cxnLst/>
            <a:rect l="l" t="t" r="r" b="b"/>
            <a:pathLst>
              <a:path w="272415" h="732154">
                <a:moveTo>
                  <a:pt x="271945" y="0"/>
                </a:moveTo>
                <a:lnTo>
                  <a:pt x="0" y="266738"/>
                </a:lnTo>
                <a:lnTo>
                  <a:pt x="0" y="731850"/>
                </a:lnTo>
                <a:lnTo>
                  <a:pt x="271945" y="465099"/>
                </a:lnTo>
                <a:lnTo>
                  <a:pt x="271945" y="0"/>
                </a:lnTo>
                <a:close/>
              </a:path>
            </a:pathLst>
          </a:custGeom>
          <a:solidFill>
            <a:srgbClr val="002E6D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-20203" y="12"/>
            <a:ext cx="2760980" cy="1254760"/>
          </a:xfrm>
          <a:custGeom>
            <a:avLst/>
            <a:gdLst/>
            <a:ahLst/>
            <a:cxnLst/>
            <a:rect l="l" t="t" r="r" b="b"/>
            <a:pathLst>
              <a:path w="2760980" h="1254760">
                <a:moveTo>
                  <a:pt x="0" y="1254163"/>
                </a:moveTo>
                <a:lnTo>
                  <a:pt x="2760967" y="1254163"/>
                </a:lnTo>
                <a:lnTo>
                  <a:pt x="2760967" y="0"/>
                </a:lnTo>
                <a:lnTo>
                  <a:pt x="0" y="0"/>
                </a:lnTo>
                <a:lnTo>
                  <a:pt x="0" y="1254163"/>
                </a:lnTo>
                <a:close/>
              </a:path>
            </a:pathLst>
          </a:custGeom>
          <a:solidFill>
            <a:srgbClr val="002E6D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-20203" y="9085922"/>
            <a:ext cx="2760980" cy="668020"/>
          </a:xfrm>
          <a:custGeom>
            <a:avLst/>
            <a:gdLst/>
            <a:ahLst/>
            <a:cxnLst/>
            <a:rect l="l" t="t" r="r" b="b"/>
            <a:pathLst>
              <a:path w="2760980" h="668020">
                <a:moveTo>
                  <a:pt x="0" y="667677"/>
                </a:moveTo>
                <a:lnTo>
                  <a:pt x="2760967" y="667677"/>
                </a:lnTo>
                <a:lnTo>
                  <a:pt x="2760967" y="0"/>
                </a:lnTo>
                <a:lnTo>
                  <a:pt x="0" y="0"/>
                </a:lnTo>
                <a:lnTo>
                  <a:pt x="0" y="667677"/>
                </a:lnTo>
                <a:close/>
              </a:path>
            </a:pathLst>
          </a:custGeom>
          <a:solidFill>
            <a:srgbClr val="002E6D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3169405" y="9085922"/>
            <a:ext cx="14170857" cy="668020"/>
          </a:xfrm>
          <a:custGeom>
            <a:avLst/>
            <a:gdLst/>
            <a:ahLst/>
            <a:cxnLst/>
            <a:rect l="l" t="t" r="r" b="b"/>
            <a:pathLst>
              <a:path w="10180955" h="668020">
                <a:moveTo>
                  <a:pt x="0" y="667677"/>
                </a:moveTo>
                <a:lnTo>
                  <a:pt x="10180675" y="667677"/>
                </a:lnTo>
                <a:lnTo>
                  <a:pt x="10180675" y="0"/>
                </a:lnTo>
                <a:lnTo>
                  <a:pt x="0" y="0"/>
                </a:lnTo>
                <a:lnTo>
                  <a:pt x="0" y="667677"/>
                </a:lnTo>
                <a:close/>
              </a:path>
            </a:pathLst>
          </a:custGeom>
          <a:solidFill>
            <a:srgbClr val="FF5000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sp>
        <p:nvSpPr>
          <p:cNvPr id="8" name="object 8"/>
          <p:cNvSpPr/>
          <p:nvPr/>
        </p:nvSpPr>
        <p:spPr>
          <a:xfrm>
            <a:off x="283403" y="315620"/>
            <a:ext cx="2091944" cy="62306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2812215" y="12"/>
            <a:ext cx="14528048" cy="1254760"/>
          </a:xfrm>
          <a:custGeom>
            <a:avLst/>
            <a:gdLst/>
            <a:ahLst/>
            <a:cxnLst/>
            <a:rect l="l" t="t" r="r" b="b"/>
            <a:pathLst>
              <a:path w="10180955" h="1254760">
                <a:moveTo>
                  <a:pt x="0" y="1254163"/>
                </a:moveTo>
                <a:lnTo>
                  <a:pt x="10180675" y="1254163"/>
                </a:lnTo>
                <a:lnTo>
                  <a:pt x="10180675" y="0"/>
                </a:lnTo>
                <a:lnTo>
                  <a:pt x="0" y="0"/>
                </a:lnTo>
                <a:lnTo>
                  <a:pt x="0" y="1254163"/>
                </a:lnTo>
                <a:close/>
              </a:path>
            </a:pathLst>
          </a:custGeom>
          <a:solidFill>
            <a:srgbClr val="002E6D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3162301" y="328384"/>
            <a:ext cx="3764077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defTabSz="914400"/>
            <a:r>
              <a:rPr sz="2800" spc="175" dirty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КЭАЗ </a:t>
            </a:r>
            <a:r>
              <a:rPr sz="2800" spc="70" dirty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</a:t>
            </a:r>
            <a:r>
              <a:rPr sz="2800" spc="-75" dirty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sz="2800" spc="35" dirty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ЭТО</a:t>
            </a:r>
            <a:endParaRPr sz="2800" dirty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5" name="object 12"/>
          <p:cNvSpPr/>
          <p:nvPr/>
        </p:nvSpPr>
        <p:spPr>
          <a:xfrm>
            <a:off x="10956148" y="1376338"/>
            <a:ext cx="6384116" cy="24392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46" name="Рисунок 4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956543" y="6519874"/>
            <a:ext cx="2515908" cy="2480373"/>
          </a:xfrm>
          <a:prstGeom prst="rect">
            <a:avLst/>
          </a:prstGeom>
        </p:spPr>
      </p:pic>
      <p:pic>
        <p:nvPicPr>
          <p:cNvPr id="47" name="Рисунок 4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456345" y="7234254"/>
            <a:ext cx="1074264" cy="1476579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956147" y="7234254"/>
            <a:ext cx="965821" cy="1531923"/>
          </a:xfrm>
          <a:prstGeom prst="rect">
            <a:avLst/>
          </a:prstGeom>
        </p:spPr>
      </p:pic>
      <p:sp>
        <p:nvSpPr>
          <p:cNvPr id="51" name="object 11"/>
          <p:cNvSpPr/>
          <p:nvPr/>
        </p:nvSpPr>
        <p:spPr>
          <a:xfrm>
            <a:off x="10956148" y="3876668"/>
            <a:ext cx="6384116" cy="265131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81" name="Рисунок 80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812083" y="7662882"/>
            <a:ext cx="530262" cy="911055"/>
          </a:xfrm>
          <a:prstGeom prst="rect">
            <a:avLst/>
          </a:prstGeom>
        </p:spPr>
      </p:pic>
      <p:pic>
        <p:nvPicPr>
          <p:cNvPr id="82" name="Рисунок 81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740777" y="7520006"/>
            <a:ext cx="1272630" cy="1062120"/>
          </a:xfrm>
          <a:prstGeom prst="rect">
            <a:avLst/>
          </a:prstGeom>
        </p:spPr>
      </p:pic>
      <p:pic>
        <p:nvPicPr>
          <p:cNvPr id="83" name="Рисунок 82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312413" y="7377130"/>
            <a:ext cx="954472" cy="1429128"/>
          </a:xfrm>
          <a:prstGeom prst="rect">
            <a:avLst/>
          </a:prstGeom>
        </p:spPr>
      </p:pic>
      <p:pic>
        <p:nvPicPr>
          <p:cNvPr id="84" name="Рисунок 8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526859" y="7234254"/>
            <a:ext cx="1484735" cy="1554061"/>
          </a:xfrm>
          <a:prstGeom prst="rect">
            <a:avLst/>
          </a:prstGeom>
        </p:spPr>
      </p:pic>
      <p:pic>
        <p:nvPicPr>
          <p:cNvPr id="85" name="Рисунок 8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384247" y="7162816"/>
            <a:ext cx="848420" cy="1606582"/>
          </a:xfrm>
          <a:prstGeom prst="rect">
            <a:avLst/>
          </a:prstGeom>
        </p:spPr>
      </p:pic>
      <p:pic>
        <p:nvPicPr>
          <p:cNvPr id="86" name="Рисунок 8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384379" y="6662750"/>
            <a:ext cx="2283337" cy="2333154"/>
          </a:xfrm>
          <a:prstGeom prst="rect">
            <a:avLst/>
          </a:prstGeom>
        </p:spPr>
      </p:pic>
      <p:pic>
        <p:nvPicPr>
          <p:cNvPr id="87" name="Рисунок 86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26265" y="1304900"/>
            <a:ext cx="9787006" cy="528641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54831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14024" y="147783"/>
            <a:ext cx="5195653" cy="5956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300460"/>
            <a:r>
              <a:rPr lang="ru-RU" sz="2400" b="1" dirty="0">
                <a:solidFill>
                  <a:prstClr val="white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Два</a:t>
            </a:r>
            <a:r>
              <a:rPr lang="ru-RU" sz="3271" b="1" dirty="0">
                <a:solidFill>
                  <a:prstClr val="white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sz="2400" b="1" dirty="0">
                <a:solidFill>
                  <a:prstClr val="white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продуктовых </a:t>
            </a:r>
            <a:r>
              <a:rPr lang="ru-RU" sz="2400" b="1" dirty="0" smtClean="0">
                <a:solidFill>
                  <a:prstClr val="white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портфеля</a:t>
            </a:r>
            <a:endParaRPr lang="ru-RU" sz="2400" b="1" dirty="0">
              <a:solidFill>
                <a:prstClr val="black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436" y="1581520"/>
            <a:ext cx="3029592" cy="641058"/>
          </a:xfrm>
          <a:prstGeom prst="rect">
            <a:avLst/>
          </a:prstGeom>
        </p:spPr>
      </p:pic>
      <p:cxnSp>
        <p:nvCxnSpPr>
          <p:cNvPr id="5" name="Прямая соединительная линия 4"/>
          <p:cNvCxnSpPr/>
          <p:nvPr/>
        </p:nvCxnSpPr>
        <p:spPr>
          <a:xfrm flipV="1">
            <a:off x="517542" y="3003458"/>
            <a:ext cx="0" cy="2159450"/>
          </a:xfrm>
          <a:prstGeom prst="line">
            <a:avLst/>
          </a:prstGeom>
          <a:ln w="38100">
            <a:solidFill>
              <a:srgbClr val="EC6A2E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V="1">
            <a:off x="8693081" y="2932380"/>
            <a:ext cx="36901" cy="2341325"/>
          </a:xfrm>
          <a:prstGeom prst="line">
            <a:avLst/>
          </a:prstGeom>
          <a:ln w="38100">
            <a:solidFill>
              <a:srgbClr val="EC6A2E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081" y="1563166"/>
            <a:ext cx="3183076" cy="1122699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594455" y="2692727"/>
            <a:ext cx="6976219" cy="1274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300460"/>
            <a:r>
              <a:rPr lang="ru-RU" sz="2560" dirty="0">
                <a:solidFill>
                  <a:srgbClr val="163C66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Надежный продуктовый портфель, проверенный временем. Подходит для </a:t>
            </a:r>
            <a:r>
              <a:rPr lang="ru-RU" sz="2560" dirty="0">
                <a:solidFill>
                  <a:srgbClr val="EC6A2E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бюджетных</a:t>
            </a:r>
            <a:r>
              <a:rPr lang="ru-RU" sz="2560" dirty="0">
                <a:solidFill>
                  <a:srgbClr val="163C66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решений.</a:t>
            </a:r>
            <a:endParaRPr lang="ru-RU" sz="2560" dirty="0">
              <a:solidFill>
                <a:prstClr val="black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66882" y="2838880"/>
            <a:ext cx="7706128" cy="7927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00460"/>
            <a:r>
              <a:rPr lang="ru-RU" sz="2276" dirty="0">
                <a:solidFill>
                  <a:srgbClr val="163C66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Продуктовый портфель </a:t>
            </a:r>
            <a:r>
              <a:rPr lang="ru-RU" sz="2276" dirty="0" err="1" smtClean="0">
                <a:solidFill>
                  <a:srgbClr val="163C66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новыых</a:t>
            </a:r>
            <a:r>
              <a:rPr lang="ru-RU" sz="2276" dirty="0" smtClean="0">
                <a:solidFill>
                  <a:srgbClr val="163C66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sz="2276" dirty="0">
                <a:solidFill>
                  <a:srgbClr val="163C66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продуктов </a:t>
            </a:r>
            <a:r>
              <a:rPr lang="ru-RU" sz="2276" dirty="0">
                <a:solidFill>
                  <a:srgbClr val="ED7D3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с </a:t>
            </a:r>
            <a:r>
              <a:rPr lang="ru-RU" sz="2276" dirty="0" smtClean="0">
                <a:solidFill>
                  <a:srgbClr val="ED7D3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улучшенными техническими </a:t>
            </a:r>
            <a:r>
              <a:rPr lang="ru-RU" sz="2276" dirty="0">
                <a:solidFill>
                  <a:srgbClr val="ED7D3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характеристиками.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4541" y="5619824"/>
            <a:ext cx="1539344" cy="294105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0703" y="6270425"/>
            <a:ext cx="1187580" cy="183413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347" y="6316682"/>
            <a:ext cx="843356" cy="167783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6185" y="6307769"/>
            <a:ext cx="1944855" cy="199355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9379" y="6450198"/>
            <a:ext cx="1022298" cy="1546569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4472" y="6733794"/>
            <a:ext cx="806228" cy="1312441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9245" y="5840551"/>
            <a:ext cx="1307176" cy="2188318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3988" y="6448482"/>
            <a:ext cx="1148838" cy="1606306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44837" y="4739020"/>
            <a:ext cx="3272401" cy="3262619"/>
          </a:xfrm>
          <a:prstGeom prst="rect">
            <a:avLst/>
          </a:prstGeom>
        </p:spPr>
      </p:pic>
      <p:sp>
        <p:nvSpPr>
          <p:cNvPr id="22" name="TextBox 87"/>
          <p:cNvSpPr txBox="1">
            <a:spLocks noChangeArrowheads="1"/>
          </p:cNvSpPr>
          <p:nvPr/>
        </p:nvSpPr>
        <p:spPr bwMode="auto">
          <a:xfrm>
            <a:off x="10001144" y="8170904"/>
            <a:ext cx="1652351" cy="37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9335" tIns="64671" rIns="129335" bIns="64671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1300460">
              <a:spcBef>
                <a:spcPct val="0"/>
              </a:spcBef>
              <a:buNone/>
            </a:pPr>
            <a:r>
              <a:rPr lang="en-US" altLang="en-US" sz="1564" dirty="0" err="1">
                <a:solidFill>
                  <a:srgbClr val="163C6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Optimat</a:t>
            </a:r>
            <a:r>
              <a:rPr lang="en-US" altLang="en-US" sz="1564" dirty="0">
                <a:solidFill>
                  <a:srgbClr val="163C6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</a:t>
            </a:r>
            <a:endParaRPr lang="ru-RU" altLang="en-US" sz="1564" dirty="0">
              <a:solidFill>
                <a:srgbClr val="163C6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3" name="TextBox 87"/>
          <p:cNvSpPr txBox="1">
            <a:spLocks noChangeArrowheads="1"/>
          </p:cNvSpPr>
          <p:nvPr/>
        </p:nvSpPr>
        <p:spPr bwMode="auto">
          <a:xfrm>
            <a:off x="12386657" y="8181124"/>
            <a:ext cx="1652351" cy="37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9335" tIns="64671" rIns="129335" bIns="64671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1300460">
              <a:spcBef>
                <a:spcPct val="0"/>
              </a:spcBef>
              <a:buNone/>
            </a:pPr>
            <a:r>
              <a:rPr lang="en-US" altLang="en-US" sz="1564" dirty="0" err="1">
                <a:solidFill>
                  <a:srgbClr val="163C6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Optimat</a:t>
            </a:r>
            <a:r>
              <a:rPr lang="en-US" altLang="en-US" sz="1564" dirty="0">
                <a:solidFill>
                  <a:srgbClr val="163C6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</a:t>
            </a:r>
            <a:endParaRPr lang="ru-RU" altLang="en-US" sz="1564" dirty="0">
              <a:solidFill>
                <a:srgbClr val="163C6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4" name="TextBox 87"/>
          <p:cNvSpPr txBox="1">
            <a:spLocks noChangeArrowheads="1"/>
          </p:cNvSpPr>
          <p:nvPr/>
        </p:nvSpPr>
        <p:spPr bwMode="auto">
          <a:xfrm>
            <a:off x="15040583" y="8170904"/>
            <a:ext cx="1652351" cy="37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9335" tIns="64671" rIns="129335" bIns="64671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1300460">
              <a:spcBef>
                <a:spcPct val="0"/>
              </a:spcBef>
              <a:buNone/>
            </a:pPr>
            <a:r>
              <a:rPr lang="en-US" altLang="en-US" sz="1564" dirty="0" err="1">
                <a:solidFill>
                  <a:srgbClr val="163C6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Optimat</a:t>
            </a:r>
            <a:r>
              <a:rPr lang="en-US" altLang="en-US" sz="1564" dirty="0">
                <a:solidFill>
                  <a:srgbClr val="163C6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</a:t>
            </a:r>
            <a:endParaRPr lang="ru-RU" altLang="en-US" sz="1564" dirty="0">
              <a:solidFill>
                <a:srgbClr val="163C6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4" name="Picture 63" descr="А63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061" y="4275747"/>
            <a:ext cx="803769" cy="79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" name="Rectangle 1036"/>
          <p:cNvSpPr txBox="1">
            <a:spLocks noChangeArrowheads="1"/>
          </p:cNvSpPr>
          <p:nvPr/>
        </p:nvSpPr>
        <p:spPr bwMode="auto">
          <a:xfrm>
            <a:off x="2787055" y="5080478"/>
            <a:ext cx="801510" cy="241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9335" tIns="64671" rIns="129335" bIns="6467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1300460">
              <a:spcBef>
                <a:spcPct val="0"/>
              </a:spcBef>
              <a:buNone/>
            </a:pPr>
            <a:r>
              <a:rPr lang="ru-RU" altLang="en-US" sz="1138" dirty="0">
                <a:solidFill>
                  <a:srgbClr val="163C6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АП50Б</a:t>
            </a:r>
          </a:p>
          <a:p>
            <a:pPr defTabSz="1300460">
              <a:spcBef>
                <a:spcPct val="0"/>
              </a:spcBef>
              <a:buNone/>
            </a:pPr>
            <a:endParaRPr lang="ru-RU" altLang="en-US" sz="1138" dirty="0">
              <a:solidFill>
                <a:srgbClr val="163C6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6" name="Rectangle 1036"/>
          <p:cNvSpPr txBox="1">
            <a:spLocks noChangeArrowheads="1"/>
          </p:cNvSpPr>
          <p:nvPr/>
        </p:nvSpPr>
        <p:spPr bwMode="auto">
          <a:xfrm>
            <a:off x="4293419" y="5102882"/>
            <a:ext cx="663508" cy="254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9335" tIns="64671" rIns="129335" bIns="6467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1300460">
              <a:spcBef>
                <a:spcPct val="0"/>
              </a:spcBef>
              <a:buNone/>
            </a:pPr>
            <a:r>
              <a:rPr lang="ru-RU" altLang="en-US" sz="1138" dirty="0">
                <a:solidFill>
                  <a:srgbClr val="163C6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АЕ20</a:t>
            </a:r>
          </a:p>
          <a:p>
            <a:pPr defTabSz="1300460">
              <a:spcBef>
                <a:spcPct val="0"/>
              </a:spcBef>
              <a:buNone/>
            </a:pPr>
            <a:endParaRPr lang="ru-RU" altLang="en-US" sz="1138" dirty="0">
              <a:solidFill>
                <a:srgbClr val="163C6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7" name="Rectangle 1036"/>
          <p:cNvSpPr txBox="1">
            <a:spLocks noChangeArrowheads="1"/>
          </p:cNvSpPr>
          <p:nvPr/>
        </p:nvSpPr>
        <p:spPr bwMode="auto">
          <a:xfrm>
            <a:off x="3577584" y="5095212"/>
            <a:ext cx="991165" cy="22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9335" tIns="64671" rIns="129335" bIns="6467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1300460">
              <a:spcBef>
                <a:spcPct val="0"/>
              </a:spcBef>
              <a:buNone/>
            </a:pPr>
            <a:r>
              <a:rPr lang="ru-RU" altLang="en-US" sz="1138" dirty="0">
                <a:solidFill>
                  <a:srgbClr val="163C6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АЕ20М</a:t>
            </a:r>
          </a:p>
          <a:p>
            <a:pPr defTabSz="1300460">
              <a:spcBef>
                <a:spcPct val="0"/>
              </a:spcBef>
              <a:buNone/>
            </a:pPr>
            <a:endParaRPr lang="ru-RU" altLang="en-US" sz="1138" dirty="0">
              <a:solidFill>
                <a:srgbClr val="163C6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8" name="Rectangle 1036"/>
          <p:cNvSpPr txBox="1">
            <a:spLocks noChangeArrowheads="1"/>
          </p:cNvSpPr>
          <p:nvPr/>
        </p:nvSpPr>
        <p:spPr bwMode="auto">
          <a:xfrm>
            <a:off x="1081081" y="5059677"/>
            <a:ext cx="979876" cy="29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9335" tIns="64671" rIns="129335" bIns="6467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1300460">
              <a:spcBef>
                <a:spcPct val="0"/>
              </a:spcBef>
              <a:buNone/>
            </a:pPr>
            <a:r>
              <a:rPr lang="ru-RU" altLang="en-US" sz="1138" dirty="0">
                <a:solidFill>
                  <a:srgbClr val="163C6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ВА21-29</a:t>
            </a:r>
          </a:p>
          <a:p>
            <a:pPr defTabSz="1300460">
              <a:spcBef>
                <a:spcPct val="0"/>
              </a:spcBef>
              <a:buNone/>
            </a:pPr>
            <a:endParaRPr lang="ru-RU" altLang="en-US" sz="1138" dirty="0">
              <a:solidFill>
                <a:srgbClr val="163C6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9" name="Rectangle 1036"/>
          <p:cNvSpPr txBox="1">
            <a:spLocks noChangeArrowheads="1"/>
          </p:cNvSpPr>
          <p:nvPr/>
        </p:nvSpPr>
        <p:spPr bwMode="auto">
          <a:xfrm>
            <a:off x="2042617" y="5070702"/>
            <a:ext cx="801510" cy="263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9335" tIns="64671" rIns="129335" bIns="6467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1300460">
              <a:spcBef>
                <a:spcPct val="0"/>
              </a:spcBef>
              <a:buNone/>
            </a:pPr>
            <a:r>
              <a:rPr lang="ru-RU" altLang="en-US" sz="1138" dirty="0">
                <a:solidFill>
                  <a:srgbClr val="163C6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ВА13</a:t>
            </a:r>
          </a:p>
          <a:p>
            <a:pPr defTabSz="1300460">
              <a:spcBef>
                <a:spcPct val="0"/>
              </a:spcBef>
              <a:buNone/>
            </a:pPr>
            <a:endParaRPr lang="ru-RU" altLang="en-US" sz="1138" dirty="0">
              <a:solidFill>
                <a:srgbClr val="163C6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1" name="Rectangle 1036"/>
          <p:cNvSpPr txBox="1">
            <a:spLocks noChangeArrowheads="1"/>
          </p:cNvSpPr>
          <p:nvPr/>
        </p:nvSpPr>
        <p:spPr bwMode="auto">
          <a:xfrm>
            <a:off x="564813" y="5046979"/>
            <a:ext cx="803769" cy="662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9335" tIns="64671" rIns="129335" bIns="6467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1300460">
              <a:spcBef>
                <a:spcPct val="0"/>
              </a:spcBef>
              <a:buNone/>
            </a:pPr>
            <a:r>
              <a:rPr lang="ru-RU" altLang="en-US" sz="1138" dirty="0">
                <a:solidFill>
                  <a:srgbClr val="163C6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A63</a:t>
            </a:r>
          </a:p>
          <a:p>
            <a:pPr defTabSz="1300460">
              <a:spcBef>
                <a:spcPct val="0"/>
              </a:spcBef>
              <a:buNone/>
            </a:pPr>
            <a:endParaRPr lang="ru-RU" altLang="en-US" sz="1138" dirty="0">
              <a:solidFill>
                <a:srgbClr val="163C6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9" name="TextBox 82"/>
          <p:cNvSpPr txBox="1">
            <a:spLocks noChangeArrowheads="1"/>
          </p:cNvSpPr>
          <p:nvPr/>
        </p:nvSpPr>
        <p:spPr bwMode="auto">
          <a:xfrm>
            <a:off x="1013514" y="8226846"/>
            <a:ext cx="997938" cy="3057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9335" tIns="64671" rIns="129335" bIns="64671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1300460">
              <a:spcBef>
                <a:spcPct val="0"/>
              </a:spcBef>
              <a:buNone/>
            </a:pPr>
            <a:r>
              <a:rPr lang="ru-RU" altLang="en-US" sz="1138" dirty="0">
                <a:solidFill>
                  <a:srgbClr val="163C6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ВА57-31</a:t>
            </a:r>
          </a:p>
        </p:txBody>
      </p:sp>
      <p:sp>
        <p:nvSpPr>
          <p:cNvPr id="70" name="TextBox 83"/>
          <p:cNvSpPr txBox="1">
            <a:spLocks noChangeArrowheads="1"/>
          </p:cNvSpPr>
          <p:nvPr/>
        </p:nvSpPr>
        <p:spPr bwMode="auto">
          <a:xfrm>
            <a:off x="5923777" y="5116247"/>
            <a:ext cx="986648" cy="3057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9335" tIns="64671" rIns="129335" bIns="64671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1300460">
              <a:spcBef>
                <a:spcPct val="0"/>
              </a:spcBef>
              <a:buNone/>
            </a:pPr>
            <a:r>
              <a:rPr lang="ru-RU" altLang="en-US" sz="1138" dirty="0">
                <a:solidFill>
                  <a:srgbClr val="163C6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ВА57Ф35</a:t>
            </a:r>
          </a:p>
        </p:txBody>
      </p:sp>
      <p:sp>
        <p:nvSpPr>
          <p:cNvPr id="71" name="TextBox 84"/>
          <p:cNvSpPr txBox="1">
            <a:spLocks noChangeArrowheads="1"/>
          </p:cNvSpPr>
          <p:nvPr/>
        </p:nvSpPr>
        <p:spPr bwMode="auto">
          <a:xfrm>
            <a:off x="2514060" y="8323999"/>
            <a:ext cx="977617" cy="3057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9335" tIns="64671" rIns="129335" bIns="64671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1300460">
              <a:spcBef>
                <a:spcPct val="0"/>
              </a:spcBef>
              <a:buNone/>
            </a:pPr>
            <a:r>
              <a:rPr lang="ru-RU" altLang="en-US" sz="1138" dirty="0">
                <a:solidFill>
                  <a:srgbClr val="163C6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ВА57-35</a:t>
            </a:r>
          </a:p>
        </p:txBody>
      </p:sp>
      <p:sp>
        <p:nvSpPr>
          <p:cNvPr id="72" name="TextBox 85"/>
          <p:cNvSpPr txBox="1">
            <a:spLocks noChangeArrowheads="1"/>
          </p:cNvSpPr>
          <p:nvPr/>
        </p:nvSpPr>
        <p:spPr bwMode="auto">
          <a:xfrm>
            <a:off x="4476733" y="8455492"/>
            <a:ext cx="1000195" cy="3057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9335" tIns="64671" rIns="129335" bIns="64671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1300460">
              <a:spcBef>
                <a:spcPct val="0"/>
              </a:spcBef>
              <a:buNone/>
            </a:pPr>
            <a:r>
              <a:rPr lang="ru-RU" altLang="en-US" sz="1138" dirty="0">
                <a:solidFill>
                  <a:srgbClr val="163C6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ВА57-39</a:t>
            </a:r>
          </a:p>
        </p:txBody>
      </p:sp>
      <p:sp>
        <p:nvSpPr>
          <p:cNvPr id="73" name="TextBox 86"/>
          <p:cNvSpPr txBox="1">
            <a:spLocks noChangeArrowheads="1"/>
          </p:cNvSpPr>
          <p:nvPr/>
        </p:nvSpPr>
        <p:spPr bwMode="auto">
          <a:xfrm>
            <a:off x="6792799" y="5102740"/>
            <a:ext cx="1029547" cy="3057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9335" tIns="64671" rIns="129335" bIns="64671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1300460">
              <a:spcBef>
                <a:spcPct val="0"/>
              </a:spcBef>
              <a:buNone/>
            </a:pPr>
            <a:r>
              <a:rPr lang="ru-RU" altLang="en-US" sz="1138" dirty="0">
                <a:solidFill>
                  <a:srgbClr val="163C6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ВА04-36</a:t>
            </a:r>
          </a:p>
        </p:txBody>
      </p:sp>
      <p:sp>
        <p:nvSpPr>
          <p:cNvPr id="74" name="TextBox 87"/>
          <p:cNvSpPr txBox="1">
            <a:spLocks noChangeArrowheads="1"/>
          </p:cNvSpPr>
          <p:nvPr/>
        </p:nvSpPr>
        <p:spPr bwMode="auto">
          <a:xfrm>
            <a:off x="7558050" y="5096734"/>
            <a:ext cx="1106310" cy="3057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9335" tIns="64671" rIns="129335" bIns="64671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1300460">
              <a:spcBef>
                <a:spcPct val="0"/>
              </a:spcBef>
              <a:buNone/>
            </a:pPr>
            <a:r>
              <a:rPr lang="ru-RU" altLang="en-US" sz="1138" dirty="0">
                <a:solidFill>
                  <a:srgbClr val="163C6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ВА51-35</a:t>
            </a:r>
          </a:p>
        </p:txBody>
      </p:sp>
      <p:sp>
        <p:nvSpPr>
          <p:cNvPr id="76" name="TextBox 90"/>
          <p:cNvSpPr txBox="1">
            <a:spLocks noChangeArrowheads="1"/>
          </p:cNvSpPr>
          <p:nvPr/>
        </p:nvSpPr>
        <p:spPr bwMode="auto">
          <a:xfrm>
            <a:off x="6243035" y="8635509"/>
            <a:ext cx="1733358" cy="3057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9335" tIns="64671" rIns="129335" bIns="64671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1300460">
              <a:spcBef>
                <a:spcPct val="0"/>
              </a:spcBef>
              <a:buNone/>
            </a:pPr>
            <a:r>
              <a:rPr lang="ru-RU" altLang="en-US" sz="1138" dirty="0">
                <a:solidFill>
                  <a:srgbClr val="163C6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ВА50-41; ВА50-43</a:t>
            </a:r>
          </a:p>
        </p:txBody>
      </p:sp>
      <p:sp>
        <p:nvSpPr>
          <p:cNvPr id="77" name="TextBox 82"/>
          <p:cNvSpPr txBox="1">
            <a:spLocks noChangeArrowheads="1"/>
          </p:cNvSpPr>
          <p:nvPr/>
        </p:nvSpPr>
        <p:spPr bwMode="auto">
          <a:xfrm>
            <a:off x="5114492" y="5102881"/>
            <a:ext cx="997938" cy="3057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9335" tIns="64671" rIns="129335" bIns="64671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1300460">
              <a:spcBef>
                <a:spcPct val="0"/>
              </a:spcBef>
              <a:buNone/>
            </a:pPr>
            <a:r>
              <a:rPr lang="ru-RU" altLang="en-US" sz="1138" dirty="0">
                <a:solidFill>
                  <a:srgbClr val="163C6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ВА57Ф31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2031" y="4111518"/>
            <a:ext cx="664788" cy="94255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5331" y="4275747"/>
            <a:ext cx="602199" cy="819699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936" y="4137892"/>
            <a:ext cx="516833" cy="942922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7748" y="4297991"/>
            <a:ext cx="445038" cy="782487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3801" y="4204569"/>
            <a:ext cx="585183" cy="905547"/>
          </a:xfrm>
          <a:prstGeom prst="rect">
            <a:avLst/>
          </a:prstGeom>
        </p:spPr>
      </p:pic>
      <p:pic>
        <p:nvPicPr>
          <p:cNvPr id="62" name="Рисунок 61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0216" y="4047634"/>
            <a:ext cx="790454" cy="1149419"/>
          </a:xfrm>
          <a:prstGeom prst="rect">
            <a:avLst/>
          </a:prstGeom>
        </p:spPr>
      </p:pic>
      <p:pic>
        <p:nvPicPr>
          <p:cNvPr id="63" name="Рисунок 62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7213" y="4125166"/>
            <a:ext cx="439014" cy="96066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1451" y="4274701"/>
            <a:ext cx="504154" cy="81855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1461" y="4198439"/>
            <a:ext cx="621211" cy="917808"/>
          </a:xfrm>
          <a:prstGeom prst="rect">
            <a:avLst/>
          </a:prstGeom>
        </p:spPr>
      </p:pic>
      <p:pic>
        <p:nvPicPr>
          <p:cNvPr id="65" name="Рисунок 64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8170065" y="7019940"/>
            <a:ext cx="1272630" cy="1062120"/>
          </a:xfrm>
          <a:prstGeom prst="rect">
            <a:avLst/>
          </a:prstGeom>
        </p:spPr>
      </p:pic>
      <p:sp>
        <p:nvSpPr>
          <p:cNvPr id="66" name="TextBox 87"/>
          <p:cNvSpPr txBox="1">
            <a:spLocks noChangeArrowheads="1"/>
          </p:cNvSpPr>
          <p:nvPr/>
        </p:nvSpPr>
        <p:spPr bwMode="auto">
          <a:xfrm>
            <a:off x="8170065" y="8162948"/>
            <a:ext cx="1652351" cy="37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9335" tIns="64671" rIns="129335" bIns="64671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1300460">
              <a:spcBef>
                <a:spcPct val="0"/>
              </a:spcBef>
              <a:buNone/>
            </a:pPr>
            <a:r>
              <a:rPr lang="en-US" altLang="en-US" sz="1564" dirty="0" err="1" smtClean="0">
                <a:solidFill>
                  <a:srgbClr val="163C6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OptiDin</a:t>
            </a:r>
            <a:endParaRPr lang="ru-RU" altLang="en-US" sz="1564" dirty="0">
              <a:solidFill>
                <a:srgbClr val="163C6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35115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3383719" y="304768"/>
            <a:ext cx="13286021" cy="46166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>
            <a:spAutoFit/>
          </a:bodyPr>
          <a:lstStyle/>
          <a:p>
            <a:pPr defTabSz="914291">
              <a:tabLst>
                <a:tab pos="0" algn="l"/>
                <a:tab pos="849038" algn="l"/>
                <a:tab pos="1701089" algn="l"/>
                <a:tab pos="2553138" algn="l"/>
                <a:tab pos="3405188" algn="l"/>
                <a:tab pos="4257237" algn="l"/>
                <a:tab pos="5109286" algn="l"/>
                <a:tab pos="5961335" algn="l"/>
                <a:tab pos="6813383" algn="l"/>
                <a:tab pos="7665434" algn="l"/>
                <a:tab pos="8517482" algn="l"/>
                <a:tab pos="9369531" algn="l"/>
                <a:tab pos="10221582" algn="l"/>
                <a:tab pos="11073630" algn="l"/>
                <a:tab pos="11925680" algn="l"/>
                <a:tab pos="12777728" algn="l"/>
                <a:tab pos="13629779" algn="l"/>
                <a:tab pos="14481827" algn="l"/>
                <a:tab pos="15333877" algn="l"/>
                <a:tab pos="16185927" algn="l"/>
                <a:tab pos="17037977" algn="l"/>
              </a:tabLst>
            </a:pPr>
            <a:r>
              <a:rPr lang="ru-RU" sz="2400" b="1" dirty="0" smtClean="0">
                <a:solidFill>
                  <a:prstClr val="white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Новая линейка низковольтной аппаратуры распределения до 4000А</a:t>
            </a:r>
            <a:endParaRPr lang="ru-RU" sz="2400" b="1" dirty="0">
              <a:solidFill>
                <a:prstClr val="white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68" name="Рисунок 6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0230" y="1524710"/>
            <a:ext cx="3264689" cy="1214801"/>
          </a:xfrm>
          <a:prstGeom prst="rect">
            <a:avLst/>
          </a:prstGeom>
        </p:spPr>
      </p:pic>
      <p:pic>
        <p:nvPicPr>
          <p:cNvPr id="6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9009" y="3950687"/>
            <a:ext cx="1055562" cy="1589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1698" y="3689899"/>
            <a:ext cx="1320881" cy="1880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1" name="Рисунок 7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4807" y="3658680"/>
            <a:ext cx="1694967" cy="2111186"/>
          </a:xfrm>
          <a:prstGeom prst="rect">
            <a:avLst/>
          </a:prstGeom>
        </p:spPr>
      </p:pic>
      <p:pic>
        <p:nvPicPr>
          <p:cNvPr id="72" name="Рисунок 7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9304" y="3240118"/>
            <a:ext cx="1726348" cy="2571364"/>
          </a:xfrm>
          <a:prstGeom prst="rect">
            <a:avLst/>
          </a:prstGeom>
        </p:spPr>
      </p:pic>
      <p:pic>
        <p:nvPicPr>
          <p:cNvPr id="74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299455" y="2282861"/>
            <a:ext cx="3518980" cy="3637867"/>
          </a:xfrm>
          <a:prstGeom prst="rect">
            <a:avLst/>
          </a:prstGeom>
          <a:ln>
            <a:noFill/>
          </a:ln>
        </p:spPr>
      </p:pic>
      <p:sp>
        <p:nvSpPr>
          <p:cNvPr id="77" name="TextBox 87"/>
          <p:cNvSpPr txBox="1">
            <a:spLocks noChangeArrowheads="1"/>
          </p:cNvSpPr>
          <p:nvPr/>
        </p:nvSpPr>
        <p:spPr bwMode="auto">
          <a:xfrm>
            <a:off x="4308217" y="5799853"/>
            <a:ext cx="2203202" cy="4950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72452" tIns="86231" rIns="172452" bIns="86231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4291">
              <a:spcBef>
                <a:spcPct val="0"/>
              </a:spcBef>
              <a:buFontTx/>
              <a:buNone/>
            </a:pPr>
            <a:r>
              <a:rPr lang="en-US" altLang="en-US" sz="2085" dirty="0" err="1">
                <a:solidFill>
                  <a:srgbClr val="163C6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Optimat</a:t>
            </a:r>
            <a:r>
              <a:rPr lang="en-US" altLang="en-US" sz="2085" dirty="0">
                <a:solidFill>
                  <a:srgbClr val="163C6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</a:t>
            </a:r>
            <a:endParaRPr lang="ru-RU" altLang="en-US" sz="2085" dirty="0">
              <a:solidFill>
                <a:srgbClr val="163C6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8" name="TextBox 87"/>
          <p:cNvSpPr txBox="1">
            <a:spLocks noChangeArrowheads="1"/>
          </p:cNvSpPr>
          <p:nvPr/>
        </p:nvSpPr>
        <p:spPr bwMode="auto">
          <a:xfrm>
            <a:off x="8890468" y="5811482"/>
            <a:ext cx="2203202" cy="4950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72452" tIns="86231" rIns="172452" bIns="86231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4291">
              <a:spcBef>
                <a:spcPct val="0"/>
              </a:spcBef>
              <a:buFontTx/>
              <a:buNone/>
            </a:pPr>
            <a:r>
              <a:rPr lang="en-US" altLang="en-US" sz="2085" dirty="0" err="1">
                <a:solidFill>
                  <a:srgbClr val="163C6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Optimat</a:t>
            </a:r>
            <a:r>
              <a:rPr lang="en-US" altLang="en-US" sz="2085" dirty="0">
                <a:solidFill>
                  <a:srgbClr val="163C6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</a:t>
            </a:r>
            <a:endParaRPr lang="ru-RU" altLang="en-US" sz="2085" dirty="0">
              <a:solidFill>
                <a:srgbClr val="163C6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9" name="TextBox 87"/>
          <p:cNvSpPr txBox="1">
            <a:spLocks noChangeArrowheads="1"/>
          </p:cNvSpPr>
          <p:nvPr/>
        </p:nvSpPr>
        <p:spPr bwMode="auto">
          <a:xfrm>
            <a:off x="14232731" y="5836683"/>
            <a:ext cx="2203202" cy="4950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72452" tIns="86231" rIns="172452" bIns="86231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291">
              <a:spcBef>
                <a:spcPct val="0"/>
              </a:spcBef>
              <a:buFontTx/>
              <a:buNone/>
            </a:pPr>
            <a:r>
              <a:rPr lang="en-US" altLang="en-US" sz="2085" dirty="0" err="1">
                <a:solidFill>
                  <a:srgbClr val="163C6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Optimat</a:t>
            </a:r>
            <a:r>
              <a:rPr lang="en-US" altLang="en-US" sz="2085" dirty="0">
                <a:solidFill>
                  <a:srgbClr val="163C6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</a:t>
            </a:r>
            <a:endParaRPr lang="ru-RU" altLang="en-US" sz="2085" dirty="0">
              <a:solidFill>
                <a:srgbClr val="163C6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2255692" y="2666877"/>
            <a:ext cx="107437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291"/>
            <a:r>
              <a:rPr lang="ru-RU" sz="2800" b="1" spc="147" dirty="0" smtClean="0">
                <a:solidFill>
                  <a:srgbClr val="18336A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Комплекс для программы </a:t>
            </a:r>
            <a:r>
              <a:rPr lang="ru-RU" sz="2800" b="1" spc="147" dirty="0" err="1" smtClean="0">
                <a:solidFill>
                  <a:srgbClr val="18336A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импортозамещения</a:t>
            </a:r>
            <a:endParaRPr lang="ru-RU" sz="2800" b="1" dirty="0">
              <a:solidFill>
                <a:srgbClr val="18336A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 defTabSz="914291"/>
            <a:endParaRPr lang="ru-RU" sz="2800" b="1" dirty="0">
              <a:solidFill>
                <a:srgbClr val="18336A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66" name="Рисунок 6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35092" y="3844607"/>
            <a:ext cx="1331967" cy="1927435"/>
          </a:xfrm>
          <a:prstGeom prst="rect">
            <a:avLst/>
          </a:prstGeom>
        </p:spPr>
      </p:pic>
      <p:sp>
        <p:nvSpPr>
          <p:cNvPr id="75" name="TextBox 87"/>
          <p:cNvSpPr txBox="1">
            <a:spLocks noChangeArrowheads="1"/>
          </p:cNvSpPr>
          <p:nvPr/>
        </p:nvSpPr>
        <p:spPr bwMode="auto">
          <a:xfrm>
            <a:off x="737650" y="5772041"/>
            <a:ext cx="2203202" cy="4950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72452" tIns="86231" rIns="172452" bIns="86231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4291">
              <a:spcBef>
                <a:spcPct val="0"/>
              </a:spcBef>
              <a:buFontTx/>
              <a:buNone/>
            </a:pPr>
            <a:r>
              <a:rPr lang="en-US" altLang="en-US" sz="2085" dirty="0" err="1" smtClean="0">
                <a:solidFill>
                  <a:srgbClr val="163C6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Optidin</a:t>
            </a:r>
            <a:r>
              <a:rPr lang="ru-RU" altLang="en-US" sz="2085" dirty="0" smtClean="0">
                <a:solidFill>
                  <a:srgbClr val="163C6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altLang="en-US" sz="2085" dirty="0" smtClean="0">
                <a:solidFill>
                  <a:srgbClr val="163C6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BM</a:t>
            </a:r>
            <a:endParaRPr lang="ru-RU" altLang="en-US" sz="2085" dirty="0">
              <a:solidFill>
                <a:srgbClr val="163C6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12999441" y="7390471"/>
            <a:ext cx="4119008" cy="67467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914291"/>
            <a:r>
              <a:rPr lang="ru-RU" sz="1892" b="1" dirty="0" smtClean="0">
                <a:solidFill>
                  <a:srgbClr val="18336A"/>
                </a:solidFill>
              </a:rPr>
              <a:t>Полная локализация 201</a:t>
            </a:r>
            <a:r>
              <a:rPr lang="en-US" sz="1892" b="1" dirty="0" smtClean="0">
                <a:solidFill>
                  <a:srgbClr val="18336A"/>
                </a:solidFill>
              </a:rPr>
              <a:t>9</a:t>
            </a:r>
            <a:r>
              <a:rPr lang="ru-RU" sz="1892" b="1" dirty="0" smtClean="0">
                <a:solidFill>
                  <a:srgbClr val="18336A"/>
                </a:solidFill>
              </a:rPr>
              <a:t> г</a:t>
            </a:r>
          </a:p>
          <a:p>
            <a:pPr defTabSz="914291"/>
            <a:r>
              <a:rPr lang="ru-RU" sz="1892" b="1" dirty="0" smtClean="0">
                <a:solidFill>
                  <a:srgbClr val="18336A"/>
                </a:solidFill>
              </a:rPr>
              <a:t>Локализация 2017 г - </a:t>
            </a:r>
            <a:r>
              <a:rPr lang="en-US" sz="1892" b="1" dirty="0" smtClean="0">
                <a:solidFill>
                  <a:srgbClr val="18336A"/>
                </a:solidFill>
              </a:rPr>
              <a:t>70</a:t>
            </a:r>
            <a:r>
              <a:rPr lang="ru-RU" sz="1892" b="1" dirty="0" smtClean="0">
                <a:solidFill>
                  <a:srgbClr val="18336A"/>
                </a:solidFill>
              </a:rPr>
              <a:t>%</a:t>
            </a:r>
            <a:endParaRPr lang="ru-RU" sz="1892" b="1" dirty="0">
              <a:solidFill>
                <a:srgbClr val="18336A"/>
              </a:solidFill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8433096" y="7147921"/>
            <a:ext cx="3764757" cy="62940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914291"/>
            <a:endParaRPr lang="ru-RU" sz="1600" b="1" dirty="0" smtClean="0">
              <a:solidFill>
                <a:srgbClr val="18336A"/>
              </a:solidFill>
            </a:endParaRPr>
          </a:p>
          <a:p>
            <a:pPr defTabSz="914291"/>
            <a:r>
              <a:rPr lang="ru-RU" sz="1890" b="1" dirty="0" smtClean="0">
                <a:solidFill>
                  <a:srgbClr val="18336A"/>
                </a:solidFill>
              </a:rPr>
              <a:t>Локализация 98%</a:t>
            </a:r>
            <a:endParaRPr lang="ru-RU" sz="1890" b="1" dirty="0">
              <a:solidFill>
                <a:srgbClr val="18336A"/>
              </a:solidFill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4308217" y="7394142"/>
            <a:ext cx="3764757" cy="38318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914291"/>
            <a:r>
              <a:rPr lang="ru-RU" sz="1890" b="1" dirty="0" smtClean="0">
                <a:solidFill>
                  <a:srgbClr val="18336A"/>
                </a:solidFill>
              </a:rPr>
              <a:t>Локализация </a:t>
            </a:r>
            <a:r>
              <a:rPr lang="ru-RU" sz="1890" b="1" dirty="0">
                <a:solidFill>
                  <a:srgbClr val="18336A"/>
                </a:solidFill>
              </a:rPr>
              <a:t>98</a:t>
            </a:r>
            <a:r>
              <a:rPr lang="ru-RU" sz="1890" b="1" dirty="0" smtClean="0">
                <a:solidFill>
                  <a:srgbClr val="18336A"/>
                </a:solidFill>
              </a:rPr>
              <a:t>%</a:t>
            </a:r>
            <a:endParaRPr lang="ru-RU" sz="1890" b="1" dirty="0">
              <a:solidFill>
                <a:srgbClr val="18336A"/>
              </a:solidFill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505822" y="7397894"/>
            <a:ext cx="3022220" cy="38318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914291"/>
            <a:r>
              <a:rPr lang="ru-RU" sz="1890" b="1" dirty="0" smtClean="0">
                <a:solidFill>
                  <a:srgbClr val="18336A"/>
                </a:solidFill>
              </a:rPr>
              <a:t>Локализация </a:t>
            </a:r>
            <a:r>
              <a:rPr lang="ru-RU" sz="1890" b="1" dirty="0">
                <a:solidFill>
                  <a:srgbClr val="18336A"/>
                </a:solidFill>
              </a:rPr>
              <a:t>98</a:t>
            </a:r>
            <a:r>
              <a:rPr lang="ru-RU" sz="1890" b="1" dirty="0" smtClean="0">
                <a:solidFill>
                  <a:srgbClr val="18336A"/>
                </a:solidFill>
              </a:rPr>
              <a:t>%</a:t>
            </a:r>
            <a:endParaRPr lang="ru-RU" sz="1890" b="1" dirty="0">
              <a:solidFill>
                <a:srgbClr val="18336A"/>
              </a:solidFill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12556331" y="6400800"/>
            <a:ext cx="4562118" cy="0"/>
          </a:xfrm>
          <a:prstGeom prst="line">
            <a:avLst/>
          </a:prstGeom>
          <a:ln w="28575">
            <a:solidFill>
              <a:srgbClr val="F848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8264807" y="6400800"/>
            <a:ext cx="3764757" cy="0"/>
          </a:xfrm>
          <a:prstGeom prst="line">
            <a:avLst/>
          </a:prstGeom>
          <a:ln w="28575">
            <a:solidFill>
              <a:srgbClr val="F848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87"/>
          <p:cNvSpPr txBox="1">
            <a:spLocks noChangeArrowheads="1"/>
          </p:cNvSpPr>
          <p:nvPr/>
        </p:nvSpPr>
        <p:spPr bwMode="auto">
          <a:xfrm>
            <a:off x="12197853" y="6453902"/>
            <a:ext cx="4920595" cy="8204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72452" tIns="86231" rIns="172452" bIns="86231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4291">
              <a:spcBef>
                <a:spcPct val="0"/>
              </a:spcBef>
              <a:buFontTx/>
              <a:buNone/>
            </a:pPr>
            <a:r>
              <a:rPr lang="ru-RU" altLang="en-US" sz="1400" dirty="0" smtClean="0">
                <a:solidFill>
                  <a:srgbClr val="163C6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Вводные\секционные выключатели НН для КТП\ГРЩ </a:t>
            </a:r>
          </a:p>
          <a:p>
            <a:pPr algn="ctr" defTabSz="914291">
              <a:spcBef>
                <a:spcPct val="0"/>
              </a:spcBef>
              <a:buFontTx/>
              <a:buNone/>
            </a:pPr>
            <a:r>
              <a:rPr lang="en-US" sz="1400" b="1" dirty="0" err="1" smtClean="0">
                <a:solidFill>
                  <a:srgbClr val="18336A"/>
                </a:solidFill>
              </a:rPr>
              <a:t>Ie</a:t>
            </a:r>
            <a:r>
              <a:rPr lang="ru-RU" sz="1400" b="1" dirty="0">
                <a:solidFill>
                  <a:srgbClr val="18336A"/>
                </a:solidFill>
              </a:rPr>
              <a:t>(А</a:t>
            </a:r>
            <a:r>
              <a:rPr lang="ru-RU" sz="1400" b="1" dirty="0" smtClean="0">
                <a:solidFill>
                  <a:srgbClr val="18336A"/>
                </a:solidFill>
              </a:rPr>
              <a:t>) 630 - 4000 </a:t>
            </a:r>
            <a:endParaRPr lang="ru-RU" altLang="en-US" sz="1400" b="1" dirty="0">
              <a:solidFill>
                <a:srgbClr val="163C6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9" name="TextBox 87"/>
          <p:cNvSpPr txBox="1">
            <a:spLocks noChangeArrowheads="1"/>
          </p:cNvSpPr>
          <p:nvPr/>
        </p:nvSpPr>
        <p:spPr bwMode="auto">
          <a:xfrm>
            <a:off x="7984331" y="6426702"/>
            <a:ext cx="4213522" cy="10359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72452" tIns="86231" rIns="172452" bIns="86231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4291">
              <a:spcBef>
                <a:spcPct val="0"/>
              </a:spcBef>
              <a:buFontTx/>
              <a:buNone/>
            </a:pPr>
            <a:r>
              <a:rPr lang="ru-RU" altLang="en-US" sz="1400" dirty="0" smtClean="0">
                <a:solidFill>
                  <a:srgbClr val="163C6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Выключатели </a:t>
            </a:r>
            <a:r>
              <a:rPr lang="ru-RU" altLang="en-US" sz="1400" dirty="0" err="1" smtClean="0">
                <a:solidFill>
                  <a:srgbClr val="163C6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вводныеи</a:t>
            </a:r>
            <a:r>
              <a:rPr lang="ru-RU" altLang="en-US" sz="1400" dirty="0" smtClean="0">
                <a:solidFill>
                  <a:srgbClr val="163C6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для отходящих линий НН КТП\ГРЩ</a:t>
            </a:r>
          </a:p>
          <a:p>
            <a:pPr algn="ctr" defTabSz="914291">
              <a:spcBef>
                <a:spcPct val="0"/>
              </a:spcBef>
              <a:buFontTx/>
              <a:buNone/>
            </a:pPr>
            <a:r>
              <a:rPr lang="en-US" sz="1400" b="1" dirty="0" err="1">
                <a:solidFill>
                  <a:srgbClr val="18336A"/>
                </a:solidFill>
              </a:rPr>
              <a:t>Ie</a:t>
            </a:r>
            <a:r>
              <a:rPr lang="ru-RU" sz="1400" b="1" dirty="0">
                <a:solidFill>
                  <a:srgbClr val="18336A"/>
                </a:solidFill>
              </a:rPr>
              <a:t>(А) </a:t>
            </a:r>
            <a:r>
              <a:rPr lang="ru-RU" sz="1400" b="1" dirty="0" smtClean="0">
                <a:solidFill>
                  <a:srgbClr val="18336A"/>
                </a:solidFill>
              </a:rPr>
              <a:t>40 - 630 </a:t>
            </a:r>
            <a:endParaRPr lang="ru-RU" altLang="en-US" sz="1400" b="1" dirty="0">
              <a:solidFill>
                <a:srgbClr val="163C6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 defTabSz="914291">
              <a:spcBef>
                <a:spcPct val="0"/>
              </a:spcBef>
              <a:buFontTx/>
              <a:buNone/>
            </a:pPr>
            <a:endParaRPr lang="ru-RU" altLang="en-US" sz="1400" dirty="0">
              <a:solidFill>
                <a:srgbClr val="163C6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>
            <a:off x="1058473" y="6388100"/>
            <a:ext cx="6316258" cy="12700"/>
          </a:xfrm>
          <a:prstGeom prst="line">
            <a:avLst/>
          </a:prstGeom>
          <a:ln w="28575">
            <a:solidFill>
              <a:srgbClr val="F848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87"/>
          <p:cNvSpPr txBox="1">
            <a:spLocks noChangeArrowheads="1"/>
          </p:cNvSpPr>
          <p:nvPr/>
        </p:nvSpPr>
        <p:spPr bwMode="auto">
          <a:xfrm>
            <a:off x="1822582" y="6436440"/>
            <a:ext cx="4213522" cy="10359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72452" tIns="86231" rIns="172452" bIns="86231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4291">
              <a:spcBef>
                <a:spcPct val="0"/>
              </a:spcBef>
              <a:buFontTx/>
              <a:buNone/>
            </a:pPr>
            <a:r>
              <a:rPr lang="ru-RU" altLang="en-US" sz="1400" dirty="0" smtClean="0">
                <a:solidFill>
                  <a:srgbClr val="163C6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Выключатели для распределительных устройств НН, щитов автоматизации.</a:t>
            </a:r>
          </a:p>
          <a:p>
            <a:pPr algn="ctr" defTabSz="914291">
              <a:spcBef>
                <a:spcPct val="0"/>
              </a:spcBef>
              <a:buFontTx/>
              <a:buNone/>
            </a:pPr>
            <a:r>
              <a:rPr lang="en-US" sz="1400" b="1" dirty="0" err="1">
                <a:solidFill>
                  <a:srgbClr val="18336A"/>
                </a:solidFill>
              </a:rPr>
              <a:t>Ie</a:t>
            </a:r>
            <a:r>
              <a:rPr lang="ru-RU" sz="1400" b="1" dirty="0">
                <a:solidFill>
                  <a:srgbClr val="18336A"/>
                </a:solidFill>
              </a:rPr>
              <a:t>(А) 1</a:t>
            </a:r>
            <a:r>
              <a:rPr lang="ru-RU" sz="1400" b="1" dirty="0" smtClean="0">
                <a:solidFill>
                  <a:srgbClr val="18336A"/>
                </a:solidFill>
              </a:rPr>
              <a:t> </a:t>
            </a:r>
            <a:r>
              <a:rPr lang="ru-RU" sz="1400" b="1" dirty="0">
                <a:solidFill>
                  <a:srgbClr val="18336A"/>
                </a:solidFill>
              </a:rPr>
              <a:t>- </a:t>
            </a:r>
            <a:r>
              <a:rPr lang="ru-RU" sz="1400" b="1" dirty="0" smtClean="0">
                <a:solidFill>
                  <a:srgbClr val="18336A"/>
                </a:solidFill>
              </a:rPr>
              <a:t>250 </a:t>
            </a:r>
            <a:endParaRPr lang="ru-RU" altLang="en-US" sz="1400" b="1" dirty="0">
              <a:solidFill>
                <a:srgbClr val="163C6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 defTabSz="914291">
              <a:spcBef>
                <a:spcPct val="0"/>
              </a:spcBef>
              <a:buFontTx/>
              <a:buNone/>
            </a:pPr>
            <a:endParaRPr lang="ru-RU" altLang="en-US" sz="1400" dirty="0">
              <a:solidFill>
                <a:srgbClr val="163C6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0182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Text Box 3"/>
          <p:cNvSpPr txBox="1">
            <a:spLocks noChangeArrowheads="1"/>
          </p:cNvSpPr>
          <p:nvPr/>
        </p:nvSpPr>
        <p:spPr bwMode="auto">
          <a:xfrm>
            <a:off x="3259931" y="304275"/>
            <a:ext cx="12766675" cy="500559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129956" tIns="64979" rIns="129956" bIns="64979">
            <a:spAutoFit/>
          </a:bodyPr>
          <a:lstStyle/>
          <a:p>
            <a:pPr defTabSz="1298575">
              <a:tabLst>
                <a:tab pos="0" algn="l"/>
                <a:tab pos="635000" algn="l"/>
                <a:tab pos="1273175" algn="l"/>
                <a:tab pos="1912938" algn="l"/>
                <a:tab pos="2551113" algn="l"/>
                <a:tab pos="3189288" algn="l"/>
                <a:tab pos="3827463" algn="l"/>
                <a:tab pos="4465638" algn="l"/>
                <a:tab pos="5105400" algn="l"/>
                <a:tab pos="5743575" algn="l"/>
                <a:tab pos="6381750" algn="l"/>
                <a:tab pos="7019925" algn="l"/>
                <a:tab pos="7658100" algn="l"/>
                <a:tab pos="8297863" algn="l"/>
                <a:tab pos="8936038" algn="l"/>
                <a:tab pos="9574213" algn="l"/>
                <a:tab pos="10212388" algn="l"/>
                <a:tab pos="10850563" algn="l"/>
                <a:tab pos="11490325" algn="l"/>
                <a:tab pos="12128500" algn="l"/>
                <a:tab pos="12766675" algn="l"/>
              </a:tabLst>
            </a:pPr>
            <a:r>
              <a:rPr lang="ru-RU" sz="2400" b="1" dirty="0" smtClean="0">
                <a:solidFill>
                  <a:srgbClr val="FFFFFF"/>
                </a:solidFill>
                <a:ea typeface="Aparajita"/>
                <a:cs typeface="Aparajita"/>
              </a:rPr>
              <a:t>Комплексное решение и полная </a:t>
            </a:r>
            <a:r>
              <a:rPr lang="ru-RU" sz="2400" b="1" dirty="0">
                <a:solidFill>
                  <a:srgbClr val="FFFFFF"/>
                </a:solidFill>
                <a:ea typeface="Aparajita"/>
                <a:cs typeface="Aparajita"/>
              </a:rPr>
              <a:t>селективность серии </a:t>
            </a:r>
            <a:r>
              <a:rPr lang="en-US" sz="2400" b="1" dirty="0" err="1">
                <a:solidFill>
                  <a:srgbClr val="FFFFFF"/>
                </a:solidFill>
                <a:ea typeface="Aparajita"/>
                <a:cs typeface="Aparajita"/>
              </a:rPr>
              <a:t>OptiMat</a:t>
            </a:r>
            <a:endParaRPr lang="ru-RU" sz="2400" b="1" dirty="0">
              <a:solidFill>
                <a:srgbClr val="FFFFFF"/>
              </a:solidFill>
              <a:ea typeface="Aparajita"/>
              <a:cs typeface="Aparajita"/>
            </a:endParaRPr>
          </a:p>
        </p:txBody>
      </p:sp>
      <p:pic>
        <p:nvPicPr>
          <p:cNvPr id="62466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49425" y="1511300"/>
            <a:ext cx="13701713" cy="755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87"/>
          <p:cNvSpPr txBox="1">
            <a:spLocks noChangeArrowheads="1"/>
          </p:cNvSpPr>
          <p:nvPr/>
        </p:nvSpPr>
        <p:spPr bwMode="auto">
          <a:xfrm>
            <a:off x="12480131" y="7010400"/>
            <a:ext cx="2743200" cy="131291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172452" tIns="86231" rIns="172452" bIns="86231">
            <a:spAutoFit/>
          </a:bodyPr>
          <a:lstStyle/>
          <a:p>
            <a:pPr algn="ctr"/>
            <a:r>
              <a:rPr lang="ru-RU" altLang="en-US" sz="1400" b="1" dirty="0" smtClean="0">
                <a:solidFill>
                  <a:srgbClr val="163C66"/>
                </a:solidFill>
                <a:ea typeface="Verdana" pitchFamily="34" charset="0"/>
                <a:cs typeface="Verdana" pitchFamily="34" charset="0"/>
              </a:rPr>
              <a:t>Распределительные устройства </a:t>
            </a:r>
            <a:r>
              <a:rPr lang="ru-RU" altLang="en-US" sz="1400" b="1" dirty="0">
                <a:solidFill>
                  <a:srgbClr val="163C66"/>
                </a:solidFill>
                <a:ea typeface="Verdana" pitchFamily="34" charset="0"/>
                <a:cs typeface="Verdana" pitchFamily="34" charset="0"/>
              </a:rPr>
              <a:t>НН, </a:t>
            </a:r>
            <a:r>
              <a:rPr lang="ru-RU" altLang="en-US" sz="1400" b="1" dirty="0" smtClean="0">
                <a:solidFill>
                  <a:srgbClr val="163C66"/>
                </a:solidFill>
                <a:ea typeface="Verdana" pitchFamily="34" charset="0"/>
                <a:cs typeface="Verdana" pitchFamily="34" charset="0"/>
              </a:rPr>
              <a:t>щиты </a:t>
            </a:r>
            <a:r>
              <a:rPr lang="ru-RU" altLang="en-US" sz="1400" b="1" dirty="0">
                <a:solidFill>
                  <a:srgbClr val="163C66"/>
                </a:solidFill>
                <a:ea typeface="Verdana" pitchFamily="34" charset="0"/>
                <a:cs typeface="Verdana" pitchFamily="34" charset="0"/>
              </a:rPr>
              <a:t>автоматизации.</a:t>
            </a:r>
          </a:p>
          <a:p>
            <a:pPr algn="ctr"/>
            <a:r>
              <a:rPr lang="en-US" sz="1800" b="1" dirty="0" err="1">
                <a:solidFill>
                  <a:srgbClr val="FF0000"/>
                </a:solidFill>
                <a:cs typeface="Arial" charset="0"/>
              </a:rPr>
              <a:t>Ie</a:t>
            </a:r>
            <a:r>
              <a:rPr lang="ru-RU" sz="1800" b="1" dirty="0">
                <a:solidFill>
                  <a:srgbClr val="FF0000"/>
                </a:solidFill>
                <a:cs typeface="Arial" charset="0"/>
              </a:rPr>
              <a:t>(А) 1 - 250 </a:t>
            </a:r>
            <a:endParaRPr lang="ru-RU" altLang="en-US" sz="1800" b="1" dirty="0">
              <a:solidFill>
                <a:srgbClr val="FF0000"/>
              </a:solidFill>
              <a:ea typeface="Verdana" pitchFamily="34" charset="0"/>
              <a:cs typeface="Verdana" pitchFamily="34" charset="0"/>
            </a:endParaRPr>
          </a:p>
          <a:p>
            <a:pPr algn="ctr"/>
            <a:endParaRPr lang="ru-RU" altLang="en-US" sz="1400" dirty="0">
              <a:solidFill>
                <a:srgbClr val="163C66"/>
              </a:solidFill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TextBox 87"/>
          <p:cNvSpPr txBox="1">
            <a:spLocks noChangeArrowheads="1"/>
          </p:cNvSpPr>
          <p:nvPr/>
        </p:nvSpPr>
        <p:spPr bwMode="auto">
          <a:xfrm>
            <a:off x="12312311" y="4975485"/>
            <a:ext cx="2895600" cy="131291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172452" tIns="86231" rIns="172452" bIns="86231">
            <a:spAutoFit/>
          </a:bodyPr>
          <a:lstStyle>
            <a:defPPr>
              <a:defRPr lang="ru-RU"/>
            </a:defPPr>
            <a:lvl1pPr algn="ctr">
              <a:defRPr sz="1400" b="1">
                <a:solidFill>
                  <a:srgbClr val="163C66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endParaRPr lang="ru-RU" altLang="en-US" dirty="0" smtClean="0"/>
          </a:p>
          <a:p>
            <a:r>
              <a:rPr lang="ru-RU" altLang="en-US" dirty="0" smtClean="0"/>
              <a:t>Отходящие линии РУНН КТП. ГРЩ, ВРУ</a:t>
            </a:r>
            <a:endParaRPr lang="ru-RU" altLang="en-US" dirty="0"/>
          </a:p>
          <a:p>
            <a:r>
              <a:rPr lang="en-US" sz="1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</a:t>
            </a:r>
            <a:r>
              <a:rPr lang="ru-RU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(А) 40 - 630 </a:t>
            </a:r>
            <a:endParaRPr lang="ru-RU" altLang="en-US" sz="1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altLang="en-US" dirty="0"/>
          </a:p>
        </p:txBody>
      </p:sp>
      <p:sp>
        <p:nvSpPr>
          <p:cNvPr id="6" name="TextBox 87"/>
          <p:cNvSpPr txBox="1">
            <a:spLocks noChangeArrowheads="1"/>
          </p:cNvSpPr>
          <p:nvPr/>
        </p:nvSpPr>
        <p:spPr bwMode="auto">
          <a:xfrm>
            <a:off x="12312311" y="2706969"/>
            <a:ext cx="3015807" cy="15283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172452" tIns="86231" rIns="172452" bIns="86231">
            <a:spAutoFit/>
          </a:bodyPr>
          <a:lstStyle>
            <a:defPPr>
              <a:defRPr lang="ru-RU"/>
            </a:defPPr>
            <a:lvl1pPr algn="ctr">
              <a:defRPr sz="1400" b="1">
                <a:solidFill>
                  <a:srgbClr val="163C66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endParaRPr lang="ru-RU" altLang="en-US" dirty="0" smtClean="0"/>
          </a:p>
          <a:p>
            <a:r>
              <a:rPr lang="ru-RU" altLang="en-US" dirty="0" smtClean="0"/>
              <a:t>Вводные\секционные </a:t>
            </a:r>
            <a:r>
              <a:rPr lang="ru-RU" altLang="en-US" dirty="0"/>
              <a:t>выключатели НН для КТП\ГРЩ </a:t>
            </a:r>
          </a:p>
          <a:p>
            <a:r>
              <a:rPr lang="en-US" sz="1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</a:t>
            </a:r>
            <a:r>
              <a:rPr lang="ru-RU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(А) 630 </a:t>
            </a:r>
            <a:r>
              <a:rPr lang="ru-RU" sz="1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4000</a:t>
            </a:r>
          </a:p>
          <a:p>
            <a:r>
              <a:rPr lang="ru-RU" dirty="0" smtClean="0"/>
              <a:t> </a:t>
            </a:r>
            <a:endParaRPr lang="ru-RU" altLang="en-US" dirty="0"/>
          </a:p>
        </p:txBody>
      </p:sp>
      <p:sp>
        <p:nvSpPr>
          <p:cNvPr id="7" name="TextBox 87"/>
          <p:cNvSpPr txBox="1">
            <a:spLocks noChangeArrowheads="1"/>
          </p:cNvSpPr>
          <p:nvPr/>
        </p:nvSpPr>
        <p:spPr bwMode="auto">
          <a:xfrm>
            <a:off x="9051131" y="1371600"/>
            <a:ext cx="3015807" cy="9435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172452" tIns="86231" rIns="172452" bIns="86231">
            <a:spAutoFit/>
          </a:bodyPr>
          <a:lstStyle>
            <a:defPPr>
              <a:defRPr lang="ru-RU"/>
            </a:defPPr>
            <a:lvl1pPr algn="ctr">
              <a:defRPr sz="1400" b="1">
                <a:solidFill>
                  <a:srgbClr val="163C66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endParaRPr lang="ru-RU" sz="18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altLang="en-US" sz="1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altLang="en-US" dirty="0"/>
          </a:p>
        </p:txBody>
      </p:sp>
    </p:spTree>
    <p:extLst>
      <p:ext uri="{BB962C8B-B14F-4D97-AF65-F5344CB8AC3E}">
        <p14:creationId xmlns="" xmlns:p14="http://schemas.microsoft.com/office/powerpoint/2010/main" val="764285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3312281" y="0"/>
            <a:ext cx="13310005" cy="83099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>
            <a:spAutoFit/>
          </a:bodyPr>
          <a:lstStyle/>
          <a:p>
            <a:pPr>
              <a:tabLst>
                <a:tab pos="0" algn="l"/>
                <a:tab pos="636683" algn="l"/>
                <a:tab pos="1275625" algn="l"/>
                <a:tab pos="1914566" algn="l"/>
                <a:tab pos="2553507" algn="l"/>
                <a:tab pos="3192448" algn="l"/>
                <a:tab pos="3831390" algn="l"/>
                <a:tab pos="4470330" algn="l"/>
                <a:tab pos="5109272" algn="l"/>
                <a:tab pos="5748212" algn="l"/>
                <a:tab pos="6387154" algn="l"/>
                <a:tab pos="7026095" algn="l"/>
                <a:tab pos="7665036" algn="l"/>
                <a:tab pos="8303977" algn="l"/>
                <a:tab pos="8942919" algn="l"/>
                <a:tab pos="9581859" algn="l"/>
                <a:tab pos="10220801" algn="l"/>
                <a:tab pos="10859741" algn="l"/>
                <a:tab pos="11498683" algn="l"/>
                <a:tab pos="12137624" algn="l"/>
                <a:tab pos="12776566" algn="l"/>
              </a:tabLst>
            </a:pPr>
            <a:r>
              <a:rPr lang="ru-RU" sz="24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Динамика показателя </a:t>
            </a:r>
            <a:endParaRPr lang="en-US" sz="24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tabLst>
                <a:tab pos="0" algn="l"/>
                <a:tab pos="636683" algn="l"/>
                <a:tab pos="1275625" algn="l"/>
                <a:tab pos="1914566" algn="l"/>
                <a:tab pos="2553507" algn="l"/>
                <a:tab pos="3192448" algn="l"/>
                <a:tab pos="3831390" algn="l"/>
                <a:tab pos="4470330" algn="l"/>
                <a:tab pos="5109272" algn="l"/>
                <a:tab pos="5748212" algn="l"/>
                <a:tab pos="6387154" algn="l"/>
                <a:tab pos="7026095" algn="l"/>
                <a:tab pos="7665036" algn="l"/>
                <a:tab pos="8303977" algn="l"/>
                <a:tab pos="8942919" algn="l"/>
                <a:tab pos="9581859" algn="l"/>
                <a:tab pos="10220801" algn="l"/>
                <a:tab pos="10859741" algn="l"/>
                <a:tab pos="11498683" algn="l"/>
                <a:tab pos="12137624" algn="l"/>
                <a:tab pos="12776566" algn="l"/>
              </a:tabLst>
            </a:pPr>
            <a:r>
              <a:rPr lang="ru-RU" sz="24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«Эффективность качества Сборочного производства»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46693" y="8305800"/>
            <a:ext cx="157484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spc="-55" dirty="0" smtClean="0">
                <a:solidFill>
                  <a:srgbClr val="002E6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«Эффективность качества Сборочного производства» -  количество принятой с первого предъявления в ОТК выпускаемой продукции.</a:t>
            </a:r>
            <a:endParaRPr lang="ru-RU" sz="2000" spc="-55" dirty="0">
              <a:solidFill>
                <a:srgbClr val="002E6D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1752214381"/>
              </p:ext>
            </p:extLst>
          </p:nvPr>
        </p:nvGraphicFramePr>
        <p:xfrm>
          <a:off x="846693" y="1447801"/>
          <a:ext cx="15748480" cy="66293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="" xmlns:p14="http://schemas.microsoft.com/office/powerpoint/2010/main" val="125745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3455157" y="376536"/>
            <a:ext cx="13106800" cy="46166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>
            <a:spAutoFit/>
          </a:bodyPr>
          <a:lstStyle/>
          <a:p>
            <a:pPr>
              <a:tabLst>
                <a:tab pos="0" algn="l"/>
                <a:tab pos="636683" algn="l"/>
                <a:tab pos="1275625" algn="l"/>
                <a:tab pos="1914566" algn="l"/>
                <a:tab pos="2553507" algn="l"/>
                <a:tab pos="3192448" algn="l"/>
                <a:tab pos="3831390" algn="l"/>
                <a:tab pos="4470330" algn="l"/>
                <a:tab pos="5109272" algn="l"/>
                <a:tab pos="5748212" algn="l"/>
                <a:tab pos="6387154" algn="l"/>
                <a:tab pos="7026095" algn="l"/>
                <a:tab pos="7665036" algn="l"/>
                <a:tab pos="8303977" algn="l"/>
                <a:tab pos="8942919" algn="l"/>
                <a:tab pos="9581859" algn="l"/>
                <a:tab pos="10220801" algn="l"/>
                <a:tab pos="10859741" algn="l"/>
                <a:tab pos="11498683" algn="l"/>
                <a:tab pos="12137624" algn="l"/>
                <a:tab pos="12776566" algn="l"/>
              </a:tabLst>
            </a:pPr>
            <a:r>
              <a:rPr lang="ru-RU" sz="24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Менеджмент качества</a:t>
            </a:r>
          </a:p>
        </p:txBody>
      </p:sp>
      <p:sp>
        <p:nvSpPr>
          <p:cNvPr id="4" name="object 15"/>
          <p:cNvSpPr txBox="1"/>
          <p:nvPr/>
        </p:nvSpPr>
        <p:spPr>
          <a:xfrm>
            <a:off x="745089" y="1519214"/>
            <a:ext cx="15744652" cy="375743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just">
              <a:lnSpc>
                <a:spcPts val="2500"/>
              </a:lnSpc>
              <a:tabLst>
                <a:tab pos="280035" algn="l"/>
              </a:tabLst>
            </a:pPr>
            <a:r>
              <a:rPr lang="ru-RU" sz="2000" spc="-55" dirty="0" smtClean="0">
                <a:solidFill>
                  <a:srgbClr val="002E6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  Достижению </a:t>
            </a:r>
            <a:r>
              <a:rPr lang="ru-RU" sz="2000" spc="-55" dirty="0">
                <a:solidFill>
                  <a:srgbClr val="002E6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положительной динамики показателей качества продукции способствует внедренная и функционирующая на предприятии Система менеджмента качества.</a:t>
            </a:r>
          </a:p>
          <a:p>
            <a:pPr marL="12700" algn="just">
              <a:lnSpc>
                <a:spcPts val="2500"/>
              </a:lnSpc>
              <a:tabLst>
                <a:tab pos="280035" algn="l"/>
              </a:tabLst>
            </a:pPr>
            <a:endParaRPr lang="ru-RU" sz="2000" spc="-55" dirty="0">
              <a:solidFill>
                <a:srgbClr val="002E6D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2700" algn="just">
              <a:lnSpc>
                <a:spcPts val="2500"/>
              </a:lnSpc>
              <a:tabLst>
                <a:tab pos="280035" algn="l"/>
              </a:tabLst>
            </a:pPr>
            <a:r>
              <a:rPr lang="ru-RU" sz="2000" spc="-55" dirty="0" smtClean="0">
                <a:solidFill>
                  <a:srgbClr val="002E6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09.11.2017 </a:t>
            </a:r>
            <a:r>
              <a:rPr lang="ru-RU" sz="2000" spc="-55" dirty="0">
                <a:solidFill>
                  <a:srgbClr val="002E6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г. </a:t>
            </a:r>
            <a:r>
              <a:rPr lang="ru-RU" sz="2000" spc="-55" dirty="0" smtClean="0">
                <a:solidFill>
                  <a:srgbClr val="002E6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инспекционный аудит </a:t>
            </a:r>
            <a:r>
              <a:rPr lang="ru-RU" sz="2000" spc="-55" dirty="0">
                <a:solidFill>
                  <a:srgbClr val="002E6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Ассоциацией по сертификации «Русский регистр» </a:t>
            </a:r>
            <a:r>
              <a:rPr lang="ru-RU" sz="2000" spc="-55" dirty="0" smtClean="0">
                <a:solidFill>
                  <a:srgbClr val="002E6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подтвердил </a:t>
            </a:r>
            <a:r>
              <a:rPr lang="ru-RU" sz="2000" spc="-55" dirty="0">
                <a:solidFill>
                  <a:srgbClr val="002E6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действие сертификатов:</a:t>
            </a:r>
          </a:p>
          <a:p>
            <a:pPr marL="12700" algn="just">
              <a:lnSpc>
                <a:spcPts val="2500"/>
              </a:lnSpc>
              <a:tabLst>
                <a:tab pos="280035" algn="l"/>
              </a:tabLst>
            </a:pPr>
            <a:endParaRPr lang="ru-RU" sz="2000" spc="-55" dirty="0">
              <a:solidFill>
                <a:srgbClr val="002E6D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 algn="just">
              <a:buClr>
                <a:srgbClr val="FF5000"/>
              </a:buClr>
              <a:buFont typeface="+mj-lt"/>
              <a:buAutoNum type="arabicParenR"/>
            </a:pPr>
            <a:r>
              <a:rPr lang="ru-RU" sz="2000" dirty="0">
                <a:solidFill>
                  <a:srgbClr val="002E6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1) соответствия СМК АО «КЭАЗ» требованиям </a:t>
            </a:r>
            <a:r>
              <a:rPr lang="en-US" sz="2000" dirty="0">
                <a:solidFill>
                  <a:srgbClr val="002E6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ISO</a:t>
            </a:r>
            <a:r>
              <a:rPr lang="ru-RU" sz="2000" dirty="0">
                <a:solidFill>
                  <a:srgbClr val="002E6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9001:2015 в системах Русского регистра и </a:t>
            </a:r>
            <a:r>
              <a:rPr lang="en-US" sz="2000" dirty="0" err="1">
                <a:solidFill>
                  <a:srgbClr val="002E6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IQNet</a:t>
            </a:r>
            <a:r>
              <a:rPr lang="ru-RU" sz="2000" dirty="0">
                <a:solidFill>
                  <a:srgbClr val="002E6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с аккредитацией Голландского совета по аккредитации </a:t>
            </a:r>
            <a:r>
              <a:rPr lang="en-US" sz="2000" dirty="0" err="1">
                <a:solidFill>
                  <a:srgbClr val="002E6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RvA</a:t>
            </a:r>
            <a:r>
              <a:rPr lang="ru-RU" sz="2000" dirty="0">
                <a:solidFill>
                  <a:srgbClr val="002E6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;</a:t>
            </a:r>
          </a:p>
          <a:p>
            <a:pPr marL="457200" indent="-457200" algn="just">
              <a:buClr>
                <a:srgbClr val="FF5000"/>
              </a:buClr>
              <a:buFont typeface="+mj-lt"/>
              <a:buAutoNum type="arabicParenR"/>
            </a:pPr>
            <a:endParaRPr lang="ru-RU" sz="2000" dirty="0">
              <a:solidFill>
                <a:srgbClr val="002E6D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 algn="just">
              <a:buClr>
                <a:srgbClr val="FF5000"/>
              </a:buClr>
              <a:buFont typeface="+mj-lt"/>
              <a:buAutoNum type="arabicParenR"/>
            </a:pPr>
            <a:r>
              <a:rPr lang="ru-RU" sz="2000" dirty="0">
                <a:solidFill>
                  <a:srgbClr val="002E6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2) соответствия СМК АО «КЭАЗ» требованиям ГОСТ Р ИСО 9001–2015 в системе Русского Регистра с аккредитацией Национальной службы по аккредитации РФ (Росаккредитация);</a:t>
            </a:r>
          </a:p>
          <a:p>
            <a:pPr marL="457200" indent="-457200" algn="just">
              <a:buClr>
                <a:srgbClr val="FF5000"/>
              </a:buClr>
              <a:buFont typeface="+mj-lt"/>
              <a:buAutoNum type="arabicParenR"/>
            </a:pPr>
            <a:endParaRPr lang="ru-RU" sz="2000" dirty="0">
              <a:solidFill>
                <a:srgbClr val="002E6D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 algn="just">
              <a:buClr>
                <a:srgbClr val="FF5000"/>
              </a:buClr>
              <a:buFont typeface="+mj-lt"/>
              <a:buAutoNum type="arabicParenR"/>
            </a:pPr>
            <a:r>
              <a:rPr lang="ru-RU" sz="2000" dirty="0">
                <a:solidFill>
                  <a:srgbClr val="002E6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3) соответствия СМК АО «</a:t>
            </a:r>
            <a:r>
              <a:rPr lang="ru-RU" sz="2000" dirty="0" smtClean="0">
                <a:solidFill>
                  <a:srgbClr val="002E6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КЭАЗ»</a:t>
            </a:r>
            <a:r>
              <a:rPr lang="en-US" sz="2000" dirty="0" smtClean="0">
                <a:solidFill>
                  <a:srgbClr val="002E6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2000" dirty="0" smtClean="0">
                <a:solidFill>
                  <a:srgbClr val="002E6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требованиям </a:t>
            </a:r>
            <a:r>
              <a:rPr lang="ru-RU" sz="2000" dirty="0">
                <a:solidFill>
                  <a:srgbClr val="002E6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ГОСТ РВ </a:t>
            </a:r>
            <a:r>
              <a:rPr lang="ru-RU" sz="2000" dirty="0" smtClean="0">
                <a:solidFill>
                  <a:srgbClr val="002E6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0015–002–2012</a:t>
            </a:r>
            <a:r>
              <a:rPr lang="en-US" sz="2000" dirty="0" smtClean="0">
                <a:solidFill>
                  <a:srgbClr val="002E6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2000" dirty="0" smtClean="0">
                <a:solidFill>
                  <a:srgbClr val="002E6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 </a:t>
            </a:r>
            <a:r>
              <a:rPr lang="ru-RU" sz="2000" dirty="0">
                <a:solidFill>
                  <a:srgbClr val="002E6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системе «</a:t>
            </a:r>
            <a:r>
              <a:rPr lang="ru-RU" sz="2000" dirty="0" err="1" smtClean="0">
                <a:solidFill>
                  <a:srgbClr val="002E6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Оборонсертифика</a:t>
            </a:r>
            <a:r>
              <a:rPr lang="ru-RU" sz="2000" dirty="0" smtClean="0">
                <a:solidFill>
                  <a:srgbClr val="002E6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».</a:t>
            </a:r>
            <a:endParaRPr lang="ru-RU" sz="2000" spc="-55" dirty="0">
              <a:solidFill>
                <a:srgbClr val="002E6D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8761" y="5519742"/>
            <a:ext cx="2722360" cy="343416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2370" y="5519742"/>
            <a:ext cx="2893247" cy="343416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9530" y="5519742"/>
            <a:ext cx="3149696" cy="343416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149368" y="5519743"/>
            <a:ext cx="9021753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059530" y="5519742"/>
            <a:ext cx="60961" cy="34341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22134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EAZ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мп" id="{EFFBF25B-0059-4029-B859-AA0753965264}" vid="{9C50632A-5A82-4AA1-A82C-CE98F828DB57}"/>
    </a:ext>
  </a:extLst>
</a:theme>
</file>

<file path=ppt/theme/theme2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EAZ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мп" id="{EFFBF25B-0059-4029-B859-AA0753965264}" vid="{9C50632A-5A82-4AA1-A82C-CE98F828DB57}"/>
    </a:ext>
  </a:extLst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EAZ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мп" id="{EFFBF25B-0059-4029-B859-AA0753965264}" vid="{9C50632A-5A82-4AA1-A82C-CE98F828DB57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2E6D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EAZ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мп" id="{EFFBF25B-0059-4029-B859-AA0753965264}" vid="{9C50632A-5A82-4AA1-A82C-CE98F828DB57}"/>
    </a:ext>
  </a:extLst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2706</TotalTime>
  <Words>1138</Words>
  <Application>Microsoft Office PowerPoint</Application>
  <PresentationFormat>Произвольный</PresentationFormat>
  <Paragraphs>269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6</vt:i4>
      </vt:variant>
      <vt:variant>
        <vt:lpstr>Заголовки слайдов</vt:lpstr>
      </vt:variant>
      <vt:variant>
        <vt:i4>26</vt:i4>
      </vt:variant>
    </vt:vector>
  </HeadingPairs>
  <TitlesOfParts>
    <vt:vector size="32" baseType="lpstr">
      <vt:lpstr>1_Тема Office</vt:lpstr>
      <vt:lpstr>4_Тема Office</vt:lpstr>
      <vt:lpstr>2_Тема Office</vt:lpstr>
      <vt:lpstr>Office Theme</vt:lpstr>
      <vt:lpstr>2_Office Theme</vt:lpstr>
      <vt:lpstr>12_Тема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KProtsenko</dc:creator>
  <cp:lastModifiedBy>AKuzmin</cp:lastModifiedBy>
  <cp:revision>193</cp:revision>
  <cp:lastPrinted>2016-06-03T11:21:59Z</cp:lastPrinted>
  <dcterms:created xsi:type="dcterms:W3CDTF">2015-10-20T12:28:35Z</dcterms:created>
  <dcterms:modified xsi:type="dcterms:W3CDTF">2018-04-26T06:06:04Z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2015-10-15T00:00:00Z</vt:filetime>
  </property>
  <property fmtid="{D5CDD505-2E9C-101B-9397-08002B2CF9AE}" pid="3" name="Creator">
    <vt:lpwstr>Adobe InDesign CC (Windows)</vt:lpwstr>
  </property>
  <property fmtid="{D5CDD505-2E9C-101B-9397-08002B2CF9AE}" pid="4" name="LastSaved">
    <vt:filetime>2015-10-20T00:00:00Z</vt:filetime>
  </property>
</Properties>
</file>